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3" r:id="rId1"/>
  </p:sldMasterIdLst>
  <p:notesMasterIdLst>
    <p:notesMasterId r:id="rId19"/>
  </p:notesMasterIdLst>
  <p:sldIdLst>
    <p:sldId id="317" r:id="rId2"/>
    <p:sldId id="316" r:id="rId3"/>
    <p:sldId id="257" r:id="rId4"/>
    <p:sldId id="266" r:id="rId5"/>
    <p:sldId id="287" r:id="rId6"/>
    <p:sldId id="288" r:id="rId7"/>
    <p:sldId id="269" r:id="rId8"/>
    <p:sldId id="292" r:id="rId9"/>
    <p:sldId id="294" r:id="rId10"/>
    <p:sldId id="299" r:id="rId11"/>
    <p:sldId id="300" r:id="rId12"/>
    <p:sldId id="302" r:id="rId13"/>
    <p:sldId id="303" r:id="rId14"/>
    <p:sldId id="304" r:id="rId15"/>
    <p:sldId id="305" r:id="rId16"/>
    <p:sldId id="309" r:id="rId17"/>
    <p:sldId id="318" r:id="rId18"/>
  </p:sldIdLst>
  <p:sldSz cx="9144000" cy="6858000" type="screen4x3"/>
  <p:notesSz cx="6858000" cy="9144000"/>
  <p:defaultTextStyle>
    <a:defPPr>
      <a:defRPr lang="en-US"/>
    </a:defPPr>
    <a:lvl1pPr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1pPr>
    <a:lvl2pPr marL="4572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2pPr>
    <a:lvl3pPr marL="9144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3pPr>
    <a:lvl4pPr marL="13716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4pPr>
    <a:lvl5pPr marL="18288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5pPr>
    <a:lvl6pPr marL="2286000" algn="l" defTabSz="914400" rtl="0" eaLnBrk="1" latinLnBrk="0" hangingPunct="1">
      <a:defRPr sz="1200" kern="1200">
        <a:solidFill>
          <a:srgbClr val="000000"/>
        </a:solidFill>
        <a:latin typeface="Times New Roman" pitchFamily="18" charset="0"/>
        <a:ea typeface="+mn-ea"/>
        <a:cs typeface="Times New Roman" pitchFamily="18" charset="0"/>
      </a:defRPr>
    </a:lvl6pPr>
    <a:lvl7pPr marL="2743200" algn="l" defTabSz="914400" rtl="0" eaLnBrk="1" latinLnBrk="0" hangingPunct="1">
      <a:defRPr sz="1200" kern="1200">
        <a:solidFill>
          <a:srgbClr val="000000"/>
        </a:solidFill>
        <a:latin typeface="Times New Roman" pitchFamily="18" charset="0"/>
        <a:ea typeface="+mn-ea"/>
        <a:cs typeface="Times New Roman" pitchFamily="18" charset="0"/>
      </a:defRPr>
    </a:lvl7pPr>
    <a:lvl8pPr marL="3200400" algn="l" defTabSz="914400" rtl="0" eaLnBrk="1" latinLnBrk="0" hangingPunct="1">
      <a:defRPr sz="1200" kern="1200">
        <a:solidFill>
          <a:srgbClr val="000000"/>
        </a:solidFill>
        <a:latin typeface="Times New Roman" pitchFamily="18" charset="0"/>
        <a:ea typeface="+mn-ea"/>
        <a:cs typeface="Times New Roman" pitchFamily="18" charset="0"/>
      </a:defRPr>
    </a:lvl8pPr>
    <a:lvl9pPr marL="3657600" algn="l" defTabSz="914400" rtl="0" eaLnBrk="1" latinLnBrk="0" hangingPunct="1">
      <a:defRPr sz="1200" kern="1200">
        <a:solidFill>
          <a:srgbClr val="000000"/>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19" autoAdjust="0"/>
  </p:normalViewPr>
  <p:slideViewPr>
    <p:cSldViewPr>
      <p:cViewPr>
        <p:scale>
          <a:sx n="67" d="100"/>
          <a:sy n="67" d="100"/>
        </p:scale>
        <p:origin x="-1476"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endParaRPr lang="zh-CN" alt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endParaRPr lang="en-US" altLang="zh-CN"/>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8B2BDBFC-A737-4674-95A6-BD8FC3BBB881}" type="slidenum">
              <a:rPr lang="zh-CN" altLang="en-US"/>
              <a:pPr>
                <a:defRPr/>
              </a:pPr>
              <a:t>‹#›</a:t>
            </a:fld>
            <a:endParaRPr lang="en-US" altLang="zh-CN"/>
          </a:p>
        </p:txBody>
      </p:sp>
    </p:spTree>
    <p:extLst>
      <p:ext uri="{BB962C8B-B14F-4D97-AF65-F5344CB8AC3E}">
        <p14:creationId xmlns:p14="http://schemas.microsoft.com/office/powerpoint/2010/main" val="4044924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48E0A6D-8624-48F4-B149-FCA18F520AB8}" type="slidenum">
              <a:rPr lang="zh-CN" altLang="en-US"/>
              <a:pPr/>
              <a:t>5</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zh-CN" altLang="en-US" smtClean="0"/>
              <a:t>注意：</a:t>
            </a:r>
          </a:p>
          <a:p>
            <a:pPr eaLnBrk="1" hangingPunct="1"/>
            <a:r>
              <a:rPr lang="zh-CN" altLang="en-US" smtClean="0"/>
              <a:t>整数除法舍去余数；</a:t>
            </a:r>
          </a:p>
          <a:p>
            <a:pPr eaLnBrk="1" hangingPunct="1"/>
            <a:r>
              <a:rPr lang="en-US" altLang="zh-CN" smtClean="0"/>
              <a:t>%</a:t>
            </a:r>
            <a:r>
              <a:rPr lang="zh-CN" altLang="en-US" smtClean="0"/>
              <a:t>运算符只能用于整数</a:t>
            </a:r>
          </a:p>
          <a:p>
            <a:pPr eaLnBrk="1" hangingPunct="1"/>
            <a:r>
              <a:rPr lang="zh-CN" altLang="en-US" smtClean="0"/>
              <a:t>算术运算符的优先级</a:t>
            </a:r>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F9792C3-B88D-47C9-9747-AACF58B369B5}" type="slidenum">
              <a:rPr lang="zh-CN" altLang="en-US"/>
              <a:pPr/>
              <a:t>16</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zh-CN" altLang="en-US" smtClean="0"/>
              <a:t>类型的隐式转换：如果一个表达使用有多种类型，</a:t>
            </a:r>
            <a:r>
              <a:rPr lang="en-US" altLang="zh-CN" smtClean="0"/>
              <a:t>C</a:t>
            </a:r>
            <a:r>
              <a:rPr lang="zh-CN" altLang="en-US" smtClean="0"/>
              <a:t>自动由低类型向高类型转换</a:t>
            </a:r>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9607192-67EC-4634-B81D-53AB7C2F024A}" type="slidenum">
              <a:rPr lang="zh-CN" altLang="en-US"/>
              <a:pPr/>
              <a:t>6</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8ED2D3F-D385-4F80-8488-AF3811C3502F}" type="slidenum">
              <a:rPr lang="zh-CN" altLang="en-US"/>
              <a:pPr/>
              <a:t>8</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lnSpc>
                <a:spcPct val="120000"/>
              </a:lnSpc>
            </a:pPr>
            <a:r>
              <a:rPr lang="zh-CN" altLang="en-US" smtClean="0">
                <a:solidFill>
                  <a:srgbClr val="000000"/>
                </a:solidFill>
              </a:rPr>
              <a:t>关系表达式的结果为</a:t>
            </a:r>
            <a:r>
              <a:rPr lang="en-US" altLang="zh-CN" smtClean="0">
                <a:solidFill>
                  <a:srgbClr val="000000"/>
                </a:solidFill>
              </a:rPr>
              <a:t>1</a:t>
            </a:r>
            <a:r>
              <a:rPr lang="zh-CN" altLang="en-US" smtClean="0">
                <a:solidFill>
                  <a:srgbClr val="000000"/>
                </a:solidFill>
              </a:rPr>
              <a:t>或</a:t>
            </a:r>
            <a:r>
              <a:rPr lang="en-US" altLang="zh-CN" smtClean="0">
                <a:solidFill>
                  <a:srgbClr val="000000"/>
                </a:solidFill>
              </a:rPr>
              <a:t>0</a:t>
            </a:r>
          </a:p>
          <a:p>
            <a:pPr eaLnBrk="1" hangingPunct="1">
              <a:lnSpc>
                <a:spcPct val="120000"/>
              </a:lnSpc>
            </a:pPr>
            <a:r>
              <a:rPr lang="zh-CN" altLang="en-US" smtClean="0">
                <a:solidFill>
                  <a:srgbClr val="000000"/>
                </a:solidFill>
              </a:rPr>
              <a:t>注意计算关系表达式的值与判断关系表达式值的真假在表示上的差别	</a:t>
            </a:r>
          </a:p>
          <a:p>
            <a:pPr lvl="1" eaLnBrk="1" hangingPunct="1">
              <a:lnSpc>
                <a:spcPct val="120000"/>
              </a:lnSpc>
            </a:pPr>
            <a:r>
              <a:rPr lang="zh-CN" altLang="en-US" smtClean="0">
                <a:solidFill>
                  <a:srgbClr val="000000"/>
                </a:solidFill>
              </a:rPr>
              <a:t>计算时，若关系成立，结果为</a:t>
            </a:r>
            <a:r>
              <a:rPr lang="en-US" altLang="zh-CN" smtClean="0">
                <a:solidFill>
                  <a:srgbClr val="000000"/>
                </a:solidFill>
              </a:rPr>
              <a:t>1</a:t>
            </a:r>
            <a:r>
              <a:rPr lang="zh-CN" altLang="en-US" smtClean="0">
                <a:solidFill>
                  <a:srgbClr val="000000"/>
                </a:solidFill>
              </a:rPr>
              <a:t>，否则结果为</a:t>
            </a:r>
            <a:r>
              <a:rPr lang="en-US" altLang="zh-CN" smtClean="0">
                <a:solidFill>
                  <a:srgbClr val="000000"/>
                </a:solidFill>
              </a:rPr>
              <a:t>0</a:t>
            </a:r>
            <a:r>
              <a:rPr lang="zh-CN" altLang="en-US" smtClean="0">
                <a:solidFill>
                  <a:srgbClr val="000000"/>
                </a:solidFill>
              </a:rPr>
              <a:t>；</a:t>
            </a:r>
          </a:p>
          <a:p>
            <a:pPr lvl="1" eaLnBrk="1" hangingPunct="1">
              <a:lnSpc>
                <a:spcPct val="120000"/>
              </a:lnSpc>
            </a:pPr>
            <a:r>
              <a:rPr lang="zh-CN" altLang="en-US" smtClean="0">
                <a:solidFill>
                  <a:srgbClr val="000000"/>
                </a:solidFill>
              </a:rPr>
              <a:t>判断关系表达式值的真假时，只要表达式的值为非</a:t>
            </a:r>
            <a:r>
              <a:rPr lang="en-US" altLang="zh-CN" smtClean="0">
                <a:solidFill>
                  <a:srgbClr val="000000"/>
                </a:solidFill>
              </a:rPr>
              <a:t>0</a:t>
            </a:r>
            <a:r>
              <a:rPr lang="zh-CN" altLang="en-US" smtClean="0">
                <a:solidFill>
                  <a:srgbClr val="000000"/>
                </a:solidFill>
              </a:rPr>
              <a:t>，就表示关系成立；为</a:t>
            </a:r>
            <a:r>
              <a:rPr lang="en-US" altLang="zh-CN" smtClean="0">
                <a:solidFill>
                  <a:srgbClr val="000000"/>
                </a:solidFill>
              </a:rPr>
              <a:t>0</a:t>
            </a:r>
            <a:r>
              <a:rPr lang="zh-CN" altLang="en-US" smtClean="0">
                <a:solidFill>
                  <a:srgbClr val="000000"/>
                </a:solidFill>
              </a:rPr>
              <a:t>则表示关系不成立。</a:t>
            </a:r>
          </a:p>
          <a:p>
            <a:pPr lvl="1" eaLnBrk="1" hangingPunct="1">
              <a:lnSpc>
                <a:spcPct val="120000"/>
              </a:lnSpc>
            </a:pPr>
            <a:r>
              <a:rPr lang="zh-CN" altLang="en-US" smtClean="0">
                <a:solidFill>
                  <a:srgbClr val="000000"/>
                </a:solidFill>
              </a:rPr>
              <a:t>经常采用简化写法，如</a:t>
            </a:r>
            <a:r>
              <a:rPr lang="en-US" altLang="zh-CN" smtClean="0">
                <a:solidFill>
                  <a:srgbClr val="000000"/>
                </a:solidFill>
              </a:rPr>
              <a:t>n%2!=0</a:t>
            </a:r>
            <a:r>
              <a:rPr lang="zh-CN" altLang="en-US" smtClean="0">
                <a:solidFill>
                  <a:srgbClr val="000000"/>
                </a:solidFill>
              </a:rPr>
              <a:t>可写为</a:t>
            </a:r>
            <a:r>
              <a:rPr lang="en-US" altLang="zh-CN" smtClean="0">
                <a:solidFill>
                  <a:srgbClr val="000000"/>
                </a:solidFill>
              </a:rPr>
              <a:t>n%2 </a:t>
            </a:r>
          </a:p>
          <a:p>
            <a:pPr lvl="1" eaLnBrk="1" hangingPunct="1">
              <a:lnSpc>
                <a:spcPct val="120000"/>
              </a:lnSpc>
            </a:pPr>
            <a:r>
              <a:rPr lang="zh-CN" altLang="en-US" smtClean="0">
                <a:solidFill>
                  <a:srgbClr val="000000"/>
                </a:solidFill>
              </a:rPr>
              <a:t>关系运算符的结合型：左</a:t>
            </a:r>
            <a:r>
              <a:rPr lang="en-US" altLang="zh-CN" smtClean="0">
                <a:solidFill>
                  <a:srgbClr val="000000"/>
                </a:solidFill>
              </a:rPr>
              <a:t>-〉</a:t>
            </a:r>
            <a:r>
              <a:rPr lang="zh-CN" altLang="en-US" smtClean="0">
                <a:solidFill>
                  <a:srgbClr val="000000"/>
                </a:solidFill>
              </a:rPr>
              <a:t>右</a:t>
            </a:r>
          </a:p>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1D5D08-B139-4EEC-B45A-0E032F8558BD}" type="slidenum">
              <a:rPr lang="zh-CN" altLang="en-US"/>
              <a:pPr/>
              <a:t>10</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zh-CN" altLang="en-US" smtClean="0"/>
              <a:t>使用复合的赋值运算符有三点好处：</a:t>
            </a:r>
          </a:p>
          <a:p>
            <a:pPr eaLnBrk="1" hangingPunct="1"/>
            <a:r>
              <a:rPr lang="zh-CN" altLang="en-US" smtClean="0"/>
              <a:t>容易书写</a:t>
            </a:r>
          </a:p>
          <a:p>
            <a:pPr eaLnBrk="1" hangingPunct="1"/>
            <a:r>
              <a:rPr lang="zh-CN" altLang="en-US" smtClean="0"/>
              <a:t>语句更简洁、易读</a:t>
            </a:r>
          </a:p>
          <a:p>
            <a:pPr eaLnBrk="1" hangingPunct="1"/>
            <a:r>
              <a:rPr lang="zh-CN" altLang="en-US" smtClean="0"/>
              <a:t>语句效率高</a:t>
            </a:r>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E5A0483-60B7-44F1-BE9E-EEE371AEBB32}" type="slidenum">
              <a:rPr lang="zh-CN" altLang="en-US"/>
              <a:pPr/>
              <a:t>11</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zh-CN" altLang="en-US" smtClean="0"/>
              <a:t>自增自减运算符</a:t>
            </a:r>
          </a:p>
          <a:p>
            <a:pPr eaLnBrk="1" hangingPunct="1"/>
            <a:r>
              <a:rPr kumimoji="1" lang="zh-CN" altLang="en-US" smtClean="0"/>
              <a:t>自增自减运算符“前置”和“后置”的区别</a:t>
            </a:r>
          </a:p>
          <a:p>
            <a:pPr lvl="1" eaLnBrk="1" hangingPunct="1"/>
            <a:r>
              <a:rPr kumimoji="1" lang="zh-CN" altLang="en-US" smtClean="0"/>
              <a:t>“前置”    变量先增值</a:t>
            </a:r>
            <a:r>
              <a:rPr kumimoji="1" lang="en-US" altLang="zh-CN" smtClean="0"/>
              <a:t>(</a:t>
            </a:r>
            <a:r>
              <a:rPr kumimoji="1" lang="zh-CN" altLang="en-US" smtClean="0"/>
              <a:t>或先减值</a:t>
            </a:r>
            <a:r>
              <a:rPr kumimoji="1" lang="en-US" altLang="zh-CN" smtClean="0"/>
              <a:t>),</a:t>
            </a:r>
            <a:r>
              <a:rPr kumimoji="1" lang="zh-CN" altLang="en-US" smtClean="0"/>
              <a:t>后被引用</a:t>
            </a:r>
          </a:p>
          <a:p>
            <a:pPr lvl="1" eaLnBrk="1" hangingPunct="1"/>
            <a:r>
              <a:rPr kumimoji="1" lang="zh-CN" altLang="en-US" smtClean="0"/>
              <a:t>“后置”    变量先被引用</a:t>
            </a:r>
            <a:r>
              <a:rPr kumimoji="1" lang="en-US" altLang="zh-CN" smtClean="0"/>
              <a:t>,</a:t>
            </a:r>
            <a:r>
              <a:rPr kumimoji="1" lang="zh-CN" altLang="en-US" smtClean="0"/>
              <a:t>后再增值</a:t>
            </a:r>
            <a:r>
              <a:rPr kumimoji="1" lang="en-US" altLang="zh-CN" smtClean="0"/>
              <a:t>(</a:t>
            </a:r>
            <a:r>
              <a:rPr kumimoji="1" lang="zh-CN" altLang="en-US" smtClean="0"/>
              <a:t>或后减值</a:t>
            </a:r>
            <a:r>
              <a:rPr kumimoji="1" lang="en-US" altLang="zh-CN" smtClean="0"/>
              <a:t>)</a:t>
            </a:r>
          </a:p>
          <a:p>
            <a:pPr eaLnBrk="1" hangingPunct="1"/>
            <a:r>
              <a:rPr lang="zh-CN" altLang="en-US" smtClean="0"/>
              <a:t>两种情况下，变量的值都加</a:t>
            </a:r>
            <a:r>
              <a:rPr lang="en-US" altLang="zh-CN" smtClean="0"/>
              <a:t>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6A0663C-C795-4B8C-BED4-C15DC57EE6D5}" type="slidenum">
              <a:rPr lang="zh-CN" altLang="en-US"/>
              <a:pPr/>
              <a:t>12</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zh-CN" smtClean="0"/>
              <a:t>++</a:t>
            </a:r>
            <a:r>
              <a:rPr lang="zh-CN" altLang="en-US" smtClean="0"/>
              <a:t>和</a:t>
            </a:r>
            <a:r>
              <a:rPr lang="en-US" altLang="zh-CN" smtClean="0"/>
              <a:t>—</a:t>
            </a:r>
            <a:r>
              <a:rPr lang="zh-CN" altLang="en-US" smtClean="0"/>
              <a:t>的优先级同单目的</a:t>
            </a:r>
            <a:r>
              <a:rPr lang="en-US" altLang="zh-CN" smtClean="0"/>
              <a:t>+</a:t>
            </a:r>
            <a:r>
              <a:rPr lang="zh-CN" altLang="en-US" smtClean="0"/>
              <a:t>，</a:t>
            </a:r>
            <a:r>
              <a:rPr lang="en-US" altLang="zh-CN" smtClean="0"/>
              <a:t>- </a:t>
            </a:r>
            <a:r>
              <a:rPr lang="zh-CN" altLang="en-US" smtClean="0"/>
              <a:t>相同，右结合</a:t>
            </a:r>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B4B5104-E772-4927-8A5B-44EEF0AA7137}" type="slidenum">
              <a:rPr lang="zh-CN" altLang="en-US"/>
              <a:pPr/>
              <a:t>13</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zh-CN" altLang="en-US" smtClean="0"/>
              <a:t>条件运算符是</a:t>
            </a:r>
            <a:r>
              <a:rPr lang="en-US" altLang="zh-CN" smtClean="0"/>
              <a:t>C</a:t>
            </a:r>
            <a:r>
              <a:rPr lang="zh-CN" altLang="en-US" smtClean="0"/>
              <a:t>语言中唯一的三目运算符</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BFA652C-F61F-487E-B689-8983F974D90C}" type="slidenum">
              <a:rPr lang="zh-CN" altLang="en-US"/>
              <a:pPr/>
              <a:t>14</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zh-CN" altLang="en-US" smtClean="0"/>
              <a:t>相当于</a:t>
            </a:r>
          </a:p>
          <a:p>
            <a:pPr eaLnBrk="1" hangingPunct="1"/>
            <a:r>
              <a:rPr lang="en-US" altLang="zh-CN" smtClean="0"/>
              <a:t>if ( a&gt;b)</a:t>
            </a:r>
          </a:p>
          <a:p>
            <a:pPr eaLnBrk="1" hangingPunct="1"/>
            <a:r>
              <a:rPr lang="en-US" altLang="zh-CN" smtClean="0"/>
              <a:t>	z=a;</a:t>
            </a:r>
          </a:p>
          <a:p>
            <a:pPr eaLnBrk="1" hangingPunct="1"/>
            <a:r>
              <a:rPr lang="en-US" altLang="zh-CN" smtClean="0"/>
              <a:t>else</a:t>
            </a:r>
          </a:p>
          <a:p>
            <a:pPr eaLnBrk="1" hangingPunct="1"/>
            <a:r>
              <a:rPr lang="en-US" altLang="zh-CN" smtClean="0"/>
              <a:t>	z=b;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28FE599-143C-45AB-892C-FCA493CF359F}" type="slidenum">
              <a:rPr lang="zh-CN" altLang="en-US"/>
              <a:pPr/>
              <a:t>15</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zh-CN" altLang="en-US" smtClean="0"/>
              <a:t>逗号运算符的运算顺序是从左到右，表达式的值为最右端表达式的值</a:t>
            </a:r>
          </a:p>
          <a:p>
            <a:pPr eaLnBrk="1" hangingPunct="1"/>
            <a:r>
              <a:rPr lang="zh-CN" altLang="en-US" smtClean="0"/>
              <a:t>逗号运算符的优先级最低</a:t>
            </a: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6" name="Text Box 21"/>
          <p:cNvSpPr txBox="1">
            <a:spLocks noChangeArrowheads="1"/>
          </p:cNvSpPr>
          <p:nvPr userDrawn="1"/>
        </p:nvSpPr>
        <p:spPr bwMode="auto">
          <a:xfrm>
            <a:off x="7162800" y="152400"/>
            <a:ext cx="1981200" cy="396875"/>
          </a:xfrm>
          <a:prstGeom prst="rect">
            <a:avLst/>
          </a:prstGeom>
          <a:noFill/>
          <a:ln w="9525">
            <a:noFill/>
            <a:miter lim="800000"/>
            <a:headEnd/>
            <a:tailEnd/>
          </a:ln>
          <a:effectLst/>
        </p:spPr>
        <p:txBody>
          <a:bodyPr>
            <a:spAutoFit/>
          </a:bodyPr>
          <a:lstStyle/>
          <a:p>
            <a:pPr algn="ctr">
              <a:defRPr/>
            </a:pPr>
            <a:r>
              <a:rPr lang="en-US" altLang="zh-CN" sz="2000" u="sng">
                <a:latin typeface="AvantGarde" pitchFamily="34" charset="0"/>
                <a:ea typeface="宋体" pitchFamily="2" charset="-122"/>
              </a:rPr>
              <a:t>Outline</a:t>
            </a:r>
          </a:p>
        </p:txBody>
      </p:sp>
      <p:sp>
        <p:nvSpPr>
          <p:cNvPr id="7" name="AutoShape 23">
            <a:hlinkClick r:id="" action="ppaction://hlinkshowjump?jump=previousslide" highlightClick="1"/>
          </p:cNvPr>
          <p:cNvSpPr>
            <a:spLocks noChangeArrowheads="1"/>
          </p:cNvSpPr>
          <p:nvPr userDrawn="1"/>
        </p:nvSpPr>
        <p:spPr bwMode="auto">
          <a:xfrm rot="5400000">
            <a:off x="7086600" y="76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8" name="AutoShape 24">
            <a:hlinkClick r:id="" action="ppaction://hlinkshowjump?jump=nextslide" highlightClick="1"/>
          </p:cNvPr>
          <p:cNvSpPr>
            <a:spLocks noChangeArrowheads="1"/>
          </p:cNvSpPr>
          <p:nvPr userDrawn="1"/>
        </p:nvSpPr>
        <p:spPr bwMode="auto">
          <a:xfrm rot="16200000">
            <a:off x="7086600" y="457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9" name="Rectangle 25"/>
          <p:cNvSpPr>
            <a:spLocks noChangeArrowheads="1"/>
          </p:cNvSpPr>
          <p:nvPr userDrawn="1"/>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zh-CN" altLang="en-US" sz="1400" b="1">
              <a:solidFill>
                <a:schemeClr val="tx1"/>
              </a:solidFill>
              <a:latin typeface="AvantGarde" pitchFamily="34" charset="0"/>
              <a:ea typeface="宋体" pitchFamily="2" charset="-122"/>
            </a:endParaRPr>
          </a:p>
        </p:txBody>
      </p:sp>
      <p:sp>
        <p:nvSpPr>
          <p:cNvPr id="10" name="Text Box 30"/>
          <p:cNvSpPr txBox="1">
            <a:spLocks noChangeArrowheads="1"/>
          </p:cNvSpPr>
          <p:nvPr userDrawn="1"/>
        </p:nvSpPr>
        <p:spPr bwMode="auto">
          <a:xfrm>
            <a:off x="0" y="6400800"/>
            <a:ext cx="6629400" cy="274638"/>
          </a:xfrm>
          <a:prstGeom prst="rect">
            <a:avLst/>
          </a:prstGeom>
          <a:noFill/>
          <a:ln w="9525">
            <a:noFill/>
            <a:miter lim="800000"/>
            <a:headEnd/>
            <a:tailEnd/>
          </a:ln>
          <a:effectLst/>
        </p:spPr>
        <p:txBody>
          <a:bodyPr>
            <a:spAutoFit/>
          </a:bodyPr>
          <a:lstStyle/>
          <a:p>
            <a:pPr algn="ctr" eaLnBrk="1" hangingPunct="1">
              <a:defRPr/>
            </a:pPr>
            <a:r>
              <a:rPr lang="en-US" altLang="zh-CN">
                <a:solidFill>
                  <a:schemeClr val="tx1"/>
                </a:solidFill>
                <a:ea typeface="宋体" pitchFamily="2" charset="-122"/>
              </a:rPr>
              <a:t>© Copyright 1992–2004 by Deitel &amp; Associates, Inc. and Pearson Education Inc. All Rights Reserved</a:t>
            </a:r>
            <a:r>
              <a:rPr lang="en-US" altLang="zh-CN">
                <a:solidFill>
                  <a:schemeClr val="tx1"/>
                </a:solidFill>
                <a:latin typeface="AvantGarde" pitchFamily="34" charset="0"/>
                <a:ea typeface="宋体" pitchFamily="2" charset="-122"/>
              </a:rPr>
              <a:t>.</a:t>
            </a:r>
            <a:endParaRPr lang="en-US" altLang="zh-CN">
              <a:solidFill>
                <a:schemeClr val="tx1"/>
              </a:solidFill>
              <a:ea typeface="宋体" pitchFamily="2" charset="-122"/>
            </a:endParaRPr>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6"/>
          <p:cNvSpPr>
            <a:spLocks noGrp="1"/>
          </p:cNvSpPr>
          <p:nvPr>
            <p:ph type="dt" sz="half" idx="10"/>
          </p:nvPr>
        </p:nvSpPr>
        <p:spPr/>
        <p:txBody>
          <a:bodyPr/>
          <a:lstStyle>
            <a:lvl1pPr>
              <a:defRPr/>
            </a:lvl1pPr>
            <a:extLst/>
          </a:lstStyle>
          <a:p>
            <a:pPr>
              <a:defRPr/>
            </a:pPr>
            <a:fld id="{58BB6298-8566-450C-A4F4-ABD4C21DA69E}" type="datetimeFigureOut">
              <a:rPr lang="en-US"/>
              <a:pPr>
                <a:defRPr/>
              </a:pPr>
              <a:t>2/12/2022</a:t>
            </a:fld>
            <a:endParaRPr lang="en-US"/>
          </a:p>
        </p:txBody>
      </p:sp>
      <p:sp>
        <p:nvSpPr>
          <p:cNvPr id="12" name="Footer Placeholder 19"/>
          <p:cNvSpPr>
            <a:spLocks noGrp="1"/>
          </p:cNvSpPr>
          <p:nvPr>
            <p:ph type="ftr" sz="quarter" idx="11"/>
          </p:nvPr>
        </p:nvSpPr>
        <p:spPr/>
        <p:txBody>
          <a:bodyPr/>
          <a:lstStyle>
            <a:lvl1pPr>
              <a:defRPr/>
            </a:lvl1pPr>
            <a:extLst/>
          </a:lstStyle>
          <a:p>
            <a:pPr>
              <a:defRPr/>
            </a:pPr>
            <a:endParaRPr lang="en-US"/>
          </a:p>
        </p:txBody>
      </p:sp>
      <p:sp>
        <p:nvSpPr>
          <p:cNvPr id="13" name="Slide Number Placeholder 9"/>
          <p:cNvSpPr>
            <a:spLocks noGrp="1"/>
          </p:cNvSpPr>
          <p:nvPr>
            <p:ph type="sldNum" sz="quarter" idx="12"/>
          </p:nvPr>
        </p:nvSpPr>
        <p:spPr/>
        <p:txBody>
          <a:bodyPr/>
          <a:lstStyle>
            <a:lvl1pPr>
              <a:defRPr/>
            </a:lvl1pPr>
            <a:extLst/>
          </a:lstStyle>
          <a:p>
            <a:pPr>
              <a:defRPr/>
            </a:pPr>
            <a:fld id="{734C9596-1561-4F47-B169-6589373C9CB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9BE2E158-514A-4B11-80EA-37EE49581BD6}" type="datetimeFigureOut">
              <a:rPr lang="en-US"/>
              <a:pPr>
                <a:defRPr/>
              </a:pPr>
              <a:t>2/12/2022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5147999E-7031-42ED-94DE-C845CFFA06BB}"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9ADFF43D-2AA6-47B5-9414-3B5A1D698802}" type="datetimeFigureOut">
              <a:rPr lang="en-US"/>
              <a:pPr>
                <a:defRPr/>
              </a:pPr>
              <a:t>2/12/2022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60008B66-D13B-4331-A839-75D7D9B9D9CA}"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066800"/>
            <a:ext cx="38100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38100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39000" y="0"/>
            <a:ext cx="1905000" cy="457200"/>
          </a:xfrm>
        </p:spPr>
        <p:txBody>
          <a:bodyPr/>
          <a:lstStyle>
            <a:lvl1pPr>
              <a:defRPr/>
            </a:lvl1pPr>
          </a:lstStyle>
          <a:p>
            <a:pPr>
              <a:defRPr/>
            </a:pPr>
            <a:fld id="{D833DF17-183F-4114-89E9-C2A0F2B1E37D}"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066800"/>
            <a:ext cx="7772400" cy="5410200"/>
          </a:xfrm>
        </p:spPr>
        <p:txBody>
          <a:bodyPr>
            <a:normAutofit/>
          </a:bodyPr>
          <a:lstStyle/>
          <a:p>
            <a:pPr lvl="0"/>
            <a:endParaRPr lang="en-US" noProof="0"/>
          </a:p>
        </p:txBody>
      </p:sp>
      <p:sp>
        <p:nvSpPr>
          <p:cNvPr id="4" name="Slide Number Placeholder 3"/>
          <p:cNvSpPr>
            <a:spLocks noGrp="1"/>
          </p:cNvSpPr>
          <p:nvPr>
            <p:ph type="sldNum" sz="quarter" idx="10"/>
          </p:nvPr>
        </p:nvSpPr>
        <p:spPr>
          <a:xfrm>
            <a:off x="7239000" y="0"/>
            <a:ext cx="1905000" cy="457200"/>
          </a:xfrm>
        </p:spPr>
        <p:txBody>
          <a:bodyPr/>
          <a:lstStyle>
            <a:lvl1pPr>
              <a:defRPr/>
            </a:lvl1pPr>
          </a:lstStyle>
          <a:p>
            <a:pPr>
              <a:defRPr/>
            </a:pPr>
            <a:fld id="{EFB6275D-6201-410B-BA11-3619E1CBE21A}"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5CBBABEC-41F9-480C-B633-78770FCA3647}" type="datetimeFigureOut">
              <a:rPr lang="en-US"/>
              <a:pPr>
                <a:defRPr/>
              </a:pPr>
              <a:t>2/12/2022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8CCCDE8-2898-41C9-91F5-5C437B111C3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F1608C2-7798-499D-A6EA-B655F61C76EB}" type="datetimeFigureOut">
              <a:rPr lang="en-US"/>
              <a:pPr>
                <a:defRPr/>
              </a:pPr>
              <a:t>2/12/2022</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BA98A58D-B9CE-4CA6-847A-291E9451A798}"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068A036-7991-4F58-8B1D-12760C83A538}" type="datetimeFigureOut">
              <a:rPr lang="en-US"/>
              <a:pPr>
                <a:defRPr/>
              </a:pPr>
              <a:t>2/12/2022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A37AD23-FB29-4133-9724-124394767C72}"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6473A71-AB54-4128-8E5C-BF6661D2E189}" type="datetimeFigureOut">
              <a:rPr lang="en-US"/>
              <a:pPr>
                <a:defRPr/>
              </a:pPr>
              <a:t>2/12/2022</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6283AFB-95D9-4C50-9E69-CCF772E78D2F}"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005FA054-F728-4FD3-BA7D-FFAF21268104}" type="datetimeFigureOut">
              <a:rPr lang="en-US"/>
              <a:pPr>
                <a:defRPr/>
              </a:pPr>
              <a:t>2/12/2022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4C07ACE5-6DCF-44B1-BCE5-AED4F1432B7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extLst/>
          </a:lstStyle>
          <a:p>
            <a:pPr>
              <a:defRPr/>
            </a:pPr>
            <a:fld id="{F8A70873-F4C3-4E37-8366-17AA33961E3E}" type="datetimeFigureOut">
              <a:rPr lang="en-US"/>
              <a:pPr>
                <a:defRPr/>
              </a:pPr>
              <a:t>2/12/2022</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6EF6C63-F5E9-4477-9611-220F3BE2B4BF}"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F88D5FA5-AC4B-48FF-8634-AFDBA612E708}" type="datetimeFigureOut">
              <a:rPr lang="en-US"/>
              <a:pPr>
                <a:defRPr/>
              </a:pPr>
              <a:t>2/12/2022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B0F9606-3640-4612-B129-D14368C53603}"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hangingPunct="1">
              <a:lnSpc>
                <a:spcPts val="3000"/>
              </a:lnSpc>
              <a:spcBef>
                <a:spcPts val="600"/>
              </a:spcBef>
              <a:buClr>
                <a:schemeClr val="accent1"/>
              </a:buClr>
              <a:buSzPct val="80000"/>
              <a:buFont typeface="Wingdings 2"/>
              <a:buNone/>
              <a:defRPr/>
            </a:pPr>
            <a:endParaRPr lang="en-US" sz="3200">
              <a:solidFill>
                <a:schemeClr val="tx1"/>
              </a:solidFill>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DC3B7D2-4197-4667-B366-366B1D41CDA8}" type="datetimeFigureOut">
              <a:rPr lang="en-US"/>
              <a:pPr>
                <a:defRPr/>
              </a:pPr>
              <a:t>2/12/2022</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4EC7D8D7-F45D-4981-8A87-AE77D5099B43}"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smtClean="0">
                <a:solidFill>
                  <a:schemeClr val="bg2">
                    <a:shade val="50000"/>
                    <a:satMod val="200000"/>
                  </a:schemeClr>
                </a:solidFill>
              </a:defRPr>
            </a:lvl1pPr>
            <a:extLst/>
          </a:lstStyle>
          <a:p>
            <a:pPr>
              <a:defRPr/>
            </a:pPr>
            <a:fld id="{5D0C2E88-6594-4E84-BA15-FCC7CF78684E}" type="datetimeFigureOut">
              <a:rPr lang="en-US"/>
              <a:pPr>
                <a:defRPr/>
              </a:pPr>
              <a:t>2/12/2022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smtClean="0">
                <a:solidFill>
                  <a:schemeClr val="bg2">
                    <a:shade val="50000"/>
                    <a:satMod val="200000"/>
                  </a:schemeClr>
                </a:solidFill>
                <a:effectLst/>
              </a:defRPr>
            </a:lvl1pPr>
            <a:extLst/>
          </a:lstStyle>
          <a:p>
            <a:pPr>
              <a:defRPr/>
            </a:pPr>
            <a:fld id="{9B166E11-64E3-4F73-B04E-7F106BCFFF09}" type="slidenum">
              <a:rPr lang="zh-CN" altLang="en-US"/>
              <a:pPr>
                <a:defRPr/>
              </a:pPr>
              <a:t>‹#›</a:t>
            </a:fld>
            <a:endParaRPr lang="en-US" altLang="zh-CN"/>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790" r:id="rId1"/>
    <p:sldLayoutId id="2147483785" r:id="rId2"/>
    <p:sldLayoutId id="2147483791" r:id="rId3"/>
    <p:sldLayoutId id="2147483786" r:id="rId4"/>
    <p:sldLayoutId id="2147483792" r:id="rId5"/>
    <p:sldLayoutId id="2147483787" r:id="rId6"/>
    <p:sldLayoutId id="2147483793" r:id="rId7"/>
    <p:sldLayoutId id="2147483794" r:id="rId8"/>
    <p:sldLayoutId id="2147483795" r:id="rId9"/>
    <p:sldLayoutId id="2147483788" r:id="rId10"/>
    <p:sldLayoutId id="2147483789" r:id="rId11"/>
    <p:sldLayoutId id="2147483796" r:id="rId12"/>
    <p:sldLayoutId id="2147483797" r:id="rId13"/>
  </p:sldLayoutIdLst>
  <p:hf hdr="0" ft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85728"/>
            <a:ext cx="7958137" cy="2428875"/>
          </a:xfrm>
        </p:spPr>
        <p:txBody>
          <a:bodyPr/>
          <a:lstStyle/>
          <a:p>
            <a:pPr fontAlgn="auto">
              <a:spcAft>
                <a:spcPts val="0"/>
              </a:spcAft>
              <a:defRPr/>
            </a:pPr>
            <a:r>
              <a:rPr lang="en-US" sz="4800" dirty="0" smtClean="0">
                <a:solidFill>
                  <a:schemeClr val="tx2">
                    <a:satMod val="130000"/>
                  </a:schemeClr>
                </a:solidFill>
                <a:latin typeface="Algerian" pitchFamily="82" charset="0"/>
              </a:rPr>
              <a:t>Operators and Expressions</a:t>
            </a:r>
            <a:endParaRPr lang="en-US" sz="4800" dirty="0">
              <a:solidFill>
                <a:schemeClr val="tx2">
                  <a:satMod val="130000"/>
                </a:schemeClr>
              </a:solidFill>
              <a:latin typeface="Algerian" pitchFamily="82" charset="0"/>
            </a:endParaRPr>
          </a:p>
        </p:txBody>
      </p:sp>
      <p:sp>
        <p:nvSpPr>
          <p:cNvPr id="10243" name="Content Placeholder 2"/>
          <p:cNvSpPr>
            <a:spLocks noGrp="1"/>
          </p:cNvSpPr>
          <p:nvPr>
            <p:ph idx="1"/>
          </p:nvPr>
        </p:nvSpPr>
        <p:spPr>
          <a:xfrm>
            <a:off x="642938" y="2928938"/>
            <a:ext cx="7815262" cy="3548062"/>
          </a:xfrm>
        </p:spPr>
        <p:txBody>
          <a:bodyPr/>
          <a:lstStyle/>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991F51C0-7703-4E26-BFE6-4F5BC6CAB6A4}" type="slidenum">
              <a:rPr lang="zh-CN" altLang="en-US"/>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3.5 	Assignment operators</a:t>
            </a:r>
            <a:endParaRPr lang="zh-CN" altLang="en-US">
              <a:solidFill>
                <a:schemeClr val="tx2">
                  <a:satMod val="130000"/>
                </a:schemeClr>
              </a:solidFill>
              <a:ea typeface="宋体" pitchFamily="2" charset="-122"/>
            </a:endParaRPr>
          </a:p>
        </p:txBody>
      </p:sp>
      <p:sp>
        <p:nvSpPr>
          <p:cNvPr id="20483" name="Rectangle 3"/>
          <p:cNvSpPr>
            <a:spLocks noGrp="1" noChangeArrowheads="1"/>
          </p:cNvSpPr>
          <p:nvPr>
            <p:ph idx="1"/>
          </p:nvPr>
        </p:nvSpPr>
        <p:spPr/>
        <p:txBody>
          <a:bodyPr/>
          <a:lstStyle/>
          <a:p>
            <a:r>
              <a:rPr lang="en-US" altLang="zh-CN" smtClean="0">
                <a:ea typeface="SimSun" pitchFamily="2" charset="-122"/>
              </a:rPr>
              <a:t>The use of shorthand assignment operators has three advantages:</a:t>
            </a:r>
          </a:p>
          <a:p>
            <a:pPr lvl="1"/>
            <a:r>
              <a:rPr lang="en-US" altLang="zh-CN" smtClean="0">
                <a:ea typeface="SimSun" pitchFamily="2" charset="-122"/>
              </a:rPr>
              <a:t>1. What appears on the left-hand side need not be repeated and therefore it becomes easier to write.</a:t>
            </a:r>
          </a:p>
          <a:p>
            <a:pPr lvl="1"/>
            <a:r>
              <a:rPr lang="en-US" altLang="zh-CN" smtClean="0">
                <a:ea typeface="SimSun" pitchFamily="2" charset="-122"/>
              </a:rPr>
              <a:t>2. The statement is more concise and easier to read.</a:t>
            </a:r>
          </a:p>
          <a:p>
            <a:pPr lvl="1"/>
            <a:r>
              <a:rPr lang="en-US" altLang="zh-CN" smtClean="0">
                <a:ea typeface="SimSun" pitchFamily="2" charset="-122"/>
              </a:rPr>
              <a:t>3. The statement is more efficient.</a:t>
            </a:r>
            <a:endParaRPr lang="zh-CN" altLang="en-US"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5DFEF0A7-FCE7-412B-AD44-2B94F778D4B3}" type="slidenum">
              <a:rPr lang="zh-CN" altLang="en-US"/>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fontAlgn="auto">
              <a:spcAft>
                <a:spcPts val="0"/>
              </a:spcAft>
              <a:defRPr/>
            </a:pPr>
            <a:r>
              <a:rPr lang="en-US" altLang="zh-CN">
                <a:solidFill>
                  <a:schemeClr val="tx2">
                    <a:satMod val="130000"/>
                  </a:schemeClr>
                </a:solidFill>
                <a:ea typeface="宋体" pitchFamily="2" charset="-122"/>
              </a:rPr>
              <a:t>3.6	 Increment and decrement operators</a:t>
            </a:r>
          </a:p>
        </p:txBody>
      </p:sp>
      <p:sp>
        <p:nvSpPr>
          <p:cNvPr id="63491" name="Rectangle 3"/>
          <p:cNvSpPr>
            <a:spLocks noGrp="1" noChangeArrowheads="1"/>
          </p:cNvSpPr>
          <p:nvPr>
            <p:ph idx="1"/>
          </p:nvPr>
        </p:nvSpPr>
        <p:spPr/>
        <p:txBody>
          <a:bodyPr>
            <a:normAutofit fontScale="92500" lnSpcReduction="20000"/>
          </a:bodyPr>
          <a:lstStyle/>
          <a:p>
            <a:pPr marL="365760" indent="-283464" fontAlgn="auto">
              <a:lnSpc>
                <a:spcPct val="90000"/>
              </a:lnSpc>
              <a:spcAft>
                <a:spcPts val="0"/>
              </a:spcAft>
              <a:buFont typeface="Wingdings 2"/>
              <a:buChar char=""/>
              <a:defRPr/>
            </a:pPr>
            <a:r>
              <a:rPr lang="en-US" altLang="zh-CN">
                <a:ea typeface="宋体" pitchFamily="2" charset="-122"/>
              </a:rPr>
              <a:t>C provides two unusual operators for incrementing and decrementing variables. </a:t>
            </a:r>
          </a:p>
          <a:p>
            <a:pPr marL="365760" indent="-283464" fontAlgn="auto">
              <a:lnSpc>
                <a:spcPct val="90000"/>
              </a:lnSpc>
              <a:spcAft>
                <a:spcPts val="0"/>
              </a:spcAft>
              <a:buFont typeface="Wingdings 2"/>
              <a:buChar char=""/>
              <a:defRPr/>
            </a:pPr>
            <a:r>
              <a:rPr lang="en-US" altLang="zh-CN">
                <a:ea typeface="宋体" pitchFamily="2" charset="-122"/>
              </a:rPr>
              <a:t>The increment operator ++ adds 1 to its operand, while the decrement operator -- subtracts 1.</a:t>
            </a:r>
          </a:p>
          <a:p>
            <a:pPr marL="365760" indent="-283464" fontAlgn="auto">
              <a:lnSpc>
                <a:spcPct val="90000"/>
              </a:lnSpc>
              <a:spcAft>
                <a:spcPts val="0"/>
              </a:spcAft>
              <a:buFont typeface="Wingdings 2"/>
              <a:buChar char=""/>
              <a:defRPr/>
            </a:pPr>
            <a:r>
              <a:rPr lang="en-US" altLang="zh-CN">
                <a:ea typeface="宋体" pitchFamily="2" charset="-122"/>
              </a:rPr>
              <a:t>The unusual aspect is that ++ and -- may be used either as prefix operators (before the variable, as in ++n), or postfix operators (after the variable: n++). </a:t>
            </a:r>
          </a:p>
          <a:p>
            <a:pPr marL="365760" indent="-283464" fontAlgn="auto">
              <a:lnSpc>
                <a:spcPct val="90000"/>
              </a:lnSpc>
              <a:spcAft>
                <a:spcPts val="0"/>
              </a:spcAft>
              <a:buFont typeface="Wingdings 2"/>
              <a:buChar char=""/>
              <a:defRPr/>
            </a:pPr>
            <a:r>
              <a:rPr lang="zh-CN" altLang="en-US">
                <a:ea typeface="宋体" pitchFamily="2" charset="-122"/>
              </a:rPr>
              <a:t> </a:t>
            </a:r>
            <a:r>
              <a:rPr lang="en-US" altLang="zh-CN">
                <a:ea typeface="宋体" pitchFamily="2" charset="-122"/>
              </a:rPr>
              <a:t>In both cases, the effect is to increment n. But the expression ++n increments n </a:t>
            </a:r>
            <a:r>
              <a:rPr lang="en-US" altLang="zh-CN" i="1">
                <a:ea typeface="宋体" pitchFamily="2" charset="-122"/>
              </a:rPr>
              <a:t>before</a:t>
            </a:r>
            <a:r>
              <a:rPr lang="en-US" altLang="zh-CN">
                <a:ea typeface="宋体" pitchFamily="2" charset="-122"/>
              </a:rPr>
              <a:t> its value is used, while n++ increments n </a:t>
            </a:r>
            <a:r>
              <a:rPr lang="en-US" altLang="zh-CN" i="1">
                <a:ea typeface="宋体" pitchFamily="2" charset="-122"/>
              </a:rPr>
              <a:t>after</a:t>
            </a:r>
            <a:r>
              <a:rPr lang="en-US" altLang="zh-CN">
                <a:ea typeface="宋体" pitchFamily="2" charset="-122"/>
              </a:rPr>
              <a:t> its value has been used. </a:t>
            </a:r>
            <a:endParaRPr lang="zh-CN" altLang="en-US">
              <a:ea typeface="宋体" pitchFamily="2" charset="-122"/>
            </a:endParaRPr>
          </a:p>
        </p:txBody>
      </p:sp>
      <p:sp>
        <p:nvSpPr>
          <p:cNvPr id="4" name="Slide Number Placeholder 3"/>
          <p:cNvSpPr>
            <a:spLocks noGrp="1"/>
          </p:cNvSpPr>
          <p:nvPr>
            <p:ph type="sldNum" sz="quarter" idx="12"/>
          </p:nvPr>
        </p:nvSpPr>
        <p:spPr/>
        <p:txBody>
          <a:bodyPr/>
          <a:lstStyle/>
          <a:p>
            <a:pPr>
              <a:defRPr/>
            </a:pPr>
            <a:fld id="{26284843-D2B6-4891-B328-8A901D77355C}" type="slidenum">
              <a:rPr lang="zh-CN" altLang="en-US"/>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normAutofit fontScale="92500" lnSpcReduction="10000"/>
          </a:bodyPr>
          <a:lstStyle/>
          <a:p>
            <a:pPr marL="365760" indent="-283464" fontAlgn="auto">
              <a:spcAft>
                <a:spcPts val="0"/>
              </a:spcAft>
              <a:buFont typeface="Wingdings 2"/>
              <a:buChar char=""/>
              <a:defRPr/>
            </a:pPr>
            <a:r>
              <a:rPr lang="en-US" altLang="zh-CN">
                <a:ea typeface="宋体" pitchFamily="2" charset="-122"/>
              </a:rPr>
              <a:t>The increment and decrement operators can be used in complex statements. Example:</a:t>
            </a:r>
          </a:p>
          <a:p>
            <a:pPr marL="365760" indent="-283464" algn="ctr" fontAlgn="auto">
              <a:spcAft>
                <a:spcPts val="0"/>
              </a:spcAft>
              <a:buFont typeface="Times New Roman" pitchFamily="18" charset="0"/>
              <a:buNone/>
              <a:defRPr/>
            </a:pPr>
            <a:r>
              <a:rPr lang="en-US" altLang="zh-CN">
                <a:ea typeface="宋体" pitchFamily="2" charset="-122"/>
              </a:rPr>
              <a:t>m=n++ -j +10;</a:t>
            </a:r>
          </a:p>
          <a:p>
            <a:pPr marL="365760" indent="-283464" fontAlgn="auto">
              <a:spcAft>
                <a:spcPts val="0"/>
              </a:spcAft>
              <a:buFont typeface="Wingdings 2"/>
              <a:buChar char=""/>
              <a:defRPr/>
            </a:pP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Consider the expression</a:t>
            </a:r>
          </a:p>
          <a:p>
            <a:pPr marL="365760" indent="-283464" algn="ctr" fontAlgn="auto">
              <a:spcAft>
                <a:spcPts val="0"/>
              </a:spcAft>
              <a:buFont typeface="Times New Roman" pitchFamily="18" charset="0"/>
              <a:buNone/>
              <a:defRPr/>
            </a:pPr>
            <a:r>
              <a:rPr lang="en-US" altLang="zh-CN">
                <a:ea typeface="宋体" pitchFamily="2" charset="-122"/>
              </a:rPr>
              <a:t>m = - n++ ;</a:t>
            </a:r>
          </a:p>
          <a:p>
            <a:pPr marL="365760" indent="-283464" fontAlgn="auto">
              <a:spcAft>
                <a:spcPts val="0"/>
              </a:spcAft>
              <a:buFont typeface="Wingdings 2"/>
              <a:buChar char=""/>
              <a:defRPr/>
            </a:pPr>
            <a:r>
              <a:rPr lang="en-US" altLang="zh-CN">
                <a:ea typeface="宋体" pitchFamily="2" charset="-122"/>
              </a:rPr>
              <a:t>The precedence of ++ and – operators are the same as those of unary + and -.</a:t>
            </a:r>
          </a:p>
          <a:p>
            <a:pPr marL="365760" indent="-283464" fontAlgn="auto">
              <a:spcAft>
                <a:spcPts val="0"/>
              </a:spcAft>
              <a:buFont typeface="Wingdings 2"/>
              <a:buChar char=""/>
              <a:defRPr/>
            </a:pPr>
            <a:r>
              <a:rPr lang="en-US" altLang="zh-CN">
                <a:ea typeface="宋体" pitchFamily="2" charset="-122"/>
              </a:rPr>
              <a:t>The associatively of them is </a:t>
            </a:r>
            <a:r>
              <a:rPr lang="en-US" altLang="zh-CN">
                <a:solidFill>
                  <a:schemeClr val="accent2"/>
                </a:solidFill>
                <a:ea typeface="宋体" pitchFamily="2" charset="-122"/>
              </a:rPr>
              <a:t>right to left</a:t>
            </a:r>
            <a:r>
              <a:rPr lang="en-US" altLang="zh-CN">
                <a:ea typeface="宋体" pitchFamily="2" charset="-122"/>
              </a:rPr>
              <a:t>.</a:t>
            </a:r>
          </a:p>
          <a:p>
            <a:pPr marL="365760" indent="-283464" fontAlgn="auto">
              <a:spcAft>
                <a:spcPts val="0"/>
              </a:spcAft>
              <a:buFont typeface="Wingdings 2"/>
              <a:buChar char=""/>
              <a:defRPr/>
            </a:pPr>
            <a:r>
              <a:rPr lang="en-US" altLang="zh-CN">
                <a:ea typeface="宋体" pitchFamily="2" charset="-122"/>
              </a:rPr>
              <a:t>m = - n++;  is equivalent to  m = - (n++)</a:t>
            </a:r>
            <a:endParaRPr lang="zh-CN" altLang="en-US">
              <a:ea typeface="宋体" pitchFamily="2" charset="-122"/>
            </a:endParaRPr>
          </a:p>
          <a:p>
            <a:pPr marL="365760" indent="-283464" fontAlgn="auto">
              <a:spcAft>
                <a:spcPts val="0"/>
              </a:spcAft>
              <a:buFont typeface="Wingdings 2"/>
              <a:buChar char=""/>
              <a:defRPr/>
            </a:pPr>
            <a:endParaRPr lang="zh-CN" altLang="en-US">
              <a:ea typeface="宋体" pitchFamily="2" charset="-122"/>
            </a:endParaRPr>
          </a:p>
        </p:txBody>
      </p:sp>
      <p:sp>
        <p:nvSpPr>
          <p:cNvPr id="4" name="Slide Number Placeholder 3"/>
          <p:cNvSpPr>
            <a:spLocks noGrp="1"/>
          </p:cNvSpPr>
          <p:nvPr>
            <p:ph type="sldNum" sz="quarter" idx="12"/>
          </p:nvPr>
        </p:nvSpPr>
        <p:spPr/>
        <p:txBody>
          <a:bodyPr/>
          <a:lstStyle/>
          <a:p>
            <a:pPr>
              <a:defRPr/>
            </a:pPr>
            <a:fld id="{3DA1C76A-E186-4F99-A4DA-A8880E1AEFD1}" type="slidenum">
              <a:rPr lang="zh-CN" altLang="en-US"/>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3.7 	Conditional operator</a:t>
            </a:r>
            <a:endParaRPr lang="zh-CN" altLang="en-US">
              <a:solidFill>
                <a:schemeClr val="tx2">
                  <a:satMod val="130000"/>
                </a:schemeClr>
              </a:solidFill>
              <a:ea typeface="宋体" pitchFamily="2" charset="-122"/>
            </a:endParaRPr>
          </a:p>
        </p:txBody>
      </p:sp>
      <p:sp>
        <p:nvSpPr>
          <p:cNvPr id="66563" name="Rectangle 3"/>
          <p:cNvSpPr>
            <a:spLocks noGrp="1" noChangeArrowheads="1"/>
          </p:cNvSpPr>
          <p:nvPr>
            <p:ph idx="1"/>
          </p:nvPr>
        </p:nvSpPr>
        <p:spPr/>
        <p:txBody>
          <a:bodyPr>
            <a:normAutofit lnSpcReduction="10000"/>
          </a:bodyPr>
          <a:lstStyle/>
          <a:p>
            <a:pPr marL="365760" indent="-283464" fontAlgn="auto">
              <a:spcAft>
                <a:spcPts val="0"/>
              </a:spcAft>
              <a:buFont typeface="Wingdings 2"/>
              <a:buChar char=""/>
              <a:defRPr/>
            </a:pPr>
            <a:r>
              <a:rPr lang="en-US" altLang="zh-CN">
                <a:ea typeface="宋体" pitchFamily="2" charset="-122"/>
              </a:rPr>
              <a:t>a ternary operator pair “? : ” is available in C to construct conditional expressions of the form</a:t>
            </a:r>
          </a:p>
          <a:p>
            <a:pPr marL="365760" indent="-283464" algn="ctr" fontAlgn="auto">
              <a:spcAft>
                <a:spcPts val="0"/>
              </a:spcAft>
              <a:buFont typeface="Times New Roman" pitchFamily="18" charset="0"/>
              <a:buNone/>
              <a:defRPr/>
            </a:pPr>
            <a:r>
              <a:rPr lang="en-US" altLang="zh-CN" i="1">
                <a:solidFill>
                  <a:schemeClr val="accent2"/>
                </a:solidFill>
                <a:ea typeface="宋体" pitchFamily="2" charset="-122"/>
              </a:rPr>
              <a:t>expr1</a:t>
            </a:r>
            <a:r>
              <a:rPr lang="en-US" altLang="zh-CN">
                <a:solidFill>
                  <a:schemeClr val="accent2"/>
                </a:solidFill>
                <a:ea typeface="宋体" pitchFamily="2" charset="-122"/>
              </a:rPr>
              <a:t> ? </a:t>
            </a:r>
            <a:r>
              <a:rPr lang="en-US" altLang="zh-CN" i="1">
                <a:solidFill>
                  <a:schemeClr val="accent2"/>
                </a:solidFill>
                <a:ea typeface="宋体" pitchFamily="2" charset="-122"/>
              </a:rPr>
              <a:t>expr2</a:t>
            </a:r>
            <a:r>
              <a:rPr lang="en-US" altLang="zh-CN">
                <a:solidFill>
                  <a:schemeClr val="accent2"/>
                </a:solidFill>
                <a:ea typeface="宋体" pitchFamily="2" charset="-122"/>
              </a:rPr>
              <a:t> : </a:t>
            </a:r>
            <a:r>
              <a:rPr lang="en-US" altLang="zh-CN" i="1">
                <a:solidFill>
                  <a:schemeClr val="accent2"/>
                </a:solidFill>
                <a:ea typeface="宋体" pitchFamily="2" charset="-122"/>
              </a:rPr>
              <a:t>expr3</a:t>
            </a:r>
            <a:endParaRPr lang="en-US" altLang="zh-CN">
              <a:solidFill>
                <a:schemeClr val="accent2"/>
              </a:solidFill>
              <a:ea typeface="宋体" pitchFamily="2" charset="-122"/>
            </a:endParaRPr>
          </a:p>
          <a:p>
            <a:pPr marL="365760" indent="-283464" fontAlgn="auto">
              <a:spcAft>
                <a:spcPts val="0"/>
              </a:spcAft>
              <a:buFont typeface="Wingdings 2"/>
              <a:buChar char=""/>
              <a:defRPr/>
            </a:pPr>
            <a:r>
              <a:rPr lang="en-US" altLang="zh-CN">
                <a:ea typeface="宋体" pitchFamily="2" charset="-122"/>
              </a:rPr>
              <a:t>the expression </a:t>
            </a:r>
            <a:r>
              <a:rPr lang="en-US" altLang="zh-CN" i="1">
                <a:ea typeface="宋体" pitchFamily="2" charset="-122"/>
              </a:rPr>
              <a:t>expr1</a:t>
            </a:r>
            <a:r>
              <a:rPr lang="en-US" altLang="zh-CN">
                <a:ea typeface="宋体" pitchFamily="2" charset="-122"/>
              </a:rPr>
              <a:t> is evaluated first. If it is non-zero (true), then the expression </a:t>
            </a:r>
            <a:r>
              <a:rPr lang="en-US" altLang="zh-CN" i="1">
                <a:ea typeface="宋体" pitchFamily="2" charset="-122"/>
              </a:rPr>
              <a:t>expr2</a:t>
            </a:r>
            <a:r>
              <a:rPr lang="en-US" altLang="zh-CN">
                <a:ea typeface="宋体" pitchFamily="2" charset="-122"/>
              </a:rPr>
              <a:t> is evaluated, and that is the value of the conditional expression. Otherwise </a:t>
            </a:r>
            <a:r>
              <a:rPr lang="en-US" altLang="zh-CN" i="1">
                <a:ea typeface="宋体" pitchFamily="2" charset="-122"/>
              </a:rPr>
              <a:t>expr3</a:t>
            </a:r>
            <a:r>
              <a:rPr lang="en-US" altLang="zh-CN">
                <a:ea typeface="宋体" pitchFamily="2" charset="-122"/>
              </a:rPr>
              <a:t> is evaluated, and that is the value. Only one of </a:t>
            </a:r>
            <a:r>
              <a:rPr lang="en-US" altLang="zh-CN" i="1">
                <a:ea typeface="宋体" pitchFamily="2" charset="-122"/>
              </a:rPr>
              <a:t>expr2</a:t>
            </a:r>
            <a:r>
              <a:rPr lang="en-US" altLang="zh-CN">
                <a:ea typeface="宋体" pitchFamily="2" charset="-122"/>
              </a:rPr>
              <a:t> and </a:t>
            </a:r>
            <a:r>
              <a:rPr lang="en-US" altLang="zh-CN" i="1">
                <a:ea typeface="宋体" pitchFamily="2" charset="-122"/>
              </a:rPr>
              <a:t>expr3</a:t>
            </a:r>
            <a:r>
              <a:rPr lang="en-US" altLang="zh-CN">
                <a:ea typeface="宋体" pitchFamily="2" charset="-122"/>
              </a:rPr>
              <a:t> is evaluated.  </a:t>
            </a:r>
          </a:p>
        </p:txBody>
      </p:sp>
      <p:sp>
        <p:nvSpPr>
          <p:cNvPr id="4" name="Slide Number Placeholder 3"/>
          <p:cNvSpPr>
            <a:spLocks noGrp="1"/>
          </p:cNvSpPr>
          <p:nvPr>
            <p:ph type="sldNum" sz="quarter" idx="12"/>
          </p:nvPr>
        </p:nvSpPr>
        <p:spPr/>
        <p:txBody>
          <a:bodyPr/>
          <a:lstStyle/>
          <a:p>
            <a:pPr>
              <a:defRPr/>
            </a:pPr>
            <a:fld id="{A25C5CE9-9653-4288-9ACE-BCE30130A025}" type="slidenum">
              <a:rPr lang="zh-CN" altLang="en-US"/>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zh-CN" altLang="en-US" smtClean="0">
                <a:ea typeface="SimSun" pitchFamily="2" charset="-122"/>
              </a:rPr>
              <a:t> </a:t>
            </a:r>
            <a:r>
              <a:rPr lang="pt-BR" altLang="zh-CN" smtClean="0">
                <a:ea typeface="SimSun" pitchFamily="2" charset="-122"/>
              </a:rPr>
              <a:t>z = (a &gt; b) ? a : b;    /* z = max(a, b) */</a:t>
            </a:r>
            <a:endParaRPr lang="zh-CN" altLang="en-US"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14EFC2BF-4D9E-4C0E-96C9-A238E0CE9F84}" type="slidenum">
              <a:rPr lang="zh-CN" altLang="en-US"/>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3.9 Special operators </a:t>
            </a:r>
            <a:endParaRPr lang="zh-CN" altLang="en-US">
              <a:solidFill>
                <a:schemeClr val="tx2">
                  <a:satMod val="130000"/>
                </a:schemeClr>
              </a:solidFill>
              <a:ea typeface="宋体" pitchFamily="2" charset="-122"/>
            </a:endParaRPr>
          </a:p>
        </p:txBody>
      </p:sp>
      <p:sp>
        <p:nvSpPr>
          <p:cNvPr id="68611" name="Rectangle 3"/>
          <p:cNvSpPr>
            <a:spLocks noGrp="1" noChangeArrowheads="1"/>
          </p:cNvSpPr>
          <p:nvPr>
            <p:ph idx="1"/>
          </p:nvPr>
        </p:nvSpPr>
        <p:spPr/>
        <p:txBody>
          <a:bodyPr>
            <a:normAutofit fontScale="85000" lnSpcReduction="10000"/>
          </a:bodyPr>
          <a:lstStyle/>
          <a:p>
            <a:pPr marL="365760" indent="-283464" fontAlgn="auto">
              <a:spcAft>
                <a:spcPts val="0"/>
              </a:spcAft>
              <a:buFont typeface="Wingdings 2"/>
              <a:buChar char=""/>
              <a:defRPr/>
            </a:pPr>
            <a:r>
              <a:rPr lang="en-US" altLang="zh-CN" b="1">
                <a:ea typeface="宋体" pitchFamily="2" charset="-122"/>
              </a:rPr>
              <a:t>1. The Comma Operator</a:t>
            </a: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The comma operator can be used to link the related expressions together. A comma-linked list of expressions is evaluated left to right and the value of right-most expression is the value of the combined expression. For example, the statement</a:t>
            </a:r>
          </a:p>
          <a:p>
            <a:pPr marL="365760" indent="-283464" fontAlgn="auto">
              <a:spcAft>
                <a:spcPts val="0"/>
              </a:spcAft>
              <a:buFont typeface="Wingdings 2"/>
              <a:buChar char=""/>
              <a:defRPr/>
            </a:pPr>
            <a:r>
              <a:rPr lang="en-US" altLang="zh-CN">
                <a:ea typeface="宋体" pitchFamily="2" charset="-122"/>
              </a:rPr>
              <a:t>value = (x=10, y=5, x+y);</a:t>
            </a:r>
          </a:p>
          <a:p>
            <a:pPr marL="365760" indent="-283464" fontAlgn="auto">
              <a:spcAft>
                <a:spcPts val="0"/>
              </a:spcAft>
              <a:buFont typeface="Wingdings 2"/>
              <a:buChar char=""/>
              <a:defRPr/>
            </a:pPr>
            <a:r>
              <a:rPr lang="en-US" altLang="zh-CN">
                <a:ea typeface="宋体" pitchFamily="2" charset="-122"/>
              </a:rPr>
              <a:t>first assigns the value 10 to x, then assigns 5 to y, and finally assigns 15 to value. Since comma operator has the </a:t>
            </a:r>
            <a:r>
              <a:rPr lang="en-US" altLang="zh-CN">
                <a:solidFill>
                  <a:schemeClr val="accent2"/>
                </a:solidFill>
                <a:ea typeface="宋体" pitchFamily="2" charset="-122"/>
              </a:rPr>
              <a:t>lowest precedence</a:t>
            </a:r>
            <a:r>
              <a:rPr lang="en-US" altLang="zh-CN">
                <a:ea typeface="宋体" pitchFamily="2" charset="-122"/>
              </a:rPr>
              <a:t> of all operators, the parentheses are necessary.</a:t>
            </a:r>
            <a:endParaRPr lang="zh-CN" altLang="en-US">
              <a:ea typeface="宋体" pitchFamily="2" charset="-122"/>
            </a:endParaRPr>
          </a:p>
        </p:txBody>
      </p:sp>
      <p:sp>
        <p:nvSpPr>
          <p:cNvPr id="4" name="Slide Number Placeholder 3"/>
          <p:cNvSpPr>
            <a:spLocks noGrp="1"/>
          </p:cNvSpPr>
          <p:nvPr>
            <p:ph type="sldNum" sz="quarter" idx="12"/>
          </p:nvPr>
        </p:nvSpPr>
        <p:spPr/>
        <p:txBody>
          <a:bodyPr/>
          <a:lstStyle/>
          <a:p>
            <a:pPr>
              <a:defRPr/>
            </a:pPr>
            <a:fld id="{6F633753-9313-468D-9B39-C279621F9A03}" type="slidenum">
              <a:rPr lang="zh-CN" altLang="en-US"/>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fontAlgn="auto">
              <a:spcAft>
                <a:spcPts val="0"/>
              </a:spcAft>
              <a:defRPr/>
            </a:pPr>
            <a:r>
              <a:rPr lang="en-US" altLang="zh-CN">
                <a:solidFill>
                  <a:schemeClr val="tx2">
                    <a:satMod val="130000"/>
                  </a:schemeClr>
                </a:solidFill>
                <a:ea typeface="宋体" pitchFamily="2" charset="-122"/>
              </a:rPr>
              <a:t>3.14 Type conversions in expressions</a:t>
            </a:r>
          </a:p>
        </p:txBody>
      </p:sp>
      <p:sp>
        <p:nvSpPr>
          <p:cNvPr id="72707" name="Rectangle 3"/>
          <p:cNvSpPr>
            <a:spLocks noGrp="1" noChangeArrowheads="1"/>
          </p:cNvSpPr>
          <p:nvPr>
            <p:ph idx="1"/>
          </p:nvPr>
        </p:nvSpPr>
        <p:spPr/>
        <p:txBody>
          <a:bodyPr>
            <a:normAutofit fontScale="92500" lnSpcReduction="10000"/>
          </a:bodyPr>
          <a:lstStyle/>
          <a:p>
            <a:pPr marL="365760" indent="-283464" fontAlgn="auto">
              <a:spcAft>
                <a:spcPts val="0"/>
              </a:spcAft>
              <a:buFont typeface="Wingdings 2"/>
              <a:buChar char=""/>
              <a:defRPr/>
            </a:pPr>
            <a:r>
              <a:rPr lang="en-US" altLang="zh-CN" b="1">
                <a:ea typeface="宋体" pitchFamily="2" charset="-122"/>
              </a:rPr>
              <a:t>1. Implicit Type Conversion</a:t>
            </a: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C permits mixing of constants and variables of different types in an expression. C automatically converts any intermediate values to the proper type so that the expression can be evaluated without loosing any significance. This automatic conversion is known as </a:t>
            </a:r>
            <a:r>
              <a:rPr lang="en-US" altLang="zh-CN">
                <a:solidFill>
                  <a:schemeClr val="accent2"/>
                </a:solidFill>
                <a:ea typeface="宋体" pitchFamily="2" charset="-122"/>
              </a:rPr>
              <a:t>implicit type conversion</a:t>
            </a:r>
            <a:r>
              <a:rPr lang="en-US" altLang="zh-CN">
                <a:ea typeface="宋体" pitchFamily="2" charset="-122"/>
              </a:rPr>
              <a:t>.</a:t>
            </a:r>
          </a:p>
          <a:p>
            <a:pPr marL="365760" indent="-283464" fontAlgn="auto">
              <a:spcAft>
                <a:spcPts val="0"/>
              </a:spcAft>
              <a:buFont typeface="Wingdings 2"/>
              <a:buChar char=""/>
              <a:defRPr/>
            </a:pPr>
            <a:r>
              <a:rPr lang="en-US" altLang="zh-CN">
                <a:ea typeface="宋体" pitchFamily="2" charset="-122"/>
              </a:rPr>
              <a:t>The rule of type conversion: the </a:t>
            </a:r>
            <a:r>
              <a:rPr lang="en-US" altLang="zh-CN">
                <a:solidFill>
                  <a:schemeClr val="accent2"/>
                </a:solidFill>
                <a:ea typeface="宋体" pitchFamily="2" charset="-122"/>
              </a:rPr>
              <a:t>lower</a:t>
            </a:r>
            <a:r>
              <a:rPr lang="en-US" altLang="zh-CN">
                <a:ea typeface="宋体" pitchFamily="2" charset="-122"/>
              </a:rPr>
              <a:t> type is automatically converted to the </a:t>
            </a:r>
            <a:r>
              <a:rPr lang="en-US" altLang="zh-CN">
                <a:solidFill>
                  <a:schemeClr val="accent2"/>
                </a:solidFill>
                <a:ea typeface="宋体" pitchFamily="2" charset="-122"/>
              </a:rPr>
              <a:t>higher</a:t>
            </a:r>
            <a:r>
              <a:rPr lang="en-US" altLang="zh-CN">
                <a:ea typeface="宋体" pitchFamily="2" charset="-122"/>
              </a:rPr>
              <a:t> type.</a:t>
            </a:r>
          </a:p>
          <a:p>
            <a:pPr marL="365760" indent="-283464" fontAlgn="auto">
              <a:spcAft>
                <a:spcPts val="0"/>
              </a:spcAft>
              <a:buFont typeface="Wingdings 2"/>
              <a:buChar char=""/>
              <a:defRPr/>
            </a:pPr>
            <a:endParaRPr lang="en-US" altLang="zh-CN">
              <a:ea typeface="宋体" pitchFamily="2" charset="-122"/>
            </a:endParaRPr>
          </a:p>
          <a:p>
            <a:pPr marL="365760" indent="-283464" fontAlgn="auto">
              <a:spcAft>
                <a:spcPts val="0"/>
              </a:spcAft>
              <a:buFont typeface="Wingdings 2"/>
              <a:buChar char=""/>
              <a:defRPr/>
            </a:pPr>
            <a:endParaRPr lang="en-US" altLang="zh-CN">
              <a:ea typeface="宋体" pitchFamily="2" charset="-122"/>
            </a:endParaRPr>
          </a:p>
        </p:txBody>
      </p:sp>
      <p:sp>
        <p:nvSpPr>
          <p:cNvPr id="4" name="Slide Number Placeholder 3"/>
          <p:cNvSpPr>
            <a:spLocks noGrp="1"/>
          </p:cNvSpPr>
          <p:nvPr>
            <p:ph type="sldNum" sz="quarter" idx="12"/>
          </p:nvPr>
        </p:nvSpPr>
        <p:spPr/>
        <p:txBody>
          <a:bodyPr/>
          <a:lstStyle/>
          <a:p>
            <a:pPr>
              <a:defRPr/>
            </a:pPr>
            <a:fld id="{25AF48B6-510B-4D3E-A949-8C9A9993D280}" type="slidenum">
              <a:rPr lang="zh-CN" altLang="en-US"/>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endParaRPr lang="en-US" smtClean="0"/>
          </a:p>
          <a:p>
            <a:endParaRPr lang="en-US" smtClean="0"/>
          </a:p>
          <a:p>
            <a:endParaRPr lang="en-US" smtClean="0"/>
          </a:p>
          <a:p>
            <a:endParaRPr lang="en-US" smtClean="0"/>
          </a:p>
          <a:p>
            <a:r>
              <a:rPr lang="en-US" smtClean="0"/>
              <a:t>                       </a:t>
            </a:r>
            <a:r>
              <a:rPr lang="en-US" sz="8800" smtClean="0">
                <a:latin typeface="Algerian" pitchFamily="82" charset="0"/>
              </a:rPr>
              <a:t>THANKS</a:t>
            </a:r>
          </a:p>
        </p:txBody>
      </p:sp>
      <p:sp>
        <p:nvSpPr>
          <p:cNvPr id="4" name="Slide Number Placeholder 3"/>
          <p:cNvSpPr>
            <a:spLocks noGrp="1"/>
          </p:cNvSpPr>
          <p:nvPr>
            <p:ph type="sldNum" sz="quarter" idx="12"/>
          </p:nvPr>
        </p:nvSpPr>
        <p:spPr/>
        <p:txBody>
          <a:bodyPr/>
          <a:lstStyle/>
          <a:p>
            <a:pPr>
              <a:defRPr/>
            </a:pPr>
            <a:fld id="{AC166EE8-6E5B-4134-9D26-55BAB414B0C1}" type="slidenum">
              <a:rPr lang="zh-CN" altLang="en-US"/>
              <a:pPr>
                <a:defRPr/>
              </a:pPr>
              <a:t>17</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tx2">
                    <a:satMod val="130000"/>
                  </a:schemeClr>
                </a:solidFill>
              </a:rPr>
              <a:t>Contents</a:t>
            </a:r>
            <a:br>
              <a:rPr lang="en-US" dirty="0" smtClean="0">
                <a:solidFill>
                  <a:schemeClr val="tx2">
                    <a:satMod val="130000"/>
                  </a:schemeClr>
                </a:solidFill>
              </a:rPr>
            </a:br>
            <a:endParaRPr lang="en-US" dirty="0">
              <a:solidFill>
                <a:schemeClr val="tx2">
                  <a:satMod val="130000"/>
                </a:schemeClr>
              </a:solidFill>
            </a:endParaRPr>
          </a:p>
        </p:txBody>
      </p:sp>
      <p:sp>
        <p:nvSpPr>
          <p:cNvPr id="3" name="Content Placeholder 2"/>
          <p:cNvSpPr>
            <a:spLocks noGrp="1"/>
          </p:cNvSpPr>
          <p:nvPr>
            <p:ph idx="1"/>
          </p:nvPr>
        </p:nvSpPr>
        <p:spPr>
          <a:xfrm>
            <a:off x="1571604" y="1000108"/>
            <a:ext cx="7772400" cy="5410200"/>
          </a:xfrm>
        </p:spPr>
        <p:txBody>
          <a:bodyPr>
            <a:normAutofit lnSpcReduction="10000"/>
          </a:bodyPr>
          <a:lstStyle/>
          <a:p>
            <a:pPr marL="365760" indent="-283464" fontAlgn="auto">
              <a:spcAft>
                <a:spcPts val="0"/>
              </a:spcAft>
              <a:buFont typeface="Wingdings 2"/>
              <a:buChar char=""/>
              <a:defRPr/>
            </a:pPr>
            <a:r>
              <a:rPr lang="en-US" dirty="0" smtClean="0"/>
              <a:t>Objective</a:t>
            </a:r>
          </a:p>
          <a:p>
            <a:pPr marL="365760" indent="-283464" fontAlgn="auto">
              <a:spcAft>
                <a:spcPts val="0"/>
              </a:spcAft>
              <a:buFont typeface="Wingdings 2"/>
              <a:buChar char=""/>
              <a:defRPr/>
            </a:pPr>
            <a:r>
              <a:rPr lang="en-US" dirty="0" smtClean="0"/>
              <a:t>Introduction</a:t>
            </a:r>
          </a:p>
          <a:p>
            <a:pPr marL="365760" indent="-283464" fontAlgn="auto">
              <a:spcAft>
                <a:spcPts val="0"/>
              </a:spcAft>
              <a:buFont typeface="Wingdings 2"/>
              <a:buChar char=""/>
              <a:defRPr/>
            </a:pPr>
            <a:r>
              <a:rPr lang="en-US" dirty="0" smtClean="0"/>
              <a:t>Arithmetic operations</a:t>
            </a:r>
          </a:p>
          <a:p>
            <a:pPr marL="365760" indent="-283464" fontAlgn="auto">
              <a:spcAft>
                <a:spcPts val="0"/>
              </a:spcAft>
              <a:buFont typeface="Wingdings 2"/>
              <a:buChar char=""/>
              <a:defRPr/>
            </a:pPr>
            <a:r>
              <a:rPr lang="en-US" dirty="0" smtClean="0"/>
              <a:t>Arithmetic expressions</a:t>
            </a:r>
          </a:p>
          <a:p>
            <a:pPr marL="365760" indent="-283464" fontAlgn="auto">
              <a:spcAft>
                <a:spcPts val="0"/>
              </a:spcAft>
              <a:buFont typeface="Wingdings 2"/>
              <a:buChar char=""/>
              <a:defRPr/>
            </a:pPr>
            <a:r>
              <a:rPr lang="en-US" dirty="0" smtClean="0"/>
              <a:t>Relational  operators</a:t>
            </a:r>
          </a:p>
          <a:p>
            <a:pPr marL="365760" indent="-283464" fontAlgn="auto">
              <a:spcAft>
                <a:spcPts val="0"/>
              </a:spcAft>
              <a:buFont typeface="Wingdings 2"/>
              <a:buChar char=""/>
              <a:defRPr/>
            </a:pPr>
            <a:r>
              <a:rPr lang="en-US" dirty="0" smtClean="0"/>
              <a:t>Logical operators</a:t>
            </a:r>
          </a:p>
          <a:p>
            <a:pPr marL="365760" indent="-283464" fontAlgn="auto">
              <a:spcAft>
                <a:spcPts val="0"/>
              </a:spcAft>
              <a:buFont typeface="Wingdings 2"/>
              <a:buChar char=""/>
              <a:defRPr/>
            </a:pPr>
            <a:r>
              <a:rPr lang="en-US" dirty="0" smtClean="0"/>
              <a:t>Assignment operators</a:t>
            </a:r>
          </a:p>
          <a:p>
            <a:pPr marL="365760" indent="-283464" fontAlgn="auto">
              <a:spcAft>
                <a:spcPts val="0"/>
              </a:spcAft>
              <a:buFont typeface="Wingdings 2"/>
              <a:buChar char=""/>
              <a:defRPr/>
            </a:pPr>
            <a:r>
              <a:rPr lang="en-US" dirty="0" smtClean="0"/>
              <a:t>Increment and decrement operators</a:t>
            </a:r>
          </a:p>
          <a:p>
            <a:pPr marL="365760" indent="-283464" fontAlgn="auto">
              <a:spcAft>
                <a:spcPts val="0"/>
              </a:spcAft>
              <a:buFont typeface="Wingdings 2"/>
              <a:buChar char=""/>
              <a:defRPr/>
            </a:pPr>
            <a:r>
              <a:rPr lang="en-US" dirty="0" smtClean="0"/>
              <a:t>Conditional operators</a:t>
            </a:r>
          </a:p>
          <a:p>
            <a:pPr marL="365760" indent="-283464" fontAlgn="auto">
              <a:spcAft>
                <a:spcPts val="0"/>
              </a:spcAft>
              <a:buFont typeface="Wingdings 2"/>
              <a:buChar char=""/>
              <a:defRPr/>
            </a:pPr>
            <a:r>
              <a:rPr lang="en-US" dirty="0" smtClean="0"/>
              <a:t>Type conversions in expressions</a:t>
            </a:r>
          </a:p>
          <a:p>
            <a:pPr marL="365760" indent="-283464" fontAlgn="auto">
              <a:spcAft>
                <a:spcPts val="0"/>
              </a:spcAft>
              <a:buFont typeface="Wingdings 2"/>
              <a:buChar char=""/>
              <a:defRPr/>
            </a:pPr>
            <a:endParaRPr lang="en-US" dirty="0" smtClean="0"/>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2</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3.1	Introduction</a:t>
            </a:r>
          </a:p>
        </p:txBody>
      </p:sp>
      <p:sp>
        <p:nvSpPr>
          <p:cNvPr id="5125" name="Rectangle 5"/>
          <p:cNvSpPr>
            <a:spLocks noGrp="1" noChangeArrowheads="1"/>
          </p:cNvSpPr>
          <p:nvPr>
            <p:ph idx="1"/>
          </p:nvPr>
        </p:nvSpPr>
        <p:spPr/>
        <p:txBody>
          <a:bodyPr>
            <a:normAutofit fontScale="92500" lnSpcReduction="10000"/>
          </a:bodyPr>
          <a:lstStyle/>
          <a:p>
            <a:pPr marL="365760" indent="-283464" fontAlgn="auto">
              <a:spcAft>
                <a:spcPts val="0"/>
              </a:spcAft>
              <a:buFont typeface="Wingdings 2"/>
              <a:buChar char=""/>
              <a:defRPr/>
            </a:pPr>
            <a:r>
              <a:rPr lang="en-US" altLang="zh-CN" sz="2400">
                <a:ea typeface="宋体" pitchFamily="2" charset="-122"/>
              </a:rPr>
              <a:t>An operator is a symbol that tells the computer to perform certain manipulations.</a:t>
            </a:r>
          </a:p>
          <a:p>
            <a:pPr marL="365760" indent="-283464" fontAlgn="auto">
              <a:spcAft>
                <a:spcPts val="0"/>
              </a:spcAft>
              <a:buFont typeface="Wingdings 2"/>
              <a:buChar char=""/>
              <a:defRPr/>
            </a:pPr>
            <a:r>
              <a:rPr lang="en-US" altLang="zh-CN" sz="2400">
                <a:ea typeface="宋体" pitchFamily="2" charset="-122"/>
              </a:rPr>
              <a:t>An expression is a sequence of operands and operators that reduces to a single value.</a:t>
            </a:r>
          </a:p>
          <a:p>
            <a:pPr marL="365760" indent="-283464" fontAlgn="auto">
              <a:spcAft>
                <a:spcPts val="0"/>
              </a:spcAft>
              <a:buFont typeface="Wingdings 2"/>
              <a:buChar char=""/>
              <a:defRPr/>
            </a:pPr>
            <a:r>
              <a:rPr lang="en-US" altLang="zh-CN" sz="2400">
                <a:ea typeface="宋体" pitchFamily="2" charset="-122"/>
              </a:rPr>
              <a:t>C operators can be classified into a number of categories.</a:t>
            </a:r>
          </a:p>
          <a:p>
            <a:pPr marL="640080" lvl="1" indent="-237744" fontAlgn="auto">
              <a:spcAft>
                <a:spcPts val="0"/>
              </a:spcAft>
              <a:buFont typeface="Verdana"/>
              <a:buChar char="◦"/>
              <a:defRPr/>
            </a:pPr>
            <a:r>
              <a:rPr lang="en-US" altLang="zh-CN" sz="2000">
                <a:ea typeface="宋体" pitchFamily="2" charset="-122"/>
              </a:rPr>
              <a:t>Arithmetic operators</a:t>
            </a:r>
          </a:p>
          <a:p>
            <a:pPr marL="640080" lvl="1" indent="-237744" fontAlgn="auto">
              <a:spcAft>
                <a:spcPts val="0"/>
              </a:spcAft>
              <a:buFont typeface="Verdana"/>
              <a:buChar char="◦"/>
              <a:defRPr/>
            </a:pPr>
            <a:r>
              <a:rPr lang="en-US" altLang="zh-CN" sz="2000">
                <a:ea typeface="宋体" pitchFamily="2" charset="-122"/>
              </a:rPr>
              <a:t>Relational operators</a:t>
            </a:r>
          </a:p>
          <a:p>
            <a:pPr marL="640080" lvl="1" indent="-237744" fontAlgn="auto">
              <a:spcAft>
                <a:spcPts val="0"/>
              </a:spcAft>
              <a:buFont typeface="Verdana"/>
              <a:buChar char="◦"/>
              <a:defRPr/>
            </a:pPr>
            <a:r>
              <a:rPr lang="en-US" altLang="zh-CN" sz="2000">
                <a:ea typeface="宋体" pitchFamily="2" charset="-122"/>
              </a:rPr>
              <a:t>Logical operators</a:t>
            </a:r>
          </a:p>
          <a:p>
            <a:pPr marL="640080" lvl="1" indent="-237744" fontAlgn="auto">
              <a:spcAft>
                <a:spcPts val="0"/>
              </a:spcAft>
              <a:buFont typeface="Verdana"/>
              <a:buChar char="◦"/>
              <a:defRPr/>
            </a:pPr>
            <a:r>
              <a:rPr lang="en-US" altLang="zh-CN" sz="2000">
                <a:ea typeface="宋体" pitchFamily="2" charset="-122"/>
              </a:rPr>
              <a:t>Assignment operators</a:t>
            </a:r>
          </a:p>
          <a:p>
            <a:pPr marL="640080" lvl="1" indent="-237744" fontAlgn="auto">
              <a:spcAft>
                <a:spcPts val="0"/>
              </a:spcAft>
              <a:buFont typeface="Verdana"/>
              <a:buChar char="◦"/>
              <a:defRPr/>
            </a:pPr>
            <a:r>
              <a:rPr lang="en-US" altLang="zh-CN" sz="2000">
                <a:ea typeface="宋体" pitchFamily="2" charset="-122"/>
              </a:rPr>
              <a:t>Increment and decrement operators</a:t>
            </a:r>
          </a:p>
          <a:p>
            <a:pPr marL="640080" lvl="1" indent="-237744" fontAlgn="auto">
              <a:spcAft>
                <a:spcPts val="0"/>
              </a:spcAft>
              <a:buFont typeface="Verdana"/>
              <a:buChar char="◦"/>
              <a:defRPr/>
            </a:pPr>
            <a:r>
              <a:rPr lang="en-US" altLang="zh-CN" sz="2000">
                <a:ea typeface="宋体" pitchFamily="2" charset="-122"/>
              </a:rPr>
              <a:t>Conditional operators</a:t>
            </a:r>
          </a:p>
          <a:p>
            <a:pPr marL="640080" lvl="1" indent="-237744" fontAlgn="auto">
              <a:spcAft>
                <a:spcPts val="0"/>
              </a:spcAft>
              <a:buFont typeface="Verdana"/>
              <a:buChar char="◦"/>
              <a:defRPr/>
            </a:pPr>
            <a:r>
              <a:rPr lang="en-US" altLang="zh-CN" sz="2000">
                <a:ea typeface="宋体" pitchFamily="2" charset="-122"/>
              </a:rPr>
              <a:t>Bitwise operators</a:t>
            </a:r>
          </a:p>
          <a:p>
            <a:pPr marL="640080" lvl="1" indent="-237744" fontAlgn="auto">
              <a:spcAft>
                <a:spcPts val="0"/>
              </a:spcAft>
              <a:buFont typeface="Verdana"/>
              <a:buChar char="◦"/>
              <a:defRPr/>
            </a:pPr>
            <a:r>
              <a:rPr lang="en-US" altLang="zh-CN" sz="2000">
                <a:ea typeface="宋体" pitchFamily="2" charset="-122"/>
              </a:rPr>
              <a:t>Special operators</a:t>
            </a:r>
          </a:p>
          <a:p>
            <a:pPr marL="640080" lvl="1" indent="-237744" fontAlgn="auto">
              <a:spcAft>
                <a:spcPts val="0"/>
              </a:spcAft>
              <a:buFont typeface="Verdana"/>
              <a:buChar char="◦"/>
              <a:defRPr/>
            </a:pPr>
            <a:endParaRPr lang="en-US" altLang="zh-CN" sz="2000">
              <a:ea typeface="宋体" pitchFamily="2" charset="-122"/>
            </a:endParaRPr>
          </a:p>
        </p:txBody>
      </p:sp>
      <p:sp>
        <p:nvSpPr>
          <p:cNvPr id="4" name="Slide Number Placeholder 3"/>
          <p:cNvSpPr>
            <a:spLocks noGrp="1"/>
          </p:cNvSpPr>
          <p:nvPr>
            <p:ph type="sldNum" sz="quarter" idx="12"/>
          </p:nvPr>
        </p:nvSpPr>
        <p:spPr/>
        <p:txBody>
          <a:bodyPr/>
          <a:lstStyle/>
          <a:p>
            <a:pPr>
              <a:defRPr/>
            </a:pPr>
            <a:fld id="{2F9FB759-B150-4AB9-8388-F51032314A66}" type="slidenum">
              <a:rPr lang="zh-CN" altLang="en-US"/>
              <a:pPr>
                <a:defRPr/>
              </a:pPr>
              <a:t>3</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3.2     Arithmetic operators</a:t>
            </a:r>
          </a:p>
        </p:txBody>
      </p:sp>
      <p:sp>
        <p:nvSpPr>
          <p:cNvPr id="14339" name="Rectangle 5"/>
          <p:cNvSpPr>
            <a:spLocks noGrp="1" noChangeArrowheads="1"/>
          </p:cNvSpPr>
          <p:nvPr>
            <p:ph type="body" sz="half" idx="1"/>
          </p:nvPr>
        </p:nvSpPr>
        <p:spPr>
          <a:xfrm>
            <a:off x="685800" y="1066800"/>
            <a:ext cx="7918450" cy="706438"/>
          </a:xfrm>
        </p:spPr>
        <p:txBody>
          <a:bodyPr/>
          <a:lstStyle/>
          <a:p>
            <a:r>
              <a:rPr lang="en-US" altLang="zh-CN" sz="2400" smtClean="0">
                <a:ea typeface="SimSun" pitchFamily="2" charset="-122"/>
              </a:rPr>
              <a:t>The arithmetic operators in C 		</a:t>
            </a:r>
          </a:p>
        </p:txBody>
      </p:sp>
      <p:graphicFrame>
        <p:nvGraphicFramePr>
          <p:cNvPr id="14390" name="Group 54"/>
          <p:cNvGraphicFramePr>
            <a:graphicFrameLocks noGrp="1"/>
          </p:cNvGraphicFramePr>
          <p:nvPr>
            <p:ph sz="half" idx="2"/>
          </p:nvPr>
        </p:nvGraphicFramePr>
        <p:xfrm>
          <a:off x="971550" y="1844675"/>
          <a:ext cx="7558088" cy="3011489"/>
        </p:xfrm>
        <a:graphic>
          <a:graphicData uri="http://schemas.openxmlformats.org/drawingml/2006/table">
            <a:tbl>
              <a:tblPr/>
              <a:tblGrid>
                <a:gridCol w="2016125"/>
                <a:gridCol w="5541963"/>
              </a:tblGrid>
              <a:tr h="49053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Operator</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meaning</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Addition or unary plus</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Subtraction or unary minus</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Multiplication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Division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modulo division</a:t>
                      </a: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 name="Slide Number Placeholder 4"/>
          <p:cNvSpPr>
            <a:spLocks noGrp="1"/>
          </p:cNvSpPr>
          <p:nvPr>
            <p:ph type="sldNum" sz="quarter" idx="10"/>
          </p:nvPr>
        </p:nvSpPr>
        <p:spPr/>
        <p:txBody>
          <a:bodyPr/>
          <a:lstStyle/>
          <a:p>
            <a:pPr>
              <a:defRPr/>
            </a:pPr>
            <a:fld id="{350EDE94-E498-4B58-826F-985A70C22DA0}" type="slidenum">
              <a:rPr lang="zh-CN" altLang="en-US"/>
              <a:pPr>
                <a:defRPr/>
              </a:pPr>
              <a:t>4</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3.2     Arithmetic operators</a:t>
            </a:r>
          </a:p>
        </p:txBody>
      </p:sp>
      <p:sp>
        <p:nvSpPr>
          <p:cNvPr id="15363" name="Rectangle 3"/>
          <p:cNvSpPr>
            <a:spLocks noGrp="1" noChangeArrowheads="1"/>
          </p:cNvSpPr>
          <p:nvPr>
            <p:ph type="body" sz="half" idx="1"/>
          </p:nvPr>
        </p:nvSpPr>
        <p:spPr>
          <a:xfrm>
            <a:off x="685800" y="1066800"/>
            <a:ext cx="7918450" cy="4810125"/>
          </a:xfrm>
        </p:spPr>
        <p:txBody>
          <a:bodyPr/>
          <a:lstStyle/>
          <a:p>
            <a:r>
              <a:rPr lang="en-US" altLang="zh-CN" sz="2400" smtClean="0">
                <a:ea typeface="SimSun" pitchFamily="2" charset="-122"/>
              </a:rPr>
              <a:t>Note:,</a:t>
            </a:r>
          </a:p>
          <a:p>
            <a:pPr lvl="1"/>
            <a:r>
              <a:rPr lang="en-US" altLang="zh-CN" sz="2400" smtClean="0">
                <a:ea typeface="SimSun" pitchFamily="2" charset="-122"/>
              </a:rPr>
              <a:t>Integer division truncates remainder</a:t>
            </a:r>
          </a:p>
          <a:p>
            <a:pPr lvl="1"/>
            <a:r>
              <a:rPr lang="en-US" altLang="zh-CN" sz="2400" smtClean="0">
                <a:ea typeface="SimSun" pitchFamily="2" charset="-122"/>
              </a:rPr>
              <a:t>The % operator cannot be applied to a float or double.</a:t>
            </a:r>
          </a:p>
          <a:p>
            <a:pPr lvl="1"/>
            <a:r>
              <a:rPr lang="en-US" altLang="zh-CN" sz="2400" smtClean="0">
                <a:ea typeface="SimSun" pitchFamily="2" charset="-122"/>
              </a:rPr>
              <a:t>The  precedence of arithmetic operators</a:t>
            </a:r>
          </a:p>
          <a:p>
            <a:pPr lvl="2"/>
            <a:r>
              <a:rPr lang="en-US" altLang="zh-CN" smtClean="0">
                <a:ea typeface="SimSun" pitchFamily="2" charset="-122"/>
              </a:rPr>
              <a:t>Unary  +  or   -</a:t>
            </a:r>
          </a:p>
          <a:p>
            <a:pPr lvl="2"/>
            <a:r>
              <a:rPr lang="en-US" altLang="zh-CN" smtClean="0">
                <a:ea typeface="SimSun" pitchFamily="2" charset="-122"/>
              </a:rPr>
              <a:t>*   /    %</a:t>
            </a:r>
          </a:p>
          <a:p>
            <a:pPr lvl="2"/>
            <a:r>
              <a:rPr lang="en-US" altLang="zh-CN" smtClean="0">
                <a:ea typeface="SimSun" pitchFamily="2" charset="-122"/>
              </a:rPr>
              <a:t>+   -</a:t>
            </a:r>
          </a:p>
          <a:p>
            <a:endParaRPr lang="en-US" altLang="zh-CN" smtClean="0">
              <a:ea typeface="SimSun" pitchFamily="2" charset="-122"/>
            </a:endParaRPr>
          </a:p>
        </p:txBody>
      </p:sp>
      <p:sp>
        <p:nvSpPr>
          <p:cNvPr id="4" name="Slide Number Placeholder 4"/>
          <p:cNvSpPr>
            <a:spLocks noGrp="1"/>
          </p:cNvSpPr>
          <p:nvPr>
            <p:ph type="sldNum" sz="quarter" idx="10"/>
          </p:nvPr>
        </p:nvSpPr>
        <p:spPr/>
        <p:txBody>
          <a:bodyPr/>
          <a:lstStyle/>
          <a:p>
            <a:pPr>
              <a:defRPr/>
            </a:pPr>
            <a:fld id="{A7A219A0-8511-4DC6-B552-CA2DAAE3F650}" type="slidenum">
              <a:rPr lang="zh-CN" altLang="en-US"/>
              <a:pPr>
                <a:defRPr/>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3.10      Arithmetic expressions</a:t>
            </a:r>
          </a:p>
        </p:txBody>
      </p:sp>
      <p:sp>
        <p:nvSpPr>
          <p:cNvPr id="16387" name="Rectangle 3"/>
          <p:cNvSpPr>
            <a:spLocks noGrp="1" noChangeArrowheads="1"/>
          </p:cNvSpPr>
          <p:nvPr>
            <p:ph type="body" sz="half" idx="1"/>
          </p:nvPr>
        </p:nvSpPr>
        <p:spPr>
          <a:xfrm>
            <a:off x="685800" y="1066800"/>
            <a:ext cx="7918450" cy="4810125"/>
          </a:xfrm>
        </p:spPr>
        <p:txBody>
          <a:bodyPr/>
          <a:lstStyle/>
          <a:p>
            <a:r>
              <a:rPr lang="en-US" altLang="zh-CN" sz="2400" smtClean="0">
                <a:ea typeface="SimSun" pitchFamily="2" charset="-122"/>
              </a:rPr>
              <a:t>An arithmetic expression is a combination of variables, constants, and operators. </a:t>
            </a:r>
          </a:p>
          <a:p>
            <a:r>
              <a:rPr lang="en-US" altLang="zh-CN" sz="2400" smtClean="0">
                <a:ea typeface="SimSun" pitchFamily="2" charset="-122"/>
              </a:rPr>
              <a:t>For example,</a:t>
            </a:r>
          </a:p>
          <a:p>
            <a:r>
              <a:rPr lang="en-US" altLang="zh-CN" sz="2400" smtClean="0">
                <a:ea typeface="SimSun" pitchFamily="2" charset="-122"/>
              </a:rPr>
              <a:t>a*b-c	</a:t>
            </a:r>
            <a:r>
              <a:rPr lang="en-US" altLang="zh-CN" sz="2400" smtClean="0">
                <a:ea typeface="SimSun" pitchFamily="2" charset="-122"/>
                <a:sym typeface="Wingdings" pitchFamily="2" charset="2"/>
              </a:rPr>
              <a:t>	</a:t>
            </a:r>
            <a:r>
              <a:rPr lang="en-US" altLang="zh-CN" sz="2400" smtClean="0">
                <a:ea typeface="SimSun" pitchFamily="2" charset="-122"/>
              </a:rPr>
              <a:t>a*b-c</a:t>
            </a:r>
          </a:p>
          <a:p>
            <a:r>
              <a:rPr lang="en-US" altLang="zh-CN" sz="2400" smtClean="0">
                <a:ea typeface="SimSun" pitchFamily="2" charset="-122"/>
              </a:rPr>
              <a:t>(m+n)(x+y)	 </a:t>
            </a:r>
            <a:r>
              <a:rPr lang="en-US" altLang="zh-CN" sz="2400" smtClean="0">
                <a:ea typeface="SimSun" pitchFamily="2" charset="-122"/>
                <a:sym typeface="Wingdings" pitchFamily="2" charset="2"/>
              </a:rPr>
              <a:t></a:t>
            </a:r>
            <a:r>
              <a:rPr lang="en-US" altLang="zh-CN" sz="2400" smtClean="0">
                <a:ea typeface="SimSun" pitchFamily="2" charset="-122"/>
              </a:rPr>
              <a:t> 	(m+n)*(x+y)</a:t>
            </a:r>
          </a:p>
          <a:p>
            <a:r>
              <a:rPr lang="en-US" altLang="zh-CN" sz="2400" smtClean="0">
                <a:ea typeface="SimSun" pitchFamily="2" charset="-122"/>
              </a:rPr>
              <a:t>ax</a:t>
            </a:r>
            <a:r>
              <a:rPr lang="en-US" altLang="zh-CN" sz="2400" baseline="30000" smtClean="0">
                <a:ea typeface="SimSun" pitchFamily="2" charset="-122"/>
              </a:rPr>
              <a:t>2</a:t>
            </a:r>
            <a:r>
              <a:rPr lang="en-US" altLang="zh-CN" sz="2400" smtClean="0">
                <a:ea typeface="SimSun" pitchFamily="2" charset="-122"/>
              </a:rPr>
              <a:t>+bx+c 	</a:t>
            </a:r>
            <a:r>
              <a:rPr lang="en-US" altLang="zh-CN" sz="2400" smtClean="0">
                <a:ea typeface="SimSun" pitchFamily="2" charset="-122"/>
                <a:sym typeface="Wingdings" pitchFamily="2" charset="2"/>
              </a:rPr>
              <a:t></a:t>
            </a:r>
            <a:r>
              <a:rPr lang="en-US" altLang="zh-CN" sz="2400" smtClean="0">
                <a:ea typeface="SimSun" pitchFamily="2" charset="-122"/>
              </a:rPr>
              <a:t> 	a*x*x+b*x+c</a:t>
            </a:r>
          </a:p>
        </p:txBody>
      </p:sp>
      <p:sp>
        <p:nvSpPr>
          <p:cNvPr id="4" name="Slide Number Placeholder 4"/>
          <p:cNvSpPr>
            <a:spLocks noGrp="1"/>
          </p:cNvSpPr>
          <p:nvPr>
            <p:ph type="sldNum" sz="quarter" idx="10"/>
          </p:nvPr>
        </p:nvSpPr>
        <p:spPr/>
        <p:txBody>
          <a:bodyPr/>
          <a:lstStyle/>
          <a:p>
            <a:pPr>
              <a:defRPr/>
            </a:pPr>
            <a:fld id="{A1F01B1D-74E7-40AB-B844-5EB9CF4A5EC6}" type="slidenum">
              <a:rPr lang="zh-CN" altLang="en-US"/>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Rectangle 16"/>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latin typeface="Arial" charset="0"/>
                <a:ea typeface="宋体" pitchFamily="2" charset="-122"/>
              </a:rPr>
              <a:t>3.3	Relational Operators</a:t>
            </a:r>
          </a:p>
        </p:txBody>
      </p:sp>
      <p:graphicFrame>
        <p:nvGraphicFramePr>
          <p:cNvPr id="50265" name="Group 89"/>
          <p:cNvGraphicFramePr>
            <a:graphicFrameLocks noGrp="1"/>
          </p:cNvGraphicFramePr>
          <p:nvPr>
            <p:ph type="tbl" idx="1"/>
          </p:nvPr>
        </p:nvGraphicFramePr>
        <p:xfrm>
          <a:off x="900113" y="2420938"/>
          <a:ext cx="7200900" cy="3200400"/>
        </p:xfrm>
        <a:graphic>
          <a:graphicData uri="http://schemas.openxmlformats.org/drawingml/2006/table">
            <a:tbl>
              <a:tblPr/>
              <a:tblGrid>
                <a:gridCol w="2862262"/>
                <a:gridCol w="4338638"/>
              </a:tblGrid>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Operator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Meaning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less that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less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greater than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greater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not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 name="Slide Number Placeholder 3"/>
          <p:cNvSpPr>
            <a:spLocks noGrp="1"/>
          </p:cNvSpPr>
          <p:nvPr>
            <p:ph type="sldNum" sz="quarter" idx="10"/>
          </p:nvPr>
        </p:nvSpPr>
        <p:spPr/>
        <p:txBody>
          <a:bodyPr/>
          <a:lstStyle/>
          <a:p>
            <a:pPr>
              <a:defRPr/>
            </a:pPr>
            <a:fld id="{300811AF-E499-4C0A-B7C9-635E127B83B0}" type="slidenum">
              <a:rPr lang="zh-CN" altLang="en-US"/>
              <a:pPr>
                <a:defRPr/>
              </a:pPr>
              <a:t>7</a:t>
            </a:fld>
            <a:endParaRPr lang="en-US" altLang="zh-CN"/>
          </a:p>
        </p:txBody>
      </p:sp>
      <p:sp>
        <p:nvSpPr>
          <p:cNvPr id="17438" name="Rectangle 90"/>
          <p:cNvSpPr>
            <a:spLocks noChangeArrowheads="1"/>
          </p:cNvSpPr>
          <p:nvPr/>
        </p:nvSpPr>
        <p:spPr bwMode="auto">
          <a:xfrm>
            <a:off x="827088" y="1514475"/>
            <a:ext cx="5976937" cy="519113"/>
          </a:xfrm>
          <a:prstGeom prst="rect">
            <a:avLst/>
          </a:prstGeom>
          <a:noFill/>
          <a:ln w="9525">
            <a:noFill/>
            <a:miter lim="800000"/>
            <a:headEnd/>
            <a:tailEnd/>
          </a:ln>
        </p:spPr>
        <p:txBody>
          <a:bodyPr anchor="ctr">
            <a:spAutoFit/>
          </a:bodyPr>
          <a:lstStyle/>
          <a:p>
            <a:pPr eaLnBrk="1" hangingPunct="1">
              <a:spcBef>
                <a:spcPct val="0"/>
              </a:spcBef>
              <a:buFontTx/>
              <a:buChar char="•"/>
            </a:pPr>
            <a:r>
              <a:rPr lang="en-US" altLang="zh-CN" sz="2800">
                <a:ea typeface="SimSun" pitchFamily="2" charset="-122"/>
              </a:rPr>
              <a:t> The relational operators in C are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fontAlgn="auto">
              <a:spcAft>
                <a:spcPts val="0"/>
              </a:spcAft>
              <a:defRPr/>
            </a:pPr>
            <a:r>
              <a:rPr lang="en-US" altLang="zh-CN" dirty="0" smtClean="0">
                <a:solidFill>
                  <a:schemeClr val="tx2">
                    <a:satMod val="130000"/>
                  </a:schemeClr>
                </a:solidFill>
                <a:latin typeface="Arial" charset="0"/>
                <a:ea typeface="宋体" pitchFamily="2" charset="-122"/>
              </a:rPr>
              <a:t>Relational </a:t>
            </a:r>
            <a:r>
              <a:rPr lang="en-US" altLang="zh-CN" dirty="0">
                <a:solidFill>
                  <a:schemeClr val="tx2">
                    <a:satMod val="130000"/>
                  </a:schemeClr>
                </a:solidFill>
                <a:latin typeface="Arial" charset="0"/>
                <a:ea typeface="宋体" pitchFamily="2" charset="-122"/>
              </a:rPr>
              <a:t>Operators</a:t>
            </a:r>
            <a:endParaRPr lang="zh-CN" altLang="en-US" dirty="0">
              <a:solidFill>
                <a:schemeClr val="tx2">
                  <a:satMod val="130000"/>
                </a:schemeClr>
              </a:solidFill>
              <a:latin typeface="Arial" charset="0"/>
              <a:ea typeface="宋体" pitchFamily="2" charset="-122"/>
            </a:endParaRPr>
          </a:p>
        </p:txBody>
      </p:sp>
      <p:sp>
        <p:nvSpPr>
          <p:cNvPr id="18435" name="Rectangle 3"/>
          <p:cNvSpPr>
            <a:spLocks noGrp="1" noChangeArrowheads="1"/>
          </p:cNvSpPr>
          <p:nvPr>
            <p:ph idx="1"/>
          </p:nvPr>
        </p:nvSpPr>
        <p:spPr/>
        <p:txBody>
          <a:bodyPr/>
          <a:lstStyle/>
          <a:p>
            <a:r>
              <a:rPr lang="en-US" altLang="zh-CN" smtClean="0">
                <a:ea typeface="SimSun" pitchFamily="2" charset="-122"/>
              </a:rPr>
              <a:t>A relational expression yields a value of  1  or  0. </a:t>
            </a:r>
          </a:p>
          <a:p>
            <a:pPr lvl="1"/>
            <a:r>
              <a:rPr lang="en-US" altLang="zh-CN" smtClean="0">
                <a:ea typeface="SimSun" pitchFamily="2" charset="-122"/>
              </a:rPr>
              <a:t>5 &lt; 6   			1</a:t>
            </a:r>
          </a:p>
          <a:p>
            <a:pPr lvl="1"/>
            <a:r>
              <a:rPr lang="en-US" altLang="zh-CN" smtClean="0">
                <a:ea typeface="SimSun" pitchFamily="2" charset="-122"/>
              </a:rPr>
              <a:t>-34 + 8 &gt; 23 - 5  	 	0</a:t>
            </a:r>
          </a:p>
          <a:p>
            <a:pPr lvl="1"/>
            <a:r>
              <a:rPr lang="en-US" altLang="zh-CN" smtClean="0">
                <a:ea typeface="SimSun" pitchFamily="2" charset="-122"/>
              </a:rPr>
              <a:t>if a=3, b=2, c =1;  then   a &gt; b &gt; c   is  ?</a:t>
            </a:r>
          </a:p>
          <a:p>
            <a:endParaRPr lang="en-US" altLang="zh-CN" smtClean="0">
              <a:ea typeface="SimSun" pitchFamily="2" charset="-122"/>
            </a:endParaRPr>
          </a:p>
          <a:p>
            <a:r>
              <a:rPr lang="en-US" altLang="zh-CN" smtClean="0">
                <a:ea typeface="SimSun" pitchFamily="2" charset="-122"/>
              </a:rPr>
              <a:t>the  associativity  of  relational  operators is </a:t>
            </a:r>
            <a:br>
              <a:rPr lang="en-US" altLang="zh-CN" smtClean="0">
                <a:ea typeface="SimSun" pitchFamily="2" charset="-122"/>
              </a:rPr>
            </a:br>
            <a:r>
              <a:rPr lang="en-US" altLang="zh-CN" smtClean="0">
                <a:ea typeface="SimSun" pitchFamily="2" charset="-122"/>
              </a:rPr>
              <a:t>left </a:t>
            </a:r>
            <a:r>
              <a:rPr lang="en-US" altLang="zh-CN" smtClean="0">
                <a:ea typeface="SimSun" pitchFamily="2" charset="-122"/>
                <a:sym typeface="Wingdings" pitchFamily="2" charset="2"/>
              </a:rPr>
              <a:t> right</a:t>
            </a:r>
          </a:p>
          <a:p>
            <a:pPr>
              <a:buFont typeface="Wingdings 2" pitchFamily="18" charset="2"/>
              <a:buNone/>
            </a:pPr>
            <a:endParaRPr lang="en-US" altLang="zh-CN" smtClean="0">
              <a:ea typeface="SimSun" pitchFamily="2" charset="-122"/>
              <a:sym typeface="Wingdings" pitchFamily="2" charset="2"/>
            </a:endParaRPr>
          </a:p>
          <a:p>
            <a:endParaRPr lang="en-US" altLang="zh-CN"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D7DE06F8-4378-44D7-A169-2AB4CDBE6889}" type="slidenum">
              <a:rPr lang="zh-CN" altLang="en-US"/>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fontAlgn="auto">
              <a:spcAft>
                <a:spcPts val="0"/>
              </a:spcAft>
              <a:defRPr/>
            </a:pPr>
            <a:r>
              <a:rPr lang="en-US" altLang="zh-CN">
                <a:solidFill>
                  <a:schemeClr val="tx2">
                    <a:satMod val="130000"/>
                  </a:schemeClr>
                </a:solidFill>
                <a:ea typeface="宋体" pitchFamily="2" charset="-122"/>
              </a:rPr>
              <a:t>3.4 Logical operators</a:t>
            </a:r>
          </a:p>
        </p:txBody>
      </p:sp>
      <p:sp>
        <p:nvSpPr>
          <p:cNvPr id="19459" name="Rectangle 3"/>
          <p:cNvSpPr>
            <a:spLocks noGrp="1" noChangeArrowheads="1"/>
          </p:cNvSpPr>
          <p:nvPr>
            <p:ph idx="1"/>
          </p:nvPr>
        </p:nvSpPr>
        <p:spPr/>
        <p:txBody>
          <a:bodyPr/>
          <a:lstStyle/>
          <a:p>
            <a:r>
              <a:rPr lang="en-US" altLang="zh-CN" smtClean="0">
                <a:ea typeface="SimSun" pitchFamily="2" charset="-122"/>
              </a:rPr>
              <a:t>C has the following three logical operators</a:t>
            </a:r>
          </a:p>
          <a:p>
            <a:pPr lvl="1"/>
            <a:r>
              <a:rPr lang="en-US" altLang="zh-CN" smtClean="0">
                <a:ea typeface="SimSun" pitchFamily="2" charset="-122"/>
              </a:rPr>
              <a:t>&amp;&amp;  meaning logical  and</a:t>
            </a:r>
          </a:p>
          <a:p>
            <a:pPr lvl="1"/>
            <a:r>
              <a:rPr lang="en-US" altLang="zh-CN" smtClean="0">
                <a:ea typeface="SimSun" pitchFamily="2" charset="-122"/>
              </a:rPr>
              <a:t>||  meaning logical  or</a:t>
            </a:r>
          </a:p>
          <a:p>
            <a:pPr lvl="1"/>
            <a:r>
              <a:rPr lang="en-US" altLang="zh-CN" smtClean="0">
                <a:ea typeface="SimSun" pitchFamily="2" charset="-122"/>
              </a:rPr>
              <a:t>!   meaning logical  not ( unary operator ) </a:t>
            </a:r>
          </a:p>
          <a:p>
            <a:r>
              <a:rPr lang="en-US" altLang="zh-CN" smtClean="0">
                <a:ea typeface="SimSun" pitchFamily="2" charset="-122"/>
              </a:rPr>
              <a:t>Expressions connected by &amp;&amp; or || are evaluated left to right, and evaluation stops as soon as the truth or falsehood of the result is known. </a:t>
            </a:r>
            <a:endParaRPr lang="zh-CN" altLang="en-US"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F376EBA6-B7E5-433C-850E-1E5F2EFFC340}" type="slidenum">
              <a:rPr lang="zh-CN" altLang="en-US"/>
              <a:pPr>
                <a:defRPr/>
              </a:pPr>
              <a:t>9</a:t>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937</TotalTime>
  <Words>1098</Words>
  <Application>Microsoft Office PowerPoint</Application>
  <PresentationFormat>On-screen Show (4:3)</PresentationFormat>
  <Paragraphs>174</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Operators and Expressions</vt:lpstr>
      <vt:lpstr>Contents </vt:lpstr>
      <vt:lpstr>3.1 Introduction</vt:lpstr>
      <vt:lpstr>3.2     Arithmetic operators</vt:lpstr>
      <vt:lpstr>3.2     Arithmetic operators</vt:lpstr>
      <vt:lpstr>3.10      Arithmetic expressions</vt:lpstr>
      <vt:lpstr>3.3 Relational Operators</vt:lpstr>
      <vt:lpstr>Relational Operators</vt:lpstr>
      <vt:lpstr>3.4 Logical operators</vt:lpstr>
      <vt:lpstr>3.5  Assignment operators</vt:lpstr>
      <vt:lpstr>3.6  Increment and decrement operators</vt:lpstr>
      <vt:lpstr>PowerPoint Presentation</vt:lpstr>
      <vt:lpstr>3.7  Conditional operator</vt:lpstr>
      <vt:lpstr>PowerPoint Presentation</vt:lpstr>
      <vt:lpstr>3.9 Special operators </vt:lpstr>
      <vt:lpstr>3.14 Type conversions in expressions</vt:lpstr>
      <vt:lpstr>PowerPoint Presentation</vt:lpstr>
    </vt:vector>
  </TitlesOfParts>
  <Company>Deitel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kalid</dc:creator>
  <cp:lastModifiedBy>Dadhi Ghimire</cp:lastModifiedBy>
  <cp:revision>247</cp:revision>
  <dcterms:created xsi:type="dcterms:W3CDTF">2000-07-06T15:05:59Z</dcterms:created>
  <dcterms:modified xsi:type="dcterms:W3CDTF">2022-02-12T02:31:36Z</dcterms:modified>
</cp:coreProperties>
</file>