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eague Spartan"/>
      <p:regular r:id="rId20"/>
      <p:bold r:id="rId21"/>
    </p:embeddedFont>
    <p:embeddedFont>
      <p:font typeface="Roboto"/>
      <p:regular r:id="rId22"/>
      <p:bold r:id="rId23"/>
      <p:italic r:id="rId24"/>
      <p:boldItalic r:id="rId25"/>
    </p:embeddedFont>
    <p:embeddedFont>
      <p:font typeface="Proxima Nova"/>
      <p:regular r:id="rId26"/>
      <p:bold r:id="rId27"/>
      <p:italic r:id="rId28"/>
      <p:boldItalic r:id="rId29"/>
    </p:embeddedFont>
    <p:embeddedFont>
      <p:font typeface="Inter"/>
      <p:regular r:id="rId30"/>
      <p:bold r:id="rId31"/>
    </p:embeddedFont>
    <p:embeddedFont>
      <p:font typeface="Montserrat"/>
      <p:regular r:id="rId32"/>
      <p:bold r:id="rId33"/>
      <p:italic r:id="rId34"/>
      <p:boldItalic r:id="rId35"/>
    </p:embeddedFont>
    <p:embeddedFont>
      <p:font typeface="Lexend"/>
      <p:regular r:id="rId36"/>
      <p:bold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font" Target="fonts/LeagueSpartan-regular.fntdata"/><Relationship Id="rId41" Type="http://schemas.openxmlformats.org/officeDocument/2006/relationships/font" Target="fonts/RobotoMono-boldItalic.fntdata"/><Relationship Id="rId22" Type="http://schemas.openxmlformats.org/officeDocument/2006/relationships/font" Target="fonts/Roboto-regular.fntdata"/><Relationship Id="rId21" Type="http://schemas.openxmlformats.org/officeDocument/2006/relationships/font" Target="fonts/LeagueSpartan-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oboto-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exend-bold.fntdata"/><Relationship Id="rId14" Type="http://schemas.openxmlformats.org/officeDocument/2006/relationships/slide" Target="slides/slide9.xml"/><Relationship Id="rId36" Type="http://schemas.openxmlformats.org/officeDocument/2006/relationships/font" Target="fonts/Lexend-regular.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554955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554955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400">
              <a:solidFill>
                <a:schemeClr val="dk1"/>
              </a:solidFill>
              <a:latin typeface="Inter"/>
              <a:ea typeface="Inter"/>
              <a:cs typeface="Inter"/>
              <a:sym typeface="Inte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15549558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15549558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fbd6b2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5fbd6b2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SLIDES_API15549558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SLIDES_API15549558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SLIDES_API15549558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SLIDES_API15549558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SLIDES_API15549558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SLIDES_API15549558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3eefbcb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3eefbcb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400">
              <a:solidFill>
                <a:schemeClr val="dk1"/>
              </a:solidFill>
              <a:latin typeface="Inter"/>
              <a:ea typeface="Inter"/>
              <a:cs typeface="Inter"/>
              <a:sym typeface="Inte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SLIDES_API15549558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SLIDES_API15549558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3eefbcb24_0_2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3eefbcb24_0_2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3eefbcb24_0_2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3eefbcb24_0_2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3eefbcb24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3eefbcb24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3eefbcb24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3eefbcb24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15549558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15549558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SLIDES_API15549558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SLIDES_API15549558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pexels.com?ref=SlidesAI.io" TargetMode="External"/><Relationship Id="rId4" Type="http://schemas.openxmlformats.org/officeDocument/2006/relationships/hyperlink" Target="https://docs.google.com/spreadsheets/d/1u0qdLN8dLQIhdBZ0wmm0DH6WWNHhaJW5hg71JEqi12o/edit?usp=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www.omim.org" TargetMode="External"/><Relationship Id="rId4" Type="http://schemas.openxmlformats.org/officeDocument/2006/relationships/hyperlink" Target="https://www.bing.com/ck/a?!&amp;&amp;p=8770e3cc4f2e354dJmltdHM9MTY3NzcxNTIwMCZpZ3VpZD0wMjM5Njc3MC1kMmQ2LTZkYjktMmI4Zi03NWUyZDZkNjZiZDQmaW5zaWQ9NTE3Mg&amp;ptn=3&amp;hsh=3&amp;fclid=02396770-d2d6-6db9-2b8f-75e2d6d66bd4&amp;psq=kegg+database&amp;u=a1aHR0cHM6Ly93d3cuZ2Vub21lLmpwL2tlZ2cv&amp;ntb=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pexels.com?ref=SlidesAI.io"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www.kaggle.com/code/tavoosi/suicide-data-full-interactive-dashboard" TargetMode="External"/><Relationship Id="rId10" Type="http://schemas.openxmlformats.org/officeDocument/2006/relationships/hyperlink" Target="https://www.kaggle.com/discussions/getting-started/315814" TargetMode="External"/><Relationship Id="rId13" Type="http://schemas.openxmlformats.org/officeDocument/2006/relationships/hyperlink" Target="https://drive.google.com/file/d/1-0fOO9Q3iTZPngs7d4y51HkeKhofC7RI/view?usp=share_link" TargetMode="External"/><Relationship Id="rId12" Type="http://schemas.openxmlformats.org/officeDocument/2006/relationships/hyperlink" Target="https://www.kaggle.com/code/philippsp/interactive-dashboards-in-r" TargetMode="External"/><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pexels.com?ref=SlidesAI.io" TargetMode="External"/><Relationship Id="rId4" Type="http://schemas.openxmlformats.org/officeDocument/2006/relationships/hyperlink" Target="https://towardsdatascience.com/exploratory-data-analysis-in-r-for-beginners-fe031add7072" TargetMode="External"/><Relationship Id="rId9" Type="http://schemas.openxmlformats.org/officeDocument/2006/relationships/hyperlink" Target="https://www.kaggle.com/code/miguelfzzz/cool-dashboard-in-r-with-youtube-tutorial" TargetMode="External"/><Relationship Id="rId5" Type="http://schemas.openxmlformats.org/officeDocument/2006/relationships/hyperlink" Target="https://www.geeksforgeeks.org/exploratory-data-analysis-in-r-programming/" TargetMode="External"/><Relationship Id="rId6" Type="http://schemas.openxmlformats.org/officeDocument/2006/relationships/hyperlink" Target="https://www.statology.org/exploratory-data-analysis-in-r/" TargetMode="External"/><Relationship Id="rId7" Type="http://schemas.openxmlformats.org/officeDocument/2006/relationships/hyperlink" Target="https://www.kaggle.com/code/andradaolteanu/ggplot-101-the-ultimate-cheatsheet" TargetMode="External"/><Relationship Id="rId8" Type="http://schemas.openxmlformats.org/officeDocument/2006/relationships/hyperlink" Target="https://www.kaggle.com/code/akhabash/cheatsheet-70-ggplot-char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pexels.com?ref=SlidesAI.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pexels.com?ref=SlidesAI.io"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pexels.com?ref=SlidesAI.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pexels.com?ref=SlidesAI.io"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pexels.com?ref=SlidesAI.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pexels.com?ref=SlidesAI.io" TargetMode="External"/><Relationship Id="rId4" Type="http://schemas.openxmlformats.org/officeDocument/2006/relationships/image" Target="../media/image1.jp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pexels.com?ref=SlidesAI.io" TargetMode="External"/><Relationship Id="rId4" Type="http://schemas.openxmlformats.org/officeDocument/2006/relationships/hyperlink" Target="https://drive.google.com/file/d/1-0fOO9Q3iTZPngs7d4y51HkeKhofC7RI/view?usp=share_link" TargetMode="External"/><Relationship Id="rId5" Type="http://schemas.openxmlformats.org/officeDocument/2006/relationships/hyperlink" Target="https://drive.google.com/file/d/1-0fOO9Q3iTZPngs7d4y51HkeKhofC7RI/view?usp=share_link" TargetMode="External"/><Relationship Id="rId6" Type="http://schemas.openxmlformats.org/officeDocument/2006/relationships/hyperlink" Target="https://drive.google.com/file/d/1-0fOO9Q3iTZPngs7d4y51HkeKhofC7RI/view?usp=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457375" y="2492000"/>
            <a:ext cx="833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 name="Google Shape;56;p13"/>
          <p:cNvSpPr txBox="1"/>
          <p:nvPr/>
        </p:nvSpPr>
        <p:spPr>
          <a:xfrm>
            <a:off x="2500225" y="708075"/>
            <a:ext cx="4245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2700"/>
              <a:t>MATH 252: Math Project </a:t>
            </a:r>
            <a:endParaRPr b="1" i="1" sz="2700"/>
          </a:p>
        </p:txBody>
      </p:sp>
      <p:sp>
        <p:nvSpPr>
          <p:cNvPr id="57" name="Google Shape;57;p13"/>
          <p:cNvSpPr txBox="1"/>
          <p:nvPr/>
        </p:nvSpPr>
        <p:spPr>
          <a:xfrm>
            <a:off x="95850" y="1715925"/>
            <a:ext cx="8952300" cy="1430100"/>
          </a:xfrm>
          <a:prstGeom prst="rect">
            <a:avLst/>
          </a:prstGeom>
          <a:noFill/>
          <a:ln>
            <a:noFill/>
          </a:ln>
        </p:spPr>
        <p:txBody>
          <a:bodyPr anchorCtr="0" anchor="t" bIns="91425" lIns="91425" spcFirstLastPara="1" rIns="91425" wrap="square" tIns="91425">
            <a:spAutoFit/>
          </a:bodyPr>
          <a:lstStyle/>
          <a:p>
            <a:pPr indent="0" lvl="0" marL="0" rtl="0" algn="ctr">
              <a:lnSpc>
                <a:spcPct val="107003"/>
              </a:lnSpc>
              <a:spcBef>
                <a:spcPts val="0"/>
              </a:spcBef>
              <a:spcAft>
                <a:spcPts val="0"/>
              </a:spcAft>
              <a:buNone/>
            </a:pPr>
            <a:r>
              <a:rPr lang="en" sz="3909">
                <a:solidFill>
                  <a:srgbClr val="196E63"/>
                </a:solidFill>
                <a:latin typeface="Montserrat"/>
                <a:ea typeface="Montserrat"/>
                <a:cs typeface="Montserrat"/>
                <a:sym typeface="Montserrat"/>
              </a:rPr>
              <a:t>Exploratory Data Analysis</a:t>
            </a:r>
            <a:endParaRPr sz="3909">
              <a:solidFill>
                <a:srgbClr val="196E63"/>
              </a:solidFill>
              <a:latin typeface="Montserrat"/>
              <a:ea typeface="Montserrat"/>
              <a:cs typeface="Montserrat"/>
              <a:sym typeface="Montserrat"/>
            </a:endParaRPr>
          </a:p>
          <a:p>
            <a:pPr indent="0" lvl="0" marL="0" rtl="0" algn="ctr">
              <a:lnSpc>
                <a:spcPct val="107003"/>
              </a:lnSpc>
              <a:spcBef>
                <a:spcPts val="0"/>
              </a:spcBef>
              <a:spcAft>
                <a:spcPts val="0"/>
              </a:spcAft>
              <a:buNone/>
            </a:pPr>
            <a:r>
              <a:rPr lang="en" sz="3909">
                <a:solidFill>
                  <a:srgbClr val="196E63"/>
                </a:solidFill>
                <a:latin typeface="Montserrat"/>
                <a:ea typeface="Montserrat"/>
                <a:cs typeface="Montserrat"/>
                <a:sym typeface="Montserrat"/>
              </a:rPr>
              <a:t> on Genetic Data</a:t>
            </a:r>
            <a:endParaRPr sz="3909">
              <a:solidFill>
                <a:srgbClr val="196E63"/>
              </a:solidFill>
              <a:latin typeface="Montserrat"/>
              <a:ea typeface="Montserrat"/>
              <a:cs typeface="Montserrat"/>
              <a:sym typeface="Montserrat"/>
            </a:endParaRPr>
          </a:p>
        </p:txBody>
      </p:sp>
      <p:sp>
        <p:nvSpPr>
          <p:cNvPr id="58" name="Google Shape;58;p13"/>
          <p:cNvSpPr txBox="1"/>
          <p:nvPr/>
        </p:nvSpPr>
        <p:spPr>
          <a:xfrm>
            <a:off x="2081875" y="3553575"/>
            <a:ext cx="508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PROJECT CONCEPT PRESENTATION</a:t>
            </a:r>
            <a:endParaRPr b="1" sz="2100"/>
          </a:p>
          <a:p>
            <a:pPr indent="0" lvl="0" marL="0" rtl="0" algn="ctr">
              <a:spcBef>
                <a:spcPts val="0"/>
              </a:spcBef>
              <a:spcAft>
                <a:spcPts val="0"/>
              </a:spcAft>
              <a:buNone/>
            </a:pPr>
            <a:r>
              <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22"/>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165" name="Google Shape;165;p22"/>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1171350" y="6656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Dataset Overview</a:t>
            </a:r>
            <a:endParaRPr b="1" sz="2400">
              <a:latin typeface="League Spartan"/>
              <a:ea typeface="League Spartan"/>
              <a:cs typeface="League Spartan"/>
              <a:sym typeface="League Spartan"/>
            </a:endParaRPr>
          </a:p>
        </p:txBody>
      </p:sp>
      <p:sp>
        <p:nvSpPr>
          <p:cNvPr id="167" name="Google Shape;167;p22"/>
          <p:cNvSpPr txBox="1"/>
          <p:nvPr/>
        </p:nvSpPr>
        <p:spPr>
          <a:xfrm>
            <a:off x="1696125" y="1254925"/>
            <a:ext cx="6051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  The dataset is a synthetic Dataset obtained from kaggle with 22082 rows.</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Dataset contains 45 attributes with two of them being the result attributes related to a genetic disorder and its type.</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Data deals with information related to whether a specific gene is present in and inherited from the mother and/or father’s DNA.</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Also includes medical data of the patient and results from up to 5 tests.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a:t>
            </a:r>
            <a:r>
              <a:rPr lang="en" u="sng">
                <a:solidFill>
                  <a:schemeClr val="hlink"/>
                </a:solidFill>
                <a:latin typeface="Inter"/>
                <a:ea typeface="Inter"/>
                <a:cs typeface="Inter"/>
                <a:sym typeface="Inter"/>
                <a:hlinkClick r:id="rId4"/>
              </a:rPr>
              <a:t>Dataset Link</a:t>
            </a:r>
            <a:endParaRPr>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2311350" y="561175"/>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Expected Timeline</a:t>
            </a:r>
            <a:endParaRPr b="1" sz="2400">
              <a:latin typeface="League Spartan"/>
              <a:ea typeface="League Spartan"/>
              <a:cs typeface="League Spartan"/>
              <a:sym typeface="League Spartan"/>
            </a:endParaRPr>
          </a:p>
        </p:txBody>
      </p:sp>
      <p:sp>
        <p:nvSpPr>
          <p:cNvPr id="174" name="Google Shape;174;p23"/>
          <p:cNvSpPr/>
          <p:nvPr/>
        </p:nvSpPr>
        <p:spPr>
          <a:xfrm>
            <a:off x="6689583" y="1810201"/>
            <a:ext cx="2117700" cy="22410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6689583" y="1299763"/>
            <a:ext cx="2117700" cy="5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nvSpPr>
        <p:spPr>
          <a:xfrm>
            <a:off x="6927717" y="2028660"/>
            <a:ext cx="16413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Vestibulum congue tempus</a:t>
            </a:r>
            <a:endParaRPr b="1" sz="1200">
              <a:solidFill>
                <a:srgbClr val="5E5E5E"/>
              </a:solidFill>
              <a:latin typeface="Roboto"/>
              <a:ea typeface="Roboto"/>
              <a:cs typeface="Roboto"/>
              <a:sym typeface="Roboto"/>
            </a:endParaRPr>
          </a:p>
        </p:txBody>
      </p:sp>
      <p:sp>
        <p:nvSpPr>
          <p:cNvPr id="177" name="Google Shape;177;p23"/>
          <p:cNvSpPr txBox="1"/>
          <p:nvPr/>
        </p:nvSpPr>
        <p:spPr>
          <a:xfrm>
            <a:off x="6927717" y="2846849"/>
            <a:ext cx="16413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5E5E5E"/>
                </a:solidFill>
                <a:latin typeface="Roboto"/>
                <a:ea typeface="Roboto"/>
                <a:cs typeface="Roboto"/>
                <a:sym typeface="Roboto"/>
              </a:rPr>
              <a:t>Lorem ipsum dolor sit amet, consectetur adipiscing elit, sed do eiusmod tempor. </a:t>
            </a:r>
            <a:endParaRPr sz="900">
              <a:solidFill>
                <a:srgbClr val="5E5E5E"/>
              </a:solidFill>
              <a:latin typeface="Roboto"/>
              <a:ea typeface="Roboto"/>
              <a:cs typeface="Roboto"/>
              <a:sym typeface="Roboto"/>
            </a:endParaRPr>
          </a:p>
        </p:txBody>
      </p:sp>
      <p:cxnSp>
        <p:nvCxnSpPr>
          <p:cNvPr id="178" name="Google Shape;178;p23"/>
          <p:cNvCxnSpPr/>
          <p:nvPr/>
        </p:nvCxnSpPr>
        <p:spPr>
          <a:xfrm>
            <a:off x="6689746" y="1299763"/>
            <a:ext cx="0" cy="2741100"/>
          </a:xfrm>
          <a:prstGeom prst="straightConnector1">
            <a:avLst/>
          </a:prstGeom>
          <a:noFill/>
          <a:ln cap="flat" cmpd="sng" w="9525">
            <a:solidFill>
              <a:schemeClr val="dk1"/>
            </a:solidFill>
            <a:prstDash val="dot"/>
            <a:round/>
            <a:headEnd len="sm" w="sm" type="none"/>
            <a:tailEnd len="sm" w="sm" type="none"/>
          </a:ln>
        </p:spPr>
      </p:cxnSp>
      <p:cxnSp>
        <p:nvCxnSpPr>
          <p:cNvPr id="179" name="Google Shape;179;p23"/>
          <p:cNvCxnSpPr/>
          <p:nvPr/>
        </p:nvCxnSpPr>
        <p:spPr>
          <a:xfrm>
            <a:off x="4571905" y="1299763"/>
            <a:ext cx="0" cy="2741100"/>
          </a:xfrm>
          <a:prstGeom prst="straightConnector1">
            <a:avLst/>
          </a:prstGeom>
          <a:noFill/>
          <a:ln cap="flat" cmpd="sng" w="9525">
            <a:solidFill>
              <a:schemeClr val="dk1"/>
            </a:solidFill>
            <a:prstDash val="dot"/>
            <a:round/>
            <a:headEnd len="sm" w="sm" type="none"/>
            <a:tailEnd len="sm" w="sm" type="none"/>
          </a:ln>
        </p:spPr>
      </p:cxnSp>
      <p:sp>
        <p:nvSpPr>
          <p:cNvPr id="180" name="Google Shape;180;p23"/>
          <p:cNvSpPr/>
          <p:nvPr/>
        </p:nvSpPr>
        <p:spPr>
          <a:xfrm>
            <a:off x="336713" y="1810201"/>
            <a:ext cx="2117700" cy="2241000"/>
          </a:xfrm>
          <a:prstGeom prst="rect">
            <a:avLst/>
          </a:prstGeom>
          <a:solidFill>
            <a:srgbClr val="1B786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336713" y="1299763"/>
            <a:ext cx="2117700" cy="519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574847" y="2028660"/>
            <a:ext cx="16416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183" name="Google Shape;183;p23"/>
          <p:cNvSpPr txBox="1"/>
          <p:nvPr/>
        </p:nvSpPr>
        <p:spPr>
          <a:xfrm>
            <a:off x="574847" y="2846849"/>
            <a:ext cx="16416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sp>
        <p:nvSpPr>
          <p:cNvPr id="184" name="Google Shape;184;p23"/>
          <p:cNvSpPr txBox="1"/>
          <p:nvPr/>
        </p:nvSpPr>
        <p:spPr>
          <a:xfrm>
            <a:off x="663250" y="1414250"/>
            <a:ext cx="1390200" cy="25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1500" u="sng">
                <a:solidFill>
                  <a:schemeClr val="dk1"/>
                </a:solidFill>
                <a:latin typeface="Roboto"/>
                <a:ea typeface="Roboto"/>
                <a:cs typeface="Roboto"/>
                <a:sym typeface="Roboto"/>
              </a:rPr>
              <a:t>Week 1 and 2</a:t>
            </a:r>
            <a:endParaRPr b="1" i="1" sz="1500" u="sng">
              <a:solidFill>
                <a:schemeClr val="dk1"/>
              </a:solidFill>
              <a:latin typeface="Roboto"/>
              <a:ea typeface="Roboto"/>
              <a:cs typeface="Roboto"/>
              <a:sym typeface="Roboto"/>
            </a:endParaRPr>
          </a:p>
        </p:txBody>
      </p:sp>
      <p:cxnSp>
        <p:nvCxnSpPr>
          <p:cNvPr id="185" name="Google Shape;185;p23"/>
          <p:cNvCxnSpPr/>
          <p:nvPr/>
        </p:nvCxnSpPr>
        <p:spPr>
          <a:xfrm>
            <a:off x="2454391" y="1299763"/>
            <a:ext cx="0" cy="2741100"/>
          </a:xfrm>
          <a:prstGeom prst="straightConnector1">
            <a:avLst/>
          </a:prstGeom>
          <a:noFill/>
          <a:ln cap="flat" cmpd="sng" w="9525">
            <a:solidFill>
              <a:schemeClr val="dk1"/>
            </a:solidFill>
            <a:prstDash val="dot"/>
            <a:round/>
            <a:headEnd len="sm" w="sm" type="none"/>
            <a:tailEnd len="sm" w="sm" type="none"/>
          </a:ln>
        </p:spPr>
      </p:cxnSp>
      <p:sp>
        <p:nvSpPr>
          <p:cNvPr id="186" name="Google Shape;186;p23"/>
          <p:cNvSpPr/>
          <p:nvPr/>
        </p:nvSpPr>
        <p:spPr>
          <a:xfrm>
            <a:off x="6689583" y="1810201"/>
            <a:ext cx="2117700" cy="22410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6689583" y="1299763"/>
            <a:ext cx="2117700" cy="5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6927717" y="2028660"/>
            <a:ext cx="16413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Vestibulum congue tempus</a:t>
            </a:r>
            <a:endParaRPr b="1" sz="1200">
              <a:solidFill>
                <a:srgbClr val="5E5E5E"/>
              </a:solidFill>
              <a:latin typeface="Roboto"/>
              <a:ea typeface="Roboto"/>
              <a:cs typeface="Roboto"/>
              <a:sym typeface="Roboto"/>
            </a:endParaRPr>
          </a:p>
        </p:txBody>
      </p:sp>
      <p:sp>
        <p:nvSpPr>
          <p:cNvPr id="189" name="Google Shape;189;p23"/>
          <p:cNvSpPr txBox="1"/>
          <p:nvPr/>
        </p:nvSpPr>
        <p:spPr>
          <a:xfrm>
            <a:off x="6927717" y="2846849"/>
            <a:ext cx="16413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5E5E5E"/>
                </a:solidFill>
                <a:latin typeface="Roboto"/>
                <a:ea typeface="Roboto"/>
                <a:cs typeface="Roboto"/>
                <a:sym typeface="Roboto"/>
              </a:rPr>
              <a:t>Lorem ipsum dolor sit amet, consectetur adipiscing elit, sed do eiusmod tempor. </a:t>
            </a:r>
            <a:endParaRPr sz="900">
              <a:solidFill>
                <a:srgbClr val="5E5E5E"/>
              </a:solidFill>
              <a:latin typeface="Roboto"/>
              <a:ea typeface="Roboto"/>
              <a:cs typeface="Roboto"/>
              <a:sym typeface="Roboto"/>
            </a:endParaRPr>
          </a:p>
        </p:txBody>
      </p:sp>
      <p:cxnSp>
        <p:nvCxnSpPr>
          <p:cNvPr id="190" name="Google Shape;190;p23"/>
          <p:cNvCxnSpPr/>
          <p:nvPr/>
        </p:nvCxnSpPr>
        <p:spPr>
          <a:xfrm>
            <a:off x="6689746" y="1299763"/>
            <a:ext cx="0" cy="2741100"/>
          </a:xfrm>
          <a:prstGeom prst="straightConnector1">
            <a:avLst/>
          </a:prstGeom>
          <a:noFill/>
          <a:ln cap="flat" cmpd="sng" w="9525">
            <a:solidFill>
              <a:schemeClr val="dk1"/>
            </a:solidFill>
            <a:prstDash val="dot"/>
            <a:round/>
            <a:headEnd len="sm" w="sm" type="none"/>
            <a:tailEnd len="sm" w="sm" type="none"/>
          </a:ln>
        </p:spPr>
      </p:cxnSp>
      <p:sp>
        <p:nvSpPr>
          <p:cNvPr id="191" name="Google Shape;191;p23"/>
          <p:cNvSpPr/>
          <p:nvPr/>
        </p:nvSpPr>
        <p:spPr>
          <a:xfrm>
            <a:off x="336713" y="1810201"/>
            <a:ext cx="2117700" cy="2241000"/>
          </a:xfrm>
          <a:prstGeom prst="rect">
            <a:avLst/>
          </a:prstGeom>
          <a:solidFill>
            <a:srgbClr val="0C58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336713" y="1299763"/>
            <a:ext cx="2117700" cy="51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nvSpPr>
        <p:spPr>
          <a:xfrm>
            <a:off x="574847" y="2028660"/>
            <a:ext cx="16416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194" name="Google Shape;194;p23"/>
          <p:cNvSpPr txBox="1"/>
          <p:nvPr/>
        </p:nvSpPr>
        <p:spPr>
          <a:xfrm>
            <a:off x="574847" y="2846849"/>
            <a:ext cx="16416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cxnSp>
        <p:nvCxnSpPr>
          <p:cNvPr id="195" name="Google Shape;195;p23"/>
          <p:cNvCxnSpPr/>
          <p:nvPr/>
        </p:nvCxnSpPr>
        <p:spPr>
          <a:xfrm>
            <a:off x="2454391" y="1299763"/>
            <a:ext cx="0" cy="2741100"/>
          </a:xfrm>
          <a:prstGeom prst="straightConnector1">
            <a:avLst/>
          </a:prstGeom>
          <a:noFill/>
          <a:ln cap="flat" cmpd="sng" w="9525">
            <a:solidFill>
              <a:schemeClr val="dk1"/>
            </a:solidFill>
            <a:prstDash val="dot"/>
            <a:round/>
            <a:headEnd len="sm" w="sm" type="none"/>
            <a:tailEnd len="sm" w="sm" type="none"/>
          </a:ln>
        </p:spPr>
      </p:cxnSp>
      <p:sp>
        <p:nvSpPr>
          <p:cNvPr id="196" name="Google Shape;196;p23"/>
          <p:cNvSpPr/>
          <p:nvPr/>
        </p:nvSpPr>
        <p:spPr>
          <a:xfrm>
            <a:off x="6689575" y="1810200"/>
            <a:ext cx="2117700" cy="2483400"/>
          </a:xfrm>
          <a:prstGeom prst="rect">
            <a:avLst/>
          </a:prstGeom>
          <a:solidFill>
            <a:srgbClr val="EFEFE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6689583" y="1299763"/>
            <a:ext cx="2117700" cy="5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3"/>
          <p:cNvCxnSpPr/>
          <p:nvPr/>
        </p:nvCxnSpPr>
        <p:spPr>
          <a:xfrm>
            <a:off x="6689746" y="1299763"/>
            <a:ext cx="0" cy="2741100"/>
          </a:xfrm>
          <a:prstGeom prst="straightConnector1">
            <a:avLst/>
          </a:prstGeom>
          <a:noFill/>
          <a:ln cap="flat" cmpd="sng" w="9525">
            <a:solidFill>
              <a:schemeClr val="dk1"/>
            </a:solidFill>
            <a:prstDash val="dot"/>
            <a:round/>
            <a:headEnd len="sm" w="sm" type="none"/>
            <a:tailEnd len="sm" w="sm" type="none"/>
          </a:ln>
        </p:spPr>
      </p:cxnSp>
      <p:sp>
        <p:nvSpPr>
          <p:cNvPr id="199" name="Google Shape;199;p23"/>
          <p:cNvSpPr/>
          <p:nvPr/>
        </p:nvSpPr>
        <p:spPr>
          <a:xfrm>
            <a:off x="2454227" y="1810201"/>
            <a:ext cx="2117700" cy="2241000"/>
          </a:xfrm>
          <a:prstGeom prst="rect">
            <a:avLst/>
          </a:prstGeom>
          <a:solidFill>
            <a:srgbClr val="1B786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2454227" y="1299763"/>
            <a:ext cx="2117700" cy="519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2692362" y="2028660"/>
            <a:ext cx="16416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202" name="Google Shape;202;p23"/>
          <p:cNvSpPr txBox="1"/>
          <p:nvPr/>
        </p:nvSpPr>
        <p:spPr>
          <a:xfrm>
            <a:off x="2692362" y="2846849"/>
            <a:ext cx="16416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sp>
        <p:nvSpPr>
          <p:cNvPr id="203" name="Google Shape;203;p23"/>
          <p:cNvSpPr/>
          <p:nvPr/>
        </p:nvSpPr>
        <p:spPr>
          <a:xfrm>
            <a:off x="2454227" y="1810201"/>
            <a:ext cx="2117700" cy="2241000"/>
          </a:xfrm>
          <a:prstGeom prst="rect">
            <a:avLst/>
          </a:prstGeom>
          <a:solidFill>
            <a:srgbClr val="0C58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2454227" y="1299763"/>
            <a:ext cx="2117700" cy="51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2692362" y="2028660"/>
            <a:ext cx="16416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206" name="Google Shape;206;p23"/>
          <p:cNvSpPr txBox="1"/>
          <p:nvPr/>
        </p:nvSpPr>
        <p:spPr>
          <a:xfrm>
            <a:off x="2692362" y="2846849"/>
            <a:ext cx="16416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sp>
        <p:nvSpPr>
          <p:cNvPr id="207" name="Google Shape;207;p23"/>
          <p:cNvSpPr/>
          <p:nvPr/>
        </p:nvSpPr>
        <p:spPr>
          <a:xfrm>
            <a:off x="2454225" y="1810200"/>
            <a:ext cx="2117700" cy="2483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2454227" y="1299763"/>
            <a:ext cx="2117700" cy="51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336725" y="1810200"/>
            <a:ext cx="2117700" cy="2483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336713" y="1299763"/>
            <a:ext cx="2117700" cy="51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440875" y="1896000"/>
            <a:ext cx="1842300" cy="178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rPr>
              <a:t>Completion of Project Proposal.</a:t>
            </a:r>
            <a:endParaRPr sz="1200">
              <a:solidFill>
                <a:schemeClr val="dk1"/>
              </a:solidFill>
            </a:endParaRPr>
          </a:p>
          <a:p>
            <a:pPr indent="0" lvl="0" marL="0" rtl="0" algn="just">
              <a:lnSpc>
                <a:spcPct val="115000"/>
              </a:lnSpc>
              <a:spcBef>
                <a:spcPts val="1600"/>
              </a:spcBef>
              <a:spcAft>
                <a:spcPts val="0"/>
              </a:spcAft>
              <a:buNone/>
            </a:pPr>
            <a:r>
              <a:rPr lang="en" sz="1200">
                <a:solidFill>
                  <a:schemeClr val="dk1"/>
                </a:solidFill>
              </a:rPr>
              <a:t>Cleaning data,  data conversion and handling null and duplicate values.</a:t>
            </a:r>
            <a:endParaRPr sz="1200">
              <a:solidFill>
                <a:schemeClr val="dk1"/>
              </a:solidFill>
            </a:endParaRPr>
          </a:p>
          <a:p>
            <a:pPr indent="0" lvl="0" marL="0" rtl="0" algn="just">
              <a:lnSpc>
                <a:spcPct val="115000"/>
              </a:lnSpc>
              <a:spcBef>
                <a:spcPts val="1600"/>
              </a:spcBef>
              <a:spcAft>
                <a:spcPts val="1600"/>
              </a:spcAft>
              <a:buNone/>
            </a:pPr>
            <a:r>
              <a:rPr lang="en" sz="1200">
                <a:solidFill>
                  <a:schemeClr val="dk1"/>
                </a:solidFill>
              </a:rPr>
              <a:t>Building the dashboard layout</a:t>
            </a:r>
            <a:endParaRPr sz="1200">
              <a:solidFill>
                <a:schemeClr val="dk1"/>
              </a:solidFill>
            </a:endParaRPr>
          </a:p>
        </p:txBody>
      </p:sp>
      <p:cxnSp>
        <p:nvCxnSpPr>
          <p:cNvPr id="212" name="Google Shape;212;p23"/>
          <p:cNvCxnSpPr/>
          <p:nvPr/>
        </p:nvCxnSpPr>
        <p:spPr>
          <a:xfrm>
            <a:off x="2454391" y="1299763"/>
            <a:ext cx="0" cy="2741100"/>
          </a:xfrm>
          <a:prstGeom prst="straightConnector1">
            <a:avLst/>
          </a:prstGeom>
          <a:noFill/>
          <a:ln cap="flat" cmpd="sng" w="9525">
            <a:solidFill>
              <a:schemeClr val="dk1"/>
            </a:solidFill>
            <a:prstDash val="dot"/>
            <a:round/>
            <a:headEnd len="sm" w="sm" type="none"/>
            <a:tailEnd len="sm" w="sm" type="none"/>
          </a:ln>
        </p:spPr>
      </p:cxnSp>
      <p:sp>
        <p:nvSpPr>
          <p:cNvPr id="213" name="Google Shape;213;p23"/>
          <p:cNvSpPr/>
          <p:nvPr/>
        </p:nvSpPr>
        <p:spPr>
          <a:xfrm>
            <a:off x="4572056" y="1810188"/>
            <a:ext cx="2117700" cy="2241000"/>
          </a:xfrm>
          <a:prstGeom prst="rect">
            <a:avLst/>
          </a:prstGeom>
          <a:solidFill>
            <a:srgbClr val="1B786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txBox="1"/>
          <p:nvPr/>
        </p:nvSpPr>
        <p:spPr>
          <a:xfrm>
            <a:off x="4810190" y="2028648"/>
            <a:ext cx="16413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215" name="Google Shape;215;p23"/>
          <p:cNvSpPr txBox="1"/>
          <p:nvPr/>
        </p:nvSpPr>
        <p:spPr>
          <a:xfrm>
            <a:off x="4810190" y="2846837"/>
            <a:ext cx="16413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sp>
        <p:nvSpPr>
          <p:cNvPr id="216" name="Google Shape;216;p23"/>
          <p:cNvSpPr/>
          <p:nvPr/>
        </p:nvSpPr>
        <p:spPr>
          <a:xfrm>
            <a:off x="4572056" y="1810188"/>
            <a:ext cx="2117700" cy="2241000"/>
          </a:xfrm>
          <a:prstGeom prst="rect">
            <a:avLst/>
          </a:prstGeom>
          <a:solidFill>
            <a:srgbClr val="0C58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4810190" y="2028648"/>
            <a:ext cx="1641300" cy="77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Vestibulum congue tempus</a:t>
            </a:r>
            <a:endParaRPr b="1" sz="1200">
              <a:solidFill>
                <a:srgbClr val="FFFFFF"/>
              </a:solidFill>
              <a:latin typeface="Roboto"/>
              <a:ea typeface="Roboto"/>
              <a:cs typeface="Roboto"/>
              <a:sym typeface="Roboto"/>
            </a:endParaRPr>
          </a:p>
        </p:txBody>
      </p:sp>
      <p:sp>
        <p:nvSpPr>
          <p:cNvPr id="218" name="Google Shape;218;p23"/>
          <p:cNvSpPr txBox="1"/>
          <p:nvPr/>
        </p:nvSpPr>
        <p:spPr>
          <a:xfrm>
            <a:off x="4810190" y="2846837"/>
            <a:ext cx="1641300" cy="9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rgbClr val="FFFFFF"/>
                </a:solidFill>
                <a:latin typeface="Roboto"/>
                <a:ea typeface="Roboto"/>
                <a:cs typeface="Roboto"/>
                <a:sym typeface="Roboto"/>
              </a:rPr>
              <a:t>Lorem ipsum dolor sit amet, consectetur adipiscing elit, sed do eiusmod tempor. </a:t>
            </a:r>
            <a:endParaRPr sz="900">
              <a:solidFill>
                <a:srgbClr val="FFFFFF"/>
              </a:solidFill>
              <a:latin typeface="Roboto"/>
              <a:ea typeface="Roboto"/>
              <a:cs typeface="Roboto"/>
              <a:sym typeface="Roboto"/>
            </a:endParaRPr>
          </a:p>
        </p:txBody>
      </p:sp>
      <p:sp>
        <p:nvSpPr>
          <p:cNvPr id="219" name="Google Shape;219;p23"/>
          <p:cNvSpPr/>
          <p:nvPr/>
        </p:nvSpPr>
        <p:spPr>
          <a:xfrm>
            <a:off x="4572050" y="1810201"/>
            <a:ext cx="2117700" cy="2483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571906" y="1299750"/>
            <a:ext cx="2117700" cy="51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nvSpPr>
        <p:spPr>
          <a:xfrm>
            <a:off x="2780750" y="1414238"/>
            <a:ext cx="1390200" cy="25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1500" u="sng">
                <a:solidFill>
                  <a:schemeClr val="dk1"/>
                </a:solidFill>
                <a:latin typeface="Roboto"/>
                <a:ea typeface="Roboto"/>
                <a:cs typeface="Roboto"/>
                <a:sym typeface="Roboto"/>
              </a:rPr>
              <a:t>Week 3 and 4</a:t>
            </a:r>
            <a:endParaRPr b="1" i="1" sz="1500" u="sng">
              <a:solidFill>
                <a:schemeClr val="dk1"/>
              </a:solidFill>
              <a:latin typeface="Roboto"/>
              <a:ea typeface="Roboto"/>
              <a:cs typeface="Roboto"/>
              <a:sym typeface="Roboto"/>
            </a:endParaRPr>
          </a:p>
        </p:txBody>
      </p:sp>
      <p:sp>
        <p:nvSpPr>
          <p:cNvPr id="222" name="Google Shape;222;p23"/>
          <p:cNvSpPr txBox="1"/>
          <p:nvPr/>
        </p:nvSpPr>
        <p:spPr>
          <a:xfrm>
            <a:off x="4898425" y="1414225"/>
            <a:ext cx="1390200" cy="25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1500" u="sng">
                <a:solidFill>
                  <a:schemeClr val="dk1"/>
                </a:solidFill>
                <a:latin typeface="Roboto"/>
                <a:ea typeface="Roboto"/>
                <a:cs typeface="Roboto"/>
                <a:sym typeface="Roboto"/>
              </a:rPr>
              <a:t>Week 5 and 6</a:t>
            </a:r>
            <a:endParaRPr b="1" i="1" sz="1500" u="sng">
              <a:solidFill>
                <a:schemeClr val="dk1"/>
              </a:solidFill>
              <a:latin typeface="Roboto"/>
              <a:ea typeface="Roboto"/>
              <a:cs typeface="Roboto"/>
              <a:sym typeface="Roboto"/>
            </a:endParaRPr>
          </a:p>
        </p:txBody>
      </p:sp>
      <p:sp>
        <p:nvSpPr>
          <p:cNvPr id="223" name="Google Shape;223;p23"/>
          <p:cNvSpPr txBox="1"/>
          <p:nvPr/>
        </p:nvSpPr>
        <p:spPr>
          <a:xfrm>
            <a:off x="7090575" y="1414238"/>
            <a:ext cx="1390200" cy="25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i="1" lang="en" sz="1500" u="sng">
                <a:solidFill>
                  <a:schemeClr val="dk1"/>
                </a:solidFill>
                <a:latin typeface="Roboto"/>
                <a:ea typeface="Roboto"/>
                <a:cs typeface="Roboto"/>
                <a:sym typeface="Roboto"/>
              </a:rPr>
              <a:t>Week 7 and 8</a:t>
            </a:r>
            <a:endParaRPr b="1" i="1" sz="1500" u="sng">
              <a:solidFill>
                <a:schemeClr val="dk1"/>
              </a:solidFill>
              <a:latin typeface="Roboto"/>
              <a:ea typeface="Roboto"/>
              <a:cs typeface="Roboto"/>
              <a:sym typeface="Roboto"/>
            </a:endParaRPr>
          </a:p>
        </p:txBody>
      </p:sp>
      <p:sp>
        <p:nvSpPr>
          <p:cNvPr id="224" name="Google Shape;224;p23"/>
          <p:cNvSpPr txBox="1"/>
          <p:nvPr/>
        </p:nvSpPr>
        <p:spPr>
          <a:xfrm>
            <a:off x="2592000" y="1896000"/>
            <a:ext cx="1842300" cy="191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rPr>
              <a:t>Feature Extraction, Describing the data using descriptive statistics and correlation plots</a:t>
            </a:r>
            <a:endParaRPr sz="1200">
              <a:solidFill>
                <a:schemeClr val="dk1"/>
              </a:solidFill>
            </a:endParaRPr>
          </a:p>
          <a:p>
            <a:pPr indent="0" lvl="0" marL="0" rtl="0" algn="just">
              <a:lnSpc>
                <a:spcPct val="115000"/>
              </a:lnSpc>
              <a:spcBef>
                <a:spcPts val="1600"/>
              </a:spcBef>
              <a:spcAft>
                <a:spcPts val="1600"/>
              </a:spcAft>
              <a:buNone/>
            </a:pPr>
            <a:r>
              <a:rPr lang="en" sz="1200">
                <a:solidFill>
                  <a:schemeClr val="dk1"/>
                </a:solidFill>
              </a:rPr>
              <a:t>Modifying the layout with plots from the raw data for a static dashboard.</a:t>
            </a:r>
            <a:endParaRPr sz="1200">
              <a:solidFill>
                <a:schemeClr val="dk1"/>
              </a:solidFill>
            </a:endParaRPr>
          </a:p>
        </p:txBody>
      </p:sp>
      <p:sp>
        <p:nvSpPr>
          <p:cNvPr id="225" name="Google Shape;225;p23"/>
          <p:cNvSpPr txBox="1"/>
          <p:nvPr/>
        </p:nvSpPr>
        <p:spPr>
          <a:xfrm>
            <a:off x="4709588" y="1829550"/>
            <a:ext cx="1842300" cy="191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rPr>
              <a:t>Progress Report and Presentation. </a:t>
            </a:r>
            <a:endParaRPr sz="1200">
              <a:solidFill>
                <a:schemeClr val="dk1"/>
              </a:solidFill>
            </a:endParaRPr>
          </a:p>
          <a:p>
            <a:pPr indent="0" lvl="0" marL="0" rtl="0" algn="just">
              <a:lnSpc>
                <a:spcPct val="115000"/>
              </a:lnSpc>
              <a:spcBef>
                <a:spcPts val="1600"/>
              </a:spcBef>
              <a:spcAft>
                <a:spcPts val="0"/>
              </a:spcAft>
              <a:buNone/>
            </a:pPr>
            <a:r>
              <a:rPr lang="en" sz="1200">
                <a:solidFill>
                  <a:schemeClr val="dk1"/>
                </a:solidFill>
              </a:rPr>
              <a:t>Implement graphical EDA methods to visualize the cleaned data.</a:t>
            </a:r>
            <a:endParaRPr sz="1200">
              <a:solidFill>
                <a:schemeClr val="dk1"/>
              </a:solidFill>
            </a:endParaRPr>
          </a:p>
          <a:p>
            <a:pPr indent="0" lvl="0" marL="0" rtl="0" algn="just">
              <a:lnSpc>
                <a:spcPct val="115000"/>
              </a:lnSpc>
              <a:spcBef>
                <a:spcPts val="1600"/>
              </a:spcBef>
              <a:spcAft>
                <a:spcPts val="0"/>
              </a:spcAft>
              <a:buNone/>
            </a:pPr>
            <a:r>
              <a:rPr lang="en" sz="1200">
                <a:solidFill>
                  <a:schemeClr val="dk1"/>
                </a:solidFill>
              </a:rPr>
              <a:t>Adding the input and output elements to the dashboard.</a:t>
            </a:r>
            <a:endParaRPr sz="1200">
              <a:solidFill>
                <a:schemeClr val="dk1"/>
              </a:solidFill>
            </a:endParaRPr>
          </a:p>
          <a:p>
            <a:pPr indent="0" lvl="0" marL="0" rtl="0" algn="just">
              <a:lnSpc>
                <a:spcPct val="115000"/>
              </a:lnSpc>
              <a:spcBef>
                <a:spcPts val="1600"/>
              </a:spcBef>
              <a:spcAft>
                <a:spcPts val="1600"/>
              </a:spcAft>
              <a:buNone/>
            </a:pPr>
            <a:r>
              <a:t/>
            </a:r>
            <a:endParaRPr sz="1200">
              <a:solidFill>
                <a:schemeClr val="dk1"/>
              </a:solidFill>
            </a:endParaRPr>
          </a:p>
        </p:txBody>
      </p:sp>
      <p:sp>
        <p:nvSpPr>
          <p:cNvPr id="226" name="Google Shape;226;p23"/>
          <p:cNvSpPr txBox="1"/>
          <p:nvPr/>
        </p:nvSpPr>
        <p:spPr>
          <a:xfrm>
            <a:off x="6768200" y="1829550"/>
            <a:ext cx="1969500" cy="2241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rPr>
              <a:t>Use the </a:t>
            </a:r>
            <a:r>
              <a:rPr lang="en" sz="1200" u="sng">
                <a:solidFill>
                  <a:srgbClr val="1155CC"/>
                </a:solidFill>
                <a:hlinkClick r:id="rId3">
                  <a:extLst>
                    <a:ext uri="{A12FA001-AC4F-418D-AE19-62706E023703}">
                      <ahyp:hlinkClr val="tx"/>
                    </a:ext>
                  </a:extLst>
                </a:hlinkClick>
              </a:rPr>
              <a:t>oimm</a:t>
            </a:r>
            <a:r>
              <a:rPr lang="en" sz="1200">
                <a:solidFill>
                  <a:srgbClr val="1155CC"/>
                </a:solidFill>
              </a:rPr>
              <a:t> </a:t>
            </a:r>
            <a:r>
              <a:rPr lang="en" sz="1200">
                <a:solidFill>
                  <a:schemeClr val="dk1"/>
                </a:solidFill>
              </a:rPr>
              <a:t>and </a:t>
            </a:r>
            <a:r>
              <a:rPr lang="en" sz="1200" u="sng">
                <a:solidFill>
                  <a:srgbClr val="1155CC"/>
                </a:solidFill>
                <a:hlinkClick r:id="rId4">
                  <a:extLst>
                    <a:ext uri="{A12FA001-AC4F-418D-AE19-62706E023703}">
                      <ahyp:hlinkClr val="tx"/>
                    </a:ext>
                  </a:extLst>
                </a:hlinkClick>
              </a:rPr>
              <a:t>kegg</a:t>
            </a:r>
            <a:r>
              <a:rPr lang="en" sz="1200">
                <a:solidFill>
                  <a:schemeClr val="dk1"/>
                </a:solidFill>
              </a:rPr>
              <a:t> </a:t>
            </a:r>
            <a:r>
              <a:rPr lang="en" sz="1200">
                <a:solidFill>
                  <a:schemeClr val="dk1"/>
                </a:solidFill>
              </a:rPr>
              <a:t>database to understand and contrast the trends and anomalies present in the data against the actual evidence.</a:t>
            </a:r>
            <a:endParaRPr sz="1200">
              <a:solidFill>
                <a:schemeClr val="dk1"/>
              </a:solidFill>
            </a:endParaRPr>
          </a:p>
          <a:p>
            <a:pPr indent="0" lvl="0" marL="0" rtl="0" algn="just">
              <a:lnSpc>
                <a:spcPct val="115000"/>
              </a:lnSpc>
              <a:spcBef>
                <a:spcPts val="1600"/>
              </a:spcBef>
              <a:spcAft>
                <a:spcPts val="1600"/>
              </a:spcAft>
              <a:buNone/>
            </a:pPr>
            <a:r>
              <a:rPr lang="en" sz="1200">
                <a:solidFill>
                  <a:schemeClr val="dk1"/>
                </a:solidFill>
              </a:rPr>
              <a:t>Integrating the processed data in the dashboard. Tweaking and testing the dashboard. </a:t>
            </a:r>
            <a:endParaRPr sz="1200">
              <a:solidFill>
                <a:schemeClr val="dk1"/>
              </a:solidFill>
            </a:endParaRPr>
          </a:p>
        </p:txBody>
      </p:sp>
      <p:sp>
        <p:nvSpPr>
          <p:cNvPr id="227" name="Google Shape;227;p23"/>
          <p:cNvSpPr/>
          <p:nvPr/>
        </p:nvSpPr>
        <p:spPr>
          <a:xfrm>
            <a:off x="6689756" y="1299750"/>
            <a:ext cx="2117700" cy="51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sp>
        <p:nvSpPr>
          <p:cNvPr id="232" name="Google Shape;232;p24"/>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233" name="Google Shape;233;p2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txBox="1"/>
          <p:nvPr/>
        </p:nvSpPr>
        <p:spPr>
          <a:xfrm>
            <a:off x="712100" y="798300"/>
            <a:ext cx="5025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Expected Outcome Of the Project</a:t>
            </a:r>
            <a:endParaRPr b="1" sz="2400">
              <a:latin typeface="League Spartan"/>
              <a:ea typeface="League Spartan"/>
              <a:cs typeface="League Spartan"/>
              <a:sym typeface="League Spartan"/>
            </a:endParaRPr>
          </a:p>
        </p:txBody>
      </p:sp>
      <p:sp>
        <p:nvSpPr>
          <p:cNvPr id="235" name="Google Shape;235;p24"/>
          <p:cNvSpPr txBox="1"/>
          <p:nvPr/>
        </p:nvSpPr>
        <p:spPr>
          <a:xfrm>
            <a:off x="1212175" y="1377400"/>
            <a:ext cx="6178500" cy="294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A processed Dataset with</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Clean and possibly </a:t>
            </a:r>
            <a:r>
              <a:rPr lang="en">
                <a:latin typeface="Inter"/>
                <a:ea typeface="Inter"/>
                <a:cs typeface="Inter"/>
                <a:sym typeface="Inter"/>
              </a:rPr>
              <a:t>quantitative</a:t>
            </a:r>
            <a:r>
              <a:rPr lang="en">
                <a:latin typeface="Inter"/>
                <a:ea typeface="Inter"/>
                <a:cs typeface="Inter"/>
                <a:sym typeface="Inter"/>
              </a:rPr>
              <a:t> data.</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No missing values.</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Including only the necessary attributes either by creating new ones and or deleting the old ones. </a:t>
            </a:r>
            <a:endParaRPr>
              <a:latin typeface="Inter"/>
              <a:ea typeface="Inter"/>
              <a:cs typeface="Inter"/>
              <a:sym typeface="Inter"/>
            </a:endParaRPr>
          </a:p>
          <a:p>
            <a:pPr indent="-317500" lvl="0" marL="457200" rtl="0" algn="l">
              <a:spcBef>
                <a:spcPts val="1000"/>
              </a:spcBef>
              <a:spcAft>
                <a:spcPts val="0"/>
              </a:spcAft>
              <a:buSzPts val="1400"/>
              <a:buFont typeface="Inter"/>
              <a:buChar char="❖"/>
            </a:pPr>
            <a:r>
              <a:rPr lang="en">
                <a:latin typeface="Inter"/>
                <a:ea typeface="Inter"/>
                <a:cs typeface="Inter"/>
                <a:sym typeface="Inter"/>
              </a:rPr>
              <a:t>To have detailed information about the different attributes as well as the relationship between them.</a:t>
            </a:r>
            <a:endParaRPr>
              <a:latin typeface="Inter"/>
              <a:ea typeface="Inter"/>
              <a:cs typeface="Inter"/>
              <a:sym typeface="Inter"/>
            </a:endParaRPr>
          </a:p>
          <a:p>
            <a:pPr indent="-317500" lvl="0" marL="457200" rtl="0" algn="l">
              <a:spcBef>
                <a:spcPts val="1000"/>
              </a:spcBef>
              <a:spcAft>
                <a:spcPts val="0"/>
              </a:spcAft>
              <a:buSzPts val="1400"/>
              <a:buFont typeface="Inter"/>
              <a:buChar char="❖"/>
            </a:pPr>
            <a:r>
              <a:rPr lang="en">
                <a:latin typeface="Inter"/>
                <a:ea typeface="Inter"/>
                <a:cs typeface="Inter"/>
                <a:sym typeface="Inter"/>
              </a:rPr>
              <a:t>Create an </a:t>
            </a:r>
            <a:r>
              <a:rPr lang="en">
                <a:latin typeface="Inter"/>
                <a:ea typeface="Inter"/>
                <a:cs typeface="Inter"/>
                <a:sym typeface="Inter"/>
              </a:rPr>
              <a:t>interactive</a:t>
            </a:r>
            <a:r>
              <a:rPr lang="en">
                <a:latin typeface="Inter"/>
                <a:ea typeface="Inter"/>
                <a:cs typeface="Inter"/>
                <a:sym typeface="Inter"/>
              </a:rPr>
              <a:t> Dashboard that can be used as a visual aid in genetic counseling( when paired with real data).</a:t>
            </a:r>
            <a:endParaRPr>
              <a:latin typeface="Inter"/>
              <a:ea typeface="Inter"/>
              <a:cs typeface="Inter"/>
              <a:sym typeface="Inter"/>
            </a:endParaRPr>
          </a:p>
          <a:p>
            <a:pPr indent="-317500" lvl="0" marL="457200" rtl="0" algn="l">
              <a:spcBef>
                <a:spcPts val="1000"/>
              </a:spcBef>
              <a:spcAft>
                <a:spcPts val="0"/>
              </a:spcAft>
              <a:buSzPts val="1400"/>
              <a:buFont typeface="Inter"/>
              <a:buChar char="❖"/>
            </a:pPr>
            <a:r>
              <a:rPr lang="en">
                <a:latin typeface="Inter"/>
                <a:ea typeface="Inter"/>
                <a:cs typeface="Inter"/>
                <a:sym typeface="Inter"/>
              </a:rPr>
              <a:t>Have domain </a:t>
            </a:r>
            <a:r>
              <a:rPr lang="en">
                <a:latin typeface="Inter"/>
                <a:ea typeface="Inter"/>
                <a:cs typeface="Inter"/>
                <a:sym typeface="Inter"/>
              </a:rPr>
              <a:t>knowledge</a:t>
            </a:r>
            <a:r>
              <a:rPr lang="en">
                <a:latin typeface="Inter"/>
                <a:ea typeface="Inter"/>
                <a:cs typeface="Inter"/>
                <a:sym typeface="Inter"/>
              </a:rPr>
              <a:t> to explain the trends and outcomes and determine test hypothesis and prediction methods. </a:t>
            </a:r>
            <a:endParaRPr>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sp>
        <p:nvSpPr>
          <p:cNvPr id="240" name="Google Shape;240;p25"/>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241" name="Google Shape;241;p2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txBox="1"/>
          <p:nvPr/>
        </p:nvSpPr>
        <p:spPr>
          <a:xfrm>
            <a:off x="997875" y="6248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References and resources</a:t>
            </a:r>
            <a:endParaRPr b="1" sz="2400">
              <a:latin typeface="League Spartan"/>
              <a:ea typeface="League Spartan"/>
              <a:cs typeface="League Spartan"/>
              <a:sym typeface="League Spartan"/>
            </a:endParaRPr>
          </a:p>
        </p:txBody>
      </p:sp>
      <p:sp>
        <p:nvSpPr>
          <p:cNvPr id="243" name="Google Shape;243;p25"/>
          <p:cNvSpPr txBox="1"/>
          <p:nvPr/>
        </p:nvSpPr>
        <p:spPr>
          <a:xfrm>
            <a:off x="1338950" y="1193700"/>
            <a:ext cx="7664100" cy="3762000"/>
          </a:xfrm>
          <a:prstGeom prst="rect">
            <a:avLst/>
          </a:prstGeom>
          <a:noFill/>
          <a:ln>
            <a:noFill/>
          </a:ln>
        </p:spPr>
        <p:txBody>
          <a:bodyPr anchorCtr="0" anchor="t" bIns="91425" lIns="91425" spcFirstLastPara="1" rIns="91425" wrap="square" tIns="91425">
            <a:spAutoFit/>
          </a:bodyPr>
          <a:lstStyle/>
          <a:p>
            <a:pPr indent="-317500" lvl="0" marL="457200" rtl="0" algn="l">
              <a:lnSpc>
                <a:spcPct val="130000"/>
              </a:lnSpc>
              <a:spcBef>
                <a:spcPts val="100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4">
                  <a:extLst>
                    <a:ext uri="{A12FA001-AC4F-418D-AE19-62706E023703}">
                      <ahyp:hlinkClr val="tx"/>
                    </a:ext>
                  </a:extLst>
                </a:hlinkClick>
              </a:rPr>
              <a:t>Exploratory Data Analysis in R for beginners (Part 1) | by Joe Tran | Towards Data Science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5">
                  <a:extLst>
                    <a:ext uri="{A12FA001-AC4F-418D-AE19-62706E023703}">
                      <ahyp:hlinkClr val="tx"/>
                    </a:ext>
                  </a:extLst>
                </a:hlinkClick>
              </a:rPr>
              <a:t>Exploratory Data Analysis in R Programming - GeeksforGeeks</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6">
                  <a:extLst>
                    <a:ext uri="{A12FA001-AC4F-418D-AE19-62706E023703}">
                      <ahyp:hlinkClr val="tx"/>
                    </a:ext>
                  </a:extLst>
                </a:hlinkClick>
              </a:rPr>
              <a:t>How to Perform Exploratory Data Analysis in R (With Example) - Statology</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7">
                  <a:extLst>
                    <a:ext uri="{A12FA001-AC4F-418D-AE19-62706E023703}">
                      <ahyp:hlinkClr val="tx"/>
                    </a:ext>
                  </a:extLst>
                </a:hlinkClick>
              </a:rPr>
              <a:t>GGplot 101: The Ultimate CheatSheet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8">
                  <a:extLst>
                    <a:ext uri="{A12FA001-AC4F-418D-AE19-62706E023703}">
                      <ahyp:hlinkClr val="tx"/>
                    </a:ext>
                  </a:extLst>
                </a:hlinkClick>
              </a:rPr>
              <a:t>Cheatsheet 70+ ggplot Charts 📊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9">
                  <a:extLst>
                    <a:ext uri="{A12FA001-AC4F-418D-AE19-62706E023703}">
                      <ahyp:hlinkClr val="tx"/>
                    </a:ext>
                  </a:extLst>
                </a:hlinkClick>
              </a:rPr>
              <a:t>Cool Dashboard in R with YouTube Tutorial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10">
                  <a:extLst>
                    <a:ext uri="{A12FA001-AC4F-418D-AE19-62706E023703}">
                      <ahyp:hlinkClr val="tx"/>
                    </a:ext>
                  </a:extLst>
                </a:hlinkClick>
              </a:rPr>
              <a:t>How I create dashboard in R? | Data Science and Machine Learning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11">
                  <a:extLst>
                    <a:ext uri="{A12FA001-AC4F-418D-AE19-62706E023703}">
                      <ahyp:hlinkClr val="tx"/>
                    </a:ext>
                  </a:extLst>
                </a:hlinkClick>
              </a:rPr>
              <a:t>Suicide data - Full interactive dashboard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12">
                  <a:extLst>
                    <a:ext uri="{A12FA001-AC4F-418D-AE19-62706E023703}">
                      <ahyp:hlinkClr val="tx"/>
                    </a:ext>
                  </a:extLst>
                </a:hlinkClick>
              </a:rPr>
              <a:t>Interactive Dashboards in R | Kaggle</a:t>
            </a:r>
            <a:endParaRPr>
              <a:solidFill>
                <a:srgbClr val="353744"/>
              </a:solidFill>
              <a:latin typeface="Proxima Nova"/>
              <a:ea typeface="Proxima Nova"/>
              <a:cs typeface="Proxima Nova"/>
              <a:sym typeface="Proxima Nova"/>
            </a:endParaRPr>
          </a:p>
          <a:p>
            <a:pPr indent="-317500" lvl="0" marL="457200" rtl="0" algn="l">
              <a:lnSpc>
                <a:spcPct val="130000"/>
              </a:lnSpc>
              <a:spcBef>
                <a:spcPts val="0"/>
              </a:spcBef>
              <a:spcAft>
                <a:spcPts val="0"/>
              </a:spcAft>
              <a:buClr>
                <a:srgbClr val="353744"/>
              </a:buClr>
              <a:buSzPts val="1400"/>
              <a:buFont typeface="Proxima Nova"/>
              <a:buChar char="●"/>
            </a:pPr>
            <a:r>
              <a:rPr lang="en" u="sng">
                <a:solidFill>
                  <a:srgbClr val="1155CC"/>
                </a:solidFill>
                <a:latin typeface="Proxima Nova"/>
                <a:ea typeface="Proxima Nova"/>
                <a:cs typeface="Proxima Nova"/>
                <a:sym typeface="Proxima Nova"/>
                <a:hlinkClick r:id="rId13">
                  <a:extLst>
                    <a:ext uri="{A12FA001-AC4F-418D-AE19-62706E023703}">
                      <ahyp:hlinkClr val="tx"/>
                    </a:ext>
                  </a:extLst>
                </a:hlinkClick>
              </a:rPr>
              <a:t>Komorowski, M., Marshall, D. C., Salciccioli, J. D., &amp; Crutain, Y. (2016). Exploratory Data Analysis. In MIT Critical Data (Ed.), Secondary Analysis of Electronic Health Records. (pp. 185–203). Springer.</a:t>
            </a:r>
            <a:endParaRPr>
              <a:solidFill>
                <a:srgbClr val="1155CC"/>
              </a:solidFill>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p26"/>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txBox="1"/>
          <p:nvPr/>
        </p:nvSpPr>
        <p:spPr>
          <a:xfrm>
            <a:off x="406350" y="2254200"/>
            <a:ext cx="83313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Thank you for your time and attention </a:t>
            </a:r>
            <a:endParaRPr b="1" sz="2400">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57375" y="2492000"/>
            <a:ext cx="833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5" name="Google Shape;65;p14"/>
          <p:cNvSpPr txBox="1"/>
          <p:nvPr/>
        </p:nvSpPr>
        <p:spPr>
          <a:xfrm>
            <a:off x="2500225" y="327075"/>
            <a:ext cx="4245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3200"/>
              <a:t>Introduction</a:t>
            </a:r>
            <a:r>
              <a:rPr b="1" i="1" lang="en" sz="3200"/>
              <a:t> </a:t>
            </a:r>
            <a:endParaRPr b="1" i="1" sz="3200"/>
          </a:p>
        </p:txBody>
      </p:sp>
      <p:sp>
        <p:nvSpPr>
          <p:cNvPr id="66" name="Google Shape;66;p14"/>
          <p:cNvSpPr txBox="1"/>
          <p:nvPr/>
        </p:nvSpPr>
        <p:spPr>
          <a:xfrm>
            <a:off x="910325" y="1149800"/>
            <a:ext cx="7347900" cy="301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solidFill>
                  <a:schemeClr val="dk1"/>
                </a:solidFill>
                <a:latin typeface="Inter"/>
                <a:ea typeface="Inter"/>
                <a:cs typeface="Inter"/>
                <a:sym typeface="Inter"/>
              </a:rPr>
              <a:t>This presentation provides an overview of an Exploratory Data Analysis project to analyze a genetic data set using descriptive statistical, visualization methods and Dashboard tools in R. </a:t>
            </a:r>
            <a:endParaRPr sz="1900">
              <a:solidFill>
                <a:schemeClr val="dk1"/>
              </a:solidFill>
              <a:latin typeface="Inter"/>
              <a:ea typeface="Inter"/>
              <a:cs typeface="Inter"/>
              <a:sym typeface="Inter"/>
            </a:endParaRPr>
          </a:p>
          <a:p>
            <a:pPr indent="0" lvl="0" marL="0" rtl="0" algn="just">
              <a:spcBef>
                <a:spcPts val="0"/>
              </a:spcBef>
              <a:spcAft>
                <a:spcPts val="0"/>
              </a:spcAft>
              <a:buNone/>
            </a:pPr>
            <a:r>
              <a:t/>
            </a:r>
            <a:endParaRPr sz="1900">
              <a:solidFill>
                <a:schemeClr val="dk1"/>
              </a:solidFill>
              <a:latin typeface="Inter"/>
              <a:ea typeface="Inter"/>
              <a:cs typeface="Inter"/>
              <a:sym typeface="Inter"/>
            </a:endParaRPr>
          </a:p>
          <a:p>
            <a:pPr indent="0" lvl="0" marL="0" rtl="0" algn="just">
              <a:spcBef>
                <a:spcPts val="0"/>
              </a:spcBef>
              <a:spcAft>
                <a:spcPts val="0"/>
              </a:spcAft>
              <a:buNone/>
            </a:pPr>
            <a:r>
              <a:rPr lang="en" sz="1900">
                <a:solidFill>
                  <a:schemeClr val="dk1"/>
                </a:solidFill>
                <a:latin typeface="Inter"/>
                <a:ea typeface="Inter"/>
                <a:cs typeface="Inter"/>
                <a:sym typeface="Inter"/>
              </a:rPr>
              <a:t>The Collaborators on the projects from CM(II - II) are:</a:t>
            </a:r>
            <a:endParaRPr sz="1900">
              <a:solidFill>
                <a:schemeClr val="dk1"/>
              </a:solidFill>
              <a:latin typeface="Inter"/>
              <a:ea typeface="Inter"/>
              <a:cs typeface="Inter"/>
              <a:sym typeface="Inter"/>
            </a:endParaRPr>
          </a:p>
          <a:p>
            <a:pPr indent="0" lvl="0" marL="0" rtl="0" algn="ctr">
              <a:lnSpc>
                <a:spcPct val="115000"/>
              </a:lnSpc>
              <a:spcBef>
                <a:spcPts val="1000"/>
              </a:spcBef>
              <a:spcAft>
                <a:spcPts val="0"/>
              </a:spcAft>
              <a:buNone/>
            </a:pPr>
            <a:r>
              <a:rPr b="1" i="1" lang="en" sz="1900">
                <a:solidFill>
                  <a:schemeClr val="dk1"/>
                </a:solidFill>
                <a:latin typeface="Inter"/>
                <a:ea typeface="Inter"/>
                <a:cs typeface="Inter"/>
                <a:sym typeface="Inter"/>
              </a:rPr>
              <a:t>Aayush Shrestha(21) and Anmol Jha(31) </a:t>
            </a:r>
            <a:endParaRPr b="1" i="1" sz="1900">
              <a:solidFill>
                <a:schemeClr val="dk1"/>
              </a:solidFill>
              <a:latin typeface="Inter"/>
              <a:ea typeface="Inter"/>
              <a:cs typeface="Inter"/>
              <a:sym typeface="Inter"/>
            </a:endParaRPr>
          </a:p>
          <a:p>
            <a:pPr indent="0" lvl="0" marL="0" rtl="0" algn="ctr">
              <a:spcBef>
                <a:spcPts val="0"/>
              </a:spcBef>
              <a:spcAft>
                <a:spcPts val="0"/>
              </a:spcAft>
              <a:buNone/>
            </a:pPr>
            <a:r>
              <a:t/>
            </a:r>
            <a:endParaRPr b="1" i="1" sz="1900">
              <a:solidFill>
                <a:schemeClr val="dk1"/>
              </a:solidFill>
              <a:latin typeface="Inter"/>
              <a:ea typeface="Inter"/>
              <a:cs typeface="Inter"/>
              <a:sym typeface="Inter"/>
            </a:endParaRPr>
          </a:p>
          <a:p>
            <a:pPr indent="0" lvl="0" marL="0" rtl="0" algn="just">
              <a:spcBef>
                <a:spcPts val="0"/>
              </a:spcBef>
              <a:spcAft>
                <a:spcPts val="0"/>
              </a:spcAft>
              <a:buNone/>
            </a:pPr>
            <a:r>
              <a:rPr lang="en" sz="1900"/>
              <a:t>With Supervisor, </a:t>
            </a:r>
            <a:r>
              <a:rPr b="1" i="1" lang="en" sz="2100" u="sng"/>
              <a:t>Mr. Kiran Kumar Shrestha</a:t>
            </a:r>
            <a:endParaRPr b="1" i="1" sz="21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5"/>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72" name="Google Shape;72;p1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2311350" y="665600"/>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Exploratory Data Analysis</a:t>
            </a:r>
            <a:endParaRPr b="1" sz="2400">
              <a:latin typeface="League Spartan"/>
              <a:ea typeface="League Spartan"/>
              <a:cs typeface="League Spartan"/>
              <a:sym typeface="League Spartan"/>
            </a:endParaRPr>
          </a:p>
        </p:txBody>
      </p:sp>
      <p:sp>
        <p:nvSpPr>
          <p:cNvPr id="74" name="Google Shape;74;p15"/>
          <p:cNvSpPr txBox="1"/>
          <p:nvPr/>
        </p:nvSpPr>
        <p:spPr>
          <a:xfrm>
            <a:off x="663300" y="1775500"/>
            <a:ext cx="7817400" cy="272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Inter"/>
                <a:ea typeface="Inter"/>
                <a:cs typeface="Inter"/>
                <a:sym typeface="Inter"/>
              </a:rPr>
              <a:t>Exploratory Data Analysis (EDA) is a method of analyzing data using statistical summaries and graphical representations.</a:t>
            </a:r>
            <a:endParaRPr sz="1500">
              <a:latin typeface="Inter"/>
              <a:ea typeface="Inter"/>
              <a:cs typeface="Inter"/>
              <a:sym typeface="Inter"/>
            </a:endParaRPr>
          </a:p>
          <a:p>
            <a:pPr indent="0" lvl="0" marL="0" rtl="0" algn="just">
              <a:spcBef>
                <a:spcPts val="0"/>
              </a:spcBef>
              <a:spcAft>
                <a:spcPts val="0"/>
              </a:spcAft>
              <a:buClr>
                <a:schemeClr val="dk1"/>
              </a:buClr>
              <a:buSzPts val="1100"/>
              <a:buFont typeface="Arial"/>
              <a:buNone/>
            </a:pPr>
            <a:r>
              <a:t/>
            </a:r>
            <a:endParaRPr sz="1500">
              <a:latin typeface="Inter"/>
              <a:ea typeface="Inter"/>
              <a:cs typeface="Inter"/>
              <a:sym typeface="Inter"/>
            </a:endParaRPr>
          </a:p>
          <a:p>
            <a:pPr indent="0" lvl="0" marL="0" rtl="0" algn="just">
              <a:spcBef>
                <a:spcPts val="0"/>
              </a:spcBef>
              <a:spcAft>
                <a:spcPts val="0"/>
              </a:spcAft>
              <a:buNone/>
            </a:pPr>
            <a:r>
              <a:rPr lang="en" sz="1500">
                <a:latin typeface="Inter"/>
                <a:ea typeface="Inter"/>
                <a:cs typeface="Inter"/>
                <a:sym typeface="Inter"/>
              </a:rPr>
              <a:t>EDA is a critical step in any Data Analysis or Data Science project as it </a:t>
            </a:r>
            <a:r>
              <a:rPr lang="en" sz="1500">
                <a:solidFill>
                  <a:schemeClr val="dk1"/>
                </a:solidFill>
                <a:latin typeface="Inter"/>
                <a:ea typeface="Inter"/>
                <a:cs typeface="Inter"/>
                <a:sym typeface="Inter"/>
              </a:rPr>
              <a:t>provides a better understanding of data set variables and their relationships</a:t>
            </a:r>
            <a:r>
              <a:rPr lang="en" sz="1500">
                <a:latin typeface="Inter"/>
                <a:ea typeface="Inter"/>
                <a:cs typeface="Inter"/>
                <a:sym typeface="Inter"/>
              </a:rPr>
              <a:t> shows and </a:t>
            </a:r>
            <a:r>
              <a:rPr lang="en" sz="1500">
                <a:solidFill>
                  <a:schemeClr val="dk1"/>
                </a:solidFill>
                <a:latin typeface="Inter"/>
                <a:ea typeface="Inter"/>
                <a:cs typeface="Inter"/>
                <a:sym typeface="Inter"/>
              </a:rPr>
              <a:t>what data can reveal beyond formal modeling or hypothesis testing tasks, and it.</a:t>
            </a:r>
            <a:endParaRPr sz="1500">
              <a:solidFill>
                <a:schemeClr val="dk1"/>
              </a:solidFill>
              <a:latin typeface="Inter"/>
              <a:ea typeface="Inter"/>
              <a:cs typeface="Inter"/>
              <a:sym typeface="Inter"/>
            </a:endParaRPr>
          </a:p>
          <a:p>
            <a:pPr indent="0" lvl="0" marL="0" rtl="0" algn="just">
              <a:spcBef>
                <a:spcPts val="0"/>
              </a:spcBef>
              <a:spcAft>
                <a:spcPts val="0"/>
              </a:spcAft>
              <a:buClr>
                <a:schemeClr val="dk1"/>
              </a:buClr>
              <a:buSzPts val="1100"/>
              <a:buFont typeface="Arial"/>
              <a:buNone/>
            </a:pPr>
            <a:r>
              <a:t/>
            </a:r>
            <a:endParaRPr sz="1500">
              <a:solidFill>
                <a:schemeClr val="dk1"/>
              </a:solidFill>
              <a:latin typeface="Inter"/>
              <a:ea typeface="Inter"/>
              <a:cs typeface="Inter"/>
              <a:sym typeface="Inter"/>
            </a:endParaRPr>
          </a:p>
          <a:p>
            <a:pPr indent="0" lvl="0" marL="0" rtl="0" algn="just">
              <a:spcBef>
                <a:spcPts val="0"/>
              </a:spcBef>
              <a:spcAft>
                <a:spcPts val="0"/>
              </a:spcAft>
              <a:buClr>
                <a:schemeClr val="dk1"/>
              </a:buClr>
              <a:buSzPts val="1100"/>
              <a:buFont typeface="Arial"/>
              <a:buNone/>
            </a:pPr>
            <a:r>
              <a:rPr lang="en" sz="1500">
                <a:latin typeface="Inter"/>
                <a:ea typeface="Inter"/>
                <a:cs typeface="Inter"/>
                <a:sym typeface="Inter"/>
              </a:rPr>
              <a:t>It aids in determining how to best manipulate data sources to obtain the answers required, making it easier for data scientists to discover patterns, detect anomalies, determine test hypotheses, and validate assumptions.</a:t>
            </a:r>
            <a:endParaRPr sz="1500">
              <a:latin typeface="Inter"/>
              <a:ea typeface="Inter"/>
              <a:cs typeface="Inter"/>
              <a:sym typeface="Inter"/>
            </a:endParaRPr>
          </a:p>
          <a:p>
            <a:pPr indent="0" lvl="0" marL="0" rtl="0" algn="just">
              <a:spcBef>
                <a:spcPts val="0"/>
              </a:spcBef>
              <a:spcAft>
                <a:spcPts val="0"/>
              </a:spcAft>
              <a:buNone/>
            </a:pPr>
            <a:r>
              <a:t/>
            </a:r>
            <a:endParaRPr sz="1500">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6"/>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80" name="Google Shape;80;p16"/>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508000" y="355475"/>
            <a:ext cx="78012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League Spartan"/>
                <a:ea typeface="League Spartan"/>
                <a:cs typeface="League Spartan"/>
                <a:sym typeface="League Spartan"/>
              </a:rPr>
              <a:t>Exploratory Data Analysis</a:t>
            </a:r>
            <a:endParaRPr b="1" sz="2700">
              <a:latin typeface="League Spartan"/>
              <a:ea typeface="League Spartan"/>
              <a:cs typeface="League Spartan"/>
              <a:sym typeface="League Spartan"/>
            </a:endParaRPr>
          </a:p>
        </p:txBody>
      </p:sp>
      <p:pic>
        <p:nvPicPr>
          <p:cNvPr id="82" name="Google Shape;82;p16"/>
          <p:cNvPicPr preferRelativeResize="0"/>
          <p:nvPr/>
        </p:nvPicPr>
        <p:blipFill>
          <a:blip r:embed="rId4">
            <a:alphaModFix/>
          </a:blip>
          <a:stretch>
            <a:fillRect/>
          </a:stretch>
        </p:blipFill>
        <p:spPr>
          <a:xfrm>
            <a:off x="1551200" y="924600"/>
            <a:ext cx="6041576" cy="401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7"/>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88" name="Google Shape;88;p17"/>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2311350" y="665600"/>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Dashboard</a:t>
            </a:r>
            <a:endParaRPr b="1" sz="2400">
              <a:latin typeface="League Spartan"/>
              <a:ea typeface="League Spartan"/>
              <a:cs typeface="League Spartan"/>
              <a:sym typeface="League Spartan"/>
            </a:endParaRPr>
          </a:p>
        </p:txBody>
      </p:sp>
      <p:sp>
        <p:nvSpPr>
          <p:cNvPr id="90" name="Google Shape;90;p17"/>
          <p:cNvSpPr txBox="1"/>
          <p:nvPr/>
        </p:nvSpPr>
        <p:spPr>
          <a:xfrm>
            <a:off x="738100" y="1373800"/>
            <a:ext cx="7817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Dashboard</a:t>
            </a:r>
            <a:r>
              <a:rPr lang="en" sz="1500">
                <a:latin typeface="Inter"/>
                <a:ea typeface="Inter"/>
                <a:cs typeface="Inter"/>
                <a:sym typeface="Inter"/>
              </a:rPr>
              <a:t> is basically a GUI for </a:t>
            </a:r>
            <a:r>
              <a:rPr b="1" lang="en" sz="1500">
                <a:latin typeface="Inter"/>
                <a:ea typeface="Inter"/>
                <a:cs typeface="Inter"/>
                <a:sym typeface="Inter"/>
              </a:rPr>
              <a:t>Data Visualization</a:t>
            </a:r>
            <a:r>
              <a:rPr lang="en" sz="1500">
                <a:latin typeface="Inter"/>
                <a:ea typeface="Inter"/>
                <a:cs typeface="Inter"/>
                <a:sym typeface="Inter"/>
              </a:rPr>
              <a:t>.</a:t>
            </a:r>
            <a:r>
              <a:rPr lang="en" sz="1500">
                <a:latin typeface="Inter"/>
                <a:ea typeface="Inter"/>
                <a:cs typeface="Inter"/>
                <a:sym typeface="Inter"/>
              </a:rPr>
              <a:t> </a:t>
            </a:r>
            <a:r>
              <a:rPr lang="en" sz="1700">
                <a:solidFill>
                  <a:srgbClr val="222222"/>
                </a:solidFill>
                <a:highlight>
                  <a:srgbClr val="FEFEFE"/>
                </a:highlight>
              </a:rPr>
              <a:t>A dashboard is a good choice if you need to summarize and present a lot of information on a single window.</a:t>
            </a:r>
            <a:endParaRPr sz="1700">
              <a:solidFill>
                <a:srgbClr val="222222"/>
              </a:solidFill>
              <a:highlight>
                <a:srgbClr val="FEFEFE"/>
              </a:highlight>
            </a:endParaRPr>
          </a:p>
          <a:p>
            <a:pPr indent="0" lvl="0" marL="0" rtl="0" algn="just">
              <a:spcBef>
                <a:spcPts val="0"/>
              </a:spcBef>
              <a:spcAft>
                <a:spcPts val="0"/>
              </a:spcAft>
              <a:buNone/>
            </a:pPr>
            <a:r>
              <a:t/>
            </a:r>
            <a:endParaRPr sz="1700">
              <a:solidFill>
                <a:srgbClr val="222222"/>
              </a:solidFill>
              <a:highlight>
                <a:srgbClr val="FEFEFE"/>
              </a:highlight>
            </a:endParaRPr>
          </a:p>
          <a:p>
            <a:pPr indent="0" lvl="0" marL="0" rtl="0" algn="just">
              <a:spcBef>
                <a:spcPts val="0"/>
              </a:spcBef>
              <a:spcAft>
                <a:spcPts val="0"/>
              </a:spcAft>
              <a:buNone/>
            </a:pPr>
            <a:r>
              <a:rPr lang="en" sz="1700">
                <a:solidFill>
                  <a:srgbClr val="222222"/>
                </a:solidFill>
                <a:highlight>
                  <a:srgbClr val="FEFEFE"/>
                </a:highlight>
              </a:rPr>
              <a:t>Dashboard is one of the major tool for presenting the data as it gives at-a-glance views of key performance indicators(KPI) relevant to a particular objective. </a:t>
            </a:r>
            <a:endParaRPr sz="1700">
              <a:solidFill>
                <a:srgbClr val="222222"/>
              </a:solidFill>
              <a:highlight>
                <a:srgbClr val="FEFEFE"/>
              </a:highlight>
            </a:endParaRPr>
          </a:p>
          <a:p>
            <a:pPr indent="0" lvl="0" marL="0" rtl="0" algn="just">
              <a:spcBef>
                <a:spcPts val="0"/>
              </a:spcBef>
              <a:spcAft>
                <a:spcPts val="0"/>
              </a:spcAft>
              <a:buNone/>
            </a:pPr>
            <a:r>
              <a:t/>
            </a:r>
            <a:endParaRPr sz="1600">
              <a:solidFill>
                <a:schemeClr val="dk1"/>
              </a:solidFill>
              <a:highlight>
                <a:srgbClr val="FFFFFF"/>
              </a:highlight>
            </a:endParaRPr>
          </a:p>
          <a:p>
            <a:pPr indent="0" lvl="0" marL="0" rtl="0" algn="just">
              <a:spcBef>
                <a:spcPts val="0"/>
              </a:spcBef>
              <a:spcAft>
                <a:spcPts val="0"/>
              </a:spcAft>
              <a:buNone/>
            </a:pPr>
            <a:r>
              <a:rPr lang="en" sz="1600">
                <a:solidFill>
                  <a:schemeClr val="dk1"/>
                </a:solidFill>
                <a:highlight>
                  <a:srgbClr val="FFFFFF"/>
                </a:highlight>
              </a:rPr>
              <a:t>Dashboard helps Data Analysts and Data Scientists perform many data-related tasks, and also provides a visual aid for other stakeholders to understand data, and make accurate data-based decisions.</a:t>
            </a:r>
            <a:endParaRPr sz="1700">
              <a:solidFill>
                <a:srgbClr val="222222"/>
              </a:solidFill>
              <a:highlight>
                <a:srgbClr val="FEFEFE"/>
              </a:highlight>
            </a:endParaRPr>
          </a:p>
          <a:p>
            <a:pPr indent="0" lvl="0" marL="0" rtl="0" algn="just">
              <a:spcBef>
                <a:spcPts val="0"/>
              </a:spcBef>
              <a:spcAft>
                <a:spcPts val="0"/>
              </a:spcAft>
              <a:buNone/>
            </a:pPr>
            <a:r>
              <a:t/>
            </a:r>
            <a:endParaRPr sz="1600">
              <a:solidFill>
                <a:srgbClr val="222222"/>
              </a:solidFill>
              <a:highlight>
                <a:srgbClr val="FEFEFE"/>
              </a:highlight>
            </a:endParaRPr>
          </a:p>
          <a:p>
            <a:pPr indent="0" lvl="0" marL="0" rtl="0" algn="just">
              <a:spcBef>
                <a:spcPts val="0"/>
              </a:spcBef>
              <a:spcAft>
                <a:spcPts val="0"/>
              </a:spcAft>
              <a:buNone/>
            </a:pPr>
            <a:r>
              <a:t/>
            </a:r>
            <a:endParaRPr sz="1600">
              <a:solidFill>
                <a:srgbClr val="222222"/>
              </a:solidFill>
              <a:highlight>
                <a:srgbClr val="FEFEFE"/>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8"/>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96" name="Google Shape;96;p18"/>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2311363" y="230238"/>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Dashboard Example</a:t>
            </a:r>
            <a:endParaRPr b="1" sz="2400">
              <a:latin typeface="League Spartan"/>
              <a:ea typeface="League Spartan"/>
              <a:cs typeface="League Spartan"/>
              <a:sym typeface="League Spartan"/>
            </a:endParaRPr>
          </a:p>
          <a:p>
            <a:pPr indent="0" lvl="0" marL="0" rtl="0" algn="ctr">
              <a:spcBef>
                <a:spcPts val="0"/>
              </a:spcBef>
              <a:spcAft>
                <a:spcPts val="0"/>
              </a:spcAft>
              <a:buNone/>
            </a:pPr>
            <a:r>
              <a:t/>
            </a:r>
            <a:endParaRPr b="1" sz="2400">
              <a:latin typeface="League Spartan"/>
              <a:ea typeface="League Spartan"/>
              <a:cs typeface="League Spartan"/>
              <a:sym typeface="League Spartan"/>
            </a:endParaRPr>
          </a:p>
        </p:txBody>
      </p:sp>
      <p:pic>
        <p:nvPicPr>
          <p:cNvPr id="98" name="Google Shape;98;p18"/>
          <p:cNvPicPr preferRelativeResize="0"/>
          <p:nvPr/>
        </p:nvPicPr>
        <p:blipFill>
          <a:blip r:embed="rId4">
            <a:alphaModFix/>
          </a:blip>
          <a:stretch>
            <a:fillRect/>
          </a:stretch>
        </p:blipFill>
        <p:spPr>
          <a:xfrm>
            <a:off x="427422" y="799400"/>
            <a:ext cx="8289166" cy="4211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9"/>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104" name="Google Shape;104;p19"/>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2311350" y="451300"/>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Project Objectives</a:t>
            </a:r>
            <a:endParaRPr b="1" sz="2400">
              <a:latin typeface="League Spartan"/>
              <a:ea typeface="League Spartan"/>
              <a:cs typeface="League Spartan"/>
              <a:sym typeface="League Spartan"/>
            </a:endParaRPr>
          </a:p>
        </p:txBody>
      </p:sp>
      <p:grpSp>
        <p:nvGrpSpPr>
          <p:cNvPr id="106" name="Google Shape;106;p19"/>
          <p:cNvGrpSpPr/>
          <p:nvPr/>
        </p:nvGrpSpPr>
        <p:grpSpPr>
          <a:xfrm>
            <a:off x="910325" y="1340375"/>
            <a:ext cx="3015738" cy="924600"/>
            <a:chOff x="810675" y="1242988"/>
            <a:chExt cx="3015738" cy="924600"/>
          </a:xfrm>
        </p:grpSpPr>
        <p:cxnSp>
          <p:nvCxnSpPr>
            <p:cNvPr id="107" name="Google Shape;107;p19"/>
            <p:cNvCxnSpPr/>
            <p:nvPr/>
          </p:nvCxnSpPr>
          <p:spPr>
            <a:xfrm rot="10800000">
              <a:off x="2601213" y="1766388"/>
              <a:ext cx="1225200" cy="0"/>
            </a:xfrm>
            <a:prstGeom prst="straightConnector1">
              <a:avLst/>
            </a:prstGeom>
            <a:noFill/>
            <a:ln cap="flat" cmpd="sng" w="9525">
              <a:solidFill>
                <a:srgbClr val="249C90"/>
              </a:solidFill>
              <a:prstDash val="solid"/>
              <a:round/>
              <a:headEnd len="sm" w="sm" type="none"/>
              <a:tailEnd len="med" w="med" type="oval"/>
            </a:ln>
          </p:spPr>
        </p:cxnSp>
        <p:sp>
          <p:nvSpPr>
            <p:cNvPr id="108" name="Google Shape;108;p19"/>
            <p:cNvSpPr txBox="1"/>
            <p:nvPr/>
          </p:nvSpPr>
          <p:spPr>
            <a:xfrm>
              <a:off x="810675" y="1242988"/>
              <a:ext cx="1790400" cy="924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dk1"/>
                  </a:solidFill>
                  <a:latin typeface="Inter"/>
                  <a:ea typeface="Inter"/>
                  <a:cs typeface="Inter"/>
                  <a:sym typeface="Inter"/>
                </a:rPr>
                <a:t>Familiarity with data cleaning, feature extraction, and data conversion.</a:t>
              </a:r>
              <a:endParaRPr sz="700">
                <a:latin typeface="Roboto"/>
                <a:ea typeface="Roboto"/>
                <a:cs typeface="Roboto"/>
                <a:sym typeface="Roboto"/>
              </a:endParaRPr>
            </a:p>
          </p:txBody>
        </p:sp>
      </p:grpSp>
      <p:grpSp>
        <p:nvGrpSpPr>
          <p:cNvPr id="109" name="Google Shape;109;p19"/>
          <p:cNvGrpSpPr/>
          <p:nvPr/>
        </p:nvGrpSpPr>
        <p:grpSpPr>
          <a:xfrm>
            <a:off x="633613" y="2874750"/>
            <a:ext cx="3166925" cy="924600"/>
            <a:chOff x="633613" y="2874750"/>
            <a:chExt cx="3166925" cy="924600"/>
          </a:xfrm>
        </p:grpSpPr>
        <p:cxnSp>
          <p:nvCxnSpPr>
            <p:cNvPr id="110" name="Google Shape;110;p19"/>
            <p:cNvCxnSpPr/>
            <p:nvPr/>
          </p:nvCxnSpPr>
          <p:spPr>
            <a:xfrm rot="10800000">
              <a:off x="2870538" y="3337025"/>
              <a:ext cx="930000" cy="0"/>
            </a:xfrm>
            <a:prstGeom prst="straightConnector1">
              <a:avLst/>
            </a:prstGeom>
            <a:noFill/>
            <a:ln cap="flat" cmpd="sng" w="9525">
              <a:solidFill>
                <a:srgbClr val="1F887E"/>
              </a:solidFill>
              <a:prstDash val="solid"/>
              <a:round/>
              <a:headEnd len="sm" w="sm" type="none"/>
              <a:tailEnd len="med" w="med" type="oval"/>
            </a:ln>
          </p:spPr>
        </p:cxnSp>
        <p:sp>
          <p:nvSpPr>
            <p:cNvPr id="111" name="Google Shape;111;p19"/>
            <p:cNvSpPr txBox="1"/>
            <p:nvPr/>
          </p:nvSpPr>
          <p:spPr>
            <a:xfrm>
              <a:off x="633613" y="2874750"/>
              <a:ext cx="2124000" cy="924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Inter"/>
                  <a:ea typeface="Inter"/>
                  <a:cs typeface="Inter"/>
                  <a:sym typeface="Inter"/>
                </a:rPr>
                <a:t>Describing the data using statistical method such as mean, median, standard deviation, correlation and so on.</a:t>
              </a:r>
              <a:endParaRPr b="1" sz="1200">
                <a:latin typeface="Roboto"/>
                <a:ea typeface="Roboto"/>
                <a:cs typeface="Roboto"/>
                <a:sym typeface="Roboto"/>
              </a:endParaRPr>
            </a:p>
          </p:txBody>
        </p:sp>
      </p:grpSp>
      <p:grpSp>
        <p:nvGrpSpPr>
          <p:cNvPr id="112" name="Google Shape;112;p19"/>
          <p:cNvGrpSpPr/>
          <p:nvPr/>
        </p:nvGrpSpPr>
        <p:grpSpPr>
          <a:xfrm>
            <a:off x="4031813" y="3325700"/>
            <a:ext cx="4162750" cy="924600"/>
            <a:chOff x="4657738" y="3391700"/>
            <a:chExt cx="4162750" cy="924600"/>
          </a:xfrm>
        </p:grpSpPr>
        <p:cxnSp>
          <p:nvCxnSpPr>
            <p:cNvPr id="113" name="Google Shape;113;p19"/>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14" name="Google Shape;114;p19"/>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Implementation of different plots in R</a:t>
              </a:r>
              <a:endParaRPr b="1" sz="800">
                <a:latin typeface="Roboto"/>
                <a:ea typeface="Roboto"/>
                <a:cs typeface="Roboto"/>
                <a:sym typeface="Roboto"/>
              </a:endParaRPr>
            </a:p>
          </p:txBody>
        </p:sp>
      </p:grpSp>
      <p:grpSp>
        <p:nvGrpSpPr>
          <p:cNvPr id="115" name="Google Shape;115;p19"/>
          <p:cNvGrpSpPr/>
          <p:nvPr/>
        </p:nvGrpSpPr>
        <p:grpSpPr>
          <a:xfrm>
            <a:off x="4617425" y="1041325"/>
            <a:ext cx="3590225" cy="924600"/>
            <a:chOff x="4944488" y="1133150"/>
            <a:chExt cx="3590225" cy="924600"/>
          </a:xfrm>
        </p:grpSpPr>
        <p:sp>
          <p:nvSpPr>
            <p:cNvPr id="116" name="Google Shape;116;p19"/>
            <p:cNvSpPr txBox="1"/>
            <p:nvPr/>
          </p:nvSpPr>
          <p:spPr>
            <a:xfrm>
              <a:off x="6410713" y="1133150"/>
              <a:ext cx="2124000" cy="924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Understanding and explaining the trends and outliers in the data based on the domain.</a:t>
              </a:r>
              <a:endParaRPr b="1" sz="800">
                <a:latin typeface="Roboto"/>
                <a:ea typeface="Roboto"/>
                <a:cs typeface="Roboto"/>
                <a:sym typeface="Roboto"/>
              </a:endParaRPr>
            </a:p>
          </p:txBody>
        </p:sp>
        <p:cxnSp>
          <p:nvCxnSpPr>
            <p:cNvPr id="117" name="Google Shape;117;p19"/>
            <p:cNvCxnSpPr/>
            <p:nvPr/>
          </p:nvCxnSpPr>
          <p:spPr>
            <a:xfrm>
              <a:off x="4944488" y="163626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18" name="Google Shape;118;p19"/>
          <p:cNvGrpSpPr/>
          <p:nvPr/>
        </p:nvGrpSpPr>
        <p:grpSpPr>
          <a:xfrm>
            <a:off x="5691913" y="2221600"/>
            <a:ext cx="3118775" cy="924600"/>
            <a:chOff x="5610288" y="2333775"/>
            <a:chExt cx="3118775" cy="924600"/>
          </a:xfrm>
        </p:grpSpPr>
        <p:cxnSp>
          <p:nvCxnSpPr>
            <p:cNvPr id="119" name="Google Shape;119;p19"/>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20" name="Google Shape;120;p19"/>
            <p:cNvSpPr txBox="1"/>
            <p:nvPr/>
          </p:nvSpPr>
          <p:spPr>
            <a:xfrm>
              <a:off x="6605063" y="23337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Inter"/>
                  <a:ea typeface="Inter"/>
                  <a:cs typeface="Inter"/>
                  <a:sym typeface="Inter"/>
                </a:rPr>
                <a:t>Implementation of a dashboard R.</a:t>
              </a:r>
              <a:r>
                <a:rPr lang="en" sz="800">
                  <a:latin typeface="Roboto"/>
                  <a:ea typeface="Roboto"/>
                  <a:cs typeface="Roboto"/>
                  <a:sym typeface="Roboto"/>
                </a:rPr>
                <a:t>.</a:t>
              </a:r>
              <a:endParaRPr b="1" sz="800">
                <a:latin typeface="Roboto"/>
                <a:ea typeface="Roboto"/>
                <a:cs typeface="Roboto"/>
                <a:sym typeface="Roboto"/>
              </a:endParaRPr>
            </a:p>
          </p:txBody>
        </p:sp>
      </p:grpSp>
      <p:grpSp>
        <p:nvGrpSpPr>
          <p:cNvPr id="121" name="Google Shape;121;p19"/>
          <p:cNvGrpSpPr/>
          <p:nvPr/>
        </p:nvGrpSpPr>
        <p:grpSpPr>
          <a:xfrm rot="-129637">
            <a:off x="2707883" y="787826"/>
            <a:ext cx="3641214" cy="3685954"/>
            <a:chOff x="2610905" y="610653"/>
            <a:chExt cx="3922200" cy="3922200"/>
          </a:xfrm>
        </p:grpSpPr>
        <p:sp>
          <p:nvSpPr>
            <p:cNvPr id="122" name="Google Shape;122;p19"/>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38" name="Google Shape;138;p19"/>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39" name="Google Shape;139;p19"/>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40" name="Google Shape;140;p19"/>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41" name="Google Shape;141;p19"/>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p20"/>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147" name="Google Shape;147;p20"/>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Specifications</a:t>
            </a:r>
            <a:endParaRPr b="1" sz="2400">
              <a:latin typeface="League Spartan"/>
              <a:ea typeface="League Spartan"/>
              <a:cs typeface="League Spartan"/>
              <a:sym typeface="League Spartan"/>
            </a:endParaRPr>
          </a:p>
        </p:txBody>
      </p:sp>
      <p:sp>
        <p:nvSpPr>
          <p:cNvPr id="149" name="Google Shape;149;p20"/>
          <p:cNvSpPr txBox="1"/>
          <p:nvPr/>
        </p:nvSpPr>
        <p:spPr>
          <a:xfrm>
            <a:off x="508000" y="1540675"/>
            <a:ext cx="4086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a:ea typeface="Inter"/>
                <a:cs typeface="Inter"/>
                <a:sym typeface="Inter"/>
              </a:rPr>
              <a:t>-  Language: R (tidyverse packages, dashboard packages).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IDE: Jupyter notebook and RStudio</a:t>
            </a:r>
            <a:endParaRPr>
              <a:latin typeface="Inter"/>
              <a:ea typeface="Inter"/>
              <a:cs typeface="Inter"/>
              <a:sym typeface="Inter"/>
            </a:endParaRPr>
          </a:p>
        </p:txBody>
      </p:sp>
      <p:pic>
        <p:nvPicPr>
          <p:cNvPr id="150" name="Google Shape;150;p20"/>
          <p:cNvPicPr preferRelativeResize="0"/>
          <p:nvPr/>
        </p:nvPicPr>
        <p:blipFill>
          <a:blip r:embed="rId4">
            <a:alphaModFix/>
          </a:blip>
          <a:stretch>
            <a:fillRect/>
          </a:stretch>
        </p:blipFill>
        <p:spPr>
          <a:xfrm>
            <a:off x="4999300" y="2316925"/>
            <a:ext cx="4086225" cy="2218325"/>
          </a:xfrm>
          <a:prstGeom prst="rect">
            <a:avLst/>
          </a:prstGeom>
          <a:noFill/>
          <a:ln>
            <a:noFill/>
          </a:ln>
        </p:spPr>
      </p:pic>
      <p:pic>
        <p:nvPicPr>
          <p:cNvPr id="151" name="Google Shape;151;p20"/>
          <p:cNvPicPr preferRelativeResize="0"/>
          <p:nvPr/>
        </p:nvPicPr>
        <p:blipFill>
          <a:blip r:embed="rId5">
            <a:alphaModFix/>
          </a:blip>
          <a:stretch>
            <a:fillRect/>
          </a:stretch>
        </p:blipFill>
        <p:spPr>
          <a:xfrm>
            <a:off x="5029300" y="138800"/>
            <a:ext cx="4026225" cy="21781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1"/>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157" name="Google Shape;157;p21"/>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nvSpPr>
        <p:spPr>
          <a:xfrm>
            <a:off x="2311350" y="466550"/>
            <a:ext cx="452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Literature Review</a:t>
            </a:r>
            <a:endParaRPr b="1" sz="2400">
              <a:latin typeface="League Spartan"/>
              <a:ea typeface="League Spartan"/>
              <a:cs typeface="League Spartan"/>
              <a:sym typeface="League Spartan"/>
            </a:endParaRPr>
          </a:p>
        </p:txBody>
      </p:sp>
      <p:sp>
        <p:nvSpPr>
          <p:cNvPr id="159" name="Google Shape;159;p21"/>
          <p:cNvSpPr txBox="1"/>
          <p:nvPr/>
        </p:nvSpPr>
        <p:spPr>
          <a:xfrm>
            <a:off x="1013250" y="1132475"/>
            <a:ext cx="7117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chemeClr val="dk1"/>
                </a:solidFill>
                <a:highlight>
                  <a:srgbClr val="FFFFFF"/>
                </a:highlight>
                <a:latin typeface="Roboto"/>
                <a:ea typeface="Roboto"/>
                <a:cs typeface="Roboto"/>
                <a:sym typeface="Roboto"/>
                <a:hlinkClick r:id="rId4">
                  <a:extLst>
                    <a:ext uri="{A12FA001-AC4F-418D-AE19-62706E023703}">
                      <ahyp:hlinkClr val="tx"/>
                    </a:ext>
                  </a:extLst>
                </a:hlinkClick>
              </a:rPr>
              <a:t>Komorowski, M., Marshall, D. C., Salciccioli, J. D., &amp; Crutain, Y. (2016). Exploratory Data Analysis. In MIT Critical Data (Ed.), </a:t>
            </a:r>
            <a:r>
              <a:rPr b="1" i="1" lang="en" sz="1500" u="sng">
                <a:solidFill>
                  <a:schemeClr val="dk1"/>
                </a:solidFill>
                <a:highlight>
                  <a:srgbClr val="FFFFFF"/>
                </a:highlight>
                <a:latin typeface="Roboto"/>
                <a:ea typeface="Roboto"/>
                <a:cs typeface="Roboto"/>
                <a:sym typeface="Roboto"/>
                <a:hlinkClick r:id="rId5">
                  <a:extLst>
                    <a:ext uri="{A12FA001-AC4F-418D-AE19-62706E023703}">
                      <ahyp:hlinkClr val="tx"/>
                    </a:ext>
                  </a:extLst>
                </a:hlinkClick>
              </a:rPr>
              <a:t>Secondary Analysis of Electronic Health Records</a:t>
            </a:r>
            <a:r>
              <a:rPr b="1" lang="en" sz="1500" u="sng">
                <a:solidFill>
                  <a:schemeClr val="dk1"/>
                </a:solidFill>
                <a:highlight>
                  <a:srgbClr val="FFFFFF"/>
                </a:highlight>
                <a:latin typeface="Roboto"/>
                <a:ea typeface="Roboto"/>
                <a:cs typeface="Roboto"/>
                <a:sym typeface="Roboto"/>
                <a:hlinkClick r:id="rId6">
                  <a:extLst>
                    <a:ext uri="{A12FA001-AC4F-418D-AE19-62706E023703}">
                      <ahyp:hlinkClr val="tx"/>
                    </a:ext>
                  </a:extLst>
                </a:hlinkClick>
              </a:rPr>
              <a:t>. (pp. 185–203). Springer.</a:t>
            </a:r>
            <a:endParaRPr b="1" sz="15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chemeClr val="dk1"/>
              </a:solidFill>
              <a:highlight>
                <a:srgbClr val="FFFFFF"/>
              </a:highlight>
              <a:latin typeface="Roboto"/>
              <a:ea typeface="Roboto"/>
              <a:cs typeface="Roboto"/>
              <a:sym typeface="Roboto"/>
            </a:endParaRPr>
          </a:p>
          <a:p>
            <a:pPr indent="0" lvl="0" marL="0" rtl="0" algn="just">
              <a:spcBef>
                <a:spcPts val="0"/>
              </a:spcBef>
              <a:spcAft>
                <a:spcPts val="0"/>
              </a:spcAft>
              <a:buNone/>
            </a:pPr>
            <a:r>
              <a:rPr lang="en" sz="1500">
                <a:solidFill>
                  <a:schemeClr val="dk1"/>
                </a:solidFill>
                <a:highlight>
                  <a:srgbClr val="FFFFFF"/>
                </a:highlight>
                <a:latin typeface="Roboto"/>
                <a:ea typeface="Roboto"/>
                <a:cs typeface="Roboto"/>
                <a:sym typeface="Roboto"/>
              </a:rPr>
              <a:t>This article here describes EDA as an important step in the research process, as it allows for the </a:t>
            </a:r>
            <a:r>
              <a:rPr i="1" lang="en" sz="1500" u="sng">
                <a:solidFill>
                  <a:schemeClr val="dk1"/>
                </a:solidFill>
                <a:highlight>
                  <a:srgbClr val="FFFFFF"/>
                </a:highlight>
                <a:latin typeface="Roboto Mono"/>
                <a:ea typeface="Roboto Mono"/>
                <a:cs typeface="Roboto Mono"/>
                <a:sym typeface="Roboto Mono"/>
              </a:rPr>
              <a:t>examination of data without making any assumptions</a:t>
            </a:r>
            <a:r>
              <a:rPr lang="en" sz="1500">
                <a:solidFill>
                  <a:schemeClr val="dk1"/>
                </a:solidFill>
                <a:highlight>
                  <a:srgbClr val="FFFFFF"/>
                </a:highlight>
                <a:latin typeface="Roboto"/>
                <a:ea typeface="Roboto"/>
                <a:cs typeface="Roboto"/>
                <a:sym typeface="Roboto"/>
              </a:rPr>
              <a:t>. They describe the objectives of EDA as including insight into the dataset, visualizing potential relationships between features and outcome variables, detecting outliers and anomalies, and creating relevant variables. EDA methods can be classified as </a:t>
            </a:r>
            <a:r>
              <a:rPr i="1" lang="en" sz="1500" u="sng">
                <a:solidFill>
                  <a:schemeClr val="dk1"/>
                </a:solidFill>
                <a:highlight>
                  <a:srgbClr val="FFFFFF"/>
                </a:highlight>
                <a:latin typeface="Roboto Mono"/>
                <a:ea typeface="Roboto Mono"/>
                <a:cs typeface="Roboto Mono"/>
                <a:sym typeface="Roboto Mono"/>
              </a:rPr>
              <a:t>graphical or non-graphical</a:t>
            </a:r>
            <a:r>
              <a:rPr lang="en" sz="1500">
                <a:solidFill>
                  <a:schemeClr val="dk1"/>
                </a:solidFill>
                <a:highlight>
                  <a:srgbClr val="FFFFFF"/>
                </a:highlight>
                <a:latin typeface="Roboto"/>
                <a:ea typeface="Roboto"/>
                <a:cs typeface="Roboto"/>
                <a:sym typeface="Roboto"/>
              </a:rPr>
              <a:t>, and </a:t>
            </a:r>
            <a:r>
              <a:rPr i="1" lang="en" sz="1500" u="sng">
                <a:solidFill>
                  <a:schemeClr val="dk1"/>
                </a:solidFill>
                <a:highlight>
                  <a:srgbClr val="FFFFFF"/>
                </a:highlight>
                <a:latin typeface="Roboto Mono"/>
                <a:ea typeface="Roboto Mono"/>
                <a:cs typeface="Roboto Mono"/>
                <a:sym typeface="Roboto Mono"/>
              </a:rPr>
              <a:t>univariate or multivariate</a:t>
            </a:r>
            <a:r>
              <a:rPr lang="en" sz="1500">
                <a:solidFill>
                  <a:schemeClr val="dk1"/>
                </a:solidFill>
                <a:highlight>
                  <a:srgbClr val="FFFFFF"/>
                </a:highlight>
                <a:latin typeface="Roboto"/>
                <a:ea typeface="Roboto"/>
                <a:cs typeface="Roboto"/>
                <a:sym typeface="Roboto"/>
              </a:rPr>
              <a:t>. By exploring a dataset with an open mind for discovery, EDA enables a better understanding of the features and possible issues of the data, and is a key step in determining research details.</a:t>
            </a:r>
            <a:endParaRPr sz="15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rPr lang="en" sz="1500">
                <a:solidFill>
                  <a:schemeClr val="accent2"/>
                </a:solidFill>
                <a:highlight>
                  <a:srgbClr val="FFFFFF"/>
                </a:highlight>
                <a:latin typeface="Roboto"/>
                <a:ea typeface="Roboto"/>
                <a:cs typeface="Roboto"/>
                <a:sym typeface="Roboto"/>
              </a:rPr>
              <a:t>	</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