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ague Spartan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Lexen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agueSpartan-bold.fntdata"/><Relationship Id="rId21" Type="http://schemas.openxmlformats.org/officeDocument/2006/relationships/font" Target="fonts/LeagueSpartan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Lexend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exen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5549558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55495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5cfbc5d1d_4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5cfbc5d1d_4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5fbd6b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5fbd6b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5cfbc5d1d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5cfbc5d1d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SLIDES_API15549558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SLIDES_API15549558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SLIDES_API15549558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SLIDES_API15549558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5cfbc5d1d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5cfbc5d1d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5cfbc5d1d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5cfbc5d1d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3eefbcb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3eefbcb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15549558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15549558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5cfbc5d1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5cfbc5d1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5cfbc5d1d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5cfbc5d1d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15549558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15549558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5cfbc5d1d_4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5cfbc5d1d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5cfbc5d1d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5cfbc5d1d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exels.com?ref=SlidesAI.io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exels.com?ref=SlidesAI.i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exels.com?ref=SlidesAI.io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exels.com?ref=SlidesAI.io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exels.com?ref=SlidesAI.io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exels.com?ref=SlidesAI.io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exels.com?ref=SlidesAI.io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exels.com?ref=SlidesAI.io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57375" y="3283325"/>
            <a:ext cx="83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68025" y="1186550"/>
            <a:ext cx="4245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/>
              <a:t> </a:t>
            </a:r>
            <a:endParaRPr b="1" i="1" sz="2700"/>
          </a:p>
        </p:txBody>
      </p:sp>
      <p:sp>
        <p:nvSpPr>
          <p:cNvPr id="57" name="Google Shape;57;p13"/>
          <p:cNvSpPr txBox="1"/>
          <p:nvPr/>
        </p:nvSpPr>
        <p:spPr>
          <a:xfrm>
            <a:off x="95850" y="2346200"/>
            <a:ext cx="89523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6E63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</a:t>
            </a:r>
            <a:endParaRPr sz="2400">
              <a:solidFill>
                <a:srgbClr val="196E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7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6E63"/>
                </a:solidFill>
                <a:latin typeface="Montserrat"/>
                <a:ea typeface="Montserrat"/>
                <a:cs typeface="Montserrat"/>
                <a:sym typeface="Montserrat"/>
              </a:rPr>
              <a:t> Stock Prediction</a:t>
            </a:r>
            <a:endParaRPr sz="2400">
              <a:solidFill>
                <a:srgbClr val="196E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81875" y="3871025"/>
            <a:ext cx="5082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6E63"/>
                </a:solidFill>
                <a:latin typeface="Montserrat"/>
                <a:ea typeface="Montserrat"/>
                <a:cs typeface="Montserrat"/>
                <a:sym typeface="Montserrat"/>
              </a:rPr>
              <a:t>Fusemachines group presentation: Group 2</a:t>
            </a:r>
            <a:endParaRPr>
              <a:solidFill>
                <a:srgbClr val="196E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152" y="229027"/>
            <a:ext cx="2085700" cy="21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171350" y="6656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Performance Metrics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696125" y="1254925"/>
            <a:ext cx="605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AIC and BIC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These models are used to evaluate the trade-off between model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complexity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and goodness of fit to prevent parsimonious behavior.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125" y="2728175"/>
            <a:ext cx="25146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550" y="2683450"/>
            <a:ext cx="3279850" cy="19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2311350" y="561175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Expected Timeline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6689583" y="1810201"/>
            <a:ext cx="2117700" cy="224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6689583" y="1299763"/>
            <a:ext cx="2117700" cy="5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6927717" y="2028660"/>
            <a:ext cx="16413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6927717" y="2846849"/>
            <a:ext cx="16413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>
            <a:off x="6689746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2" name="Google Shape;152;p23"/>
          <p:cNvCxnSpPr/>
          <p:nvPr/>
        </p:nvCxnSpPr>
        <p:spPr>
          <a:xfrm>
            <a:off x="4571905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3" name="Google Shape;153;p23"/>
          <p:cNvSpPr/>
          <p:nvPr/>
        </p:nvSpPr>
        <p:spPr>
          <a:xfrm>
            <a:off x="336713" y="1810201"/>
            <a:ext cx="2117700" cy="2241000"/>
          </a:xfrm>
          <a:prstGeom prst="rect">
            <a:avLst/>
          </a:prstGeom>
          <a:solidFill>
            <a:srgbClr val="1B786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336713" y="1299763"/>
            <a:ext cx="2117700" cy="519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574847" y="2028660"/>
            <a:ext cx="16416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574847" y="2846849"/>
            <a:ext cx="16416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63250" y="1414250"/>
            <a:ext cx="13902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1 </a:t>
            </a:r>
            <a:endParaRPr b="1" i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>
            <a:off x="2454391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6689583" y="1810201"/>
            <a:ext cx="2117700" cy="224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689583" y="1299763"/>
            <a:ext cx="2117700" cy="5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6927717" y="2028660"/>
            <a:ext cx="16413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927717" y="2846849"/>
            <a:ext cx="16413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>
            <a:off x="6689746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4" name="Google Shape;164;p23"/>
          <p:cNvSpPr/>
          <p:nvPr/>
        </p:nvSpPr>
        <p:spPr>
          <a:xfrm>
            <a:off x="336713" y="1810201"/>
            <a:ext cx="2117700" cy="2241000"/>
          </a:xfrm>
          <a:prstGeom prst="rect">
            <a:avLst/>
          </a:prstGeom>
          <a:solidFill>
            <a:srgbClr val="0C58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36713" y="1299763"/>
            <a:ext cx="2117700" cy="519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574847" y="2028660"/>
            <a:ext cx="16416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574847" y="2846849"/>
            <a:ext cx="16416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3"/>
          <p:cNvCxnSpPr/>
          <p:nvPr/>
        </p:nvCxnSpPr>
        <p:spPr>
          <a:xfrm>
            <a:off x="2454391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9" name="Google Shape;169;p23"/>
          <p:cNvSpPr/>
          <p:nvPr/>
        </p:nvSpPr>
        <p:spPr>
          <a:xfrm>
            <a:off x="6689575" y="1810200"/>
            <a:ext cx="2117700" cy="248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689583" y="1299763"/>
            <a:ext cx="2117700" cy="5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3"/>
          <p:cNvCxnSpPr/>
          <p:nvPr/>
        </p:nvCxnSpPr>
        <p:spPr>
          <a:xfrm>
            <a:off x="6689746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2" name="Google Shape;172;p23"/>
          <p:cNvSpPr/>
          <p:nvPr/>
        </p:nvSpPr>
        <p:spPr>
          <a:xfrm>
            <a:off x="2454227" y="1810201"/>
            <a:ext cx="2117700" cy="2241000"/>
          </a:xfrm>
          <a:prstGeom prst="rect">
            <a:avLst/>
          </a:prstGeom>
          <a:solidFill>
            <a:srgbClr val="1B786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54227" y="1299763"/>
            <a:ext cx="2117700" cy="519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692362" y="2028660"/>
            <a:ext cx="16416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2692362" y="2846849"/>
            <a:ext cx="16416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2454227" y="1810201"/>
            <a:ext cx="2117700" cy="2241000"/>
          </a:xfrm>
          <a:prstGeom prst="rect">
            <a:avLst/>
          </a:prstGeom>
          <a:solidFill>
            <a:srgbClr val="0C58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454227" y="1299763"/>
            <a:ext cx="2117700" cy="519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2692362" y="2028660"/>
            <a:ext cx="16416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2692362" y="2846849"/>
            <a:ext cx="16416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454225" y="1810200"/>
            <a:ext cx="2117700" cy="24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2454227" y="1299763"/>
            <a:ext cx="2117700" cy="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36725" y="1810200"/>
            <a:ext cx="2117700" cy="24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336713" y="1299763"/>
            <a:ext cx="2117700" cy="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440875" y="1896000"/>
            <a:ext cx="18705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Collecting the data and cleaning it.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Observing the characteristics of the series : (autocorrelation, stationarity, seasonality).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EDA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>
            <a:off x="2454391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6" name="Google Shape;186;p23"/>
          <p:cNvSpPr/>
          <p:nvPr/>
        </p:nvSpPr>
        <p:spPr>
          <a:xfrm>
            <a:off x="4572056" y="1810188"/>
            <a:ext cx="2117700" cy="2241000"/>
          </a:xfrm>
          <a:prstGeom prst="rect">
            <a:avLst/>
          </a:prstGeom>
          <a:solidFill>
            <a:srgbClr val="1B786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4810190" y="2028648"/>
            <a:ext cx="16413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4810190" y="2846837"/>
            <a:ext cx="16413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4572056" y="1810188"/>
            <a:ext cx="2117700" cy="2241000"/>
          </a:xfrm>
          <a:prstGeom prst="rect">
            <a:avLst/>
          </a:prstGeom>
          <a:solidFill>
            <a:srgbClr val="0C58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810190" y="2028648"/>
            <a:ext cx="16413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4810190" y="2846837"/>
            <a:ext cx="16413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4572050" y="1810201"/>
            <a:ext cx="2117700" cy="24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4571906" y="1299750"/>
            <a:ext cx="2117700" cy="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2692550" y="1414250"/>
            <a:ext cx="1641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2 &amp; pre-3</a:t>
            </a:r>
            <a:endParaRPr b="1" i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4709600" y="1414225"/>
            <a:ext cx="1842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late 2 &amp; 3</a:t>
            </a:r>
            <a:endParaRPr b="1" i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7090575" y="1414238"/>
            <a:ext cx="13902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4</a:t>
            </a:r>
            <a:endParaRPr b="1" i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2592000" y="1896000"/>
            <a:ext cx="18423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Building simple Models 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Tracking progress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{MA, AR, ARMA, ARIMA}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709600" y="1829550"/>
            <a:ext cx="18423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Testing Models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Tracking progress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if feasible: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{SARIMA, GARCH } and contrast with the ARIMA outcome.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6768200" y="1829550"/>
            <a:ext cx="1969500" cy="23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Compiling Insights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Assessing outcomes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Preparing Final Report &amp; presentation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689756" y="1299750"/>
            <a:ext cx="2117700" cy="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2311350" y="561175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Work Division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6689583" y="1810201"/>
            <a:ext cx="2117700" cy="224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6689583" y="1299763"/>
            <a:ext cx="2117700" cy="5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6927717" y="2028660"/>
            <a:ext cx="16413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6927717" y="2846849"/>
            <a:ext cx="16413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4"/>
          <p:cNvCxnSpPr/>
          <p:nvPr/>
        </p:nvCxnSpPr>
        <p:spPr>
          <a:xfrm>
            <a:off x="6689746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2" name="Google Shape;212;p24"/>
          <p:cNvCxnSpPr/>
          <p:nvPr/>
        </p:nvCxnSpPr>
        <p:spPr>
          <a:xfrm>
            <a:off x="4571905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3" name="Google Shape;213;p24"/>
          <p:cNvSpPr/>
          <p:nvPr/>
        </p:nvSpPr>
        <p:spPr>
          <a:xfrm>
            <a:off x="336713" y="1810201"/>
            <a:ext cx="2117700" cy="2241000"/>
          </a:xfrm>
          <a:prstGeom prst="rect">
            <a:avLst/>
          </a:prstGeom>
          <a:solidFill>
            <a:srgbClr val="1B786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336713" y="1299763"/>
            <a:ext cx="2117700" cy="519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574847" y="2028660"/>
            <a:ext cx="16416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74847" y="2846849"/>
            <a:ext cx="16416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86850" y="1414250"/>
            <a:ext cx="1641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Aayush Shrestha</a:t>
            </a:r>
            <a:endParaRPr b="1" i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>
            <a:off x="2454391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9" name="Google Shape;219;p24"/>
          <p:cNvSpPr/>
          <p:nvPr/>
        </p:nvSpPr>
        <p:spPr>
          <a:xfrm>
            <a:off x="6689583" y="1810201"/>
            <a:ext cx="2117700" cy="224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6689583" y="1299763"/>
            <a:ext cx="2117700" cy="5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6927717" y="2028660"/>
            <a:ext cx="16413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6927717" y="2846849"/>
            <a:ext cx="16413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24"/>
          <p:cNvCxnSpPr/>
          <p:nvPr/>
        </p:nvCxnSpPr>
        <p:spPr>
          <a:xfrm>
            <a:off x="6689746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24" name="Google Shape;224;p24"/>
          <p:cNvSpPr/>
          <p:nvPr/>
        </p:nvSpPr>
        <p:spPr>
          <a:xfrm>
            <a:off x="336713" y="1810201"/>
            <a:ext cx="2117700" cy="2241000"/>
          </a:xfrm>
          <a:prstGeom prst="rect">
            <a:avLst/>
          </a:prstGeom>
          <a:solidFill>
            <a:srgbClr val="0C58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36713" y="1299763"/>
            <a:ext cx="2117700" cy="519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574847" y="2028660"/>
            <a:ext cx="16416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574847" y="2846849"/>
            <a:ext cx="16416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24"/>
          <p:cNvCxnSpPr/>
          <p:nvPr/>
        </p:nvCxnSpPr>
        <p:spPr>
          <a:xfrm>
            <a:off x="2454391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29" name="Google Shape;229;p24"/>
          <p:cNvSpPr/>
          <p:nvPr/>
        </p:nvSpPr>
        <p:spPr>
          <a:xfrm>
            <a:off x="6689575" y="1810200"/>
            <a:ext cx="2117700" cy="248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6689583" y="1299763"/>
            <a:ext cx="2117700" cy="5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4"/>
          <p:cNvCxnSpPr/>
          <p:nvPr/>
        </p:nvCxnSpPr>
        <p:spPr>
          <a:xfrm>
            <a:off x="6689746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2" name="Google Shape;232;p24"/>
          <p:cNvSpPr/>
          <p:nvPr/>
        </p:nvSpPr>
        <p:spPr>
          <a:xfrm>
            <a:off x="2454227" y="1810201"/>
            <a:ext cx="2117700" cy="2241000"/>
          </a:xfrm>
          <a:prstGeom prst="rect">
            <a:avLst/>
          </a:prstGeom>
          <a:solidFill>
            <a:srgbClr val="1B786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2454227" y="1299763"/>
            <a:ext cx="2117700" cy="519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2692362" y="2028660"/>
            <a:ext cx="16416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2692362" y="2846849"/>
            <a:ext cx="16416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2454227" y="1810201"/>
            <a:ext cx="2117700" cy="2241000"/>
          </a:xfrm>
          <a:prstGeom prst="rect">
            <a:avLst/>
          </a:prstGeom>
          <a:solidFill>
            <a:srgbClr val="0C58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2454227" y="1299763"/>
            <a:ext cx="2117700" cy="519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2692362" y="2028660"/>
            <a:ext cx="16416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2692362" y="2846849"/>
            <a:ext cx="16416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454225" y="1810200"/>
            <a:ext cx="2117700" cy="24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2454227" y="1299763"/>
            <a:ext cx="2117700" cy="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336700" y="1810200"/>
            <a:ext cx="2117700" cy="24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336713" y="1299763"/>
            <a:ext cx="2117700" cy="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437200" y="1896000"/>
            <a:ext cx="18423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EDA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Dashboard Creation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Implementation of performance metrics.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5" name="Google Shape;245;p24"/>
          <p:cNvCxnSpPr/>
          <p:nvPr/>
        </p:nvCxnSpPr>
        <p:spPr>
          <a:xfrm>
            <a:off x="2454391" y="1299763"/>
            <a:ext cx="0" cy="274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46" name="Google Shape;246;p24"/>
          <p:cNvSpPr/>
          <p:nvPr/>
        </p:nvSpPr>
        <p:spPr>
          <a:xfrm>
            <a:off x="4572056" y="1810188"/>
            <a:ext cx="2117700" cy="2241000"/>
          </a:xfrm>
          <a:prstGeom prst="rect">
            <a:avLst/>
          </a:prstGeom>
          <a:solidFill>
            <a:srgbClr val="1B786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4810190" y="2028648"/>
            <a:ext cx="16413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4810190" y="2846837"/>
            <a:ext cx="16413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4572056" y="1810188"/>
            <a:ext cx="2117700" cy="2241000"/>
          </a:xfrm>
          <a:prstGeom prst="rect">
            <a:avLst/>
          </a:prstGeom>
          <a:solidFill>
            <a:srgbClr val="0C58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4810190" y="2028648"/>
            <a:ext cx="1641300" cy="7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4810190" y="2846837"/>
            <a:ext cx="1641300" cy="9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4572050" y="1810201"/>
            <a:ext cx="2117700" cy="24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4571906" y="1299750"/>
            <a:ext cx="2117700" cy="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2780750" y="1414238"/>
            <a:ext cx="13902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Bishesh Kafle</a:t>
            </a:r>
            <a:endParaRPr b="1" i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4898425" y="1414225"/>
            <a:ext cx="15531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Sahaj Raj Malla</a:t>
            </a:r>
            <a:endParaRPr b="1" i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090575" y="1414250"/>
            <a:ext cx="1478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Swikar Jaiswal</a:t>
            </a:r>
            <a:endParaRPr b="1" i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2592000" y="1896000"/>
            <a:ext cx="18423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Data Scraping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Forecasting using ARIMA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4709588" y="1829550"/>
            <a:ext cx="18423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 Scraping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Preprocessing dataset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Forecasting using ARIMA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6768200" y="1829550"/>
            <a:ext cx="19695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Data Preprocessing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Forecasting using SARIMA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6689756" y="1299750"/>
            <a:ext cx="2117700" cy="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712100" y="798300"/>
            <a:ext cx="502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Expected Outcome Of the Project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1212175" y="1377400"/>
            <a:ext cx="61785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❖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 processed Dataset with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Clean and possibly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quantitative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data.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No missing values.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Including only the necessary attributes either by creating new ones and or deleting the old ones.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❖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Create an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interactive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Dashboard containing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detailed information about the different attributes as well as the relationship between them.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❖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Have domain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knowledge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to explain the trends and outcomes and determine test hypothesis and prediction methods.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❖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 time series forecasting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model with around 0.3 RMSE value.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Thank you for your time and attention. 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325" y="950050"/>
            <a:ext cx="7149351" cy="417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 txBox="1"/>
          <p:nvPr/>
        </p:nvSpPr>
        <p:spPr>
          <a:xfrm>
            <a:off x="2768550" y="335850"/>
            <a:ext cx="36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queries?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732775" y="759100"/>
            <a:ext cx="376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Group members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274350" y="1459825"/>
            <a:ext cx="639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Aayush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Shrestha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Bishesh Kafle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Sahaj Raj Malla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Swikar Jaiswal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079550" y="3019800"/>
            <a:ext cx="69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covers the introduction to our topic, detail and sample of the dataset we are using. It also </a:t>
            </a:r>
            <a:r>
              <a:rPr lang="en"/>
              <a:t>includes</a:t>
            </a:r>
            <a:r>
              <a:rPr lang="en"/>
              <a:t> the algorithms we plan to use as well as the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57375" y="2492000"/>
            <a:ext cx="83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500225" y="327075"/>
            <a:ext cx="424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r>
              <a:rPr b="1" lang="en" sz="2400"/>
              <a:t> </a:t>
            </a:r>
            <a:endParaRPr b="1" sz="2400"/>
          </a:p>
        </p:txBody>
      </p:sp>
      <p:sp>
        <p:nvSpPr>
          <p:cNvPr id="74" name="Google Shape;74;p15"/>
          <p:cNvSpPr txBox="1"/>
          <p:nvPr/>
        </p:nvSpPr>
        <p:spPr>
          <a:xfrm>
            <a:off x="910325" y="1149800"/>
            <a:ext cx="7356900" cy="2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stock market is where investors buy and sell shares of companies. It's a set of exchanges where companies issue shares and other securities for trading.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 series forecasting predicts future values of a variable based on past observations using statistical methods.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would like to leverage statistical models to develop innovative solutions for stock market analysis and prediction using time series data.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</a:rPr>
              <a:t>Our goal is to help investors make better-informed decisions and maximize their returns in this challenging and complex environment.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311350" y="437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6875" y="1989250"/>
            <a:ext cx="247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dataset for this project is being obtained by scraping the websites of NepseAlpha.com and NEPSE over the past decade.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40284" l="0" r="0" t="0"/>
          <a:stretch/>
        </p:blipFill>
        <p:spPr>
          <a:xfrm>
            <a:off x="3344925" y="1419138"/>
            <a:ext cx="5271550" cy="2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311350" y="6656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ARIMA Algorithm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04700" y="1439650"/>
            <a:ext cx="7817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Due to the boundary set for this project by fuse classroom to exclude project including traditional machine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learning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and deep learning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algorithm. Therefore, we’ll be using Autoregressive Integrated Moving Average(ARIMA).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ARIMA is a </a:t>
            </a: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statistical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time series forecasting </a:t>
            </a: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algorithm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that models historical data using Autoregression (AR), Integration (I), and Moving Average (MA) components to identify patterns and relationships and make future predictions.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397" y="3323900"/>
            <a:ext cx="3345200" cy="1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171350" y="665600"/>
            <a:ext cx="719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Experiment Tracking Process using neptune.ai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696125" y="1254925"/>
            <a:ext cx="60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150" y="491225"/>
            <a:ext cx="1708351" cy="8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5240" l="0" r="2695" t="9681"/>
          <a:stretch/>
        </p:blipFill>
        <p:spPr>
          <a:xfrm>
            <a:off x="2091125" y="1471175"/>
            <a:ext cx="4961750" cy="309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171350" y="6656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Performance Metrics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696125" y="1254925"/>
            <a:ext cx="605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Root Mean Square Error (RMSE)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Calculates the average difference between the predicted and actual values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649" y="2328900"/>
            <a:ext cx="1704700" cy="14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77549"/>
            <a:ext cx="2798914" cy="18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171350" y="6656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Performance Metrics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696125" y="1254925"/>
            <a:ext cx="605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Mean Absolute Error (MAE)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Calculates the average of the absolute differences.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826" y="2158900"/>
            <a:ext cx="2504350" cy="11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1171350" y="6656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Performance Metrics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696125" y="1254925"/>
            <a:ext cx="605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R-squared (R</a:t>
            </a:r>
            <a:r>
              <a:rPr baseline="30000" lang="en"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)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Measure the proportion of the dependent variable (stock prices) variance that is explained by the independent variable (time)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638" y="2301625"/>
            <a:ext cx="2888725" cy="220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