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53" r:id="rId2"/>
    <p:sldId id="331" r:id="rId3"/>
    <p:sldId id="349" r:id="rId4"/>
    <p:sldId id="351" r:id="rId5"/>
    <p:sldId id="544" r:id="rId6"/>
    <p:sldId id="545" r:id="rId7"/>
    <p:sldId id="550" r:id="rId8"/>
    <p:sldId id="546" r:id="rId9"/>
    <p:sldId id="547" r:id="rId10"/>
    <p:sldId id="548" r:id="rId11"/>
    <p:sldId id="549" r:id="rId12"/>
    <p:sldId id="336" r:id="rId13"/>
    <p:sldId id="334" r:id="rId14"/>
    <p:sldId id="551" r:id="rId15"/>
    <p:sldId id="552" r:id="rId16"/>
    <p:sldId id="553" r:id="rId17"/>
    <p:sldId id="554" r:id="rId18"/>
    <p:sldId id="555" r:id="rId19"/>
    <p:sldId id="338" r:id="rId20"/>
    <p:sldId id="564" r:id="rId21"/>
    <p:sldId id="556" r:id="rId22"/>
    <p:sldId id="466" r:id="rId23"/>
    <p:sldId id="340" r:id="rId24"/>
    <p:sldId id="467" r:id="rId25"/>
    <p:sldId id="557" r:id="rId26"/>
    <p:sldId id="342" r:id="rId27"/>
    <p:sldId id="343" r:id="rId28"/>
    <p:sldId id="344" r:id="rId29"/>
    <p:sldId id="352" r:id="rId30"/>
    <p:sldId id="330" r:id="rId31"/>
    <p:sldId id="502" r:id="rId32"/>
    <p:sldId id="504" r:id="rId33"/>
    <p:sldId id="374" r:id="rId34"/>
    <p:sldId id="558" r:id="rId35"/>
    <p:sldId id="506" r:id="rId36"/>
    <p:sldId id="559" r:id="rId37"/>
    <p:sldId id="560" r:id="rId38"/>
    <p:sldId id="561" r:id="rId39"/>
    <p:sldId id="345" r:id="rId40"/>
    <p:sldId id="350" r:id="rId41"/>
    <p:sldId id="376" r:id="rId42"/>
    <p:sldId id="354" r:id="rId43"/>
    <p:sldId id="507" r:id="rId44"/>
    <p:sldId id="508" r:id="rId45"/>
    <p:sldId id="509" r:id="rId46"/>
    <p:sldId id="511" r:id="rId47"/>
    <p:sldId id="348" r:id="rId48"/>
    <p:sldId id="512" r:id="rId49"/>
    <p:sldId id="562" r:id="rId50"/>
    <p:sldId id="513" r:id="rId51"/>
    <p:sldId id="514" r:id="rId52"/>
    <p:sldId id="515" r:id="rId53"/>
    <p:sldId id="516" r:id="rId54"/>
    <p:sldId id="563" r:id="rId55"/>
    <p:sldId id="517" r:id="rId56"/>
    <p:sldId id="347" r:id="rId57"/>
    <p:sldId id="518" r:id="rId58"/>
    <p:sldId id="369" r:id="rId59"/>
    <p:sldId id="370" r:id="rId60"/>
    <p:sldId id="371" r:id="rId61"/>
    <p:sldId id="521" r:id="rId62"/>
    <p:sldId id="522" r:id="rId63"/>
    <p:sldId id="523" r:id="rId64"/>
    <p:sldId id="524" r:id="rId65"/>
    <p:sldId id="525" r:id="rId66"/>
    <p:sldId id="526" r:id="rId67"/>
    <p:sldId id="527" r:id="rId68"/>
    <p:sldId id="356" r:id="rId69"/>
    <p:sldId id="358" r:id="rId70"/>
    <p:sldId id="528" r:id="rId71"/>
    <p:sldId id="529" r:id="rId72"/>
    <p:sldId id="326" r:id="rId73"/>
    <p:sldId id="327" r:id="rId74"/>
    <p:sldId id="328" r:id="rId75"/>
    <p:sldId id="329" r:id="rId76"/>
    <p:sldId id="530" r:id="rId77"/>
    <p:sldId id="531" r:id="rId78"/>
    <p:sldId id="53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609" autoAdjust="0"/>
    <p:restoredTop sz="94660"/>
  </p:normalViewPr>
  <p:slideViewPr>
    <p:cSldViewPr snapToGrid="0">
      <p:cViewPr varScale="1">
        <p:scale>
          <a:sx n="77" d="100"/>
          <a:sy n="77" d="100"/>
        </p:scale>
        <p:origin x="7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96DDB-D463-41CC-944F-0722296662E0}" type="datetimeFigureOut">
              <a:rPr lang="en-IN" smtClean="0"/>
              <a:t>11-01-2024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F5F5C-A0BA-4CD3-A499-04A9365CA17B}" type="slidenum">
              <a:rPr lang="en-IN" smtClean="0"/>
              <a:t>‹#›</a:t>
            </a:fld>
            <a:endParaRPr lang="en-IN"/>
          </a:p>
        </p:txBody>
      </p:sp>
    </p:spTree>
    <p:extLst>
      <p:ext uri="{BB962C8B-B14F-4D97-AF65-F5344CB8AC3E}">
        <p14:creationId xmlns:p14="http://schemas.microsoft.com/office/powerpoint/2010/main" val="339950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A948BE-1DA4-4F62-988F-A17DC74E9424}" type="slidenum">
              <a:rPr lang="en-IN" smtClean="0"/>
              <a:t>24</a:t>
            </a:fld>
            <a:endParaRPr lang="en-IN"/>
          </a:p>
        </p:txBody>
      </p:sp>
    </p:spTree>
    <p:extLst>
      <p:ext uri="{BB962C8B-B14F-4D97-AF65-F5344CB8AC3E}">
        <p14:creationId xmlns:p14="http://schemas.microsoft.com/office/powerpoint/2010/main" val="285131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6B24-2322-480A-AF52-509E162101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9CF9B2-FBD0-4FBE-8534-403FA9D5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9C82AE-CC7C-4635-BAB2-DED2E449F538}"/>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5" name="Footer Placeholder 4">
            <a:extLst>
              <a:ext uri="{FF2B5EF4-FFF2-40B4-BE49-F238E27FC236}">
                <a16:creationId xmlns:a16="http://schemas.microsoft.com/office/drawing/2014/main" id="{ACAAC41D-073C-467B-8753-F1A7003F4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EE8F1-8AD4-4D49-8623-E2C8A0527669}"/>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62871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1249-2F47-4C3D-8FE0-C4729214F7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CFBBA7-06FE-4076-A50A-1A1409742E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F0AB03-1F06-4690-9290-E88212945C6A}"/>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5" name="Footer Placeholder 4">
            <a:extLst>
              <a:ext uri="{FF2B5EF4-FFF2-40B4-BE49-F238E27FC236}">
                <a16:creationId xmlns:a16="http://schemas.microsoft.com/office/drawing/2014/main" id="{442403D9-8322-420E-BFE0-F08DB8AC6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0538C-B885-4816-A0AA-18891A1A5CE9}"/>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155297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059CF2-AF69-4A29-B6A4-CFA1733BE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8705DD-FC18-461D-9532-CBD50C12C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624D6-6C50-4E72-BC76-569B15B6FE35}"/>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5" name="Footer Placeholder 4">
            <a:extLst>
              <a:ext uri="{FF2B5EF4-FFF2-40B4-BE49-F238E27FC236}">
                <a16:creationId xmlns:a16="http://schemas.microsoft.com/office/drawing/2014/main" id="{7DBBA64D-2947-4519-9CA5-389D95C99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E6D86-DBA7-4837-A8A2-2549AF0F63BB}"/>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274731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36A8EF4B-1041-48DD-838A-072E124FDCA8}" type="slidenum">
              <a:rPr lang="en-US" altLang="en-US"/>
              <a:pPr/>
              <a:t>‹#›</a:t>
            </a:fld>
            <a:endParaRPr lang="en-US" altLang="en-US"/>
          </a:p>
        </p:txBody>
      </p:sp>
    </p:spTree>
    <p:extLst>
      <p:ext uri="{BB962C8B-B14F-4D97-AF65-F5344CB8AC3E}">
        <p14:creationId xmlns:p14="http://schemas.microsoft.com/office/powerpoint/2010/main" val="281400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8862-A8A2-4B3C-9C7D-E21559E21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94124B-5E19-47D8-B675-F78C833096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3D9F01-87DA-4554-B234-5E4A3731E29D}"/>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5" name="Footer Placeholder 4">
            <a:extLst>
              <a:ext uri="{FF2B5EF4-FFF2-40B4-BE49-F238E27FC236}">
                <a16:creationId xmlns:a16="http://schemas.microsoft.com/office/drawing/2014/main" id="{5709295B-0CCE-4A93-B0EF-712E9A14A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892013-04CC-471C-913E-651B7B34BBEC}"/>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10448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35B4-0A2C-4202-9D45-A66754E02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388B21-578E-4C19-9A6E-69562B3B7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62DD3-9E59-4FAB-9069-CF3536AD295F}"/>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5" name="Footer Placeholder 4">
            <a:extLst>
              <a:ext uri="{FF2B5EF4-FFF2-40B4-BE49-F238E27FC236}">
                <a16:creationId xmlns:a16="http://schemas.microsoft.com/office/drawing/2014/main" id="{0EB23309-8EC6-4CDF-89DF-13104F4A8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5884D-89D2-4630-9C02-323C75923533}"/>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16105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32D0-BC21-4DF4-B10E-88A2D4F95A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C563B-7430-4647-9C2B-3A6EB196F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734A8-1369-4085-8AA2-7A1B39458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5FE481-2584-4B1E-8786-1609B8F2C6ED}"/>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6" name="Footer Placeholder 5">
            <a:extLst>
              <a:ext uri="{FF2B5EF4-FFF2-40B4-BE49-F238E27FC236}">
                <a16:creationId xmlns:a16="http://schemas.microsoft.com/office/drawing/2014/main" id="{F3F971F1-0BE1-41B5-804F-2E1FB63DEC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41062-2FDB-43C9-9548-B0EBF638B6D3}"/>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33315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ABF4-D728-4D72-8392-A5BBD73537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B0B6F-716A-494B-B096-90605A8438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1B9E8-C09A-417C-B0EA-45412002E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4AE1CB-22AC-4198-B493-AD0C5AE8D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9FDFA-00E3-4007-AE49-AC1124A5A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69B199-A46A-4250-A9F1-1766E851E744}"/>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8" name="Footer Placeholder 7">
            <a:extLst>
              <a:ext uri="{FF2B5EF4-FFF2-40B4-BE49-F238E27FC236}">
                <a16:creationId xmlns:a16="http://schemas.microsoft.com/office/drawing/2014/main" id="{AD8238AD-1905-431E-BBC4-3AB106CFA1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7A43C1-0379-48BC-8302-4A2500DACBE1}"/>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2055393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7FAE-D1DF-43CF-B6C6-A365B2E6DB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F1B771-EF6A-466E-A727-FC22239030E5}"/>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4" name="Footer Placeholder 3">
            <a:extLst>
              <a:ext uri="{FF2B5EF4-FFF2-40B4-BE49-F238E27FC236}">
                <a16:creationId xmlns:a16="http://schemas.microsoft.com/office/drawing/2014/main" id="{1C7998BB-CF4A-4F8F-8802-F8C1E17E09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0CA558-5847-4A49-ACD3-B475A4CD96A0}"/>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59448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233BB7-6BC6-4917-AAA5-EFB244E1D22F}"/>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3" name="Footer Placeholder 2">
            <a:extLst>
              <a:ext uri="{FF2B5EF4-FFF2-40B4-BE49-F238E27FC236}">
                <a16:creationId xmlns:a16="http://schemas.microsoft.com/office/drawing/2014/main" id="{EB30CCAE-A956-4F67-A63D-3042A389AA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FC4553-CFC7-4DE8-AD7C-9C12B8094584}"/>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2144749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296A-AB4B-4A61-B0DD-5073A7FDC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529451-A8A4-4E2D-BA71-C48BA2571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21DA16-F363-47FD-AD3C-E16FBC992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EAA7F-C857-4FB0-A992-83CD5A9F345C}"/>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6" name="Footer Placeholder 5">
            <a:extLst>
              <a:ext uri="{FF2B5EF4-FFF2-40B4-BE49-F238E27FC236}">
                <a16:creationId xmlns:a16="http://schemas.microsoft.com/office/drawing/2014/main" id="{BB5834BF-761F-46E7-B122-A7C281163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42C501-B453-4D65-A6E3-932410650D2F}"/>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18320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E44E-4400-4116-A078-7B762B832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0820D-3F60-4F23-8F12-A90A04150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D9F20F-6454-4B90-8986-E353700CD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4D92B-8489-436E-9947-CC8B05EC311B}"/>
              </a:ext>
            </a:extLst>
          </p:cNvPr>
          <p:cNvSpPr>
            <a:spLocks noGrp="1"/>
          </p:cNvSpPr>
          <p:nvPr>
            <p:ph type="dt" sz="half" idx="10"/>
          </p:nvPr>
        </p:nvSpPr>
        <p:spPr/>
        <p:txBody>
          <a:bodyPr/>
          <a:lstStyle/>
          <a:p>
            <a:fld id="{E51BBBF5-7666-4B1F-B217-A57688AA83AF}" type="datetimeFigureOut">
              <a:rPr lang="en-IN" smtClean="0"/>
              <a:t>11-01-2024</a:t>
            </a:fld>
            <a:endParaRPr lang="en-IN"/>
          </a:p>
        </p:txBody>
      </p:sp>
      <p:sp>
        <p:nvSpPr>
          <p:cNvPr id="6" name="Footer Placeholder 5">
            <a:extLst>
              <a:ext uri="{FF2B5EF4-FFF2-40B4-BE49-F238E27FC236}">
                <a16:creationId xmlns:a16="http://schemas.microsoft.com/office/drawing/2014/main" id="{5CE08F77-9EE5-4469-BED7-8B5EA90FBD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264EB-6D75-4A0F-AB94-D9A4EB8935BF}"/>
              </a:ext>
            </a:extLst>
          </p:cNvPr>
          <p:cNvSpPr>
            <a:spLocks noGrp="1"/>
          </p:cNvSpPr>
          <p:nvPr>
            <p:ph type="sldNum" sz="quarter" idx="12"/>
          </p:nvPr>
        </p:nvSpPr>
        <p:spPr/>
        <p:txBody>
          <a:bodyPr/>
          <a:lstStyle/>
          <a:p>
            <a:fld id="{4DEFCB90-446D-4DC2-BB07-54F78BA98FE9}" type="slidenum">
              <a:rPr lang="en-IN" smtClean="0"/>
              <a:t>‹#›</a:t>
            </a:fld>
            <a:endParaRPr lang="en-IN"/>
          </a:p>
        </p:txBody>
      </p:sp>
    </p:spTree>
    <p:extLst>
      <p:ext uri="{BB962C8B-B14F-4D97-AF65-F5344CB8AC3E}">
        <p14:creationId xmlns:p14="http://schemas.microsoft.com/office/powerpoint/2010/main" val="6508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D95E6-A52F-4B80-B920-92D6D26F4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F0584E-F867-4EDE-B434-5D060BCD36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9A9D1-F508-450D-B3E6-7EBCF3201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BBBF5-7666-4B1F-B217-A57688AA83AF}" type="datetimeFigureOut">
              <a:rPr lang="en-IN" smtClean="0"/>
              <a:t>11-01-2024</a:t>
            </a:fld>
            <a:endParaRPr lang="en-IN"/>
          </a:p>
        </p:txBody>
      </p:sp>
      <p:sp>
        <p:nvSpPr>
          <p:cNvPr id="5" name="Footer Placeholder 4">
            <a:extLst>
              <a:ext uri="{FF2B5EF4-FFF2-40B4-BE49-F238E27FC236}">
                <a16:creationId xmlns:a16="http://schemas.microsoft.com/office/drawing/2014/main" id="{AF366D44-AEA6-497F-8002-BF0C8F34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4D8C75-C837-4E3A-BBCA-844F2B9A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FCB90-446D-4DC2-BB07-54F78BA98FE9}" type="slidenum">
              <a:rPr lang="en-IN" smtClean="0"/>
              <a:t>‹#›</a:t>
            </a:fld>
            <a:endParaRPr lang="en-IN"/>
          </a:p>
        </p:txBody>
      </p:sp>
    </p:spTree>
    <p:extLst>
      <p:ext uri="{BB962C8B-B14F-4D97-AF65-F5344CB8AC3E}">
        <p14:creationId xmlns:p14="http://schemas.microsoft.com/office/powerpoint/2010/main" val="81992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8D627-86B3-4CEC-B203-14FE26F3E8B8}"/>
              </a:ext>
            </a:extLst>
          </p:cNvPr>
          <p:cNvSpPr>
            <a:spLocks noGrp="1"/>
          </p:cNvSpPr>
          <p:nvPr>
            <p:ph idx="1"/>
          </p:nvPr>
        </p:nvSpPr>
        <p:spPr/>
        <p:txBody>
          <a:bodyPr/>
          <a:lstStyle/>
          <a:p>
            <a:pPr marL="0" indent="0" algn="ctr">
              <a:buNone/>
            </a:pPr>
            <a:r>
              <a:rPr lang="en-US" sz="4000" dirty="0">
                <a:latin typeface="Times New Roman" panose="02020603050405020304" pitchFamily="18" charset="0"/>
                <a:cs typeface="Times New Roman" panose="02020603050405020304" pitchFamily="18" charset="0"/>
              </a:rPr>
              <a:t>Introduction to C Programming</a:t>
            </a:r>
          </a:p>
          <a:p>
            <a:pPr marL="0" indent="0" algn="ctr">
              <a:buNone/>
            </a:pPr>
            <a:r>
              <a:rPr lang="en-US" sz="4000" dirty="0">
                <a:latin typeface="Times New Roman" panose="02020603050405020304" pitchFamily="18" charset="0"/>
                <a:cs typeface="Times New Roman" panose="02020603050405020304" pitchFamily="18" charset="0"/>
              </a:rPr>
              <a:t>By</a:t>
            </a:r>
          </a:p>
          <a:p>
            <a:pPr marL="0" indent="0" algn="ctr">
              <a:buNone/>
            </a:pPr>
            <a:r>
              <a:rPr lang="en-US" sz="4000" dirty="0">
                <a:latin typeface="Times New Roman" panose="02020603050405020304" pitchFamily="18" charset="0"/>
                <a:cs typeface="Times New Roman" panose="02020603050405020304" pitchFamily="18" charset="0"/>
              </a:rPr>
              <a:t>Dr. Mohammad Arif,</a:t>
            </a:r>
          </a:p>
          <a:p>
            <a:pPr marL="0" indent="0" algn="ctr">
              <a:buNone/>
            </a:pPr>
            <a:r>
              <a:rPr lang="en-US" sz="4000" dirty="0">
                <a:latin typeface="Times New Roman" panose="02020603050405020304" pitchFamily="18" charset="0"/>
                <a:cs typeface="Times New Roman" panose="02020603050405020304" pitchFamily="18" charset="0"/>
              </a:rPr>
              <a:t>SCOPE, VIT, Vellore</a:t>
            </a:r>
            <a:endParaRPr lang="en-IN" sz="4000" dirty="0"/>
          </a:p>
        </p:txBody>
      </p:sp>
    </p:spTree>
    <p:extLst>
      <p:ext uri="{BB962C8B-B14F-4D97-AF65-F5344CB8AC3E}">
        <p14:creationId xmlns:p14="http://schemas.microsoft.com/office/powerpoint/2010/main" val="702915861"/>
      </p:ext>
    </p:extLst>
  </p:cSld>
  <p:clrMapOvr>
    <a:masterClrMapping/>
  </p:clrMapOvr>
  <mc:AlternateContent xmlns:mc="http://schemas.openxmlformats.org/markup-compatibility/2006" xmlns:p14="http://schemas.microsoft.com/office/powerpoint/2010/main">
    <mc:Choice Requires="p14">
      <p:transition spd="slow" p14:dur="2000" advTm="18610"/>
    </mc:Choice>
    <mc:Fallback xmlns="">
      <p:transition spd="slow" advTm="186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D8E3-E42C-0D83-F8D1-DCFB0DE3BA0D}"/>
              </a:ext>
            </a:extLst>
          </p:cNvPr>
          <p:cNvSpPr>
            <a:spLocks noGrp="1"/>
          </p:cNvSpPr>
          <p:nvPr>
            <p:ph type="title"/>
          </p:nvPr>
        </p:nvSpPr>
        <p:spPr/>
        <p:txBody>
          <a:bodyPr>
            <a:normAutofit/>
          </a:bodyPr>
          <a:lstStyle/>
          <a:p>
            <a:r>
              <a:rPr lang="en-US" sz="4000" b="1" i="0" dirty="0">
                <a:solidFill>
                  <a:srgbClr val="273239"/>
                </a:solidFill>
                <a:effectLst/>
                <a:latin typeface="urw-din"/>
              </a:rPr>
              <a:t>4. Statement – Line 4 [printf(“Hello World”);]</a:t>
            </a:r>
            <a:endParaRPr lang="en-IN" sz="4000" dirty="0"/>
          </a:p>
        </p:txBody>
      </p:sp>
      <p:sp>
        <p:nvSpPr>
          <p:cNvPr id="3" name="Content Placeholder 2">
            <a:extLst>
              <a:ext uri="{FF2B5EF4-FFF2-40B4-BE49-F238E27FC236}">
                <a16:creationId xmlns:a16="http://schemas.microsoft.com/office/drawing/2014/main" id="{16FB24CF-1F11-41D6-BE92-DB939855BB79}"/>
              </a:ext>
            </a:extLst>
          </p:cNvPr>
          <p:cNvSpPr>
            <a:spLocks noGrp="1"/>
          </p:cNvSpPr>
          <p:nvPr>
            <p:ph idx="1"/>
          </p:nvPr>
        </p:nvSpPr>
        <p:spPr/>
        <p:txBody>
          <a:bodyPr/>
          <a:lstStyle/>
          <a:p>
            <a:pPr algn="l" fontAlgn="base"/>
            <a:r>
              <a:rPr lang="en-US" b="0" i="0" dirty="0">
                <a:solidFill>
                  <a:srgbClr val="273239"/>
                </a:solidFill>
                <a:effectLst/>
                <a:latin typeface="urw-din"/>
              </a:rPr>
              <a:t>Statements are the instructions given to the compiler. </a:t>
            </a:r>
          </a:p>
          <a:p>
            <a:pPr algn="l" fontAlgn="base"/>
            <a:r>
              <a:rPr lang="en-US" b="0" i="0" dirty="0">
                <a:solidFill>
                  <a:srgbClr val="273239"/>
                </a:solidFill>
                <a:effectLst/>
                <a:latin typeface="urw-din"/>
              </a:rPr>
              <a:t>In C, a statement is always terminated by a </a:t>
            </a:r>
            <a:r>
              <a:rPr lang="en-US" b="1" i="0" dirty="0">
                <a:solidFill>
                  <a:srgbClr val="273239"/>
                </a:solidFill>
                <a:effectLst/>
                <a:latin typeface="urw-din"/>
              </a:rPr>
              <a:t>semicolon (;).</a:t>
            </a:r>
            <a:r>
              <a:rPr lang="en-US" b="0" i="0" dirty="0">
                <a:solidFill>
                  <a:srgbClr val="273239"/>
                </a:solidFill>
                <a:effectLst/>
                <a:latin typeface="urw-din"/>
              </a:rPr>
              <a:t> </a:t>
            </a:r>
          </a:p>
          <a:p>
            <a:pPr algn="l" fontAlgn="base"/>
            <a:r>
              <a:rPr lang="en-US" b="0" i="0" dirty="0">
                <a:solidFill>
                  <a:srgbClr val="273239"/>
                </a:solidFill>
                <a:effectLst/>
                <a:latin typeface="urw-din"/>
              </a:rPr>
              <a:t>In this particular case, we use printf() function to instruct the compiler to display “Hello World” text on the screen.</a:t>
            </a:r>
          </a:p>
          <a:p>
            <a:endParaRPr lang="en-IN" dirty="0"/>
          </a:p>
        </p:txBody>
      </p:sp>
    </p:spTree>
    <p:extLst>
      <p:ext uri="{BB962C8B-B14F-4D97-AF65-F5344CB8AC3E}">
        <p14:creationId xmlns:p14="http://schemas.microsoft.com/office/powerpoint/2010/main" val="4010807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19A7-03C6-B6F8-27AE-14CE678CFB16}"/>
              </a:ext>
            </a:extLst>
          </p:cNvPr>
          <p:cNvSpPr>
            <a:spLocks noGrp="1"/>
          </p:cNvSpPr>
          <p:nvPr>
            <p:ph type="title"/>
          </p:nvPr>
        </p:nvSpPr>
        <p:spPr/>
        <p:txBody>
          <a:bodyPr/>
          <a:lstStyle/>
          <a:p>
            <a:r>
              <a:rPr lang="en-US" b="1" i="0" dirty="0">
                <a:solidFill>
                  <a:srgbClr val="273239"/>
                </a:solidFill>
                <a:effectLst/>
                <a:latin typeface="urw-din"/>
              </a:rPr>
              <a:t>5. Return Statement – Line 5 [return 0;]</a:t>
            </a:r>
            <a:endParaRPr lang="en-IN" dirty="0"/>
          </a:p>
        </p:txBody>
      </p:sp>
      <p:sp>
        <p:nvSpPr>
          <p:cNvPr id="3" name="Content Placeholder 2">
            <a:extLst>
              <a:ext uri="{FF2B5EF4-FFF2-40B4-BE49-F238E27FC236}">
                <a16:creationId xmlns:a16="http://schemas.microsoft.com/office/drawing/2014/main" id="{6E1D95F3-C9D2-4135-5A8A-FA91F9AE7D09}"/>
              </a:ext>
            </a:extLst>
          </p:cNvPr>
          <p:cNvSpPr>
            <a:spLocks noGrp="1"/>
          </p:cNvSpPr>
          <p:nvPr>
            <p:ph idx="1"/>
          </p:nvPr>
        </p:nvSpPr>
        <p:spPr/>
        <p:txBody>
          <a:bodyPr>
            <a:normAutofit fontScale="77500" lnSpcReduction="20000"/>
          </a:bodyPr>
          <a:lstStyle/>
          <a:p>
            <a:pPr algn="just" fontAlgn="base"/>
            <a:r>
              <a:rPr lang="en-US" b="0" i="0" dirty="0">
                <a:solidFill>
                  <a:srgbClr val="273239"/>
                </a:solidFill>
                <a:effectLst/>
                <a:latin typeface="urw-din"/>
              </a:rPr>
              <a:t>The last part of any C function is the return statement. The return statement refers to the return values from a function. </a:t>
            </a:r>
          </a:p>
          <a:p>
            <a:pPr algn="just" fontAlgn="base"/>
            <a:r>
              <a:rPr lang="en-US" b="0" i="0" dirty="0">
                <a:solidFill>
                  <a:srgbClr val="273239"/>
                </a:solidFill>
                <a:effectLst/>
                <a:latin typeface="urw-din"/>
              </a:rPr>
              <a:t>This return statement and return value depend upon the return type of the function. </a:t>
            </a:r>
          </a:p>
          <a:p>
            <a:pPr algn="just" fontAlgn="base"/>
            <a:r>
              <a:rPr lang="en-US" b="0" i="0" dirty="0">
                <a:solidFill>
                  <a:srgbClr val="273239"/>
                </a:solidFill>
                <a:effectLst/>
                <a:latin typeface="urw-din"/>
              </a:rPr>
              <a:t>The return statement in our program returns the value from main(). The returned value may be used by an operating system to know the termination status of your program. </a:t>
            </a:r>
          </a:p>
          <a:p>
            <a:pPr algn="just" fontAlgn="base"/>
            <a:r>
              <a:rPr lang="en-US" b="0" i="0" dirty="0">
                <a:solidFill>
                  <a:srgbClr val="273239"/>
                </a:solidFill>
                <a:effectLst/>
                <a:latin typeface="urw-din"/>
              </a:rPr>
              <a:t>The value 0 typically means successful termination.</a:t>
            </a:r>
          </a:p>
          <a:p>
            <a:r>
              <a:rPr lang="en-US" dirty="0"/>
              <a:t>If no return statement appears in a function definition, control automatically returns to the calling function after the last statement of the called function is executed.</a:t>
            </a:r>
          </a:p>
          <a:p>
            <a:r>
              <a:rPr lang="en-US" dirty="0"/>
              <a:t>The return value of main() function shows how the program exited. The normal exit of program is represented by zero return value. If the code has errors, fault etc., it will be terminated by non-zero value.</a:t>
            </a:r>
          </a:p>
          <a:p>
            <a:r>
              <a:rPr lang="en-US" dirty="0"/>
              <a:t>In C++ language, the main() function can be left without return value. By default, it will return zero.</a:t>
            </a:r>
            <a:endParaRPr lang="en-IN" dirty="0"/>
          </a:p>
        </p:txBody>
      </p:sp>
    </p:spTree>
    <p:extLst>
      <p:ext uri="{BB962C8B-B14F-4D97-AF65-F5344CB8AC3E}">
        <p14:creationId xmlns:p14="http://schemas.microsoft.com/office/powerpoint/2010/main" val="182335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CF4C-B670-4C65-A422-BB54B750F037}"/>
              </a:ext>
            </a:extLst>
          </p:cNvPr>
          <p:cNvSpPr>
            <a:spLocks noGrp="1"/>
          </p:cNvSpPr>
          <p:nvPr>
            <p:ph type="title"/>
          </p:nvPr>
        </p:nvSpPr>
        <p:spPr>
          <a:xfrm>
            <a:off x="1551432" y="365126"/>
            <a:ext cx="10019884" cy="748780"/>
          </a:xfrm>
        </p:spPr>
        <p:txBody>
          <a:bodyPr/>
          <a:lstStyle/>
          <a:p>
            <a:pPr algn="ctr"/>
            <a:r>
              <a:rPr lang="en-US" dirty="0"/>
              <a:t>STRUCTURE : C PROGRAM</a:t>
            </a:r>
            <a:endParaRPr lang="en-IN" dirty="0"/>
          </a:p>
        </p:txBody>
      </p:sp>
      <p:pic>
        <p:nvPicPr>
          <p:cNvPr id="4" name="Content Placeholder 3">
            <a:extLst>
              <a:ext uri="{FF2B5EF4-FFF2-40B4-BE49-F238E27FC236}">
                <a16:creationId xmlns:a16="http://schemas.microsoft.com/office/drawing/2014/main" id="{9F781842-A7D2-4E73-AB09-BED9D137909F}"/>
              </a:ext>
            </a:extLst>
          </p:cNvPr>
          <p:cNvPicPr>
            <a:picLocks noGrp="1" noChangeAspect="1"/>
          </p:cNvPicPr>
          <p:nvPr>
            <p:ph idx="1"/>
          </p:nvPr>
        </p:nvPicPr>
        <p:blipFill>
          <a:blip r:embed="rId2"/>
          <a:stretch>
            <a:fillRect/>
          </a:stretch>
        </p:blipFill>
        <p:spPr>
          <a:xfrm>
            <a:off x="1795549" y="1113906"/>
            <a:ext cx="9775767" cy="5079683"/>
          </a:xfrm>
          <a:prstGeom prst="rect">
            <a:avLst/>
          </a:prstGeom>
        </p:spPr>
      </p:pic>
    </p:spTree>
    <p:extLst>
      <p:ext uri="{BB962C8B-B14F-4D97-AF65-F5344CB8AC3E}">
        <p14:creationId xmlns:p14="http://schemas.microsoft.com/office/powerpoint/2010/main" val="3334314611"/>
      </p:ext>
    </p:extLst>
  </p:cSld>
  <p:clrMapOvr>
    <a:masterClrMapping/>
  </p:clrMapOvr>
  <mc:AlternateContent xmlns:mc="http://schemas.openxmlformats.org/markup-compatibility/2006" xmlns:p14="http://schemas.microsoft.com/office/powerpoint/2010/main">
    <mc:Choice Requires="p14">
      <p:transition spd="slow" p14:dur="2000" advTm="52056"/>
    </mc:Choice>
    <mc:Fallback xmlns="">
      <p:transition spd="slow" advTm="520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C9DF-8ED2-4871-9B87-0A5F296B121A}"/>
              </a:ext>
            </a:extLst>
          </p:cNvPr>
          <p:cNvSpPr>
            <a:spLocks noGrp="1"/>
          </p:cNvSpPr>
          <p:nvPr>
            <p:ph type="title"/>
          </p:nvPr>
        </p:nvSpPr>
        <p:spPr>
          <a:xfrm>
            <a:off x="1551431" y="365125"/>
            <a:ext cx="10252641" cy="732155"/>
          </a:xfrm>
        </p:spPr>
        <p:txBody>
          <a:bodyPr>
            <a:normAutofit/>
          </a:bodyPr>
          <a:lstStyle/>
          <a:p>
            <a:pPr algn="ctr"/>
            <a:r>
              <a:rPr lang="en-US" sz="4000" dirty="0"/>
              <a:t>ILLUSTRATED VERSION OF A PROGRAM </a:t>
            </a:r>
            <a:endParaRPr lang="en-IN" sz="4000" dirty="0"/>
          </a:p>
        </p:txBody>
      </p:sp>
      <p:pic>
        <p:nvPicPr>
          <p:cNvPr id="4" name="Content Placeholder 3">
            <a:extLst>
              <a:ext uri="{FF2B5EF4-FFF2-40B4-BE49-F238E27FC236}">
                <a16:creationId xmlns:a16="http://schemas.microsoft.com/office/drawing/2014/main" id="{0ACE6888-531F-46B9-AB8F-C9A5D2C83632}"/>
              </a:ext>
            </a:extLst>
          </p:cNvPr>
          <p:cNvPicPr>
            <a:picLocks noGrp="1" noChangeAspect="1"/>
          </p:cNvPicPr>
          <p:nvPr>
            <p:ph idx="1"/>
          </p:nvPr>
        </p:nvPicPr>
        <p:blipFill>
          <a:blip r:embed="rId2"/>
          <a:stretch>
            <a:fillRect/>
          </a:stretch>
        </p:blipFill>
        <p:spPr>
          <a:xfrm>
            <a:off x="1551432" y="1097279"/>
            <a:ext cx="10252640" cy="5395595"/>
          </a:xfrm>
          <a:prstGeom prst="rect">
            <a:avLst/>
          </a:prstGeom>
        </p:spPr>
      </p:pic>
    </p:spTree>
    <p:extLst>
      <p:ext uri="{BB962C8B-B14F-4D97-AF65-F5344CB8AC3E}">
        <p14:creationId xmlns:p14="http://schemas.microsoft.com/office/powerpoint/2010/main" val="621286989"/>
      </p:ext>
    </p:extLst>
  </p:cSld>
  <p:clrMapOvr>
    <a:masterClrMapping/>
  </p:clrMapOvr>
  <mc:AlternateContent xmlns:mc="http://schemas.openxmlformats.org/markup-compatibility/2006" xmlns:p14="http://schemas.microsoft.com/office/powerpoint/2010/main">
    <mc:Choice Requires="p14">
      <p:transition spd="slow" p14:dur="2000" advTm="143975"/>
    </mc:Choice>
    <mc:Fallback xmlns="">
      <p:transition spd="slow" advTm="14397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AB57-F49A-34A0-56DD-0FBE02DCED36}"/>
              </a:ext>
            </a:extLst>
          </p:cNvPr>
          <p:cNvSpPr>
            <a:spLocks noGrp="1"/>
          </p:cNvSpPr>
          <p:nvPr>
            <p:ph type="title"/>
          </p:nvPr>
        </p:nvSpPr>
        <p:spPr/>
        <p:txBody>
          <a:bodyPr/>
          <a:lstStyle/>
          <a:p>
            <a:r>
              <a:rPr lang="en-IN" dirty="0"/>
              <a:t>Compilation process</a:t>
            </a:r>
          </a:p>
        </p:txBody>
      </p:sp>
      <p:sp>
        <p:nvSpPr>
          <p:cNvPr id="3" name="Content Placeholder 2">
            <a:extLst>
              <a:ext uri="{FF2B5EF4-FFF2-40B4-BE49-F238E27FC236}">
                <a16:creationId xmlns:a16="http://schemas.microsoft.com/office/drawing/2014/main" id="{CB734F40-11DC-056A-25D3-E94457A92A84}"/>
              </a:ext>
            </a:extLst>
          </p:cNvPr>
          <p:cNvSpPr>
            <a:spLocks noGrp="1"/>
          </p:cNvSpPr>
          <p:nvPr>
            <p:ph idx="1"/>
          </p:nvPr>
        </p:nvSpPr>
        <p:spPr/>
        <p:txBody>
          <a:bodyPr/>
          <a:lstStyle/>
          <a:p>
            <a:pPr algn="l" fontAlgn="base"/>
            <a:r>
              <a:rPr lang="en-US" b="0" i="0" dirty="0">
                <a:solidFill>
                  <a:srgbClr val="273239"/>
                </a:solidFill>
                <a:effectLst/>
                <a:latin typeface="urw-din"/>
              </a:rPr>
              <a:t>Compiler converts a C program into an executable. There are four phases for a C program to become an executable: </a:t>
            </a:r>
          </a:p>
          <a:p>
            <a:pPr algn="l" fontAlgn="base">
              <a:buFont typeface="+mj-lt"/>
              <a:buAutoNum type="arabicPeriod"/>
            </a:pPr>
            <a:r>
              <a:rPr lang="en-US" b="0" i="0" dirty="0">
                <a:solidFill>
                  <a:srgbClr val="273239"/>
                </a:solidFill>
                <a:effectLst/>
                <a:latin typeface="urw-din"/>
              </a:rPr>
              <a:t>Pre-processing</a:t>
            </a:r>
          </a:p>
          <a:p>
            <a:pPr algn="l" fontAlgn="base">
              <a:buFont typeface="+mj-lt"/>
              <a:buAutoNum type="arabicPeriod"/>
            </a:pPr>
            <a:r>
              <a:rPr lang="en-US" b="0" i="0" dirty="0">
                <a:solidFill>
                  <a:srgbClr val="273239"/>
                </a:solidFill>
                <a:effectLst/>
                <a:latin typeface="urw-din"/>
              </a:rPr>
              <a:t>Compilation</a:t>
            </a:r>
          </a:p>
          <a:p>
            <a:pPr algn="l" fontAlgn="base">
              <a:buFont typeface="+mj-lt"/>
              <a:buAutoNum type="arabicPeriod"/>
            </a:pPr>
            <a:r>
              <a:rPr lang="en-US" b="0" i="0" dirty="0">
                <a:solidFill>
                  <a:srgbClr val="273239"/>
                </a:solidFill>
                <a:effectLst/>
                <a:latin typeface="urw-din"/>
              </a:rPr>
              <a:t>Assembly</a:t>
            </a:r>
          </a:p>
          <a:p>
            <a:pPr algn="l" fontAlgn="base">
              <a:buFont typeface="+mj-lt"/>
              <a:buAutoNum type="arabicPeriod"/>
            </a:pPr>
            <a:r>
              <a:rPr lang="en-US" b="0" i="0" dirty="0">
                <a:solidFill>
                  <a:srgbClr val="273239"/>
                </a:solidFill>
                <a:effectLst/>
                <a:latin typeface="urw-din"/>
              </a:rPr>
              <a:t>Linking</a:t>
            </a:r>
          </a:p>
          <a:p>
            <a:pPr marL="0" indent="0">
              <a:buNone/>
            </a:pPr>
            <a:endParaRPr lang="en-IN" dirty="0"/>
          </a:p>
        </p:txBody>
      </p:sp>
    </p:spTree>
    <p:extLst>
      <p:ext uri="{BB962C8B-B14F-4D97-AF65-F5344CB8AC3E}">
        <p14:creationId xmlns:p14="http://schemas.microsoft.com/office/powerpoint/2010/main" val="372832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61B6-4736-C11C-4B8D-6AA8E7DA0AB6}"/>
              </a:ext>
            </a:extLst>
          </p:cNvPr>
          <p:cNvSpPr>
            <a:spLocks noGrp="1"/>
          </p:cNvSpPr>
          <p:nvPr>
            <p:ph type="title"/>
          </p:nvPr>
        </p:nvSpPr>
        <p:spPr/>
        <p:txBody>
          <a:bodyPr/>
          <a:lstStyle/>
          <a:p>
            <a:r>
              <a:rPr lang="en-IN" dirty="0" err="1"/>
              <a:t>Preprocessing</a:t>
            </a:r>
            <a:endParaRPr lang="en-IN" dirty="0"/>
          </a:p>
        </p:txBody>
      </p:sp>
      <p:sp>
        <p:nvSpPr>
          <p:cNvPr id="3" name="Content Placeholder 2">
            <a:extLst>
              <a:ext uri="{FF2B5EF4-FFF2-40B4-BE49-F238E27FC236}">
                <a16:creationId xmlns:a16="http://schemas.microsoft.com/office/drawing/2014/main" id="{F9AF453E-1D13-2120-6F46-598BAC3C5376}"/>
              </a:ext>
            </a:extLst>
          </p:cNvPr>
          <p:cNvSpPr>
            <a:spLocks noGrp="1"/>
          </p:cNvSpPr>
          <p:nvPr>
            <p:ph idx="1"/>
          </p:nvPr>
        </p:nvSpPr>
        <p:spPr/>
        <p:txBody>
          <a:bodyPr/>
          <a:lstStyle/>
          <a:p>
            <a:pPr algn="l" fontAlgn="base"/>
            <a:r>
              <a:rPr lang="en-US" b="0" i="0" dirty="0">
                <a:solidFill>
                  <a:srgbClr val="273239"/>
                </a:solidFill>
                <a:effectLst/>
                <a:latin typeface="urw-din"/>
              </a:rPr>
              <a:t>This is the first phase through which source code is passed. This phase includes:  </a:t>
            </a:r>
          </a:p>
          <a:p>
            <a:pPr algn="l" fontAlgn="base">
              <a:buFont typeface="Arial" panose="020B0604020202020204" pitchFamily="34" charset="0"/>
              <a:buChar char="•"/>
            </a:pPr>
            <a:r>
              <a:rPr lang="en-US" b="0" i="0" dirty="0">
                <a:solidFill>
                  <a:srgbClr val="273239"/>
                </a:solidFill>
                <a:effectLst/>
                <a:latin typeface="urw-din"/>
              </a:rPr>
              <a:t>Removal of Comments</a:t>
            </a:r>
          </a:p>
          <a:p>
            <a:pPr algn="l" fontAlgn="base">
              <a:buFont typeface="Arial" panose="020B0604020202020204" pitchFamily="34" charset="0"/>
              <a:buChar char="•"/>
            </a:pPr>
            <a:r>
              <a:rPr lang="en-US" b="0" i="0" dirty="0">
                <a:solidFill>
                  <a:srgbClr val="273239"/>
                </a:solidFill>
                <a:effectLst/>
                <a:latin typeface="urw-din"/>
              </a:rPr>
              <a:t>Expansion of Macros</a:t>
            </a:r>
          </a:p>
          <a:p>
            <a:pPr algn="l" fontAlgn="base">
              <a:buFont typeface="Arial" panose="020B0604020202020204" pitchFamily="34" charset="0"/>
              <a:buChar char="•"/>
            </a:pPr>
            <a:r>
              <a:rPr lang="en-US" b="0" i="0" dirty="0">
                <a:solidFill>
                  <a:srgbClr val="273239"/>
                </a:solidFill>
                <a:effectLst/>
                <a:latin typeface="urw-din"/>
              </a:rPr>
              <a:t>Expansion of the included files.</a:t>
            </a:r>
          </a:p>
          <a:p>
            <a:endParaRPr lang="en-IN" dirty="0"/>
          </a:p>
          <a:p>
            <a:r>
              <a:rPr lang="en-US" b="0" i="0" dirty="0">
                <a:solidFill>
                  <a:srgbClr val="273239"/>
                </a:solidFill>
                <a:effectLst/>
                <a:latin typeface="urw-din"/>
              </a:rPr>
              <a:t>The preprocessed output is stored in the </a:t>
            </a:r>
            <a:r>
              <a:rPr lang="en-US" b="1" i="0" dirty="0" err="1">
                <a:solidFill>
                  <a:srgbClr val="273239"/>
                </a:solidFill>
                <a:effectLst/>
                <a:latin typeface="urw-din"/>
              </a:rPr>
              <a:t>filename.i</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218980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429DF-C0D2-15DD-4CAD-3356E3724047}"/>
              </a:ext>
            </a:extLst>
          </p:cNvPr>
          <p:cNvSpPr>
            <a:spLocks noGrp="1"/>
          </p:cNvSpPr>
          <p:nvPr>
            <p:ph type="title"/>
          </p:nvPr>
        </p:nvSpPr>
        <p:spPr/>
        <p:txBody>
          <a:bodyPr/>
          <a:lstStyle/>
          <a:p>
            <a:r>
              <a:rPr lang="en-IN" dirty="0"/>
              <a:t>Compiling</a:t>
            </a:r>
          </a:p>
        </p:txBody>
      </p:sp>
      <p:sp>
        <p:nvSpPr>
          <p:cNvPr id="3" name="Content Placeholder 2">
            <a:extLst>
              <a:ext uri="{FF2B5EF4-FFF2-40B4-BE49-F238E27FC236}">
                <a16:creationId xmlns:a16="http://schemas.microsoft.com/office/drawing/2014/main" id="{C02F05BE-B2EB-CDA1-01F9-A9F8E0952E69}"/>
              </a:ext>
            </a:extLst>
          </p:cNvPr>
          <p:cNvSpPr>
            <a:spLocks noGrp="1"/>
          </p:cNvSpPr>
          <p:nvPr>
            <p:ph idx="1"/>
          </p:nvPr>
        </p:nvSpPr>
        <p:spPr/>
        <p:txBody>
          <a:bodyPr/>
          <a:lstStyle/>
          <a:p>
            <a:pPr algn="l" fontAlgn="base"/>
            <a:r>
              <a:rPr lang="en-US" b="0" i="0" dirty="0">
                <a:solidFill>
                  <a:srgbClr val="273239"/>
                </a:solidFill>
                <a:effectLst/>
                <a:latin typeface="urw-din"/>
              </a:rPr>
              <a:t>The next step is to compile the file and produce an intermediate compiled output file. This file is in assembly-level instructions.</a:t>
            </a:r>
          </a:p>
          <a:p>
            <a:pPr algn="l" fontAlgn="base"/>
            <a:endParaRPr lang="en-US" dirty="0">
              <a:solidFill>
                <a:srgbClr val="273239"/>
              </a:solidFill>
              <a:latin typeface="urw-din"/>
            </a:endParaRPr>
          </a:p>
          <a:p>
            <a:pPr algn="l" fontAlgn="base"/>
            <a:r>
              <a:rPr lang="en-US" b="0" i="0" dirty="0">
                <a:solidFill>
                  <a:srgbClr val="273239"/>
                </a:solidFill>
                <a:effectLst/>
                <a:latin typeface="urw-din"/>
              </a:rPr>
              <a:t>The compiled output file is </a:t>
            </a:r>
            <a:r>
              <a:rPr lang="en-US" b="1" i="0" dirty="0" err="1">
                <a:solidFill>
                  <a:srgbClr val="273239"/>
                </a:solidFill>
                <a:effectLst/>
                <a:latin typeface="urw-din"/>
              </a:rPr>
              <a:t>filename.s</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237305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6F9B-1041-16F9-A6F1-A69A3799C528}"/>
              </a:ext>
            </a:extLst>
          </p:cNvPr>
          <p:cNvSpPr>
            <a:spLocks noGrp="1"/>
          </p:cNvSpPr>
          <p:nvPr>
            <p:ph type="title"/>
          </p:nvPr>
        </p:nvSpPr>
        <p:spPr/>
        <p:txBody>
          <a:bodyPr/>
          <a:lstStyle/>
          <a:p>
            <a:r>
              <a:rPr lang="en-IN" dirty="0"/>
              <a:t>Assembly</a:t>
            </a:r>
          </a:p>
        </p:txBody>
      </p:sp>
      <p:sp>
        <p:nvSpPr>
          <p:cNvPr id="3" name="Content Placeholder 2">
            <a:extLst>
              <a:ext uri="{FF2B5EF4-FFF2-40B4-BE49-F238E27FC236}">
                <a16:creationId xmlns:a16="http://schemas.microsoft.com/office/drawing/2014/main" id="{543127E0-94D0-F4CB-69AC-55FE788F6CEA}"/>
              </a:ext>
            </a:extLst>
          </p:cNvPr>
          <p:cNvSpPr>
            <a:spLocks noGrp="1"/>
          </p:cNvSpPr>
          <p:nvPr>
            <p:ph idx="1"/>
          </p:nvPr>
        </p:nvSpPr>
        <p:spPr/>
        <p:txBody>
          <a:bodyPr/>
          <a:lstStyle/>
          <a:p>
            <a:r>
              <a:rPr lang="en-US" b="0" i="0" dirty="0">
                <a:solidFill>
                  <a:srgbClr val="273239"/>
                </a:solidFill>
                <a:effectLst/>
                <a:latin typeface="urw-din"/>
              </a:rPr>
              <a:t>In this phase the </a:t>
            </a:r>
            <a:r>
              <a:rPr lang="en-US" b="0" i="0" dirty="0" err="1">
                <a:solidFill>
                  <a:srgbClr val="273239"/>
                </a:solidFill>
                <a:effectLst/>
                <a:latin typeface="urw-din"/>
              </a:rPr>
              <a:t>filename.s</a:t>
            </a:r>
            <a:r>
              <a:rPr lang="en-US" b="0" i="0" dirty="0">
                <a:solidFill>
                  <a:srgbClr val="273239"/>
                </a:solidFill>
                <a:effectLst/>
                <a:latin typeface="urw-din"/>
              </a:rPr>
              <a:t> is taken as input and turned into </a:t>
            </a:r>
            <a:r>
              <a:rPr lang="en-US" b="1" i="0" dirty="0" err="1">
                <a:solidFill>
                  <a:srgbClr val="273239"/>
                </a:solidFill>
                <a:effectLst/>
                <a:latin typeface="urw-din"/>
              </a:rPr>
              <a:t>filename.o</a:t>
            </a:r>
            <a:r>
              <a:rPr lang="en-US" b="0" i="0" dirty="0">
                <a:solidFill>
                  <a:srgbClr val="273239"/>
                </a:solidFill>
                <a:effectLst/>
                <a:latin typeface="urw-din"/>
              </a:rPr>
              <a:t> by assembler. </a:t>
            </a:r>
          </a:p>
          <a:p>
            <a:r>
              <a:rPr lang="en-US" b="0" i="0" dirty="0">
                <a:solidFill>
                  <a:srgbClr val="273239"/>
                </a:solidFill>
                <a:effectLst/>
                <a:latin typeface="urw-din"/>
              </a:rPr>
              <a:t>This file contain machine level instructions. </a:t>
            </a:r>
          </a:p>
          <a:p>
            <a:r>
              <a:rPr lang="en-US" b="0" i="0" dirty="0">
                <a:solidFill>
                  <a:srgbClr val="273239"/>
                </a:solidFill>
                <a:effectLst/>
                <a:latin typeface="urw-din"/>
              </a:rPr>
              <a:t>At this phase, only existing code is converted into machine language, the function calls like printf() are not resolved.</a:t>
            </a:r>
            <a:endParaRPr lang="en-IN" dirty="0"/>
          </a:p>
        </p:txBody>
      </p:sp>
    </p:spTree>
    <p:extLst>
      <p:ext uri="{BB962C8B-B14F-4D97-AF65-F5344CB8AC3E}">
        <p14:creationId xmlns:p14="http://schemas.microsoft.com/office/powerpoint/2010/main" val="884704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2AA7-F355-CCBD-EA4F-244837D8CF91}"/>
              </a:ext>
            </a:extLst>
          </p:cNvPr>
          <p:cNvSpPr>
            <a:spLocks noGrp="1"/>
          </p:cNvSpPr>
          <p:nvPr>
            <p:ph type="title"/>
          </p:nvPr>
        </p:nvSpPr>
        <p:spPr/>
        <p:txBody>
          <a:bodyPr/>
          <a:lstStyle/>
          <a:p>
            <a:r>
              <a:rPr lang="en-IN" dirty="0"/>
              <a:t>Linking</a:t>
            </a:r>
          </a:p>
        </p:txBody>
      </p:sp>
      <p:sp>
        <p:nvSpPr>
          <p:cNvPr id="3" name="Content Placeholder 2">
            <a:extLst>
              <a:ext uri="{FF2B5EF4-FFF2-40B4-BE49-F238E27FC236}">
                <a16:creationId xmlns:a16="http://schemas.microsoft.com/office/drawing/2014/main" id="{423D7732-2D62-B56C-5060-95548B7FC130}"/>
              </a:ext>
            </a:extLst>
          </p:cNvPr>
          <p:cNvSpPr>
            <a:spLocks noGrp="1"/>
          </p:cNvSpPr>
          <p:nvPr>
            <p:ph idx="1"/>
          </p:nvPr>
        </p:nvSpPr>
        <p:spPr/>
        <p:txBody>
          <a:bodyPr>
            <a:normAutofit fontScale="92500" lnSpcReduction="10000"/>
          </a:bodyPr>
          <a:lstStyle/>
          <a:p>
            <a:r>
              <a:rPr lang="en-US" b="0" i="0" dirty="0">
                <a:solidFill>
                  <a:srgbClr val="273239"/>
                </a:solidFill>
                <a:effectLst/>
                <a:latin typeface="urw-din"/>
              </a:rPr>
              <a:t>This is the final phase in which all the linking of function calls with their definitions are done. </a:t>
            </a:r>
          </a:p>
          <a:p>
            <a:r>
              <a:rPr lang="en-US" b="0" i="0" dirty="0">
                <a:solidFill>
                  <a:srgbClr val="273239"/>
                </a:solidFill>
                <a:effectLst/>
                <a:latin typeface="urw-din"/>
              </a:rPr>
              <a:t>Linker does some extra work also, it adds some extra code to our program which is required when the program starts and ends.</a:t>
            </a:r>
          </a:p>
          <a:p>
            <a:r>
              <a:rPr lang="en-US" b="0" i="0" dirty="0">
                <a:solidFill>
                  <a:srgbClr val="273239"/>
                </a:solidFill>
                <a:effectLst/>
                <a:latin typeface="urw-din"/>
              </a:rPr>
              <a:t>Note that GCC by default does dynamic linking, so printf() is dynamically linked in the above program.</a:t>
            </a:r>
          </a:p>
          <a:p>
            <a:pPr lvl="1"/>
            <a:r>
              <a:rPr lang="en-IN" b="0" i="0" dirty="0">
                <a:solidFill>
                  <a:srgbClr val="333333"/>
                </a:solidFill>
                <a:effectLst/>
                <a:latin typeface="inter-regular"/>
              </a:rPr>
              <a:t>GCC stands for GNU Compiler Collection</a:t>
            </a:r>
          </a:p>
          <a:p>
            <a:r>
              <a:rPr lang="en-US" b="0" i="0" dirty="0">
                <a:solidFill>
                  <a:srgbClr val="3C4852"/>
                </a:solidFill>
                <a:effectLst/>
                <a:latin typeface="AvertaStd"/>
              </a:rPr>
              <a:t>GNU stands for Gnu’s Not Unix, and it is pronounced as “g-</a:t>
            </a:r>
            <a:r>
              <a:rPr lang="en-US" b="0" i="0" dirty="0" err="1">
                <a:solidFill>
                  <a:srgbClr val="3C4852"/>
                </a:solidFill>
                <a:effectLst/>
                <a:latin typeface="AvertaStd"/>
              </a:rPr>
              <a:t>noo</a:t>
            </a:r>
            <a:r>
              <a:rPr lang="en-US" b="0" i="0" dirty="0">
                <a:solidFill>
                  <a:srgbClr val="3C4852"/>
                </a:solidFill>
                <a:effectLst/>
                <a:latin typeface="AvertaStd"/>
              </a:rPr>
              <a:t>”. GNU is a free and open-source operating system that was started in 1984 by Richard Stallman. GNU is based on the Unix operating system, but it has been greatly modified over the years</a:t>
            </a:r>
            <a:endParaRPr lang="en-IN" dirty="0"/>
          </a:p>
        </p:txBody>
      </p:sp>
    </p:spTree>
    <p:extLst>
      <p:ext uri="{BB962C8B-B14F-4D97-AF65-F5344CB8AC3E}">
        <p14:creationId xmlns:p14="http://schemas.microsoft.com/office/powerpoint/2010/main" val="3565817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E611-D195-4EFE-BA92-B1E37DEA6640}"/>
              </a:ext>
            </a:extLst>
          </p:cNvPr>
          <p:cNvSpPr>
            <a:spLocks noGrp="1"/>
          </p:cNvSpPr>
          <p:nvPr>
            <p:ph type="title"/>
          </p:nvPr>
        </p:nvSpPr>
        <p:spPr>
          <a:xfrm>
            <a:off x="1551432" y="365125"/>
            <a:ext cx="10086386" cy="1325563"/>
          </a:xfrm>
        </p:spPr>
        <p:txBody>
          <a:bodyPr/>
          <a:lstStyle/>
          <a:p>
            <a:pPr algn="ctr"/>
            <a:r>
              <a:rPr lang="en-US" dirty="0"/>
              <a:t>VARIABLES</a:t>
            </a:r>
            <a:endParaRPr lang="en-IN" dirty="0"/>
          </a:p>
        </p:txBody>
      </p:sp>
      <p:sp>
        <p:nvSpPr>
          <p:cNvPr id="3" name="Content Placeholder 2">
            <a:extLst>
              <a:ext uri="{FF2B5EF4-FFF2-40B4-BE49-F238E27FC236}">
                <a16:creationId xmlns:a16="http://schemas.microsoft.com/office/drawing/2014/main" id="{47E6E078-EF16-4A54-89E6-100F5E1037F8}"/>
              </a:ext>
            </a:extLst>
          </p:cNvPr>
          <p:cNvSpPr>
            <a:spLocks noGrp="1"/>
          </p:cNvSpPr>
          <p:nvPr>
            <p:ph idx="1"/>
          </p:nvPr>
        </p:nvSpPr>
        <p:spPr>
          <a:xfrm>
            <a:off x="1551431" y="1562793"/>
            <a:ext cx="10236015" cy="4614170"/>
          </a:xfrm>
        </p:spPr>
        <p:txBody>
          <a:bodyPr>
            <a:normAutofit/>
          </a:bodyPr>
          <a:lstStyle/>
          <a:p>
            <a:pPr algn="just" eaLnBrk="1" hangingPunct="1">
              <a:defRPr/>
            </a:pPr>
            <a:r>
              <a:rPr lang="en-IN" sz="3200" b="1" dirty="0">
                <a:latin typeface="Times New Roman" panose="02020603050405020304" pitchFamily="18" charset="0"/>
                <a:cs typeface="Times New Roman" panose="02020603050405020304" pitchFamily="18" charset="0"/>
              </a:rPr>
              <a:t>A variable is a container(storage area) to hold data.</a:t>
            </a:r>
          </a:p>
          <a:p>
            <a:pPr algn="just" eaLnBrk="1" hangingPunct="1">
              <a:defRPr/>
            </a:pPr>
            <a:r>
              <a:rPr lang="en-IN" sz="3200" b="1" dirty="0">
                <a:latin typeface="Times New Roman" panose="02020603050405020304" pitchFamily="18" charset="0"/>
                <a:cs typeface="Times New Roman" panose="02020603050405020304" pitchFamily="18" charset="0"/>
              </a:rPr>
              <a:t>All variables have three important attributes</a:t>
            </a:r>
            <a:r>
              <a:rPr lang="en-IN" sz="3200" dirty="0">
                <a:latin typeface="Times New Roman" panose="02020603050405020304" pitchFamily="18" charset="0"/>
                <a:cs typeface="Times New Roman" panose="02020603050405020304" pitchFamily="18" charset="0"/>
              </a:rPr>
              <a:t>:</a:t>
            </a:r>
          </a:p>
          <a:p>
            <a:pPr lvl="1" algn="just" eaLnBrk="1" hangingPunct="1">
              <a:buFont typeface="Wingdings" panose="05000000000000000000" pitchFamily="2" charset="2"/>
              <a:buChar char="Ø"/>
              <a:defRPr/>
            </a:pPr>
            <a:r>
              <a:rPr lang="en-IN" sz="3200" b="1" dirty="0">
                <a:latin typeface="Times New Roman" panose="02020603050405020304" pitchFamily="18" charset="0"/>
                <a:cs typeface="Times New Roman" panose="02020603050405020304" pitchFamily="18" charset="0"/>
              </a:rPr>
              <a:t>data type </a:t>
            </a:r>
          </a:p>
          <a:p>
            <a:pPr lvl="1" algn="just" eaLnBrk="1" hangingPunct="1">
              <a:buFont typeface="Wingdings" panose="05000000000000000000" pitchFamily="2" charset="2"/>
              <a:buChar char="Ø"/>
              <a:defRPr/>
            </a:pPr>
            <a:r>
              <a:rPr lang="en-IN" sz="3200" b="1" dirty="0">
                <a:latin typeface="Times New Roman" panose="02020603050405020304" pitchFamily="18" charset="0"/>
                <a:cs typeface="Times New Roman" panose="02020603050405020304" pitchFamily="18" charset="0"/>
              </a:rPr>
              <a:t>name</a:t>
            </a:r>
            <a:endParaRPr lang="en-IN" sz="32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Ø"/>
              <a:defRPr/>
            </a:pPr>
            <a:r>
              <a:rPr lang="en-IN" sz="3200" b="1" dirty="0">
                <a:latin typeface="Times New Roman" panose="02020603050405020304" pitchFamily="18" charset="0"/>
                <a:cs typeface="Times New Roman" panose="02020603050405020304" pitchFamily="18" charset="0"/>
              </a:rPr>
              <a:t>value</a:t>
            </a:r>
            <a:r>
              <a:rPr lang="en-IN" sz="3200" dirty="0">
                <a:latin typeface="Times New Roman" panose="02020603050405020304" pitchFamily="18" charset="0"/>
                <a:cs typeface="Times New Roman" panose="02020603050405020304" pitchFamily="18" charset="0"/>
              </a:rPr>
              <a:t> </a:t>
            </a:r>
          </a:p>
          <a:p>
            <a:pPr marL="457200" lvl="1" indent="0" algn="just" eaLnBrk="1" hangingPunct="1">
              <a:buNone/>
              <a:defRPr/>
            </a:pPr>
            <a:r>
              <a:rPr lang="en-IN" sz="3200" dirty="0" err="1">
                <a:latin typeface="Times New Roman" panose="02020603050405020304" pitchFamily="18" charset="0"/>
                <a:cs typeface="Times New Roman" panose="02020603050405020304" pitchFamily="18" charset="0"/>
              </a:rPr>
              <a:t>Eg</a:t>
            </a:r>
            <a:r>
              <a:rPr lang="en-IN" sz="3200" dirty="0">
                <a:latin typeface="Times New Roman" panose="02020603050405020304" pitchFamily="18" charset="0"/>
                <a:cs typeface="Times New Roman" panose="02020603050405020304" pitchFamily="18" charset="0"/>
              </a:rPr>
              <a:t>: int a = 10;</a:t>
            </a:r>
          </a:p>
          <a:p>
            <a:pPr marL="457200" lvl="1" indent="0" algn="just" eaLnBrk="1" hangingPunct="1">
              <a:buNone/>
              <a:defRPr/>
            </a:pPr>
            <a:r>
              <a:rPr lang="en-IN" sz="3200" dirty="0">
                <a:latin typeface="Times New Roman" panose="02020603050405020304" pitchFamily="18" charset="0"/>
                <a:cs typeface="Times New Roman" panose="02020603050405020304" pitchFamily="18" charset="0"/>
              </a:rPr>
              <a:t>       float b = 2.5;</a:t>
            </a:r>
          </a:p>
          <a:p>
            <a:pPr marL="457200" lvl="1" indent="0" algn="just" eaLnBrk="1" hangingPunct="1">
              <a:buNone/>
              <a:defRPr/>
            </a:pPr>
            <a:r>
              <a:rPr lang="en-IN" sz="3200" dirty="0">
                <a:latin typeface="Times New Roman" panose="02020603050405020304" pitchFamily="18" charset="0"/>
                <a:cs typeface="Times New Roman" panose="02020603050405020304" pitchFamily="18" charset="0"/>
              </a:rPr>
              <a:t>       char c = ‘f’;</a:t>
            </a:r>
            <a:endParaRPr lang="en-IN" dirty="0"/>
          </a:p>
        </p:txBody>
      </p:sp>
    </p:spTree>
    <p:extLst>
      <p:ext uri="{BB962C8B-B14F-4D97-AF65-F5344CB8AC3E}">
        <p14:creationId xmlns:p14="http://schemas.microsoft.com/office/powerpoint/2010/main" val="2673882752"/>
      </p:ext>
    </p:extLst>
  </p:cSld>
  <p:clrMapOvr>
    <a:masterClrMapping/>
  </p:clrMapOvr>
  <mc:AlternateContent xmlns:mc="http://schemas.openxmlformats.org/markup-compatibility/2006" xmlns:p14="http://schemas.microsoft.com/office/powerpoint/2010/main">
    <mc:Choice Requires="p14">
      <p:transition spd="slow" p14:dur="2000" advTm="66843"/>
    </mc:Choice>
    <mc:Fallback xmlns="">
      <p:transition spd="slow" advTm="6684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5C74-4D44-445B-A12A-004365F96D79}"/>
              </a:ext>
            </a:extLst>
          </p:cNvPr>
          <p:cNvSpPr>
            <a:spLocks noGrp="1"/>
          </p:cNvSpPr>
          <p:nvPr>
            <p:ph type="title"/>
          </p:nvPr>
        </p:nvSpPr>
        <p:spPr>
          <a:xfrm>
            <a:off x="838200" y="287301"/>
            <a:ext cx="10515600" cy="1055605"/>
          </a:xfrm>
        </p:spPr>
        <p:txBody>
          <a:bodyPr/>
          <a:lstStyle/>
          <a:p>
            <a:pPr algn="ctr"/>
            <a:r>
              <a:rPr lang="en-IN" dirty="0"/>
              <a:t>Classification of languages</a:t>
            </a:r>
          </a:p>
        </p:txBody>
      </p:sp>
      <p:sp>
        <p:nvSpPr>
          <p:cNvPr id="3" name="Content Placeholder 2">
            <a:extLst>
              <a:ext uri="{FF2B5EF4-FFF2-40B4-BE49-F238E27FC236}">
                <a16:creationId xmlns:a16="http://schemas.microsoft.com/office/drawing/2014/main" id="{E02778B8-282E-4C73-B97D-9871BB706AC0}"/>
              </a:ext>
            </a:extLst>
          </p:cNvPr>
          <p:cNvSpPr>
            <a:spLocks noGrp="1"/>
          </p:cNvSpPr>
          <p:nvPr>
            <p:ph idx="1"/>
          </p:nvPr>
        </p:nvSpPr>
        <p:spPr>
          <a:xfrm>
            <a:off x="876300" y="1342906"/>
            <a:ext cx="10515600" cy="4351338"/>
          </a:xfrm>
        </p:spPr>
        <p:txBody>
          <a:bodyPr>
            <a:normAutofit/>
          </a:bodyPr>
          <a:lstStyle/>
          <a:p>
            <a:pPr algn="l">
              <a:buFont typeface="Arial" panose="020B0604020202020204" pitchFamily="34" charset="0"/>
              <a:buChar char="•"/>
            </a:pPr>
            <a:r>
              <a:rPr lang="en-US" sz="2400" b="1" i="0" dirty="0">
                <a:solidFill>
                  <a:srgbClr val="000000"/>
                </a:solidFill>
                <a:effectLst/>
                <a:latin typeface="ubuntu" panose="020B0504030602030204" pitchFamily="34" charset="0"/>
              </a:rPr>
              <a:t>High-level Languages</a:t>
            </a:r>
            <a:r>
              <a:rPr lang="en-US" sz="2400" b="0" i="0" dirty="0">
                <a:solidFill>
                  <a:srgbClr val="000000"/>
                </a:solidFill>
                <a:effectLst/>
                <a:latin typeface="ubuntu" panose="020B0504030602030204" pitchFamily="34" charset="0"/>
              </a:rPr>
              <a:t> – Python, Visual Basic, Java, C, C++, SQL and many more.</a:t>
            </a:r>
          </a:p>
          <a:p>
            <a:pPr algn="l">
              <a:buFont typeface="Arial" panose="020B0604020202020204" pitchFamily="34" charset="0"/>
              <a:buChar char="•"/>
            </a:pPr>
            <a:r>
              <a:rPr lang="en-US" sz="2400" b="1" i="0" dirty="0">
                <a:solidFill>
                  <a:srgbClr val="000000"/>
                </a:solidFill>
                <a:effectLst/>
                <a:latin typeface="ubuntu" panose="020B0504030602030204" pitchFamily="34" charset="0"/>
              </a:rPr>
              <a:t>Low-level Languages</a:t>
            </a:r>
            <a:r>
              <a:rPr lang="en-US" sz="2400" b="0" i="0" dirty="0">
                <a:solidFill>
                  <a:srgbClr val="000000"/>
                </a:solidFill>
                <a:effectLst/>
                <a:latin typeface="ubuntu" panose="020B0504030602030204" pitchFamily="34" charset="0"/>
              </a:rPr>
              <a:t> – Hardware/Processor-specific assembly languages and machine code.</a:t>
            </a:r>
          </a:p>
          <a:p>
            <a:pPr algn="just">
              <a:defRPr/>
            </a:pPr>
            <a:endParaRPr lang="en-US" sz="3600" b="1" dirty="0">
              <a:latin typeface="Times New Roman" panose="02020603050405020304" pitchFamily="18" charset="0"/>
              <a:cs typeface="Times New Roman" panose="02020603050405020304" pitchFamily="18" charset="0"/>
            </a:endParaRPr>
          </a:p>
          <a:p>
            <a:endParaRPr lang="en-IN" sz="3200" dirty="0"/>
          </a:p>
        </p:txBody>
      </p:sp>
      <p:pic>
        <p:nvPicPr>
          <p:cNvPr id="1026" name="Picture 2">
            <a:extLst>
              <a:ext uri="{FF2B5EF4-FFF2-40B4-BE49-F238E27FC236}">
                <a16:creationId xmlns:a16="http://schemas.microsoft.com/office/drawing/2014/main" id="{87160ECB-1C1E-55D1-5B5B-C1F4D3A47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510" y="3269436"/>
            <a:ext cx="8872436" cy="322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465774"/>
      </p:ext>
    </p:extLst>
  </p:cSld>
  <p:clrMapOvr>
    <a:masterClrMapping/>
  </p:clrMapOvr>
  <mc:AlternateContent xmlns:mc="http://schemas.openxmlformats.org/markup-compatibility/2006" xmlns:p14="http://schemas.microsoft.com/office/powerpoint/2010/main">
    <mc:Choice Requires="p14">
      <p:transition spd="slow" p14:dur="2000" advTm="51688"/>
    </mc:Choice>
    <mc:Fallback xmlns="">
      <p:transition spd="slow" advTm="5168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A24B-B523-2EF5-EDE6-EBEC624ED65F}"/>
              </a:ext>
            </a:extLst>
          </p:cNvPr>
          <p:cNvSpPr>
            <a:spLocks noGrp="1"/>
          </p:cNvSpPr>
          <p:nvPr>
            <p:ph type="title"/>
          </p:nvPr>
        </p:nvSpPr>
        <p:spPr/>
        <p:txBody>
          <a:bodyPr/>
          <a:lstStyle/>
          <a:p>
            <a:r>
              <a:rPr lang="en-US" dirty="0">
                <a:latin typeface="erdana"/>
              </a:rPr>
              <a:t>Rules for defining variables</a:t>
            </a:r>
            <a:endParaRPr lang="en-IN" dirty="0"/>
          </a:p>
        </p:txBody>
      </p:sp>
      <p:sp>
        <p:nvSpPr>
          <p:cNvPr id="3" name="Content Placeholder 2">
            <a:extLst>
              <a:ext uri="{FF2B5EF4-FFF2-40B4-BE49-F238E27FC236}">
                <a16:creationId xmlns:a16="http://schemas.microsoft.com/office/drawing/2014/main" id="{BF941967-D929-DD1C-B11F-68F747F518D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variable can have alphabets, digits, and underscore.</a:t>
            </a:r>
          </a:p>
          <a:p>
            <a:pPr algn="just">
              <a:buFont typeface="Arial" panose="020B0604020202020204" pitchFamily="34" charset="0"/>
              <a:buChar char="•"/>
            </a:pPr>
            <a:r>
              <a:rPr lang="en-US" b="0" i="0" dirty="0">
                <a:solidFill>
                  <a:srgbClr val="000000"/>
                </a:solidFill>
                <a:effectLst/>
                <a:latin typeface="inter-regular"/>
              </a:rPr>
              <a:t>A variable name can start with the alphabet, and underscore only. It can't start with a digit.</a:t>
            </a:r>
          </a:p>
          <a:p>
            <a:pPr algn="just">
              <a:buFont typeface="Arial" panose="020B0604020202020204" pitchFamily="34" charset="0"/>
              <a:buChar char="•"/>
            </a:pPr>
            <a:r>
              <a:rPr lang="en-US" b="0" i="0" dirty="0">
                <a:solidFill>
                  <a:srgbClr val="000000"/>
                </a:solidFill>
                <a:effectLst/>
                <a:latin typeface="inter-regular"/>
              </a:rPr>
              <a:t>No whitespace is allowed within the variable name.</a:t>
            </a:r>
          </a:p>
          <a:p>
            <a:pPr algn="just">
              <a:buFont typeface="Arial" panose="020B0604020202020204" pitchFamily="34" charset="0"/>
              <a:buChar char="•"/>
            </a:pPr>
            <a:r>
              <a:rPr lang="en-US" b="0" i="0" dirty="0">
                <a:solidFill>
                  <a:srgbClr val="000000"/>
                </a:solidFill>
                <a:effectLst/>
                <a:latin typeface="inter-regular"/>
              </a:rPr>
              <a:t>A variable name must not be any reserved word or keyword, e.g. int, float, etc.</a:t>
            </a:r>
          </a:p>
          <a:p>
            <a:endParaRPr lang="en-IN" dirty="0"/>
          </a:p>
        </p:txBody>
      </p:sp>
    </p:spTree>
    <p:extLst>
      <p:ext uri="{BB962C8B-B14F-4D97-AF65-F5344CB8AC3E}">
        <p14:creationId xmlns:p14="http://schemas.microsoft.com/office/powerpoint/2010/main" val="394213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F8DB-8C39-4C80-0ADC-E611842D5AA7}"/>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972F0D3B-88E7-222A-3054-171C6A7ABBB3}"/>
              </a:ext>
            </a:extLst>
          </p:cNvPr>
          <p:cNvSpPr>
            <a:spLocks noGrp="1"/>
          </p:cNvSpPr>
          <p:nvPr>
            <p:ph idx="1"/>
          </p:nvPr>
        </p:nvSpPr>
        <p:spPr/>
        <p:txBody>
          <a:bodyPr/>
          <a:lstStyle/>
          <a:p>
            <a:r>
              <a:rPr lang="en-US" b="0" i="0" dirty="0">
                <a:solidFill>
                  <a:srgbClr val="273239"/>
                </a:solidFill>
                <a:effectLst/>
                <a:latin typeface="urw-din"/>
              </a:rPr>
              <a:t>Each variable in C has an associated data type.</a:t>
            </a:r>
            <a:endParaRPr lang="en-IN" dirty="0"/>
          </a:p>
        </p:txBody>
      </p:sp>
      <p:graphicFrame>
        <p:nvGraphicFramePr>
          <p:cNvPr id="5" name="Table 4">
            <a:extLst>
              <a:ext uri="{FF2B5EF4-FFF2-40B4-BE49-F238E27FC236}">
                <a16:creationId xmlns:a16="http://schemas.microsoft.com/office/drawing/2014/main" id="{7321FFA7-40C1-380B-B756-C35FD3AF21FD}"/>
              </a:ext>
            </a:extLst>
          </p:cNvPr>
          <p:cNvGraphicFramePr>
            <a:graphicFrameLocks noGrp="1"/>
          </p:cNvGraphicFramePr>
          <p:nvPr>
            <p:extLst>
              <p:ext uri="{D42A27DB-BD31-4B8C-83A1-F6EECF244321}">
                <p14:modId xmlns:p14="http://schemas.microsoft.com/office/powerpoint/2010/main" val="3641401410"/>
              </p:ext>
            </p:extLst>
          </p:nvPr>
        </p:nvGraphicFramePr>
        <p:xfrm>
          <a:off x="838200" y="2452568"/>
          <a:ext cx="10515600" cy="4053840"/>
        </p:xfrm>
        <a:graphic>
          <a:graphicData uri="http://schemas.openxmlformats.org/drawingml/2006/table">
            <a:tbl>
              <a:tblPr/>
              <a:tblGrid>
                <a:gridCol w="5257800">
                  <a:extLst>
                    <a:ext uri="{9D8B030D-6E8A-4147-A177-3AD203B41FA5}">
                      <a16:colId xmlns:a16="http://schemas.microsoft.com/office/drawing/2014/main" val="2136560369"/>
                    </a:ext>
                  </a:extLst>
                </a:gridCol>
                <a:gridCol w="5257800">
                  <a:extLst>
                    <a:ext uri="{9D8B030D-6E8A-4147-A177-3AD203B41FA5}">
                      <a16:colId xmlns:a16="http://schemas.microsoft.com/office/drawing/2014/main" val="3004419031"/>
                    </a:ext>
                  </a:extLst>
                </a:gridCol>
              </a:tblGrid>
              <a:tr h="0">
                <a:tc>
                  <a:txBody>
                    <a:bodyPr/>
                    <a:lstStyle/>
                    <a:p>
                      <a:pPr algn="ctr" fontAlgn="base"/>
                      <a:r>
                        <a:rPr lang="en-IN" sz="2000" b="1" dirty="0">
                          <a:effectLst/>
                        </a:rPr>
                        <a:t>Types</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2000" b="1">
                          <a:effectLst/>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13422720"/>
                  </a:ext>
                </a:extLst>
              </a:tr>
              <a:tr h="0">
                <a:tc>
                  <a:txBody>
                    <a:bodyPr/>
                    <a:lstStyle/>
                    <a:p>
                      <a:pPr algn="l" fontAlgn="base"/>
                      <a:r>
                        <a:rPr lang="en-IN" sz="1800" b="0" dirty="0">
                          <a:effectLst/>
                        </a:rPr>
                        <a:t>Primitive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a:effectLst/>
                        </a:rPr>
                        <a:t>Arithmetic types can be further classified into integer and floating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2126151"/>
                  </a:ext>
                </a:extLst>
              </a:tr>
              <a:tr h="0">
                <a:tc>
                  <a:txBody>
                    <a:bodyPr/>
                    <a:lstStyle/>
                    <a:p>
                      <a:pPr algn="l" fontAlgn="base"/>
                      <a:r>
                        <a:rPr lang="en-IN" sz="1800" b="0">
                          <a:effectLst/>
                        </a:rPr>
                        <a:t>Void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a:effectLst/>
                        </a:rPr>
                        <a:t>The data type has no value or operator and it does not provide a result to its caller. But void comes under Primitive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5125864"/>
                  </a:ext>
                </a:extLst>
              </a:tr>
              <a:tr h="0">
                <a:tc>
                  <a:txBody>
                    <a:bodyPr/>
                    <a:lstStyle/>
                    <a:p>
                      <a:pPr algn="l" fontAlgn="base"/>
                      <a:r>
                        <a:rPr lang="en-IN" sz="1800" b="0">
                          <a:effectLst/>
                        </a:rPr>
                        <a:t>User Defined DataTypes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a:effectLst/>
                        </a:rPr>
                        <a:t>It is mainly used to assign names to integral constants, which make a program easy to read and maintain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7906403"/>
                  </a:ext>
                </a:extLst>
              </a:tr>
              <a:tr h="0">
                <a:tc>
                  <a:txBody>
                    <a:bodyPr/>
                    <a:lstStyle/>
                    <a:p>
                      <a:pPr algn="l" fontAlgn="base"/>
                      <a:r>
                        <a:rPr lang="en-IN" sz="1800" b="0">
                          <a:effectLst/>
                        </a:rPr>
                        <a:t>Derived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0" dirty="0">
                          <a:effectLst/>
                        </a:rPr>
                        <a:t>The data types that are derived from the primitive or built-in datatypes are referred to as Derived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86949650"/>
                  </a:ext>
                </a:extLst>
              </a:tr>
            </a:tbl>
          </a:graphicData>
        </a:graphic>
      </p:graphicFrame>
    </p:spTree>
    <p:extLst>
      <p:ext uri="{BB962C8B-B14F-4D97-AF65-F5344CB8AC3E}">
        <p14:creationId xmlns:p14="http://schemas.microsoft.com/office/powerpoint/2010/main" val="22275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8171-DC0F-4ECB-85B1-807D1A8A33D2}"/>
              </a:ext>
            </a:extLst>
          </p:cNvPr>
          <p:cNvSpPr>
            <a:spLocks noGrp="1"/>
          </p:cNvSpPr>
          <p:nvPr>
            <p:ph type="title"/>
          </p:nvPr>
        </p:nvSpPr>
        <p:spPr/>
        <p:txBody>
          <a:bodyPr/>
          <a:lstStyle/>
          <a:p>
            <a:pPr algn="ctr"/>
            <a:r>
              <a:rPr lang="en-US" dirty="0"/>
              <a:t>CLASSIFICATION :DATA TYPE</a:t>
            </a:r>
            <a:endParaRPr lang="en-IN" dirty="0"/>
          </a:p>
        </p:txBody>
      </p:sp>
      <p:pic>
        <p:nvPicPr>
          <p:cNvPr id="4" name="Picture 2">
            <a:extLst>
              <a:ext uri="{FF2B5EF4-FFF2-40B4-BE49-F238E27FC236}">
                <a16:creationId xmlns:a16="http://schemas.microsoft.com/office/drawing/2014/main" id="{8225EA45-3996-462B-9283-2988748CC6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432" y="1445303"/>
            <a:ext cx="10202764" cy="5047572"/>
          </a:xfrm>
        </p:spPr>
      </p:pic>
    </p:spTree>
    <p:extLst>
      <p:ext uri="{BB962C8B-B14F-4D97-AF65-F5344CB8AC3E}">
        <p14:creationId xmlns:p14="http://schemas.microsoft.com/office/powerpoint/2010/main" val="1463696280"/>
      </p:ext>
    </p:extLst>
  </p:cSld>
  <p:clrMapOvr>
    <a:masterClrMapping/>
  </p:clrMapOvr>
  <mc:AlternateContent xmlns:mc="http://schemas.openxmlformats.org/markup-compatibility/2006" xmlns:p14="http://schemas.microsoft.com/office/powerpoint/2010/main">
    <mc:Choice Requires="p14">
      <p:transition spd="slow" p14:dur="2000" advTm="41694"/>
    </mc:Choice>
    <mc:Fallback xmlns="">
      <p:transition spd="slow" advTm="4169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4468-75ED-4C86-85D2-B3149FB61C7F}"/>
              </a:ext>
            </a:extLst>
          </p:cNvPr>
          <p:cNvSpPr>
            <a:spLocks noGrp="1"/>
          </p:cNvSpPr>
          <p:nvPr>
            <p:ph type="title"/>
          </p:nvPr>
        </p:nvSpPr>
        <p:spPr>
          <a:xfrm>
            <a:off x="1551431" y="365126"/>
            <a:ext cx="10236015" cy="715530"/>
          </a:xfrm>
        </p:spPr>
        <p:txBody>
          <a:bodyPr/>
          <a:lstStyle/>
          <a:p>
            <a:r>
              <a:rPr lang="en-US" dirty="0"/>
              <a:t>BASIC DATA TYPES:SIZE </a:t>
            </a:r>
            <a:endParaRPr lang="en-IN" dirty="0"/>
          </a:p>
        </p:txBody>
      </p:sp>
      <p:graphicFrame>
        <p:nvGraphicFramePr>
          <p:cNvPr id="3" name="Table 2">
            <a:extLst>
              <a:ext uri="{FF2B5EF4-FFF2-40B4-BE49-F238E27FC236}">
                <a16:creationId xmlns:a16="http://schemas.microsoft.com/office/drawing/2014/main" id="{B32505DC-CC00-4BF8-8AAC-0A84E5FE8B9C}"/>
              </a:ext>
            </a:extLst>
          </p:cNvPr>
          <p:cNvGraphicFramePr>
            <a:graphicFrameLocks noGrp="1"/>
          </p:cNvGraphicFramePr>
          <p:nvPr>
            <p:extLst>
              <p:ext uri="{D42A27DB-BD31-4B8C-83A1-F6EECF244321}">
                <p14:modId xmlns:p14="http://schemas.microsoft.com/office/powerpoint/2010/main" val="4054232279"/>
              </p:ext>
            </p:extLst>
          </p:nvPr>
        </p:nvGraphicFramePr>
        <p:xfrm>
          <a:off x="600599" y="1210244"/>
          <a:ext cx="10537571" cy="4601240"/>
        </p:xfrm>
        <a:graphic>
          <a:graphicData uri="http://schemas.openxmlformats.org/drawingml/2006/table">
            <a:tbl>
              <a:tblPr/>
              <a:tblGrid>
                <a:gridCol w="2675735">
                  <a:extLst>
                    <a:ext uri="{9D8B030D-6E8A-4147-A177-3AD203B41FA5}">
                      <a16:colId xmlns:a16="http://schemas.microsoft.com/office/drawing/2014/main" val="4119831685"/>
                    </a:ext>
                  </a:extLst>
                </a:gridCol>
                <a:gridCol w="1850143">
                  <a:extLst>
                    <a:ext uri="{9D8B030D-6E8A-4147-A177-3AD203B41FA5}">
                      <a16:colId xmlns:a16="http://schemas.microsoft.com/office/drawing/2014/main" val="2234201746"/>
                    </a:ext>
                  </a:extLst>
                </a:gridCol>
                <a:gridCol w="4221804">
                  <a:extLst>
                    <a:ext uri="{9D8B030D-6E8A-4147-A177-3AD203B41FA5}">
                      <a16:colId xmlns:a16="http://schemas.microsoft.com/office/drawing/2014/main" val="2543760783"/>
                    </a:ext>
                  </a:extLst>
                </a:gridCol>
                <a:gridCol w="1789889">
                  <a:extLst>
                    <a:ext uri="{9D8B030D-6E8A-4147-A177-3AD203B41FA5}">
                      <a16:colId xmlns:a16="http://schemas.microsoft.com/office/drawing/2014/main" val="1541473980"/>
                    </a:ext>
                  </a:extLst>
                </a:gridCol>
              </a:tblGrid>
              <a:tr h="347299">
                <a:tc>
                  <a:txBody>
                    <a:bodyPr/>
                    <a:lstStyle/>
                    <a:p>
                      <a:pPr algn="ctr" fontAlgn="base"/>
                      <a:r>
                        <a:rPr lang="en-IN" sz="1800" b="1" dirty="0">
                          <a:effectLst/>
                        </a:rPr>
                        <a:t>Data Type </a:t>
                      </a:r>
                    </a:p>
                  </a:txBody>
                  <a:tcPr marL="19960" marR="19960" marT="39921" marB="399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dirty="0">
                          <a:effectLst/>
                        </a:rPr>
                        <a:t>Memory (bytes)  </a:t>
                      </a:r>
                    </a:p>
                  </a:txBody>
                  <a:tcPr marL="39921" marR="39921" marT="39921" marB="399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dirty="0">
                          <a:effectLst/>
                        </a:rPr>
                        <a:t>Range </a:t>
                      </a:r>
                    </a:p>
                  </a:txBody>
                  <a:tcPr marL="39921" marR="39921" marT="39921" marB="399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800" b="1" dirty="0">
                          <a:effectLst/>
                        </a:rPr>
                        <a:t>Format Specifier </a:t>
                      </a:r>
                    </a:p>
                  </a:txBody>
                  <a:tcPr marL="39921" marR="39921" marT="39921" marB="399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48542627"/>
                  </a:ext>
                </a:extLst>
              </a:tr>
              <a:tr h="372187">
                <a:tc>
                  <a:txBody>
                    <a:bodyPr/>
                    <a:lstStyle/>
                    <a:p>
                      <a:pPr algn="l" fontAlgn="base"/>
                      <a:r>
                        <a:rPr lang="en-IN" sz="1800" b="0" dirty="0">
                          <a:effectLst/>
                        </a:rPr>
                        <a:t>int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-2,147,483,648 to 2,147,483,647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%d</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7219772"/>
                  </a:ext>
                </a:extLst>
              </a:tr>
              <a:tr h="372187">
                <a:tc>
                  <a:txBody>
                    <a:bodyPr/>
                    <a:lstStyle/>
                    <a:p>
                      <a:pPr algn="l" fontAlgn="base"/>
                      <a:r>
                        <a:rPr lang="en-IN" sz="1800" b="0" dirty="0">
                          <a:effectLst/>
                        </a:rPr>
                        <a:t>unsigned int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0 to 4,294,967,295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%u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1099663"/>
                  </a:ext>
                </a:extLst>
              </a:tr>
              <a:tr h="372187">
                <a:tc>
                  <a:txBody>
                    <a:bodyPr/>
                    <a:lstStyle/>
                    <a:p>
                      <a:pPr algn="l" fontAlgn="base"/>
                      <a:r>
                        <a:rPr lang="en-IN" sz="1800" b="0" dirty="0">
                          <a:effectLst/>
                        </a:rPr>
                        <a:t>long int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-2,147,483,648 to 2,147,483,647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r>
                        <a:rPr lang="en-IN" sz="1800" b="0" dirty="0" err="1">
                          <a:effectLst/>
                        </a:rPr>
                        <a:t>ld</a:t>
                      </a:r>
                      <a:r>
                        <a:rPr lang="en-IN" sz="1800" b="0" dirty="0">
                          <a:effectLst/>
                        </a:rPr>
                        <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27291113"/>
                  </a:ext>
                </a:extLst>
              </a:tr>
              <a:tr h="372187">
                <a:tc>
                  <a:txBody>
                    <a:bodyPr/>
                    <a:lstStyle/>
                    <a:p>
                      <a:pPr algn="l" fontAlgn="base"/>
                      <a:r>
                        <a:rPr lang="en-IN" sz="1800" b="0" dirty="0">
                          <a:effectLst/>
                        </a:rPr>
                        <a:t>unsigned long int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0 to 4,294,967,295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r>
                        <a:rPr lang="en-IN" sz="1800" b="0" dirty="0" err="1">
                          <a:effectLst/>
                        </a:rPr>
                        <a:t>lu</a:t>
                      </a:r>
                      <a:r>
                        <a:rPr lang="en-IN" sz="1800" b="0" dirty="0">
                          <a:effectLst/>
                        </a:rPr>
                        <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230570"/>
                  </a:ext>
                </a:extLst>
              </a:tr>
              <a:tr h="372187">
                <a:tc>
                  <a:txBody>
                    <a:bodyPr/>
                    <a:lstStyle/>
                    <a:p>
                      <a:pPr algn="l" fontAlgn="base"/>
                      <a:r>
                        <a:rPr lang="en-IN" sz="1800" b="0" dirty="0">
                          <a:effectLst/>
                        </a:rPr>
                        <a:t>long </a:t>
                      </a:r>
                      <a:r>
                        <a:rPr lang="en-IN" sz="1800" b="0" dirty="0" err="1">
                          <a:effectLst/>
                        </a:rPr>
                        <a:t>long</a:t>
                      </a:r>
                      <a:r>
                        <a:rPr lang="en-IN" sz="1800" b="0" dirty="0">
                          <a:effectLst/>
                        </a:rPr>
                        <a:t> int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8  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-(2^63) to (2^63)-1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r>
                        <a:rPr lang="en-IN" sz="1800" b="0" dirty="0" err="1">
                          <a:effectLst/>
                        </a:rPr>
                        <a:t>lld</a:t>
                      </a:r>
                      <a:r>
                        <a:rPr lang="en-IN" sz="1800" b="0" dirty="0">
                          <a:effectLst/>
                        </a:rPr>
                        <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40669071"/>
                  </a:ext>
                </a:extLst>
              </a:tr>
              <a:tr h="372187">
                <a:tc>
                  <a:txBody>
                    <a:bodyPr/>
                    <a:lstStyle/>
                    <a:p>
                      <a:pPr algn="l" fontAlgn="base"/>
                      <a:r>
                        <a:rPr lang="en-IN" sz="1800" b="0" dirty="0">
                          <a:effectLst/>
                        </a:rPr>
                        <a:t>unsigned long </a:t>
                      </a:r>
                      <a:r>
                        <a:rPr lang="en-IN" sz="1800" b="0" dirty="0" err="1">
                          <a:effectLst/>
                        </a:rPr>
                        <a:t>long</a:t>
                      </a:r>
                      <a:r>
                        <a:rPr lang="en-IN" sz="1800" b="0" dirty="0">
                          <a:effectLst/>
                        </a:rPr>
                        <a:t> int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8  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0 to 18,446,744,073,709,551,615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r>
                        <a:rPr lang="en-IN" sz="1800" b="0" dirty="0" err="1">
                          <a:effectLst/>
                        </a:rPr>
                        <a:t>llu</a:t>
                      </a:r>
                      <a:r>
                        <a:rPr lang="en-IN" sz="1800" b="0" dirty="0">
                          <a:effectLst/>
                        </a:rPr>
                        <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47710862"/>
                  </a:ext>
                </a:extLst>
              </a:tr>
              <a:tr h="372187">
                <a:tc>
                  <a:txBody>
                    <a:bodyPr/>
                    <a:lstStyle/>
                    <a:p>
                      <a:pPr algn="l" fontAlgn="base"/>
                      <a:r>
                        <a:rPr lang="en-IN" sz="1800" b="0" dirty="0">
                          <a:effectLst/>
                        </a:rPr>
                        <a:t>signed char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-128 to 127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%c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5067432"/>
                  </a:ext>
                </a:extLst>
              </a:tr>
              <a:tr h="372187">
                <a:tc>
                  <a:txBody>
                    <a:bodyPr/>
                    <a:lstStyle/>
                    <a:p>
                      <a:pPr algn="l" fontAlgn="base"/>
                      <a:r>
                        <a:rPr lang="en-IN" sz="1800" b="0" dirty="0">
                          <a:effectLst/>
                        </a:rPr>
                        <a:t>unsigned char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0 to 255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%c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10927316"/>
                  </a:ext>
                </a:extLst>
              </a:tr>
              <a:tr h="372187">
                <a:tc>
                  <a:txBody>
                    <a:bodyPr/>
                    <a:lstStyle/>
                    <a:p>
                      <a:pPr algn="l" fontAlgn="base"/>
                      <a:r>
                        <a:rPr lang="en-IN" sz="1800" b="0" dirty="0">
                          <a:effectLst/>
                        </a:rPr>
                        <a:t>float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4  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1.2E-38 to 3.4E+38</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%f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47981997"/>
                  </a:ext>
                </a:extLst>
              </a:tr>
              <a:tr h="372187">
                <a:tc>
                  <a:txBody>
                    <a:bodyPr/>
                    <a:lstStyle/>
                    <a:p>
                      <a:pPr algn="l" fontAlgn="base"/>
                      <a:r>
                        <a:rPr lang="en-IN" sz="1800" b="0" dirty="0">
                          <a:effectLst/>
                        </a:rPr>
                        <a:t>double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8  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1.7E-308 to 1.7E+308</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r>
                        <a:rPr lang="en-IN" sz="1800" b="0" dirty="0" err="1">
                          <a:effectLst/>
                        </a:rPr>
                        <a:t>lf</a:t>
                      </a:r>
                      <a:r>
                        <a:rPr lang="en-IN" sz="1800" b="0" dirty="0">
                          <a:effectLst/>
                        </a:rPr>
                        <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55955568"/>
                  </a:ext>
                </a:extLst>
              </a:tr>
              <a:tr h="372187">
                <a:tc>
                  <a:txBody>
                    <a:bodyPr/>
                    <a:lstStyle/>
                    <a:p>
                      <a:pPr algn="l" fontAlgn="base"/>
                      <a:r>
                        <a:rPr lang="en-IN" sz="1800" b="0" dirty="0">
                          <a:effectLst/>
                        </a:rPr>
                        <a:t>long double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16  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3.4E-4932 to 1.1E+4932</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0" dirty="0">
                          <a:effectLst/>
                        </a:rPr>
                        <a:t>%</a:t>
                      </a:r>
                      <a:r>
                        <a:rPr lang="en-IN" sz="1800" b="0" dirty="0" err="1">
                          <a:effectLst/>
                        </a:rPr>
                        <a:t>Lf</a:t>
                      </a:r>
                      <a:r>
                        <a:rPr lang="en-IN" sz="1800" b="0" dirty="0">
                          <a:effectLst/>
                        </a:rPr>
                        <a:t>  </a:t>
                      </a:r>
                    </a:p>
                  </a:txBody>
                  <a:tcPr marL="39921" marR="39921" marT="55889" marB="558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9634222"/>
                  </a:ext>
                </a:extLst>
              </a:tr>
            </a:tbl>
          </a:graphicData>
        </a:graphic>
      </p:graphicFrame>
    </p:spTree>
    <p:extLst>
      <p:ext uri="{BB962C8B-B14F-4D97-AF65-F5344CB8AC3E}">
        <p14:creationId xmlns:p14="http://schemas.microsoft.com/office/powerpoint/2010/main" val="2686498028"/>
      </p:ext>
    </p:extLst>
  </p:cSld>
  <p:clrMapOvr>
    <a:masterClrMapping/>
  </p:clrMapOvr>
  <mc:AlternateContent xmlns:mc="http://schemas.openxmlformats.org/markup-compatibility/2006" xmlns:p14="http://schemas.microsoft.com/office/powerpoint/2010/main">
    <mc:Choice Requires="p14">
      <p:transition spd="slow" p14:dur="2000" advTm="40625"/>
    </mc:Choice>
    <mc:Fallback xmlns="">
      <p:transition spd="slow" advTm="4062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DE23-1E44-4089-BC38-E370276F8F7E}"/>
              </a:ext>
            </a:extLst>
          </p:cNvPr>
          <p:cNvSpPr>
            <a:spLocks noGrp="1"/>
          </p:cNvSpPr>
          <p:nvPr>
            <p:ph type="title"/>
          </p:nvPr>
        </p:nvSpPr>
        <p:spPr>
          <a:xfrm>
            <a:off x="1551431" y="365125"/>
            <a:ext cx="10069761" cy="700069"/>
          </a:xfrm>
        </p:spPr>
        <p:txBody>
          <a:bodyPr/>
          <a:lstStyle/>
          <a:p>
            <a:pPr algn="ctr"/>
            <a:r>
              <a:rPr lang="en-US" dirty="0"/>
              <a:t>PROGRAM STATEMENTS</a:t>
            </a:r>
            <a:endParaRPr lang="en-IN" dirty="0"/>
          </a:p>
        </p:txBody>
      </p:sp>
      <p:sp>
        <p:nvSpPr>
          <p:cNvPr id="3" name="Content Placeholder 2">
            <a:extLst>
              <a:ext uri="{FF2B5EF4-FFF2-40B4-BE49-F238E27FC236}">
                <a16:creationId xmlns:a16="http://schemas.microsoft.com/office/drawing/2014/main" id="{C890109C-4F47-4C37-A2C5-7F04BD3A964B}"/>
              </a:ext>
            </a:extLst>
          </p:cNvPr>
          <p:cNvSpPr>
            <a:spLocks noGrp="1"/>
          </p:cNvSpPr>
          <p:nvPr>
            <p:ph idx="1"/>
          </p:nvPr>
        </p:nvSpPr>
        <p:spPr>
          <a:xfrm>
            <a:off x="1551432" y="1065194"/>
            <a:ext cx="9823704" cy="5111769"/>
          </a:xfrm>
        </p:spPr>
        <p:txBody>
          <a:bodyPr/>
          <a:lstStyle/>
          <a:p>
            <a:pPr algn="just"/>
            <a:r>
              <a:rPr lang="en-IN" dirty="0">
                <a:latin typeface="Times New Roman" panose="02020603050405020304" pitchFamily="18" charset="0"/>
                <a:cs typeface="Times New Roman" panose="02020603050405020304" pitchFamily="18" charset="0"/>
              </a:rPr>
              <a:t>A statement is a syntactic construction that performs an action when a program is executed.</a:t>
            </a:r>
          </a:p>
          <a:p>
            <a:pPr algn="just"/>
            <a:r>
              <a:rPr lang="en-IN" dirty="0">
                <a:latin typeface="Times New Roman" panose="02020603050405020304" pitchFamily="18" charset="0"/>
                <a:cs typeface="Times New Roman" panose="02020603050405020304" pitchFamily="18" charset="0"/>
              </a:rPr>
              <a:t>All C program statements are terminated with a semi-colon (;).</a:t>
            </a:r>
          </a:p>
          <a:p>
            <a:pPr algn="just"/>
            <a:endParaRPr lang="en-IN" sz="2800" dirty="0"/>
          </a:p>
          <a:p>
            <a:endParaRPr lang="en-IN" dirty="0"/>
          </a:p>
        </p:txBody>
      </p:sp>
      <p:pic>
        <p:nvPicPr>
          <p:cNvPr id="4" name="Picture 3">
            <a:extLst>
              <a:ext uri="{FF2B5EF4-FFF2-40B4-BE49-F238E27FC236}">
                <a16:creationId xmlns:a16="http://schemas.microsoft.com/office/drawing/2014/main" id="{4DBB297E-A5A9-4B4A-8171-04D5EF2D7096}"/>
              </a:ext>
            </a:extLst>
          </p:cNvPr>
          <p:cNvPicPr>
            <a:picLocks noChangeAspect="1"/>
          </p:cNvPicPr>
          <p:nvPr/>
        </p:nvPicPr>
        <p:blipFill>
          <a:blip r:embed="rId3"/>
          <a:stretch>
            <a:fillRect/>
          </a:stretch>
        </p:blipFill>
        <p:spPr>
          <a:xfrm>
            <a:off x="2645921" y="2439644"/>
            <a:ext cx="6196524" cy="4126525"/>
          </a:xfrm>
          <a:prstGeom prst="rect">
            <a:avLst/>
          </a:prstGeom>
        </p:spPr>
      </p:pic>
    </p:spTree>
    <p:extLst>
      <p:ext uri="{BB962C8B-B14F-4D97-AF65-F5344CB8AC3E}">
        <p14:creationId xmlns:p14="http://schemas.microsoft.com/office/powerpoint/2010/main" val="821656182"/>
      </p:ext>
    </p:extLst>
  </p:cSld>
  <p:clrMapOvr>
    <a:masterClrMapping/>
  </p:clrMapOvr>
  <mc:AlternateContent xmlns:mc="http://schemas.openxmlformats.org/markup-compatibility/2006" xmlns:p14="http://schemas.microsoft.com/office/powerpoint/2010/main">
    <mc:Choice Requires="p14">
      <p:transition spd="slow" p14:dur="2000" advTm="40939"/>
    </mc:Choice>
    <mc:Fallback xmlns="">
      <p:transition spd="slow" advTm="409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59A6-25FE-5535-298E-E553D8409DAC}"/>
              </a:ext>
            </a:extLst>
          </p:cNvPr>
          <p:cNvSpPr>
            <a:spLocks noGrp="1"/>
          </p:cNvSpPr>
          <p:nvPr>
            <p:ph type="title"/>
          </p:nvPr>
        </p:nvSpPr>
        <p:spPr/>
        <p:txBody>
          <a:bodyPr/>
          <a:lstStyle/>
          <a:p>
            <a:r>
              <a:rPr lang="en-IN" dirty="0"/>
              <a:t>Input/Output sample program</a:t>
            </a:r>
          </a:p>
        </p:txBody>
      </p:sp>
      <p:sp>
        <p:nvSpPr>
          <p:cNvPr id="3" name="Content Placeholder 2">
            <a:extLst>
              <a:ext uri="{FF2B5EF4-FFF2-40B4-BE49-F238E27FC236}">
                <a16:creationId xmlns:a16="http://schemas.microsoft.com/office/drawing/2014/main" id="{8219FAA6-38F5-4013-12BC-63D75C3D411E}"/>
              </a:ext>
            </a:extLst>
          </p:cNvPr>
          <p:cNvSpPr>
            <a:spLocks noGrp="1"/>
          </p:cNvSpPr>
          <p:nvPr>
            <p:ph idx="1"/>
          </p:nvPr>
        </p:nvSpPr>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a:t>int main()</a:t>
            </a:r>
          </a:p>
          <a:p>
            <a:pPr marL="0" indent="0">
              <a:buNone/>
            </a:pPr>
            <a:r>
              <a:rPr lang="en-US" dirty="0"/>
              <a:t>{</a:t>
            </a:r>
          </a:p>
          <a:p>
            <a:pPr marL="0" indent="0">
              <a:buNone/>
            </a:pPr>
            <a:r>
              <a:rPr lang="en-US" dirty="0"/>
              <a:t>    int x;</a:t>
            </a:r>
          </a:p>
          <a:p>
            <a:pPr marL="0" indent="0">
              <a:buNone/>
            </a:pPr>
            <a:r>
              <a:rPr lang="en-US" dirty="0"/>
              <a:t>    printf("enter the value of x:  ");</a:t>
            </a:r>
          </a:p>
          <a:p>
            <a:pPr marL="0" indent="0">
              <a:buNone/>
            </a:pPr>
            <a:r>
              <a:rPr lang="en-US" dirty="0"/>
              <a:t>	</a:t>
            </a:r>
            <a:r>
              <a:rPr lang="en-US" dirty="0" err="1"/>
              <a:t>scanf</a:t>
            </a:r>
            <a:r>
              <a:rPr lang="en-US" dirty="0"/>
              <a:t>("%d", &amp;x);</a:t>
            </a:r>
          </a:p>
          <a:p>
            <a:pPr marL="0" indent="0">
              <a:buNone/>
            </a:pPr>
            <a:r>
              <a:rPr lang="en-US" dirty="0"/>
              <a:t>	printf("the value of x = %d", x);</a:t>
            </a:r>
          </a:p>
          <a:p>
            <a:pPr marL="0" indent="0">
              <a:buNone/>
            </a:pPr>
            <a:r>
              <a:rPr lang="en-US" dirty="0"/>
              <a:t>    return (0);</a:t>
            </a:r>
          </a:p>
          <a:p>
            <a:pPr marL="0" indent="0">
              <a:buNone/>
            </a:pPr>
            <a:r>
              <a:rPr lang="en-US" dirty="0"/>
              <a:t>}</a:t>
            </a:r>
          </a:p>
          <a:p>
            <a:pPr marL="0" indent="0">
              <a:buNone/>
            </a:pPr>
            <a:r>
              <a:rPr lang="en-US" dirty="0"/>
              <a:t>Output:</a:t>
            </a:r>
          </a:p>
          <a:p>
            <a:pPr marL="0" indent="0">
              <a:buNone/>
            </a:pPr>
            <a:r>
              <a:rPr lang="en-US" dirty="0"/>
              <a:t>enter the value of x:  6</a:t>
            </a:r>
          </a:p>
          <a:p>
            <a:pPr marL="0" indent="0">
              <a:buNone/>
            </a:pPr>
            <a:r>
              <a:rPr lang="en-US" dirty="0"/>
              <a:t>the value of x = 6</a:t>
            </a:r>
            <a:endParaRPr lang="en-IN" dirty="0"/>
          </a:p>
        </p:txBody>
      </p:sp>
    </p:spTree>
    <p:extLst>
      <p:ext uri="{BB962C8B-B14F-4D97-AF65-F5344CB8AC3E}">
        <p14:creationId xmlns:p14="http://schemas.microsoft.com/office/powerpoint/2010/main" val="699793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20E-7973-47AA-AC2C-EA88EA345D40}"/>
              </a:ext>
            </a:extLst>
          </p:cNvPr>
          <p:cNvSpPr>
            <a:spLocks noGrp="1"/>
          </p:cNvSpPr>
          <p:nvPr>
            <p:ph type="title"/>
          </p:nvPr>
        </p:nvSpPr>
        <p:spPr>
          <a:xfrm>
            <a:off x="1551432" y="365125"/>
            <a:ext cx="8753856" cy="782031"/>
          </a:xfrm>
        </p:spPr>
        <p:txBody>
          <a:bodyPr/>
          <a:lstStyle/>
          <a:p>
            <a:pPr algn="ctr"/>
            <a:r>
              <a:rPr lang="en-US" dirty="0"/>
              <a:t>KEY WORDS</a:t>
            </a:r>
            <a:endParaRPr lang="en-IN" dirty="0"/>
          </a:p>
        </p:txBody>
      </p:sp>
      <p:sp>
        <p:nvSpPr>
          <p:cNvPr id="3" name="Content Placeholder 2">
            <a:extLst>
              <a:ext uri="{FF2B5EF4-FFF2-40B4-BE49-F238E27FC236}">
                <a16:creationId xmlns:a16="http://schemas.microsoft.com/office/drawing/2014/main" id="{26A12F35-2030-41D7-930C-FFD7923FC1E1}"/>
              </a:ext>
            </a:extLst>
          </p:cNvPr>
          <p:cNvSpPr>
            <a:spLocks noGrp="1"/>
          </p:cNvSpPr>
          <p:nvPr>
            <p:ph idx="1"/>
          </p:nvPr>
        </p:nvSpPr>
        <p:spPr>
          <a:xfrm>
            <a:off x="1551432" y="1496291"/>
            <a:ext cx="9823704" cy="4680672"/>
          </a:xfrm>
        </p:spPr>
        <p:txBody>
          <a:bodyPr/>
          <a:lstStyle/>
          <a:p>
            <a:pPr algn="just"/>
            <a:r>
              <a:rPr lang="en-IN" altLang="en-US" sz="3200" dirty="0">
                <a:latin typeface="Times New Roman" panose="02020603050405020304" pitchFamily="18" charset="0"/>
                <a:cs typeface="Times New Roman" panose="02020603050405020304" pitchFamily="18" charset="0"/>
              </a:rPr>
              <a:t>Keywords are system defined identifiers.</a:t>
            </a:r>
          </a:p>
          <a:p>
            <a:pPr algn="just"/>
            <a:r>
              <a:rPr lang="en-IN" altLang="en-US" sz="3200" dirty="0">
                <a:latin typeface="Times New Roman" panose="02020603050405020304" pitchFamily="18" charset="0"/>
                <a:cs typeface="Times New Roman" panose="02020603050405020304" pitchFamily="18" charset="0"/>
              </a:rPr>
              <a:t>Keywords are reserved words.</a:t>
            </a:r>
          </a:p>
          <a:p>
            <a:pPr algn="just"/>
            <a:r>
              <a:rPr lang="en-IN" altLang="en-US" sz="3200" dirty="0">
                <a:latin typeface="Times New Roman" panose="02020603050405020304" pitchFamily="18" charset="0"/>
                <a:cs typeface="Times New Roman" panose="02020603050405020304" pitchFamily="18" charset="0"/>
              </a:rPr>
              <a:t>They have specific meaning in the language and cannot be used by the programmer as a variable or constant name.</a:t>
            </a:r>
          </a:p>
          <a:p>
            <a:pPr algn="just"/>
            <a:r>
              <a:rPr lang="en-IN" altLang="en-US" sz="3200" dirty="0">
                <a:latin typeface="Times New Roman" panose="02020603050405020304" pitchFamily="18" charset="0"/>
                <a:cs typeface="Times New Roman" panose="02020603050405020304" pitchFamily="18" charset="0"/>
              </a:rPr>
              <a:t>C is case sensitive.</a:t>
            </a:r>
          </a:p>
          <a:p>
            <a:pPr algn="just"/>
            <a:r>
              <a:rPr lang="en-IN" altLang="en-US" sz="3200" dirty="0">
                <a:latin typeface="Times New Roman" panose="02020603050405020304" pitchFamily="18" charset="0"/>
                <a:cs typeface="Times New Roman" panose="02020603050405020304" pitchFamily="18" charset="0"/>
              </a:rPr>
              <a:t>32 Keywords.</a:t>
            </a:r>
            <a:endParaRPr lang="en-US" alt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01442792"/>
      </p:ext>
    </p:extLst>
  </p:cSld>
  <p:clrMapOvr>
    <a:masterClrMapping/>
  </p:clrMapOvr>
  <mc:AlternateContent xmlns:mc="http://schemas.openxmlformats.org/markup-compatibility/2006" xmlns:p14="http://schemas.microsoft.com/office/powerpoint/2010/main">
    <mc:Choice Requires="p14">
      <p:transition spd="slow" p14:dur="2000" advTm="28668"/>
    </mc:Choice>
    <mc:Fallback xmlns="">
      <p:transition spd="slow" advTm="2866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6748-F169-489B-B525-94E0CB4F537D}"/>
              </a:ext>
            </a:extLst>
          </p:cNvPr>
          <p:cNvSpPr>
            <a:spLocks noGrp="1"/>
          </p:cNvSpPr>
          <p:nvPr>
            <p:ph type="title"/>
          </p:nvPr>
        </p:nvSpPr>
        <p:spPr>
          <a:xfrm>
            <a:off x="1551432" y="275692"/>
            <a:ext cx="8753856" cy="765406"/>
          </a:xfrm>
        </p:spPr>
        <p:txBody>
          <a:bodyPr/>
          <a:lstStyle/>
          <a:p>
            <a:pPr algn="ctr"/>
            <a:r>
              <a:rPr lang="en-US" dirty="0"/>
              <a:t>KEY WORDS</a:t>
            </a:r>
            <a:endParaRPr lang="en-IN" dirty="0"/>
          </a:p>
        </p:txBody>
      </p:sp>
      <p:pic>
        <p:nvPicPr>
          <p:cNvPr id="5" name="Content Placeholder 4">
            <a:extLst>
              <a:ext uri="{FF2B5EF4-FFF2-40B4-BE49-F238E27FC236}">
                <a16:creationId xmlns:a16="http://schemas.microsoft.com/office/drawing/2014/main" id="{C0D6F02F-51BA-40E5-84FF-D53804D0DA12}"/>
              </a:ext>
            </a:extLst>
          </p:cNvPr>
          <p:cNvPicPr>
            <a:picLocks noGrp="1" noChangeAspect="1"/>
          </p:cNvPicPr>
          <p:nvPr>
            <p:ph idx="1"/>
          </p:nvPr>
        </p:nvPicPr>
        <p:blipFill>
          <a:blip r:embed="rId2"/>
          <a:stretch>
            <a:fillRect/>
          </a:stretch>
        </p:blipFill>
        <p:spPr>
          <a:xfrm>
            <a:off x="3314696" y="1041098"/>
            <a:ext cx="5619819" cy="5702602"/>
          </a:xfrm>
        </p:spPr>
      </p:pic>
    </p:spTree>
    <p:extLst>
      <p:ext uri="{BB962C8B-B14F-4D97-AF65-F5344CB8AC3E}">
        <p14:creationId xmlns:p14="http://schemas.microsoft.com/office/powerpoint/2010/main" val="690542358"/>
      </p:ext>
    </p:extLst>
  </p:cSld>
  <p:clrMapOvr>
    <a:masterClrMapping/>
  </p:clrMapOvr>
  <mc:AlternateContent xmlns:mc="http://schemas.openxmlformats.org/markup-compatibility/2006" xmlns:p14="http://schemas.microsoft.com/office/powerpoint/2010/main">
    <mc:Choice Requires="p14">
      <p:transition spd="slow" p14:dur="2000" advTm="39705"/>
    </mc:Choice>
    <mc:Fallback xmlns="">
      <p:transition spd="slow" advTm="3970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2F33-C38E-47E6-8F52-3F0B8ED91406}"/>
              </a:ext>
            </a:extLst>
          </p:cNvPr>
          <p:cNvSpPr>
            <a:spLocks noGrp="1"/>
          </p:cNvSpPr>
          <p:nvPr>
            <p:ph type="title"/>
          </p:nvPr>
        </p:nvSpPr>
        <p:spPr/>
        <p:txBody>
          <a:bodyPr/>
          <a:lstStyle/>
          <a:p>
            <a:pPr algn="ctr"/>
            <a:r>
              <a:rPr lang="en-US" dirty="0"/>
              <a:t>CONSTANT</a:t>
            </a:r>
            <a:endParaRPr lang="en-IN" dirty="0"/>
          </a:p>
        </p:txBody>
      </p:sp>
      <p:sp>
        <p:nvSpPr>
          <p:cNvPr id="3" name="Content Placeholder 2">
            <a:extLst>
              <a:ext uri="{FF2B5EF4-FFF2-40B4-BE49-F238E27FC236}">
                <a16:creationId xmlns:a16="http://schemas.microsoft.com/office/drawing/2014/main" id="{9397152B-2415-454C-9089-BB5754E6AC63}"/>
              </a:ext>
            </a:extLst>
          </p:cNvPr>
          <p:cNvSpPr>
            <a:spLocks noGrp="1"/>
          </p:cNvSpPr>
          <p:nvPr>
            <p:ph idx="1"/>
          </p:nvPr>
        </p:nvSpPr>
        <p:spPr/>
        <p:txBody>
          <a:bodyPr>
            <a:normAutofit/>
          </a:bodyPr>
          <a:lstStyle/>
          <a:p>
            <a:pPr algn="just">
              <a:lnSpc>
                <a:spcPct val="80000"/>
              </a:lnSpc>
            </a:pPr>
            <a:r>
              <a:rPr lang="en-US" altLang="en-US" sz="3200" dirty="0">
                <a:latin typeface="Times New Roman" panose="02020603050405020304" pitchFamily="18" charset="0"/>
                <a:cs typeface="Times New Roman" panose="02020603050405020304" pitchFamily="18" charset="0"/>
              </a:rPr>
              <a:t>A constant is a value or an identifier whose value cannot be altered in a program. For example: 1, 2.5</a:t>
            </a:r>
          </a:p>
          <a:p>
            <a:pPr algn="just">
              <a:lnSpc>
                <a:spcPct val="80000"/>
              </a:lnSpc>
            </a:pPr>
            <a:r>
              <a:rPr lang="en-US" sz="3200" dirty="0">
                <a:latin typeface="Times New Roman" panose="02020603050405020304" pitchFamily="18" charset="0"/>
                <a:cs typeface="Times New Roman" panose="02020603050405020304" pitchFamily="18" charset="0"/>
              </a:rPr>
              <a:t>The const keyword specifies that a variable's value is constant and tells the compiler to prevent the programmer from modifying it.</a:t>
            </a:r>
            <a:endParaRPr lang="en-US" altLang="en-US" sz="3200" dirty="0">
              <a:latin typeface="Times New Roman" panose="02020603050405020304" pitchFamily="18" charset="0"/>
              <a:cs typeface="Times New Roman" panose="02020603050405020304" pitchFamily="18" charset="0"/>
            </a:endParaRPr>
          </a:p>
          <a:p>
            <a:pPr algn="just">
              <a:lnSpc>
                <a:spcPct val="80000"/>
              </a:lnSpc>
            </a:pPr>
            <a:r>
              <a:rPr lang="en-US" altLang="en-US" sz="3200" dirty="0">
                <a:latin typeface="Times New Roman" panose="02020603050405020304" pitchFamily="18" charset="0"/>
                <a:cs typeface="Times New Roman" panose="02020603050405020304" pitchFamily="18" charset="0"/>
              </a:rPr>
              <a:t>An identifier also can be defined as a constant.</a:t>
            </a:r>
            <a:r>
              <a:rPr lang="en-IN" altLang="en-US" sz="3200" dirty="0">
                <a:latin typeface="Times New Roman" panose="02020603050405020304" pitchFamily="18" charset="0"/>
                <a:cs typeface="Times New Roman" panose="02020603050405020304" pitchFamily="18" charset="0"/>
              </a:rPr>
              <a:t> </a:t>
            </a:r>
          </a:p>
          <a:p>
            <a:pPr algn="just">
              <a:lnSpc>
                <a:spcPct val="80000"/>
              </a:lnSpc>
            </a:pPr>
            <a:r>
              <a:rPr lang="en-IN" altLang="en-US" sz="3200" dirty="0">
                <a:latin typeface="Times New Roman" panose="02020603050405020304" pitchFamily="18" charset="0"/>
                <a:cs typeface="Times New Roman" panose="02020603050405020304" pitchFamily="18" charset="0"/>
              </a:rPr>
              <a:t>e.g.      </a:t>
            </a:r>
            <a:r>
              <a:rPr lang="en-IN" altLang="en-US" sz="3200" dirty="0" err="1">
                <a:latin typeface="Times New Roman" panose="02020603050405020304" pitchFamily="18" charset="0"/>
                <a:cs typeface="Times New Roman" panose="02020603050405020304" pitchFamily="18" charset="0"/>
              </a:rPr>
              <a:t>const</a:t>
            </a:r>
            <a:r>
              <a:rPr lang="en-IN" altLang="en-US" sz="3200" dirty="0">
                <a:latin typeface="Times New Roman" panose="02020603050405020304" pitchFamily="18" charset="0"/>
                <a:cs typeface="Times New Roman" panose="02020603050405020304" pitchFamily="18" charset="0"/>
              </a:rPr>
              <a:t> double PI = 3.14 / double </a:t>
            </a:r>
            <a:r>
              <a:rPr lang="en-IN" altLang="en-US" sz="3200" dirty="0" err="1">
                <a:latin typeface="Times New Roman" panose="02020603050405020304" pitchFamily="18" charset="0"/>
                <a:cs typeface="Times New Roman" panose="02020603050405020304" pitchFamily="18" charset="0"/>
              </a:rPr>
              <a:t>const</a:t>
            </a:r>
            <a:r>
              <a:rPr lang="en-IN" altLang="en-US" sz="3200" dirty="0">
                <a:latin typeface="Times New Roman" panose="02020603050405020304" pitchFamily="18" charset="0"/>
                <a:cs typeface="Times New Roman" panose="02020603050405020304" pitchFamily="18" charset="0"/>
              </a:rPr>
              <a:t> PI = 3.14</a:t>
            </a:r>
          </a:p>
          <a:p>
            <a:pPr algn="just">
              <a:lnSpc>
                <a:spcPct val="80000"/>
              </a:lnSpc>
            </a:pPr>
            <a:r>
              <a:rPr lang="en-IN" altLang="en-US" sz="3200" dirty="0">
                <a:latin typeface="Times New Roman" panose="02020603050405020304" pitchFamily="18" charset="0"/>
                <a:cs typeface="Times New Roman" panose="02020603050405020304" pitchFamily="18" charset="0"/>
              </a:rPr>
              <a:t>Here, value of PI is a constant. </a:t>
            </a:r>
          </a:p>
          <a:p>
            <a:endParaRPr lang="en-IN" dirty="0"/>
          </a:p>
        </p:txBody>
      </p:sp>
    </p:spTree>
    <p:extLst>
      <p:ext uri="{BB962C8B-B14F-4D97-AF65-F5344CB8AC3E}">
        <p14:creationId xmlns:p14="http://schemas.microsoft.com/office/powerpoint/2010/main" val="3675646672"/>
      </p:ext>
    </p:extLst>
  </p:cSld>
  <p:clrMapOvr>
    <a:masterClrMapping/>
  </p:clrMapOvr>
  <mc:AlternateContent xmlns:mc="http://schemas.openxmlformats.org/markup-compatibility/2006" xmlns:p14="http://schemas.microsoft.com/office/powerpoint/2010/main">
    <mc:Choice Requires="p14">
      <p:transition spd="slow" p14:dur="2000" advTm="32286"/>
    </mc:Choice>
    <mc:Fallback xmlns="">
      <p:transition spd="slow" advTm="3228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BFA9-7503-4032-8B5F-7AE6D2ABE638}"/>
              </a:ext>
            </a:extLst>
          </p:cNvPr>
          <p:cNvSpPr>
            <a:spLocks noGrp="1"/>
          </p:cNvSpPr>
          <p:nvPr>
            <p:ph type="title"/>
          </p:nvPr>
        </p:nvSpPr>
        <p:spPr/>
        <p:txBody>
          <a:bodyPr/>
          <a:lstStyle/>
          <a:p>
            <a:pPr algn="ctr"/>
            <a:r>
              <a:rPr lang="en-US" dirty="0"/>
              <a:t>TYPES OF CONSTANTS</a:t>
            </a:r>
            <a:endParaRPr lang="en-IN" dirty="0"/>
          </a:p>
        </p:txBody>
      </p:sp>
      <p:sp>
        <p:nvSpPr>
          <p:cNvPr id="3" name="Content Placeholder 2">
            <a:extLst>
              <a:ext uri="{FF2B5EF4-FFF2-40B4-BE49-F238E27FC236}">
                <a16:creationId xmlns:a16="http://schemas.microsoft.com/office/drawing/2014/main" id="{528D392A-AE98-4B53-A5B3-6BBC92C034E4}"/>
              </a:ext>
            </a:extLst>
          </p:cNvPr>
          <p:cNvSpPr>
            <a:spLocks noGrp="1"/>
          </p:cNvSpPr>
          <p:nvPr>
            <p:ph idx="1"/>
          </p:nvPr>
        </p:nvSpPr>
        <p:spPr/>
        <p:txBody>
          <a:bodyPr/>
          <a:lstStyle/>
          <a:p>
            <a:r>
              <a:rPr lang="en-IN" sz="3200" dirty="0">
                <a:latin typeface="Times New Roman" panose="02020603050405020304" pitchFamily="18" charset="0"/>
                <a:cs typeface="Times New Roman" panose="02020603050405020304" pitchFamily="18" charset="0"/>
              </a:rPr>
              <a:t>Integer constant </a:t>
            </a:r>
            <a:r>
              <a:rPr lang="en-IN" sz="3200" dirty="0" err="1">
                <a:latin typeface="Times New Roman" panose="02020603050405020304" pitchFamily="18" charset="0"/>
                <a:cs typeface="Times New Roman" panose="02020603050405020304" pitchFamily="18" charset="0"/>
              </a:rPr>
              <a:t>eg</a:t>
            </a:r>
            <a:r>
              <a:rPr lang="en-IN" sz="3200" dirty="0">
                <a:latin typeface="Times New Roman" panose="02020603050405020304" pitchFamily="18" charset="0"/>
                <a:cs typeface="Times New Roman" panose="02020603050405020304" pitchFamily="18" charset="0"/>
              </a:rPr>
              <a:t>:  1</a:t>
            </a:r>
          </a:p>
          <a:p>
            <a:r>
              <a:rPr lang="en-IN" sz="3200" dirty="0">
                <a:latin typeface="Times New Roman" panose="02020603050405020304" pitchFamily="18" charset="0"/>
                <a:cs typeface="Times New Roman" panose="02020603050405020304" pitchFamily="18" charset="0"/>
              </a:rPr>
              <a:t>Floating-point constant </a:t>
            </a:r>
            <a:r>
              <a:rPr lang="en-IN" sz="3200" dirty="0" err="1">
                <a:latin typeface="Times New Roman" panose="02020603050405020304" pitchFamily="18" charset="0"/>
                <a:cs typeface="Times New Roman" panose="02020603050405020304" pitchFamily="18" charset="0"/>
              </a:rPr>
              <a:t>eg</a:t>
            </a:r>
            <a:r>
              <a:rPr lang="en-IN" sz="3200" dirty="0">
                <a:latin typeface="Times New Roman" panose="02020603050405020304" pitchFamily="18" charset="0"/>
                <a:cs typeface="Times New Roman" panose="02020603050405020304" pitchFamily="18" charset="0"/>
              </a:rPr>
              <a:t>: 2.5</a:t>
            </a:r>
          </a:p>
          <a:p>
            <a:r>
              <a:rPr lang="en-IN" sz="3200" dirty="0">
                <a:latin typeface="Times New Roman" panose="02020603050405020304" pitchFamily="18" charset="0"/>
                <a:cs typeface="Times New Roman" panose="02020603050405020304" pitchFamily="18" charset="0"/>
              </a:rPr>
              <a:t>Character constant </a:t>
            </a:r>
            <a:r>
              <a:rPr lang="en-IN" sz="3200" dirty="0" err="1">
                <a:latin typeface="Times New Roman" panose="02020603050405020304" pitchFamily="18" charset="0"/>
                <a:cs typeface="Times New Roman" panose="02020603050405020304" pitchFamily="18" charset="0"/>
              </a:rPr>
              <a:t>eg</a:t>
            </a:r>
            <a:r>
              <a:rPr lang="en-IN" sz="3200" dirty="0">
                <a:latin typeface="Times New Roman" panose="02020603050405020304" pitchFamily="18" charset="0"/>
                <a:cs typeface="Times New Roman" panose="02020603050405020304" pitchFamily="18" charset="0"/>
              </a:rPr>
              <a:t>: ’a’</a:t>
            </a:r>
          </a:p>
          <a:p>
            <a:r>
              <a:rPr lang="en-IN" sz="3200" dirty="0">
                <a:latin typeface="Times New Roman" panose="02020603050405020304" pitchFamily="18" charset="0"/>
                <a:cs typeface="Times New Roman" panose="02020603050405020304" pitchFamily="18" charset="0"/>
              </a:rPr>
              <a:t>String constant </a:t>
            </a:r>
            <a:r>
              <a:rPr lang="en-IN" sz="3200" dirty="0" err="1">
                <a:latin typeface="Times New Roman" panose="02020603050405020304" pitchFamily="18" charset="0"/>
                <a:cs typeface="Times New Roman" panose="02020603050405020304" pitchFamily="18" charset="0"/>
              </a:rPr>
              <a:t>eg</a:t>
            </a:r>
            <a:r>
              <a:rPr lang="en-IN" sz="3200" dirty="0">
                <a:latin typeface="Times New Roman" panose="02020603050405020304" pitchFamily="18" charset="0"/>
                <a:cs typeface="Times New Roman" panose="02020603050405020304" pitchFamily="18" charset="0"/>
              </a:rPr>
              <a:t>: ”good”</a:t>
            </a:r>
          </a:p>
          <a:p>
            <a:endParaRPr lang="en-IN" dirty="0"/>
          </a:p>
        </p:txBody>
      </p:sp>
    </p:spTree>
    <p:extLst>
      <p:ext uri="{BB962C8B-B14F-4D97-AF65-F5344CB8AC3E}">
        <p14:creationId xmlns:p14="http://schemas.microsoft.com/office/powerpoint/2010/main" val="3497849684"/>
      </p:ext>
    </p:extLst>
  </p:cSld>
  <p:clrMapOvr>
    <a:masterClrMapping/>
  </p:clrMapOvr>
  <mc:AlternateContent xmlns:mc="http://schemas.openxmlformats.org/markup-compatibility/2006" xmlns:p14="http://schemas.microsoft.com/office/powerpoint/2010/main">
    <mc:Choice Requires="p14">
      <p:transition spd="slow" p14:dur="2000" advTm="49249"/>
    </mc:Choice>
    <mc:Fallback xmlns="">
      <p:transition spd="slow" advTm="492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8AAB65B-E117-4BBD-886A-338CA8ED0477}"/>
              </a:ext>
            </a:extLst>
          </p:cNvPr>
          <p:cNvSpPr txBox="1"/>
          <p:nvPr/>
        </p:nvSpPr>
        <p:spPr>
          <a:xfrm>
            <a:off x="1263304" y="1445744"/>
            <a:ext cx="10398813" cy="4401205"/>
          </a:xfrm>
          <a:prstGeom prst="rect">
            <a:avLst/>
          </a:prstGeom>
          <a:noFill/>
        </p:spPr>
        <p:txBody>
          <a:bodyPr wrap="square" lIns="91440" tIns="45720" rIns="91440" bIns="45720" rtlCol="0" anchor="t">
            <a:spAutoFit/>
          </a:bodyPr>
          <a:lstStyle/>
          <a:p>
            <a:r>
              <a:rPr lang="en-IN" sz="2800" dirty="0">
                <a:solidFill>
                  <a:srgbClr val="333333"/>
                </a:solidFill>
                <a:latin typeface="Montserrat"/>
              </a:rPr>
              <a:t>                    ALGOL 1960      International Group</a:t>
            </a:r>
          </a:p>
          <a:p>
            <a:pPr marL="457200" indent="-457200">
              <a:buFont typeface="Arial" panose="020B0604020202020204" pitchFamily="34" charset="0"/>
              <a:buChar char="•"/>
            </a:pPr>
            <a:endParaRPr lang="en-IN" sz="2800" dirty="0">
              <a:solidFill>
                <a:srgbClr val="333333"/>
              </a:solidFill>
              <a:latin typeface="Montserrat"/>
            </a:endParaRPr>
          </a:p>
          <a:p>
            <a:r>
              <a:rPr lang="en-IN" sz="2800" dirty="0">
                <a:solidFill>
                  <a:srgbClr val="333333"/>
                </a:solidFill>
                <a:latin typeface="Montserrat"/>
              </a:rPr>
              <a:t>                       BCPL 1967      Martin Richards</a:t>
            </a:r>
          </a:p>
          <a:p>
            <a:endParaRPr lang="en-IN" sz="2800" dirty="0">
              <a:solidFill>
                <a:srgbClr val="333333"/>
              </a:solidFill>
              <a:latin typeface="Montserrat"/>
            </a:endParaRPr>
          </a:p>
          <a:p>
            <a:r>
              <a:rPr lang="en-IN" sz="2800" dirty="0">
                <a:solidFill>
                  <a:srgbClr val="333333"/>
                </a:solidFill>
                <a:latin typeface="Montserrat"/>
              </a:rPr>
              <a:t>                        B 1970             Ken Thompson</a:t>
            </a:r>
            <a:endParaRPr lang="en-IN" dirty="0"/>
          </a:p>
          <a:p>
            <a:endParaRPr lang="en-IN" sz="2800" dirty="0">
              <a:solidFill>
                <a:srgbClr val="333333"/>
              </a:solidFill>
              <a:latin typeface="Montserrat"/>
            </a:endParaRPr>
          </a:p>
          <a:p>
            <a:r>
              <a:rPr lang="en-IN" sz="2800" dirty="0">
                <a:solidFill>
                  <a:srgbClr val="333333"/>
                </a:solidFill>
                <a:latin typeface="Montserrat"/>
              </a:rPr>
              <a:t>                         C 1972            Dennis Ritchie</a:t>
            </a:r>
          </a:p>
          <a:p>
            <a:r>
              <a:rPr lang="en-IN" sz="2800" dirty="0">
                <a:solidFill>
                  <a:srgbClr val="333333"/>
                </a:solidFill>
                <a:latin typeface="Montserrat"/>
              </a:rPr>
              <a:t>    </a:t>
            </a:r>
          </a:p>
          <a:p>
            <a:endParaRPr lang="en-IN" sz="2800" dirty="0">
              <a:solidFill>
                <a:srgbClr val="333333"/>
              </a:solidFill>
              <a:latin typeface="Montserrat"/>
            </a:endParaRPr>
          </a:p>
          <a:p>
            <a:endParaRPr lang="en-IN" sz="2800" dirty="0">
              <a:solidFill>
                <a:srgbClr val="333333"/>
              </a:solidFill>
              <a:latin typeface="Montserrat"/>
            </a:endParaRPr>
          </a:p>
        </p:txBody>
      </p:sp>
      <p:sp>
        <p:nvSpPr>
          <p:cNvPr id="15" name="TextBox 14">
            <a:extLst>
              <a:ext uri="{FF2B5EF4-FFF2-40B4-BE49-F238E27FC236}">
                <a16:creationId xmlns:a16="http://schemas.microsoft.com/office/drawing/2014/main" id="{6842F316-10E3-439B-9704-52F63B3FD01C}"/>
              </a:ext>
            </a:extLst>
          </p:cNvPr>
          <p:cNvSpPr txBox="1"/>
          <p:nvPr/>
        </p:nvSpPr>
        <p:spPr>
          <a:xfrm>
            <a:off x="1970225" y="458173"/>
            <a:ext cx="8251549" cy="769441"/>
          </a:xfrm>
          <a:prstGeom prst="rect">
            <a:avLst/>
          </a:prstGeom>
          <a:noFill/>
        </p:spPr>
        <p:txBody>
          <a:bodyPr wrap="square" lIns="91440" tIns="45720" rIns="91440" bIns="45720" rtlCol="0" anchor="t">
            <a:spAutoFit/>
          </a:bodyPr>
          <a:lstStyle/>
          <a:p>
            <a:pPr algn="ctr"/>
            <a:r>
              <a:rPr lang="en-IN" sz="4400" dirty="0">
                <a:solidFill>
                  <a:srgbClr val="333333"/>
                </a:solidFill>
                <a:latin typeface="Montserrat"/>
              </a:rPr>
              <a:t>History of C</a:t>
            </a:r>
            <a:endParaRPr lang="en-US" dirty="0"/>
          </a:p>
        </p:txBody>
      </p:sp>
      <p:sp>
        <p:nvSpPr>
          <p:cNvPr id="5" name="Arrow: Down 4">
            <a:extLst>
              <a:ext uri="{FF2B5EF4-FFF2-40B4-BE49-F238E27FC236}">
                <a16:creationId xmlns:a16="http://schemas.microsoft.com/office/drawing/2014/main" id="{023B3859-0AED-4E33-9172-B71C2DA1E019}"/>
              </a:ext>
            </a:extLst>
          </p:cNvPr>
          <p:cNvSpPr/>
          <p:nvPr/>
        </p:nvSpPr>
        <p:spPr>
          <a:xfrm>
            <a:off x="3976278" y="1994387"/>
            <a:ext cx="387685" cy="3475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DD22BB90-08C0-4F59-A975-FC1AB0A019DF}"/>
              </a:ext>
            </a:extLst>
          </p:cNvPr>
          <p:cNvSpPr/>
          <p:nvPr/>
        </p:nvSpPr>
        <p:spPr>
          <a:xfrm>
            <a:off x="3969593" y="2832796"/>
            <a:ext cx="334211" cy="3743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25C8C13-EAFF-4CD0-9F01-092C747C857F}"/>
              </a:ext>
            </a:extLst>
          </p:cNvPr>
          <p:cNvSpPr/>
          <p:nvPr/>
        </p:nvSpPr>
        <p:spPr>
          <a:xfrm>
            <a:off x="4009699" y="3646346"/>
            <a:ext cx="320842" cy="387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6D2F8993-21E8-4F9F-992C-702822B47DD4}"/>
              </a:ext>
            </a:extLst>
          </p:cNvPr>
          <p:cNvSpPr/>
          <p:nvPr/>
        </p:nvSpPr>
        <p:spPr>
          <a:xfrm>
            <a:off x="4032032" y="4520995"/>
            <a:ext cx="320842" cy="387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Connector 1">
            <a:extLst>
              <a:ext uri="{FF2B5EF4-FFF2-40B4-BE49-F238E27FC236}">
                <a16:creationId xmlns:a16="http://schemas.microsoft.com/office/drawing/2014/main" id="{C73E642F-35AA-445B-A84F-52D85C8EF2FB}"/>
              </a:ext>
            </a:extLst>
          </p:cNvPr>
          <p:cNvSpPr/>
          <p:nvPr/>
        </p:nvSpPr>
        <p:spPr>
          <a:xfrm>
            <a:off x="3976278" y="5109810"/>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Tree>
    <p:extLst>
      <p:ext uri="{BB962C8B-B14F-4D97-AF65-F5344CB8AC3E}">
        <p14:creationId xmlns:p14="http://schemas.microsoft.com/office/powerpoint/2010/main" val="625717795"/>
      </p:ext>
    </p:extLst>
  </p:cSld>
  <p:clrMapOvr>
    <a:masterClrMapping/>
  </p:clrMapOvr>
  <mc:AlternateContent xmlns:mc="http://schemas.openxmlformats.org/markup-compatibility/2006" xmlns:p14="http://schemas.microsoft.com/office/powerpoint/2010/main">
    <mc:Choice Requires="p14">
      <p:transition spd="slow" p14:dur="2000" advTm="77786"/>
    </mc:Choice>
    <mc:Fallback xmlns="">
      <p:transition spd="slow" advTm="7778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117F-DD15-4803-9ADA-7DC51C5AD1D5}"/>
              </a:ext>
            </a:extLst>
          </p:cNvPr>
          <p:cNvSpPr>
            <a:spLocks noGrp="1"/>
          </p:cNvSpPr>
          <p:nvPr>
            <p:ph type="title"/>
          </p:nvPr>
        </p:nvSpPr>
        <p:spPr>
          <a:xfrm>
            <a:off x="1551431" y="365125"/>
            <a:ext cx="9823703" cy="1325563"/>
          </a:xfrm>
        </p:spPr>
        <p:txBody>
          <a:bodyPr>
            <a:normAutofit/>
          </a:bodyPr>
          <a:lstStyle/>
          <a:p>
            <a:pPr algn="ctr"/>
            <a:r>
              <a:rPr lang="en-US" dirty="0"/>
              <a:t>Operators and Expressions</a:t>
            </a:r>
            <a:endParaRPr lang="en-IN" dirty="0">
              <a:solidFill>
                <a:schemeClr val="tx1"/>
              </a:solidFill>
            </a:endParaRPr>
          </a:p>
        </p:txBody>
      </p:sp>
      <p:sp>
        <p:nvSpPr>
          <p:cNvPr id="3" name="Content Placeholder 2">
            <a:extLst>
              <a:ext uri="{FF2B5EF4-FFF2-40B4-BE49-F238E27FC236}">
                <a16:creationId xmlns:a16="http://schemas.microsoft.com/office/drawing/2014/main" id="{4A26E575-0B17-4243-9C26-25D42EEBC594}"/>
              </a:ext>
            </a:extLst>
          </p:cNvPr>
          <p:cNvSpPr>
            <a:spLocks noGrp="1"/>
          </p:cNvSpPr>
          <p:nvPr>
            <p:ph idx="1"/>
          </p:nvPr>
        </p:nvSpPr>
        <p:spPr>
          <a:xfrm>
            <a:off x="719847" y="1690688"/>
            <a:ext cx="10655289" cy="4486275"/>
          </a:xfrm>
        </p:spPr>
        <p:txBody>
          <a:bodyPr>
            <a:normAutofit lnSpcReduction="10000"/>
          </a:bodyPr>
          <a:lstStyle/>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r>
              <a:rPr lang="en-US" b="1" dirty="0">
                <a:latin typeface="Times New Roman" pitchFamily="18" charset="0"/>
                <a:cs typeface="Times New Roman" pitchFamily="18" charset="0"/>
              </a:rPr>
              <a:t>Operator:  </a:t>
            </a:r>
            <a:r>
              <a:rPr lang="en-US" dirty="0">
                <a:latin typeface="Times New Roman" pitchFamily="18" charset="0"/>
                <a:cs typeface="Times New Roman" pitchFamily="18" charset="0"/>
              </a:rPr>
              <a:t>An operator is a symbol or letter used to indicate a specific operation on variables in a program. </a:t>
            </a:r>
          </a:p>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r>
              <a:rPr lang="en-US" dirty="0">
                <a:latin typeface="Times New Roman" pitchFamily="18" charset="0"/>
                <a:cs typeface="Times New Roman" pitchFamily="18" charset="0"/>
              </a:rPr>
              <a:t>Example: the symbol `+' is an add operator that adds two data items called operands.</a:t>
            </a:r>
          </a:p>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endParaRPr lang="en-US" dirty="0">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r>
              <a:rPr lang="en-US" b="1" dirty="0">
                <a:latin typeface="Times New Roman" pitchFamily="18" charset="0"/>
                <a:cs typeface="Times New Roman" pitchFamily="18" charset="0"/>
              </a:rPr>
              <a:t>Expression: </a:t>
            </a:r>
            <a:r>
              <a:rPr lang="en-US" dirty="0">
                <a:latin typeface="Times New Roman" pitchFamily="18" charset="0"/>
                <a:cs typeface="Times New Roman" pitchFamily="18" charset="0"/>
              </a:rPr>
              <a:t>An expression is a combination of operands (i.e., constants, variables, numbers) connected by operators and parentheses. </a:t>
            </a:r>
          </a:p>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r>
              <a:rPr lang="en-US" dirty="0">
                <a:latin typeface="Times New Roman" pitchFamily="18" charset="0"/>
                <a:cs typeface="Times New Roman" pitchFamily="18" charset="0"/>
              </a:rPr>
              <a:t>Example: In the expression given below, A and B are operands and `+' is an operator.</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lang="en-US" dirty="0">
                <a:latin typeface="Times New Roman" pitchFamily="18" charset="0"/>
                <a:cs typeface="Times New Roman" pitchFamily="18" charset="0"/>
              </a:rPr>
              <a:t>                              A + B</a:t>
            </a:r>
          </a:p>
          <a:p>
            <a:pPr marL="342900" marR="0" lvl="0" indent="-342900" algn="just" defTabSz="914400" rtl="0" eaLnBrk="0" fontAlgn="base" latinLnBrk="0" hangingPunct="0">
              <a:lnSpc>
                <a:spcPct val="100000"/>
              </a:lnSpc>
              <a:spcBef>
                <a:spcPct val="20000"/>
              </a:spcBef>
              <a:spcAft>
                <a:spcPct val="0"/>
              </a:spcAft>
              <a:buClrTx/>
              <a:buSzTx/>
              <a:buFont typeface="Arial" charset="0"/>
              <a:buNone/>
              <a:tabLst/>
              <a:defRPr/>
            </a:pPr>
            <a:endParaRPr lang="en-US" dirty="0">
              <a:latin typeface="Times New Roman" pitchFamily="18" charset="0"/>
              <a:cs typeface="Times New Roman" pitchFamily="18" charset="0"/>
            </a:endParaRPr>
          </a:p>
          <a:p>
            <a:endParaRPr lang="en-IN" sz="5400" dirty="0"/>
          </a:p>
        </p:txBody>
      </p:sp>
    </p:spTree>
    <p:extLst>
      <p:ext uri="{BB962C8B-B14F-4D97-AF65-F5344CB8AC3E}">
        <p14:creationId xmlns:p14="http://schemas.microsoft.com/office/powerpoint/2010/main" val="219356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5C74-4D44-445B-A12A-004365F96D79}"/>
              </a:ext>
            </a:extLst>
          </p:cNvPr>
          <p:cNvSpPr>
            <a:spLocks noGrp="1"/>
          </p:cNvSpPr>
          <p:nvPr>
            <p:ph type="title"/>
          </p:nvPr>
        </p:nvSpPr>
        <p:spPr>
          <a:xfrm>
            <a:off x="1551432" y="365125"/>
            <a:ext cx="9985248" cy="1325563"/>
          </a:xfrm>
        </p:spPr>
        <p:txBody>
          <a:bodyPr/>
          <a:lstStyle/>
          <a:p>
            <a:pPr algn="ctr"/>
            <a:r>
              <a:rPr lang="en-US" dirty="0"/>
              <a:t>Operators and Expressions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E02778B8-282E-4C73-B97D-9871BB706AC0}"/>
              </a:ext>
            </a:extLst>
          </p:cNvPr>
          <p:cNvSpPr>
            <a:spLocks noGrp="1"/>
          </p:cNvSpPr>
          <p:nvPr>
            <p:ph idx="1"/>
          </p:nvPr>
        </p:nvSpPr>
        <p:spPr/>
        <p:txBody>
          <a:bodyPr/>
          <a:lstStyle/>
          <a:p>
            <a:pPr algn="just" eaLnBrk="0" fontAlgn="base" hangingPunct="0">
              <a:lnSpc>
                <a:spcPct val="100000"/>
              </a:lnSpc>
              <a:spcBef>
                <a:spcPct val="20000"/>
              </a:spcBef>
              <a:spcAft>
                <a:spcPct val="0"/>
              </a:spcAft>
              <a:defRPr/>
            </a:pPr>
            <a:r>
              <a:rPr lang="en-US" dirty="0">
                <a:latin typeface="Times New Roman" pitchFamily="18" charset="0"/>
                <a:cs typeface="Times New Roman" pitchFamily="18" charset="0"/>
              </a:rPr>
              <a:t>An expression that involves arithmetic operators is known as an arithmetic expression. The computed result of an arithmetic expression is always a numerical value. </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lang="en-US" dirty="0">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lang="en-US" dirty="0">
                <a:latin typeface="Times New Roman" pitchFamily="18" charset="0"/>
                <a:cs typeface="Times New Roman" pitchFamily="18" charset="0"/>
              </a:rPr>
              <a:t>An expression that involves relational and/or logical operators is called a Boolean expression or logical expression. The computed result of such an expression is a logical value, i.e., either 1 (True) or 0 (False).</a:t>
            </a:r>
          </a:p>
          <a:p>
            <a:endParaRPr lang="en-IN" dirty="0"/>
          </a:p>
        </p:txBody>
      </p:sp>
    </p:spTree>
    <p:extLst>
      <p:ext uri="{BB962C8B-B14F-4D97-AF65-F5344CB8AC3E}">
        <p14:creationId xmlns:p14="http://schemas.microsoft.com/office/powerpoint/2010/main" val="4023436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CF4C-B670-4C65-A422-BB54B750F037}"/>
              </a:ext>
            </a:extLst>
          </p:cNvPr>
          <p:cNvSpPr>
            <a:spLocks noGrp="1"/>
          </p:cNvSpPr>
          <p:nvPr>
            <p:ph type="title"/>
          </p:nvPr>
        </p:nvSpPr>
        <p:spPr>
          <a:xfrm>
            <a:off x="1551432" y="365126"/>
            <a:ext cx="10019884" cy="748780"/>
          </a:xfrm>
        </p:spPr>
        <p:txBody>
          <a:bodyPr/>
          <a:lstStyle/>
          <a:p>
            <a:pPr algn="ctr"/>
            <a:r>
              <a:rPr lang="en-US" dirty="0"/>
              <a:t>Types of Operators</a:t>
            </a:r>
            <a:endParaRPr lang="en-IN" dirty="0"/>
          </a:p>
        </p:txBody>
      </p:sp>
      <p:pic>
        <p:nvPicPr>
          <p:cNvPr id="1026" name="Picture 2" descr="Operators in C – Advance Computing">
            <a:extLst>
              <a:ext uri="{FF2B5EF4-FFF2-40B4-BE49-F238E27FC236}">
                <a16:creationId xmlns:a16="http://schemas.microsoft.com/office/drawing/2014/main" id="{3C31B954-0202-4617-8342-373FF6051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4" y="1113906"/>
            <a:ext cx="7910945" cy="554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384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47800" y="594360"/>
            <a:ext cx="10363200" cy="1143000"/>
          </a:xfrm>
        </p:spPr>
        <p:txBody>
          <a:bodyPr/>
          <a:lstStyle/>
          <a:p>
            <a:r>
              <a:rPr lang="en-US" altLang="en-US" dirty="0"/>
              <a:t>Type Conversion: Promotion Hierarchy</a:t>
            </a:r>
          </a:p>
        </p:txBody>
      </p:sp>
      <p:sp>
        <p:nvSpPr>
          <p:cNvPr id="10244" name="Rectangle 4"/>
          <p:cNvSpPr>
            <a:spLocks noGrp="1" noChangeArrowheads="1"/>
          </p:cNvSpPr>
          <p:nvPr>
            <p:ph type="body" sz="half" idx="2"/>
          </p:nvPr>
        </p:nvSpPr>
        <p:spPr>
          <a:xfrm>
            <a:off x="5513890" y="1896359"/>
            <a:ext cx="6040801" cy="4114800"/>
          </a:xfrm>
        </p:spPr>
        <p:txBody>
          <a:bodyPr>
            <a:normAutofit/>
          </a:bodyPr>
          <a:lstStyle/>
          <a:p>
            <a:r>
              <a:rPr lang="en-US" altLang="en-US" sz="2800" dirty="0"/>
              <a:t>Operands of the lower type can be implicitly converted to the higher type (in C)</a:t>
            </a:r>
          </a:p>
          <a:p>
            <a:r>
              <a:rPr lang="en-US" b="0" i="0" dirty="0">
                <a:solidFill>
                  <a:srgbClr val="001D35"/>
                </a:solidFill>
                <a:effectLst/>
                <a:latin typeface="Google Sans"/>
              </a:rPr>
              <a:t>If one operand of an expression is of a smaller type than the other operand, the smaller operand is promoted to the type of the larger operand. </a:t>
            </a:r>
          </a:p>
          <a:p>
            <a:pPr lvl="1"/>
            <a:r>
              <a:rPr lang="en-US" b="0" i="0" dirty="0">
                <a:solidFill>
                  <a:srgbClr val="001D35"/>
                </a:solidFill>
                <a:effectLst/>
                <a:latin typeface="Google Sans"/>
              </a:rPr>
              <a:t>For example, if you add a char and an int, the char will be promoted to int before the addition is performed.</a:t>
            </a:r>
            <a:endParaRPr lang="en-US" altLang="en-US" dirty="0"/>
          </a:p>
        </p:txBody>
      </p:sp>
      <p:pic>
        <p:nvPicPr>
          <p:cNvPr id="3" name="Content Placeholder 2"/>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89282" y="2094479"/>
            <a:ext cx="5224608" cy="2858521"/>
          </a:xfrm>
        </p:spPr>
      </p:pic>
    </p:spTree>
    <p:extLst>
      <p:ext uri="{BB962C8B-B14F-4D97-AF65-F5344CB8AC3E}">
        <p14:creationId xmlns:p14="http://schemas.microsoft.com/office/powerpoint/2010/main" val="235299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873-5CD4-2453-2806-FDB70B3B196A}"/>
              </a:ext>
            </a:extLst>
          </p:cNvPr>
          <p:cNvSpPr>
            <a:spLocks noGrp="1"/>
          </p:cNvSpPr>
          <p:nvPr>
            <p:ph type="title"/>
          </p:nvPr>
        </p:nvSpPr>
        <p:spPr>
          <a:xfrm>
            <a:off x="838200" y="141391"/>
            <a:ext cx="10515600" cy="753555"/>
          </a:xfrm>
        </p:spPr>
        <p:txBody>
          <a:bodyPr/>
          <a:lstStyle/>
          <a:p>
            <a:r>
              <a:rPr lang="en-IN" dirty="0"/>
              <a:t>Type casting: Implicit</a:t>
            </a:r>
          </a:p>
        </p:txBody>
      </p:sp>
      <p:sp>
        <p:nvSpPr>
          <p:cNvPr id="3" name="Content Placeholder 2">
            <a:extLst>
              <a:ext uri="{FF2B5EF4-FFF2-40B4-BE49-F238E27FC236}">
                <a16:creationId xmlns:a16="http://schemas.microsoft.com/office/drawing/2014/main" id="{5DD6B524-A5BF-F764-5A23-C4B9AA9B1F5D}"/>
              </a:ext>
            </a:extLst>
          </p:cNvPr>
          <p:cNvSpPr>
            <a:spLocks noGrp="1"/>
          </p:cNvSpPr>
          <p:nvPr>
            <p:ph idx="1"/>
          </p:nvPr>
        </p:nvSpPr>
        <p:spPr>
          <a:xfrm>
            <a:off x="838200" y="1254205"/>
            <a:ext cx="10515600" cy="5408578"/>
          </a:xfrm>
        </p:spPr>
        <p:txBody>
          <a:bodyPr>
            <a:normAutofit fontScale="70000" lnSpcReduction="20000"/>
          </a:bodyPr>
          <a:lstStyle/>
          <a:p>
            <a:r>
              <a:rPr lang="en-US" b="0" i="0" dirty="0">
                <a:solidFill>
                  <a:srgbClr val="222222"/>
                </a:solidFill>
                <a:effectLst/>
                <a:latin typeface="Source Sans Pro" panose="020B0503030403020204" pitchFamily="34" charset="0"/>
              </a:rPr>
              <a:t>Implicit type conversion in C happens automatically when a value is copied to its compatible data type.</a:t>
            </a:r>
          </a:p>
          <a:p>
            <a:r>
              <a:rPr lang="en-US" b="0" i="0" dirty="0">
                <a:solidFill>
                  <a:srgbClr val="222222"/>
                </a:solidFill>
                <a:effectLst/>
                <a:latin typeface="Source Sans Pro" panose="020B0503030403020204" pitchFamily="34" charset="0"/>
              </a:rPr>
              <a:t>If the operands are of two different data types, then an operand having lower data type is automatically converted into a higher data type. </a:t>
            </a:r>
          </a:p>
          <a:p>
            <a:pPr marL="0" indent="0">
              <a:buNone/>
            </a:pPr>
            <a:r>
              <a:rPr lang="en-IN" dirty="0"/>
              <a:t>#include&lt;stdio.h&gt;</a:t>
            </a:r>
          </a:p>
          <a:p>
            <a:pPr marL="0" indent="0">
              <a:buNone/>
            </a:pPr>
            <a:r>
              <a:rPr lang="en-IN" dirty="0"/>
              <a:t>int main()</a:t>
            </a:r>
          </a:p>
          <a:p>
            <a:pPr marL="0" indent="0">
              <a:buNone/>
            </a:pPr>
            <a:r>
              <a:rPr lang="en-IN" dirty="0"/>
              <a:t>{</a:t>
            </a:r>
          </a:p>
          <a:p>
            <a:pPr marL="0" indent="0">
              <a:buNone/>
            </a:pPr>
            <a:r>
              <a:rPr lang="en-IN" dirty="0"/>
              <a:t>	short a=10; //initializing variable of short data type</a:t>
            </a:r>
          </a:p>
          <a:p>
            <a:pPr marL="0" indent="0">
              <a:buNone/>
            </a:pPr>
            <a:r>
              <a:rPr lang="en-IN" dirty="0"/>
              <a:t>	int b; //declaring int variable</a:t>
            </a:r>
          </a:p>
          <a:p>
            <a:pPr marL="0" indent="0">
              <a:buNone/>
            </a:pPr>
            <a:r>
              <a:rPr lang="en-IN" dirty="0"/>
              <a:t>	b=a; //implicit type casting</a:t>
            </a:r>
          </a:p>
          <a:p>
            <a:pPr marL="0" indent="0">
              <a:buNone/>
            </a:pPr>
            <a:r>
              <a:rPr lang="en-IN" dirty="0"/>
              <a:t>	printf("%d\</a:t>
            </a:r>
            <a:r>
              <a:rPr lang="en-IN" dirty="0" err="1"/>
              <a:t>n",a</a:t>
            </a:r>
            <a:r>
              <a:rPr lang="en-IN" dirty="0"/>
              <a:t>);</a:t>
            </a:r>
          </a:p>
          <a:p>
            <a:pPr marL="0" indent="0">
              <a:buNone/>
            </a:pPr>
            <a:r>
              <a:rPr lang="en-IN" dirty="0"/>
              <a:t>	printf("%d\</a:t>
            </a:r>
            <a:r>
              <a:rPr lang="en-IN" dirty="0" err="1"/>
              <a:t>n",b</a:t>
            </a:r>
            <a:r>
              <a:rPr lang="en-IN" dirty="0"/>
              <a:t>);</a:t>
            </a:r>
          </a:p>
          <a:p>
            <a:pPr marL="0" indent="0">
              <a:buNone/>
            </a:pPr>
            <a:r>
              <a:rPr lang="en-IN" dirty="0"/>
              <a:t>}</a:t>
            </a:r>
          </a:p>
          <a:p>
            <a:pPr marL="0" indent="0">
              <a:buNone/>
            </a:pPr>
            <a:r>
              <a:rPr lang="en-IN" dirty="0"/>
              <a:t>Output:</a:t>
            </a:r>
          </a:p>
          <a:p>
            <a:pPr marL="0" indent="0">
              <a:buNone/>
            </a:pPr>
            <a:r>
              <a:rPr lang="en-IN" dirty="0"/>
              <a:t>10</a:t>
            </a:r>
          </a:p>
          <a:p>
            <a:pPr marL="0" indent="0">
              <a:buNone/>
            </a:pPr>
            <a:r>
              <a:rPr lang="en-IN" dirty="0"/>
              <a:t>10</a:t>
            </a:r>
          </a:p>
        </p:txBody>
      </p:sp>
    </p:spTree>
    <p:extLst>
      <p:ext uri="{BB962C8B-B14F-4D97-AF65-F5344CB8AC3E}">
        <p14:creationId xmlns:p14="http://schemas.microsoft.com/office/powerpoint/2010/main" val="73380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32B707D1-154A-470D-B30F-9BF3D9630498}"/>
              </a:ext>
            </a:extLst>
          </p:cNvPr>
          <p:cNvGrpSpPr>
            <a:grpSpLocks/>
          </p:cNvGrpSpPr>
          <p:nvPr/>
        </p:nvGrpSpPr>
        <p:grpSpPr bwMode="auto">
          <a:xfrm>
            <a:off x="1953661" y="3279779"/>
            <a:ext cx="7954962" cy="2835275"/>
            <a:chOff x="567" y="2066"/>
            <a:chExt cx="5011" cy="1786"/>
          </a:xfrm>
        </p:grpSpPr>
        <p:sp>
          <p:nvSpPr>
            <p:cNvPr id="3" name="Text Box 5">
              <a:extLst>
                <a:ext uri="{FF2B5EF4-FFF2-40B4-BE49-F238E27FC236}">
                  <a16:creationId xmlns:a16="http://schemas.microsoft.com/office/drawing/2014/main" id="{2644CF72-4FCA-4B4D-AC4B-FC2D27DD6DAD}"/>
                </a:ext>
              </a:extLst>
            </p:cNvPr>
            <p:cNvSpPr txBox="1">
              <a:spLocks noChangeArrowheads="1"/>
            </p:cNvSpPr>
            <p:nvPr/>
          </p:nvSpPr>
          <p:spPr bwMode="auto">
            <a:xfrm>
              <a:off x="567" y="2066"/>
              <a:ext cx="5011"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x = 1;     x is declared an integer</a:t>
              </a:r>
            </a:p>
            <a:p>
              <a:pPr eaLnBrk="0" hangingPunct="0">
                <a:spcBef>
                  <a:spcPct val="50000"/>
                </a:spcBef>
              </a:pPr>
              <a:r>
                <a:rPr lang="en-US" altLang="en-US" sz="2000" b="1" dirty="0">
                  <a:latin typeface="Courier New" panose="02070309020205020404" pitchFamily="49" charset="0"/>
                </a:rPr>
                <a:t>x = x + 4.3    integer + floating point ??</a:t>
              </a:r>
            </a:p>
            <a:p>
              <a:pPr eaLnBrk="0" hangingPunct="0">
                <a:spcBef>
                  <a:spcPct val="50000"/>
                </a:spcBef>
              </a:pPr>
              <a:r>
                <a:rPr lang="en-US" altLang="en-US" sz="2000" b="1" dirty="0">
                  <a:latin typeface="Courier New" panose="02070309020205020404" pitchFamily="49" charset="0"/>
                </a:rPr>
                <a:t>               x is converted to floating point</a:t>
              </a:r>
            </a:p>
            <a:p>
              <a:pPr eaLnBrk="0" hangingPunct="0">
                <a:spcBef>
                  <a:spcPct val="50000"/>
                </a:spcBef>
              </a:pPr>
              <a:r>
                <a:rPr lang="en-US" altLang="en-US" sz="2000" b="1" dirty="0">
                  <a:latin typeface="Courier New" panose="02070309020205020404" pitchFamily="49" charset="0"/>
                </a:rPr>
                <a:t>               floating point addition</a:t>
              </a:r>
            </a:p>
            <a:p>
              <a:pPr eaLnBrk="0" hangingPunct="0">
                <a:spcBef>
                  <a:spcPct val="50000"/>
                </a:spcBef>
              </a:pPr>
              <a:r>
                <a:rPr lang="en-US" altLang="en-US" sz="2000" b="1" dirty="0">
                  <a:latin typeface="Courier New" panose="02070309020205020404" pitchFamily="49" charset="0"/>
                </a:rPr>
                <a:t>               result is converted (truncated)</a:t>
              </a:r>
              <a:br>
                <a:rPr lang="en-US" altLang="en-US" sz="2000" b="1" dirty="0">
                  <a:latin typeface="Courier New" panose="02070309020205020404" pitchFamily="49" charset="0"/>
                </a:rPr>
              </a:br>
              <a:r>
                <a:rPr lang="en-US" altLang="en-US" sz="2000" b="1" dirty="0">
                  <a:latin typeface="Courier New" panose="02070309020205020404" pitchFamily="49" charset="0"/>
                </a:rPr>
                <a:t>               back to integer for assignment</a:t>
              </a:r>
              <a:br>
                <a:rPr lang="en-US" altLang="en-US" sz="2000" b="1" dirty="0">
                  <a:latin typeface="Courier New" panose="02070309020205020404" pitchFamily="49" charset="0"/>
                </a:rPr>
              </a:br>
              <a:r>
                <a:rPr lang="en-US" altLang="en-US" sz="2000" b="1" dirty="0">
                  <a:latin typeface="Courier New" panose="02070309020205020404" pitchFamily="49" charset="0"/>
                </a:rPr>
                <a:t>               (result is x = 5)</a:t>
              </a:r>
            </a:p>
          </p:txBody>
        </p:sp>
        <p:sp>
          <p:nvSpPr>
            <p:cNvPr id="4" name="AutoShape 6">
              <a:extLst>
                <a:ext uri="{FF2B5EF4-FFF2-40B4-BE49-F238E27FC236}">
                  <a16:creationId xmlns:a16="http://schemas.microsoft.com/office/drawing/2014/main" id="{CCC741D2-2B92-4CC2-9C1E-A6D167E7DE69}"/>
                </a:ext>
              </a:extLst>
            </p:cNvPr>
            <p:cNvSpPr>
              <a:spLocks/>
            </p:cNvSpPr>
            <p:nvPr/>
          </p:nvSpPr>
          <p:spPr bwMode="auto">
            <a:xfrm rot="-5400000">
              <a:off x="1002" y="2655"/>
              <a:ext cx="128" cy="210"/>
            </a:xfrm>
            <a:prstGeom prst="leftBrace">
              <a:avLst>
                <a:gd name="adj1" fmla="val 13672"/>
                <a:gd name="adj2" fmla="val 50000"/>
              </a:avLst>
            </a:prstGeom>
            <a:noFill/>
            <a:ln w="12700">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5" name="AutoShape 7">
              <a:extLst>
                <a:ext uri="{FF2B5EF4-FFF2-40B4-BE49-F238E27FC236}">
                  <a16:creationId xmlns:a16="http://schemas.microsoft.com/office/drawing/2014/main" id="{63246B2E-E580-4DDC-8341-E37559368436}"/>
                </a:ext>
              </a:extLst>
            </p:cNvPr>
            <p:cNvSpPr>
              <a:spLocks/>
            </p:cNvSpPr>
            <p:nvPr/>
          </p:nvSpPr>
          <p:spPr bwMode="auto">
            <a:xfrm rot="-5400000">
              <a:off x="1242" y="2625"/>
              <a:ext cx="174" cy="795"/>
            </a:xfrm>
            <a:prstGeom prst="leftBrace">
              <a:avLst>
                <a:gd name="adj1" fmla="val 38075"/>
                <a:gd name="adj2" fmla="val 50000"/>
              </a:avLst>
            </a:prstGeom>
            <a:noFill/>
            <a:ln w="12700">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6" name="AutoShape 8">
              <a:extLst>
                <a:ext uri="{FF2B5EF4-FFF2-40B4-BE49-F238E27FC236}">
                  <a16:creationId xmlns:a16="http://schemas.microsoft.com/office/drawing/2014/main" id="{17DDF005-7E7A-4E74-BECD-134945786F9C}"/>
                </a:ext>
              </a:extLst>
            </p:cNvPr>
            <p:cNvSpPr>
              <a:spLocks/>
            </p:cNvSpPr>
            <p:nvPr/>
          </p:nvSpPr>
          <p:spPr bwMode="auto">
            <a:xfrm rot="-5400000">
              <a:off x="1092" y="2764"/>
              <a:ext cx="183" cy="1133"/>
            </a:xfrm>
            <a:prstGeom prst="leftBrace">
              <a:avLst>
                <a:gd name="adj1" fmla="val 51594"/>
                <a:gd name="adj2" fmla="val 50000"/>
              </a:avLst>
            </a:prstGeom>
            <a:noFill/>
            <a:ln w="12700">
              <a:solidFill>
                <a:schemeClr val="tx1"/>
              </a:solidFill>
              <a:round/>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
        <p:nvSpPr>
          <p:cNvPr id="7" name="Title 6">
            <a:extLst>
              <a:ext uri="{FF2B5EF4-FFF2-40B4-BE49-F238E27FC236}">
                <a16:creationId xmlns:a16="http://schemas.microsoft.com/office/drawing/2014/main" id="{7F62FBA7-6CDF-4ECA-B89D-64E9B7F1577F}"/>
              </a:ext>
            </a:extLst>
          </p:cNvPr>
          <p:cNvSpPr>
            <a:spLocks noGrp="1"/>
          </p:cNvSpPr>
          <p:nvPr>
            <p:ph type="title"/>
          </p:nvPr>
        </p:nvSpPr>
        <p:spPr/>
        <p:txBody>
          <a:bodyPr>
            <a:normAutofit/>
          </a:bodyPr>
          <a:lstStyle/>
          <a:p>
            <a:r>
              <a:rPr lang="en-US" altLang="en-US" dirty="0">
                <a:latin typeface="Montserrat" panose="020B0604020202020204" charset="0"/>
              </a:rPr>
              <a:t>Variable implicit type conversion in expressions</a:t>
            </a:r>
            <a:endParaRPr lang="en-IN" dirty="0"/>
          </a:p>
        </p:txBody>
      </p:sp>
      <p:sp>
        <p:nvSpPr>
          <p:cNvPr id="8" name="Content Placeholder 7">
            <a:extLst>
              <a:ext uri="{FF2B5EF4-FFF2-40B4-BE49-F238E27FC236}">
                <a16:creationId xmlns:a16="http://schemas.microsoft.com/office/drawing/2014/main" id="{03887E78-F892-46EC-816D-DA3AB4DF33E2}"/>
              </a:ext>
            </a:extLst>
          </p:cNvPr>
          <p:cNvSpPr>
            <a:spLocks noGrp="1"/>
          </p:cNvSpPr>
          <p:nvPr>
            <p:ph idx="1"/>
          </p:nvPr>
        </p:nvSpPr>
        <p:spPr/>
        <p:txBody>
          <a:bodyPr/>
          <a:lstStyle/>
          <a:p>
            <a:r>
              <a:rPr lang="en-US" altLang="en-US" dirty="0"/>
              <a:t>When executing expressions of mixed types, C automatically converts integer to floating point and back again as needed.</a:t>
            </a:r>
          </a:p>
        </p:txBody>
      </p:sp>
    </p:spTree>
    <p:custDataLst>
      <p:tags r:id="rId1"/>
    </p:custDataLst>
    <p:extLst>
      <p:ext uri="{BB962C8B-B14F-4D97-AF65-F5344CB8AC3E}">
        <p14:creationId xmlns:p14="http://schemas.microsoft.com/office/powerpoint/2010/main" val="1106207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3A33-DF76-7382-482A-8DBB6AA01484}"/>
              </a:ext>
            </a:extLst>
          </p:cNvPr>
          <p:cNvSpPr>
            <a:spLocks noGrp="1"/>
          </p:cNvSpPr>
          <p:nvPr>
            <p:ph type="title"/>
          </p:nvPr>
        </p:nvSpPr>
        <p:spPr/>
        <p:txBody>
          <a:bodyPr/>
          <a:lstStyle/>
          <a:p>
            <a:r>
              <a:rPr lang="en-IN" dirty="0"/>
              <a:t>Type casting: Implicit</a:t>
            </a:r>
          </a:p>
        </p:txBody>
      </p:sp>
      <p:sp>
        <p:nvSpPr>
          <p:cNvPr id="3" name="Content Placeholder 2">
            <a:extLst>
              <a:ext uri="{FF2B5EF4-FFF2-40B4-BE49-F238E27FC236}">
                <a16:creationId xmlns:a16="http://schemas.microsoft.com/office/drawing/2014/main" id="{D478F7B4-A6B0-871F-9C86-363B006F86B9}"/>
              </a:ext>
            </a:extLst>
          </p:cNvPr>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a:t>main() {</a:t>
            </a:r>
          </a:p>
          <a:p>
            <a:pPr marL="0" indent="0">
              <a:buNone/>
            </a:pPr>
            <a:r>
              <a:rPr lang="en-US" dirty="0"/>
              <a:t>   int  number = 1;</a:t>
            </a:r>
          </a:p>
          <a:p>
            <a:pPr marL="0" indent="0">
              <a:buNone/>
            </a:pPr>
            <a:r>
              <a:rPr lang="en-US" dirty="0"/>
              <a:t>   char character = 'k'; /*ASCII value is 107 */</a:t>
            </a:r>
          </a:p>
          <a:p>
            <a:pPr marL="0" indent="0">
              <a:buNone/>
            </a:pPr>
            <a:r>
              <a:rPr lang="en-US" dirty="0"/>
              <a:t>   int sum;</a:t>
            </a:r>
          </a:p>
          <a:p>
            <a:pPr marL="0" indent="0">
              <a:buNone/>
            </a:pPr>
            <a:r>
              <a:rPr lang="en-US" dirty="0"/>
              <a:t>   sum = number + character;</a:t>
            </a:r>
          </a:p>
          <a:p>
            <a:pPr marL="0" indent="0">
              <a:buNone/>
            </a:pPr>
            <a:r>
              <a:rPr lang="en-US" dirty="0"/>
              <a:t>   printf("Value of sum : %d\n", sum );</a:t>
            </a:r>
          </a:p>
          <a:p>
            <a:pPr marL="0" indent="0">
              <a:buNone/>
            </a:pPr>
            <a:r>
              <a:rPr lang="en-US" dirty="0"/>
              <a:t>}</a:t>
            </a:r>
          </a:p>
          <a:p>
            <a:pPr marL="0" indent="0">
              <a:buNone/>
            </a:pPr>
            <a:r>
              <a:rPr lang="en-US" dirty="0"/>
              <a:t>Output:</a:t>
            </a:r>
          </a:p>
          <a:p>
            <a:pPr marL="0" indent="0">
              <a:buNone/>
            </a:pPr>
            <a:endParaRPr lang="en-US" dirty="0"/>
          </a:p>
          <a:p>
            <a:pPr marL="0" indent="0">
              <a:buNone/>
            </a:pPr>
            <a:r>
              <a:rPr lang="en-US" dirty="0"/>
              <a:t> Value of sum : 108</a:t>
            </a:r>
          </a:p>
          <a:p>
            <a:pPr marL="0" indent="0">
              <a:buNone/>
            </a:pPr>
            <a:r>
              <a:rPr lang="en-US" b="0" i="0" dirty="0">
                <a:solidFill>
                  <a:srgbClr val="222222"/>
                </a:solidFill>
                <a:effectLst/>
                <a:latin typeface="Source Sans Pro" panose="020B0503030403020204" pitchFamily="34" charset="0"/>
              </a:rPr>
              <a:t>Note: Here, compiler has done an integer promotion by converting the value of ‘k’ to ASCII before performing the actual addition operation.</a:t>
            </a:r>
            <a:endParaRPr lang="en-IN" dirty="0"/>
          </a:p>
        </p:txBody>
      </p:sp>
    </p:spTree>
    <p:extLst>
      <p:ext uri="{BB962C8B-B14F-4D97-AF65-F5344CB8AC3E}">
        <p14:creationId xmlns:p14="http://schemas.microsoft.com/office/powerpoint/2010/main" val="609722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46ED-46E3-7670-B5A7-677BD3DFE32B}"/>
              </a:ext>
            </a:extLst>
          </p:cNvPr>
          <p:cNvSpPr>
            <a:spLocks noGrp="1"/>
          </p:cNvSpPr>
          <p:nvPr>
            <p:ph type="title"/>
          </p:nvPr>
        </p:nvSpPr>
        <p:spPr/>
        <p:txBody>
          <a:bodyPr/>
          <a:lstStyle/>
          <a:p>
            <a:r>
              <a:rPr lang="en-IN" dirty="0"/>
              <a:t>Type casting: Explicit</a:t>
            </a:r>
          </a:p>
        </p:txBody>
      </p:sp>
      <p:sp>
        <p:nvSpPr>
          <p:cNvPr id="3" name="Content Placeholder 2">
            <a:extLst>
              <a:ext uri="{FF2B5EF4-FFF2-40B4-BE49-F238E27FC236}">
                <a16:creationId xmlns:a16="http://schemas.microsoft.com/office/drawing/2014/main" id="{C83D4266-DE42-8172-5C37-F1088A48E4A8}"/>
              </a:ext>
            </a:extLst>
          </p:cNvPr>
          <p:cNvSpPr>
            <a:spLocks noGrp="1"/>
          </p:cNvSpPr>
          <p:nvPr>
            <p:ph idx="1"/>
          </p:nvPr>
        </p:nvSpPr>
        <p:spPr/>
        <p:txBody>
          <a:bodyPr>
            <a:normAutofit fontScale="92500" lnSpcReduction="10000"/>
          </a:bodyPr>
          <a:lstStyle/>
          <a:p>
            <a:r>
              <a:rPr lang="en-US" b="0" i="0" dirty="0">
                <a:solidFill>
                  <a:srgbClr val="222222"/>
                </a:solidFill>
                <a:effectLst/>
                <a:latin typeface="Source Sans Pro" panose="020B0503030403020204" pitchFamily="34" charset="0"/>
              </a:rPr>
              <a:t>In implicit type conversion, the data type is converted automatically.</a:t>
            </a:r>
          </a:p>
          <a:p>
            <a:pPr marL="0" indent="0">
              <a:buNone/>
            </a:pPr>
            <a:r>
              <a:rPr lang="en-IN" b="1" dirty="0"/>
              <a:t>int result, var1=10, var2=3;</a:t>
            </a:r>
          </a:p>
          <a:p>
            <a:pPr marL="0" indent="0">
              <a:buNone/>
            </a:pPr>
            <a:r>
              <a:rPr lang="en-IN" b="1" dirty="0"/>
              <a:t>result=var1/var2;</a:t>
            </a:r>
          </a:p>
          <a:p>
            <a:pPr marL="0" indent="0">
              <a:buNone/>
            </a:pPr>
            <a:r>
              <a:rPr lang="en-US" b="0" i="0" dirty="0">
                <a:solidFill>
                  <a:srgbClr val="222222"/>
                </a:solidFill>
                <a:effectLst/>
                <a:latin typeface="Source Sans Pro" panose="020B0503030403020204" pitchFamily="34" charset="0"/>
              </a:rPr>
              <a:t>In this case, after the division performed on variables var1 and var2 the result stored in the variable “result” will be in an integer format.</a:t>
            </a:r>
          </a:p>
          <a:p>
            <a:pPr marL="0" indent="0">
              <a:buNone/>
            </a:pPr>
            <a:r>
              <a:rPr lang="en-US" dirty="0">
                <a:solidFill>
                  <a:srgbClr val="222222"/>
                </a:solidFill>
                <a:latin typeface="Source Sans Pro" panose="020B0503030403020204" pitchFamily="34" charset="0"/>
              </a:rPr>
              <a:t>T</a:t>
            </a:r>
            <a:r>
              <a:rPr lang="en-US" b="0" i="0" dirty="0">
                <a:solidFill>
                  <a:srgbClr val="222222"/>
                </a:solidFill>
                <a:effectLst/>
                <a:latin typeface="Source Sans Pro" panose="020B0503030403020204" pitchFamily="34" charset="0"/>
              </a:rPr>
              <a:t>he value stored in the variable “result” loses its meaning because it does not consider the fraction part which is normally obtained in the division of two numbers.</a:t>
            </a:r>
            <a:endParaRPr lang="en-US" dirty="0">
              <a:solidFill>
                <a:srgbClr val="222222"/>
              </a:solidFill>
              <a:latin typeface="Source Sans Pro" panose="020B0503030403020204" pitchFamily="34" charset="0"/>
            </a:endParaRPr>
          </a:p>
          <a:p>
            <a:pPr marL="0" indent="0">
              <a:buNone/>
            </a:pPr>
            <a:r>
              <a:rPr lang="en-US" b="0" i="0" dirty="0">
                <a:solidFill>
                  <a:srgbClr val="222222"/>
                </a:solidFill>
                <a:effectLst/>
                <a:latin typeface="Source Sans Pro" panose="020B0503030403020204" pitchFamily="34" charset="0"/>
              </a:rPr>
              <a:t>To force the type conversion in such situations, we use explicit type casting.</a:t>
            </a:r>
          </a:p>
          <a:p>
            <a:pPr marL="0" indent="0">
              <a:buNone/>
            </a:pPr>
            <a:r>
              <a:rPr lang="en-IN" dirty="0"/>
              <a:t>(type-name) expression</a:t>
            </a:r>
          </a:p>
        </p:txBody>
      </p:sp>
    </p:spTree>
    <p:extLst>
      <p:ext uri="{BB962C8B-B14F-4D97-AF65-F5344CB8AC3E}">
        <p14:creationId xmlns:p14="http://schemas.microsoft.com/office/powerpoint/2010/main" val="2090775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88A4-2895-86F4-4EDE-B7DA97D1F8C1}"/>
              </a:ext>
            </a:extLst>
          </p:cNvPr>
          <p:cNvSpPr>
            <a:spLocks noGrp="1"/>
          </p:cNvSpPr>
          <p:nvPr>
            <p:ph type="title"/>
          </p:nvPr>
        </p:nvSpPr>
        <p:spPr>
          <a:xfrm>
            <a:off x="838200" y="365126"/>
            <a:ext cx="10515600" cy="646552"/>
          </a:xfrm>
        </p:spPr>
        <p:txBody>
          <a:bodyPr>
            <a:normAutofit fontScale="90000"/>
          </a:bodyPr>
          <a:lstStyle/>
          <a:p>
            <a:r>
              <a:rPr lang="en-IN" dirty="0"/>
              <a:t>Type casting: Explicit</a:t>
            </a:r>
          </a:p>
        </p:txBody>
      </p:sp>
      <p:sp>
        <p:nvSpPr>
          <p:cNvPr id="3" name="Content Placeholder 2">
            <a:extLst>
              <a:ext uri="{FF2B5EF4-FFF2-40B4-BE49-F238E27FC236}">
                <a16:creationId xmlns:a16="http://schemas.microsoft.com/office/drawing/2014/main" id="{D78302E6-1A92-4304-5946-F7ADDD3B3914}"/>
              </a:ext>
            </a:extLst>
          </p:cNvPr>
          <p:cNvSpPr>
            <a:spLocks noGrp="1"/>
          </p:cNvSpPr>
          <p:nvPr>
            <p:ph idx="1"/>
          </p:nvPr>
        </p:nvSpPr>
        <p:spPr>
          <a:xfrm>
            <a:off x="838200" y="1193319"/>
            <a:ext cx="10515600" cy="5299555"/>
          </a:xfrm>
        </p:spPr>
        <p:txBody>
          <a:bodyPr>
            <a:normAutofit lnSpcReduction="10000"/>
          </a:bodyPr>
          <a:lstStyle/>
          <a:p>
            <a:pPr marL="0" indent="0">
              <a:spcBef>
                <a:spcPts val="0"/>
              </a:spcBef>
              <a:buNone/>
            </a:pPr>
            <a:r>
              <a:rPr lang="en-US" dirty="0"/>
              <a:t>#include&lt;stdio.h&gt;</a:t>
            </a:r>
          </a:p>
          <a:p>
            <a:pPr marL="0" indent="0">
              <a:spcBef>
                <a:spcPts val="0"/>
              </a:spcBef>
              <a:buNone/>
            </a:pPr>
            <a:r>
              <a:rPr lang="en-US" dirty="0"/>
              <a:t>int main()</a:t>
            </a:r>
          </a:p>
          <a:p>
            <a:pPr marL="0" indent="0">
              <a:spcBef>
                <a:spcPts val="0"/>
              </a:spcBef>
              <a:buNone/>
            </a:pPr>
            <a:r>
              <a:rPr lang="en-US" dirty="0"/>
              <a:t>{</a:t>
            </a:r>
          </a:p>
          <a:p>
            <a:pPr marL="0" indent="0">
              <a:spcBef>
                <a:spcPts val="0"/>
              </a:spcBef>
              <a:buNone/>
            </a:pPr>
            <a:r>
              <a:rPr lang="en-US" dirty="0"/>
              <a:t>	float a = 1.2;</a:t>
            </a:r>
          </a:p>
          <a:p>
            <a:pPr marL="0" indent="0">
              <a:spcBef>
                <a:spcPts val="0"/>
              </a:spcBef>
              <a:buNone/>
            </a:pPr>
            <a:r>
              <a:rPr lang="en-US" dirty="0"/>
              <a:t>	//int b  = a; //Compiler will throw an error for this</a:t>
            </a:r>
          </a:p>
          <a:p>
            <a:pPr marL="0" indent="0">
              <a:spcBef>
                <a:spcPts val="0"/>
              </a:spcBef>
              <a:buNone/>
            </a:pPr>
            <a:r>
              <a:rPr lang="en-US" dirty="0"/>
              <a:t>	</a:t>
            </a:r>
            <a:r>
              <a:rPr lang="en-US" b="1" dirty="0"/>
              <a:t>int b = (int)a + 1;</a:t>
            </a:r>
          </a:p>
          <a:p>
            <a:pPr marL="0" indent="0">
              <a:spcBef>
                <a:spcPts val="0"/>
              </a:spcBef>
              <a:buNone/>
            </a:pPr>
            <a:r>
              <a:rPr lang="en-US" dirty="0"/>
              <a:t>	printf("Value of a is %f\n", a);</a:t>
            </a:r>
          </a:p>
          <a:p>
            <a:pPr marL="0" indent="0">
              <a:spcBef>
                <a:spcPts val="0"/>
              </a:spcBef>
              <a:buNone/>
            </a:pPr>
            <a:r>
              <a:rPr lang="en-US" dirty="0"/>
              <a:t>	printf("Value of b is %d\</a:t>
            </a:r>
            <a:r>
              <a:rPr lang="en-US" dirty="0" err="1"/>
              <a:t>n",b</a:t>
            </a:r>
            <a:r>
              <a:rPr lang="en-US" dirty="0"/>
              <a:t>);</a:t>
            </a:r>
          </a:p>
          <a:p>
            <a:pPr marL="0" indent="0">
              <a:spcBef>
                <a:spcPts val="0"/>
              </a:spcBef>
              <a:buNone/>
            </a:pPr>
            <a:r>
              <a:rPr lang="en-US" dirty="0"/>
              <a:t>	return 0;</a:t>
            </a:r>
          </a:p>
          <a:p>
            <a:pPr marL="0" indent="0">
              <a:spcBef>
                <a:spcPts val="0"/>
              </a:spcBef>
              <a:buNone/>
            </a:pPr>
            <a:r>
              <a:rPr lang="en-US" dirty="0"/>
              <a:t>}</a:t>
            </a:r>
          </a:p>
          <a:p>
            <a:pPr marL="0" indent="0">
              <a:spcBef>
                <a:spcPts val="0"/>
              </a:spcBef>
              <a:buNone/>
            </a:pPr>
            <a:endParaRPr lang="en-US" dirty="0"/>
          </a:p>
          <a:p>
            <a:pPr marL="0" indent="0">
              <a:spcBef>
                <a:spcPts val="0"/>
              </a:spcBef>
              <a:buNone/>
            </a:pPr>
            <a:r>
              <a:rPr lang="en-US" dirty="0"/>
              <a:t>Output:</a:t>
            </a:r>
          </a:p>
          <a:p>
            <a:pPr marL="0" indent="0">
              <a:spcBef>
                <a:spcPts val="0"/>
              </a:spcBef>
              <a:buNone/>
            </a:pPr>
            <a:r>
              <a:rPr lang="en-US" dirty="0"/>
              <a:t>Value of a is 1.200000 (As </a:t>
            </a:r>
            <a:r>
              <a:rPr lang="en-US" b="0" i="0" dirty="0">
                <a:solidFill>
                  <a:srgbClr val="202124"/>
                </a:solidFill>
                <a:effectLst/>
                <a:latin typeface="Google Sans"/>
              </a:rPr>
              <a:t>C displays both float and double variables to six decimal places)</a:t>
            </a:r>
            <a:endParaRPr lang="en-US" dirty="0"/>
          </a:p>
          <a:p>
            <a:pPr marL="0" indent="0">
              <a:spcBef>
                <a:spcPts val="0"/>
              </a:spcBef>
              <a:buNone/>
            </a:pPr>
            <a:r>
              <a:rPr lang="en-US" dirty="0"/>
              <a:t>Value of b is 2</a:t>
            </a:r>
            <a:endParaRPr lang="en-IN" dirty="0"/>
          </a:p>
        </p:txBody>
      </p:sp>
    </p:spTree>
    <p:extLst>
      <p:ext uri="{BB962C8B-B14F-4D97-AF65-F5344CB8AC3E}">
        <p14:creationId xmlns:p14="http://schemas.microsoft.com/office/powerpoint/2010/main" val="3633154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6F6D-995A-433C-A86E-AD9675B3C312}"/>
              </a:ext>
            </a:extLst>
          </p:cNvPr>
          <p:cNvSpPr>
            <a:spLocks noGrp="1"/>
          </p:cNvSpPr>
          <p:nvPr>
            <p:ph type="title"/>
          </p:nvPr>
        </p:nvSpPr>
        <p:spPr/>
        <p:txBody>
          <a:bodyPr/>
          <a:lstStyle/>
          <a:p>
            <a:pPr algn="ctr"/>
            <a:r>
              <a:rPr lang="en-US" dirty="0"/>
              <a:t>Relational Operator</a:t>
            </a:r>
            <a:endParaRPr lang="en-IN" dirty="0"/>
          </a:p>
        </p:txBody>
      </p:sp>
      <p:sp>
        <p:nvSpPr>
          <p:cNvPr id="3" name="Content Placeholder 2">
            <a:extLst>
              <a:ext uri="{FF2B5EF4-FFF2-40B4-BE49-F238E27FC236}">
                <a16:creationId xmlns:a16="http://schemas.microsoft.com/office/drawing/2014/main" id="{94360F5A-E7E2-4B69-B9D6-1AB355587066}"/>
              </a:ext>
            </a:extLst>
          </p:cNvPr>
          <p:cNvSpPr>
            <a:spLocks noGrp="1"/>
          </p:cNvSpPr>
          <p:nvPr>
            <p:ph sz="half" idx="1"/>
          </p:nvPr>
        </p:nvSpPr>
        <p:spPr>
          <a:xfrm>
            <a:off x="675862" y="1825625"/>
            <a:ext cx="4828960" cy="4351338"/>
          </a:xfrm>
        </p:spPr>
        <p:txBody>
          <a:bodyPr>
            <a:normAutofit fontScale="92500" lnSpcReduction="10000"/>
          </a:bodyPr>
          <a:lstStyle/>
          <a:p>
            <a:pPr>
              <a:defRPr/>
            </a:pPr>
            <a:r>
              <a:rPr lang="en-US" sz="3200" dirty="0">
                <a:cs typeface="Times New Roman" pitchFamily="18" charset="0"/>
              </a:rPr>
              <a:t>Used to compare two values and the result of such operation is always logical, i.e., either true or false. </a:t>
            </a:r>
          </a:p>
          <a:p>
            <a:pPr marL="0" indent="0">
              <a:buNone/>
              <a:defRPr/>
            </a:pPr>
            <a:endParaRPr lang="en-US" sz="3200" dirty="0">
              <a:cs typeface="Times New Roman" pitchFamily="18" charset="0"/>
            </a:endParaRPr>
          </a:p>
          <a:p>
            <a:pPr>
              <a:defRPr/>
            </a:pPr>
            <a:r>
              <a:rPr lang="en-US" sz="3200" dirty="0">
                <a:cs typeface="Times New Roman" pitchFamily="18" charset="0"/>
              </a:rPr>
              <a:t>Relational operators evaluate to 1, representing the </a:t>
            </a:r>
            <a:r>
              <a:rPr lang="en-US" sz="3200" i="1" dirty="0">
                <a:cs typeface="Times New Roman" pitchFamily="18" charset="0"/>
              </a:rPr>
              <a:t>true outcome, or </a:t>
            </a:r>
            <a:r>
              <a:rPr lang="en-US" sz="3200" dirty="0">
                <a:cs typeface="Times New Roman" pitchFamily="18" charset="0"/>
              </a:rPr>
              <a:t>0, representing the </a:t>
            </a:r>
            <a:r>
              <a:rPr lang="en-US" sz="3200" i="1" dirty="0">
                <a:cs typeface="Times New Roman" pitchFamily="18" charset="0"/>
              </a:rPr>
              <a:t>false outcome</a:t>
            </a:r>
            <a:endParaRPr lang="en-US" sz="3200" dirty="0">
              <a:cs typeface="Times New Roman" pitchFamily="18" charset="0"/>
            </a:endParaRPr>
          </a:p>
        </p:txBody>
      </p:sp>
      <p:graphicFrame>
        <p:nvGraphicFramePr>
          <p:cNvPr id="6" name="Content Placeholder 3">
            <a:extLst>
              <a:ext uri="{FF2B5EF4-FFF2-40B4-BE49-F238E27FC236}">
                <a16:creationId xmlns:a16="http://schemas.microsoft.com/office/drawing/2014/main" id="{95441D03-DE96-4E62-AF14-1E0D0D3821E8}"/>
              </a:ext>
            </a:extLst>
          </p:cNvPr>
          <p:cNvGraphicFramePr>
            <a:graphicFrameLocks/>
          </p:cNvGraphicFramePr>
          <p:nvPr>
            <p:extLst>
              <p:ext uri="{D42A27DB-BD31-4B8C-83A1-F6EECF244321}">
                <p14:modId xmlns:p14="http://schemas.microsoft.com/office/powerpoint/2010/main" val="2446612164"/>
              </p:ext>
            </p:extLst>
          </p:nvPr>
        </p:nvGraphicFramePr>
        <p:xfrm>
          <a:off x="5836921" y="1978452"/>
          <a:ext cx="5989319" cy="3782314"/>
        </p:xfrm>
        <a:graphic>
          <a:graphicData uri="http://schemas.openxmlformats.org/drawingml/2006/table">
            <a:tbl>
              <a:tblPr firstRow="1" firstCol="1" bandRow="1">
                <a:tableStyleId>{5940675A-B579-460E-94D1-54222C63F5DA}</a:tableStyleId>
              </a:tblPr>
              <a:tblGrid>
                <a:gridCol w="1180376">
                  <a:extLst>
                    <a:ext uri="{9D8B030D-6E8A-4147-A177-3AD203B41FA5}">
                      <a16:colId xmlns:a16="http://schemas.microsoft.com/office/drawing/2014/main" val="86537049"/>
                    </a:ext>
                  </a:extLst>
                </a:gridCol>
                <a:gridCol w="2438390">
                  <a:extLst>
                    <a:ext uri="{9D8B030D-6E8A-4147-A177-3AD203B41FA5}">
                      <a16:colId xmlns:a16="http://schemas.microsoft.com/office/drawing/2014/main" val="2280360318"/>
                    </a:ext>
                  </a:extLst>
                </a:gridCol>
                <a:gridCol w="1164298">
                  <a:extLst>
                    <a:ext uri="{9D8B030D-6E8A-4147-A177-3AD203B41FA5}">
                      <a16:colId xmlns:a16="http://schemas.microsoft.com/office/drawing/2014/main" val="1619246813"/>
                    </a:ext>
                  </a:extLst>
                </a:gridCol>
                <a:gridCol w="1206255">
                  <a:extLst>
                    <a:ext uri="{9D8B030D-6E8A-4147-A177-3AD203B41FA5}">
                      <a16:colId xmlns:a16="http://schemas.microsoft.com/office/drawing/2014/main" val="487390452"/>
                    </a:ext>
                  </a:extLst>
                </a:gridCol>
              </a:tblGrid>
              <a:tr h="587839">
                <a:tc>
                  <a:txBody>
                    <a:bodyPr/>
                    <a:lstStyle/>
                    <a:p>
                      <a:pPr algn="ctr">
                        <a:spcAft>
                          <a:spcPts val="0"/>
                        </a:spcAft>
                      </a:pPr>
                      <a:r>
                        <a:rPr lang="en-US" sz="2000" dirty="0">
                          <a:effectLst/>
                        </a:rPr>
                        <a:t>Operator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2000" dirty="0">
                          <a:effectLst/>
                        </a:rPr>
                        <a:t>Meaning</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effectLst/>
                        </a:rPr>
                        <a:t>Example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effectLst/>
                        </a:rPr>
                        <a:t>Return Value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428563"/>
                  </a:ext>
                </a:extLst>
              </a:tr>
              <a:tr h="398467">
                <a:tc>
                  <a:txBody>
                    <a:bodyPr/>
                    <a:lstStyle/>
                    <a:p>
                      <a:pPr algn="ctr">
                        <a:spcAft>
                          <a:spcPts val="0"/>
                        </a:spcAft>
                      </a:pPr>
                      <a:r>
                        <a:rPr lang="en-IN" sz="2000" dirty="0">
                          <a:solidFill>
                            <a:schemeClr val="tx1"/>
                          </a:solidFill>
                          <a:effectLst/>
                        </a:rPr>
                        <a:t>&gt;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IN" sz="2000" dirty="0">
                          <a:solidFill>
                            <a:schemeClr val="tx1"/>
                          </a:solidFill>
                          <a:effectLst/>
                        </a:rPr>
                        <a:t>Greater than</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5&gt;4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1</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7746136"/>
                  </a:ext>
                </a:extLst>
              </a:tr>
              <a:tr h="398467">
                <a:tc>
                  <a:txBody>
                    <a:bodyPr/>
                    <a:lstStyle/>
                    <a:p>
                      <a:pPr algn="ctr">
                        <a:spcAft>
                          <a:spcPts val="0"/>
                        </a:spcAft>
                      </a:pPr>
                      <a:r>
                        <a:rPr lang="en-IN" sz="2000" dirty="0">
                          <a:solidFill>
                            <a:schemeClr val="tx1"/>
                          </a:solidFill>
                          <a:effectLst/>
                        </a:rPr>
                        <a:t>&lt;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effectLst/>
                        </a:rPr>
                        <a:t>Lesser than</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5&lt;4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43060811"/>
                  </a:ext>
                </a:extLst>
              </a:tr>
              <a:tr h="508590">
                <a:tc>
                  <a:txBody>
                    <a:bodyPr/>
                    <a:lstStyle/>
                    <a:p>
                      <a:pPr algn="ctr">
                        <a:spcAft>
                          <a:spcPts val="0"/>
                        </a:spcAft>
                      </a:pPr>
                      <a:r>
                        <a:rPr lang="en-IN" sz="2000" dirty="0">
                          <a:solidFill>
                            <a:schemeClr val="tx1"/>
                          </a:solidFill>
                          <a:effectLst/>
                        </a:rPr>
                        <a:t>&gt;=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effectLst/>
                        </a:rPr>
                        <a:t>Greater than or equal to</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5&gt;=4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1</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86290602"/>
                  </a:ext>
                </a:extLst>
              </a:tr>
              <a:tr h="508590">
                <a:tc>
                  <a:txBody>
                    <a:bodyPr/>
                    <a:lstStyle/>
                    <a:p>
                      <a:pPr algn="ctr">
                        <a:spcAft>
                          <a:spcPts val="0"/>
                        </a:spcAft>
                      </a:pPr>
                      <a:r>
                        <a:rPr lang="en-IN" sz="2000" dirty="0">
                          <a:solidFill>
                            <a:schemeClr val="tx1"/>
                          </a:solidFill>
                          <a:effectLst/>
                        </a:rPr>
                        <a:t>&lt;=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tx1"/>
                          </a:solidFill>
                          <a:effectLst/>
                        </a:rPr>
                        <a:t>Lesser than or equal to</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5&lt;=4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40645046"/>
                  </a:ext>
                </a:extLst>
              </a:tr>
              <a:tr h="473662">
                <a:tc>
                  <a:txBody>
                    <a:bodyPr/>
                    <a:lstStyle/>
                    <a:p>
                      <a:pPr algn="ctr">
                        <a:spcAft>
                          <a:spcPts val="0"/>
                        </a:spcAft>
                      </a:pPr>
                      <a:r>
                        <a:rPr lang="en-IN" sz="2000" dirty="0">
                          <a:solidFill>
                            <a:schemeClr val="tx1"/>
                          </a:solidFill>
                          <a:effectLst/>
                        </a:rPr>
                        <a:t>!=</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IN" sz="2000" dirty="0">
                          <a:solidFill>
                            <a:schemeClr val="tx1"/>
                          </a:solidFill>
                          <a:effectLst/>
                        </a:rPr>
                        <a:t>Not equal to</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5!=4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1</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0610446"/>
                  </a:ext>
                </a:extLst>
              </a:tr>
              <a:tr h="682918">
                <a:tc>
                  <a:txBody>
                    <a:bodyPr/>
                    <a:lstStyle/>
                    <a:p>
                      <a:pPr algn="ctr">
                        <a:spcAft>
                          <a:spcPts val="0"/>
                        </a:spcAft>
                      </a:pPr>
                      <a:r>
                        <a:rPr lang="en-IN" sz="2000" dirty="0">
                          <a:solidFill>
                            <a:schemeClr val="tx1"/>
                          </a:solidFill>
                          <a:effectLst/>
                        </a:rPr>
                        <a:t>= =</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spcAft>
                          <a:spcPts val="0"/>
                        </a:spcAft>
                      </a:pPr>
                      <a:r>
                        <a:rPr lang="en-IN" sz="2000" dirty="0">
                          <a:solidFill>
                            <a:schemeClr val="tx1"/>
                          </a:solidFill>
                          <a:effectLst/>
                        </a:rPr>
                        <a:t>Equal to</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5= =4</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2000" dirty="0">
                          <a:solidFill>
                            <a:schemeClr val="tx1"/>
                          </a:solidFill>
                          <a:effectLst/>
                        </a:rPr>
                        <a:t>0</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98518185"/>
                  </a:ext>
                </a:extLst>
              </a:tr>
            </a:tbl>
          </a:graphicData>
        </a:graphic>
      </p:graphicFrame>
    </p:spTree>
    <p:extLst>
      <p:ext uri="{BB962C8B-B14F-4D97-AF65-F5344CB8AC3E}">
        <p14:creationId xmlns:p14="http://schemas.microsoft.com/office/powerpoint/2010/main" val="4235088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4465-93F0-43FE-B296-EBE3FEF59589}"/>
              </a:ext>
            </a:extLst>
          </p:cNvPr>
          <p:cNvSpPr>
            <a:spLocks noGrp="1"/>
          </p:cNvSpPr>
          <p:nvPr>
            <p:ph type="title"/>
          </p:nvPr>
        </p:nvSpPr>
        <p:spPr>
          <a:xfrm>
            <a:off x="1551432" y="365125"/>
            <a:ext cx="8753856" cy="830629"/>
          </a:xfrm>
        </p:spPr>
        <p:txBody>
          <a:bodyPr>
            <a:normAutofit fontScale="90000"/>
          </a:bodyPr>
          <a:lstStyle/>
          <a:p>
            <a:pPr algn="ctr"/>
            <a:r>
              <a:rPr lang="en-IN" sz="4400" dirty="0">
                <a:solidFill>
                  <a:srgbClr val="333333"/>
                </a:solidFill>
                <a:latin typeface="Montserrat"/>
              </a:rPr>
              <a:t>History of C --- contd..</a:t>
            </a:r>
            <a:br>
              <a:rPr lang="en-US" dirty="0"/>
            </a:br>
            <a:endParaRPr lang="en-IN" dirty="0"/>
          </a:p>
        </p:txBody>
      </p:sp>
      <p:sp>
        <p:nvSpPr>
          <p:cNvPr id="3" name="Content Placeholder 2">
            <a:extLst>
              <a:ext uri="{FF2B5EF4-FFF2-40B4-BE49-F238E27FC236}">
                <a16:creationId xmlns:a16="http://schemas.microsoft.com/office/drawing/2014/main" id="{F28B8C9F-B40B-4AC0-B172-BC8D5DCE0E2F}"/>
              </a:ext>
            </a:extLst>
          </p:cNvPr>
          <p:cNvSpPr>
            <a:spLocks noGrp="1"/>
          </p:cNvSpPr>
          <p:nvPr>
            <p:ph idx="1"/>
          </p:nvPr>
        </p:nvSpPr>
        <p:spPr>
          <a:xfrm>
            <a:off x="1551432" y="970671"/>
            <a:ext cx="9823704" cy="5627077"/>
          </a:xfrm>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IN" sz="2800" dirty="0">
                <a:solidFill>
                  <a:srgbClr val="333333"/>
                </a:solidFill>
                <a:latin typeface="Montserrat"/>
              </a:rPr>
              <a:t>                   </a:t>
            </a:r>
          </a:p>
          <a:p>
            <a:pPr marL="0" indent="0">
              <a:buNone/>
            </a:pPr>
            <a:endParaRPr lang="en-IN" sz="2800" dirty="0">
              <a:solidFill>
                <a:srgbClr val="333333"/>
              </a:solidFill>
              <a:latin typeface="Montserrat"/>
            </a:endParaRPr>
          </a:p>
          <a:p>
            <a:pPr marL="0" indent="0">
              <a:buNone/>
            </a:pPr>
            <a:endParaRPr lang="en-IN" dirty="0"/>
          </a:p>
          <a:p>
            <a:pPr marL="0" indent="0">
              <a:buNone/>
            </a:pPr>
            <a:r>
              <a:rPr lang="en-IN" sz="2800" dirty="0">
                <a:solidFill>
                  <a:srgbClr val="333333"/>
                </a:solidFill>
                <a:latin typeface="Montserrat"/>
              </a:rPr>
              <a:t>                     K&amp;R C 1978   Kernighan &amp; Ritchie</a:t>
            </a:r>
          </a:p>
          <a:p>
            <a:pPr marL="0" indent="0">
              <a:buNone/>
            </a:pPr>
            <a:r>
              <a:rPr lang="en-IN" sz="2800" dirty="0">
                <a:solidFill>
                  <a:srgbClr val="333333"/>
                </a:solidFill>
                <a:latin typeface="Montserrat"/>
              </a:rPr>
              <a:t>        </a:t>
            </a:r>
          </a:p>
          <a:p>
            <a:pPr marL="0" indent="0">
              <a:buNone/>
            </a:pPr>
            <a:r>
              <a:rPr lang="en-IN" sz="2800" dirty="0">
                <a:ea typeface="+mn-lt"/>
                <a:cs typeface="+mn-lt"/>
              </a:rPr>
              <a:t>                        ANSI C 1989   ANSI committee</a:t>
            </a:r>
          </a:p>
          <a:p>
            <a:pPr marL="0" indent="0">
              <a:buNone/>
            </a:pPr>
            <a:r>
              <a:rPr lang="en-IN" dirty="0">
                <a:ea typeface="+mn-lt"/>
                <a:cs typeface="+mn-lt"/>
              </a:rPr>
              <a:t>                        (</a:t>
            </a:r>
            <a:r>
              <a:rPr lang="en-IN" sz="2800" dirty="0">
                <a:solidFill>
                  <a:srgbClr val="333333"/>
                </a:solidFill>
                <a:latin typeface="Montserrat"/>
              </a:rPr>
              <a:t>American National Standards Institute)</a:t>
            </a:r>
          </a:p>
          <a:p>
            <a:pPr marL="0" indent="0">
              <a:buNone/>
            </a:pPr>
            <a:r>
              <a:rPr lang="en-IN" sz="2800" dirty="0">
                <a:ea typeface="+mn-lt"/>
                <a:cs typeface="+mn-lt"/>
              </a:rPr>
              <a:t>  </a:t>
            </a:r>
          </a:p>
          <a:p>
            <a:pPr marL="0" indent="0">
              <a:buNone/>
            </a:pPr>
            <a:r>
              <a:rPr lang="en-IN" sz="2800" dirty="0">
                <a:ea typeface="+mn-lt"/>
                <a:cs typeface="+mn-lt"/>
              </a:rPr>
              <a:t>                         ANSI/ISO C 1990   ISO committee</a:t>
            </a:r>
          </a:p>
          <a:p>
            <a:pPr marL="0" indent="0">
              <a:buNone/>
            </a:pPr>
            <a:r>
              <a:rPr lang="en-IN" dirty="0">
                <a:ea typeface="+mn-lt"/>
                <a:cs typeface="+mn-lt"/>
              </a:rPr>
              <a:t>                         (International Standards Organization)</a:t>
            </a:r>
            <a:endParaRPr lang="en-IN" dirty="0"/>
          </a:p>
        </p:txBody>
      </p:sp>
      <p:sp>
        <p:nvSpPr>
          <p:cNvPr id="5" name="Arrow: Down 4">
            <a:extLst>
              <a:ext uri="{FF2B5EF4-FFF2-40B4-BE49-F238E27FC236}">
                <a16:creationId xmlns:a16="http://schemas.microsoft.com/office/drawing/2014/main" id="{1BE9E953-7519-4EE6-912A-8F8B74620836}"/>
              </a:ext>
            </a:extLst>
          </p:cNvPr>
          <p:cNvSpPr/>
          <p:nvPr/>
        </p:nvSpPr>
        <p:spPr>
          <a:xfrm>
            <a:off x="4710238" y="2971556"/>
            <a:ext cx="320842" cy="387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05CE728C-D355-4F3C-A565-CF7783BE02F9}"/>
              </a:ext>
            </a:extLst>
          </p:cNvPr>
          <p:cNvSpPr/>
          <p:nvPr/>
        </p:nvSpPr>
        <p:spPr>
          <a:xfrm>
            <a:off x="4710238" y="4590810"/>
            <a:ext cx="320842" cy="3876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Flowchart: Connector 7">
            <a:extLst>
              <a:ext uri="{FF2B5EF4-FFF2-40B4-BE49-F238E27FC236}">
                <a16:creationId xmlns:a16="http://schemas.microsoft.com/office/drawing/2014/main" id="{003ED7F4-A4E6-4CA9-8776-D688B9CDD4A6}"/>
              </a:ext>
            </a:extLst>
          </p:cNvPr>
          <p:cNvSpPr/>
          <p:nvPr/>
        </p:nvSpPr>
        <p:spPr>
          <a:xfrm>
            <a:off x="4710238" y="1195754"/>
            <a:ext cx="457200" cy="4572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0" name="Arrow: Down 9">
            <a:extLst>
              <a:ext uri="{FF2B5EF4-FFF2-40B4-BE49-F238E27FC236}">
                <a16:creationId xmlns:a16="http://schemas.microsoft.com/office/drawing/2014/main" id="{3BCD5504-CE7A-497D-9BCD-194010F592A9}"/>
              </a:ext>
            </a:extLst>
          </p:cNvPr>
          <p:cNvSpPr/>
          <p:nvPr/>
        </p:nvSpPr>
        <p:spPr>
          <a:xfrm flipH="1">
            <a:off x="4710238" y="1883091"/>
            <a:ext cx="389020" cy="387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868575"/>
      </p:ext>
    </p:extLst>
  </p:cSld>
  <p:clrMapOvr>
    <a:masterClrMapping/>
  </p:clrMapOvr>
  <mc:AlternateContent xmlns:mc="http://schemas.openxmlformats.org/markup-compatibility/2006" xmlns:p14="http://schemas.microsoft.com/office/powerpoint/2010/main">
    <mc:Choice Requires="p14">
      <p:transition spd="slow" p14:dur="2000" advTm="35256"/>
    </mc:Choice>
    <mc:Fallback xmlns="">
      <p:transition spd="slow" advTm="3525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F2B8-F748-4528-A021-95BD28ECA36E}"/>
              </a:ext>
            </a:extLst>
          </p:cNvPr>
          <p:cNvSpPr>
            <a:spLocks noGrp="1"/>
          </p:cNvSpPr>
          <p:nvPr>
            <p:ph type="title"/>
          </p:nvPr>
        </p:nvSpPr>
        <p:spPr/>
        <p:txBody>
          <a:bodyPr/>
          <a:lstStyle/>
          <a:p>
            <a:pPr algn="ctr"/>
            <a:r>
              <a:rPr lang="en-IN" dirty="0"/>
              <a:t>Logical Operators</a:t>
            </a:r>
          </a:p>
        </p:txBody>
      </p:sp>
      <p:sp>
        <p:nvSpPr>
          <p:cNvPr id="3" name="Content Placeholder 2">
            <a:extLst>
              <a:ext uri="{FF2B5EF4-FFF2-40B4-BE49-F238E27FC236}">
                <a16:creationId xmlns:a16="http://schemas.microsoft.com/office/drawing/2014/main" id="{36DA928E-A3DE-4BAF-B921-6CF797C85298}"/>
              </a:ext>
            </a:extLst>
          </p:cNvPr>
          <p:cNvSpPr>
            <a:spLocks noGrp="1"/>
          </p:cNvSpPr>
          <p:nvPr>
            <p:ph idx="1"/>
          </p:nvPr>
        </p:nvSpPr>
        <p:spPr/>
        <p:txBody>
          <a:bodyPr/>
          <a:lstStyle/>
          <a:p>
            <a:pPr algn="just"/>
            <a:r>
              <a:rPr lang="en-IN" sz="2800" dirty="0">
                <a:latin typeface="Times New Roman" panose="02020603050405020304" pitchFamily="18" charset="0"/>
                <a:cs typeface="Times New Roman" panose="02020603050405020304" pitchFamily="18" charset="0"/>
              </a:rPr>
              <a:t>C provides three logical operators for forming logical expressions. </a:t>
            </a:r>
          </a:p>
          <a:p>
            <a:pPr algn="just"/>
            <a:r>
              <a:rPr lang="en-IN" sz="2800" dirty="0">
                <a:latin typeface="Times New Roman" panose="02020603050405020304" pitchFamily="18" charset="0"/>
                <a:cs typeface="Times New Roman" panose="02020603050405020304" pitchFamily="18" charset="0"/>
              </a:rPr>
              <a:t>Like the relational operators, logical operators evaluate to 1 or 0.</a:t>
            </a:r>
          </a:p>
          <a:p>
            <a:endParaRPr lang="en-IN" dirty="0"/>
          </a:p>
        </p:txBody>
      </p:sp>
      <p:graphicFrame>
        <p:nvGraphicFramePr>
          <p:cNvPr id="5" name="Content Placeholder 3">
            <a:extLst>
              <a:ext uri="{FF2B5EF4-FFF2-40B4-BE49-F238E27FC236}">
                <a16:creationId xmlns:a16="http://schemas.microsoft.com/office/drawing/2014/main" id="{31079D55-801B-455E-8133-B33C818C7032}"/>
              </a:ext>
            </a:extLst>
          </p:cNvPr>
          <p:cNvGraphicFramePr>
            <a:graphicFrameLocks/>
          </p:cNvGraphicFramePr>
          <p:nvPr>
            <p:extLst>
              <p:ext uri="{D42A27DB-BD31-4B8C-83A1-F6EECF244321}">
                <p14:modId xmlns:p14="http://schemas.microsoft.com/office/powerpoint/2010/main" val="3640439849"/>
              </p:ext>
            </p:extLst>
          </p:nvPr>
        </p:nvGraphicFramePr>
        <p:xfrm>
          <a:off x="1818132" y="3444240"/>
          <a:ext cx="7821168" cy="2219100"/>
        </p:xfrm>
        <a:graphic>
          <a:graphicData uri="http://schemas.openxmlformats.org/drawingml/2006/table">
            <a:tbl>
              <a:tblPr firstRow="1" firstCol="1" bandRow="1">
                <a:tableStyleId>{5940675A-B579-460E-94D1-54222C63F5DA}</a:tableStyleId>
              </a:tblPr>
              <a:tblGrid>
                <a:gridCol w="1396638">
                  <a:extLst>
                    <a:ext uri="{9D8B030D-6E8A-4147-A177-3AD203B41FA5}">
                      <a16:colId xmlns:a16="http://schemas.microsoft.com/office/drawing/2014/main" val="86537049"/>
                    </a:ext>
                  </a:extLst>
                </a:gridCol>
                <a:gridCol w="2301639">
                  <a:extLst>
                    <a:ext uri="{9D8B030D-6E8A-4147-A177-3AD203B41FA5}">
                      <a16:colId xmlns:a16="http://schemas.microsoft.com/office/drawing/2014/main" val="2280360318"/>
                    </a:ext>
                  </a:extLst>
                </a:gridCol>
                <a:gridCol w="2547701">
                  <a:extLst>
                    <a:ext uri="{9D8B030D-6E8A-4147-A177-3AD203B41FA5}">
                      <a16:colId xmlns:a16="http://schemas.microsoft.com/office/drawing/2014/main" val="1619246813"/>
                    </a:ext>
                  </a:extLst>
                </a:gridCol>
                <a:gridCol w="1575190">
                  <a:extLst>
                    <a:ext uri="{9D8B030D-6E8A-4147-A177-3AD203B41FA5}">
                      <a16:colId xmlns:a16="http://schemas.microsoft.com/office/drawing/2014/main" val="487390452"/>
                    </a:ext>
                  </a:extLst>
                </a:gridCol>
              </a:tblGrid>
              <a:tr h="663480">
                <a:tc>
                  <a:txBody>
                    <a:bodyPr/>
                    <a:lstStyle/>
                    <a:p>
                      <a:pPr algn="ctr">
                        <a:spcAft>
                          <a:spcPts val="0"/>
                        </a:spcAft>
                      </a:pPr>
                      <a:r>
                        <a:rPr lang="en-US" sz="2400" dirty="0">
                          <a:effectLst/>
                        </a:rPr>
                        <a:t>Operator</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400" dirty="0">
                          <a:effectLst/>
                        </a:rPr>
                        <a:t>Meaning</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Example</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Return Value</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6428563"/>
                  </a:ext>
                </a:extLst>
              </a:tr>
              <a:tr h="495860">
                <a:tc>
                  <a:txBody>
                    <a:bodyPr/>
                    <a:lstStyle/>
                    <a:p>
                      <a:pPr algn="ctr">
                        <a:spcAft>
                          <a:spcPts val="0"/>
                        </a:spcAft>
                      </a:pPr>
                      <a:r>
                        <a:rPr lang="en-IN" sz="2400" b="0" dirty="0">
                          <a:solidFill>
                            <a:schemeClr val="tx1"/>
                          </a:solidFill>
                          <a:effectLst/>
                        </a:rPr>
                        <a:t>&amp;&amp;</a:t>
                      </a:r>
                      <a:endParaRPr lang="en-IN" sz="24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Logical AND</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5&gt;4 &amp;&amp; 6&lt;9</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1</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57746136"/>
                  </a:ext>
                </a:extLst>
              </a:tr>
              <a:tr h="495860">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Logical OR</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5&lt;4 || 6&lt;9</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1</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43060811"/>
                  </a:ext>
                </a:extLst>
              </a:tr>
              <a:tr h="495860">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Logical NOT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 (5&gt;=5)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86290602"/>
                  </a:ext>
                </a:extLst>
              </a:tr>
            </a:tbl>
          </a:graphicData>
        </a:graphic>
      </p:graphicFrame>
    </p:spTree>
    <p:extLst>
      <p:ext uri="{BB962C8B-B14F-4D97-AF65-F5344CB8AC3E}">
        <p14:creationId xmlns:p14="http://schemas.microsoft.com/office/powerpoint/2010/main" val="2163556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7ABB-A83E-4C6E-9450-DDDD4C7E2951}"/>
              </a:ext>
            </a:extLst>
          </p:cNvPr>
          <p:cNvSpPr>
            <a:spLocks noGrp="1"/>
          </p:cNvSpPr>
          <p:nvPr>
            <p:ph type="title"/>
          </p:nvPr>
        </p:nvSpPr>
        <p:spPr>
          <a:xfrm>
            <a:off x="838200" y="365125"/>
            <a:ext cx="10515600" cy="642793"/>
          </a:xfrm>
        </p:spPr>
        <p:txBody>
          <a:bodyPr>
            <a:normAutofit fontScale="90000"/>
          </a:bodyPr>
          <a:lstStyle/>
          <a:p>
            <a:r>
              <a:rPr lang="en-IN" dirty="0"/>
              <a:t>Bitwise – and , or, </a:t>
            </a:r>
            <a:r>
              <a:rPr lang="en-IN" dirty="0" err="1"/>
              <a:t>xor</a:t>
            </a:r>
            <a:r>
              <a:rPr lang="en-IN" dirty="0"/>
              <a:t>, not</a:t>
            </a:r>
          </a:p>
        </p:txBody>
      </p:sp>
      <p:pic>
        <p:nvPicPr>
          <p:cNvPr id="4" name="Picture 3">
            <a:extLst>
              <a:ext uri="{FF2B5EF4-FFF2-40B4-BE49-F238E27FC236}">
                <a16:creationId xmlns:a16="http://schemas.microsoft.com/office/drawing/2014/main" id="{A2D73E8A-C671-447F-8D87-67233ABD55AF}"/>
              </a:ext>
            </a:extLst>
          </p:cNvPr>
          <p:cNvPicPr>
            <a:picLocks noChangeAspect="1" noChangeArrowheads="1"/>
          </p:cNvPicPr>
          <p:nvPr/>
        </p:nvPicPr>
        <p:blipFill>
          <a:blip r:embed="rId2"/>
          <a:srcRect/>
          <a:stretch>
            <a:fillRect/>
          </a:stretch>
        </p:blipFill>
        <p:spPr bwMode="auto">
          <a:xfrm>
            <a:off x="1516154" y="1319648"/>
            <a:ext cx="9329465" cy="5420845"/>
          </a:xfrm>
          <a:prstGeom prst="rect">
            <a:avLst/>
          </a:prstGeom>
          <a:noFill/>
          <a:ln w="9525">
            <a:noFill/>
            <a:miter lim="800000"/>
            <a:headEnd/>
            <a:tailEnd/>
          </a:ln>
        </p:spPr>
      </p:pic>
    </p:spTree>
    <p:extLst>
      <p:ext uri="{BB962C8B-B14F-4D97-AF65-F5344CB8AC3E}">
        <p14:creationId xmlns:p14="http://schemas.microsoft.com/office/powerpoint/2010/main" val="2827881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23C9B-18C4-466C-B14F-80D43BB08B7A}"/>
              </a:ext>
            </a:extLst>
          </p:cNvPr>
          <p:cNvSpPr>
            <a:spLocks noGrp="1"/>
          </p:cNvSpPr>
          <p:nvPr>
            <p:ph type="title"/>
          </p:nvPr>
        </p:nvSpPr>
        <p:spPr/>
        <p:txBody>
          <a:bodyPr/>
          <a:lstStyle/>
          <a:p>
            <a:pPr algn="ctr"/>
            <a:r>
              <a:rPr lang="en-IN" dirty="0"/>
              <a:t>Bitwise Operators</a:t>
            </a:r>
          </a:p>
        </p:txBody>
      </p:sp>
      <p:sp>
        <p:nvSpPr>
          <p:cNvPr id="3" name="Content Placeholder 2">
            <a:extLst>
              <a:ext uri="{FF2B5EF4-FFF2-40B4-BE49-F238E27FC236}">
                <a16:creationId xmlns:a16="http://schemas.microsoft.com/office/drawing/2014/main" id="{17374E9E-BE2D-4CB7-81C7-DAEFBBF19B53}"/>
              </a:ext>
            </a:extLst>
          </p:cNvPr>
          <p:cNvSpPr>
            <a:spLocks noGrp="1"/>
          </p:cNvSpPr>
          <p:nvPr>
            <p:ph idx="1"/>
          </p:nvPr>
        </p:nvSpPr>
        <p:spPr>
          <a:xfrm>
            <a:off x="1551432" y="1493520"/>
            <a:ext cx="9823704" cy="4683443"/>
          </a:xfrm>
        </p:spPr>
        <p:txBody>
          <a:bodyPr/>
          <a:lstStyle/>
          <a:p>
            <a:pPr algn="just"/>
            <a:r>
              <a:rPr lang="en-US" sz="2800" dirty="0"/>
              <a:t>Bitwise operators are used for the manipulation of integer data items at bit level. </a:t>
            </a:r>
          </a:p>
        </p:txBody>
      </p:sp>
      <p:graphicFrame>
        <p:nvGraphicFramePr>
          <p:cNvPr id="5" name="Content Placeholder 3">
            <a:extLst>
              <a:ext uri="{FF2B5EF4-FFF2-40B4-BE49-F238E27FC236}">
                <a16:creationId xmlns:a16="http://schemas.microsoft.com/office/drawing/2014/main" id="{59E3149B-A5CA-46BC-93CD-C27C23C0CCA5}"/>
              </a:ext>
            </a:extLst>
          </p:cNvPr>
          <p:cNvGraphicFramePr>
            <a:graphicFrameLocks/>
          </p:cNvGraphicFramePr>
          <p:nvPr>
            <p:extLst>
              <p:ext uri="{D42A27DB-BD31-4B8C-83A1-F6EECF244321}">
                <p14:modId xmlns:p14="http://schemas.microsoft.com/office/powerpoint/2010/main" val="1382525574"/>
              </p:ext>
            </p:extLst>
          </p:nvPr>
        </p:nvGraphicFramePr>
        <p:xfrm>
          <a:off x="1722120" y="2290086"/>
          <a:ext cx="9668969" cy="2818264"/>
        </p:xfrm>
        <a:graphic>
          <a:graphicData uri="http://schemas.openxmlformats.org/drawingml/2006/table">
            <a:tbl>
              <a:tblPr firstRow="1" firstCol="1" bandRow="1">
                <a:tableStyleId>{5940675A-B579-460E-94D1-54222C63F5DA}</a:tableStyleId>
              </a:tblPr>
              <a:tblGrid>
                <a:gridCol w="1666741">
                  <a:extLst>
                    <a:ext uri="{9D8B030D-6E8A-4147-A177-3AD203B41FA5}">
                      <a16:colId xmlns:a16="http://schemas.microsoft.com/office/drawing/2014/main" val="86537049"/>
                    </a:ext>
                  </a:extLst>
                </a:gridCol>
                <a:gridCol w="2493779">
                  <a:extLst>
                    <a:ext uri="{9D8B030D-6E8A-4147-A177-3AD203B41FA5}">
                      <a16:colId xmlns:a16="http://schemas.microsoft.com/office/drawing/2014/main" val="2280360318"/>
                    </a:ext>
                  </a:extLst>
                </a:gridCol>
                <a:gridCol w="1417320">
                  <a:extLst>
                    <a:ext uri="{9D8B030D-6E8A-4147-A177-3AD203B41FA5}">
                      <a16:colId xmlns:a16="http://schemas.microsoft.com/office/drawing/2014/main" val="1619246813"/>
                    </a:ext>
                  </a:extLst>
                </a:gridCol>
                <a:gridCol w="1310640">
                  <a:extLst>
                    <a:ext uri="{9D8B030D-6E8A-4147-A177-3AD203B41FA5}">
                      <a16:colId xmlns:a16="http://schemas.microsoft.com/office/drawing/2014/main" val="991587923"/>
                    </a:ext>
                  </a:extLst>
                </a:gridCol>
                <a:gridCol w="2780489">
                  <a:extLst>
                    <a:ext uri="{9D8B030D-6E8A-4147-A177-3AD203B41FA5}">
                      <a16:colId xmlns:a16="http://schemas.microsoft.com/office/drawing/2014/main" val="1125820100"/>
                    </a:ext>
                  </a:extLst>
                </a:gridCol>
              </a:tblGrid>
              <a:tr h="517754">
                <a:tc>
                  <a:txBody>
                    <a:bodyPr/>
                    <a:lstStyle/>
                    <a:p>
                      <a:pPr algn="ctr">
                        <a:spcAft>
                          <a:spcPts val="0"/>
                        </a:spcAft>
                      </a:pPr>
                      <a:r>
                        <a:rPr lang="en-US" sz="2400" dirty="0">
                          <a:effectLst/>
                        </a:rPr>
                        <a:t>Operator</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400" dirty="0">
                          <a:effectLst/>
                        </a:rPr>
                        <a:t>Meaning</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Example</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Answer</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Explanation</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6428563"/>
                  </a:ext>
                </a:extLst>
              </a:tr>
              <a:tr h="386950">
                <a:tc>
                  <a:txBody>
                    <a:bodyPr/>
                    <a:lstStyle/>
                    <a:p>
                      <a:pPr algn="ctr">
                        <a:spcAft>
                          <a:spcPts val="0"/>
                        </a:spcAft>
                      </a:pPr>
                      <a:r>
                        <a:rPr lang="en-IN" sz="2400" b="0" dirty="0">
                          <a:solidFill>
                            <a:schemeClr val="tx1"/>
                          </a:solidFill>
                          <a:effectLst/>
                        </a:rPr>
                        <a:t>&amp;</a:t>
                      </a:r>
                      <a:endParaRPr lang="en-IN" sz="2400" b="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Bitwise AND</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8&amp;4</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1000 &amp; 0100 = 0000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57746136"/>
                  </a:ext>
                </a:extLst>
              </a:tr>
              <a:tr h="386950">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Bitwise OR</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8|4</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12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1000 | 0100 = 1100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43060811"/>
                  </a:ext>
                </a:extLst>
              </a:tr>
              <a:tr h="386950">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Bitwise XOR</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8^2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10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1000 ^ 0010 = 1010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79659600"/>
                  </a:ext>
                </a:extLst>
              </a:tr>
              <a:tr h="386950">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One’s complement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~8</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7</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1000 = 0111</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86290602"/>
                  </a:ext>
                </a:extLst>
              </a:tr>
              <a:tr h="386950">
                <a:tc>
                  <a:txBody>
                    <a:bodyPr/>
                    <a:lstStyle/>
                    <a:p>
                      <a:pPr algn="ctr">
                        <a:spcAft>
                          <a:spcPts val="0"/>
                        </a:spcAft>
                      </a:pPr>
                      <a:r>
                        <a:rPr lang="en-IN" sz="2400" dirty="0">
                          <a:solidFill>
                            <a:schemeClr val="tx1"/>
                          </a:solidFill>
                          <a:effectLst/>
                        </a:rPr>
                        <a:t>&gt;&gt;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Right Shift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8&gt;&gt;2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1000 &gt;&gt;2 =0010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29686687"/>
                  </a:ext>
                </a:extLst>
              </a:tr>
              <a:tr h="283706">
                <a:tc>
                  <a:txBody>
                    <a:bodyPr/>
                    <a:lstStyle/>
                    <a:p>
                      <a:pPr algn="ctr">
                        <a:spcAft>
                          <a:spcPts val="0"/>
                        </a:spcAft>
                      </a:pPr>
                      <a:r>
                        <a:rPr lang="en-IN" sz="2400" dirty="0">
                          <a:solidFill>
                            <a:schemeClr val="tx1"/>
                          </a:solidFill>
                          <a:effectLst/>
                        </a:rPr>
                        <a:t>&lt;&lt;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Left Shift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2&lt;&lt;3</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16</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0010&lt;&lt;3 = 10000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17020616"/>
                  </a:ext>
                </a:extLst>
              </a:tr>
            </a:tbl>
          </a:graphicData>
        </a:graphic>
      </p:graphicFrame>
    </p:spTree>
    <p:extLst>
      <p:ext uri="{BB962C8B-B14F-4D97-AF65-F5344CB8AC3E}">
        <p14:creationId xmlns:p14="http://schemas.microsoft.com/office/powerpoint/2010/main" val="2976463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1E75-908D-45EF-A711-1703117B2AFC}"/>
              </a:ext>
            </a:extLst>
          </p:cNvPr>
          <p:cNvSpPr>
            <a:spLocks noGrp="1"/>
          </p:cNvSpPr>
          <p:nvPr>
            <p:ph type="title"/>
          </p:nvPr>
        </p:nvSpPr>
        <p:spPr/>
        <p:txBody>
          <a:bodyPr/>
          <a:lstStyle/>
          <a:p>
            <a:r>
              <a:rPr lang="en-IN" dirty="0"/>
              <a:t>Right Shift - Example</a:t>
            </a:r>
          </a:p>
        </p:txBody>
      </p:sp>
      <p:pic>
        <p:nvPicPr>
          <p:cNvPr id="7" name="Picture 6">
            <a:extLst>
              <a:ext uri="{FF2B5EF4-FFF2-40B4-BE49-F238E27FC236}">
                <a16:creationId xmlns:a16="http://schemas.microsoft.com/office/drawing/2014/main" id="{66BBCAE8-0179-47B8-98DE-01A7D6926D18}"/>
              </a:ext>
            </a:extLst>
          </p:cNvPr>
          <p:cNvPicPr>
            <a:picLocks noChangeAspect="1"/>
          </p:cNvPicPr>
          <p:nvPr/>
        </p:nvPicPr>
        <p:blipFill>
          <a:blip r:embed="rId2"/>
          <a:stretch>
            <a:fillRect/>
          </a:stretch>
        </p:blipFill>
        <p:spPr>
          <a:xfrm>
            <a:off x="2053113" y="1996440"/>
            <a:ext cx="8085773" cy="3368040"/>
          </a:xfrm>
          <a:prstGeom prst="rect">
            <a:avLst/>
          </a:prstGeom>
        </p:spPr>
      </p:pic>
    </p:spTree>
    <p:extLst>
      <p:ext uri="{BB962C8B-B14F-4D97-AF65-F5344CB8AC3E}">
        <p14:creationId xmlns:p14="http://schemas.microsoft.com/office/powerpoint/2010/main" val="415507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1E75-908D-45EF-A711-1703117B2AFC}"/>
              </a:ext>
            </a:extLst>
          </p:cNvPr>
          <p:cNvSpPr>
            <a:spLocks noGrp="1"/>
          </p:cNvSpPr>
          <p:nvPr>
            <p:ph type="title"/>
          </p:nvPr>
        </p:nvSpPr>
        <p:spPr/>
        <p:txBody>
          <a:bodyPr/>
          <a:lstStyle/>
          <a:p>
            <a:r>
              <a:rPr lang="en-IN" dirty="0"/>
              <a:t>Left Shift - Example</a:t>
            </a:r>
          </a:p>
        </p:txBody>
      </p:sp>
      <p:pic>
        <p:nvPicPr>
          <p:cNvPr id="4" name="Picture 3">
            <a:extLst>
              <a:ext uri="{FF2B5EF4-FFF2-40B4-BE49-F238E27FC236}">
                <a16:creationId xmlns:a16="http://schemas.microsoft.com/office/drawing/2014/main" id="{0A98681C-C57A-426D-A219-FDDC6C797BE9}"/>
              </a:ext>
            </a:extLst>
          </p:cNvPr>
          <p:cNvPicPr>
            <a:picLocks noChangeAspect="1"/>
          </p:cNvPicPr>
          <p:nvPr/>
        </p:nvPicPr>
        <p:blipFill>
          <a:blip r:embed="rId2"/>
          <a:stretch>
            <a:fillRect/>
          </a:stretch>
        </p:blipFill>
        <p:spPr>
          <a:xfrm>
            <a:off x="2060992" y="2183130"/>
            <a:ext cx="8579576" cy="3139194"/>
          </a:xfrm>
          <a:prstGeom prst="rect">
            <a:avLst/>
          </a:prstGeom>
        </p:spPr>
      </p:pic>
    </p:spTree>
    <p:extLst>
      <p:ext uri="{BB962C8B-B14F-4D97-AF65-F5344CB8AC3E}">
        <p14:creationId xmlns:p14="http://schemas.microsoft.com/office/powerpoint/2010/main" val="993744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9BB6-734D-4BC2-BDE4-06E5668E824A}"/>
              </a:ext>
            </a:extLst>
          </p:cNvPr>
          <p:cNvSpPr>
            <a:spLocks noGrp="1"/>
          </p:cNvSpPr>
          <p:nvPr>
            <p:ph type="title"/>
          </p:nvPr>
        </p:nvSpPr>
        <p:spPr/>
        <p:txBody>
          <a:bodyPr/>
          <a:lstStyle/>
          <a:p>
            <a:r>
              <a:rPr lang="en-IN" dirty="0"/>
              <a:t>Assignment Operators</a:t>
            </a:r>
          </a:p>
        </p:txBody>
      </p:sp>
      <p:graphicFrame>
        <p:nvGraphicFramePr>
          <p:cNvPr id="4" name="Content Placeholder 3">
            <a:extLst>
              <a:ext uri="{FF2B5EF4-FFF2-40B4-BE49-F238E27FC236}">
                <a16:creationId xmlns:a16="http://schemas.microsoft.com/office/drawing/2014/main" id="{83770791-3CDE-4EBC-B6CC-598AA1919470}"/>
              </a:ext>
            </a:extLst>
          </p:cNvPr>
          <p:cNvGraphicFramePr>
            <a:graphicFrameLocks noGrp="1"/>
          </p:cNvGraphicFramePr>
          <p:nvPr>
            <p:ph idx="1"/>
            <p:extLst>
              <p:ext uri="{D42A27DB-BD31-4B8C-83A1-F6EECF244321}">
                <p14:modId xmlns:p14="http://schemas.microsoft.com/office/powerpoint/2010/main" val="785499005"/>
              </p:ext>
            </p:extLst>
          </p:nvPr>
        </p:nvGraphicFramePr>
        <p:xfrm>
          <a:off x="1219200" y="1504787"/>
          <a:ext cx="6375225" cy="4754880"/>
        </p:xfrm>
        <a:graphic>
          <a:graphicData uri="http://schemas.openxmlformats.org/drawingml/2006/table">
            <a:tbl>
              <a:tblPr firstRow="1" firstCol="1" bandRow="1">
                <a:tableStyleId>{5940675A-B579-460E-94D1-54222C63F5DA}</a:tableStyleId>
              </a:tblPr>
              <a:tblGrid>
                <a:gridCol w="1478280">
                  <a:extLst>
                    <a:ext uri="{9D8B030D-6E8A-4147-A177-3AD203B41FA5}">
                      <a16:colId xmlns:a16="http://schemas.microsoft.com/office/drawing/2014/main" val="86537049"/>
                    </a:ext>
                  </a:extLst>
                </a:gridCol>
                <a:gridCol w="1709333">
                  <a:extLst>
                    <a:ext uri="{9D8B030D-6E8A-4147-A177-3AD203B41FA5}">
                      <a16:colId xmlns:a16="http://schemas.microsoft.com/office/drawing/2014/main" val="2280360318"/>
                    </a:ext>
                  </a:extLst>
                </a:gridCol>
                <a:gridCol w="1593806">
                  <a:extLst>
                    <a:ext uri="{9D8B030D-6E8A-4147-A177-3AD203B41FA5}">
                      <a16:colId xmlns:a16="http://schemas.microsoft.com/office/drawing/2014/main" val="1619246813"/>
                    </a:ext>
                  </a:extLst>
                </a:gridCol>
                <a:gridCol w="1593806">
                  <a:extLst>
                    <a:ext uri="{9D8B030D-6E8A-4147-A177-3AD203B41FA5}">
                      <a16:colId xmlns:a16="http://schemas.microsoft.com/office/drawing/2014/main" val="3310661694"/>
                    </a:ext>
                  </a:extLst>
                </a:gridCol>
              </a:tblGrid>
              <a:tr h="300355">
                <a:tc>
                  <a:txBody>
                    <a:bodyPr/>
                    <a:lstStyle/>
                    <a:p>
                      <a:pPr algn="ctr">
                        <a:spcAft>
                          <a:spcPts val="0"/>
                        </a:spcAft>
                      </a:pPr>
                      <a:r>
                        <a:rPr lang="en-US" sz="2400" dirty="0">
                          <a:effectLst/>
                        </a:rPr>
                        <a:t>Operator</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400" dirty="0">
                          <a:effectLst/>
                        </a:rPr>
                        <a:t>Category</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Example</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Meaning</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6428563"/>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Simple Assignment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57746136"/>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rowSpan="10">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effectLst/>
                        </a:rPr>
                        <a:t>Compound Assignment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43060811"/>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079659600"/>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86290602"/>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29686687"/>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817020616"/>
                  </a:ext>
                </a:extLst>
              </a:tr>
              <a:tr h="280508">
                <a:tc>
                  <a:txBody>
                    <a:bodyPr/>
                    <a:lstStyle/>
                    <a:p>
                      <a:pPr algn="ctr">
                        <a:spcAft>
                          <a:spcPts val="0"/>
                        </a:spcAft>
                      </a:pPr>
                      <a:r>
                        <a:rPr lang="en-IN" sz="2400" dirty="0">
                          <a:solidFill>
                            <a:schemeClr val="tx1"/>
                          </a:solidFill>
                          <a:effectLst/>
                        </a:rPr>
                        <a:t>&amp;=</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x&amp;=5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x=x&amp;5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7723105"/>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93533279"/>
                  </a:ext>
                </a:extLst>
              </a:tr>
              <a:tr h="280508">
                <a:tc>
                  <a:txBody>
                    <a:bodyPr/>
                    <a:lstStyle/>
                    <a:p>
                      <a:pPr algn="ctr">
                        <a:spcAft>
                          <a:spcPts val="0"/>
                        </a:spcAft>
                      </a:pPr>
                      <a:r>
                        <a:rPr lang="en-IN"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x=x|5</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14616433"/>
                  </a:ext>
                </a:extLst>
              </a:tr>
              <a:tr h="280508">
                <a:tc>
                  <a:txBody>
                    <a:bodyPr/>
                    <a:lstStyle/>
                    <a:p>
                      <a:pPr algn="ctr">
                        <a:spcAft>
                          <a:spcPts val="0"/>
                        </a:spcAft>
                      </a:pPr>
                      <a:r>
                        <a:rPr lang="en-IN" sz="2400" dirty="0">
                          <a:solidFill>
                            <a:schemeClr val="tx1"/>
                          </a:solidFill>
                          <a:effectLst/>
                        </a:rPr>
                        <a:t>&gt;&gt;=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x&gt;&gt;=2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x=x&gt;&gt;2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83093965"/>
                  </a:ext>
                </a:extLst>
              </a:tr>
              <a:tr h="280508">
                <a:tc>
                  <a:txBody>
                    <a:bodyPr/>
                    <a:lstStyle/>
                    <a:p>
                      <a:pPr algn="ctr">
                        <a:spcAft>
                          <a:spcPts val="0"/>
                        </a:spcAft>
                      </a:pPr>
                      <a:r>
                        <a:rPr lang="en-IN" sz="2400" dirty="0">
                          <a:solidFill>
                            <a:schemeClr val="tx1"/>
                          </a:solidFill>
                          <a:effectLst/>
                        </a:rPr>
                        <a:t>&lt;&lt;=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20000"/>
                        <a:lumOff val="80000"/>
                      </a:schemeClr>
                    </a:solidFill>
                  </a:tcPr>
                </a:tc>
                <a:tc>
                  <a:txBody>
                    <a:bodyPr/>
                    <a:lstStyle/>
                    <a:p>
                      <a:pPr algn="ctr">
                        <a:spcAft>
                          <a:spcPts val="0"/>
                        </a:spcAft>
                      </a:pPr>
                      <a:r>
                        <a:rPr lang="en-IN" sz="2400" dirty="0">
                          <a:solidFill>
                            <a:schemeClr val="tx1"/>
                          </a:solidFill>
                          <a:effectLst/>
                        </a:rPr>
                        <a:t>x&lt;&lt;=2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solidFill>
                            <a:schemeClr val="tx1"/>
                          </a:solidFill>
                          <a:effectLst/>
                        </a:rPr>
                        <a:t>x=x&lt;&lt;2</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38053742"/>
                  </a:ext>
                </a:extLst>
              </a:tr>
            </a:tbl>
          </a:graphicData>
        </a:graphic>
      </p:graphicFrame>
    </p:spTree>
    <p:extLst>
      <p:ext uri="{BB962C8B-B14F-4D97-AF65-F5344CB8AC3E}">
        <p14:creationId xmlns:p14="http://schemas.microsoft.com/office/powerpoint/2010/main" val="3605081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4468-75ED-4C86-85D2-B3149FB61C7F}"/>
              </a:ext>
            </a:extLst>
          </p:cNvPr>
          <p:cNvSpPr>
            <a:spLocks noGrp="1"/>
          </p:cNvSpPr>
          <p:nvPr>
            <p:ph type="title"/>
          </p:nvPr>
        </p:nvSpPr>
        <p:spPr>
          <a:xfrm>
            <a:off x="1551431" y="365126"/>
            <a:ext cx="10236015" cy="715530"/>
          </a:xfrm>
        </p:spPr>
        <p:txBody>
          <a:bodyPr>
            <a:normAutofit/>
          </a:bodyPr>
          <a:lstStyle/>
          <a:p>
            <a:r>
              <a:rPr lang="en-US" dirty="0">
                <a:latin typeface="Montserrat" panose="020B0604020202020204" charset="0"/>
              </a:rPr>
              <a:t>Increment/decrement Operators</a:t>
            </a:r>
            <a:endParaRPr lang="en-IN" dirty="0">
              <a:latin typeface="Montserrat" panose="020B0604020202020204" charset="0"/>
            </a:endParaRPr>
          </a:p>
        </p:txBody>
      </p:sp>
      <p:sp>
        <p:nvSpPr>
          <p:cNvPr id="9" name="Content Placeholder 8">
            <a:extLst>
              <a:ext uri="{FF2B5EF4-FFF2-40B4-BE49-F238E27FC236}">
                <a16:creationId xmlns:a16="http://schemas.microsoft.com/office/drawing/2014/main" id="{5A08DC5F-9FE9-4965-B23E-69E3DD1A4F96}"/>
              </a:ext>
            </a:extLst>
          </p:cNvPr>
          <p:cNvSpPr>
            <a:spLocks noGrp="1"/>
          </p:cNvSpPr>
          <p:nvPr>
            <p:ph idx="1"/>
          </p:nvPr>
        </p:nvSpPr>
        <p:spPr>
          <a:xfrm>
            <a:off x="1079770" y="1080656"/>
            <a:ext cx="9560800" cy="5412218"/>
          </a:xfrm>
        </p:spPr>
        <p:txBody>
          <a:bodyPr>
            <a:normAutofit/>
          </a:bodyPr>
          <a:lstStyle/>
          <a:p>
            <a:pPr>
              <a:defRPr/>
            </a:pPr>
            <a:endParaRPr lang="en-US" sz="2800" dirty="0">
              <a:latin typeface="Times New Roman" pitchFamily="18" charset="0"/>
              <a:cs typeface="Times New Roman" pitchFamily="18" charset="0"/>
            </a:endParaRPr>
          </a:p>
          <a:p>
            <a:pPr>
              <a:defRPr/>
            </a:pPr>
            <a:endParaRPr lang="en-US" sz="2800" dirty="0">
              <a:latin typeface="Times New Roman" pitchFamily="18" charset="0"/>
              <a:cs typeface="Times New Roman" pitchFamily="18" charset="0"/>
            </a:endParaRPr>
          </a:p>
          <a:p>
            <a:pPr>
              <a:defRPr/>
            </a:pPr>
            <a:endParaRPr lang="en-US" sz="2800" dirty="0">
              <a:latin typeface="Times New Roman" pitchFamily="18" charset="0"/>
              <a:cs typeface="Times New Roman" pitchFamily="18" charset="0"/>
            </a:endParaRPr>
          </a:p>
          <a:p>
            <a:pPr>
              <a:defRPr/>
            </a:pPr>
            <a:endParaRPr lang="en-US" sz="2800" dirty="0">
              <a:latin typeface="Times New Roman" pitchFamily="18" charset="0"/>
              <a:cs typeface="Times New Roman" pitchFamily="18" charset="0"/>
            </a:endParaRPr>
          </a:p>
          <a:p>
            <a:pPr>
              <a:defRPr/>
            </a:pPr>
            <a:endParaRPr lang="en-US" sz="2800" dirty="0">
              <a:latin typeface="Times New Roman" pitchFamily="18" charset="0"/>
              <a:cs typeface="Times New Roman" pitchFamily="18" charset="0"/>
            </a:endParaRPr>
          </a:p>
          <a:p>
            <a:pPr>
              <a:defRPr/>
            </a:pPr>
            <a:endParaRPr lang="en-US" sz="2800" dirty="0">
              <a:latin typeface="Times New Roman" pitchFamily="18" charset="0"/>
              <a:cs typeface="Times New Roman" pitchFamily="18" charset="0"/>
            </a:endParaRPr>
          </a:p>
          <a:p>
            <a:pPr>
              <a:defRPr/>
            </a:pPr>
            <a:endParaRPr lang="en-US" sz="2800"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These</a:t>
            </a:r>
            <a:r>
              <a:rPr lang="en-US" sz="2800" dirty="0">
                <a:latin typeface="Times New Roman" pitchFamily="18" charset="0"/>
                <a:cs typeface="Times New Roman" pitchFamily="18" charset="0"/>
              </a:rPr>
              <a:t> operators require only one operand or data item. </a:t>
            </a:r>
          </a:p>
          <a:p>
            <a:pPr>
              <a:defRPr/>
            </a:pPr>
            <a:r>
              <a:rPr lang="en-US" b="1" i="1" dirty="0">
                <a:latin typeface="Times New Roman" panose="02020603050405020304" pitchFamily="18" charset="0"/>
                <a:cs typeface="Times New Roman" panose="02020603050405020304" pitchFamily="18" charset="0"/>
              </a:rPr>
              <a:t>I</a:t>
            </a:r>
            <a:r>
              <a:rPr lang="en-US" sz="2800" b="1" i="1" dirty="0">
                <a:latin typeface="Times New Roman" panose="02020603050405020304" pitchFamily="18" charset="0"/>
                <a:cs typeface="Times New Roman" panose="02020603050405020304" pitchFamily="18" charset="0"/>
              </a:rPr>
              <a:t>ncrement and decrement operators: </a:t>
            </a:r>
            <a:r>
              <a:rPr lang="en-US" sz="2800" i="1" dirty="0">
                <a:latin typeface="Times New Roman" panose="02020603050405020304" pitchFamily="18" charset="0"/>
                <a:cs typeface="Times New Roman" panose="02020603050405020304" pitchFamily="18" charset="0"/>
              </a:rPr>
              <a:t>The unary </a:t>
            </a:r>
            <a:r>
              <a:rPr lang="en-US" sz="2800" dirty="0">
                <a:latin typeface="Times New Roman" panose="02020603050405020304" pitchFamily="18" charset="0"/>
                <a:cs typeface="Times New Roman" panose="02020603050405020304" pitchFamily="18" charset="0"/>
              </a:rPr>
              <a:t>‘++’ and ‘--’ operators increment or decrement the value in a variable by 1.</a:t>
            </a:r>
          </a:p>
          <a:p>
            <a:endParaRPr lang="en-IN" dirty="0"/>
          </a:p>
        </p:txBody>
      </p:sp>
      <p:graphicFrame>
        <p:nvGraphicFramePr>
          <p:cNvPr id="4" name="Content Placeholder 3">
            <a:extLst>
              <a:ext uri="{FF2B5EF4-FFF2-40B4-BE49-F238E27FC236}">
                <a16:creationId xmlns:a16="http://schemas.microsoft.com/office/drawing/2014/main" id="{095050AD-A44B-4F45-807C-9D6052A9E8F3}"/>
              </a:ext>
            </a:extLst>
          </p:cNvPr>
          <p:cNvGraphicFramePr>
            <a:graphicFrameLocks/>
          </p:cNvGraphicFramePr>
          <p:nvPr>
            <p:extLst>
              <p:ext uri="{D42A27DB-BD31-4B8C-83A1-F6EECF244321}">
                <p14:modId xmlns:p14="http://schemas.microsoft.com/office/powerpoint/2010/main" val="1895902045"/>
              </p:ext>
            </p:extLst>
          </p:nvPr>
        </p:nvGraphicFramePr>
        <p:xfrm>
          <a:off x="2059089" y="1534398"/>
          <a:ext cx="7566992" cy="2376516"/>
        </p:xfrm>
        <a:graphic>
          <a:graphicData uri="http://schemas.openxmlformats.org/drawingml/2006/table">
            <a:tbl>
              <a:tblPr firstRow="1" firstCol="1" bandRow="1">
                <a:tableStyleId>{5940675A-B579-460E-94D1-54222C63F5DA}</a:tableStyleId>
              </a:tblPr>
              <a:tblGrid>
                <a:gridCol w="1860736">
                  <a:extLst>
                    <a:ext uri="{9D8B030D-6E8A-4147-A177-3AD203B41FA5}">
                      <a16:colId xmlns:a16="http://schemas.microsoft.com/office/drawing/2014/main" val="86537049"/>
                    </a:ext>
                  </a:extLst>
                </a:gridCol>
                <a:gridCol w="2853128">
                  <a:extLst>
                    <a:ext uri="{9D8B030D-6E8A-4147-A177-3AD203B41FA5}">
                      <a16:colId xmlns:a16="http://schemas.microsoft.com/office/drawing/2014/main" val="2280360318"/>
                    </a:ext>
                  </a:extLst>
                </a:gridCol>
                <a:gridCol w="2853128">
                  <a:extLst>
                    <a:ext uri="{9D8B030D-6E8A-4147-A177-3AD203B41FA5}">
                      <a16:colId xmlns:a16="http://schemas.microsoft.com/office/drawing/2014/main" val="1619246813"/>
                    </a:ext>
                  </a:extLst>
                </a:gridCol>
              </a:tblGrid>
              <a:tr h="594129">
                <a:tc>
                  <a:txBody>
                    <a:bodyPr/>
                    <a:lstStyle/>
                    <a:p>
                      <a:pPr algn="ctr">
                        <a:spcAft>
                          <a:spcPts val="0"/>
                        </a:spcAft>
                      </a:pPr>
                      <a:r>
                        <a:rPr lang="en-US" sz="2400" dirty="0">
                          <a:effectLst/>
                        </a:rPr>
                        <a:t>Operator</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US" sz="2400" dirty="0">
                          <a:effectLst/>
                        </a:rPr>
                        <a:t>Meaning</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n-IN" sz="2400" dirty="0">
                          <a:effectLst/>
                        </a:rPr>
                        <a:t>Example</a:t>
                      </a:r>
                      <a:endParaRPr lang="en-IN" sz="2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6428563"/>
                  </a:ext>
                </a:extLst>
              </a:tr>
              <a:tr h="594129">
                <a:tc>
                  <a:txBody>
                    <a:bodyPr/>
                    <a:lstStyle/>
                    <a:p>
                      <a:pPr algn="ctr">
                        <a:spcAft>
                          <a:spcPts val="0"/>
                        </a:spcAft>
                      </a:pPr>
                      <a:r>
                        <a:rPr lang="en-US"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US" sz="2400" dirty="0">
                          <a:solidFill>
                            <a:schemeClr val="tx1"/>
                          </a:solidFill>
                          <a:effectLst/>
                        </a:rPr>
                        <a:t>Minus</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a=-10</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43060811"/>
                  </a:ext>
                </a:extLst>
              </a:tr>
              <a:tr h="594129">
                <a:tc>
                  <a:txBody>
                    <a:bodyPr/>
                    <a:lstStyle/>
                    <a:p>
                      <a:pPr algn="ctr">
                        <a:spcAft>
                          <a:spcPts val="0"/>
                        </a:spcAft>
                      </a:pPr>
                      <a:r>
                        <a:rPr lang="en-US"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US" sz="2400" dirty="0">
                          <a:solidFill>
                            <a:schemeClr val="tx1"/>
                          </a:solidFill>
                          <a:effectLst/>
                        </a:rPr>
                        <a:t>Increment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x=++y</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086290602"/>
                  </a:ext>
                </a:extLst>
              </a:tr>
              <a:tr h="594129">
                <a:tc>
                  <a:txBody>
                    <a:bodyPr/>
                    <a:lstStyle/>
                    <a:p>
                      <a:pPr algn="ctr">
                        <a:spcAft>
                          <a:spcPts val="0"/>
                        </a:spcAft>
                      </a:pPr>
                      <a:r>
                        <a:rPr lang="en-US" sz="2400" dirty="0">
                          <a:solidFill>
                            <a:schemeClr val="tx1"/>
                          </a:solidFill>
                          <a:effectLst/>
                        </a:rPr>
                        <a: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US" sz="2400" dirty="0">
                          <a:solidFill>
                            <a:schemeClr val="tx1"/>
                          </a:solidFill>
                          <a:effectLst/>
                        </a:rPr>
                        <a:t>Decrement</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spcAft>
                          <a:spcPts val="0"/>
                        </a:spcAft>
                      </a:pPr>
                      <a:r>
                        <a:rPr lang="en-IN" sz="2400" dirty="0">
                          <a:solidFill>
                            <a:schemeClr val="tx1"/>
                          </a:solidFill>
                          <a:effectLst/>
                        </a:rPr>
                        <a:t>x=--y</a:t>
                      </a:r>
                      <a:endParaRPr lang="en-IN"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840645046"/>
                  </a:ext>
                </a:extLst>
              </a:tr>
            </a:tbl>
          </a:graphicData>
        </a:graphic>
      </p:graphicFrame>
    </p:spTree>
    <p:extLst>
      <p:ext uri="{BB962C8B-B14F-4D97-AF65-F5344CB8AC3E}">
        <p14:creationId xmlns:p14="http://schemas.microsoft.com/office/powerpoint/2010/main" val="1395936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2187-42AD-4B01-85DA-2CA08D507A12}"/>
              </a:ext>
            </a:extLst>
          </p:cNvPr>
          <p:cNvSpPr>
            <a:spLocks noGrp="1"/>
          </p:cNvSpPr>
          <p:nvPr>
            <p:ph type="title"/>
          </p:nvPr>
        </p:nvSpPr>
        <p:spPr>
          <a:xfrm>
            <a:off x="1551431" y="331874"/>
            <a:ext cx="9823703" cy="1325563"/>
          </a:xfrm>
        </p:spPr>
        <p:txBody>
          <a:bodyPr/>
          <a:lstStyle/>
          <a:p>
            <a:r>
              <a:rPr lang="en-IN" dirty="0"/>
              <a:t>Post increment and decrement operators</a:t>
            </a:r>
          </a:p>
        </p:txBody>
      </p:sp>
      <p:pic>
        <p:nvPicPr>
          <p:cNvPr id="4" name="Picture 2">
            <a:extLst>
              <a:ext uri="{FF2B5EF4-FFF2-40B4-BE49-F238E27FC236}">
                <a16:creationId xmlns:a16="http://schemas.microsoft.com/office/drawing/2014/main" id="{13F7412E-D910-4981-B875-157D4439FF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4603" y="1967362"/>
            <a:ext cx="2034888" cy="16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70B8978-5705-4256-9AE4-531B3300239B}"/>
              </a:ext>
            </a:extLst>
          </p:cNvPr>
          <p:cNvPicPr>
            <a:picLocks noChangeAspect="1"/>
          </p:cNvPicPr>
          <p:nvPr/>
        </p:nvPicPr>
        <p:blipFill>
          <a:blip r:embed="rId3"/>
          <a:stretch>
            <a:fillRect/>
          </a:stretch>
        </p:blipFill>
        <p:spPr>
          <a:xfrm>
            <a:off x="2081705" y="4049630"/>
            <a:ext cx="2157786" cy="1607111"/>
          </a:xfrm>
          <a:prstGeom prst="rect">
            <a:avLst/>
          </a:prstGeom>
        </p:spPr>
      </p:pic>
      <p:sp>
        <p:nvSpPr>
          <p:cNvPr id="6" name="TextBox 5">
            <a:extLst>
              <a:ext uri="{FF2B5EF4-FFF2-40B4-BE49-F238E27FC236}">
                <a16:creationId xmlns:a16="http://schemas.microsoft.com/office/drawing/2014/main" id="{C4F62BAE-233B-421F-A702-487E0B54D886}"/>
              </a:ext>
            </a:extLst>
          </p:cNvPr>
          <p:cNvSpPr txBox="1"/>
          <p:nvPr/>
        </p:nvSpPr>
        <p:spPr>
          <a:xfrm>
            <a:off x="5214503" y="1967362"/>
            <a:ext cx="5331577" cy="1323439"/>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action :  Store the value of a in the variable x</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Second Action : Increment value of a by 1 and store the result in the variable a</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EB273B9-9F57-4295-9155-834837FE6A8A}"/>
              </a:ext>
            </a:extLst>
          </p:cNvPr>
          <p:cNvSpPr txBox="1"/>
          <p:nvPr/>
        </p:nvSpPr>
        <p:spPr>
          <a:xfrm>
            <a:off x="5336771" y="3875252"/>
            <a:ext cx="5209309" cy="1323439"/>
          </a:xfrm>
          <a:prstGeom prst="rect">
            <a:avLst/>
          </a:prstGeom>
          <a:noFill/>
        </p:spPr>
        <p:txBody>
          <a:bodyPr wrap="square" rtlCol="0">
            <a:spAutoFit/>
          </a:bodyPr>
          <a:lstStyle/>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Action : </a:t>
            </a:r>
            <a:r>
              <a:rPr lang="en-IN" sz="2000" dirty="0">
                <a:latin typeface="Times New Roman" panose="02020603050405020304" pitchFamily="18" charset="0"/>
                <a:cs typeface="Times New Roman" panose="02020603050405020304" pitchFamily="18" charset="0"/>
              </a:rPr>
              <a:t>Put value of b in the variable y</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Second Action : Decrement value of b by 1 and put result in the variable b</a:t>
            </a:r>
            <a:endParaRPr lang="en-IN" sz="2000"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7B4CF89B-6662-4B55-A012-858A4F7098E9}"/>
              </a:ext>
            </a:extLst>
          </p:cNvPr>
          <p:cNvPicPr>
            <a:picLocks noChangeAspect="1" noChangeArrowheads="1"/>
          </p:cNvPicPr>
          <p:nvPr/>
        </p:nvPicPr>
        <p:blipFill>
          <a:blip r:embed="rId4"/>
          <a:srcRect/>
          <a:stretch>
            <a:fillRect/>
          </a:stretch>
        </p:blipFill>
        <p:spPr bwMode="auto">
          <a:xfrm>
            <a:off x="1888003" y="1962946"/>
            <a:ext cx="3009900" cy="1781175"/>
          </a:xfrm>
          <a:prstGeom prst="rect">
            <a:avLst/>
          </a:prstGeom>
          <a:noFill/>
          <a:ln w="9525">
            <a:noFill/>
            <a:miter lim="800000"/>
            <a:headEnd/>
            <a:tailEnd/>
          </a:ln>
          <a:effectLst/>
        </p:spPr>
      </p:pic>
      <p:pic>
        <p:nvPicPr>
          <p:cNvPr id="10" name="Picture 3">
            <a:extLst>
              <a:ext uri="{FF2B5EF4-FFF2-40B4-BE49-F238E27FC236}">
                <a16:creationId xmlns:a16="http://schemas.microsoft.com/office/drawing/2014/main" id="{A4CC9D1D-1977-48AC-ADE8-984C123ADBBE}"/>
              </a:ext>
            </a:extLst>
          </p:cNvPr>
          <p:cNvPicPr>
            <a:picLocks noChangeAspect="1" noChangeArrowheads="1"/>
          </p:cNvPicPr>
          <p:nvPr/>
        </p:nvPicPr>
        <p:blipFill>
          <a:blip r:embed="rId5"/>
          <a:srcRect/>
          <a:stretch>
            <a:fillRect/>
          </a:stretch>
        </p:blipFill>
        <p:spPr bwMode="auto">
          <a:xfrm>
            <a:off x="1888003" y="4049630"/>
            <a:ext cx="2975000" cy="2143140"/>
          </a:xfrm>
          <a:prstGeom prst="rect">
            <a:avLst/>
          </a:prstGeom>
          <a:noFill/>
          <a:ln w="9525">
            <a:noFill/>
            <a:miter lim="800000"/>
            <a:headEnd/>
            <a:tailEnd/>
          </a:ln>
          <a:effectLst/>
        </p:spPr>
      </p:pic>
    </p:spTree>
    <p:extLst>
      <p:ext uri="{BB962C8B-B14F-4D97-AF65-F5344CB8AC3E}">
        <p14:creationId xmlns:p14="http://schemas.microsoft.com/office/powerpoint/2010/main" val="833685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2187-42AD-4B01-85DA-2CA08D507A12}"/>
              </a:ext>
            </a:extLst>
          </p:cNvPr>
          <p:cNvSpPr>
            <a:spLocks noGrp="1"/>
          </p:cNvSpPr>
          <p:nvPr>
            <p:ph type="title"/>
          </p:nvPr>
        </p:nvSpPr>
        <p:spPr>
          <a:xfrm>
            <a:off x="1551431" y="365125"/>
            <a:ext cx="9823703" cy="1325563"/>
          </a:xfrm>
        </p:spPr>
        <p:txBody>
          <a:bodyPr/>
          <a:lstStyle/>
          <a:p>
            <a:r>
              <a:rPr lang="en-IN" dirty="0"/>
              <a:t>Pre increment and decrement operators</a:t>
            </a:r>
          </a:p>
        </p:txBody>
      </p:sp>
      <p:pic>
        <p:nvPicPr>
          <p:cNvPr id="4" name="Picture 2">
            <a:extLst>
              <a:ext uri="{FF2B5EF4-FFF2-40B4-BE49-F238E27FC236}">
                <a16:creationId xmlns:a16="http://schemas.microsoft.com/office/drawing/2014/main" id="{13F7412E-D910-4981-B875-157D4439FF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4603" y="1967362"/>
            <a:ext cx="2034888" cy="16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70B8978-5705-4256-9AE4-531B3300239B}"/>
              </a:ext>
            </a:extLst>
          </p:cNvPr>
          <p:cNvPicPr>
            <a:picLocks noChangeAspect="1"/>
          </p:cNvPicPr>
          <p:nvPr/>
        </p:nvPicPr>
        <p:blipFill>
          <a:blip r:embed="rId3"/>
          <a:stretch>
            <a:fillRect/>
          </a:stretch>
        </p:blipFill>
        <p:spPr>
          <a:xfrm>
            <a:off x="2081705" y="4049630"/>
            <a:ext cx="2157786" cy="1607111"/>
          </a:xfrm>
          <a:prstGeom prst="rect">
            <a:avLst/>
          </a:prstGeom>
        </p:spPr>
      </p:pic>
      <p:sp>
        <p:nvSpPr>
          <p:cNvPr id="6" name="TextBox 5">
            <a:extLst>
              <a:ext uri="{FF2B5EF4-FFF2-40B4-BE49-F238E27FC236}">
                <a16:creationId xmlns:a16="http://schemas.microsoft.com/office/drawing/2014/main" id="{C4F62BAE-233B-421F-A702-487E0B54D886}"/>
              </a:ext>
            </a:extLst>
          </p:cNvPr>
          <p:cNvSpPr txBox="1"/>
          <p:nvPr/>
        </p:nvSpPr>
        <p:spPr>
          <a:xfrm>
            <a:off x="4954385" y="1967362"/>
            <a:ext cx="5774575" cy="1015663"/>
          </a:xfrm>
          <a:prstGeom prst="rect">
            <a:avLst/>
          </a:prstGeom>
          <a:noFill/>
        </p:spPr>
        <p:txBody>
          <a:bodyPr wrap="square" rtlCol="0">
            <a:spAutoFit/>
          </a:bodyPr>
          <a:lstStyle/>
          <a:p>
            <a:pPr lvl="1" eaLnBrk="1" fontAlgn="auto" hangingPunct="1">
              <a:spcAft>
                <a:spcPts val="0"/>
              </a:spcAft>
              <a:buFont typeface="Wingdings" panose="05000000000000000000" pitchFamily="2" charset="2"/>
              <a:buChar char="Ø"/>
              <a:defRPr/>
            </a:pPr>
            <a:r>
              <a:rPr lang="en-IN" sz="2000" dirty="0">
                <a:latin typeface="Times New Roman" panose="02020603050405020304" pitchFamily="18" charset="0"/>
                <a:cs typeface="Times New Roman" panose="02020603050405020304" pitchFamily="18" charset="0"/>
              </a:rPr>
              <a:t>First action: increment value of a by 1 and store result in the variable a.</a:t>
            </a:r>
          </a:p>
          <a:p>
            <a:pPr lvl="1" eaLnBrk="1" fontAlgn="auto" hangingPunct="1">
              <a:spcAft>
                <a:spcPts val="0"/>
              </a:spcAft>
              <a:buFont typeface="Wingdings" panose="05000000000000000000" pitchFamily="2" charset="2"/>
              <a:buChar char="Ø"/>
              <a:defRPr/>
            </a:pPr>
            <a:r>
              <a:rPr lang="en-IN" sz="2000" dirty="0">
                <a:latin typeface="Times New Roman" panose="02020603050405020304" pitchFamily="18" charset="0"/>
                <a:cs typeface="Times New Roman" panose="02020603050405020304" pitchFamily="18" charset="0"/>
              </a:rPr>
              <a:t>Second action: store value of a in the variable x.</a:t>
            </a:r>
          </a:p>
        </p:txBody>
      </p:sp>
      <p:sp>
        <p:nvSpPr>
          <p:cNvPr id="7" name="TextBox 6">
            <a:extLst>
              <a:ext uri="{FF2B5EF4-FFF2-40B4-BE49-F238E27FC236}">
                <a16:creationId xmlns:a16="http://schemas.microsoft.com/office/drawing/2014/main" id="{0EB273B9-9F57-4295-9155-834837FE6A8A}"/>
              </a:ext>
            </a:extLst>
          </p:cNvPr>
          <p:cNvSpPr txBox="1"/>
          <p:nvPr/>
        </p:nvSpPr>
        <p:spPr>
          <a:xfrm>
            <a:off x="4954385" y="3875252"/>
            <a:ext cx="5774575" cy="1631216"/>
          </a:xfrm>
          <a:prstGeom prst="rect">
            <a:avLst/>
          </a:prstGeom>
          <a:noFill/>
        </p:spPr>
        <p:txBody>
          <a:bodyPr wrap="square" rtlCol="0">
            <a:spAutoFit/>
          </a:bodyPr>
          <a:lstStyle/>
          <a:p>
            <a:pPr lvl="1" eaLnBrk="1" fontAlgn="auto" hangingPunct="1">
              <a:spcAft>
                <a:spcPts val="0"/>
              </a:spcAft>
              <a:buFont typeface="Wingdings" panose="05000000000000000000" pitchFamily="2" charset="2"/>
              <a:buChar char="Ø"/>
              <a:defRPr/>
            </a:pPr>
            <a:endParaRPr lang="en-IN" sz="2000" dirty="0">
              <a:latin typeface="Times New Roman" panose="02020603050405020304" pitchFamily="18" charset="0"/>
              <a:cs typeface="Times New Roman" panose="02020603050405020304" pitchFamily="18" charset="0"/>
            </a:endParaRPr>
          </a:p>
          <a:p>
            <a:pPr lvl="1" eaLnBrk="1" fontAlgn="auto" hangingPunct="1">
              <a:spcAft>
                <a:spcPts val="0"/>
              </a:spcAft>
              <a:buFont typeface="Wingdings" panose="05000000000000000000" pitchFamily="2" charset="2"/>
              <a:buChar char="Ø"/>
              <a:defRPr/>
            </a:pPr>
            <a:r>
              <a:rPr lang="en-IN" sz="2000" dirty="0">
                <a:latin typeface="Times New Roman" panose="02020603050405020304" pitchFamily="18" charset="0"/>
                <a:cs typeface="Times New Roman" panose="02020603050405020304" pitchFamily="18" charset="0"/>
              </a:rPr>
              <a:t>First action: decrement value of  b by 1 and store result in the variable b.</a:t>
            </a:r>
          </a:p>
          <a:p>
            <a:pPr lvl="1" eaLnBrk="1" fontAlgn="auto" hangingPunct="1">
              <a:spcAft>
                <a:spcPts val="0"/>
              </a:spcAft>
              <a:buFont typeface="Wingdings" panose="05000000000000000000" pitchFamily="2" charset="2"/>
              <a:buChar char="Ø"/>
              <a:defRPr/>
            </a:pPr>
            <a:r>
              <a:rPr lang="en-IN" sz="2000" dirty="0">
                <a:latin typeface="Times New Roman" panose="02020603050405020304" pitchFamily="18" charset="0"/>
                <a:cs typeface="Times New Roman" panose="02020603050405020304" pitchFamily="18" charset="0"/>
              </a:rPr>
              <a:t>Second action: store value of  b in the variable y.</a:t>
            </a:r>
            <a:endParaRPr lang="en-US" sz="2000" b="1" dirty="0">
              <a:latin typeface="Times New Roman" panose="02020603050405020304" pitchFamily="18" charset="0"/>
              <a:cs typeface="Times New Roman" panose="02020603050405020304" pitchFamily="18" charset="0"/>
            </a:endParaRPr>
          </a:p>
        </p:txBody>
      </p:sp>
      <p:pic>
        <p:nvPicPr>
          <p:cNvPr id="8" name="Picture 2">
            <a:extLst>
              <a:ext uri="{FF2B5EF4-FFF2-40B4-BE49-F238E27FC236}">
                <a16:creationId xmlns:a16="http://schemas.microsoft.com/office/drawing/2014/main" id="{38CBCE46-EF83-436A-AE51-8A171DC2B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2859" y="1892849"/>
            <a:ext cx="2851526"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CD929F61-A4FE-4FD5-94BC-F5A4EA587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1705" y="4018953"/>
            <a:ext cx="287268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970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6174-9E1E-129D-2444-2A46767D6EDF}"/>
              </a:ext>
            </a:extLst>
          </p:cNvPr>
          <p:cNvSpPr>
            <a:spLocks noGrp="1"/>
          </p:cNvSpPr>
          <p:nvPr>
            <p:ph type="title"/>
          </p:nvPr>
        </p:nvSpPr>
        <p:spPr/>
        <p:txBody>
          <a:bodyPr/>
          <a:lstStyle/>
          <a:p>
            <a:r>
              <a:rPr lang="en-IN" dirty="0"/>
              <a:t>Pre increment and Post increment operators</a:t>
            </a:r>
          </a:p>
        </p:txBody>
      </p:sp>
      <p:sp>
        <p:nvSpPr>
          <p:cNvPr id="3" name="Content Placeholder 2">
            <a:extLst>
              <a:ext uri="{FF2B5EF4-FFF2-40B4-BE49-F238E27FC236}">
                <a16:creationId xmlns:a16="http://schemas.microsoft.com/office/drawing/2014/main" id="{5EFD1526-ACB5-F324-4239-4DE17CC5E504}"/>
              </a:ext>
            </a:extLst>
          </p:cNvPr>
          <p:cNvSpPr>
            <a:spLocks noGrp="1"/>
          </p:cNvSpPr>
          <p:nvPr>
            <p:ph idx="1"/>
          </p:nvPr>
        </p:nvSpPr>
        <p:spPr/>
        <p:txBody>
          <a:bodyPr>
            <a:normAutofit fontScale="92500" lnSpcReduction="10000"/>
          </a:bodyPr>
          <a:lstStyle/>
          <a:p>
            <a:pPr marL="0" indent="0">
              <a:buNone/>
            </a:pPr>
            <a:r>
              <a:rPr lang="en-US" dirty="0" err="1"/>
              <a:t>i</a:t>
            </a:r>
            <a:r>
              <a:rPr lang="en-US" dirty="0"/>
              <a:t>=5;</a:t>
            </a:r>
          </a:p>
          <a:p>
            <a:pPr marL="0" indent="0">
              <a:buNone/>
            </a:pPr>
            <a:r>
              <a:rPr lang="en-US" dirty="0"/>
              <a:t>j=</a:t>
            </a:r>
            <a:r>
              <a:rPr lang="en-US" dirty="0" err="1"/>
              <a:t>i</a:t>
            </a:r>
            <a:r>
              <a:rPr lang="en-US" dirty="0"/>
              <a:t>++;</a:t>
            </a:r>
          </a:p>
          <a:p>
            <a:pPr marL="0" indent="0">
              <a:buNone/>
            </a:pPr>
            <a:r>
              <a:rPr lang="en-US" dirty="0"/>
              <a:t>In this case, the precedence of = is higher than postfix ++. So, value of </a:t>
            </a:r>
            <a:r>
              <a:rPr lang="en-US" dirty="0" err="1"/>
              <a:t>i</a:t>
            </a:r>
            <a:r>
              <a:rPr lang="en-US" dirty="0"/>
              <a:t> is assigned to j before incrementing </a:t>
            </a:r>
            <a:r>
              <a:rPr lang="en-US" dirty="0" err="1"/>
              <a:t>i</a:t>
            </a:r>
            <a:r>
              <a:rPr lang="en-US" dirty="0"/>
              <a:t>. Here j becomes 5 and </a:t>
            </a:r>
            <a:r>
              <a:rPr lang="en-US" dirty="0" err="1"/>
              <a:t>i</a:t>
            </a:r>
            <a:r>
              <a:rPr lang="en-US" dirty="0"/>
              <a:t> becomes 6.</a:t>
            </a:r>
          </a:p>
          <a:p>
            <a:pPr marL="0" indent="0">
              <a:buNone/>
            </a:pPr>
            <a:endParaRPr lang="en-US" dirty="0"/>
          </a:p>
          <a:p>
            <a:pPr marL="0" indent="0">
              <a:buNone/>
            </a:pPr>
            <a:r>
              <a:rPr lang="en-US" dirty="0" err="1"/>
              <a:t>i</a:t>
            </a:r>
            <a:r>
              <a:rPr lang="en-US" dirty="0"/>
              <a:t>=5;</a:t>
            </a:r>
          </a:p>
          <a:p>
            <a:pPr marL="0" indent="0">
              <a:buNone/>
            </a:pPr>
            <a:r>
              <a:rPr lang="en-US" dirty="0"/>
              <a:t>j=++</a:t>
            </a:r>
            <a:r>
              <a:rPr lang="en-US" dirty="0" err="1"/>
              <a:t>i</a:t>
            </a:r>
            <a:r>
              <a:rPr lang="en-US" dirty="0"/>
              <a:t>;</a:t>
            </a:r>
          </a:p>
          <a:p>
            <a:pPr marL="0" indent="0">
              <a:buNone/>
            </a:pPr>
            <a:r>
              <a:rPr lang="en-US" dirty="0"/>
              <a:t>In this case, the precedence of prefix ++ is more than = operator. So </a:t>
            </a:r>
            <a:r>
              <a:rPr lang="en-US" dirty="0" err="1"/>
              <a:t>i</a:t>
            </a:r>
            <a:r>
              <a:rPr lang="en-US" dirty="0"/>
              <a:t> will increment first and the incremented value is assigned to j Here </a:t>
            </a:r>
            <a:r>
              <a:rPr lang="en-US" dirty="0" err="1"/>
              <a:t>i</a:t>
            </a:r>
            <a:r>
              <a:rPr lang="en-US" dirty="0"/>
              <a:t> and j both become 6.</a:t>
            </a:r>
            <a:endParaRPr lang="en-IN" dirty="0"/>
          </a:p>
        </p:txBody>
      </p:sp>
    </p:spTree>
    <p:extLst>
      <p:ext uri="{BB962C8B-B14F-4D97-AF65-F5344CB8AC3E}">
        <p14:creationId xmlns:p14="http://schemas.microsoft.com/office/powerpoint/2010/main" val="219600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A812-BA74-C542-3858-0587ADC825B1}"/>
              </a:ext>
            </a:extLst>
          </p:cNvPr>
          <p:cNvSpPr>
            <a:spLocks noGrp="1"/>
          </p:cNvSpPr>
          <p:nvPr>
            <p:ph type="title"/>
          </p:nvPr>
        </p:nvSpPr>
        <p:spPr/>
        <p:txBody>
          <a:bodyPr/>
          <a:lstStyle/>
          <a:p>
            <a:endParaRPr lang="en-IN"/>
          </a:p>
        </p:txBody>
      </p:sp>
      <p:pic>
        <p:nvPicPr>
          <p:cNvPr id="1026" name="Picture 2" descr="Lightbox">
            <a:extLst>
              <a:ext uri="{FF2B5EF4-FFF2-40B4-BE49-F238E27FC236}">
                <a16:creationId xmlns:a16="http://schemas.microsoft.com/office/drawing/2014/main" id="{9ACE2E99-E1DE-1212-4AFC-48730EC63E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456" y="529390"/>
            <a:ext cx="11070226" cy="606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882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20E-7973-47AA-AC2C-EA88EA345D40}"/>
              </a:ext>
            </a:extLst>
          </p:cNvPr>
          <p:cNvSpPr>
            <a:spLocks noGrp="1"/>
          </p:cNvSpPr>
          <p:nvPr>
            <p:ph type="title"/>
          </p:nvPr>
        </p:nvSpPr>
        <p:spPr>
          <a:xfrm>
            <a:off x="838200" y="365125"/>
            <a:ext cx="9939528" cy="1325563"/>
          </a:xfrm>
        </p:spPr>
        <p:txBody>
          <a:bodyPr>
            <a:normAutofit/>
          </a:bodyPr>
          <a:lstStyle/>
          <a:p>
            <a:r>
              <a:rPr lang="en-US" sz="4400" dirty="0"/>
              <a:t>pre and post-increment - Example</a:t>
            </a:r>
            <a:br>
              <a:rPr lang="en-US" sz="4400" dirty="0"/>
            </a:br>
            <a:endParaRPr lang="en-IN" dirty="0"/>
          </a:p>
        </p:txBody>
      </p:sp>
      <p:sp>
        <p:nvSpPr>
          <p:cNvPr id="3" name="Content Placeholder 2">
            <a:extLst>
              <a:ext uri="{FF2B5EF4-FFF2-40B4-BE49-F238E27FC236}">
                <a16:creationId xmlns:a16="http://schemas.microsoft.com/office/drawing/2014/main" id="{26A12F35-2030-41D7-930C-FFD7923FC1E1}"/>
              </a:ext>
            </a:extLst>
          </p:cNvPr>
          <p:cNvSpPr>
            <a:spLocks noGrp="1"/>
          </p:cNvSpPr>
          <p:nvPr>
            <p:ph sz="half" idx="1"/>
          </p:nvPr>
        </p:nvSpPr>
        <p:spPr/>
        <p:txBody>
          <a:bodyPr/>
          <a:lstStyle/>
          <a:p>
            <a:pPr algn="just"/>
            <a:endParaRPr lang="en-IN" altLang="en-US" sz="3200" dirty="0">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B451171F-A316-42F9-9FC2-5E5647F549BA}"/>
              </a:ext>
            </a:extLst>
          </p:cNvPr>
          <p:cNvSpPr>
            <a:spLocks noGrp="1"/>
          </p:cNvSpPr>
          <p:nvPr>
            <p:ph sz="half" idx="2"/>
          </p:nvPr>
        </p:nvSpPr>
        <p:spPr>
          <a:xfrm>
            <a:off x="7467600" y="1690688"/>
            <a:ext cx="4489704" cy="4351338"/>
          </a:xfrm>
        </p:spPr>
        <p:txBody>
          <a:bodyPr/>
          <a:lstStyle/>
          <a:p>
            <a:pPr marL="0" indent="0">
              <a:buNone/>
            </a:pPr>
            <a:r>
              <a:rPr lang="en-IN" dirty="0"/>
              <a:t>Output</a:t>
            </a:r>
          </a:p>
          <a:p>
            <a:pPr marL="0" indent="0">
              <a:buNone/>
            </a:pPr>
            <a:r>
              <a:rPr lang="en-IN" dirty="0"/>
              <a:t>x=13   y=13</a:t>
            </a:r>
          </a:p>
        </p:txBody>
      </p:sp>
      <p:sp>
        <p:nvSpPr>
          <p:cNvPr id="5" name="TextBox 4">
            <a:extLst>
              <a:ext uri="{FF2B5EF4-FFF2-40B4-BE49-F238E27FC236}">
                <a16:creationId xmlns:a16="http://schemas.microsoft.com/office/drawing/2014/main" id="{B719D638-CA32-4A39-90CC-4A9F3B7CA800}"/>
              </a:ext>
            </a:extLst>
          </p:cNvPr>
          <p:cNvSpPr txBox="1"/>
          <p:nvPr/>
        </p:nvSpPr>
        <p:spPr>
          <a:xfrm>
            <a:off x="1832957" y="1638914"/>
            <a:ext cx="5238403" cy="5016758"/>
          </a:xfrm>
          <a:prstGeom prst="rect">
            <a:avLst/>
          </a:prstGeom>
          <a:noFill/>
        </p:spPr>
        <p:txBody>
          <a:bodyPr wrap="square">
            <a:spAutoFit/>
          </a:bodyPr>
          <a:lstStyle/>
          <a:p>
            <a:r>
              <a:rPr lang="es-ES" sz="3200" dirty="0">
                <a:latin typeface="Calibri" pitchFamily="34" charset="0"/>
              </a:rPr>
              <a:t>#</a:t>
            </a:r>
            <a:r>
              <a:rPr lang="es-ES" sz="3200" dirty="0" err="1">
                <a:latin typeface="Calibri" pitchFamily="34" charset="0"/>
              </a:rPr>
              <a:t>include</a:t>
            </a:r>
            <a:r>
              <a:rPr lang="es-ES" sz="3200" dirty="0">
                <a:latin typeface="Calibri" pitchFamily="34" charset="0"/>
              </a:rPr>
              <a:t>&lt;</a:t>
            </a:r>
            <a:r>
              <a:rPr lang="es-ES" sz="3200" dirty="0" err="1">
                <a:latin typeface="Calibri" pitchFamily="34" charset="0"/>
              </a:rPr>
              <a:t>stdio.h</a:t>
            </a:r>
            <a:r>
              <a:rPr lang="es-ES" sz="3200" dirty="0">
                <a:latin typeface="Calibri" pitchFamily="34" charset="0"/>
              </a:rPr>
              <a:t>&gt;</a:t>
            </a:r>
          </a:p>
          <a:p>
            <a:r>
              <a:rPr lang="es-ES" sz="3200" dirty="0" err="1">
                <a:latin typeface="Calibri" pitchFamily="34" charset="0"/>
              </a:rPr>
              <a:t>void</a:t>
            </a:r>
            <a:r>
              <a:rPr lang="es-ES" sz="3200" dirty="0">
                <a:latin typeface="Calibri" pitchFamily="34" charset="0"/>
              </a:rPr>
              <a:t> </a:t>
            </a:r>
            <a:r>
              <a:rPr lang="es-ES" sz="3200" dirty="0" err="1">
                <a:latin typeface="Calibri" pitchFamily="34" charset="0"/>
              </a:rPr>
              <a:t>main</a:t>
            </a:r>
            <a:r>
              <a:rPr lang="es-ES" sz="3200" dirty="0">
                <a:latin typeface="Calibri" pitchFamily="34" charset="0"/>
              </a:rPr>
              <a:t>()</a:t>
            </a:r>
          </a:p>
          <a:p>
            <a:r>
              <a:rPr lang="es-ES" sz="3200" dirty="0">
                <a:latin typeface="Calibri" pitchFamily="34" charset="0"/>
              </a:rPr>
              <a:t>{</a:t>
            </a:r>
          </a:p>
          <a:p>
            <a:r>
              <a:rPr lang="es-ES" sz="3200" dirty="0">
                <a:latin typeface="Calibri" pitchFamily="34" charset="0"/>
              </a:rPr>
              <a:t> </a:t>
            </a:r>
            <a:r>
              <a:rPr lang="es-ES" sz="3200" dirty="0" err="1">
                <a:latin typeface="Calibri" pitchFamily="34" charset="0"/>
              </a:rPr>
              <a:t>int</a:t>
            </a:r>
            <a:r>
              <a:rPr lang="es-ES" sz="3200" dirty="0">
                <a:latin typeface="Calibri" pitchFamily="34" charset="0"/>
              </a:rPr>
              <a:t> </a:t>
            </a:r>
            <a:r>
              <a:rPr lang="es-ES" sz="3200" dirty="0" err="1">
                <a:latin typeface="Calibri" pitchFamily="34" charset="0"/>
              </a:rPr>
              <a:t>x,y</a:t>
            </a:r>
            <a:r>
              <a:rPr lang="es-ES" sz="3200" dirty="0">
                <a:latin typeface="Calibri" pitchFamily="34" charset="0"/>
              </a:rPr>
              <a:t>;</a:t>
            </a:r>
          </a:p>
          <a:p>
            <a:r>
              <a:rPr lang="es-ES" sz="3200" dirty="0">
                <a:latin typeface="Calibri" pitchFamily="34" charset="0"/>
              </a:rPr>
              <a:t> x=10;</a:t>
            </a:r>
          </a:p>
          <a:p>
            <a:r>
              <a:rPr lang="es-ES" sz="3200" dirty="0">
                <a:latin typeface="Calibri" pitchFamily="34" charset="0"/>
              </a:rPr>
              <a:t> y=12;</a:t>
            </a:r>
          </a:p>
          <a:p>
            <a:r>
              <a:rPr lang="es-ES" sz="3200" dirty="0">
                <a:latin typeface="Calibri" pitchFamily="34" charset="0"/>
              </a:rPr>
              <a:t> x=y++;</a:t>
            </a:r>
          </a:p>
          <a:p>
            <a:r>
              <a:rPr lang="es-ES" sz="3200" dirty="0">
                <a:latin typeface="Calibri" pitchFamily="34" charset="0"/>
              </a:rPr>
              <a:t> ++x;</a:t>
            </a:r>
          </a:p>
          <a:p>
            <a:r>
              <a:rPr lang="es-ES" sz="3200" dirty="0">
                <a:latin typeface="Calibri" pitchFamily="34" charset="0"/>
              </a:rPr>
              <a:t> </a:t>
            </a:r>
            <a:r>
              <a:rPr lang="es-ES" sz="3200" dirty="0" err="1">
                <a:latin typeface="Calibri" pitchFamily="34" charset="0"/>
              </a:rPr>
              <a:t>printf</a:t>
            </a:r>
            <a:r>
              <a:rPr lang="es-ES" sz="3200" dirty="0">
                <a:latin typeface="Calibri" pitchFamily="34" charset="0"/>
              </a:rPr>
              <a:t>("x=%d\t y=%d",</a:t>
            </a:r>
            <a:r>
              <a:rPr lang="es-ES" sz="3200" dirty="0" err="1">
                <a:latin typeface="Calibri" pitchFamily="34" charset="0"/>
              </a:rPr>
              <a:t>x,y</a:t>
            </a:r>
            <a:r>
              <a:rPr lang="es-ES" sz="3200" dirty="0">
                <a:latin typeface="Calibri" pitchFamily="34" charset="0"/>
              </a:rPr>
              <a:t>);</a:t>
            </a:r>
          </a:p>
          <a:p>
            <a:r>
              <a:rPr lang="es-ES" sz="3200" dirty="0">
                <a:latin typeface="Calibri" pitchFamily="34" charset="0"/>
              </a:rPr>
              <a:t>}</a:t>
            </a:r>
          </a:p>
        </p:txBody>
      </p:sp>
    </p:spTree>
    <p:extLst>
      <p:ext uri="{BB962C8B-B14F-4D97-AF65-F5344CB8AC3E}">
        <p14:creationId xmlns:p14="http://schemas.microsoft.com/office/powerpoint/2010/main" val="1503100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F1E9-E59A-4A79-A9E5-2CBAF6542142}"/>
              </a:ext>
            </a:extLst>
          </p:cNvPr>
          <p:cNvSpPr>
            <a:spLocks noGrp="1"/>
          </p:cNvSpPr>
          <p:nvPr>
            <p:ph type="title"/>
          </p:nvPr>
        </p:nvSpPr>
        <p:spPr/>
        <p:txBody>
          <a:bodyPr/>
          <a:lstStyle/>
          <a:p>
            <a:pPr algn="ctr"/>
            <a:r>
              <a:rPr lang="en-IN" dirty="0"/>
              <a:t>Comma Operator</a:t>
            </a:r>
          </a:p>
        </p:txBody>
      </p:sp>
      <p:sp>
        <p:nvSpPr>
          <p:cNvPr id="3" name="Content Placeholder 2">
            <a:extLst>
              <a:ext uri="{FF2B5EF4-FFF2-40B4-BE49-F238E27FC236}">
                <a16:creationId xmlns:a16="http://schemas.microsoft.com/office/drawing/2014/main" id="{097C0950-13B7-423F-82F9-0A83BBF96A56}"/>
              </a:ext>
            </a:extLst>
          </p:cNvPr>
          <p:cNvSpPr>
            <a:spLocks noGrp="1"/>
          </p:cNvSpPr>
          <p:nvPr>
            <p:ph idx="1"/>
          </p:nvPr>
        </p:nvSpPr>
        <p:spPr>
          <a:xfrm>
            <a:off x="1551431" y="1396538"/>
            <a:ext cx="9147049" cy="5096337"/>
          </a:xfrm>
        </p:spPr>
        <p:txBody>
          <a:bodyPr>
            <a:normAutofit fontScale="77500" lnSpcReduction="20000"/>
          </a:bodyPr>
          <a:lstStyle/>
          <a:p>
            <a:pPr algn="just">
              <a:defRPr/>
            </a:pPr>
            <a:r>
              <a:rPr lang="en-US" sz="2800" dirty="0">
                <a:latin typeface="Times New Roman" panose="02020603050405020304" pitchFamily="18" charset="0"/>
                <a:cs typeface="Times New Roman" panose="02020603050405020304" pitchFamily="18" charset="0"/>
              </a:rPr>
              <a:t>The comma operator is used to </a:t>
            </a:r>
            <a:r>
              <a:rPr lang="en-US" dirty="0">
                <a:latin typeface="Times New Roman" panose="02020603050405020304" pitchFamily="18" charset="0"/>
                <a:cs typeface="Times New Roman" panose="02020603050405020304" pitchFamily="18" charset="0"/>
              </a:rPr>
              <a:t>b</a:t>
            </a:r>
            <a:r>
              <a:rPr lang="en-US" sz="2800" dirty="0">
                <a:latin typeface="Times New Roman" panose="02020603050405020304" pitchFamily="18" charset="0"/>
                <a:cs typeface="Times New Roman" panose="02020603050405020304" pitchFamily="18" charset="0"/>
              </a:rPr>
              <a:t>ring together a number of expressions which are performed in a sequence from left to right. For example, the following statement </a:t>
            </a:r>
          </a:p>
          <a:p>
            <a:pPr marL="0" indent="0" algn="just">
              <a:buFont typeface="Arial" pitchFamily="34" charset="0"/>
              <a:buNone/>
              <a:defRPr/>
            </a:pPr>
            <a:r>
              <a:rPr lang="en-US" sz="2800" dirty="0">
                <a:latin typeface="Times New Roman" panose="02020603050405020304" pitchFamily="18" charset="0"/>
                <a:cs typeface="Times New Roman" panose="02020603050405020304" pitchFamily="18" charset="0"/>
              </a:rPr>
              <a:t>	a = (x = 5,  x + 2);</a:t>
            </a:r>
          </a:p>
          <a:p>
            <a:pPr marL="0" indent="0" algn="just">
              <a:buFont typeface="Arial" pitchFamily="34" charset="0"/>
              <a:buNone/>
              <a:defRPr/>
            </a:pPr>
            <a:r>
              <a:rPr lang="en-US" sz="2800" dirty="0">
                <a:latin typeface="Times New Roman" panose="02020603050405020304" pitchFamily="18" charset="0"/>
                <a:cs typeface="Times New Roman" panose="02020603050405020304" pitchFamily="18" charset="0"/>
              </a:rPr>
              <a:t>      executes in the following order:</a:t>
            </a:r>
          </a:p>
          <a:p>
            <a:pPr marL="0" indent="0" algn="just">
              <a:buFont typeface="Arial" pitchFamily="34" charset="0"/>
              <a:buNone/>
              <a:defRP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value 5 is assigned to variable x.</a:t>
            </a:r>
          </a:p>
          <a:p>
            <a:pPr marL="0" indent="0" algn="just">
              <a:buFont typeface="Arial" pitchFamily="34" charset="0"/>
              <a:buNone/>
              <a:defRPr/>
            </a:pPr>
            <a:r>
              <a:rPr lang="en-US" sz="2800" dirty="0">
                <a:latin typeface="Times New Roman" panose="02020603050405020304" pitchFamily="18" charset="0"/>
                <a:cs typeface="Times New Roman" panose="02020603050405020304" pitchFamily="18" charset="0"/>
              </a:rPr>
              <a:t>         (ii)  x is incremented by 2.</a:t>
            </a:r>
          </a:p>
          <a:p>
            <a:pPr marL="0" indent="0" algn="just">
              <a:buFont typeface="Arial" pitchFamily="34" charset="0"/>
              <a:buNone/>
              <a:defRPr/>
            </a:pPr>
            <a:r>
              <a:rPr lang="en-US" sz="2800" dirty="0">
                <a:latin typeface="Times New Roman" panose="02020603050405020304" pitchFamily="18" charset="0"/>
                <a:cs typeface="Times New Roman" panose="02020603050405020304" pitchFamily="18" charset="0"/>
              </a:rPr>
              <a:t>         (iii) the value of expression x + 2 (i.e. 7) is assigned to the variable a.</a:t>
            </a:r>
          </a:p>
          <a:p>
            <a:pPr marL="0" indent="0" algn="just">
              <a:buFont typeface="Arial" pitchFamily="34" charset="0"/>
              <a:buNone/>
              <a:defRPr/>
            </a:pPr>
            <a:r>
              <a:rPr lang="en-US" sz="2800" dirty="0">
                <a:latin typeface="Times New Roman" panose="02020603050405020304" pitchFamily="18" charset="0"/>
                <a:cs typeface="Times New Roman" panose="02020603050405020304" pitchFamily="18" charset="0"/>
              </a:rPr>
              <a:t> </a:t>
            </a:r>
          </a:p>
          <a:p>
            <a:pPr marL="0" indent="0" algn="just">
              <a:buFont typeface="Arial" pitchFamily="34" charset="0"/>
              <a:buNone/>
              <a:defRPr/>
            </a:pPr>
            <a:r>
              <a:rPr lang="en-US" sz="2800" dirty="0">
                <a:solidFill>
                  <a:srgbClr val="FF0000"/>
                </a:solidFill>
                <a:latin typeface="Times New Roman" panose="02020603050405020304" pitchFamily="18" charset="0"/>
                <a:cs typeface="Times New Roman" panose="02020603050405020304" pitchFamily="18" charset="0"/>
              </a:rPr>
              <a:t>The following points may be noted regarding comma operators.</a:t>
            </a:r>
          </a:p>
          <a:p>
            <a:pPr marL="514350" indent="-514350" algn="just">
              <a:buFont typeface="+mj-lt"/>
              <a:buAutoNum type="arabicPeriod"/>
              <a:defRPr/>
            </a:pPr>
            <a:r>
              <a:rPr lang="en-US" sz="2800" dirty="0">
                <a:latin typeface="Times New Roman" panose="02020603050405020304" pitchFamily="18" charset="0"/>
                <a:cs typeface="Times New Roman" panose="02020603050405020304" pitchFamily="18" charset="0"/>
              </a:rPr>
              <a:t>A list of expressions, separated by comma, is always evaluated from left to right.</a:t>
            </a:r>
          </a:p>
          <a:p>
            <a:pPr marL="514350" indent="-514350" algn="just">
              <a:buFont typeface="+mj-lt"/>
              <a:buAutoNum type="arabicPeriod"/>
              <a:defRPr/>
            </a:pPr>
            <a:endParaRPr lang="en-US" sz="2800" dirty="0">
              <a:latin typeface="Times New Roman" panose="02020603050405020304" pitchFamily="18" charset="0"/>
              <a:cs typeface="Times New Roman" panose="02020603050405020304" pitchFamily="18" charset="0"/>
            </a:endParaRPr>
          </a:p>
          <a:p>
            <a:pPr marL="514350" indent="-514350" algn="just">
              <a:spcBef>
                <a:spcPts val="0"/>
              </a:spcBef>
              <a:buFont typeface="+mj-lt"/>
              <a:buAutoNum type="arabicPeriod"/>
              <a:defRPr/>
            </a:pPr>
            <a:r>
              <a:rPr lang="en-US" sz="2800" dirty="0">
                <a:latin typeface="Times New Roman" panose="02020603050405020304" pitchFamily="18" charset="0"/>
                <a:cs typeface="Times New Roman" panose="02020603050405020304" pitchFamily="18" charset="0"/>
              </a:rPr>
              <a:t>The comma operator has the lowest precedence among all C operators.</a:t>
            </a:r>
          </a:p>
          <a:p>
            <a:endParaRPr lang="en-IN" dirty="0"/>
          </a:p>
        </p:txBody>
      </p:sp>
    </p:spTree>
    <p:extLst>
      <p:ext uri="{BB962C8B-B14F-4D97-AF65-F5344CB8AC3E}">
        <p14:creationId xmlns:p14="http://schemas.microsoft.com/office/powerpoint/2010/main" val="1962124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309C-83CB-4674-8DAE-CE8B987973C8}"/>
              </a:ext>
            </a:extLst>
          </p:cNvPr>
          <p:cNvSpPr>
            <a:spLocks noGrp="1"/>
          </p:cNvSpPr>
          <p:nvPr>
            <p:ph type="title"/>
          </p:nvPr>
        </p:nvSpPr>
        <p:spPr/>
        <p:txBody>
          <a:bodyPr/>
          <a:lstStyle/>
          <a:p>
            <a:pPr algn="ctr"/>
            <a:r>
              <a:rPr lang="en-US" dirty="0"/>
              <a:t>Size of Operator</a:t>
            </a:r>
            <a:endParaRPr lang="en-IN" dirty="0"/>
          </a:p>
        </p:txBody>
      </p:sp>
      <p:sp>
        <p:nvSpPr>
          <p:cNvPr id="3" name="Content Placeholder 2">
            <a:extLst>
              <a:ext uri="{FF2B5EF4-FFF2-40B4-BE49-F238E27FC236}">
                <a16:creationId xmlns:a16="http://schemas.microsoft.com/office/drawing/2014/main" id="{8035E68E-7266-4C12-98E1-B46729442E74}"/>
              </a:ext>
            </a:extLst>
          </p:cNvPr>
          <p:cNvSpPr>
            <a:spLocks noGrp="1"/>
          </p:cNvSpPr>
          <p:nvPr>
            <p:ph idx="1"/>
          </p:nvPr>
        </p:nvSpPr>
        <p:spPr/>
        <p:txBody>
          <a:bodyPr/>
          <a:lstStyle/>
          <a:p>
            <a:pPr algn="just"/>
            <a:r>
              <a:rPr lang="en-IN" dirty="0" err="1"/>
              <a:t>s</a:t>
            </a:r>
            <a:r>
              <a:rPr lang="en-IN" sz="2800" dirty="0" err="1"/>
              <a:t>izeof</a:t>
            </a:r>
            <a:r>
              <a:rPr lang="en-IN" dirty="0"/>
              <a:t> - </a:t>
            </a:r>
            <a:r>
              <a:rPr lang="en-IN" sz="2800" dirty="0"/>
              <a:t> calculates the size of any data item or type. </a:t>
            </a:r>
          </a:p>
          <a:p>
            <a:pPr algn="just"/>
            <a:r>
              <a:rPr lang="en-IN" sz="2800" dirty="0"/>
              <a:t>It takes a single operand that may be a type name (e.g., int) or an expression (e.g.,100) and returns the size of the specified entity in bytes .</a:t>
            </a:r>
          </a:p>
          <a:p>
            <a:pPr algn="just"/>
            <a:r>
              <a:rPr lang="en-IN" sz="2800" dirty="0"/>
              <a:t>The outcome is totally machine-dependent.</a:t>
            </a:r>
          </a:p>
          <a:p>
            <a:pPr algn="just"/>
            <a:r>
              <a:rPr lang="en-IN" dirty="0"/>
              <a:t>If </a:t>
            </a:r>
            <a:r>
              <a:rPr lang="en-IN" dirty="0" err="1"/>
              <a:t>sizeof</a:t>
            </a:r>
            <a:r>
              <a:rPr lang="en-IN" dirty="0"/>
              <a:t>() holds an expression, it doesn’t get evaluated.</a:t>
            </a:r>
            <a:endParaRPr lang="en-IN" sz="2800" dirty="0"/>
          </a:p>
          <a:p>
            <a:pPr algn="just"/>
            <a:r>
              <a:rPr lang="en-IN" dirty="0" err="1"/>
              <a:t>sizeof</a:t>
            </a:r>
            <a:r>
              <a:rPr lang="en-IN" dirty="0"/>
              <a:t> is the only operator which is also a keyword.</a:t>
            </a:r>
            <a:endParaRPr lang="en-IN" sz="2800" dirty="0"/>
          </a:p>
          <a:p>
            <a:endParaRPr lang="en-IN" dirty="0"/>
          </a:p>
        </p:txBody>
      </p:sp>
    </p:spTree>
    <p:extLst>
      <p:ext uri="{BB962C8B-B14F-4D97-AF65-F5344CB8AC3E}">
        <p14:creationId xmlns:p14="http://schemas.microsoft.com/office/powerpoint/2010/main" val="1534587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F8A3-880B-4608-9F1A-77E58B34D2CD}"/>
              </a:ext>
            </a:extLst>
          </p:cNvPr>
          <p:cNvSpPr>
            <a:spLocks noGrp="1"/>
          </p:cNvSpPr>
          <p:nvPr>
            <p:ph type="title"/>
          </p:nvPr>
        </p:nvSpPr>
        <p:spPr>
          <a:xfrm>
            <a:off x="838200" y="316486"/>
            <a:ext cx="10515600" cy="753556"/>
          </a:xfrm>
        </p:spPr>
        <p:txBody>
          <a:bodyPr/>
          <a:lstStyle/>
          <a:p>
            <a:pPr algn="ctr"/>
            <a:r>
              <a:rPr lang="en-US" dirty="0"/>
              <a:t>Size of Operator - </a:t>
            </a:r>
            <a:r>
              <a:rPr lang="en-IN" dirty="0"/>
              <a:t>Example</a:t>
            </a:r>
          </a:p>
        </p:txBody>
      </p:sp>
      <p:pic>
        <p:nvPicPr>
          <p:cNvPr id="4" name="Content Placeholder 3">
            <a:extLst>
              <a:ext uri="{FF2B5EF4-FFF2-40B4-BE49-F238E27FC236}">
                <a16:creationId xmlns:a16="http://schemas.microsoft.com/office/drawing/2014/main" id="{962B4C5F-7BF5-44A6-B301-852FA6D59E64}"/>
              </a:ext>
            </a:extLst>
          </p:cNvPr>
          <p:cNvPicPr>
            <a:picLocks noGrp="1" noChangeAspect="1"/>
          </p:cNvPicPr>
          <p:nvPr>
            <p:ph idx="1"/>
          </p:nvPr>
        </p:nvPicPr>
        <p:blipFill>
          <a:blip r:embed="rId2"/>
          <a:stretch>
            <a:fillRect/>
          </a:stretch>
        </p:blipFill>
        <p:spPr>
          <a:xfrm>
            <a:off x="679839" y="1225686"/>
            <a:ext cx="8104238" cy="5405066"/>
          </a:xfrm>
          <a:prstGeom prst="rect">
            <a:avLst/>
          </a:prstGeom>
        </p:spPr>
      </p:pic>
    </p:spTree>
    <p:extLst>
      <p:ext uri="{BB962C8B-B14F-4D97-AF65-F5344CB8AC3E}">
        <p14:creationId xmlns:p14="http://schemas.microsoft.com/office/powerpoint/2010/main" val="1256094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7A5463-66D9-4A1B-E5D4-A05365175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158" y="1274324"/>
            <a:ext cx="7101870" cy="5357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838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2F33-C38E-47E6-8F52-3F0B8ED91406}"/>
              </a:ext>
            </a:extLst>
          </p:cNvPr>
          <p:cNvSpPr>
            <a:spLocks noGrp="1"/>
          </p:cNvSpPr>
          <p:nvPr>
            <p:ph type="title"/>
          </p:nvPr>
        </p:nvSpPr>
        <p:spPr>
          <a:xfrm>
            <a:off x="1551432" y="365126"/>
            <a:ext cx="10269266" cy="763284"/>
          </a:xfrm>
        </p:spPr>
        <p:txBody>
          <a:bodyPr>
            <a:normAutofit/>
          </a:bodyPr>
          <a:lstStyle/>
          <a:p>
            <a:pPr algn="ctr"/>
            <a:r>
              <a:rPr lang="en-US" sz="4000" dirty="0"/>
              <a:t>Ternary Operator</a:t>
            </a:r>
            <a:endParaRPr lang="en-IN" sz="4000" dirty="0"/>
          </a:p>
        </p:txBody>
      </p:sp>
      <p:sp>
        <p:nvSpPr>
          <p:cNvPr id="3" name="Content Placeholder 2">
            <a:extLst>
              <a:ext uri="{FF2B5EF4-FFF2-40B4-BE49-F238E27FC236}">
                <a16:creationId xmlns:a16="http://schemas.microsoft.com/office/drawing/2014/main" id="{9397152B-2415-454C-9089-BB5754E6AC63}"/>
              </a:ext>
            </a:extLst>
          </p:cNvPr>
          <p:cNvSpPr>
            <a:spLocks noGrp="1"/>
          </p:cNvSpPr>
          <p:nvPr>
            <p:ph idx="1"/>
          </p:nvPr>
        </p:nvSpPr>
        <p:spPr>
          <a:xfrm>
            <a:off x="838200" y="1128410"/>
            <a:ext cx="10515600" cy="5048553"/>
          </a:xfrm>
        </p:spPr>
        <p:txBody>
          <a:bodyPr>
            <a:normAutofit fontScale="85000" lnSpcReduction="20000"/>
          </a:bodyPr>
          <a:lstStyle/>
          <a:p>
            <a:pPr>
              <a:defRPr/>
            </a:pPr>
            <a:r>
              <a:rPr lang="en-IN" sz="3200" dirty="0">
                <a:latin typeface="Times New Roman" pitchFamily="18" charset="0"/>
                <a:cs typeface="Times New Roman" pitchFamily="18" charset="0"/>
              </a:rPr>
              <a:t>The operator  using  three operands or three variables is known as Ternary Operator</a:t>
            </a:r>
          </a:p>
          <a:p>
            <a:pPr>
              <a:defRPr/>
            </a:pPr>
            <a:r>
              <a:rPr lang="en-US" sz="3200" b="1" dirty="0">
                <a:latin typeface="Times New Roman" pitchFamily="18" charset="0"/>
                <a:cs typeface="Times New Roman" pitchFamily="18" charset="0"/>
              </a:rPr>
              <a:t>Conditional Operator  (</a:t>
            </a:r>
            <a:r>
              <a:rPr lang="en-IN" sz="3200" b="1" dirty="0">
                <a:latin typeface="Times New Roman" pitchFamily="18" charset="0"/>
                <a:cs typeface="Times New Roman" pitchFamily="18" charset="0"/>
              </a:rPr>
              <a:t>? :</a:t>
            </a:r>
            <a:r>
              <a:rPr lang="en-US" sz="3200" b="1" dirty="0">
                <a:latin typeface="Times New Roman" pitchFamily="18" charset="0"/>
                <a:cs typeface="Times New Roman" pitchFamily="18" charset="0"/>
              </a:rPr>
              <a:t>) is a Ternary Operator</a:t>
            </a:r>
          </a:p>
          <a:p>
            <a:pPr>
              <a:buFont typeface="Arial" pitchFamily="34" charset="0"/>
              <a:buNone/>
              <a:defRPr/>
            </a:pPr>
            <a:r>
              <a:rPr lang="en-US" sz="3200" b="1" dirty="0">
                <a:latin typeface="Times New Roman" pitchFamily="18" charset="0"/>
                <a:cs typeface="Times New Roman" pitchFamily="18" charset="0"/>
              </a:rPr>
              <a:t>Syntax : </a:t>
            </a:r>
          </a:p>
          <a:p>
            <a:pPr>
              <a:buFont typeface="Arial" pitchFamily="34" charset="0"/>
              <a:buNone/>
              <a:defRPr/>
            </a:pPr>
            <a:r>
              <a:rPr lang="en-US" sz="3200" dirty="0">
                <a:latin typeface="Times New Roman" pitchFamily="18" charset="0"/>
                <a:cs typeface="Times New Roman" pitchFamily="18" charset="0"/>
              </a:rPr>
              <a:t>       </a:t>
            </a:r>
            <a:r>
              <a:rPr lang="en-IN" sz="3200" dirty="0">
                <a:latin typeface="Times New Roman" pitchFamily="18" charset="0"/>
                <a:cs typeface="Times New Roman" pitchFamily="18" charset="0"/>
              </a:rPr>
              <a:t>expression-1 ? expression-2 : expression-3</a:t>
            </a:r>
          </a:p>
          <a:p>
            <a:pPr marL="0" indent="0">
              <a:buFont typeface="Arial" pitchFamily="34" charset="0"/>
              <a:buNone/>
              <a:defRPr/>
            </a:pPr>
            <a:r>
              <a:rPr lang="en-IN" sz="3200" dirty="0">
                <a:latin typeface="Times New Roman" pitchFamily="18" charset="0"/>
                <a:cs typeface="Times New Roman" pitchFamily="18" charset="0"/>
              </a:rPr>
              <a:t>In the above syntax, expression-1 is condition and expression-2 and expression-3 will be either value or variable or statement or any mathematical expression</a:t>
            </a:r>
          </a:p>
          <a:p>
            <a:pPr marL="0" indent="0">
              <a:buFont typeface="Arial" pitchFamily="34" charset="0"/>
              <a:buNone/>
              <a:defRPr/>
            </a:pPr>
            <a:r>
              <a:rPr lang="en-US" sz="3200" b="1" dirty="0">
                <a:latin typeface="Times New Roman" pitchFamily="18" charset="0"/>
                <a:cs typeface="Times New Roman" pitchFamily="18" charset="0"/>
              </a:rPr>
              <a:t>Example:</a:t>
            </a:r>
          </a:p>
          <a:p>
            <a:pPr marL="0" indent="0">
              <a:buFont typeface="Arial" pitchFamily="34" charset="0"/>
              <a:buNone/>
              <a:defRPr/>
            </a:pPr>
            <a:r>
              <a:rPr lang="en-US" sz="3200" dirty="0">
                <a:latin typeface="Times New Roman" pitchFamily="18" charset="0"/>
                <a:cs typeface="Times New Roman" pitchFamily="18" charset="0"/>
              </a:rPr>
              <a:t>int a=30, b = 20;</a:t>
            </a:r>
          </a:p>
          <a:p>
            <a:pPr marL="0" indent="0">
              <a:buFont typeface="Arial" pitchFamily="34" charset="0"/>
              <a:buNone/>
              <a:defRPr/>
            </a:pPr>
            <a:r>
              <a:rPr lang="en-IN" sz="3200" dirty="0">
                <a:latin typeface="Times New Roman" pitchFamily="18" charset="0"/>
                <a:cs typeface="Times New Roman" pitchFamily="18" charset="0"/>
              </a:rPr>
              <a:t>a&gt;b ? </a:t>
            </a:r>
            <a:r>
              <a:rPr lang="en-IN" sz="3200" dirty="0" err="1">
                <a:latin typeface="Times New Roman" pitchFamily="18" charset="0"/>
                <a:cs typeface="Times New Roman" pitchFamily="18" charset="0"/>
              </a:rPr>
              <a:t>printf</a:t>
            </a:r>
            <a:r>
              <a:rPr lang="en-IN" sz="3200" dirty="0">
                <a:latin typeface="Times New Roman" pitchFamily="18" charset="0"/>
                <a:cs typeface="Times New Roman" pitchFamily="18" charset="0"/>
              </a:rPr>
              <a:t> (“a is greater") : </a:t>
            </a:r>
            <a:r>
              <a:rPr lang="en-IN" sz="3200" dirty="0" err="1">
                <a:latin typeface="Times New Roman" pitchFamily="18" charset="0"/>
                <a:cs typeface="Times New Roman" pitchFamily="18" charset="0"/>
              </a:rPr>
              <a:t>printf</a:t>
            </a:r>
            <a:r>
              <a:rPr lang="en-IN" sz="3200" dirty="0">
                <a:latin typeface="Times New Roman" pitchFamily="18" charset="0"/>
                <a:cs typeface="Times New Roman" pitchFamily="18" charset="0"/>
              </a:rPr>
              <a:t> (“b  is greater");</a:t>
            </a:r>
          </a:p>
          <a:p>
            <a:pPr marL="0" indent="0">
              <a:buFont typeface="Arial" pitchFamily="34" charset="0"/>
              <a:buNone/>
              <a:defRPr/>
            </a:pPr>
            <a:r>
              <a:rPr lang="en-US" sz="3200" b="1" dirty="0">
                <a:latin typeface="Times New Roman" pitchFamily="18" charset="0"/>
                <a:cs typeface="Times New Roman" pitchFamily="18" charset="0"/>
              </a:rPr>
              <a:t>Answer:</a:t>
            </a:r>
          </a:p>
          <a:p>
            <a:pPr marL="0" indent="0">
              <a:buFont typeface="Arial" pitchFamily="34" charset="0"/>
              <a:buNone/>
              <a:defRPr/>
            </a:pPr>
            <a:r>
              <a:rPr lang="en-US" sz="3200" dirty="0">
                <a:latin typeface="Times New Roman" pitchFamily="18" charset="0"/>
                <a:cs typeface="Times New Roman" pitchFamily="18" charset="0"/>
              </a:rPr>
              <a:t>a is greater</a:t>
            </a:r>
          </a:p>
          <a:p>
            <a:endParaRPr lang="en-IN" dirty="0"/>
          </a:p>
        </p:txBody>
      </p:sp>
      <p:pic>
        <p:nvPicPr>
          <p:cNvPr id="4" name="Picture 2" descr="Image result for ternary operator in c">
            <a:extLst>
              <a:ext uri="{FF2B5EF4-FFF2-40B4-BE49-F238E27FC236}">
                <a16:creationId xmlns:a16="http://schemas.microsoft.com/office/drawing/2014/main" id="{B501EE7D-0268-4E34-AA0B-9B0848CE9D96}"/>
              </a:ext>
            </a:extLst>
          </p:cNvPr>
          <p:cNvPicPr>
            <a:picLocks noChangeAspect="1" noChangeArrowheads="1"/>
          </p:cNvPicPr>
          <p:nvPr/>
        </p:nvPicPr>
        <p:blipFill>
          <a:blip r:embed="rId2"/>
          <a:srcRect/>
          <a:stretch>
            <a:fillRect/>
          </a:stretch>
        </p:blipFill>
        <p:spPr bwMode="auto">
          <a:xfrm>
            <a:off x="6924706" y="5265260"/>
            <a:ext cx="4662543" cy="1514921"/>
          </a:xfrm>
          <a:prstGeom prst="rect">
            <a:avLst/>
          </a:prstGeom>
          <a:noFill/>
          <a:ln w="9525">
            <a:noFill/>
            <a:miter lim="800000"/>
            <a:headEnd/>
            <a:tailEnd/>
          </a:ln>
        </p:spPr>
      </p:pic>
    </p:spTree>
    <p:extLst>
      <p:ext uri="{BB962C8B-B14F-4D97-AF65-F5344CB8AC3E}">
        <p14:creationId xmlns:p14="http://schemas.microsoft.com/office/powerpoint/2010/main" val="15612984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AC9B-988A-4AE1-BE43-0922FB08B7C2}"/>
              </a:ext>
            </a:extLst>
          </p:cNvPr>
          <p:cNvSpPr>
            <a:spLocks noGrp="1"/>
          </p:cNvSpPr>
          <p:nvPr>
            <p:ph type="title"/>
          </p:nvPr>
        </p:nvSpPr>
        <p:spPr/>
        <p:txBody>
          <a:bodyPr/>
          <a:lstStyle/>
          <a:p>
            <a:pPr algn="ctr"/>
            <a:r>
              <a:rPr lang="en-US" dirty="0"/>
              <a:t>Ternary Operator - Example</a:t>
            </a:r>
            <a:endParaRPr lang="en-IN" dirty="0"/>
          </a:p>
        </p:txBody>
      </p:sp>
      <p:sp>
        <p:nvSpPr>
          <p:cNvPr id="3" name="Content Placeholder 2">
            <a:extLst>
              <a:ext uri="{FF2B5EF4-FFF2-40B4-BE49-F238E27FC236}">
                <a16:creationId xmlns:a16="http://schemas.microsoft.com/office/drawing/2014/main" id="{A2581FD6-D222-4750-9223-6B6206246957}"/>
              </a:ext>
            </a:extLst>
          </p:cNvPr>
          <p:cNvSpPr>
            <a:spLocks noGrp="1"/>
          </p:cNvSpPr>
          <p:nvPr>
            <p:ph idx="1"/>
          </p:nvPr>
        </p:nvSpPr>
        <p:spPr>
          <a:xfrm>
            <a:off x="126460" y="1575881"/>
            <a:ext cx="8005863" cy="3977021"/>
          </a:xfrm>
        </p:spPr>
        <p:txBody>
          <a:bodyPr>
            <a:normAutofit fontScale="92500" lnSpcReduction="10000"/>
          </a:bodyPr>
          <a:lstStyle/>
          <a:p>
            <a:pPr marL="0" indent="0">
              <a:buNone/>
            </a:pPr>
            <a:r>
              <a:rPr lang="en-IN" sz="2700" dirty="0">
                <a:latin typeface="Times New Roman" panose="02020603050405020304" pitchFamily="18" charset="0"/>
                <a:cs typeface="Times New Roman" panose="02020603050405020304" pitchFamily="18" charset="0"/>
              </a:rPr>
              <a:t>#include&lt;</a:t>
            </a:r>
            <a:r>
              <a:rPr lang="en-IN" sz="2700" dirty="0" err="1">
                <a:latin typeface="Times New Roman" panose="02020603050405020304" pitchFamily="18" charset="0"/>
                <a:cs typeface="Times New Roman" panose="02020603050405020304" pitchFamily="18" charset="0"/>
              </a:rPr>
              <a:t>stdio.h</a:t>
            </a:r>
            <a:r>
              <a:rPr lang="en-IN" sz="2700" dirty="0">
                <a:latin typeface="Times New Roman" panose="02020603050405020304" pitchFamily="18" charset="0"/>
                <a:cs typeface="Times New Roman" panose="02020603050405020304" pitchFamily="18" charset="0"/>
              </a:rPr>
              <a:t>&gt;</a:t>
            </a:r>
          </a:p>
          <a:p>
            <a:pPr marL="0" indent="0">
              <a:buNone/>
            </a:pPr>
            <a:r>
              <a:rPr lang="en-IN" sz="2700" dirty="0">
                <a:latin typeface="Times New Roman" panose="02020603050405020304" pitchFamily="18" charset="0"/>
                <a:cs typeface="Times New Roman" panose="02020603050405020304" pitchFamily="18" charset="0"/>
              </a:rPr>
              <a:t>int main()</a:t>
            </a:r>
          </a:p>
          <a:p>
            <a:pPr marL="0" indent="0">
              <a:buNone/>
            </a:pPr>
            <a:r>
              <a:rPr lang="en-IN" sz="2700" dirty="0">
                <a:latin typeface="Times New Roman" panose="02020603050405020304" pitchFamily="18" charset="0"/>
                <a:cs typeface="Times New Roman" panose="02020603050405020304" pitchFamily="18" charset="0"/>
              </a:rPr>
              <a:t>{</a:t>
            </a:r>
          </a:p>
          <a:p>
            <a:pPr marL="0" indent="0">
              <a:buNone/>
            </a:pPr>
            <a:r>
              <a:rPr lang="en-IN" sz="2700" dirty="0">
                <a:latin typeface="Times New Roman" panose="02020603050405020304" pitchFamily="18" charset="0"/>
                <a:cs typeface="Times New Roman" panose="02020603050405020304" pitchFamily="18" charset="0"/>
              </a:rPr>
              <a:t>   int n;</a:t>
            </a:r>
          </a:p>
          <a:p>
            <a:pPr marL="0" indent="0">
              <a:buNone/>
            </a:pP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printf</a:t>
            </a:r>
            <a:r>
              <a:rPr lang="en-IN" sz="2700" dirty="0">
                <a:latin typeface="Times New Roman" panose="02020603050405020304" pitchFamily="18" charset="0"/>
                <a:cs typeface="Times New Roman" panose="02020603050405020304" pitchFamily="18" charset="0"/>
              </a:rPr>
              <a:t>("Enter an integer:");</a:t>
            </a:r>
          </a:p>
          <a:p>
            <a:pPr marL="0" indent="0">
              <a:buNone/>
            </a:pPr>
            <a:r>
              <a:rPr lang="en-IN" sz="2700" dirty="0">
                <a:latin typeface="Times New Roman" panose="02020603050405020304" pitchFamily="18" charset="0"/>
                <a:cs typeface="Times New Roman" panose="02020603050405020304" pitchFamily="18" charset="0"/>
              </a:rPr>
              <a:t>   </a:t>
            </a:r>
            <a:r>
              <a:rPr lang="en-IN" sz="2700" dirty="0" err="1">
                <a:latin typeface="Times New Roman" panose="02020603050405020304" pitchFamily="18" charset="0"/>
                <a:cs typeface="Times New Roman" panose="02020603050405020304" pitchFamily="18" charset="0"/>
              </a:rPr>
              <a:t>scanf</a:t>
            </a:r>
            <a:r>
              <a:rPr lang="en-IN" sz="2700" dirty="0">
                <a:latin typeface="Times New Roman" panose="02020603050405020304" pitchFamily="18" charset="0"/>
                <a:cs typeface="Times New Roman" panose="02020603050405020304" pitchFamily="18" charset="0"/>
              </a:rPr>
              <a:t>("%d", &amp;n);</a:t>
            </a:r>
          </a:p>
          <a:p>
            <a:pPr marL="0" indent="0">
              <a:buNone/>
            </a:pPr>
            <a:r>
              <a:rPr lang="en-IN" sz="2700" dirty="0">
                <a:latin typeface="Times New Roman" panose="02020603050405020304" pitchFamily="18" charset="0"/>
                <a:cs typeface="Times New Roman" panose="02020603050405020304" pitchFamily="18" charset="0"/>
              </a:rPr>
              <a:t>   (n% 2 == 0) ? </a:t>
            </a:r>
            <a:r>
              <a:rPr lang="en-IN" sz="2700" dirty="0" err="1">
                <a:latin typeface="Times New Roman" panose="02020603050405020304" pitchFamily="18" charset="0"/>
                <a:cs typeface="Times New Roman" panose="02020603050405020304" pitchFamily="18" charset="0"/>
              </a:rPr>
              <a:t>printf</a:t>
            </a:r>
            <a:r>
              <a:rPr lang="en-IN" sz="2700" dirty="0">
                <a:latin typeface="Times New Roman" panose="02020603050405020304" pitchFamily="18" charset="0"/>
                <a:cs typeface="Times New Roman" panose="02020603050405020304" pitchFamily="18" charset="0"/>
              </a:rPr>
              <a:t>("\</a:t>
            </a:r>
            <a:r>
              <a:rPr lang="en-IN" sz="2700" dirty="0" err="1">
                <a:latin typeface="Times New Roman" panose="02020603050405020304" pitchFamily="18" charset="0"/>
                <a:cs typeface="Times New Roman" panose="02020603050405020304" pitchFamily="18" charset="0"/>
              </a:rPr>
              <a:t>n%d</a:t>
            </a:r>
            <a:r>
              <a:rPr lang="en-IN" sz="2700" dirty="0">
                <a:latin typeface="Times New Roman" panose="02020603050405020304" pitchFamily="18" charset="0"/>
                <a:cs typeface="Times New Roman" panose="02020603050405020304" pitchFamily="18" charset="0"/>
              </a:rPr>
              <a:t> is a Even number\</a:t>
            </a:r>
            <a:r>
              <a:rPr lang="en-IN" sz="2700" dirty="0" err="1">
                <a:latin typeface="Times New Roman" panose="02020603050405020304" pitchFamily="18" charset="0"/>
                <a:cs typeface="Times New Roman" panose="02020603050405020304" pitchFamily="18" charset="0"/>
              </a:rPr>
              <a:t>n",n</a:t>
            </a:r>
            <a:r>
              <a:rPr lang="en-IN" sz="2700" dirty="0">
                <a:latin typeface="Times New Roman" panose="02020603050405020304" pitchFamily="18" charset="0"/>
                <a:cs typeface="Times New Roman" panose="02020603050405020304" pitchFamily="18" charset="0"/>
              </a:rPr>
              <a:t>) : </a:t>
            </a:r>
            <a:r>
              <a:rPr lang="en-IN" sz="2700" dirty="0" err="1">
                <a:latin typeface="Times New Roman" panose="02020603050405020304" pitchFamily="18" charset="0"/>
                <a:cs typeface="Times New Roman" panose="02020603050405020304" pitchFamily="18" charset="0"/>
              </a:rPr>
              <a:t>printf</a:t>
            </a:r>
            <a:r>
              <a:rPr lang="en-IN" sz="2700" dirty="0">
                <a:latin typeface="Times New Roman" panose="02020603050405020304" pitchFamily="18" charset="0"/>
                <a:cs typeface="Times New Roman" panose="02020603050405020304" pitchFamily="18" charset="0"/>
              </a:rPr>
              <a:t>("\</a:t>
            </a:r>
            <a:r>
              <a:rPr lang="en-IN" sz="2700" dirty="0" err="1">
                <a:latin typeface="Times New Roman" panose="02020603050405020304" pitchFamily="18" charset="0"/>
                <a:cs typeface="Times New Roman" panose="02020603050405020304" pitchFamily="18" charset="0"/>
              </a:rPr>
              <a:t>n%d</a:t>
            </a:r>
            <a:r>
              <a:rPr lang="en-IN" sz="2700" dirty="0">
                <a:latin typeface="Times New Roman" panose="02020603050405020304" pitchFamily="18" charset="0"/>
                <a:cs typeface="Times New Roman" panose="02020603050405020304" pitchFamily="18" charset="0"/>
              </a:rPr>
              <a:t> is a Odd number\</a:t>
            </a:r>
            <a:r>
              <a:rPr lang="en-IN" sz="2700" dirty="0" err="1">
                <a:latin typeface="Times New Roman" panose="02020603050405020304" pitchFamily="18" charset="0"/>
                <a:cs typeface="Times New Roman" panose="02020603050405020304" pitchFamily="18" charset="0"/>
              </a:rPr>
              <a:t>n",n</a:t>
            </a:r>
            <a:r>
              <a:rPr lang="en-IN" sz="2700" dirty="0">
                <a:latin typeface="Times New Roman" panose="02020603050405020304" pitchFamily="18" charset="0"/>
                <a:cs typeface="Times New Roman" panose="02020603050405020304" pitchFamily="18" charset="0"/>
              </a:rPr>
              <a:t>);</a:t>
            </a:r>
          </a:p>
          <a:p>
            <a:pPr marL="0" indent="0">
              <a:buNone/>
            </a:pPr>
            <a:r>
              <a:rPr lang="en-IN" sz="2700" dirty="0">
                <a:latin typeface="Times New Roman" panose="02020603050405020304" pitchFamily="18" charset="0"/>
                <a:cs typeface="Times New Roman" panose="02020603050405020304" pitchFamily="18" charset="0"/>
              </a:rPr>
              <a:t>}</a:t>
            </a:r>
            <a:endParaRPr lang="en-IN" dirty="0"/>
          </a:p>
        </p:txBody>
      </p:sp>
      <p:sp>
        <p:nvSpPr>
          <p:cNvPr id="4" name="TextBox 7">
            <a:extLst>
              <a:ext uri="{FF2B5EF4-FFF2-40B4-BE49-F238E27FC236}">
                <a16:creationId xmlns:a16="http://schemas.microsoft.com/office/drawing/2014/main" id="{0E9F7966-38C4-4352-9ECE-84335BA2BFF3}"/>
              </a:ext>
            </a:extLst>
          </p:cNvPr>
          <p:cNvSpPr txBox="1">
            <a:spLocks noChangeArrowheads="1"/>
          </p:cNvSpPr>
          <p:nvPr/>
        </p:nvSpPr>
        <p:spPr bwMode="auto">
          <a:xfrm>
            <a:off x="8246934" y="1858962"/>
            <a:ext cx="3767051" cy="4154984"/>
          </a:xfrm>
          <a:prstGeom prst="rect">
            <a:avLst/>
          </a:prstGeom>
          <a:noFill/>
          <a:ln w="9525">
            <a:noFill/>
            <a:miter lim="800000"/>
            <a:headEnd/>
            <a:tailEnd/>
          </a:ln>
        </p:spPr>
        <p:txBody>
          <a:bodyPr wrap="square">
            <a:spAutoFit/>
          </a:bodyPr>
          <a:lstStyle/>
          <a:p>
            <a:r>
              <a:rPr lang="en-US" sz="2400" b="1" dirty="0"/>
              <a:t>Case 1</a:t>
            </a:r>
          </a:p>
          <a:p>
            <a:r>
              <a:rPr lang="en-US" sz="2400" dirty="0"/>
              <a:t>n=5</a:t>
            </a:r>
          </a:p>
          <a:p>
            <a:r>
              <a:rPr lang="en-US" sz="2400" dirty="0"/>
              <a:t>n% 2 != 0 hence expression 3 will get executed</a:t>
            </a:r>
          </a:p>
          <a:p>
            <a:r>
              <a:rPr lang="en-US" sz="2400" dirty="0"/>
              <a:t>Output: </a:t>
            </a:r>
            <a:r>
              <a:rPr lang="en-IN" sz="2400" dirty="0"/>
              <a:t>5 is a Odd number</a:t>
            </a:r>
          </a:p>
          <a:p>
            <a:endParaRPr lang="en-US" sz="2400" dirty="0"/>
          </a:p>
          <a:p>
            <a:r>
              <a:rPr lang="en-US" sz="2400" b="1" dirty="0"/>
              <a:t>Case 2</a:t>
            </a:r>
          </a:p>
          <a:p>
            <a:r>
              <a:rPr lang="en-US" sz="2400" dirty="0"/>
              <a:t>n=6</a:t>
            </a:r>
          </a:p>
          <a:p>
            <a:r>
              <a:rPr lang="en-US" sz="2400" dirty="0"/>
              <a:t>n% 2 == 0 hence expression 2 will get executed</a:t>
            </a:r>
          </a:p>
          <a:p>
            <a:r>
              <a:rPr lang="en-US" sz="2400" dirty="0"/>
              <a:t>Output: </a:t>
            </a:r>
            <a:r>
              <a:rPr lang="en-IN" sz="2400" dirty="0"/>
              <a:t>6 is a Even number</a:t>
            </a:r>
            <a:endParaRPr lang="en-US" sz="2400" dirty="0"/>
          </a:p>
        </p:txBody>
      </p:sp>
    </p:spTree>
    <p:extLst>
      <p:ext uri="{BB962C8B-B14F-4D97-AF65-F5344CB8AC3E}">
        <p14:creationId xmlns:p14="http://schemas.microsoft.com/office/powerpoint/2010/main" val="2104379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7A15-DDB7-495F-A648-DA05E8B60F80}"/>
              </a:ext>
            </a:extLst>
          </p:cNvPr>
          <p:cNvSpPr>
            <a:spLocks noGrp="1"/>
          </p:cNvSpPr>
          <p:nvPr>
            <p:ph type="title"/>
          </p:nvPr>
        </p:nvSpPr>
        <p:spPr/>
        <p:txBody>
          <a:bodyPr/>
          <a:lstStyle/>
          <a:p>
            <a:r>
              <a:rPr lang="en-IN" dirty="0"/>
              <a:t>Ternary operator - Nested</a:t>
            </a:r>
          </a:p>
        </p:txBody>
      </p:sp>
      <p:sp>
        <p:nvSpPr>
          <p:cNvPr id="3" name="Content Placeholder 2">
            <a:extLst>
              <a:ext uri="{FF2B5EF4-FFF2-40B4-BE49-F238E27FC236}">
                <a16:creationId xmlns:a16="http://schemas.microsoft.com/office/drawing/2014/main" id="{B363E75B-206F-4F1D-BD20-C537BB103FBD}"/>
              </a:ext>
            </a:extLst>
          </p:cNvPr>
          <p:cNvSpPr>
            <a:spLocks noGrp="1"/>
          </p:cNvSpPr>
          <p:nvPr>
            <p:ph idx="1"/>
          </p:nvPr>
        </p:nvSpPr>
        <p:spPr/>
        <p:txBody>
          <a:bodyPr>
            <a:normAutofit fontScale="85000" lnSpcReduction="20000"/>
          </a:bodyPr>
          <a:lstStyle/>
          <a:p>
            <a:pPr marL="0" indent="0">
              <a:buNone/>
            </a:pPr>
            <a:r>
              <a:rPr lang="pt-BR" dirty="0"/>
              <a:t>#include&lt;stdio.h&gt;</a:t>
            </a:r>
          </a:p>
          <a:p>
            <a:pPr marL="0" indent="0">
              <a:buNone/>
            </a:pPr>
            <a:r>
              <a:rPr lang="pt-BR" dirty="0"/>
              <a:t>int main()</a:t>
            </a:r>
          </a:p>
          <a:p>
            <a:pPr marL="0" indent="0">
              <a:buNone/>
            </a:pPr>
            <a:r>
              <a:rPr lang="pt-BR" dirty="0"/>
              <a:t>{</a:t>
            </a:r>
          </a:p>
          <a:p>
            <a:pPr marL="0" indent="0">
              <a:buNone/>
            </a:pPr>
            <a:r>
              <a:rPr lang="pt-BR" dirty="0"/>
              <a:t>    int k, num=30;</a:t>
            </a:r>
          </a:p>
          <a:p>
            <a:pPr marL="0" indent="0">
              <a:buNone/>
            </a:pPr>
            <a:r>
              <a:rPr lang="pt-BR" dirty="0"/>
              <a:t>    k = (num&gt;5 ? (num &lt;=10 ? 100 : 200): 500);</a:t>
            </a:r>
          </a:p>
          <a:p>
            <a:pPr marL="0" indent="0">
              <a:buNone/>
            </a:pPr>
            <a:r>
              <a:rPr lang="pt-BR" dirty="0"/>
              <a:t>    printf("%d\n", k);</a:t>
            </a:r>
          </a:p>
          <a:p>
            <a:pPr marL="0" indent="0">
              <a:buNone/>
            </a:pPr>
            <a:r>
              <a:rPr lang="pt-BR" dirty="0"/>
              <a:t>    return 0;</a:t>
            </a:r>
          </a:p>
          <a:p>
            <a:pPr marL="0" indent="0">
              <a:buNone/>
            </a:pPr>
            <a:r>
              <a:rPr lang="pt-BR"/>
              <a:t>}</a:t>
            </a:r>
          </a:p>
          <a:p>
            <a:pPr marL="0" indent="0">
              <a:buNone/>
            </a:pPr>
            <a:endParaRPr lang="pt-BR" dirty="0"/>
          </a:p>
          <a:p>
            <a:pPr marL="0" indent="0">
              <a:buNone/>
            </a:pPr>
            <a:r>
              <a:rPr lang="pt-BR" dirty="0"/>
              <a:t>Output:</a:t>
            </a:r>
          </a:p>
          <a:p>
            <a:pPr marL="0" indent="0">
              <a:buNone/>
            </a:pPr>
            <a:r>
              <a:rPr lang="pt-BR" dirty="0"/>
              <a:t>200</a:t>
            </a:r>
          </a:p>
          <a:p>
            <a:pPr marL="0" indent="0">
              <a:buNone/>
            </a:pPr>
            <a:endParaRPr lang="pt-BR" dirty="0"/>
          </a:p>
          <a:p>
            <a:pPr marL="0" indent="0">
              <a:buNone/>
            </a:pPr>
            <a:endParaRPr lang="pt-BR" dirty="0"/>
          </a:p>
          <a:p>
            <a:pPr marL="0" indent="0">
              <a:buNone/>
            </a:pPr>
            <a:endParaRPr lang="en-IN" dirty="0"/>
          </a:p>
        </p:txBody>
      </p:sp>
    </p:spTree>
    <p:extLst>
      <p:ext uri="{BB962C8B-B14F-4D97-AF65-F5344CB8AC3E}">
        <p14:creationId xmlns:p14="http://schemas.microsoft.com/office/powerpoint/2010/main" val="279977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E4E5-4394-4464-B90B-D5E48A25F98C}"/>
              </a:ext>
            </a:extLst>
          </p:cNvPr>
          <p:cNvSpPr>
            <a:spLocks noGrp="1"/>
          </p:cNvSpPr>
          <p:nvPr>
            <p:ph type="title"/>
          </p:nvPr>
        </p:nvSpPr>
        <p:spPr>
          <a:xfrm>
            <a:off x="282103" y="248390"/>
            <a:ext cx="11388966" cy="714645"/>
          </a:xfrm>
        </p:spPr>
        <p:txBody>
          <a:bodyPr>
            <a:normAutofit fontScale="90000"/>
          </a:bodyPr>
          <a:lstStyle/>
          <a:p>
            <a:pPr algn="ctr"/>
            <a:r>
              <a:rPr lang="en-US" sz="4400" dirty="0"/>
              <a:t>Expression Evaluation: Precedence and Associativity</a:t>
            </a:r>
            <a:endParaRPr lang="en-IN" dirty="0"/>
          </a:p>
        </p:txBody>
      </p:sp>
      <p:pic>
        <p:nvPicPr>
          <p:cNvPr id="4" name="Picture 2">
            <a:extLst>
              <a:ext uri="{FF2B5EF4-FFF2-40B4-BE49-F238E27FC236}">
                <a16:creationId xmlns:a16="http://schemas.microsoft.com/office/drawing/2014/main" id="{4753BE27-CEB5-43D4-849E-779ECB39BF04}"/>
              </a:ext>
            </a:extLst>
          </p:cNvPr>
          <p:cNvPicPr>
            <a:picLocks noGrp="1" noChangeAspect="1" noChangeArrowheads="1"/>
          </p:cNvPicPr>
          <p:nvPr>
            <p:ph idx="1"/>
          </p:nvPr>
        </p:nvPicPr>
        <p:blipFill>
          <a:blip r:embed="rId2"/>
          <a:srcRect/>
          <a:stretch>
            <a:fillRect/>
          </a:stretch>
        </p:blipFill>
        <p:spPr bwMode="auto">
          <a:xfrm>
            <a:off x="5771746" y="963035"/>
            <a:ext cx="6016721" cy="5817144"/>
          </a:xfrm>
          <a:prstGeom prst="rect">
            <a:avLst/>
          </a:prstGeom>
          <a:noFill/>
          <a:ln w="9525">
            <a:noFill/>
            <a:miter lim="800000"/>
            <a:headEnd/>
            <a:tailEnd/>
          </a:ln>
        </p:spPr>
      </p:pic>
      <p:sp>
        <p:nvSpPr>
          <p:cNvPr id="3" name="TextBox 2">
            <a:extLst>
              <a:ext uri="{FF2B5EF4-FFF2-40B4-BE49-F238E27FC236}">
                <a16:creationId xmlns:a16="http://schemas.microsoft.com/office/drawing/2014/main" id="{F529B1F3-B282-0BF0-4CAD-8E3494AA5235}"/>
              </a:ext>
            </a:extLst>
          </p:cNvPr>
          <p:cNvSpPr txBox="1"/>
          <p:nvPr/>
        </p:nvSpPr>
        <p:spPr>
          <a:xfrm>
            <a:off x="428014" y="1361872"/>
            <a:ext cx="5343732" cy="3416320"/>
          </a:xfrm>
          <a:prstGeom prst="rect">
            <a:avLst/>
          </a:prstGeom>
          <a:noFill/>
        </p:spPr>
        <p:txBody>
          <a:bodyPr wrap="square" rtlCol="0">
            <a:spAutoFit/>
          </a:bodyPr>
          <a:lstStyle/>
          <a:p>
            <a:pPr algn="l"/>
            <a:r>
              <a:rPr lang="en-US" b="0" i="0" dirty="0">
                <a:solidFill>
                  <a:srgbClr val="333333"/>
                </a:solidFill>
                <a:effectLst/>
                <a:latin typeface="Roboto" panose="02000000000000000000" pitchFamily="2" charset="0"/>
              </a:rPr>
              <a:t>1. We only use associativity when we have two or more operators that have the same precedence in an expression.</a:t>
            </a: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point to note here is that associativity is not applicable when we are defining the order of evaluation of operands with different levels of precedence.</a:t>
            </a:r>
          </a:p>
          <a:p>
            <a:pPr algn="l"/>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2. All the operators that have a similar level of precedence have the same associativity.</a:t>
            </a:r>
          </a:p>
          <a:p>
            <a:endParaRPr lang="en-IN" dirty="0"/>
          </a:p>
        </p:txBody>
      </p:sp>
    </p:spTree>
    <p:extLst>
      <p:ext uri="{BB962C8B-B14F-4D97-AF65-F5344CB8AC3E}">
        <p14:creationId xmlns:p14="http://schemas.microsoft.com/office/powerpoint/2010/main" val="18200394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F380-EBF1-46C8-90C6-EE04D41E2A7A}"/>
              </a:ext>
            </a:extLst>
          </p:cNvPr>
          <p:cNvSpPr>
            <a:spLocks noGrp="1"/>
          </p:cNvSpPr>
          <p:nvPr>
            <p:ph type="title"/>
          </p:nvPr>
        </p:nvSpPr>
        <p:spPr>
          <a:xfrm>
            <a:off x="1551431" y="365125"/>
            <a:ext cx="9823703" cy="1325563"/>
          </a:xfrm>
        </p:spPr>
        <p:txBody>
          <a:bodyPr/>
          <a:lstStyle/>
          <a:p>
            <a:r>
              <a:rPr lang="en-US" dirty="0"/>
              <a:t>Example: operator precedence</a:t>
            </a:r>
            <a:endParaRPr lang="en-IN" dirty="0"/>
          </a:p>
        </p:txBody>
      </p:sp>
      <p:sp>
        <p:nvSpPr>
          <p:cNvPr id="3" name="Content Placeholder 2">
            <a:extLst>
              <a:ext uri="{FF2B5EF4-FFF2-40B4-BE49-F238E27FC236}">
                <a16:creationId xmlns:a16="http://schemas.microsoft.com/office/drawing/2014/main" id="{4D4F7F82-71CC-4FB7-AA5C-1DAEBC3038C7}"/>
              </a:ext>
            </a:extLst>
          </p:cNvPr>
          <p:cNvSpPr>
            <a:spLocks noGrp="1"/>
          </p:cNvSpPr>
          <p:nvPr>
            <p:ph idx="1"/>
          </p:nvPr>
        </p:nvSpPr>
        <p:spPr>
          <a:xfrm>
            <a:off x="1551432" y="1546166"/>
            <a:ext cx="9823704" cy="4788131"/>
          </a:xfrm>
        </p:spPr>
        <p:txBody>
          <a:bodyPr>
            <a:normAutofit fontScale="77500" lnSpcReduction="20000"/>
          </a:bodyPr>
          <a:lstStyle/>
          <a:p>
            <a:pPr>
              <a:buFont typeface="Wingdings 2" pitchFamily="18" charset="2"/>
              <a:buNone/>
            </a:pPr>
            <a:r>
              <a:rPr lang="en-US" sz="2800" dirty="0">
                <a:latin typeface="Times New Roman" panose="02020603050405020304" pitchFamily="18" charset="0"/>
                <a:cs typeface="Times New Roman" panose="02020603050405020304" pitchFamily="18" charset="0"/>
              </a:rPr>
              <a:t>#include&lt;stdio.h&gt;</a:t>
            </a:r>
          </a:p>
          <a:p>
            <a:pPr>
              <a:buFont typeface="Wingdings 2" pitchFamily="18" charset="2"/>
              <a:buNone/>
            </a:pPr>
            <a:r>
              <a:rPr lang="en-US" sz="2800" dirty="0">
                <a:latin typeface="Times New Roman" panose="02020603050405020304" pitchFamily="18" charset="0"/>
                <a:cs typeface="Times New Roman" panose="02020603050405020304" pitchFamily="18" charset="0"/>
              </a:rPr>
              <a:t>int main() {</a:t>
            </a:r>
          </a:p>
          <a:p>
            <a:pPr>
              <a:buFont typeface="Wingdings 2" pitchFamily="18" charset="2"/>
              <a:buNone/>
            </a:pPr>
            <a:r>
              <a:rPr lang="en-US" sz="2800" dirty="0">
                <a:latin typeface="Times New Roman" panose="02020603050405020304" pitchFamily="18" charset="0"/>
                <a:cs typeface="Times New Roman" panose="02020603050405020304" pitchFamily="18" charset="0"/>
              </a:rPr>
              <a:t>  int num1 = 10, num2 = 20;</a:t>
            </a:r>
          </a:p>
          <a:p>
            <a:pPr>
              <a:buFont typeface="Wingdings 2" pitchFamily="18" charset="2"/>
              <a:buNone/>
            </a:pPr>
            <a:r>
              <a:rPr lang="en-US" sz="2800" dirty="0">
                <a:latin typeface="Times New Roman" panose="02020603050405020304" pitchFamily="18" charset="0"/>
                <a:cs typeface="Times New Roman" panose="02020603050405020304" pitchFamily="18" charset="0"/>
              </a:rPr>
              <a:t>  int result;</a:t>
            </a:r>
          </a:p>
          <a:p>
            <a:pPr>
              <a:buFont typeface="Wingdings 2" pitchFamily="18" charset="2"/>
              <a:buNone/>
            </a:pPr>
            <a:r>
              <a:rPr lang="en-US" sz="2800" dirty="0">
                <a:latin typeface="Times New Roman" panose="02020603050405020304" pitchFamily="18" charset="0"/>
                <a:cs typeface="Times New Roman" panose="02020603050405020304" pitchFamily="18" charset="0"/>
              </a:rPr>
              <a:t>  result = num1 * 2 + num2;</a:t>
            </a:r>
          </a:p>
          <a:p>
            <a:pPr>
              <a:buFont typeface="Wingdings 2" pitchFamily="18" charset="2"/>
              <a:buNone/>
            </a:pPr>
            <a:r>
              <a:rPr lang="en-US" sz="2800" dirty="0">
                <a:latin typeface="Times New Roman" panose="02020603050405020304" pitchFamily="18" charset="0"/>
                <a:cs typeface="Times New Roman" panose="02020603050405020304" pitchFamily="18" charset="0"/>
              </a:rPr>
              <a:t>  printf("\</a:t>
            </a:r>
            <a:r>
              <a:rPr lang="en-US" sz="2800" dirty="0" err="1">
                <a:latin typeface="Times New Roman" panose="02020603050405020304" pitchFamily="18" charset="0"/>
                <a:cs typeface="Times New Roman" panose="02020603050405020304" pitchFamily="18" charset="0"/>
              </a:rPr>
              <a:t>nResult</a:t>
            </a:r>
            <a:r>
              <a:rPr lang="en-US" sz="2800" dirty="0">
                <a:latin typeface="Times New Roman" panose="02020603050405020304" pitchFamily="18" charset="0"/>
                <a:cs typeface="Times New Roman" panose="02020603050405020304" pitchFamily="18" charset="0"/>
              </a:rPr>
              <a:t> is : %d", result);</a:t>
            </a:r>
          </a:p>
          <a:p>
            <a:pPr>
              <a:buFont typeface="Wingdings 2" pitchFamily="18" charset="2"/>
              <a:buNone/>
            </a:pPr>
            <a:r>
              <a:rPr lang="en-US" sz="2800" dirty="0">
                <a:latin typeface="Times New Roman" panose="02020603050405020304" pitchFamily="18" charset="0"/>
                <a:cs typeface="Times New Roman" panose="02020603050405020304" pitchFamily="18" charset="0"/>
              </a:rPr>
              <a:t>  return (0);</a:t>
            </a:r>
          </a:p>
          <a:p>
            <a:pPr>
              <a:buFont typeface="Wingdings 2" pitchFamily="18" charset="2"/>
              <a:buNone/>
            </a:pPr>
            <a:r>
              <a:rPr lang="en-US" sz="2800" dirty="0">
                <a:latin typeface="Times New Roman" panose="02020603050405020304" pitchFamily="18" charset="0"/>
                <a:cs typeface="Times New Roman" panose="02020603050405020304" pitchFamily="18" charset="0"/>
              </a:rPr>
              <a:t>}</a:t>
            </a:r>
          </a:p>
          <a:p>
            <a:pPr>
              <a:buFont typeface="Wingdings 2" pitchFamily="18" charset="2"/>
              <a:buNone/>
            </a:pPr>
            <a:r>
              <a:rPr lang="en-US" sz="2800" dirty="0">
                <a:latin typeface="Times New Roman" panose="02020603050405020304" pitchFamily="18" charset="0"/>
                <a:cs typeface="Times New Roman" panose="02020603050405020304" pitchFamily="18" charset="0"/>
              </a:rPr>
              <a:t>Explanation :</a:t>
            </a:r>
          </a:p>
          <a:p>
            <a:pPr>
              <a:buFont typeface="Wingdings 2" pitchFamily="18" charset="2"/>
              <a:buNone/>
            </a:pPr>
            <a:r>
              <a:rPr lang="pt-BR" sz="2800" i="1" dirty="0">
                <a:latin typeface="Times New Roman" panose="02020603050405020304" pitchFamily="18" charset="0"/>
                <a:cs typeface="Times New Roman" panose="02020603050405020304" pitchFamily="18" charset="0"/>
              </a:rPr>
              <a:t>Step 1</a:t>
            </a:r>
            <a:r>
              <a:rPr lang="pt-BR" sz="2800" dirty="0">
                <a:latin typeface="Times New Roman" panose="02020603050405020304" pitchFamily="18" charset="0"/>
                <a:cs typeface="Times New Roman" panose="02020603050405020304" pitchFamily="18" charset="0"/>
              </a:rPr>
              <a:t> : result = num1 * 2 + num2;</a:t>
            </a:r>
          </a:p>
          <a:p>
            <a:pPr>
              <a:buFont typeface="Wingdings 2" pitchFamily="18" charset="2"/>
              <a:buNone/>
            </a:pPr>
            <a:r>
              <a:rPr lang="pt-BR" sz="2800" i="1" dirty="0">
                <a:latin typeface="Times New Roman" panose="02020603050405020304" pitchFamily="18" charset="0"/>
                <a:cs typeface="Times New Roman" panose="02020603050405020304" pitchFamily="18" charset="0"/>
              </a:rPr>
              <a:t>Step 2 </a:t>
            </a:r>
            <a:r>
              <a:rPr lang="pt-BR" sz="2800" dirty="0">
                <a:latin typeface="Times New Roman" panose="02020603050405020304" pitchFamily="18" charset="0"/>
                <a:cs typeface="Times New Roman" panose="02020603050405020304" pitchFamily="18" charset="0"/>
              </a:rPr>
              <a:t>: result = 10 * 2 + 20;</a:t>
            </a:r>
          </a:p>
          <a:p>
            <a:pPr>
              <a:buFont typeface="Wingdings 2" pitchFamily="18" charset="2"/>
              <a:buNone/>
            </a:pPr>
            <a:r>
              <a:rPr lang="pt-BR" sz="2800" i="1" dirty="0">
                <a:latin typeface="Times New Roman" panose="02020603050405020304" pitchFamily="18" charset="0"/>
                <a:cs typeface="Times New Roman" panose="02020603050405020304" pitchFamily="18" charset="0"/>
              </a:rPr>
              <a:t>Step 3</a:t>
            </a:r>
            <a:r>
              <a:rPr lang="pt-BR" sz="2800" dirty="0">
                <a:latin typeface="Times New Roman" panose="02020603050405020304" pitchFamily="18" charset="0"/>
                <a:cs typeface="Times New Roman" panose="02020603050405020304" pitchFamily="18" charset="0"/>
              </a:rPr>
              <a:t> : result = 20 + 20;</a:t>
            </a:r>
          </a:p>
          <a:p>
            <a:pPr>
              <a:buFont typeface="Wingdings 2" pitchFamily="18" charset="2"/>
              <a:buNone/>
            </a:pPr>
            <a:r>
              <a:rPr lang="pt-BR" sz="2800" i="1" dirty="0">
                <a:latin typeface="Times New Roman" panose="02020603050405020304" pitchFamily="18" charset="0"/>
                <a:cs typeface="Times New Roman" panose="02020603050405020304" pitchFamily="18" charset="0"/>
              </a:rPr>
              <a:t>Step 4 </a:t>
            </a:r>
            <a:r>
              <a:rPr lang="pt-BR" sz="2800" dirty="0">
                <a:latin typeface="Times New Roman" panose="02020603050405020304" pitchFamily="18" charset="0"/>
                <a:cs typeface="Times New Roman" panose="02020603050405020304" pitchFamily="18" charset="0"/>
              </a:rPr>
              <a:t>: result = 40;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88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4040-11C6-27FE-09E4-84C0CFCA6844}"/>
              </a:ext>
            </a:extLst>
          </p:cNvPr>
          <p:cNvSpPr>
            <a:spLocks noGrp="1"/>
          </p:cNvSpPr>
          <p:nvPr>
            <p:ph type="title"/>
          </p:nvPr>
        </p:nvSpPr>
        <p:spPr/>
        <p:txBody>
          <a:bodyPr>
            <a:noAutofit/>
          </a:bodyPr>
          <a:lstStyle/>
          <a:p>
            <a:r>
              <a:rPr lang="en-US" sz="3600" b="1" i="0" dirty="0">
                <a:solidFill>
                  <a:srgbClr val="273239"/>
                </a:solidFill>
                <a:effectLst/>
                <a:latin typeface="urw-din"/>
              </a:rPr>
              <a:t>1. Header Files Inclusion – Line 1 [#include &lt;</a:t>
            </a:r>
            <a:r>
              <a:rPr lang="en-US" sz="3600" b="1" i="0" dirty="0" err="1">
                <a:solidFill>
                  <a:srgbClr val="273239"/>
                </a:solidFill>
                <a:effectLst/>
                <a:latin typeface="urw-din"/>
              </a:rPr>
              <a:t>stdio.h</a:t>
            </a:r>
            <a:r>
              <a:rPr lang="en-US" sz="3600" b="1" i="0" dirty="0">
                <a:solidFill>
                  <a:srgbClr val="273239"/>
                </a:solidFill>
                <a:effectLst/>
                <a:latin typeface="urw-din"/>
              </a:rPr>
              <a:t>&gt;]</a:t>
            </a:r>
            <a:br>
              <a:rPr lang="en-US" sz="3600" b="1" i="0" dirty="0">
                <a:solidFill>
                  <a:srgbClr val="273239"/>
                </a:solidFill>
                <a:effectLst/>
                <a:latin typeface="urw-din"/>
              </a:rPr>
            </a:br>
            <a:endParaRPr lang="en-IN" sz="3600" dirty="0"/>
          </a:p>
        </p:txBody>
      </p:sp>
      <p:sp>
        <p:nvSpPr>
          <p:cNvPr id="3" name="Content Placeholder 2">
            <a:extLst>
              <a:ext uri="{FF2B5EF4-FFF2-40B4-BE49-F238E27FC236}">
                <a16:creationId xmlns:a16="http://schemas.microsoft.com/office/drawing/2014/main" id="{5A1402FD-2496-E6A6-B11D-2DA605DEBC41}"/>
              </a:ext>
            </a:extLst>
          </p:cNvPr>
          <p:cNvSpPr>
            <a:spLocks noGrp="1"/>
          </p:cNvSpPr>
          <p:nvPr>
            <p:ph idx="1"/>
          </p:nvPr>
        </p:nvSpPr>
        <p:spPr/>
        <p:txBody>
          <a:bodyPr>
            <a:normAutofit fontScale="77500" lnSpcReduction="20000"/>
          </a:bodyPr>
          <a:lstStyle/>
          <a:p>
            <a:pPr algn="l" fontAlgn="base"/>
            <a:r>
              <a:rPr lang="en-US" b="0" i="0" dirty="0">
                <a:solidFill>
                  <a:srgbClr val="273239"/>
                </a:solidFill>
                <a:effectLst/>
                <a:latin typeface="urw-din"/>
              </a:rPr>
              <a:t>The first and foremost component is the inclusion of the Header files in a C program. </a:t>
            </a:r>
          </a:p>
          <a:p>
            <a:pPr algn="l" fontAlgn="base"/>
            <a:r>
              <a:rPr lang="en-US" b="0" i="0" dirty="0">
                <a:solidFill>
                  <a:srgbClr val="273239"/>
                </a:solidFill>
                <a:effectLst/>
                <a:latin typeface="urw-din"/>
              </a:rPr>
              <a:t>A header file is a file with extension .h which contains C function declarations and macro definitions to be shared between several source files. </a:t>
            </a:r>
          </a:p>
          <a:p>
            <a:pPr algn="l" fontAlgn="base"/>
            <a:r>
              <a:rPr lang="en-US" b="0" i="0" dirty="0">
                <a:solidFill>
                  <a:srgbClr val="273239"/>
                </a:solidFill>
                <a:effectLst/>
                <a:latin typeface="urw-din"/>
              </a:rPr>
              <a:t>All lines that start with </a:t>
            </a:r>
            <a:r>
              <a:rPr lang="en-US" b="1" i="0" dirty="0">
                <a:solidFill>
                  <a:srgbClr val="273239"/>
                </a:solidFill>
                <a:effectLst/>
                <a:latin typeface="urw-din"/>
              </a:rPr>
              <a:t># </a:t>
            </a:r>
            <a:r>
              <a:rPr lang="en-US" b="0" i="0" dirty="0">
                <a:solidFill>
                  <a:srgbClr val="273239"/>
                </a:solidFill>
                <a:effectLst/>
                <a:latin typeface="urw-din"/>
              </a:rPr>
              <a:t>are processed by a preprocessor which is a program invoked by the compiler. The preprocessor copies the preprocessed code of </a:t>
            </a:r>
            <a:r>
              <a:rPr lang="en-US" b="0" i="0" dirty="0" err="1">
                <a:solidFill>
                  <a:srgbClr val="273239"/>
                </a:solidFill>
                <a:effectLst/>
                <a:latin typeface="urw-din"/>
              </a:rPr>
              <a:t>stdio.h</a:t>
            </a:r>
            <a:r>
              <a:rPr lang="en-US" b="0" i="0" dirty="0">
                <a:solidFill>
                  <a:srgbClr val="273239"/>
                </a:solidFill>
                <a:effectLst/>
                <a:latin typeface="urw-din"/>
              </a:rPr>
              <a:t> to our file.</a:t>
            </a:r>
          </a:p>
          <a:p>
            <a:pPr algn="l" fontAlgn="base"/>
            <a:r>
              <a:rPr lang="en-US" b="0" i="0" dirty="0">
                <a:solidFill>
                  <a:srgbClr val="273239"/>
                </a:solidFill>
                <a:effectLst/>
                <a:latin typeface="urw-din"/>
              </a:rPr>
              <a:t>The .h files are called header files in C</a:t>
            </a:r>
            <a:r>
              <a:rPr lang="en-US" b="0" i="0">
                <a:solidFill>
                  <a:srgbClr val="273239"/>
                </a:solidFill>
                <a:effectLst/>
                <a:latin typeface="urw-din"/>
              </a:rPr>
              <a:t>. </a:t>
            </a:r>
          </a:p>
          <a:p>
            <a:pPr algn="l" fontAlgn="base"/>
            <a:r>
              <a:rPr lang="en-US" b="0" i="0">
                <a:solidFill>
                  <a:srgbClr val="273239"/>
                </a:solidFill>
                <a:effectLst/>
                <a:latin typeface="urw-din"/>
              </a:rPr>
              <a:t>Some </a:t>
            </a:r>
            <a:r>
              <a:rPr lang="en-US" b="0" i="0" dirty="0">
                <a:solidFill>
                  <a:srgbClr val="273239"/>
                </a:solidFill>
                <a:effectLst/>
                <a:latin typeface="urw-din"/>
              </a:rPr>
              <a:t>of the C Header files:</a:t>
            </a:r>
          </a:p>
          <a:p>
            <a:pPr algn="l" fontAlgn="base">
              <a:buFont typeface="Arial" panose="020B0604020202020204" pitchFamily="34" charset="0"/>
              <a:buChar char="•"/>
            </a:pPr>
            <a:r>
              <a:rPr lang="en-US" b="0" i="0" dirty="0" err="1">
                <a:solidFill>
                  <a:srgbClr val="273239"/>
                </a:solidFill>
                <a:effectLst/>
                <a:latin typeface="urw-din"/>
              </a:rPr>
              <a:t>math.h</a:t>
            </a:r>
            <a:r>
              <a:rPr lang="en-US" b="0" i="0" dirty="0">
                <a:solidFill>
                  <a:srgbClr val="273239"/>
                </a:solidFill>
                <a:effectLst/>
                <a:latin typeface="urw-din"/>
              </a:rPr>
              <a:t> – Defines common mathematical functions</a:t>
            </a:r>
          </a:p>
          <a:p>
            <a:pPr fontAlgn="base"/>
            <a:r>
              <a:rPr lang="en-US" b="0" i="0" dirty="0" err="1">
                <a:solidFill>
                  <a:srgbClr val="273239"/>
                </a:solidFill>
                <a:effectLst/>
                <a:latin typeface="urw-din"/>
              </a:rPr>
              <a:t>string.h</a:t>
            </a:r>
            <a:r>
              <a:rPr lang="en-US" b="0" i="0" dirty="0">
                <a:solidFill>
                  <a:srgbClr val="273239"/>
                </a:solidFill>
                <a:effectLst/>
                <a:latin typeface="urw-din"/>
              </a:rPr>
              <a:t> – Defines string handling functions</a:t>
            </a:r>
          </a:p>
          <a:p>
            <a:pPr algn="l" fontAlgn="base">
              <a:buFont typeface="Arial" panose="020B0604020202020204" pitchFamily="34" charset="0"/>
              <a:buChar char="•"/>
            </a:pPr>
            <a:r>
              <a:rPr lang="en-US" b="0" i="0" dirty="0">
                <a:solidFill>
                  <a:srgbClr val="273239"/>
                </a:solidFill>
                <a:effectLst/>
                <a:latin typeface="urw-din"/>
              </a:rPr>
              <a:t>stddef.h – Defines several useful types and macros.</a:t>
            </a:r>
          </a:p>
          <a:p>
            <a:pPr algn="l" fontAlgn="base">
              <a:buFont typeface="Arial" panose="020B0604020202020204" pitchFamily="34" charset="0"/>
              <a:buChar char="•"/>
            </a:pPr>
            <a:r>
              <a:rPr lang="en-US" b="0" i="0" dirty="0" err="1">
                <a:solidFill>
                  <a:srgbClr val="273239"/>
                </a:solidFill>
                <a:effectLst/>
                <a:latin typeface="urw-din"/>
              </a:rPr>
              <a:t>stdio.h</a:t>
            </a:r>
            <a:r>
              <a:rPr lang="en-US" b="0" i="0" dirty="0">
                <a:solidFill>
                  <a:srgbClr val="273239"/>
                </a:solidFill>
                <a:effectLst/>
                <a:latin typeface="urw-din"/>
              </a:rPr>
              <a:t> – Defines core input and output functions</a:t>
            </a:r>
          </a:p>
          <a:p>
            <a:pPr algn="l" fontAlgn="base">
              <a:buFont typeface="Arial" panose="020B0604020202020204" pitchFamily="34" charset="0"/>
              <a:buChar char="•"/>
            </a:pPr>
            <a:r>
              <a:rPr lang="en-US" b="0" i="0" dirty="0" err="1">
                <a:solidFill>
                  <a:srgbClr val="273239"/>
                </a:solidFill>
                <a:effectLst/>
                <a:latin typeface="urw-din"/>
              </a:rPr>
              <a:t>stdlib.h</a:t>
            </a:r>
            <a:r>
              <a:rPr lang="en-US" b="0" i="0" dirty="0">
                <a:solidFill>
                  <a:srgbClr val="273239"/>
                </a:solidFill>
                <a:effectLst/>
                <a:latin typeface="urw-din"/>
              </a:rPr>
              <a:t> – Defines numeric conversion functions, pseudo-random network generator, and memory allocation…… etc. etc. </a:t>
            </a:r>
          </a:p>
          <a:p>
            <a:endParaRPr lang="en-IN" dirty="0"/>
          </a:p>
        </p:txBody>
      </p:sp>
    </p:spTree>
    <p:extLst>
      <p:ext uri="{BB962C8B-B14F-4D97-AF65-F5344CB8AC3E}">
        <p14:creationId xmlns:p14="http://schemas.microsoft.com/office/powerpoint/2010/main" val="3549995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F453-B752-41EB-8A1A-96210A8EA9D7}"/>
              </a:ext>
            </a:extLst>
          </p:cNvPr>
          <p:cNvSpPr>
            <a:spLocks noGrp="1"/>
          </p:cNvSpPr>
          <p:nvPr>
            <p:ph type="title"/>
          </p:nvPr>
        </p:nvSpPr>
        <p:spPr>
          <a:xfrm>
            <a:off x="1551432" y="365126"/>
            <a:ext cx="9654124" cy="948286"/>
          </a:xfrm>
        </p:spPr>
        <p:txBody>
          <a:bodyPr>
            <a:normAutofit/>
          </a:bodyPr>
          <a:lstStyle/>
          <a:p>
            <a:r>
              <a:rPr lang="en-US" dirty="0"/>
              <a:t>Example: operator associativity</a:t>
            </a:r>
            <a:endParaRPr lang="en-IN" dirty="0"/>
          </a:p>
        </p:txBody>
      </p:sp>
      <p:sp>
        <p:nvSpPr>
          <p:cNvPr id="3" name="Content Placeholder 2">
            <a:extLst>
              <a:ext uri="{FF2B5EF4-FFF2-40B4-BE49-F238E27FC236}">
                <a16:creationId xmlns:a16="http://schemas.microsoft.com/office/drawing/2014/main" id="{5B26D709-1BB3-404F-972E-2238F6D50EF6}"/>
              </a:ext>
            </a:extLst>
          </p:cNvPr>
          <p:cNvSpPr>
            <a:spLocks noGrp="1"/>
          </p:cNvSpPr>
          <p:nvPr>
            <p:ph idx="1"/>
          </p:nvPr>
        </p:nvSpPr>
        <p:spPr>
          <a:xfrm>
            <a:off x="1551432" y="1546167"/>
            <a:ext cx="9823704" cy="4946708"/>
          </a:xfrm>
        </p:spPr>
        <p:txBody>
          <a:bodyPr>
            <a:normAutofit fontScale="70000" lnSpcReduction="20000"/>
          </a:bodyPr>
          <a:lstStyle/>
          <a:p>
            <a:pPr>
              <a:buFont typeface="Wingdings 2" pitchFamily="18" charset="2"/>
              <a:buNone/>
              <a:defRPr/>
            </a:pPr>
            <a:r>
              <a:rPr lang="en-US" dirty="0">
                <a:latin typeface="Times New Roman" panose="02020603050405020304" pitchFamily="18" charset="0"/>
                <a:cs typeface="Times New Roman" panose="02020603050405020304" pitchFamily="18" charset="0"/>
              </a:rPr>
              <a:t>#include&lt;stdio.h&gt;</a:t>
            </a:r>
          </a:p>
          <a:p>
            <a:pPr>
              <a:buFont typeface="Wingdings 2" pitchFamily="18" charset="2"/>
              <a:buNone/>
              <a:defRPr/>
            </a:pPr>
            <a:r>
              <a:rPr lang="en-US" dirty="0">
                <a:latin typeface="Times New Roman" panose="02020603050405020304" pitchFamily="18" charset="0"/>
                <a:cs typeface="Times New Roman" panose="02020603050405020304" pitchFamily="18" charset="0"/>
              </a:rPr>
              <a:t>int main() {</a:t>
            </a:r>
          </a:p>
          <a:p>
            <a:pPr>
              <a:buFont typeface="Wingdings 2" pitchFamily="18" charset="2"/>
              <a:buNone/>
              <a:defRPr/>
            </a:pPr>
            <a:r>
              <a:rPr lang="en-US" dirty="0">
                <a:latin typeface="Times New Roman" panose="02020603050405020304" pitchFamily="18" charset="0"/>
                <a:cs typeface="Times New Roman" panose="02020603050405020304" pitchFamily="18" charset="0"/>
              </a:rPr>
              <a:t>  int num1 = 10, num2 = 20;</a:t>
            </a:r>
          </a:p>
          <a:p>
            <a:pPr>
              <a:buFont typeface="Wingdings 2" pitchFamily="18" charset="2"/>
              <a:buNone/>
              <a:defRPr/>
            </a:pPr>
            <a:r>
              <a:rPr lang="en-US" dirty="0">
                <a:latin typeface="Times New Roman" panose="02020603050405020304" pitchFamily="18" charset="0"/>
                <a:cs typeface="Times New Roman" panose="02020603050405020304" pitchFamily="18" charset="0"/>
              </a:rPr>
              <a:t>  int result;</a:t>
            </a:r>
          </a:p>
          <a:p>
            <a:pPr>
              <a:buFont typeface="Wingdings 2" pitchFamily="18" charset="2"/>
              <a:buNone/>
              <a:defRPr/>
            </a:pPr>
            <a:r>
              <a:rPr lang="en-US"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result = num1 * 2 + num2 * 2 ;</a:t>
            </a:r>
            <a:endParaRPr lang="en-US" dirty="0">
              <a:latin typeface="Times New Roman" panose="02020603050405020304" pitchFamily="18" charset="0"/>
              <a:cs typeface="Times New Roman" panose="02020603050405020304" pitchFamily="18" charset="0"/>
            </a:endParaRPr>
          </a:p>
          <a:p>
            <a:pPr>
              <a:buFont typeface="Wingdings 2" pitchFamily="18" charset="2"/>
              <a:buNone/>
              <a:defRPr/>
            </a:pPr>
            <a:r>
              <a:rPr lang="en-US" dirty="0">
                <a:latin typeface="Times New Roman" panose="02020603050405020304" pitchFamily="18" charset="0"/>
                <a:cs typeface="Times New Roman" panose="02020603050405020304" pitchFamily="18" charset="0"/>
              </a:rPr>
              <a:t>  printf("\</a:t>
            </a:r>
            <a:r>
              <a:rPr lang="en-US" dirty="0" err="1">
                <a:latin typeface="Times New Roman" panose="02020603050405020304" pitchFamily="18" charset="0"/>
                <a:cs typeface="Times New Roman" panose="02020603050405020304" pitchFamily="18" charset="0"/>
              </a:rPr>
              <a:t>nResult</a:t>
            </a:r>
            <a:r>
              <a:rPr lang="en-US" dirty="0">
                <a:latin typeface="Times New Roman" panose="02020603050405020304" pitchFamily="18" charset="0"/>
                <a:cs typeface="Times New Roman" panose="02020603050405020304" pitchFamily="18" charset="0"/>
              </a:rPr>
              <a:t> is : %d", result);</a:t>
            </a:r>
          </a:p>
          <a:p>
            <a:pPr>
              <a:buFont typeface="Wingdings 2" pitchFamily="18" charset="2"/>
              <a:buNone/>
              <a:defRPr/>
            </a:pPr>
            <a:r>
              <a:rPr lang="en-US" dirty="0">
                <a:latin typeface="Times New Roman" panose="02020603050405020304" pitchFamily="18" charset="0"/>
                <a:cs typeface="Times New Roman" panose="02020603050405020304" pitchFamily="18" charset="0"/>
              </a:rPr>
              <a:t>  return (0);</a:t>
            </a:r>
          </a:p>
          <a:p>
            <a:pPr>
              <a:buFont typeface="Wingdings 2" pitchFamily="18" charset="2"/>
              <a:buNone/>
              <a:defRPr/>
            </a:pPr>
            <a:r>
              <a:rPr lang="en-US" dirty="0">
                <a:latin typeface="Times New Roman" panose="02020603050405020304" pitchFamily="18" charset="0"/>
                <a:cs typeface="Times New Roman" panose="02020603050405020304" pitchFamily="18" charset="0"/>
              </a:rPr>
              <a:t>}</a:t>
            </a:r>
          </a:p>
          <a:p>
            <a:pPr>
              <a:defRPr/>
            </a:pPr>
            <a:r>
              <a:rPr lang="en-US" dirty="0">
                <a:latin typeface="Times New Roman" panose="02020603050405020304" pitchFamily="18" charset="0"/>
                <a:cs typeface="Times New Roman" panose="02020603050405020304" pitchFamily="18" charset="0"/>
              </a:rPr>
              <a:t>Explanation :</a:t>
            </a:r>
          </a:p>
          <a:p>
            <a:pPr>
              <a:buFont typeface="Wingdings 2" pitchFamily="18" charset="2"/>
              <a:buNone/>
              <a:defRPr/>
            </a:pPr>
            <a:r>
              <a:rPr lang="en-US" dirty="0">
                <a:latin typeface="Times New Roman" panose="02020603050405020304" pitchFamily="18" charset="0"/>
                <a:cs typeface="Times New Roman" panose="02020603050405020304" pitchFamily="18" charset="0"/>
              </a:rPr>
              <a:t>result = num1 * 2 + num2 * 2 ;</a:t>
            </a:r>
          </a:p>
          <a:p>
            <a:pPr>
              <a:buFont typeface="Wingdings 2" pitchFamily="18" charset="2"/>
              <a:buNone/>
              <a:defRPr/>
            </a:pPr>
            <a:r>
              <a:rPr lang="en-US" dirty="0">
                <a:latin typeface="Times New Roman" panose="02020603050405020304" pitchFamily="18" charset="0"/>
                <a:cs typeface="Times New Roman" panose="02020603050405020304" pitchFamily="18" charset="0"/>
              </a:rPr>
              <a:t>result = 10 * 2 + 20 * 2 ;</a:t>
            </a:r>
          </a:p>
          <a:p>
            <a:pPr>
              <a:buFont typeface="Wingdings 2" pitchFamily="18" charset="2"/>
              <a:buNone/>
              <a:defRPr/>
            </a:pPr>
            <a:r>
              <a:rPr lang="en-US" dirty="0">
                <a:latin typeface="Times New Roman" panose="02020603050405020304" pitchFamily="18" charset="0"/>
                <a:cs typeface="Times New Roman" panose="02020603050405020304" pitchFamily="18" charset="0"/>
              </a:rPr>
              <a:t>result = 20 + 20 * 2 ;</a:t>
            </a:r>
          </a:p>
          <a:p>
            <a:pPr>
              <a:buFont typeface="Wingdings 2" pitchFamily="18" charset="2"/>
              <a:buNone/>
              <a:defRPr/>
            </a:pPr>
            <a:r>
              <a:rPr lang="en-US" dirty="0">
                <a:latin typeface="Times New Roman" panose="02020603050405020304" pitchFamily="18" charset="0"/>
                <a:cs typeface="Times New Roman" panose="02020603050405020304" pitchFamily="18" charset="0"/>
              </a:rPr>
              <a:t>result = 20 + 40 ;</a:t>
            </a:r>
          </a:p>
          <a:p>
            <a:pPr>
              <a:buFont typeface="Wingdings 2" pitchFamily="18" charset="2"/>
              <a:buNone/>
              <a:defRPr/>
            </a:pPr>
            <a:r>
              <a:rPr lang="en-US" dirty="0">
                <a:latin typeface="Times New Roman" panose="02020603050405020304" pitchFamily="18" charset="0"/>
                <a:cs typeface="Times New Roman" panose="02020603050405020304" pitchFamily="18" charset="0"/>
              </a:rPr>
              <a:t>result = 60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172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AC9B-988A-4AE1-BE43-0922FB08B7C2}"/>
              </a:ext>
            </a:extLst>
          </p:cNvPr>
          <p:cNvSpPr>
            <a:spLocks noGrp="1"/>
          </p:cNvSpPr>
          <p:nvPr>
            <p:ph type="title"/>
          </p:nvPr>
        </p:nvSpPr>
        <p:spPr/>
        <p:txBody>
          <a:bodyPr/>
          <a:lstStyle/>
          <a:p>
            <a:pPr algn="ctr"/>
            <a:r>
              <a:rPr lang="en-US" dirty="0"/>
              <a:t>Data Input and Output</a:t>
            </a:r>
            <a:endParaRPr lang="en-IN" dirty="0"/>
          </a:p>
        </p:txBody>
      </p:sp>
      <p:sp>
        <p:nvSpPr>
          <p:cNvPr id="3" name="Content Placeholder 2">
            <a:extLst>
              <a:ext uri="{FF2B5EF4-FFF2-40B4-BE49-F238E27FC236}">
                <a16:creationId xmlns:a16="http://schemas.microsoft.com/office/drawing/2014/main" id="{A2581FD6-D222-4750-9223-6B6206246957}"/>
              </a:ext>
            </a:extLst>
          </p:cNvPr>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The I/O library functions are listed in the “header” file &lt;</a:t>
            </a:r>
            <a:r>
              <a:rPr lang="en-US" altLang="en-US" sz="2400" dirty="0" err="1">
                <a:latin typeface="Times New Roman" panose="02020603050405020304" pitchFamily="18" charset="0"/>
                <a:cs typeface="Times New Roman" panose="02020603050405020304" pitchFamily="18" charset="0"/>
              </a:rPr>
              <a:t>stdio.h</a:t>
            </a:r>
            <a:r>
              <a:rPr lang="en-US" altLang="en-US" sz="2400" dirty="0">
                <a:latin typeface="Times New Roman" panose="02020603050405020304" pitchFamily="18" charset="0"/>
                <a:cs typeface="Times New Roman" panose="02020603050405020304" pitchFamily="18" charset="0"/>
              </a:rPr>
              <a:t>&gt;.  </a:t>
            </a:r>
          </a:p>
          <a:p>
            <a:r>
              <a:rPr lang="en-IN" dirty="0">
                <a:latin typeface="Times New Roman" panose="02020603050405020304" pitchFamily="18" charset="0"/>
                <a:cs typeface="Times New Roman" panose="02020603050405020304" pitchFamily="18" charset="0"/>
              </a:rPr>
              <a:t>Types:</a:t>
            </a:r>
          </a:p>
          <a:p>
            <a:pPr lvl="1"/>
            <a:r>
              <a:rPr lang="en-IN" b="1" dirty="0">
                <a:latin typeface="Times New Roman" panose="02020603050405020304" pitchFamily="18" charset="0"/>
                <a:cs typeface="Times New Roman" panose="02020603050405020304" pitchFamily="18" charset="0"/>
              </a:rPr>
              <a:t>Unformatted Input/Output Functions: </a:t>
            </a:r>
            <a:r>
              <a:rPr lang="en-US" dirty="0">
                <a:latin typeface="Times New Roman" panose="02020603050405020304" pitchFamily="18" charset="0"/>
                <a:cs typeface="Times New Roman" panose="02020603050405020304" pitchFamily="18" charset="0"/>
              </a:rPr>
              <a:t>Unformatted I/O functions are used </a:t>
            </a:r>
            <a:r>
              <a:rPr lang="en-US" b="1" dirty="0">
                <a:latin typeface="Times New Roman" panose="02020603050405020304" pitchFamily="18" charset="0"/>
                <a:cs typeface="Times New Roman" panose="02020603050405020304" pitchFamily="18" charset="0"/>
              </a:rPr>
              <a:t>only for character data type</a:t>
            </a:r>
            <a:r>
              <a:rPr lang="en-US" dirty="0">
                <a:latin typeface="Times New Roman" panose="02020603050405020304" pitchFamily="18" charset="0"/>
                <a:cs typeface="Times New Roman" panose="02020603050405020304" pitchFamily="18" charset="0"/>
              </a:rPr>
              <a:t> or character array/string and cannot be used for any other datatype. </a:t>
            </a:r>
          </a:p>
          <a:p>
            <a:pPr lvl="2"/>
            <a:r>
              <a:rPr lang="en-US" dirty="0">
                <a:latin typeface="Times New Roman" panose="02020603050405020304" pitchFamily="18" charset="0"/>
                <a:cs typeface="Times New Roman" panose="02020603050405020304" pitchFamily="18" charset="0"/>
              </a:rPr>
              <a:t>These functions are used to read single input from the user at the console and it allows to display of the value at the console.</a:t>
            </a: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Formatted Input/Output Functions: </a:t>
            </a:r>
            <a:r>
              <a:rPr lang="en-US" dirty="0">
                <a:latin typeface="Times New Roman" panose="02020603050405020304" pitchFamily="18" charset="0"/>
                <a:cs typeface="Times New Roman" panose="02020603050405020304" pitchFamily="18" charset="0"/>
              </a:rPr>
              <a:t>Formatted I/O functions are used to take various inputs from the user and display multiple outputs to the user. </a:t>
            </a:r>
          </a:p>
          <a:p>
            <a:pPr lvl="2"/>
            <a:r>
              <a:rPr lang="en-US" dirty="0">
                <a:latin typeface="Times New Roman" panose="02020603050405020304" pitchFamily="18" charset="0"/>
                <a:cs typeface="Times New Roman" panose="02020603050405020304" pitchFamily="18" charset="0"/>
              </a:rPr>
              <a:t>These types of I/O functions can help to display the output to the user in different formats using the format specifiers. These I/O supports all data types like int, float, char, and many more.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9195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0D02-8B2C-4756-A725-3B5B0D084442}"/>
              </a:ext>
            </a:extLst>
          </p:cNvPr>
          <p:cNvSpPr>
            <a:spLocks noGrp="1"/>
          </p:cNvSpPr>
          <p:nvPr>
            <p:ph type="title"/>
          </p:nvPr>
        </p:nvSpPr>
        <p:spPr>
          <a:xfrm>
            <a:off x="1551431" y="435935"/>
            <a:ext cx="9823703" cy="773433"/>
          </a:xfrm>
        </p:spPr>
        <p:txBody>
          <a:bodyPr>
            <a:normAutofit/>
          </a:bodyPr>
          <a:lstStyle/>
          <a:p>
            <a:r>
              <a:rPr lang="en-IN" dirty="0"/>
              <a:t>Unformatted Input/output functions</a:t>
            </a:r>
          </a:p>
        </p:txBody>
      </p:sp>
      <p:sp>
        <p:nvSpPr>
          <p:cNvPr id="3" name="Content Placeholder 2">
            <a:extLst>
              <a:ext uri="{FF2B5EF4-FFF2-40B4-BE49-F238E27FC236}">
                <a16:creationId xmlns:a16="http://schemas.microsoft.com/office/drawing/2014/main" id="{38E36228-6B28-46CA-A92D-CB0A05E7E15D}"/>
              </a:ext>
            </a:extLst>
          </p:cNvPr>
          <p:cNvSpPr>
            <a:spLocks noGrp="1"/>
          </p:cNvSpPr>
          <p:nvPr>
            <p:ph idx="1"/>
          </p:nvPr>
        </p:nvSpPr>
        <p:spPr>
          <a:xfrm>
            <a:off x="1551432" y="1533832"/>
            <a:ext cx="9823704" cy="4643131"/>
          </a:xfrm>
        </p:spPr>
        <p:txBody>
          <a:bodyPr/>
          <a:lstStyle/>
          <a:p>
            <a:r>
              <a:rPr lang="en-IN" dirty="0">
                <a:latin typeface="Times New Roman" panose="02020603050405020304" pitchFamily="18" charset="0"/>
                <a:cs typeface="Times New Roman" panose="02020603050405020304" pitchFamily="18" charset="0"/>
              </a:rPr>
              <a:t>Input functions</a:t>
            </a:r>
          </a:p>
          <a:p>
            <a:pPr lvl="1"/>
            <a:r>
              <a:rPr lang="en-IN" dirty="0" err="1">
                <a:latin typeface="Times New Roman" panose="02020603050405020304" pitchFamily="18" charset="0"/>
                <a:cs typeface="Times New Roman" panose="02020603050405020304" pitchFamily="18" charset="0"/>
              </a:rPr>
              <a:t>getchar</a:t>
            </a:r>
            <a:r>
              <a:rPr lang="en-IN" dirty="0">
                <a:latin typeface="Times New Roman" panose="02020603050405020304" pitchFamily="18" charset="0"/>
                <a:cs typeface="Times New Roman" panose="02020603050405020304" pitchFamily="18" charset="0"/>
              </a:rPr>
              <a:t>()</a:t>
            </a:r>
          </a:p>
          <a:p>
            <a:pPr lvl="1"/>
            <a:r>
              <a:rPr lang="en-IN" dirty="0" err="1">
                <a:latin typeface="Times New Roman" panose="02020603050405020304" pitchFamily="18" charset="0"/>
                <a:cs typeface="Times New Roman" panose="02020603050405020304" pitchFamily="18" charset="0"/>
              </a:rPr>
              <a:t>getch</a:t>
            </a:r>
            <a:r>
              <a:rPr lang="en-IN" dirty="0">
                <a:latin typeface="Times New Roman" panose="02020603050405020304" pitchFamily="18" charset="0"/>
                <a:cs typeface="Times New Roman" panose="02020603050405020304" pitchFamily="18" charset="0"/>
              </a:rPr>
              <a:t>()</a:t>
            </a:r>
          </a:p>
          <a:p>
            <a:pPr lvl="1"/>
            <a:r>
              <a:rPr lang="en-IN" dirty="0" err="1">
                <a:latin typeface="Times New Roman" panose="02020603050405020304" pitchFamily="18" charset="0"/>
                <a:cs typeface="Times New Roman" panose="02020603050405020304" pitchFamily="18" charset="0"/>
              </a:rPr>
              <a:t>getche</a:t>
            </a:r>
            <a:r>
              <a:rPr lang="en-IN"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gets()</a:t>
            </a:r>
          </a:p>
          <a:p>
            <a:r>
              <a:rPr lang="en-IN" dirty="0">
                <a:latin typeface="Times New Roman" panose="02020603050405020304" pitchFamily="18" charset="0"/>
                <a:cs typeface="Times New Roman" panose="02020603050405020304" pitchFamily="18" charset="0"/>
              </a:rPr>
              <a:t>Output functions</a:t>
            </a:r>
          </a:p>
          <a:p>
            <a:pPr lvl="1"/>
            <a:r>
              <a:rPr lang="en-IN" dirty="0" err="1">
                <a:latin typeface="Times New Roman" panose="02020603050405020304" pitchFamily="18" charset="0"/>
                <a:cs typeface="Times New Roman" panose="02020603050405020304" pitchFamily="18" charset="0"/>
              </a:rPr>
              <a:t>putchar</a:t>
            </a:r>
            <a:r>
              <a:rPr lang="en-IN" dirty="0">
                <a:latin typeface="Times New Roman" panose="02020603050405020304" pitchFamily="18" charset="0"/>
                <a:cs typeface="Times New Roman" panose="02020603050405020304" pitchFamily="18" charset="0"/>
              </a:rPr>
              <a:t>()</a:t>
            </a:r>
          </a:p>
          <a:p>
            <a:pPr lvl="1"/>
            <a:r>
              <a:rPr lang="en-IN" dirty="0" err="1">
                <a:latin typeface="Times New Roman" panose="02020603050405020304" pitchFamily="18" charset="0"/>
                <a:cs typeface="Times New Roman" panose="02020603050405020304" pitchFamily="18" charset="0"/>
              </a:rPr>
              <a:t>putch</a:t>
            </a:r>
            <a:r>
              <a:rPr lang="en-IN" dirty="0">
                <a:latin typeface="Times New Roman" panose="02020603050405020304" pitchFamily="18" charset="0"/>
                <a:cs typeface="Times New Roman" panose="02020603050405020304" pitchFamily="18" charset="0"/>
              </a:rPr>
              <a:t>()</a:t>
            </a:r>
          </a:p>
          <a:p>
            <a:pPr lvl="1"/>
            <a:r>
              <a:rPr lang="en-IN" dirty="0">
                <a:latin typeface="Times New Roman" panose="02020603050405020304" pitchFamily="18" charset="0"/>
                <a:cs typeface="Times New Roman" panose="02020603050405020304" pitchFamily="18" charset="0"/>
              </a:rPr>
              <a:t>puts()</a:t>
            </a:r>
          </a:p>
          <a:p>
            <a:pPr marL="457200" lvl="1"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88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6F6D-995A-433C-A86E-AD9675B3C312}"/>
              </a:ext>
            </a:extLst>
          </p:cNvPr>
          <p:cNvSpPr>
            <a:spLocks noGrp="1"/>
          </p:cNvSpPr>
          <p:nvPr>
            <p:ph type="title"/>
          </p:nvPr>
        </p:nvSpPr>
        <p:spPr/>
        <p:txBody>
          <a:bodyPr/>
          <a:lstStyle/>
          <a:p>
            <a:pPr algn="ctr"/>
            <a:r>
              <a:rPr lang="en-IN" dirty="0" err="1"/>
              <a:t>getchar</a:t>
            </a:r>
            <a:r>
              <a:rPr lang="en-IN" dirty="0"/>
              <a:t>()</a:t>
            </a:r>
          </a:p>
        </p:txBody>
      </p:sp>
      <p:sp>
        <p:nvSpPr>
          <p:cNvPr id="3" name="Content Placeholder 2">
            <a:extLst>
              <a:ext uri="{FF2B5EF4-FFF2-40B4-BE49-F238E27FC236}">
                <a16:creationId xmlns:a16="http://schemas.microsoft.com/office/drawing/2014/main" id="{94360F5A-E7E2-4B69-B9D6-1AB355587066}"/>
              </a:ext>
            </a:extLst>
          </p:cNvPr>
          <p:cNvSpPr>
            <a:spLocks noGrp="1"/>
          </p:cNvSpPr>
          <p:nvPr>
            <p:ph sz="half" idx="1"/>
          </p:nvPr>
        </p:nvSpPr>
        <p:spPr>
          <a:xfrm>
            <a:off x="1252024" y="1825625"/>
            <a:ext cx="5809958" cy="4351338"/>
          </a:xfrm>
        </p:spPr>
        <p:txBody>
          <a:bodyPr>
            <a:noAutofit/>
          </a:bodyPr>
          <a:lstStyle/>
          <a:p>
            <a:pPr algn="just"/>
            <a:r>
              <a:rPr lang="en-US" dirty="0"/>
              <a:t>Reads a single character from the input data stream; but does not return the character to the program until the ‘\n’ ( or ) enter key is pressed.</a:t>
            </a:r>
          </a:p>
          <a:p>
            <a:pPr algn="just"/>
            <a:r>
              <a:rPr lang="en-US" dirty="0">
                <a:solidFill>
                  <a:srgbClr val="FF0000"/>
                </a:solidFill>
                <a:latin typeface="Times New Roman" panose="02020603050405020304" pitchFamily="18" charset="0"/>
                <a:cs typeface="Times New Roman" panose="02020603050405020304" pitchFamily="18" charset="0"/>
              </a:rPr>
              <a:t>Syntax:-</a:t>
            </a:r>
          </a:p>
          <a:p>
            <a:pPr marL="0" indent="0" algn="just">
              <a:buNone/>
            </a:pPr>
            <a:r>
              <a:rPr lang="en-US" dirty="0">
                <a:latin typeface="Times New Roman" panose="02020603050405020304" pitchFamily="18" charset="0"/>
                <a:cs typeface="Times New Roman" panose="02020603050405020304" pitchFamily="18" charset="0"/>
              </a:rPr>
              <a:t>        variable = </a:t>
            </a:r>
            <a:r>
              <a:rPr lang="en-US" dirty="0" err="1">
                <a:latin typeface="Times New Roman" panose="02020603050405020304" pitchFamily="18" charset="0"/>
                <a:cs typeface="Times New Roman" panose="02020603050405020304" pitchFamily="18" charset="0"/>
              </a:rPr>
              <a:t>getchar</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Example:- </a:t>
            </a:r>
          </a:p>
          <a:p>
            <a:pPr marL="0" indent="0" algn="just">
              <a:buNone/>
            </a:pPr>
            <a:r>
              <a:rPr lang="en-US" dirty="0">
                <a:latin typeface="Times New Roman" panose="02020603050405020304" pitchFamily="18" charset="0"/>
                <a:cs typeface="Times New Roman" panose="02020603050405020304" pitchFamily="18" charset="0"/>
              </a:rPr>
              <a:t>       char c; </a:t>
            </a:r>
          </a:p>
          <a:p>
            <a:pPr marL="0" indent="0" algn="just">
              <a:buNone/>
            </a:pPr>
            <a:r>
              <a:rPr lang="en-US" dirty="0">
                <a:latin typeface="Times New Roman" panose="02020603050405020304" pitchFamily="18" charset="0"/>
                <a:cs typeface="Times New Roman" panose="02020603050405020304" pitchFamily="18" charset="0"/>
              </a:rPr>
              <a:t>       c = </a:t>
            </a:r>
            <a:r>
              <a:rPr lang="en-US" dirty="0" err="1">
                <a:latin typeface="Times New Roman" panose="02020603050405020304" pitchFamily="18" charset="0"/>
                <a:cs typeface="Times New Roman" panose="02020603050405020304" pitchFamily="18" charset="0"/>
              </a:rPr>
              <a:t>getchar</a:t>
            </a:r>
            <a:r>
              <a:rPr lang="en-US"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8FAF14E6-D164-40AA-9FEA-CA2BA845EC2B}"/>
              </a:ext>
            </a:extLst>
          </p:cNvPr>
          <p:cNvSpPr>
            <a:spLocks noGrp="1"/>
          </p:cNvSpPr>
          <p:nvPr>
            <p:ph sz="half" idx="2"/>
          </p:nvPr>
        </p:nvSpPr>
        <p:spPr>
          <a:xfrm>
            <a:off x="7367954" y="1825625"/>
            <a:ext cx="4489704" cy="4351338"/>
          </a:xfrm>
          <a:ln>
            <a:solidFill>
              <a:schemeClr val="tx1"/>
            </a:solidFill>
          </a:ln>
        </p:spPr>
        <p:style>
          <a:lnRef idx="2">
            <a:schemeClr val="accent6"/>
          </a:lnRef>
          <a:fillRef idx="1">
            <a:schemeClr val="lt1"/>
          </a:fillRef>
          <a:effectRef idx="0">
            <a:schemeClr val="accent6"/>
          </a:effectRef>
          <a:fontRef idx="minor">
            <a:schemeClr val="dk1"/>
          </a:fontRef>
        </p:style>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Program</a:t>
            </a:r>
          </a:p>
          <a:p>
            <a:pPr marL="0" indent="0">
              <a:buNone/>
            </a:pP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int main()</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char c;</a:t>
            </a:r>
          </a:p>
          <a:p>
            <a:pPr marL="0" indent="0">
              <a:buNone/>
            </a:pPr>
            <a:r>
              <a:rPr lang="en-IN" dirty="0" err="1">
                <a:latin typeface="Times New Roman" panose="02020603050405020304" pitchFamily="18" charset="0"/>
                <a:cs typeface="Times New Roman" panose="02020603050405020304" pitchFamily="18" charset="0"/>
              </a:rPr>
              <a:t>printf</a:t>
            </a:r>
            <a:r>
              <a:rPr lang="en-IN" dirty="0">
                <a:latin typeface="Times New Roman" panose="02020603050405020304" pitchFamily="18" charset="0"/>
                <a:cs typeface="Times New Roman" panose="02020603050405020304" pitchFamily="18" charset="0"/>
              </a:rPr>
              <a:t>(“Enter a character”);</a:t>
            </a:r>
          </a:p>
          <a:p>
            <a:pPr marL="0" indent="0">
              <a:buNone/>
            </a:pPr>
            <a:r>
              <a:rPr lang="en-IN"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getchar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printf(“c = %c ”,c);</a:t>
            </a:r>
          </a:p>
          <a:p>
            <a:pPr marL="0" indent="0">
              <a:buNone/>
            </a:pPr>
            <a:r>
              <a:rPr lang="en-IN" dirty="0">
                <a:latin typeface="Times New Roman" panose="02020603050405020304" pitchFamily="18" charset="0"/>
                <a:cs typeface="Times New Roman" panose="02020603050405020304" pitchFamily="18" charset="0"/>
              </a:rPr>
              <a:t>return 0;</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solidFill>
                  <a:srgbClr val="FF0000"/>
                </a:solidFill>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Enter a character k</a:t>
            </a:r>
          </a:p>
          <a:p>
            <a:pPr marL="0" indent="0">
              <a:buNone/>
            </a:pPr>
            <a:r>
              <a:rPr lang="en-IN" dirty="0">
                <a:latin typeface="Times New Roman" panose="02020603050405020304" pitchFamily="18" charset="0"/>
                <a:cs typeface="Times New Roman" panose="02020603050405020304" pitchFamily="18" charset="0"/>
              </a:rPr>
              <a:t>c = k</a:t>
            </a:r>
          </a:p>
          <a:p>
            <a:pPr marL="0" indent="0">
              <a:buNone/>
            </a:pPr>
            <a:endParaRPr lang="en-IN" dirty="0"/>
          </a:p>
        </p:txBody>
      </p:sp>
    </p:spTree>
    <p:extLst>
      <p:ext uri="{BB962C8B-B14F-4D97-AF65-F5344CB8AC3E}">
        <p14:creationId xmlns:p14="http://schemas.microsoft.com/office/powerpoint/2010/main" val="1072046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A19D-6545-4DF5-84FB-65A4E0B85976}"/>
              </a:ext>
            </a:extLst>
          </p:cNvPr>
          <p:cNvSpPr>
            <a:spLocks noGrp="1"/>
          </p:cNvSpPr>
          <p:nvPr>
            <p:ph type="title"/>
          </p:nvPr>
        </p:nvSpPr>
        <p:spPr/>
        <p:txBody>
          <a:bodyPr/>
          <a:lstStyle/>
          <a:p>
            <a:pPr algn="ctr"/>
            <a:r>
              <a:rPr lang="en-IN" dirty="0" err="1"/>
              <a:t>getch</a:t>
            </a:r>
            <a:r>
              <a:rPr lang="en-IN" dirty="0"/>
              <a:t>() and </a:t>
            </a:r>
            <a:r>
              <a:rPr lang="en-IN" dirty="0" err="1"/>
              <a:t>getche</a:t>
            </a:r>
            <a:r>
              <a:rPr lang="en-IN" dirty="0"/>
              <a:t>()</a:t>
            </a:r>
          </a:p>
        </p:txBody>
      </p:sp>
      <p:sp>
        <p:nvSpPr>
          <p:cNvPr id="3" name="Content Placeholder 2">
            <a:extLst>
              <a:ext uri="{FF2B5EF4-FFF2-40B4-BE49-F238E27FC236}">
                <a16:creationId xmlns:a16="http://schemas.microsoft.com/office/drawing/2014/main" id="{46FF315A-C025-47DE-A0F1-9046C1B07A3A}"/>
              </a:ext>
            </a:extLst>
          </p:cNvPr>
          <p:cNvSpPr>
            <a:spLocks noGrp="1"/>
          </p:cNvSpPr>
          <p:nvPr>
            <p:ph idx="1"/>
          </p:nvPr>
        </p:nvSpPr>
        <p:spPr>
          <a:xfrm>
            <a:off x="1551431" y="1825625"/>
            <a:ext cx="10076461" cy="4351338"/>
          </a:xfrm>
        </p:spPr>
        <p:txBody>
          <a:bodyPr>
            <a:normAutofit/>
          </a:bodyPr>
          <a:lstStyle/>
          <a:p>
            <a:pPr algn="just"/>
            <a:r>
              <a:rPr lang="en-US" dirty="0">
                <a:latin typeface="Times New Roman" panose="02020603050405020304" pitchFamily="18" charset="0"/>
                <a:cs typeface="Times New Roman" panose="02020603050405020304" pitchFamily="18" charset="0"/>
              </a:rPr>
              <a:t>These functions read any alphanumeric character from the standard input device</a:t>
            </a:r>
          </a:p>
          <a:p>
            <a:pPr algn="just"/>
            <a:r>
              <a:rPr lang="en-US" dirty="0">
                <a:latin typeface="Times New Roman" panose="02020603050405020304" pitchFamily="18" charset="0"/>
                <a:cs typeface="Times New Roman" panose="02020603050405020304" pitchFamily="18" charset="0"/>
              </a:rPr>
              <a:t>The character entered is not displayed by the </a:t>
            </a:r>
            <a:r>
              <a:rPr lang="en-US" dirty="0" err="1">
                <a:latin typeface="Times New Roman" panose="02020603050405020304" pitchFamily="18" charset="0"/>
                <a:cs typeface="Times New Roman" panose="02020603050405020304" pitchFamily="18" charset="0"/>
              </a:rPr>
              <a:t>getche</a:t>
            </a:r>
            <a:r>
              <a:rPr lang="en-US" dirty="0">
                <a:latin typeface="Times New Roman" panose="02020603050405020304" pitchFamily="18" charset="0"/>
                <a:cs typeface="Times New Roman" panose="02020603050405020304" pitchFamily="18" charset="0"/>
              </a:rPr>
              <a:t>() until enter is pressed</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getche</a:t>
            </a:r>
            <a:r>
              <a:rPr lang="en-US" dirty="0">
                <a:latin typeface="Times New Roman" panose="02020603050405020304" pitchFamily="18" charset="0"/>
                <a:cs typeface="Times New Roman" panose="02020603050405020304" pitchFamily="18" charset="0"/>
              </a:rPr>
              <a:t>() accepts and displays the character.</a:t>
            </a:r>
          </a:p>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 accepts but does not display the character.</a:t>
            </a:r>
          </a:p>
          <a:p>
            <a:pPr algn="just"/>
            <a:r>
              <a:rPr lang="en-US" dirty="0">
                <a:solidFill>
                  <a:srgbClr val="FF0000"/>
                </a:solidFill>
                <a:latin typeface="Times New Roman" panose="02020603050405020304" pitchFamily="18" charset="0"/>
                <a:cs typeface="Times New Roman" panose="02020603050405020304" pitchFamily="18" charset="0"/>
              </a:rPr>
              <a:t>Syntax:</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getche</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8933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885C-271D-466D-81D3-F724EBB25AFB}"/>
              </a:ext>
            </a:extLst>
          </p:cNvPr>
          <p:cNvSpPr>
            <a:spLocks noGrp="1"/>
          </p:cNvSpPr>
          <p:nvPr>
            <p:ph type="title"/>
          </p:nvPr>
        </p:nvSpPr>
        <p:spPr/>
        <p:txBody>
          <a:bodyPr/>
          <a:lstStyle/>
          <a:p>
            <a:pPr algn="ctr"/>
            <a:r>
              <a:rPr lang="en-IN" dirty="0" err="1"/>
              <a:t>getch</a:t>
            </a:r>
            <a:r>
              <a:rPr lang="en-IN" dirty="0"/>
              <a:t>() and </a:t>
            </a:r>
            <a:r>
              <a:rPr lang="en-IN" dirty="0" err="1"/>
              <a:t>getche</a:t>
            </a:r>
            <a:r>
              <a:rPr lang="en-IN" dirty="0"/>
              <a:t>() - Program</a:t>
            </a:r>
          </a:p>
        </p:txBody>
      </p:sp>
      <p:sp>
        <p:nvSpPr>
          <p:cNvPr id="3" name="Content Placeholder 2">
            <a:extLst>
              <a:ext uri="{FF2B5EF4-FFF2-40B4-BE49-F238E27FC236}">
                <a16:creationId xmlns:a16="http://schemas.microsoft.com/office/drawing/2014/main" id="{17196407-BA34-4748-9635-E5295A6E41E4}"/>
              </a:ext>
            </a:extLst>
          </p:cNvPr>
          <p:cNvSpPr>
            <a:spLocks noGrp="1"/>
          </p:cNvSpPr>
          <p:nvPr>
            <p:ph idx="1"/>
          </p:nvPr>
        </p:nvSpPr>
        <p:spPr>
          <a:xfrm>
            <a:off x="838200" y="1825625"/>
            <a:ext cx="4375826" cy="435133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latin typeface="Times New Roman" panose="02020603050405020304" pitchFamily="18" charset="0"/>
                <a:cs typeface="Times New Roman" panose="02020603050405020304" pitchFamily="18" charset="0"/>
              </a:rPr>
              <a:t>// Example for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 in C</a:t>
            </a:r>
          </a:p>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printf("%c",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724BE5D-A142-EBEF-E93C-FFEC7CF3FD7C}"/>
              </a:ext>
            </a:extLst>
          </p:cNvPr>
          <p:cNvSpPr txBox="1">
            <a:spLocks/>
          </p:cNvSpPr>
          <p:nvPr/>
        </p:nvSpPr>
        <p:spPr>
          <a:xfrm>
            <a:off x="6700749" y="1828934"/>
            <a:ext cx="4375826" cy="43513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Example for </a:t>
            </a:r>
            <a:r>
              <a:rPr lang="en-US" dirty="0" err="1">
                <a:latin typeface="Times New Roman" panose="02020603050405020304" pitchFamily="18" charset="0"/>
                <a:cs typeface="Times New Roman" panose="02020603050405020304" pitchFamily="18" charset="0"/>
              </a:rPr>
              <a:t>getche</a:t>
            </a:r>
            <a:r>
              <a:rPr lang="en-US" dirty="0">
                <a:latin typeface="Times New Roman" panose="02020603050405020304" pitchFamily="18" charset="0"/>
                <a:cs typeface="Times New Roman" panose="02020603050405020304" pitchFamily="18" charset="0"/>
              </a:rPr>
              <a:t>() in C</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int main()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printf("%c", </a:t>
            </a:r>
            <a:r>
              <a:rPr lang="en-US" dirty="0" err="1">
                <a:latin typeface="Times New Roman" panose="02020603050405020304" pitchFamily="18" charset="0"/>
                <a:cs typeface="Times New Roman" panose="02020603050405020304" pitchFamily="18" charset="0"/>
              </a:rPr>
              <a:t>getche</a:t>
            </a:r>
            <a:r>
              <a:rPr lang="en-US"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return 0;</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578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990F-331A-4A0A-81CC-AE70AB677357}"/>
              </a:ext>
            </a:extLst>
          </p:cNvPr>
          <p:cNvSpPr>
            <a:spLocks noGrp="1"/>
          </p:cNvSpPr>
          <p:nvPr>
            <p:ph type="title"/>
          </p:nvPr>
        </p:nvSpPr>
        <p:spPr/>
        <p:txBody>
          <a:bodyPr/>
          <a:lstStyle/>
          <a:p>
            <a:r>
              <a:rPr lang="en-IN" dirty="0"/>
              <a:t>	           </a:t>
            </a:r>
            <a:r>
              <a:rPr lang="en-IN" dirty="0" err="1"/>
              <a:t>putchar</a:t>
            </a:r>
            <a:r>
              <a:rPr lang="en-IN" dirty="0"/>
              <a:t>()</a:t>
            </a:r>
          </a:p>
        </p:txBody>
      </p:sp>
      <p:sp>
        <p:nvSpPr>
          <p:cNvPr id="3" name="Content Placeholder 2">
            <a:extLst>
              <a:ext uri="{FF2B5EF4-FFF2-40B4-BE49-F238E27FC236}">
                <a16:creationId xmlns:a16="http://schemas.microsoft.com/office/drawing/2014/main" id="{5FFF7911-DB85-4A1C-AFB7-587FA6C3C5E3}"/>
              </a:ext>
            </a:extLst>
          </p:cNvPr>
          <p:cNvSpPr>
            <a:spLocks noGrp="1"/>
          </p:cNvSpPr>
          <p:nvPr>
            <p:ph sz="half" idx="1"/>
          </p:nvPr>
        </p:nvSpPr>
        <p:spPr>
          <a:xfrm>
            <a:off x="1237956" y="1825625"/>
            <a:ext cx="6049109" cy="4351338"/>
          </a:xfrm>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This function prints one character on the screen at a time which is read by standard input.</a:t>
            </a:r>
          </a:p>
          <a:p>
            <a:r>
              <a:rPr lang="en-US" dirty="0">
                <a:solidFill>
                  <a:srgbClr val="FF0000"/>
                </a:solidFill>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putchar</a:t>
            </a:r>
            <a:r>
              <a:rPr lang="en-US" dirty="0">
                <a:latin typeface="Times New Roman" panose="02020603050405020304" pitchFamily="18" charset="0"/>
                <a:cs typeface="Times New Roman" panose="02020603050405020304" pitchFamily="18" charset="0"/>
              </a:rPr>
              <a:t>( variable name);</a:t>
            </a:r>
            <a:endParaRPr lang="en-IN"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Example: </a:t>
            </a:r>
          </a:p>
          <a:p>
            <a:pPr marL="0" indent="0">
              <a:buNone/>
            </a:pPr>
            <a:r>
              <a:rPr lang="en-US" dirty="0">
                <a:latin typeface="Times New Roman" panose="02020603050405020304" pitchFamily="18" charset="0"/>
                <a:cs typeface="Times New Roman" panose="02020603050405020304" pitchFamily="18" charset="0"/>
              </a:rPr>
              <a:t>       char c= ‘c’;</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putchar</a:t>
            </a:r>
            <a:r>
              <a:rPr lang="en-US" dirty="0">
                <a:latin typeface="Times New Roman" panose="02020603050405020304" pitchFamily="18" charset="0"/>
                <a:cs typeface="Times New Roman" panose="02020603050405020304" pitchFamily="18" charset="0"/>
              </a:rPr>
              <a:t>(c);</a:t>
            </a:r>
          </a:p>
        </p:txBody>
      </p:sp>
      <p:sp>
        <p:nvSpPr>
          <p:cNvPr id="4" name="Content Placeholder 3">
            <a:extLst>
              <a:ext uri="{FF2B5EF4-FFF2-40B4-BE49-F238E27FC236}">
                <a16:creationId xmlns:a16="http://schemas.microsoft.com/office/drawing/2014/main" id="{846F1C20-5D04-4E5B-AC6E-5BFC5FD67CB0}"/>
              </a:ext>
            </a:extLst>
          </p:cNvPr>
          <p:cNvSpPr>
            <a:spLocks noGrp="1"/>
          </p:cNvSpPr>
          <p:nvPr>
            <p:ph sz="half" idx="2"/>
          </p:nvPr>
        </p:nvSpPr>
        <p:spPr>
          <a:xfrm>
            <a:off x="7582486" y="606056"/>
            <a:ext cx="4318782" cy="5570907"/>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#include&lt;</a:t>
            </a:r>
            <a:r>
              <a:rPr lang="en-IN" dirty="0" err="1">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&gt;</a:t>
            </a:r>
          </a:p>
          <a:p>
            <a:pPr marL="0" indent="0">
              <a:buNone/>
            </a:pPr>
            <a:r>
              <a:rPr lang="en-IN" dirty="0">
                <a:latin typeface="Times New Roman" panose="02020603050405020304" pitchFamily="18" charset="0"/>
                <a:cs typeface="Times New Roman" panose="02020603050405020304" pitchFamily="18" charset="0"/>
              </a:rPr>
              <a:t>int main()</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char </a:t>
            </a:r>
            <a:r>
              <a:rPr lang="en-IN" dirty="0" err="1">
                <a:latin typeface="Times New Roman" panose="02020603050405020304" pitchFamily="18" charset="0"/>
                <a:cs typeface="Times New Roman" panose="02020603050405020304" pitchFamily="18" charset="0"/>
              </a:rPr>
              <a:t>ch</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printf("Enter a character: ");</a:t>
            </a:r>
          </a:p>
          <a:p>
            <a:pPr marL="0" indent="0">
              <a:buNone/>
            </a:pPr>
            <a:r>
              <a:rPr lang="en-IN" dirty="0" err="1">
                <a:latin typeface="Times New Roman" panose="02020603050405020304" pitchFamily="18" charset="0"/>
                <a:cs typeface="Times New Roman" panose="02020603050405020304" pitchFamily="18" charset="0"/>
              </a:rPr>
              <a:t>scanf</a:t>
            </a:r>
            <a:r>
              <a:rPr lang="en-IN" dirty="0">
                <a:latin typeface="Times New Roman" panose="02020603050405020304" pitchFamily="18" charset="0"/>
                <a:cs typeface="Times New Roman" panose="02020603050405020304" pitchFamily="18" charset="0"/>
              </a:rPr>
              <a:t>("%c", &amp;</a:t>
            </a:r>
            <a:r>
              <a:rPr lang="en-IN" dirty="0" err="1">
                <a:latin typeface="Times New Roman" panose="02020603050405020304" pitchFamily="18" charset="0"/>
                <a:cs typeface="Times New Roman" panose="02020603050405020304" pitchFamily="18" charset="0"/>
              </a:rPr>
              <a:t>ch</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putchar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ch</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return 0;</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Enter a character: r</a:t>
            </a:r>
          </a:p>
          <a:p>
            <a:pPr marL="0" indent="0">
              <a:buNone/>
            </a:pPr>
            <a:r>
              <a:rPr lang="en-IN" dirty="0">
                <a:latin typeface="Times New Roman" panose="02020603050405020304" pitchFamily="18" charset="0"/>
                <a:cs typeface="Times New Roman" panose="02020603050405020304" pitchFamily="18" charset="0"/>
              </a:rPr>
              <a:t>r</a:t>
            </a:r>
          </a:p>
        </p:txBody>
      </p:sp>
    </p:spTree>
    <p:extLst>
      <p:ext uri="{BB962C8B-B14F-4D97-AF65-F5344CB8AC3E}">
        <p14:creationId xmlns:p14="http://schemas.microsoft.com/office/powerpoint/2010/main" val="2749477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93E9-95E3-4745-932B-9F907F6B3DFB}"/>
              </a:ext>
            </a:extLst>
          </p:cNvPr>
          <p:cNvSpPr>
            <a:spLocks noGrp="1"/>
          </p:cNvSpPr>
          <p:nvPr>
            <p:ph type="title"/>
          </p:nvPr>
        </p:nvSpPr>
        <p:spPr>
          <a:xfrm>
            <a:off x="838200" y="365126"/>
            <a:ext cx="4828953" cy="613070"/>
          </a:xfrm>
        </p:spPr>
        <p:txBody>
          <a:bodyPr>
            <a:normAutofit fontScale="90000"/>
          </a:bodyPr>
          <a:lstStyle/>
          <a:p>
            <a:pPr algn="ctr"/>
            <a:r>
              <a:rPr lang="en-US" dirty="0" err="1"/>
              <a:t>putch</a:t>
            </a:r>
            <a:r>
              <a:rPr lang="en-US" dirty="0"/>
              <a:t>() </a:t>
            </a:r>
            <a:endParaRPr lang="en-IN" dirty="0"/>
          </a:p>
        </p:txBody>
      </p:sp>
      <p:sp>
        <p:nvSpPr>
          <p:cNvPr id="3" name="Content Placeholder 2">
            <a:extLst>
              <a:ext uri="{FF2B5EF4-FFF2-40B4-BE49-F238E27FC236}">
                <a16:creationId xmlns:a16="http://schemas.microsoft.com/office/drawing/2014/main" id="{6612FF1E-9F6C-4C74-830B-0212E1668344}"/>
              </a:ext>
            </a:extLst>
          </p:cNvPr>
          <p:cNvSpPr>
            <a:spLocks noGrp="1"/>
          </p:cNvSpPr>
          <p:nvPr>
            <p:ph sz="half" idx="1"/>
          </p:nvPr>
        </p:nvSpPr>
        <p:spPr>
          <a:xfrm>
            <a:off x="1336430" y="1825625"/>
            <a:ext cx="3991473" cy="4351338"/>
          </a:xfrm>
        </p:spPr>
        <p:txBody>
          <a:bodyPr>
            <a:normAutofit/>
          </a:bodyPr>
          <a:lstStyle/>
          <a:p>
            <a:r>
              <a:rPr lang="en-US" sz="2600" dirty="0">
                <a:latin typeface="Times New Roman" panose="02020603050405020304" pitchFamily="18" charset="0"/>
                <a:cs typeface="Times New Roman" panose="02020603050405020304" pitchFamily="18" charset="0"/>
              </a:rPr>
              <a:t>This function prints any alphanumeric character taken by the standard input device</a:t>
            </a:r>
          </a:p>
          <a:p>
            <a:r>
              <a:rPr lang="en-US" sz="2400" dirty="0">
                <a:solidFill>
                  <a:srgbClr val="FF0000"/>
                </a:solidFill>
                <a:latin typeface="Times New Roman" panose="02020603050405020304" pitchFamily="18" charset="0"/>
                <a:cs typeface="Times New Roman" panose="02020603050405020304" pitchFamily="18" charset="0"/>
              </a:rPr>
              <a:t>Syntax:</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putch</a:t>
            </a:r>
            <a:r>
              <a:rPr lang="en-US" sz="2400" dirty="0">
                <a:latin typeface="Times New Roman" panose="02020603050405020304" pitchFamily="18" charset="0"/>
                <a:cs typeface="Times New Roman" panose="02020603050405020304" pitchFamily="18" charset="0"/>
              </a:rPr>
              <a:t>( variable name);</a:t>
            </a:r>
            <a:endParaRPr lang="en-IN"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Example: </a:t>
            </a:r>
          </a:p>
          <a:p>
            <a:pPr marL="0" indent="0">
              <a:buNone/>
            </a:pPr>
            <a:r>
              <a:rPr lang="en-US" sz="2400" dirty="0">
                <a:latin typeface="Times New Roman" panose="02020603050405020304" pitchFamily="18" charset="0"/>
                <a:cs typeface="Times New Roman" panose="02020603050405020304" pitchFamily="18" charset="0"/>
              </a:rPr>
              <a:t>       char c= ‘c’;</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putch</a:t>
            </a:r>
            <a:r>
              <a:rPr lang="en-US" sz="2400" dirty="0">
                <a:latin typeface="Times New Roman" panose="02020603050405020304" pitchFamily="18" charset="0"/>
                <a:cs typeface="Times New Roman" panose="02020603050405020304" pitchFamily="18" charset="0"/>
              </a:rPr>
              <a:t>(c);</a:t>
            </a:r>
          </a:p>
          <a:p>
            <a:endParaRPr lang="en-IN" sz="2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BD344F9-DBFA-48B1-90B3-5A2969B633F4}"/>
              </a:ext>
            </a:extLst>
          </p:cNvPr>
          <p:cNvSpPr>
            <a:spLocks noGrp="1"/>
          </p:cNvSpPr>
          <p:nvPr>
            <p:ph sz="half" idx="2"/>
          </p:nvPr>
        </p:nvSpPr>
        <p:spPr>
          <a:xfrm>
            <a:off x="6172200" y="180754"/>
            <a:ext cx="5181600" cy="646323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a:t>Program</a:t>
            </a:r>
          </a:p>
          <a:p>
            <a:pPr marL="0" indent="0">
              <a:buNone/>
            </a:pPr>
            <a:r>
              <a:rPr lang="en-US" sz="2000" dirty="0"/>
              <a:t>#include&lt;stdio.h&gt;</a:t>
            </a:r>
          </a:p>
          <a:p>
            <a:pPr marL="0" indent="0">
              <a:buNone/>
            </a:pPr>
            <a:r>
              <a:rPr lang="en-US" sz="2000" dirty="0"/>
              <a:t>#include&lt;conio.h&gt; //This function is declared in </a:t>
            </a:r>
            <a:r>
              <a:rPr lang="en-US" sz="2000" dirty="0" err="1"/>
              <a:t>conio.h</a:t>
            </a:r>
            <a:endParaRPr lang="en-US" sz="2000" dirty="0"/>
          </a:p>
          <a:p>
            <a:pPr marL="0" indent="0">
              <a:buNone/>
            </a:pPr>
            <a:r>
              <a:rPr lang="en-US" sz="2000" dirty="0"/>
              <a:t>int main()</a:t>
            </a:r>
          </a:p>
          <a:p>
            <a:pPr marL="0" indent="0">
              <a:buNone/>
            </a:pPr>
            <a:r>
              <a:rPr lang="en-US" sz="2000" dirty="0"/>
              <a:t>{</a:t>
            </a:r>
          </a:p>
          <a:p>
            <a:pPr marL="0" indent="0">
              <a:buNone/>
            </a:pPr>
            <a:r>
              <a:rPr lang="en-US" sz="2000" dirty="0"/>
              <a:t>char </a:t>
            </a:r>
            <a:r>
              <a:rPr lang="en-US" sz="2000" dirty="0" err="1"/>
              <a:t>ch</a:t>
            </a:r>
            <a:r>
              <a:rPr lang="en-US" sz="2000" dirty="0"/>
              <a:t>;</a:t>
            </a:r>
          </a:p>
          <a:p>
            <a:pPr marL="0" indent="0">
              <a:buNone/>
            </a:pPr>
            <a:r>
              <a:rPr lang="en-US" sz="2000" dirty="0"/>
              <a:t>printf("Press any key\n");</a:t>
            </a:r>
          </a:p>
          <a:p>
            <a:pPr marL="0" indent="0">
              <a:buNone/>
            </a:pPr>
            <a:r>
              <a:rPr lang="en-US" sz="2000" dirty="0" err="1"/>
              <a:t>ch</a:t>
            </a:r>
            <a:r>
              <a:rPr lang="en-US" sz="2000" dirty="0"/>
              <a:t> = </a:t>
            </a:r>
            <a:r>
              <a:rPr lang="en-US" sz="2000" dirty="0" err="1"/>
              <a:t>getch</a:t>
            </a:r>
            <a:r>
              <a:rPr lang="en-US" sz="2000" dirty="0"/>
              <a:t>();</a:t>
            </a:r>
          </a:p>
          <a:p>
            <a:pPr marL="0" indent="0">
              <a:buNone/>
            </a:pPr>
            <a:r>
              <a:rPr lang="en-US" sz="2000" dirty="0"/>
              <a:t>printf(" You pressed :  ");</a:t>
            </a:r>
          </a:p>
          <a:p>
            <a:pPr marL="0" indent="0">
              <a:buNone/>
            </a:pPr>
            <a:r>
              <a:rPr lang="en-US" sz="2000" dirty="0" err="1"/>
              <a:t>putch</a:t>
            </a:r>
            <a:r>
              <a:rPr lang="en-US" sz="2000" dirty="0"/>
              <a:t>(</a:t>
            </a:r>
            <a:r>
              <a:rPr lang="en-US" sz="2000" dirty="0" err="1"/>
              <a:t>ch</a:t>
            </a:r>
            <a:r>
              <a:rPr lang="en-US" sz="2000" dirty="0"/>
              <a:t>);</a:t>
            </a:r>
          </a:p>
          <a:p>
            <a:pPr marL="0" indent="0">
              <a:buNone/>
            </a:pPr>
            <a:r>
              <a:rPr lang="en-US" sz="2000" dirty="0"/>
              <a:t>return 0;</a:t>
            </a:r>
          </a:p>
          <a:p>
            <a:pPr marL="0" indent="0">
              <a:buNone/>
            </a:pPr>
            <a:r>
              <a:rPr lang="en-US" sz="2000" dirty="0"/>
              <a:t>}</a:t>
            </a:r>
          </a:p>
          <a:p>
            <a:pPr marL="0" indent="0">
              <a:buNone/>
            </a:pPr>
            <a:r>
              <a:rPr lang="en-US" sz="2000" dirty="0"/>
              <a:t>Output:</a:t>
            </a:r>
          </a:p>
          <a:p>
            <a:pPr marL="0" indent="0">
              <a:buNone/>
            </a:pPr>
            <a:r>
              <a:rPr lang="en-US" sz="2000" dirty="0"/>
              <a:t>Press any key</a:t>
            </a:r>
          </a:p>
          <a:p>
            <a:pPr marL="0" indent="0">
              <a:buNone/>
            </a:pPr>
            <a:r>
              <a:rPr lang="en-US" sz="2000" dirty="0"/>
              <a:t> You pressed :  a</a:t>
            </a:r>
          </a:p>
        </p:txBody>
      </p:sp>
    </p:spTree>
    <p:extLst>
      <p:ext uri="{BB962C8B-B14F-4D97-AF65-F5344CB8AC3E}">
        <p14:creationId xmlns:p14="http://schemas.microsoft.com/office/powerpoint/2010/main" val="11724715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A5DE-646A-44C9-B76D-82DA0B839F61}"/>
              </a:ext>
            </a:extLst>
          </p:cNvPr>
          <p:cNvSpPr>
            <a:spLocks noGrp="1"/>
          </p:cNvSpPr>
          <p:nvPr>
            <p:ph type="title"/>
          </p:nvPr>
        </p:nvSpPr>
        <p:spPr>
          <a:xfrm>
            <a:off x="838200" y="163104"/>
            <a:ext cx="10515600" cy="772558"/>
          </a:xfrm>
        </p:spPr>
        <p:txBody>
          <a:bodyPr/>
          <a:lstStyle/>
          <a:p>
            <a:pPr algn="ctr"/>
            <a:r>
              <a:rPr lang="en-IN" dirty="0"/>
              <a:t>gets()</a:t>
            </a:r>
          </a:p>
        </p:txBody>
      </p:sp>
      <p:sp>
        <p:nvSpPr>
          <p:cNvPr id="3" name="Content Placeholder 2">
            <a:extLst>
              <a:ext uri="{FF2B5EF4-FFF2-40B4-BE49-F238E27FC236}">
                <a16:creationId xmlns:a16="http://schemas.microsoft.com/office/drawing/2014/main" id="{89894D18-1FB4-436B-845D-79EB6C54CEC6}"/>
              </a:ext>
            </a:extLst>
          </p:cNvPr>
          <p:cNvSpPr>
            <a:spLocks noGrp="1"/>
          </p:cNvSpPr>
          <p:nvPr>
            <p:ph sz="half" idx="1"/>
          </p:nvPr>
        </p:nvSpPr>
        <p:spPr>
          <a:xfrm>
            <a:off x="1280160" y="1378146"/>
            <a:ext cx="5134708" cy="5114728"/>
          </a:xfrm>
        </p:spPr>
        <p:txBody>
          <a:bodyPr>
            <a:noAutofit/>
          </a:bodyPr>
          <a:lstStyle/>
          <a:p>
            <a:pPr marL="0" indent="0">
              <a:buNone/>
            </a:pPr>
            <a:r>
              <a:rPr lang="en-US" sz="2400" dirty="0">
                <a:solidFill>
                  <a:srgbClr val="FF0000"/>
                </a:solidFill>
              </a:rPr>
              <a:t>String I/O</a:t>
            </a:r>
          </a:p>
          <a:p>
            <a:pPr marL="0" indent="0">
              <a:buNone/>
            </a:pPr>
            <a:r>
              <a:rPr lang="en-US" sz="2400" dirty="0"/>
              <a:t>      This function is used for accepting any string (stream of characters) until the enter key is pressed </a:t>
            </a:r>
          </a:p>
          <a:p>
            <a:pPr marL="0" indent="0">
              <a:buNone/>
            </a:pPr>
            <a:endParaRPr lang="en-US" sz="2400" dirty="0"/>
          </a:p>
          <a:p>
            <a:pPr marL="0" indent="0">
              <a:buNone/>
            </a:pPr>
            <a:r>
              <a:rPr lang="en-US" sz="2400" dirty="0">
                <a:solidFill>
                  <a:srgbClr val="FF0000"/>
                </a:solidFill>
              </a:rPr>
              <a:t>Syntax</a:t>
            </a:r>
          </a:p>
          <a:p>
            <a:pPr marL="0" indent="0">
              <a:buNone/>
            </a:pPr>
            <a:r>
              <a:rPr lang="en-US" sz="2400" dirty="0"/>
              <a:t>    char str[length of string in number];</a:t>
            </a:r>
          </a:p>
          <a:p>
            <a:pPr marL="0" indent="0">
              <a:buNone/>
            </a:pPr>
            <a:r>
              <a:rPr lang="en-US" sz="2400" dirty="0"/>
              <a:t>    gets(str);</a:t>
            </a:r>
          </a:p>
          <a:p>
            <a:pPr marL="0" indent="0">
              <a:buNone/>
            </a:pPr>
            <a:r>
              <a:rPr lang="en-US" sz="2400" dirty="0">
                <a:solidFill>
                  <a:srgbClr val="FF0000"/>
                </a:solidFill>
              </a:rPr>
              <a:t>Example:</a:t>
            </a:r>
          </a:p>
          <a:p>
            <a:pPr marL="0" indent="0">
              <a:buNone/>
            </a:pPr>
            <a:r>
              <a:rPr lang="en-US" sz="2400" dirty="0"/>
              <a:t>	char name[15];</a:t>
            </a:r>
          </a:p>
          <a:p>
            <a:pPr marL="0" indent="0">
              <a:buNone/>
            </a:pPr>
            <a:r>
              <a:rPr lang="en-US" sz="2400" dirty="0"/>
              <a:t>	gets(name);</a:t>
            </a:r>
            <a:endParaRPr lang="en-IN" sz="2400" dirty="0"/>
          </a:p>
        </p:txBody>
      </p:sp>
      <p:sp>
        <p:nvSpPr>
          <p:cNvPr id="4" name="Content Placeholder 3">
            <a:extLst>
              <a:ext uri="{FF2B5EF4-FFF2-40B4-BE49-F238E27FC236}">
                <a16:creationId xmlns:a16="http://schemas.microsoft.com/office/drawing/2014/main" id="{C8873277-DA40-4744-86BD-D60AD2963311}"/>
              </a:ext>
            </a:extLst>
          </p:cNvPr>
          <p:cNvSpPr>
            <a:spLocks noGrp="1"/>
          </p:cNvSpPr>
          <p:nvPr>
            <p:ph sz="half" idx="2"/>
          </p:nvPr>
        </p:nvSpPr>
        <p:spPr>
          <a:xfrm>
            <a:off x="6678637" y="1274323"/>
            <a:ext cx="4489704" cy="5218552"/>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Program</a:t>
            </a:r>
          </a:p>
          <a:p>
            <a:pPr marL="0" indent="0">
              <a:buNone/>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int main()</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char </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[30];</a:t>
            </a:r>
          </a:p>
          <a:p>
            <a:pPr marL="0" indent="0">
              <a:buNone/>
            </a:pPr>
            <a:r>
              <a:rPr lang="en-US" dirty="0">
                <a:latin typeface="Times New Roman" panose="02020603050405020304" pitchFamily="18" charset="0"/>
                <a:cs typeface="Times New Roman" panose="02020603050405020304" pitchFamily="18" charset="0"/>
              </a:rPr>
              <a:t>printf("Enter the string: ");</a:t>
            </a:r>
          </a:p>
          <a:p>
            <a:pPr marL="0" indent="0">
              <a:buNone/>
            </a:pPr>
            <a:r>
              <a:rPr lang="en-US" dirty="0">
                <a:latin typeface="Times New Roman" panose="02020603050405020304" pitchFamily="18" charset="0"/>
                <a:cs typeface="Times New Roman" panose="02020603050405020304" pitchFamily="18" charset="0"/>
              </a:rPr>
              <a:t>gets(</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printf("Entered string: %s ", </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Enter the string: VIT, Vellore</a:t>
            </a:r>
          </a:p>
          <a:p>
            <a:pPr marL="0" indent="0">
              <a:buNone/>
            </a:pPr>
            <a:r>
              <a:rPr lang="en-US" dirty="0">
                <a:latin typeface="Times New Roman" panose="02020603050405020304" pitchFamily="18" charset="0"/>
                <a:cs typeface="Times New Roman" panose="02020603050405020304" pitchFamily="18" charset="0"/>
              </a:rPr>
              <a:t>Entered string: VIT, Vellore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999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1487-A27F-4832-B01C-B2BAB006BA34}"/>
              </a:ext>
            </a:extLst>
          </p:cNvPr>
          <p:cNvSpPr>
            <a:spLocks noGrp="1"/>
          </p:cNvSpPr>
          <p:nvPr>
            <p:ph type="title"/>
          </p:nvPr>
        </p:nvSpPr>
        <p:spPr>
          <a:xfrm>
            <a:off x="838200" y="365125"/>
            <a:ext cx="5413744" cy="900149"/>
          </a:xfrm>
        </p:spPr>
        <p:txBody>
          <a:bodyPr>
            <a:normAutofit/>
          </a:bodyPr>
          <a:lstStyle/>
          <a:p>
            <a:pPr algn="ctr"/>
            <a:r>
              <a:rPr lang="en-US" dirty="0"/>
              <a:t>puts()</a:t>
            </a:r>
            <a:endParaRPr lang="en-IN" dirty="0"/>
          </a:p>
        </p:txBody>
      </p:sp>
      <p:sp>
        <p:nvSpPr>
          <p:cNvPr id="3" name="Content Placeholder 2">
            <a:extLst>
              <a:ext uri="{FF2B5EF4-FFF2-40B4-BE49-F238E27FC236}">
                <a16:creationId xmlns:a16="http://schemas.microsoft.com/office/drawing/2014/main" id="{B44833CE-0F17-4134-856A-80FEEE674290}"/>
              </a:ext>
            </a:extLst>
          </p:cNvPr>
          <p:cNvSpPr>
            <a:spLocks noGrp="1"/>
          </p:cNvSpPr>
          <p:nvPr>
            <p:ph sz="half" idx="1"/>
          </p:nvPr>
        </p:nvSpPr>
        <p:spPr>
          <a:xfrm>
            <a:off x="695742" y="1825625"/>
            <a:ext cx="6133514"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This function prints the string or character array. </a:t>
            </a:r>
          </a:p>
          <a:p>
            <a:r>
              <a:rPr lang="en-US" dirty="0">
                <a:latin typeface="Times New Roman" panose="02020603050405020304" pitchFamily="18" charset="0"/>
                <a:cs typeface="Times New Roman" panose="02020603050405020304" pitchFamily="18" charset="0"/>
              </a:rPr>
              <a:t>It is opposite to gets()</a:t>
            </a:r>
          </a:p>
          <a:p>
            <a:r>
              <a:rPr lang="en-US" dirty="0">
                <a:solidFill>
                  <a:srgbClr val="FF0000"/>
                </a:solidFill>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char str[length of string in number];</a:t>
            </a:r>
          </a:p>
          <a:p>
            <a:pPr marL="0" indent="0">
              <a:buNone/>
            </a:pPr>
            <a:r>
              <a:rPr lang="en-US" dirty="0">
                <a:latin typeface="Times New Roman" panose="02020603050405020304" pitchFamily="18" charset="0"/>
                <a:cs typeface="Times New Roman" panose="02020603050405020304" pitchFamily="18" charset="0"/>
              </a:rPr>
              <a:t>    gets(str);</a:t>
            </a:r>
          </a:p>
          <a:p>
            <a:pPr marL="0" indent="0">
              <a:buNone/>
            </a:pPr>
            <a:r>
              <a:rPr lang="en-US" dirty="0">
                <a:latin typeface="Times New Roman" panose="02020603050405020304" pitchFamily="18" charset="0"/>
                <a:cs typeface="Times New Roman" panose="02020603050405020304" pitchFamily="18" charset="0"/>
              </a:rPr>
              <a:t>    puts(str);</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69CF591-2FED-4080-A9D6-C634F4D63C18}"/>
              </a:ext>
            </a:extLst>
          </p:cNvPr>
          <p:cNvSpPr>
            <a:spLocks noGrp="1"/>
          </p:cNvSpPr>
          <p:nvPr>
            <p:ph sz="half" idx="2"/>
          </p:nvPr>
        </p:nvSpPr>
        <p:spPr>
          <a:xfrm>
            <a:off x="6935821" y="202019"/>
            <a:ext cx="4965447" cy="5974945"/>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Program</a:t>
            </a:r>
          </a:p>
          <a:p>
            <a:pPr marL="0" indent="0">
              <a:buNone/>
            </a:pPr>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marL="0" indent="0">
              <a:buNone/>
            </a:pPr>
            <a:r>
              <a:rPr lang="en-US" sz="2400" dirty="0">
                <a:latin typeface="Times New Roman" panose="02020603050405020304" pitchFamily="18" charset="0"/>
                <a:cs typeface="Times New Roman" panose="02020603050405020304" pitchFamily="18" charset="0"/>
              </a:rPr>
              <a:t>int main()</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char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[30];</a:t>
            </a:r>
          </a:p>
          <a:p>
            <a:pPr marL="0" indent="0">
              <a:buNone/>
            </a:pPr>
            <a:r>
              <a:rPr lang="en-US" sz="2400" dirty="0">
                <a:latin typeface="Times New Roman" panose="02020603050405020304" pitchFamily="18" charset="0"/>
                <a:cs typeface="Times New Roman" panose="02020603050405020304" pitchFamily="18" charset="0"/>
              </a:rPr>
              <a:t>printf(“Enter the string:”);</a:t>
            </a:r>
          </a:p>
          <a:p>
            <a:pPr marL="0" indent="0">
              <a:buNone/>
            </a:pPr>
            <a:r>
              <a:rPr lang="en-US" sz="2400" dirty="0">
                <a:latin typeface="Times New Roman" panose="02020603050405020304" pitchFamily="18" charset="0"/>
                <a:cs typeface="Times New Roman" panose="02020603050405020304" pitchFamily="18" charset="0"/>
              </a:rPr>
              <a:t>gets(</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puts(“Entered string was : ”);</a:t>
            </a:r>
          </a:p>
          <a:p>
            <a:pPr marL="0" indent="0">
              <a:buNone/>
            </a:pPr>
            <a:r>
              <a:rPr lang="en-US" sz="2400" dirty="0">
                <a:latin typeface="Times New Roman" panose="02020603050405020304" pitchFamily="18" charset="0"/>
                <a:cs typeface="Times New Roman" panose="02020603050405020304" pitchFamily="18" charset="0"/>
              </a:rPr>
              <a:t>puts(</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return 0;</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Output:</a:t>
            </a:r>
          </a:p>
          <a:p>
            <a:pPr marL="0" indent="0">
              <a:buNone/>
            </a:pPr>
            <a:r>
              <a:rPr lang="en-US" sz="2400" dirty="0">
                <a:latin typeface="Times New Roman" panose="02020603050405020304" pitchFamily="18" charset="0"/>
                <a:cs typeface="Times New Roman" panose="02020603050405020304" pitchFamily="18" charset="0"/>
              </a:rPr>
              <a:t>Enter the string: riviera is on</a:t>
            </a:r>
          </a:p>
          <a:p>
            <a:pPr marL="0" indent="0">
              <a:buNone/>
            </a:pPr>
            <a:r>
              <a:rPr lang="en-US" sz="2400" dirty="0">
                <a:latin typeface="Times New Roman" panose="02020603050405020304" pitchFamily="18" charset="0"/>
                <a:cs typeface="Times New Roman" panose="02020603050405020304" pitchFamily="18" charset="0"/>
              </a:rPr>
              <a:t>Entered string: riviera is 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32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367B-929C-C5A0-8CA7-9EFF94A60394}"/>
              </a:ext>
            </a:extLst>
          </p:cNvPr>
          <p:cNvSpPr>
            <a:spLocks noGrp="1"/>
          </p:cNvSpPr>
          <p:nvPr>
            <p:ph type="title"/>
          </p:nvPr>
        </p:nvSpPr>
        <p:spPr>
          <a:xfrm>
            <a:off x="838200" y="124691"/>
            <a:ext cx="10515600" cy="768927"/>
          </a:xfrm>
        </p:spPr>
        <p:txBody>
          <a:bodyPr>
            <a:normAutofit/>
          </a:bodyPr>
          <a:lstStyle/>
          <a:p>
            <a:r>
              <a:rPr lang="en-IN" dirty="0" err="1"/>
              <a:t>Preprocessor</a:t>
            </a:r>
            <a:endParaRPr lang="en-IN" dirty="0"/>
          </a:p>
        </p:txBody>
      </p:sp>
      <p:sp>
        <p:nvSpPr>
          <p:cNvPr id="3" name="Content Placeholder 2">
            <a:extLst>
              <a:ext uri="{FF2B5EF4-FFF2-40B4-BE49-F238E27FC236}">
                <a16:creationId xmlns:a16="http://schemas.microsoft.com/office/drawing/2014/main" id="{351B5EB2-55C7-0CCC-8E7B-CBD5109AF72B}"/>
              </a:ext>
            </a:extLst>
          </p:cNvPr>
          <p:cNvSpPr>
            <a:spLocks noGrp="1"/>
          </p:cNvSpPr>
          <p:nvPr>
            <p:ph idx="1"/>
          </p:nvPr>
        </p:nvSpPr>
        <p:spPr>
          <a:xfrm>
            <a:off x="838200" y="893618"/>
            <a:ext cx="10515600" cy="5839691"/>
          </a:xfrm>
        </p:spPr>
        <p:txBody>
          <a:bodyPr>
            <a:normAutofit/>
          </a:bodyPr>
          <a:lstStyle/>
          <a:p>
            <a:pPr algn="l" fontAlgn="base"/>
            <a:r>
              <a:rPr lang="en-US" sz="2000" b="1" i="0" dirty="0">
                <a:solidFill>
                  <a:srgbClr val="273239"/>
                </a:solidFill>
                <a:effectLst/>
                <a:latin typeface="urw-din"/>
              </a:rPr>
              <a:t>1)</a:t>
            </a:r>
            <a:r>
              <a:rPr lang="en-US" sz="2000" b="0" i="0" dirty="0">
                <a:solidFill>
                  <a:srgbClr val="273239"/>
                </a:solidFill>
                <a:effectLst/>
                <a:latin typeface="urw-din"/>
              </a:rPr>
              <a:t> When we use </a:t>
            </a:r>
            <a:r>
              <a:rPr lang="en-US" sz="2000" b="1" i="1" dirty="0">
                <a:solidFill>
                  <a:srgbClr val="273239"/>
                </a:solidFill>
                <a:effectLst/>
                <a:latin typeface="urw-din"/>
              </a:rPr>
              <a:t>include</a:t>
            </a:r>
            <a:r>
              <a:rPr lang="en-US" sz="2000" b="0" i="1" dirty="0">
                <a:solidFill>
                  <a:srgbClr val="273239"/>
                </a:solidFill>
                <a:effectLst/>
                <a:latin typeface="urw-din"/>
              </a:rPr>
              <a:t> </a:t>
            </a:r>
            <a:r>
              <a:rPr lang="en-US" sz="2000" b="0" i="0" dirty="0">
                <a:solidFill>
                  <a:srgbClr val="273239"/>
                </a:solidFill>
                <a:effectLst/>
                <a:latin typeface="urw-din"/>
              </a:rPr>
              <a:t>directive,  the contents of included header file (after preprocessing) are copied to the current file. </a:t>
            </a:r>
          </a:p>
          <a:p>
            <a:pPr algn="l" fontAlgn="base"/>
            <a:r>
              <a:rPr lang="en-US" sz="2000" b="0" i="0" dirty="0">
                <a:solidFill>
                  <a:srgbClr val="273239"/>
                </a:solidFill>
                <a:effectLst/>
                <a:latin typeface="urw-din"/>
              </a:rPr>
              <a:t>Angular brackets </a:t>
            </a:r>
            <a:r>
              <a:rPr lang="en-US" sz="2000" b="1" i="0" dirty="0">
                <a:solidFill>
                  <a:srgbClr val="273239"/>
                </a:solidFill>
                <a:effectLst/>
                <a:latin typeface="urw-din"/>
              </a:rPr>
              <a:t>&lt;</a:t>
            </a:r>
            <a:r>
              <a:rPr lang="en-US" sz="2000" b="0" i="0" dirty="0">
                <a:solidFill>
                  <a:srgbClr val="273239"/>
                </a:solidFill>
                <a:effectLst/>
                <a:latin typeface="urw-din"/>
              </a:rPr>
              <a:t> and </a:t>
            </a:r>
            <a:r>
              <a:rPr lang="en-US" sz="2000" b="1" i="0" dirty="0">
                <a:solidFill>
                  <a:srgbClr val="273239"/>
                </a:solidFill>
                <a:effectLst/>
                <a:latin typeface="urw-din"/>
              </a:rPr>
              <a:t>&gt;</a:t>
            </a:r>
            <a:r>
              <a:rPr lang="en-US" sz="2000" b="0" i="0" dirty="0">
                <a:solidFill>
                  <a:srgbClr val="273239"/>
                </a:solidFill>
                <a:effectLst/>
                <a:latin typeface="urw-din"/>
              </a:rPr>
              <a:t> instruct the preprocessor to look in the standard folder where all header files are held.  </a:t>
            </a:r>
          </a:p>
          <a:p>
            <a:pPr algn="l" fontAlgn="base"/>
            <a:r>
              <a:rPr lang="en-US" sz="2000" b="0" i="0" dirty="0">
                <a:solidFill>
                  <a:srgbClr val="273239"/>
                </a:solidFill>
                <a:effectLst/>
                <a:latin typeface="urw-din"/>
              </a:rPr>
              <a:t>Double quotes </a:t>
            </a:r>
            <a:r>
              <a:rPr lang="en-US" sz="2000" b="1" i="0" dirty="0">
                <a:solidFill>
                  <a:srgbClr val="273239"/>
                </a:solidFill>
                <a:effectLst/>
                <a:latin typeface="urw-din"/>
              </a:rPr>
              <a:t>“</a:t>
            </a:r>
            <a:r>
              <a:rPr lang="en-US" sz="2000" b="0" i="0" dirty="0">
                <a:solidFill>
                  <a:srgbClr val="273239"/>
                </a:solidFill>
                <a:effectLst/>
                <a:latin typeface="urw-din"/>
              </a:rPr>
              <a:t>  </a:t>
            </a:r>
            <a:r>
              <a:rPr lang="en-US" sz="2000" b="1" dirty="0">
                <a:solidFill>
                  <a:srgbClr val="273239"/>
                </a:solidFill>
                <a:latin typeface="urw-din"/>
              </a:rPr>
              <a:t>”</a:t>
            </a:r>
            <a:r>
              <a:rPr lang="en-US" sz="2000" b="0" i="0" dirty="0">
                <a:solidFill>
                  <a:srgbClr val="273239"/>
                </a:solidFill>
                <a:effectLst/>
                <a:latin typeface="urw-din"/>
              </a:rPr>
              <a:t> instruct the preprocessor to look into the current folder (current directory).</a:t>
            </a:r>
          </a:p>
          <a:p>
            <a:r>
              <a:rPr lang="en-US" sz="2000" b="1" i="0" dirty="0">
                <a:solidFill>
                  <a:srgbClr val="273239"/>
                </a:solidFill>
                <a:effectLst/>
                <a:latin typeface="urw-din"/>
              </a:rPr>
              <a:t>2) </a:t>
            </a:r>
            <a:r>
              <a:rPr lang="en-US" sz="2000" b="0" i="0" dirty="0">
                <a:solidFill>
                  <a:srgbClr val="273239"/>
                </a:solidFill>
                <a:effectLst/>
                <a:latin typeface="urw-din"/>
              </a:rPr>
              <a:t>When we use</a:t>
            </a:r>
            <a:r>
              <a:rPr lang="en-US" sz="2000" b="1" i="1" dirty="0">
                <a:solidFill>
                  <a:srgbClr val="273239"/>
                </a:solidFill>
                <a:effectLst/>
                <a:latin typeface="urw-din"/>
              </a:rPr>
              <a:t> define </a:t>
            </a:r>
            <a:r>
              <a:rPr lang="en-US" sz="2000" b="0" i="0" dirty="0">
                <a:solidFill>
                  <a:srgbClr val="273239"/>
                </a:solidFill>
                <a:effectLst/>
                <a:latin typeface="urw-din"/>
              </a:rPr>
              <a:t>for a constant, the preprocessor produces a C program where the defined constant is searched and matching tokens are replaced with the given expression. For example in the following program </a:t>
            </a:r>
            <a:r>
              <a:rPr lang="en-US" sz="2000" b="0" i="1" dirty="0">
                <a:solidFill>
                  <a:srgbClr val="273239"/>
                </a:solidFill>
                <a:effectLst/>
                <a:latin typeface="urw-din"/>
              </a:rPr>
              <a:t>max </a:t>
            </a:r>
            <a:r>
              <a:rPr lang="en-US" sz="2000" b="0" i="0" dirty="0">
                <a:solidFill>
                  <a:srgbClr val="273239"/>
                </a:solidFill>
                <a:effectLst/>
                <a:latin typeface="urw-din"/>
              </a:rPr>
              <a:t>is defined as 100.</a:t>
            </a:r>
          </a:p>
          <a:p>
            <a:endParaRPr lang="en-US" sz="2000" b="0" i="0" dirty="0">
              <a:solidFill>
                <a:srgbClr val="273239"/>
              </a:solidFill>
              <a:effectLst/>
              <a:latin typeface="urw-din"/>
            </a:endParaRPr>
          </a:p>
          <a:p>
            <a:pPr marL="0" indent="0">
              <a:lnSpc>
                <a:spcPct val="100000"/>
              </a:lnSpc>
              <a:spcBef>
                <a:spcPts val="0"/>
              </a:spcBef>
              <a:buNone/>
            </a:pPr>
            <a:r>
              <a:rPr lang="en-IN" sz="2000" dirty="0"/>
              <a:t>#include &lt;</a:t>
            </a:r>
            <a:r>
              <a:rPr lang="en-IN" sz="2000" dirty="0" err="1"/>
              <a:t>stdio.h</a:t>
            </a:r>
            <a:r>
              <a:rPr lang="en-IN" sz="2000" dirty="0"/>
              <a:t>&gt;</a:t>
            </a:r>
          </a:p>
          <a:p>
            <a:pPr marL="0" indent="0">
              <a:lnSpc>
                <a:spcPct val="100000"/>
              </a:lnSpc>
              <a:spcBef>
                <a:spcPts val="0"/>
              </a:spcBef>
              <a:buNone/>
            </a:pPr>
            <a:r>
              <a:rPr lang="en-IN" sz="2000" dirty="0"/>
              <a:t>#define max 100</a:t>
            </a:r>
          </a:p>
          <a:p>
            <a:pPr marL="0" indent="0">
              <a:lnSpc>
                <a:spcPct val="100000"/>
              </a:lnSpc>
              <a:spcBef>
                <a:spcPts val="0"/>
              </a:spcBef>
              <a:buNone/>
            </a:pPr>
            <a:r>
              <a:rPr lang="en-IN" sz="2000" dirty="0"/>
              <a:t>int main()</a:t>
            </a:r>
          </a:p>
          <a:p>
            <a:pPr marL="0" indent="0">
              <a:lnSpc>
                <a:spcPct val="100000"/>
              </a:lnSpc>
              <a:spcBef>
                <a:spcPts val="0"/>
              </a:spcBef>
              <a:buNone/>
            </a:pPr>
            <a:r>
              <a:rPr lang="en-IN" sz="2000" dirty="0"/>
              <a:t>{</a:t>
            </a:r>
          </a:p>
          <a:p>
            <a:pPr marL="0" indent="0">
              <a:lnSpc>
                <a:spcPct val="100000"/>
              </a:lnSpc>
              <a:spcBef>
                <a:spcPts val="0"/>
              </a:spcBef>
              <a:buNone/>
            </a:pPr>
            <a:r>
              <a:rPr lang="en-IN" sz="2000" dirty="0"/>
              <a:t>    printf("max is %d", max);</a:t>
            </a:r>
          </a:p>
          <a:p>
            <a:pPr marL="0" indent="0">
              <a:lnSpc>
                <a:spcPct val="100000"/>
              </a:lnSpc>
              <a:spcBef>
                <a:spcPts val="0"/>
              </a:spcBef>
              <a:buNone/>
            </a:pPr>
            <a:r>
              <a:rPr lang="en-IN" sz="2000" dirty="0"/>
              <a:t>    return 0;</a:t>
            </a:r>
          </a:p>
          <a:p>
            <a:pPr marL="0" indent="0">
              <a:lnSpc>
                <a:spcPct val="100000"/>
              </a:lnSpc>
              <a:spcBef>
                <a:spcPts val="0"/>
              </a:spcBef>
              <a:buNone/>
            </a:pPr>
            <a:r>
              <a:rPr lang="en-IN" sz="2000" dirty="0"/>
              <a:t>}</a:t>
            </a:r>
          </a:p>
          <a:p>
            <a:pPr marL="0" indent="0">
              <a:lnSpc>
                <a:spcPct val="100000"/>
              </a:lnSpc>
              <a:spcBef>
                <a:spcPts val="0"/>
              </a:spcBef>
              <a:buNone/>
            </a:pPr>
            <a:r>
              <a:rPr lang="en-IN" sz="2000" dirty="0"/>
              <a:t>Output:</a:t>
            </a:r>
          </a:p>
          <a:p>
            <a:pPr marL="0" indent="0">
              <a:lnSpc>
                <a:spcPct val="100000"/>
              </a:lnSpc>
              <a:spcBef>
                <a:spcPts val="0"/>
              </a:spcBef>
              <a:buNone/>
            </a:pPr>
            <a:r>
              <a:rPr lang="en-IN" sz="2000" dirty="0"/>
              <a:t>max is 100</a:t>
            </a:r>
          </a:p>
        </p:txBody>
      </p:sp>
    </p:spTree>
    <p:extLst>
      <p:ext uri="{BB962C8B-B14F-4D97-AF65-F5344CB8AC3E}">
        <p14:creationId xmlns:p14="http://schemas.microsoft.com/office/powerpoint/2010/main" val="4109267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Formatted Input and Output Functions</a:t>
            </a:r>
          </a:p>
        </p:txBody>
      </p:sp>
      <p:sp>
        <p:nvSpPr>
          <p:cNvPr id="3" name="Content Placeholder 2"/>
          <p:cNvSpPr>
            <a:spLocks noGrp="1"/>
          </p:cNvSpPr>
          <p:nvPr>
            <p:ph idx="1"/>
          </p:nvPr>
        </p:nvSpPr>
        <p:spPr/>
        <p:txBody>
          <a:bodyPr/>
          <a:lstStyle/>
          <a:p>
            <a:r>
              <a:rPr lang="en-IN" dirty="0"/>
              <a:t>printf() - output function</a:t>
            </a:r>
          </a:p>
          <a:p>
            <a:r>
              <a:rPr lang="en-IN" dirty="0" err="1"/>
              <a:t>scanf</a:t>
            </a:r>
            <a:r>
              <a:rPr lang="en-IN" dirty="0"/>
              <a:t>() - input function</a:t>
            </a:r>
          </a:p>
          <a:p>
            <a:endParaRPr lang="en-IN" dirty="0"/>
          </a:p>
        </p:txBody>
      </p:sp>
    </p:spTree>
    <p:extLst>
      <p:ext uri="{BB962C8B-B14F-4D97-AF65-F5344CB8AC3E}">
        <p14:creationId xmlns:p14="http://schemas.microsoft.com/office/powerpoint/2010/main" val="235707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36C5-269F-43DE-90A3-A169B3A4B3EA}"/>
              </a:ext>
            </a:extLst>
          </p:cNvPr>
          <p:cNvSpPr>
            <a:spLocks noGrp="1"/>
          </p:cNvSpPr>
          <p:nvPr>
            <p:ph type="title"/>
          </p:nvPr>
        </p:nvSpPr>
        <p:spPr/>
        <p:txBody>
          <a:bodyPr/>
          <a:lstStyle/>
          <a:p>
            <a:r>
              <a:rPr lang="en-IN" dirty="0" err="1"/>
              <a:t>printf</a:t>
            </a:r>
            <a:r>
              <a:rPr lang="en-IN" dirty="0"/>
              <a:t>()</a:t>
            </a:r>
          </a:p>
        </p:txBody>
      </p:sp>
      <p:sp>
        <p:nvSpPr>
          <p:cNvPr id="3" name="Content Placeholder 2">
            <a:extLst>
              <a:ext uri="{FF2B5EF4-FFF2-40B4-BE49-F238E27FC236}">
                <a16:creationId xmlns:a16="http://schemas.microsoft.com/office/drawing/2014/main" id="{6CFC1FCD-76E1-47D9-BFAB-127E04B691A6}"/>
              </a:ext>
            </a:extLst>
          </p:cNvPr>
          <p:cNvSpPr>
            <a:spLocks noGrp="1"/>
          </p:cNvSpPr>
          <p:nvPr>
            <p:ph idx="1"/>
          </p:nvPr>
        </p:nvSpPr>
        <p:spPr>
          <a:xfrm>
            <a:off x="489098" y="1851383"/>
            <a:ext cx="10864702" cy="4351338"/>
          </a:xfrm>
        </p:spPr>
        <p:txBody>
          <a:bodyPr/>
          <a:lstStyle/>
          <a:p>
            <a:r>
              <a:rPr lang="en-US" dirty="0"/>
              <a:t>Output function</a:t>
            </a:r>
          </a:p>
          <a:p>
            <a:endParaRPr lang="en-US" dirty="0"/>
          </a:p>
          <a:p>
            <a:r>
              <a:rPr lang="en-US" dirty="0"/>
              <a:t>General form: </a:t>
            </a:r>
          </a:p>
          <a:p>
            <a:pPr lvl="1"/>
            <a:r>
              <a:rPr lang="en-US" dirty="0"/>
              <a:t>printf(“</a:t>
            </a:r>
            <a:r>
              <a:rPr lang="en-US" dirty="0" err="1"/>
              <a:t>control_string</a:t>
            </a:r>
            <a:r>
              <a:rPr lang="en-US" dirty="0"/>
              <a:t> and format specifier”,variable1,variable2, variable3,...);</a:t>
            </a:r>
          </a:p>
          <a:p>
            <a:pPr marL="457200" lvl="1" indent="0">
              <a:buNone/>
            </a:pPr>
            <a:r>
              <a:rPr lang="en-US" dirty="0"/>
              <a:t> </a:t>
            </a:r>
          </a:p>
          <a:p>
            <a:pPr lvl="1"/>
            <a:r>
              <a:rPr lang="en-US" dirty="0"/>
              <a:t>Example: printf(“The numbers are %d and %d”,number1,number2);</a:t>
            </a:r>
          </a:p>
          <a:p>
            <a:endParaRPr lang="en-IN" dirty="0"/>
          </a:p>
        </p:txBody>
      </p:sp>
    </p:spTree>
    <p:extLst>
      <p:ext uri="{BB962C8B-B14F-4D97-AF65-F5344CB8AC3E}">
        <p14:creationId xmlns:p14="http://schemas.microsoft.com/office/powerpoint/2010/main" val="22564969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08" y="365125"/>
            <a:ext cx="3762984" cy="426945"/>
          </a:xfrm>
        </p:spPr>
        <p:txBody>
          <a:bodyPr>
            <a:normAutofit fontScale="90000"/>
          </a:bodyPr>
          <a:lstStyle/>
          <a:p>
            <a:r>
              <a:rPr lang="en-IN" dirty="0"/>
              <a:t>Format </a:t>
            </a:r>
            <a:r>
              <a:rPr lang="en-IN" dirty="0" err="1"/>
              <a:t>Specifiers</a:t>
            </a:r>
            <a:endParaRPr lang="en-IN" dirty="0"/>
          </a:p>
        </p:txBody>
      </p:sp>
      <p:pic>
        <p:nvPicPr>
          <p:cNvPr id="4" name="Picture 3"/>
          <p:cNvPicPr>
            <a:picLocks noChangeAspect="1"/>
          </p:cNvPicPr>
          <p:nvPr/>
        </p:nvPicPr>
        <p:blipFill rotWithShape="1">
          <a:blip r:embed="rId2"/>
          <a:srcRect b="24025"/>
          <a:stretch/>
        </p:blipFill>
        <p:spPr>
          <a:xfrm>
            <a:off x="4357992" y="242559"/>
            <a:ext cx="7577847" cy="6250316"/>
          </a:xfrm>
          <a:prstGeom prst="rect">
            <a:avLst/>
          </a:prstGeom>
        </p:spPr>
      </p:pic>
    </p:spTree>
    <p:extLst>
      <p:ext uri="{BB962C8B-B14F-4D97-AF65-F5344CB8AC3E}">
        <p14:creationId xmlns:p14="http://schemas.microsoft.com/office/powerpoint/2010/main" val="1979108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conversion specifier field for printf()</a:t>
            </a:r>
            <a:endParaRPr lang="en-IN" dirty="0"/>
          </a:p>
        </p:txBody>
      </p:sp>
      <p:sp>
        <p:nvSpPr>
          <p:cNvPr id="5" name="Content Placeholder 4"/>
          <p:cNvSpPr>
            <a:spLocks noGrp="1"/>
          </p:cNvSpPr>
          <p:nvPr>
            <p:ph sz="half" idx="1"/>
          </p:nvPr>
        </p:nvSpPr>
        <p:spPr>
          <a:xfrm>
            <a:off x="530086" y="1690688"/>
            <a:ext cx="4886740" cy="4486274"/>
          </a:xfrm>
        </p:spPr>
        <p:txBody>
          <a:bodyPr>
            <a:normAutofit fontScale="92500" lnSpcReduction="20000"/>
          </a:bodyPr>
          <a:lstStyle/>
          <a:p>
            <a:r>
              <a:rPr lang="en-US" dirty="0"/>
              <a:t>The percent sign and conversion code are required</a:t>
            </a:r>
          </a:p>
          <a:p>
            <a:r>
              <a:rPr lang="en-US" dirty="0"/>
              <a:t>Other modifiers such as width and precision are optional. </a:t>
            </a:r>
          </a:p>
          <a:p>
            <a:r>
              <a:rPr lang="en-US" b="1" dirty="0"/>
              <a:t>width</a:t>
            </a:r>
            <a:r>
              <a:rPr lang="en-US" dirty="0"/>
              <a:t> specifies the total number of characters used to display the value</a:t>
            </a:r>
          </a:p>
          <a:p>
            <a:r>
              <a:rPr lang="en-US" b="1" dirty="0"/>
              <a:t>precision</a:t>
            </a:r>
            <a:r>
              <a:rPr lang="en-US" dirty="0"/>
              <a:t> indicates the number of characters used after the decimal point. The precision option is only used with floats or strings.</a:t>
            </a:r>
          </a:p>
          <a:p>
            <a:r>
              <a:rPr lang="en-US" dirty="0"/>
              <a:t>Default precision value is 6</a:t>
            </a:r>
            <a:endParaRPr lang="en-IN" dirty="0"/>
          </a:p>
          <a:p>
            <a:pPr marL="0" indent="0">
              <a:buNone/>
            </a:pPr>
            <a:endParaRPr lang="en-US" dirty="0"/>
          </a:p>
        </p:txBody>
      </p:sp>
      <p:pic>
        <p:nvPicPr>
          <p:cNvPr id="4" name="Picture 3"/>
          <p:cNvPicPr>
            <a:picLocks noChangeAspect="1"/>
          </p:cNvPicPr>
          <p:nvPr/>
        </p:nvPicPr>
        <p:blipFill>
          <a:blip r:embed="rId2"/>
          <a:stretch>
            <a:fillRect/>
          </a:stretch>
        </p:blipFill>
        <p:spPr>
          <a:xfrm>
            <a:off x="5416826" y="2261358"/>
            <a:ext cx="6524449" cy="1942894"/>
          </a:xfrm>
          <a:prstGeom prst="rect">
            <a:avLst/>
          </a:prstGeom>
        </p:spPr>
      </p:pic>
    </p:spTree>
    <p:extLst>
      <p:ext uri="{BB962C8B-B14F-4D97-AF65-F5344CB8AC3E}">
        <p14:creationId xmlns:p14="http://schemas.microsoft.com/office/powerpoint/2010/main" val="12859965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p>
        </p:txBody>
      </p:sp>
      <p:sp>
        <p:nvSpPr>
          <p:cNvPr id="3" name="Content Placeholder 2"/>
          <p:cNvSpPr>
            <a:spLocks noGrp="1"/>
          </p:cNvSpPr>
          <p:nvPr>
            <p:ph sz="half" idx="1"/>
          </p:nvPr>
        </p:nvSpPr>
        <p:spPr>
          <a:xfrm>
            <a:off x="520996" y="1825625"/>
            <a:ext cx="5592944" cy="3990384"/>
          </a:xfrm>
        </p:spPr>
        <p:txBody>
          <a:bodyPr>
            <a:normAutofit/>
          </a:bodyPr>
          <a:lstStyle/>
          <a:p>
            <a:pPr marL="0" indent="0">
              <a:buNone/>
            </a:pPr>
            <a:r>
              <a:rPr lang="en-IN" dirty="0"/>
              <a:t>printf("number=%3d\n", 10); </a:t>
            </a:r>
          </a:p>
          <a:p>
            <a:pPr marL="0" indent="0">
              <a:buNone/>
            </a:pPr>
            <a:r>
              <a:rPr lang="en-IN" dirty="0"/>
              <a:t>printf("number=%2d\n", 10); </a:t>
            </a:r>
          </a:p>
          <a:p>
            <a:pPr marL="0" indent="0">
              <a:buNone/>
            </a:pPr>
            <a:r>
              <a:rPr lang="en-IN" dirty="0"/>
              <a:t>printf("</a:t>
            </a:r>
            <a:r>
              <a:rPr lang="en-IN"/>
              <a:t>number=%1d</a:t>
            </a:r>
            <a:r>
              <a:rPr lang="en-IN" dirty="0"/>
              <a:t>\n", 10); </a:t>
            </a:r>
          </a:p>
          <a:p>
            <a:pPr marL="0" indent="0">
              <a:buNone/>
            </a:pPr>
            <a:r>
              <a:rPr lang="en-IN" dirty="0"/>
              <a:t>printf("number=%7.2f\n", 5.4321); </a:t>
            </a:r>
          </a:p>
          <a:p>
            <a:pPr marL="0" indent="0">
              <a:buNone/>
            </a:pPr>
            <a:r>
              <a:rPr lang="en-IN" dirty="0"/>
              <a:t>printf("number=%.2f\n", 5.4391); </a:t>
            </a:r>
          </a:p>
          <a:p>
            <a:pPr marL="0" indent="0">
              <a:buNone/>
            </a:pPr>
            <a:r>
              <a:rPr lang="en-IN" dirty="0"/>
              <a:t>printf("number=%.9f\n", 5.4321); </a:t>
            </a:r>
          </a:p>
          <a:p>
            <a:pPr marL="0" indent="0">
              <a:buNone/>
            </a:pPr>
            <a:r>
              <a:rPr lang="en-IN" dirty="0"/>
              <a:t>printf("number=%f\n", 5.4321);</a:t>
            </a:r>
          </a:p>
        </p:txBody>
      </p:sp>
      <p:pic>
        <p:nvPicPr>
          <p:cNvPr id="5" name="Content Placeholder 4"/>
          <p:cNvPicPr>
            <a:picLocks noGrp="1" noChangeAspect="1"/>
          </p:cNvPicPr>
          <p:nvPr>
            <p:ph sz="half" idx="2"/>
          </p:nvPr>
        </p:nvPicPr>
        <p:blipFill>
          <a:blip r:embed="rId2"/>
          <a:stretch>
            <a:fillRect/>
          </a:stretch>
        </p:blipFill>
        <p:spPr>
          <a:xfrm>
            <a:off x="5903843" y="1594884"/>
            <a:ext cx="6164111" cy="3841820"/>
          </a:xfrm>
          <a:prstGeom prst="rect">
            <a:avLst/>
          </a:prstGeom>
        </p:spPr>
      </p:pic>
      <p:sp>
        <p:nvSpPr>
          <p:cNvPr id="4" name="TextBox 3">
            <a:extLst>
              <a:ext uri="{FF2B5EF4-FFF2-40B4-BE49-F238E27FC236}">
                <a16:creationId xmlns:a16="http://schemas.microsoft.com/office/drawing/2014/main" id="{9A7BC7F5-0039-3F12-C2A5-A10BBFE81674}"/>
              </a:ext>
            </a:extLst>
          </p:cNvPr>
          <p:cNvSpPr txBox="1"/>
          <p:nvPr/>
        </p:nvSpPr>
        <p:spPr>
          <a:xfrm>
            <a:off x="1431234" y="5950946"/>
            <a:ext cx="3041374" cy="646331"/>
          </a:xfrm>
          <a:prstGeom prst="rect">
            <a:avLst/>
          </a:prstGeom>
          <a:noFill/>
        </p:spPr>
        <p:txBody>
          <a:bodyPr wrap="square" rtlCol="0">
            <a:spAutoFit/>
          </a:bodyPr>
          <a:lstStyle/>
          <a:p>
            <a:r>
              <a:rPr lang="en-IN" dirty="0"/>
              <a:t>After decimal digits will be rounded off</a:t>
            </a:r>
          </a:p>
        </p:txBody>
      </p:sp>
      <p:cxnSp>
        <p:nvCxnSpPr>
          <p:cNvPr id="7" name="Straight Arrow Connector 6">
            <a:extLst>
              <a:ext uri="{FF2B5EF4-FFF2-40B4-BE49-F238E27FC236}">
                <a16:creationId xmlns:a16="http://schemas.microsoft.com/office/drawing/2014/main" id="{6A6B584B-8A84-C396-7D66-1BA5853948C4}"/>
              </a:ext>
            </a:extLst>
          </p:cNvPr>
          <p:cNvCxnSpPr>
            <a:stCxn id="4" idx="0"/>
          </p:cNvCxnSpPr>
          <p:nvPr/>
        </p:nvCxnSpPr>
        <p:spPr>
          <a:xfrm flipV="1">
            <a:off x="2951921" y="4273826"/>
            <a:ext cx="1828801" cy="1677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52408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Flag characters used in printf() </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438231"/>
              </p:ext>
            </p:extLst>
          </p:nvPr>
        </p:nvGraphicFramePr>
        <p:xfrm>
          <a:off x="2267754" y="2121835"/>
          <a:ext cx="7146701" cy="3158502"/>
        </p:xfrm>
        <a:graphic>
          <a:graphicData uri="http://schemas.openxmlformats.org/drawingml/2006/table">
            <a:tbl>
              <a:tblPr firstRow="1" bandRow="1">
                <a:tableStyleId>{5940675A-B579-460E-94D1-54222C63F5DA}</a:tableStyleId>
              </a:tblPr>
              <a:tblGrid>
                <a:gridCol w="1198410">
                  <a:extLst>
                    <a:ext uri="{9D8B030D-6E8A-4147-A177-3AD203B41FA5}">
                      <a16:colId xmlns:a16="http://schemas.microsoft.com/office/drawing/2014/main" val="20000"/>
                    </a:ext>
                  </a:extLst>
                </a:gridCol>
                <a:gridCol w="5948291">
                  <a:extLst>
                    <a:ext uri="{9D8B030D-6E8A-4147-A177-3AD203B41FA5}">
                      <a16:colId xmlns:a16="http://schemas.microsoft.com/office/drawing/2014/main" val="20001"/>
                    </a:ext>
                  </a:extLst>
                </a:gridCol>
              </a:tblGrid>
              <a:tr h="526417">
                <a:tc>
                  <a:txBody>
                    <a:bodyPr/>
                    <a:lstStyle/>
                    <a:p>
                      <a:pPr algn="ctr"/>
                      <a:r>
                        <a:rPr lang="en-IN" sz="2400" dirty="0"/>
                        <a:t>Flag</a:t>
                      </a:r>
                    </a:p>
                  </a:txBody>
                  <a:tcPr anchor="ctr"/>
                </a:tc>
                <a:tc>
                  <a:txBody>
                    <a:bodyPr/>
                    <a:lstStyle/>
                    <a:p>
                      <a:pPr algn="ctr"/>
                      <a:r>
                        <a:rPr lang="en-IN" sz="2400" dirty="0"/>
                        <a:t>Meaning</a:t>
                      </a:r>
                    </a:p>
                  </a:txBody>
                  <a:tcPr anchor="ctr"/>
                </a:tc>
                <a:extLst>
                  <a:ext uri="{0D108BD9-81ED-4DB2-BD59-A6C34878D82A}">
                    <a16:rowId xmlns:a16="http://schemas.microsoft.com/office/drawing/2014/main" val="10000"/>
                  </a:ext>
                </a:extLst>
              </a:tr>
              <a:tr h="526417">
                <a:tc>
                  <a:txBody>
                    <a:bodyPr/>
                    <a:lstStyle/>
                    <a:p>
                      <a:pPr algn="l"/>
                      <a:r>
                        <a:rPr lang="en-IN" sz="2400" dirty="0"/>
                        <a:t>-</a:t>
                      </a:r>
                    </a:p>
                  </a:txBody>
                  <a:tcPr anchor="ctr"/>
                </a:tc>
                <a:tc>
                  <a:txBody>
                    <a:bodyPr/>
                    <a:lstStyle/>
                    <a:p>
                      <a:pPr algn="l"/>
                      <a:r>
                        <a:rPr lang="en-IN" sz="2400" dirty="0"/>
                        <a:t>Left justify the display</a:t>
                      </a:r>
                    </a:p>
                  </a:txBody>
                  <a:tcPr anchor="ctr"/>
                </a:tc>
                <a:extLst>
                  <a:ext uri="{0D108BD9-81ED-4DB2-BD59-A6C34878D82A}">
                    <a16:rowId xmlns:a16="http://schemas.microsoft.com/office/drawing/2014/main" val="10001"/>
                  </a:ext>
                </a:extLst>
              </a:tr>
              <a:tr h="526417">
                <a:tc>
                  <a:txBody>
                    <a:bodyPr/>
                    <a:lstStyle/>
                    <a:p>
                      <a:pPr algn="l"/>
                      <a:r>
                        <a:rPr lang="en-IN" sz="2400" dirty="0"/>
                        <a:t>+</a:t>
                      </a:r>
                    </a:p>
                  </a:txBody>
                  <a:tcPr anchor="ctr"/>
                </a:tc>
                <a:tc>
                  <a:txBody>
                    <a:bodyPr/>
                    <a:lstStyle/>
                    <a:p>
                      <a:pPr algn="l"/>
                      <a:r>
                        <a:rPr lang="en-US" sz="2400" dirty="0"/>
                        <a:t>Display positive or negative sign of value</a:t>
                      </a:r>
                      <a:endParaRPr lang="en-IN" sz="2400" dirty="0"/>
                    </a:p>
                  </a:txBody>
                  <a:tcPr anchor="ctr"/>
                </a:tc>
                <a:extLst>
                  <a:ext uri="{0D108BD9-81ED-4DB2-BD59-A6C34878D82A}">
                    <a16:rowId xmlns:a16="http://schemas.microsoft.com/office/drawing/2014/main" val="10002"/>
                  </a:ext>
                </a:extLst>
              </a:tr>
              <a:tr h="526417">
                <a:tc>
                  <a:txBody>
                    <a:bodyPr/>
                    <a:lstStyle/>
                    <a:p>
                      <a:pPr algn="l"/>
                      <a:r>
                        <a:rPr lang="en-IN" sz="2400" dirty="0"/>
                        <a:t>Space</a:t>
                      </a:r>
                    </a:p>
                  </a:txBody>
                  <a:tcPr anchor="ctr"/>
                </a:tc>
                <a:tc>
                  <a:txBody>
                    <a:bodyPr/>
                    <a:lstStyle/>
                    <a:p>
                      <a:pPr algn="l"/>
                      <a:r>
                        <a:rPr lang="en-US" sz="2400" dirty="0"/>
                        <a:t>Display space if there is no sign</a:t>
                      </a:r>
                      <a:endParaRPr lang="en-IN" sz="2400" dirty="0"/>
                    </a:p>
                  </a:txBody>
                  <a:tcPr anchor="ctr"/>
                </a:tc>
                <a:extLst>
                  <a:ext uri="{0D108BD9-81ED-4DB2-BD59-A6C34878D82A}">
                    <a16:rowId xmlns:a16="http://schemas.microsoft.com/office/drawing/2014/main" val="10003"/>
                  </a:ext>
                </a:extLst>
              </a:tr>
              <a:tr h="526417">
                <a:tc>
                  <a:txBody>
                    <a:bodyPr/>
                    <a:lstStyle/>
                    <a:p>
                      <a:pPr algn="l"/>
                      <a:r>
                        <a:rPr lang="en-IN" sz="2400" dirty="0"/>
                        <a:t>0</a:t>
                      </a:r>
                    </a:p>
                  </a:txBody>
                  <a:tcPr anchor="ctr"/>
                </a:tc>
                <a:tc>
                  <a:txBody>
                    <a:bodyPr/>
                    <a:lstStyle/>
                    <a:p>
                      <a:pPr algn="l"/>
                      <a:r>
                        <a:rPr lang="en-IN" sz="2400" dirty="0"/>
                        <a:t>Pad with leading zeros</a:t>
                      </a:r>
                    </a:p>
                  </a:txBody>
                  <a:tcPr anchor="ctr"/>
                </a:tc>
                <a:extLst>
                  <a:ext uri="{0D108BD9-81ED-4DB2-BD59-A6C34878D82A}">
                    <a16:rowId xmlns:a16="http://schemas.microsoft.com/office/drawing/2014/main" val="10004"/>
                  </a:ext>
                </a:extLst>
              </a:tr>
              <a:tr h="526417">
                <a:tc>
                  <a:txBody>
                    <a:bodyPr/>
                    <a:lstStyle/>
                    <a:p>
                      <a:pPr algn="l"/>
                      <a:endParaRPr lang="en-IN" sz="2400" dirty="0"/>
                    </a:p>
                  </a:txBody>
                  <a:tcPr anchor="ctr"/>
                </a:tc>
                <a:tc>
                  <a:txBody>
                    <a:bodyPr/>
                    <a:lstStyle/>
                    <a:p>
                      <a:pPr algn="l"/>
                      <a:endParaRPr lang="en-IN" sz="2400"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44067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Example</a:t>
            </a:r>
          </a:p>
        </p:txBody>
      </p:sp>
      <p:sp>
        <p:nvSpPr>
          <p:cNvPr id="5" name="Content Placeholder 4"/>
          <p:cNvSpPr>
            <a:spLocks noGrp="1"/>
          </p:cNvSpPr>
          <p:nvPr>
            <p:ph sz="half" idx="1"/>
          </p:nvPr>
        </p:nvSpPr>
        <p:spPr>
          <a:xfrm>
            <a:off x="1669773" y="1825625"/>
            <a:ext cx="6493565" cy="4351338"/>
          </a:xfrm>
        </p:spPr>
        <p:txBody>
          <a:bodyPr/>
          <a:lstStyle/>
          <a:p>
            <a:pPr marL="0" indent="0">
              <a:buNone/>
            </a:pPr>
            <a:endParaRPr lang="en-IN" dirty="0"/>
          </a:p>
          <a:p>
            <a:pPr marL="0" indent="0">
              <a:buNone/>
            </a:pPr>
            <a:r>
              <a:rPr lang="en-IN" dirty="0"/>
              <a:t>printf(“number=%06.1f\n”, 5.5); </a:t>
            </a:r>
          </a:p>
          <a:p>
            <a:pPr marL="0" indent="0">
              <a:buNone/>
            </a:pPr>
            <a:r>
              <a:rPr lang="en-IN" dirty="0"/>
              <a:t>printf(“%-+6.1f=number\n”, 5.5); </a:t>
            </a:r>
          </a:p>
        </p:txBody>
      </p:sp>
      <p:pic>
        <p:nvPicPr>
          <p:cNvPr id="8" name="Content Placeholder 7"/>
          <p:cNvPicPr>
            <a:picLocks noGrp="1" noChangeAspect="1"/>
          </p:cNvPicPr>
          <p:nvPr>
            <p:ph sz="half" idx="2"/>
          </p:nvPr>
        </p:nvPicPr>
        <p:blipFill>
          <a:blip r:embed="rId2"/>
          <a:stretch>
            <a:fillRect/>
          </a:stretch>
        </p:blipFill>
        <p:spPr>
          <a:xfrm>
            <a:off x="1669773" y="3891719"/>
            <a:ext cx="6108992" cy="1946594"/>
          </a:xfrm>
          <a:prstGeom prst="rect">
            <a:avLst/>
          </a:prstGeom>
        </p:spPr>
      </p:pic>
    </p:spTree>
    <p:extLst>
      <p:ext uri="{BB962C8B-B14F-4D97-AF65-F5344CB8AC3E}">
        <p14:creationId xmlns:p14="http://schemas.microsoft.com/office/powerpoint/2010/main" val="13937215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with strings</a:t>
            </a:r>
          </a:p>
        </p:txBody>
      </p:sp>
      <p:sp>
        <p:nvSpPr>
          <p:cNvPr id="3" name="Content Placeholder 2"/>
          <p:cNvSpPr>
            <a:spLocks noGrp="1"/>
          </p:cNvSpPr>
          <p:nvPr>
            <p:ph sz="half" idx="1"/>
          </p:nvPr>
        </p:nvSpPr>
        <p:spPr>
          <a:xfrm>
            <a:off x="1338470" y="1825625"/>
            <a:ext cx="4479234" cy="4351338"/>
          </a:xfrm>
        </p:spPr>
        <p:txBody>
          <a:bodyPr>
            <a:normAutofit fontScale="92500" lnSpcReduction="20000"/>
          </a:bodyPr>
          <a:lstStyle/>
          <a:p>
            <a:pPr marL="0" indent="0">
              <a:buNone/>
            </a:pPr>
            <a:r>
              <a:rPr lang="en-IN" dirty="0"/>
              <a:t>#include&lt;</a:t>
            </a:r>
            <a:r>
              <a:rPr lang="en-IN" dirty="0" err="1"/>
              <a:t>stdio.h</a:t>
            </a:r>
            <a:r>
              <a:rPr lang="en-IN" dirty="0"/>
              <a:t>&gt;</a:t>
            </a:r>
          </a:p>
          <a:p>
            <a:pPr marL="0" indent="0">
              <a:buNone/>
            </a:pPr>
            <a:r>
              <a:rPr lang="en-IN" dirty="0" err="1"/>
              <a:t>int</a:t>
            </a:r>
            <a:r>
              <a:rPr lang="en-IN" dirty="0"/>
              <a:t> main() </a:t>
            </a:r>
          </a:p>
          <a:p>
            <a:pPr marL="0" indent="0">
              <a:buNone/>
            </a:pPr>
            <a:r>
              <a:rPr lang="en-IN" dirty="0"/>
              <a:t>{ </a:t>
            </a:r>
          </a:p>
          <a:p>
            <a:pPr marL="0" indent="0">
              <a:buNone/>
            </a:pPr>
            <a:r>
              <a:rPr lang="en-IN" dirty="0" err="1"/>
              <a:t>printf</a:t>
            </a:r>
            <a:r>
              <a:rPr lang="en-IN" dirty="0"/>
              <a:t>(“%</a:t>
            </a:r>
            <a:r>
              <a:rPr lang="en-IN" dirty="0" err="1"/>
              <a:t>s”,“hello</a:t>
            </a:r>
            <a:r>
              <a:rPr lang="en-IN" dirty="0"/>
              <a:t>”);</a:t>
            </a:r>
          </a:p>
          <a:p>
            <a:pPr marL="0" indent="0">
              <a:buNone/>
            </a:pPr>
            <a:r>
              <a:rPr lang="en-IN" dirty="0" err="1"/>
              <a:t>printf</a:t>
            </a:r>
            <a:r>
              <a:rPr lang="en-IN" dirty="0"/>
              <a:t>(“\n%3s”,“hello”);</a:t>
            </a:r>
          </a:p>
          <a:p>
            <a:pPr marL="0" indent="0">
              <a:buNone/>
            </a:pPr>
            <a:r>
              <a:rPr lang="en-IN" dirty="0" err="1"/>
              <a:t>printf</a:t>
            </a:r>
            <a:r>
              <a:rPr lang="en-IN" dirty="0"/>
              <a:t>(“\n%10s”,“hello”);</a:t>
            </a:r>
          </a:p>
          <a:p>
            <a:pPr marL="0" indent="0">
              <a:buNone/>
            </a:pPr>
            <a:r>
              <a:rPr lang="en-IN" dirty="0" err="1"/>
              <a:t>printf</a:t>
            </a:r>
            <a:r>
              <a:rPr lang="en-IN" dirty="0"/>
              <a:t>(“\n%-10s”,“hello”);</a:t>
            </a:r>
          </a:p>
          <a:p>
            <a:pPr marL="0" indent="0">
              <a:buNone/>
            </a:pPr>
            <a:r>
              <a:rPr lang="en-IN" dirty="0" err="1"/>
              <a:t>printf</a:t>
            </a:r>
            <a:r>
              <a:rPr lang="en-IN" dirty="0"/>
              <a:t>(“\n%10.3s”,“hello”); </a:t>
            </a:r>
          </a:p>
          <a:p>
            <a:pPr marL="0" indent="0">
              <a:buNone/>
            </a:pPr>
            <a:r>
              <a:rPr lang="en-IN" dirty="0"/>
              <a:t>return 0; </a:t>
            </a:r>
          </a:p>
          <a:p>
            <a:pPr marL="0" indent="0">
              <a:buNone/>
            </a:pPr>
            <a:r>
              <a:rPr lang="en-IN" dirty="0"/>
              <a:t>}</a:t>
            </a:r>
          </a:p>
        </p:txBody>
      </p:sp>
      <p:pic>
        <p:nvPicPr>
          <p:cNvPr id="5" name="Content Placeholder 4"/>
          <p:cNvPicPr>
            <a:picLocks noGrp="1" noChangeAspect="1"/>
          </p:cNvPicPr>
          <p:nvPr>
            <p:ph sz="half" idx="2"/>
          </p:nvPr>
        </p:nvPicPr>
        <p:blipFill>
          <a:blip r:embed="rId2"/>
          <a:stretch>
            <a:fillRect/>
          </a:stretch>
        </p:blipFill>
        <p:spPr>
          <a:xfrm>
            <a:off x="5262665" y="2855959"/>
            <a:ext cx="6510466" cy="2356834"/>
          </a:xfrm>
          <a:prstGeom prst="rect">
            <a:avLst/>
          </a:prstGeom>
        </p:spPr>
      </p:pic>
    </p:spTree>
    <p:extLst>
      <p:ext uri="{BB962C8B-B14F-4D97-AF65-F5344CB8AC3E}">
        <p14:creationId xmlns:p14="http://schemas.microsoft.com/office/powerpoint/2010/main" val="20880078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scanf</a:t>
            </a:r>
            <a:r>
              <a:rPr lang="en-IN" dirty="0"/>
              <a:t>()</a:t>
            </a:r>
          </a:p>
        </p:txBody>
      </p:sp>
      <p:sp>
        <p:nvSpPr>
          <p:cNvPr id="3" name="Content Placeholder 2"/>
          <p:cNvSpPr>
            <a:spLocks noGrp="1"/>
          </p:cNvSpPr>
          <p:nvPr>
            <p:ph idx="1"/>
          </p:nvPr>
        </p:nvSpPr>
        <p:spPr>
          <a:xfrm>
            <a:off x="1551431" y="1446028"/>
            <a:ext cx="10441785" cy="4730935"/>
          </a:xfrm>
        </p:spPr>
        <p:txBody>
          <a:bodyPr>
            <a:normAutofit fontScale="92500" lnSpcReduction="10000"/>
          </a:bodyPr>
          <a:lstStyle/>
          <a:p>
            <a:r>
              <a:rPr lang="pt-BR" dirty="0"/>
              <a:t>General form:</a:t>
            </a:r>
          </a:p>
          <a:p>
            <a:pPr lvl="1"/>
            <a:r>
              <a:rPr lang="pt-BR" dirty="0"/>
              <a:t>scanf(“control_string”,variable1_address, variable2_address,...);</a:t>
            </a:r>
          </a:p>
          <a:p>
            <a:r>
              <a:rPr lang="en-US" dirty="0" err="1"/>
              <a:t>scanf</a:t>
            </a:r>
            <a:r>
              <a:rPr lang="en-US" dirty="0"/>
              <a:t>() returns the number of input fields successfully scanned, converted, and stored</a:t>
            </a:r>
          </a:p>
          <a:p>
            <a:r>
              <a:rPr lang="en-US" dirty="0"/>
              <a:t>Example:</a:t>
            </a:r>
          </a:p>
          <a:p>
            <a:pPr lvl="1"/>
            <a:r>
              <a:rPr lang="en-US" dirty="0" err="1"/>
              <a:t>scanf</a:t>
            </a:r>
            <a:r>
              <a:rPr lang="en-US" dirty="0"/>
              <a:t>(“%d”,”%d”,&amp;num1,&amp;num2);</a:t>
            </a:r>
          </a:p>
          <a:p>
            <a:pPr algn="l" fontAlgn="base"/>
            <a:r>
              <a:rPr lang="en-US" b="1" i="0" dirty="0">
                <a:solidFill>
                  <a:srgbClr val="273239"/>
                </a:solidFill>
                <a:effectLst/>
                <a:latin typeface="urw-din"/>
              </a:rPr>
              <a:t>Why &amp;?</a:t>
            </a:r>
            <a:endParaRPr lang="en-US" b="0" i="0" dirty="0">
              <a:solidFill>
                <a:srgbClr val="273239"/>
              </a:solidFill>
              <a:effectLst/>
              <a:latin typeface="urw-din"/>
            </a:endParaRPr>
          </a:p>
          <a:p>
            <a:pPr algn="l" fontAlgn="base"/>
            <a:r>
              <a:rPr lang="en-US" dirty="0"/>
              <a:t>While scanning the input, </a:t>
            </a:r>
            <a:r>
              <a:rPr lang="en-US" dirty="0" err="1"/>
              <a:t>scanf</a:t>
            </a:r>
            <a:r>
              <a:rPr lang="en-US" dirty="0"/>
              <a:t> needs to store that input data somewhere. To store this input data, </a:t>
            </a:r>
            <a:r>
              <a:rPr lang="en-US" dirty="0" err="1"/>
              <a:t>scanf</a:t>
            </a:r>
            <a:r>
              <a:rPr lang="en-US" dirty="0"/>
              <a:t> needs to know the memory location of a variable. </a:t>
            </a:r>
          </a:p>
          <a:p>
            <a:pPr algn="l" fontAlgn="base">
              <a:buFont typeface="Arial" panose="020B0604020202020204" pitchFamily="34" charset="0"/>
              <a:buChar char="•"/>
            </a:pPr>
            <a:r>
              <a:rPr lang="en-US" dirty="0"/>
              <a:t>&amp; is also called as address of the variable.</a:t>
            </a:r>
          </a:p>
          <a:p>
            <a:pPr algn="l" fontAlgn="base">
              <a:buFont typeface="Arial" panose="020B0604020202020204" pitchFamily="34" charset="0"/>
              <a:buChar char="•"/>
            </a:pPr>
            <a:r>
              <a:rPr lang="en-US" dirty="0"/>
              <a:t>For example, </a:t>
            </a:r>
            <a:r>
              <a:rPr lang="en-US" b="1" dirty="0"/>
              <a:t>&amp;var</a:t>
            </a:r>
            <a:r>
              <a:rPr lang="en-US" dirty="0"/>
              <a:t> is the address of var.</a:t>
            </a:r>
          </a:p>
        </p:txBody>
      </p:sp>
    </p:spTree>
    <p:extLst>
      <p:ext uri="{BB962C8B-B14F-4D97-AF65-F5344CB8AC3E}">
        <p14:creationId xmlns:p14="http://schemas.microsoft.com/office/powerpoint/2010/main" val="271054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DA5C-0039-4D08-B8E9-85BAF5AE36DD}"/>
              </a:ext>
            </a:extLst>
          </p:cNvPr>
          <p:cNvSpPr>
            <a:spLocks noGrp="1"/>
          </p:cNvSpPr>
          <p:nvPr>
            <p:ph type="title"/>
          </p:nvPr>
        </p:nvSpPr>
        <p:spPr/>
        <p:txBody>
          <a:bodyPr>
            <a:normAutofit fontScale="90000"/>
          </a:bodyPr>
          <a:lstStyle/>
          <a:p>
            <a:r>
              <a:rPr lang="en-US" b="1" i="0" dirty="0">
                <a:solidFill>
                  <a:srgbClr val="273239"/>
                </a:solidFill>
                <a:effectLst/>
                <a:latin typeface="urw-din"/>
              </a:rPr>
              <a:t>2. Main Method Declaration – Line 2 [int main()]</a:t>
            </a:r>
            <a:br>
              <a:rPr lang="en-US"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6B45DCDE-72C8-2EA5-2B49-D111CD5A8C40}"/>
              </a:ext>
            </a:extLst>
          </p:cNvPr>
          <p:cNvSpPr>
            <a:spLocks noGrp="1"/>
          </p:cNvSpPr>
          <p:nvPr>
            <p:ph idx="1"/>
          </p:nvPr>
        </p:nvSpPr>
        <p:spPr/>
        <p:txBody>
          <a:bodyPr>
            <a:normAutofit fontScale="77500" lnSpcReduction="20000"/>
          </a:bodyPr>
          <a:lstStyle/>
          <a:p>
            <a:pPr algn="l" fontAlgn="base"/>
            <a:r>
              <a:rPr lang="en-US" b="0" i="0" dirty="0">
                <a:solidFill>
                  <a:srgbClr val="273239"/>
                </a:solidFill>
                <a:effectLst/>
                <a:latin typeface="urw-din"/>
              </a:rPr>
              <a:t>The next part of a C program is to declare the main() function. It is the entry point of a C program and the execution typically begins with the first line of the main(). The empty brackets indicate that the main doesn’t take any parameter The int that was written before the main indicates the return type of main(). The value returned by the main indicates the status of program termination. </a:t>
            </a:r>
          </a:p>
          <a:p>
            <a:pPr algn="l" fontAlgn="base"/>
            <a:r>
              <a:rPr lang="en-US" dirty="0">
                <a:solidFill>
                  <a:srgbClr val="273239"/>
                </a:solidFill>
                <a:latin typeface="urw-din"/>
              </a:rPr>
              <a:t>In new version int main() is same as int main(void).</a:t>
            </a:r>
          </a:p>
          <a:p>
            <a:pPr algn="l" fontAlgn="base"/>
            <a:r>
              <a:rPr lang="en-US" b="0" i="0" dirty="0">
                <a:solidFill>
                  <a:srgbClr val="273239"/>
                </a:solidFill>
                <a:effectLst/>
                <a:latin typeface="urw-din"/>
              </a:rPr>
              <a:t>What is the difference?</a:t>
            </a:r>
            <a:br>
              <a:rPr lang="en-US" dirty="0"/>
            </a:br>
            <a:r>
              <a:rPr lang="en-US" b="0" i="0" dirty="0">
                <a:solidFill>
                  <a:srgbClr val="273239"/>
                </a:solidFill>
                <a:effectLst/>
                <a:latin typeface="urw-din"/>
              </a:rPr>
              <a:t>In C++, there is no difference, both are same.</a:t>
            </a:r>
            <a:br>
              <a:rPr lang="en-US" dirty="0"/>
            </a:br>
            <a:r>
              <a:rPr lang="en-US" b="0" i="0" dirty="0">
                <a:solidFill>
                  <a:srgbClr val="273239"/>
                </a:solidFill>
                <a:effectLst/>
                <a:latin typeface="urw-din"/>
              </a:rPr>
              <a:t>Both definitions work in C also, but the second definition with void is considered technically better as it clearly specifies that main can only be called without any parameter. </a:t>
            </a:r>
          </a:p>
          <a:p>
            <a:pPr algn="l" fontAlgn="base"/>
            <a:r>
              <a:rPr lang="en-US" b="0" i="0" dirty="0">
                <a:solidFill>
                  <a:srgbClr val="273239"/>
                </a:solidFill>
                <a:effectLst/>
                <a:latin typeface="urw-din"/>
              </a:rPr>
              <a:t>In C, if a function signature doesn’t specify any argument, it means that the function can be called with any number of parameters or without any parameters.</a:t>
            </a:r>
          </a:p>
          <a:p>
            <a:pPr algn="l" fontAlgn="base"/>
            <a:r>
              <a:rPr lang="en-US" b="0" i="0" dirty="0">
                <a:solidFill>
                  <a:srgbClr val="273239"/>
                </a:solidFill>
                <a:effectLst/>
                <a:latin typeface="urw-din"/>
              </a:rPr>
              <a:t> “int main(void)” is a recommended practice in C</a:t>
            </a:r>
            <a:endParaRPr lang="en-US" dirty="0">
              <a:solidFill>
                <a:srgbClr val="273239"/>
              </a:solidFill>
              <a:latin typeface="urw-din"/>
            </a:endParaRPr>
          </a:p>
          <a:p>
            <a:pPr algn="l" fontAlgn="base"/>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21931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C966-DD31-9C33-5460-2D20798A49E6}"/>
              </a:ext>
            </a:extLst>
          </p:cNvPr>
          <p:cNvSpPr>
            <a:spLocks noGrp="1"/>
          </p:cNvSpPr>
          <p:nvPr>
            <p:ph type="title"/>
          </p:nvPr>
        </p:nvSpPr>
        <p:spPr/>
        <p:txBody>
          <a:bodyPr>
            <a:normAutofit/>
          </a:bodyPr>
          <a:lstStyle/>
          <a:p>
            <a:r>
              <a:rPr lang="en-US" sz="3200" b="1" i="0" dirty="0">
                <a:solidFill>
                  <a:srgbClr val="273239"/>
                </a:solidFill>
                <a:effectLst/>
                <a:latin typeface="urw-din"/>
              </a:rPr>
              <a:t>3. Body of Main Method – Line 3 to Line 6 [enclosed in {}]</a:t>
            </a:r>
            <a:endParaRPr lang="en-IN" sz="3200" dirty="0"/>
          </a:p>
        </p:txBody>
      </p:sp>
      <p:sp>
        <p:nvSpPr>
          <p:cNvPr id="3" name="Content Placeholder 2">
            <a:extLst>
              <a:ext uri="{FF2B5EF4-FFF2-40B4-BE49-F238E27FC236}">
                <a16:creationId xmlns:a16="http://schemas.microsoft.com/office/drawing/2014/main" id="{CA18DF8A-7E01-258F-D900-777AF7EFFD35}"/>
              </a:ext>
            </a:extLst>
          </p:cNvPr>
          <p:cNvSpPr>
            <a:spLocks noGrp="1"/>
          </p:cNvSpPr>
          <p:nvPr>
            <p:ph idx="1"/>
          </p:nvPr>
        </p:nvSpPr>
        <p:spPr/>
        <p:txBody>
          <a:bodyPr/>
          <a:lstStyle/>
          <a:p>
            <a:pPr algn="l" fontAlgn="base"/>
            <a:r>
              <a:rPr lang="en-US" b="0" i="0" dirty="0">
                <a:solidFill>
                  <a:srgbClr val="273239"/>
                </a:solidFill>
                <a:effectLst/>
                <a:latin typeface="urw-din"/>
              </a:rPr>
              <a:t>The body of a function in the C program refers to statements that are a part of that function. </a:t>
            </a:r>
          </a:p>
          <a:p>
            <a:pPr algn="l" fontAlgn="base"/>
            <a:r>
              <a:rPr lang="en-US" b="0" i="0" dirty="0">
                <a:solidFill>
                  <a:srgbClr val="273239"/>
                </a:solidFill>
                <a:effectLst/>
                <a:latin typeface="urw-din"/>
              </a:rPr>
              <a:t>It can be anything like manipulations, searching, sorting, printing, etc. </a:t>
            </a:r>
          </a:p>
          <a:p>
            <a:pPr algn="l" fontAlgn="base"/>
            <a:r>
              <a:rPr lang="en-US" b="0" i="0" dirty="0">
                <a:solidFill>
                  <a:srgbClr val="273239"/>
                </a:solidFill>
                <a:effectLst/>
                <a:latin typeface="urw-din"/>
              </a:rPr>
              <a:t>A pair of curly brackets define the body of a function. </a:t>
            </a:r>
          </a:p>
          <a:p>
            <a:pPr algn="l" fontAlgn="base"/>
            <a:r>
              <a:rPr lang="en-US" b="0" i="0" dirty="0">
                <a:solidFill>
                  <a:srgbClr val="273239"/>
                </a:solidFill>
                <a:effectLst/>
                <a:latin typeface="urw-din"/>
              </a:rPr>
              <a:t>All functions must start and end with curly brackets.</a:t>
            </a:r>
          </a:p>
          <a:p>
            <a:endParaRPr lang="en-IN" dirty="0"/>
          </a:p>
        </p:txBody>
      </p:sp>
    </p:spTree>
    <p:extLst>
      <p:ext uri="{BB962C8B-B14F-4D97-AF65-F5344CB8AC3E}">
        <p14:creationId xmlns:p14="http://schemas.microsoft.com/office/powerpoint/2010/main" val="2883720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TotalTime>
  <Words>5230</Words>
  <Application>Microsoft Office PowerPoint</Application>
  <PresentationFormat>Widescreen</PresentationFormat>
  <Paragraphs>786</Paragraphs>
  <Slides>78</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78</vt:i4>
      </vt:variant>
    </vt:vector>
  </HeadingPairs>
  <TitlesOfParts>
    <vt:vector size="95" baseType="lpstr">
      <vt:lpstr>Arial</vt:lpstr>
      <vt:lpstr>AvertaStd</vt:lpstr>
      <vt:lpstr>Calibri</vt:lpstr>
      <vt:lpstr>Calibri Light</vt:lpstr>
      <vt:lpstr>Courier New</vt:lpstr>
      <vt:lpstr>erdana</vt:lpstr>
      <vt:lpstr>Google Sans</vt:lpstr>
      <vt:lpstr>inter-regular</vt:lpstr>
      <vt:lpstr>Montserrat</vt:lpstr>
      <vt:lpstr>Roboto</vt:lpstr>
      <vt:lpstr>Source Sans Pro</vt:lpstr>
      <vt:lpstr>Times New Roman</vt:lpstr>
      <vt:lpstr>ubuntu</vt:lpstr>
      <vt:lpstr>urw-din</vt:lpstr>
      <vt:lpstr>Wingdings</vt:lpstr>
      <vt:lpstr>Wingdings 2</vt:lpstr>
      <vt:lpstr>Office Theme</vt:lpstr>
      <vt:lpstr>PowerPoint Presentation</vt:lpstr>
      <vt:lpstr>Classification of languages</vt:lpstr>
      <vt:lpstr>PowerPoint Presentation</vt:lpstr>
      <vt:lpstr>History of C --- contd.. </vt:lpstr>
      <vt:lpstr>PowerPoint Presentation</vt:lpstr>
      <vt:lpstr>1. Header Files Inclusion – Line 1 [#include &lt;stdio.h&gt;] </vt:lpstr>
      <vt:lpstr>Preprocessor</vt:lpstr>
      <vt:lpstr>2. Main Method Declaration – Line 2 [int main()] </vt:lpstr>
      <vt:lpstr>3. Body of Main Method – Line 3 to Line 6 [enclosed in {}]</vt:lpstr>
      <vt:lpstr>4. Statement – Line 4 [printf(“Hello World”);]</vt:lpstr>
      <vt:lpstr>5. Return Statement – Line 5 [return 0;]</vt:lpstr>
      <vt:lpstr>STRUCTURE : C PROGRAM</vt:lpstr>
      <vt:lpstr>ILLUSTRATED VERSION OF A PROGRAM </vt:lpstr>
      <vt:lpstr>Compilation process</vt:lpstr>
      <vt:lpstr>Preprocessing</vt:lpstr>
      <vt:lpstr>Compiling</vt:lpstr>
      <vt:lpstr>Assembly</vt:lpstr>
      <vt:lpstr>Linking</vt:lpstr>
      <vt:lpstr>VARIABLES</vt:lpstr>
      <vt:lpstr>Rules for defining variables</vt:lpstr>
      <vt:lpstr>Data Types</vt:lpstr>
      <vt:lpstr>CLASSIFICATION :DATA TYPE</vt:lpstr>
      <vt:lpstr>BASIC DATA TYPES:SIZE </vt:lpstr>
      <vt:lpstr>PROGRAM STATEMENTS</vt:lpstr>
      <vt:lpstr>Input/Output sample program</vt:lpstr>
      <vt:lpstr>KEY WORDS</vt:lpstr>
      <vt:lpstr>KEY WORDS</vt:lpstr>
      <vt:lpstr>CONSTANT</vt:lpstr>
      <vt:lpstr>TYPES OF CONSTANTS</vt:lpstr>
      <vt:lpstr>Operators and Expressions</vt:lpstr>
      <vt:lpstr>Operators and Expressions contd…</vt:lpstr>
      <vt:lpstr>Types of Operators</vt:lpstr>
      <vt:lpstr>Type Conversion: Promotion Hierarchy</vt:lpstr>
      <vt:lpstr>Type casting: Implicit</vt:lpstr>
      <vt:lpstr>Variable implicit type conversion in expressions</vt:lpstr>
      <vt:lpstr>Type casting: Implicit</vt:lpstr>
      <vt:lpstr>Type casting: Explicit</vt:lpstr>
      <vt:lpstr>Type casting: Explicit</vt:lpstr>
      <vt:lpstr>Relational Operator</vt:lpstr>
      <vt:lpstr>Logical Operators</vt:lpstr>
      <vt:lpstr>Bitwise – and , or, xor, not</vt:lpstr>
      <vt:lpstr>Bitwise Operators</vt:lpstr>
      <vt:lpstr>Right Shift - Example</vt:lpstr>
      <vt:lpstr>Left Shift - Example</vt:lpstr>
      <vt:lpstr>Assignment Operators</vt:lpstr>
      <vt:lpstr>Increment/decrement Operators</vt:lpstr>
      <vt:lpstr>Post increment and decrement operators</vt:lpstr>
      <vt:lpstr>Pre increment and decrement operators</vt:lpstr>
      <vt:lpstr>Pre increment and Post increment operators</vt:lpstr>
      <vt:lpstr>pre and post-increment - Example </vt:lpstr>
      <vt:lpstr>Comma Operator</vt:lpstr>
      <vt:lpstr>Size of Operator</vt:lpstr>
      <vt:lpstr>Size of Operator - Example</vt:lpstr>
      <vt:lpstr>PowerPoint Presentation</vt:lpstr>
      <vt:lpstr>Ternary Operator</vt:lpstr>
      <vt:lpstr>Ternary Operator - Example</vt:lpstr>
      <vt:lpstr>Ternary operator - Nested</vt:lpstr>
      <vt:lpstr>Expression Evaluation: Precedence and Associativity</vt:lpstr>
      <vt:lpstr>Example: operator precedence</vt:lpstr>
      <vt:lpstr>Example: operator associativity</vt:lpstr>
      <vt:lpstr>Data Input and Output</vt:lpstr>
      <vt:lpstr>Unformatted Input/output functions</vt:lpstr>
      <vt:lpstr>getchar()</vt:lpstr>
      <vt:lpstr>getch() and getche()</vt:lpstr>
      <vt:lpstr>getch() and getche() - Program</vt:lpstr>
      <vt:lpstr>            putchar()</vt:lpstr>
      <vt:lpstr>putch() </vt:lpstr>
      <vt:lpstr>gets()</vt:lpstr>
      <vt:lpstr>puts()</vt:lpstr>
      <vt:lpstr>Formatted Input and Output Functions</vt:lpstr>
      <vt:lpstr>printf()</vt:lpstr>
      <vt:lpstr>Format Specifiers</vt:lpstr>
      <vt:lpstr>Parts of conversion specifier field for printf()</vt:lpstr>
      <vt:lpstr>Examples</vt:lpstr>
      <vt:lpstr>Flag characters used in printf() </vt:lpstr>
      <vt:lpstr>Example</vt:lpstr>
      <vt:lpstr>Example with strings</vt:lpstr>
      <vt:lpstr>scanf()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C</dc:title>
  <dc:creator>SUGUNA M</dc:creator>
  <cp:lastModifiedBy>Dr. Mohammad Arif</cp:lastModifiedBy>
  <cp:revision>248</cp:revision>
  <dcterms:created xsi:type="dcterms:W3CDTF">2022-02-14T03:15:46Z</dcterms:created>
  <dcterms:modified xsi:type="dcterms:W3CDTF">2024-01-11T13:49:19Z</dcterms:modified>
</cp:coreProperties>
</file>