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60" r:id="rId3"/>
    <p:sldId id="261" r:id="rId4"/>
    <p:sldId id="293" r:id="rId5"/>
    <p:sldId id="262" r:id="rId6"/>
    <p:sldId id="263" r:id="rId7"/>
    <p:sldId id="286" r:id="rId8"/>
    <p:sldId id="287" r:id="rId9"/>
    <p:sldId id="294" r:id="rId10"/>
    <p:sldId id="288" r:id="rId11"/>
    <p:sldId id="289" r:id="rId12"/>
    <p:sldId id="290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91" r:id="rId25"/>
    <p:sldId id="292" r:id="rId26"/>
    <p:sldId id="275" r:id="rId27"/>
    <p:sldId id="276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44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10:00:28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7941 1 24575,'-2488'0'-824,"1736"27"795,86 1 4,-676-30 903,1276 9-878,0 4 0,0 4 0,-75 32 0,42-12 0,-350 158 0,288-129 0,110-48 0,0 4 0,-54 33 0,-200 142 0,140-106 0,19-10 0,36-21 0,63-35 0,-47 35 0,70-41 0,0-3 0,-1-1 0,1 0 0,-49 9 0,54-16 0,2 2 0,0-1 0,0 4 0,0-1 0,1 2 0,0 1 0,-25 28 0,20-22 0,14-12 0,-1 0 0,2 1 0,-1 1 0,1-1 0,0 1 0,0 1 0,1 1 0,0-2 0,0 2 0,0 0 0,-6 19 0,6-13 0,1 2 0,0-2 0,1 2 0,1-2 0,-1 2 0,2 0 0,-1 28 0,1-21 0,0 1 0,-1 0 0,-1-1 0,-1 1 0,0-2 0,-1 2 0,-1-2 0,-2 0 0,1 0 0,-1-1 0,0-1 0,-16 32 0,3-14-1365,4-4-5461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10:00:30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24575,'-1'77'0,"-1"-43"0,2-1 0,0 2 0,1-2 0,2 1 0,0-1 0,1 0 0,7 34 0,37 156 0,-47-221 0,0 1 0,-1-2 0,1 1 0,0 1 0,-1-1 0,1-1 0,0 2 0,0-1 0,0 0 0,0-1 0,0 1 0,0-1 0,1 1 0,-1-1 0,0 1 0,1 0 0,-1-2 0,0 1 0,2 1 0,-2-2 0,1 1 0,-1-1 0,1 2 0,-1-2 0,1 0 0,-1 0 0,1 0 0,-1 0 0,1 0 0,-1 0 0,1 0 0,-1 0 0,1 0 0,-1-2 0,1 2 0,-1-1 0,1 1 0,-1-2 0,1 1 0,-1 1 0,0-2 0,3-3 0,8-6 0,1-1 0,-2-1 0,20-29 0,-16 23 0,161-229 0,-145 207-1365,-6 5-5461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70DB6-BA48-4A83-9C6F-43575E4DB976}" type="datetimeFigureOut">
              <a:rPr lang="en-US" smtClean="0"/>
              <a:pPr/>
              <a:t>3/15/2024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02AA9-FA8E-46AF-BCD8-7A42240C99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53006-CFAC-4D07-819D-4032F4706E44}" type="datetime1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191CSC302T - OOP / CSE/  Easwari Engineering College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6EE56-3109-4890-88B5-E5DA9E04FE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7A165-98FD-455D-8430-A50A6D319472}" type="datetime1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191CSC302T - OOP / CSE/  Easwari Engineering College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6EE56-3109-4890-88B5-E5DA9E04FE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6058-84FC-4C03-8CBA-66E76447453E}" type="datetime1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191CSC302T - OOP / CSE/  Easwari Engineering College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6EE56-3109-4890-88B5-E5DA9E04FE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4EAFF-E963-4138-99D6-7B4CE66AD383}" type="datetime1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191CSC302T - OOP / CSE/  Easwari Engineering College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6EE56-3109-4890-88B5-E5DA9E04FE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06C8-38C1-4F12-BF81-EAC1ED4FC317}" type="datetime1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191CSC302T - OOP / CSE/  Easwari Engineering College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6EE56-3109-4890-88B5-E5DA9E04FE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5B57-85F7-4275-9509-CDF36D9C0BBB}" type="datetime1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191CSC302T - OOP / CSE/  Easwari Engineering College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6EE56-3109-4890-88B5-E5DA9E04FE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504D-B057-4A09-ACC1-BD309BE4B606}" type="datetime1">
              <a:rPr lang="en-US" smtClean="0"/>
              <a:t>3/15/2024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191CSC302T - OOP / CSE/  Easwari Engineering College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6EE56-3109-4890-88B5-E5DA9E04FE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15F0-1DAF-4083-BABE-1B86F44C374A}" type="datetime1">
              <a:rPr lang="en-US" smtClean="0"/>
              <a:t>3/15/2024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191CSC302T - OOP / CSE/  Easwari Engineering College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6EE56-3109-4890-88B5-E5DA9E04FE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CBFC4-D053-418A-A7D9-7AA3B98EA22D}" type="datetime1">
              <a:rPr lang="en-US" smtClean="0"/>
              <a:t>3/15/2024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191CSC302T - OOP / CSE/  Easwari Engineering College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6EE56-3109-4890-88B5-E5DA9E04FE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A67-AC7B-4548-A3B0-0D958BB3994B}" type="datetime1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191CSC302T - OOP / CSE/  Easwari Engineering College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6EE56-3109-4890-88B5-E5DA9E04FE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58873-FFC7-45EE-9DEA-E0CA7E53D501}" type="datetime1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191CSC302T - OOP / CSE/  Easwari Engineering College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6EE56-3109-4890-88B5-E5DA9E04FE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CCF94-C513-4F0E-83C5-23D48E0D426A}" type="datetime1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0" y="6356350"/>
            <a:ext cx="373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191CSC302T - OOP / CSE/  Easwari Engineering College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6EE56-3109-4890-88B5-E5DA9E04FE1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136775"/>
          </a:xfrm>
        </p:spPr>
        <p:txBody>
          <a:bodyPr>
            <a:noAutofit/>
          </a:bodyPr>
          <a:lstStyle/>
          <a:p>
            <a:r>
              <a:rPr lang="en-US" b="1" dirty="0"/>
              <a:t>Module-6</a:t>
            </a:r>
            <a:br>
              <a:rPr lang="en-US" b="1" dirty="0"/>
            </a:br>
            <a:r>
              <a:rPr lang="en-US" b="1" dirty="0"/>
              <a:t>Inheritance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C4D5E-D4F1-ECD4-5765-92970ABD0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77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#include&lt;iostream&gt;</a:t>
            </a:r>
          </a:p>
          <a:p>
            <a:pPr marL="0" indent="0">
              <a:buNone/>
            </a:pPr>
            <a:r>
              <a:rPr lang="en-IN" sz="2000" dirty="0"/>
              <a:t>using namespace std;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class base {</a:t>
            </a:r>
          </a:p>
          <a:p>
            <a:pPr marL="0" indent="0">
              <a:buNone/>
            </a:pPr>
            <a:r>
              <a:rPr lang="en-IN" sz="2000" dirty="0"/>
              <a:t>	public:</a:t>
            </a:r>
          </a:p>
          <a:p>
            <a:pPr marL="0" indent="0">
              <a:buNone/>
            </a:pPr>
            <a:r>
              <a:rPr lang="en-IN" sz="2000" dirty="0"/>
              <a:t>		int x;</a:t>
            </a:r>
          </a:p>
          <a:p>
            <a:pPr marL="0" indent="0">
              <a:buNone/>
            </a:pPr>
            <a:r>
              <a:rPr lang="en-IN" sz="2000" dirty="0"/>
              <a:t>};</a:t>
            </a:r>
          </a:p>
          <a:p>
            <a:pPr marL="0" indent="0">
              <a:buNone/>
            </a:pPr>
            <a:r>
              <a:rPr lang="en-IN" sz="2000" dirty="0"/>
              <a:t>class derived: public base{</a:t>
            </a:r>
          </a:p>
          <a:p>
            <a:pPr marL="0" indent="0">
              <a:buNone/>
            </a:pPr>
            <a:r>
              <a:rPr lang="en-IN" sz="2000" dirty="0"/>
              <a:t>};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int main() </a:t>
            </a:r>
          </a:p>
          <a:p>
            <a:pPr marL="0" indent="0">
              <a:buNone/>
            </a:pPr>
            <a:r>
              <a:rPr lang="en-IN" sz="2000" dirty="0"/>
              <a:t>{</a:t>
            </a:r>
          </a:p>
          <a:p>
            <a:pPr marL="0" indent="0">
              <a:buNone/>
            </a:pPr>
            <a:r>
              <a:rPr lang="en-IN" sz="2000" dirty="0"/>
              <a:t>derived d;</a:t>
            </a:r>
          </a:p>
          <a:p>
            <a:pPr marL="0" indent="0">
              <a:buNone/>
            </a:pPr>
            <a:r>
              <a:rPr lang="en-IN" sz="2000" dirty="0" err="1"/>
              <a:t>cout</a:t>
            </a:r>
            <a:r>
              <a:rPr lang="en-IN" sz="2000" dirty="0"/>
              <a:t>&lt;&lt;"x = "&lt;&lt;</a:t>
            </a:r>
            <a:r>
              <a:rPr lang="en-IN" sz="2000" dirty="0" err="1"/>
              <a:t>d.x</a:t>
            </a:r>
            <a:r>
              <a:rPr lang="en-IN" sz="2000" dirty="0"/>
              <a:t>&lt;&lt;</a:t>
            </a:r>
            <a:r>
              <a:rPr lang="en-IN" sz="2000" dirty="0" err="1"/>
              <a:t>endl</a:t>
            </a:r>
            <a:r>
              <a:rPr lang="en-IN" sz="2000" dirty="0"/>
              <a:t>;</a:t>
            </a:r>
          </a:p>
          <a:p>
            <a:pPr marL="0" indent="0">
              <a:buNone/>
            </a:pPr>
            <a:r>
              <a:rPr lang="en-IN" sz="2000" dirty="0"/>
              <a:t>	return 0;</a:t>
            </a:r>
          </a:p>
          <a:p>
            <a:pPr marL="0" indent="0">
              <a:buNone/>
            </a:pPr>
            <a:r>
              <a:rPr lang="en-IN" sz="2000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33EE16-6978-9004-358A-A8982D233EF2}"/>
              </a:ext>
            </a:extLst>
          </p:cNvPr>
          <p:cNvSpPr txBox="1"/>
          <p:nvPr/>
        </p:nvSpPr>
        <p:spPr>
          <a:xfrm>
            <a:off x="6477000" y="2057400"/>
            <a:ext cx="15240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Output:</a:t>
            </a:r>
          </a:p>
          <a:p>
            <a:r>
              <a:rPr lang="en-IN" dirty="0"/>
              <a:t>x = 0</a:t>
            </a:r>
          </a:p>
        </p:txBody>
      </p:sp>
    </p:spTree>
    <p:extLst>
      <p:ext uri="{BB962C8B-B14F-4D97-AF65-F5344CB8AC3E}">
        <p14:creationId xmlns:p14="http://schemas.microsoft.com/office/powerpoint/2010/main" val="2980633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F331E-7924-B348-0FFD-8E07A6786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770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#include&lt;iostream&gt;</a:t>
            </a:r>
          </a:p>
          <a:p>
            <a:pPr marL="0" indent="0">
              <a:buNone/>
            </a:pPr>
            <a:r>
              <a:rPr lang="en-IN" dirty="0"/>
              <a:t>using namespace std;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class base {</a:t>
            </a:r>
          </a:p>
          <a:p>
            <a:pPr marL="0" indent="0">
              <a:buNone/>
            </a:pPr>
            <a:r>
              <a:rPr lang="en-IN" dirty="0"/>
              <a:t>	public:</a:t>
            </a:r>
          </a:p>
          <a:p>
            <a:pPr marL="0" indent="0">
              <a:buNone/>
            </a:pPr>
            <a:r>
              <a:rPr lang="en-IN" dirty="0"/>
              <a:t>		int x;</a:t>
            </a:r>
          </a:p>
          <a:p>
            <a:pPr marL="0" indent="0">
              <a:buNone/>
            </a:pPr>
            <a:r>
              <a:rPr lang="en-IN" dirty="0"/>
              <a:t>};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class derived: public base{</a:t>
            </a:r>
          </a:p>
          <a:p>
            <a:pPr marL="0" indent="0">
              <a:buNone/>
            </a:pPr>
            <a:r>
              <a:rPr lang="en-IN" dirty="0"/>
              <a:t>	public:</a:t>
            </a:r>
          </a:p>
          <a:p>
            <a:pPr marL="0" indent="0">
              <a:buNone/>
            </a:pPr>
            <a:r>
              <a:rPr lang="en-IN" dirty="0"/>
              <a:t>	void print()</a:t>
            </a:r>
          </a:p>
          <a:p>
            <a:pPr marL="0" indent="0">
              <a:buNone/>
            </a:pPr>
            <a:r>
              <a:rPr lang="en-IN" dirty="0"/>
              <a:t>	{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cout</a:t>
            </a:r>
            <a:r>
              <a:rPr lang="en-IN" dirty="0"/>
              <a:t>&lt;&lt;"x2 = "&lt;&lt;x&lt;&lt;</a:t>
            </a:r>
            <a:r>
              <a:rPr lang="en-IN" dirty="0" err="1"/>
              <a:t>endl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};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int main() 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derived d;</a:t>
            </a:r>
          </a:p>
          <a:p>
            <a:pPr marL="0" indent="0">
              <a:buNone/>
            </a:pPr>
            <a:r>
              <a:rPr lang="en-IN" dirty="0" err="1"/>
              <a:t>cout</a:t>
            </a:r>
            <a:r>
              <a:rPr lang="en-IN" dirty="0"/>
              <a:t>&lt;&lt;"x1 = "&lt;&lt;</a:t>
            </a:r>
            <a:r>
              <a:rPr lang="en-IN" dirty="0" err="1"/>
              <a:t>d.x</a:t>
            </a:r>
            <a:r>
              <a:rPr lang="en-IN" dirty="0"/>
              <a:t>&lt;&lt;</a:t>
            </a:r>
            <a:r>
              <a:rPr lang="en-IN" dirty="0" err="1"/>
              <a:t>endl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 err="1"/>
              <a:t>d.print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	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33A8C1-620B-DD29-9340-5CCFED983DA5}"/>
              </a:ext>
            </a:extLst>
          </p:cNvPr>
          <p:cNvSpPr txBox="1"/>
          <p:nvPr/>
        </p:nvSpPr>
        <p:spPr>
          <a:xfrm>
            <a:off x="6477000" y="2057400"/>
            <a:ext cx="15240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Output:</a:t>
            </a:r>
          </a:p>
          <a:p>
            <a:r>
              <a:rPr lang="en-IN" dirty="0"/>
              <a:t>x1 = 0</a:t>
            </a:r>
          </a:p>
          <a:p>
            <a:r>
              <a:rPr lang="en-IN" dirty="0"/>
              <a:t>x2 = 0</a:t>
            </a:r>
          </a:p>
        </p:txBody>
      </p:sp>
    </p:spTree>
    <p:extLst>
      <p:ext uri="{BB962C8B-B14F-4D97-AF65-F5344CB8AC3E}">
        <p14:creationId xmlns:p14="http://schemas.microsoft.com/office/powerpoint/2010/main" val="1142490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5AAD4-8D78-61A6-5B4E-BDCD752D9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1200" y="304801"/>
            <a:ext cx="3276600" cy="2133599"/>
          </a:xfrm>
        </p:spPr>
        <p:txBody>
          <a:bodyPr>
            <a:normAutofit/>
          </a:bodyPr>
          <a:lstStyle/>
          <a:p>
            <a:r>
              <a:rPr lang="en-IN" dirty="0"/>
              <a:t>Inheritance: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90ADF-048F-48B2-4832-F287B782C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201"/>
            <a:ext cx="5257800" cy="67818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1600" dirty="0"/>
              <a:t>#include&lt;iostream&gt;</a:t>
            </a:r>
          </a:p>
          <a:p>
            <a:pPr marL="0" indent="0">
              <a:buNone/>
            </a:pPr>
            <a:r>
              <a:rPr lang="en-IN" sz="1600" dirty="0"/>
              <a:t>using namespace std;</a:t>
            </a:r>
          </a:p>
          <a:p>
            <a:pPr marL="0" indent="0">
              <a:buNone/>
            </a:pPr>
            <a:r>
              <a:rPr lang="en-IN" sz="1600" dirty="0"/>
              <a:t>class animal {</a:t>
            </a:r>
          </a:p>
          <a:p>
            <a:pPr marL="0" indent="0">
              <a:buNone/>
            </a:pPr>
            <a:r>
              <a:rPr lang="en-IN" sz="1600" dirty="0"/>
              <a:t>	public:</a:t>
            </a:r>
          </a:p>
          <a:p>
            <a:pPr marL="0" indent="0">
              <a:buNone/>
            </a:pPr>
            <a:r>
              <a:rPr lang="en-IN" sz="1600" dirty="0"/>
              <a:t>	void eat() {</a:t>
            </a:r>
            <a:r>
              <a:rPr lang="en-IN" sz="1600" dirty="0" err="1"/>
              <a:t>cout</a:t>
            </a:r>
            <a:r>
              <a:rPr lang="en-IN" sz="1600" dirty="0"/>
              <a:t>&lt;&lt;"Eating..."&lt;&lt;</a:t>
            </a:r>
            <a:r>
              <a:rPr lang="en-IN" sz="1600" dirty="0" err="1"/>
              <a:t>endl</a:t>
            </a:r>
            <a:r>
              <a:rPr lang="en-IN" sz="1600" dirty="0"/>
              <a:t>;</a:t>
            </a:r>
          </a:p>
          <a:p>
            <a:pPr marL="0" indent="0">
              <a:buNone/>
            </a:pPr>
            <a:r>
              <a:rPr lang="en-IN" sz="1600" dirty="0"/>
              <a:t>		}</a:t>
            </a:r>
          </a:p>
          <a:p>
            <a:pPr marL="0" indent="0">
              <a:buNone/>
            </a:pPr>
            <a:r>
              <a:rPr lang="en-IN" sz="1600" dirty="0"/>
              <a:t>	void walk() {</a:t>
            </a:r>
            <a:r>
              <a:rPr lang="en-IN" sz="1600" dirty="0" err="1"/>
              <a:t>cout</a:t>
            </a:r>
            <a:r>
              <a:rPr lang="en-IN" sz="1600" dirty="0"/>
              <a:t>&lt;&lt;"Walking..."&lt;&lt;</a:t>
            </a:r>
            <a:r>
              <a:rPr lang="en-IN" sz="1600" dirty="0" err="1"/>
              <a:t>endl</a:t>
            </a:r>
            <a:r>
              <a:rPr lang="en-IN" sz="1600" dirty="0"/>
              <a:t>;</a:t>
            </a:r>
          </a:p>
          <a:p>
            <a:pPr marL="0" indent="0">
              <a:buNone/>
            </a:pPr>
            <a:r>
              <a:rPr lang="en-IN" sz="1600" dirty="0"/>
              <a:t>		}</a:t>
            </a:r>
          </a:p>
          <a:p>
            <a:pPr marL="0" indent="0">
              <a:buNone/>
            </a:pPr>
            <a:r>
              <a:rPr lang="en-IN" sz="1600" dirty="0"/>
              <a:t>};</a:t>
            </a:r>
          </a:p>
          <a:p>
            <a:pPr marL="0" indent="0">
              <a:buNone/>
            </a:pPr>
            <a:r>
              <a:rPr lang="en-IN" sz="1600" dirty="0"/>
              <a:t>class dog: public animal{</a:t>
            </a:r>
          </a:p>
          <a:p>
            <a:pPr marL="0" indent="0">
              <a:buNone/>
            </a:pPr>
            <a:r>
              <a:rPr lang="en-IN" sz="1600" dirty="0"/>
              <a:t>	public:</a:t>
            </a:r>
          </a:p>
          <a:p>
            <a:pPr marL="0" indent="0">
              <a:buNone/>
            </a:pPr>
            <a:r>
              <a:rPr lang="en-IN" sz="1600" dirty="0"/>
              <a:t>	void talk(){</a:t>
            </a:r>
            <a:r>
              <a:rPr lang="en-IN" sz="1600" dirty="0" err="1"/>
              <a:t>cout</a:t>
            </a:r>
            <a:r>
              <a:rPr lang="en-IN" sz="1600" dirty="0"/>
              <a:t>&lt;&lt;"Bark.."&lt;&lt;</a:t>
            </a:r>
            <a:r>
              <a:rPr lang="en-IN" sz="1600" dirty="0" err="1"/>
              <a:t>endl</a:t>
            </a:r>
            <a:r>
              <a:rPr lang="en-IN" sz="1600" dirty="0"/>
              <a:t>;</a:t>
            </a:r>
          </a:p>
          <a:p>
            <a:pPr marL="0" indent="0">
              <a:buNone/>
            </a:pPr>
            <a:r>
              <a:rPr lang="en-IN" sz="1600" dirty="0"/>
              <a:t>		}</a:t>
            </a:r>
          </a:p>
          <a:p>
            <a:pPr marL="0" indent="0">
              <a:buNone/>
            </a:pPr>
            <a:r>
              <a:rPr lang="en-IN" sz="1600" dirty="0"/>
              <a:t>};</a:t>
            </a:r>
          </a:p>
          <a:p>
            <a:pPr marL="0" indent="0">
              <a:buNone/>
            </a:pPr>
            <a:r>
              <a:rPr lang="en-IN" sz="1600" dirty="0"/>
              <a:t>class cat: public animal{</a:t>
            </a:r>
          </a:p>
          <a:p>
            <a:pPr marL="0" indent="0">
              <a:buNone/>
            </a:pPr>
            <a:r>
              <a:rPr lang="en-IN" sz="1600" dirty="0"/>
              <a:t>	public:</a:t>
            </a:r>
          </a:p>
          <a:p>
            <a:pPr marL="0" indent="0">
              <a:buNone/>
            </a:pPr>
            <a:r>
              <a:rPr lang="en-IN" sz="1600" dirty="0"/>
              <a:t>	void talk(){</a:t>
            </a:r>
            <a:r>
              <a:rPr lang="en-IN" sz="1600" dirty="0" err="1"/>
              <a:t>cout</a:t>
            </a:r>
            <a:r>
              <a:rPr lang="en-IN" sz="1600" dirty="0"/>
              <a:t>&lt;&lt;"Meow.."&lt;&lt;</a:t>
            </a:r>
            <a:r>
              <a:rPr lang="en-IN" sz="1600" dirty="0" err="1"/>
              <a:t>endl</a:t>
            </a:r>
            <a:r>
              <a:rPr lang="en-IN" sz="1600" dirty="0"/>
              <a:t>;</a:t>
            </a:r>
          </a:p>
          <a:p>
            <a:pPr marL="0" indent="0">
              <a:buNone/>
            </a:pPr>
            <a:r>
              <a:rPr lang="en-IN" sz="1600" dirty="0"/>
              <a:t>		}</a:t>
            </a:r>
          </a:p>
          <a:p>
            <a:pPr marL="0" indent="0">
              <a:buNone/>
            </a:pPr>
            <a:r>
              <a:rPr lang="en-IN" sz="1600" dirty="0"/>
              <a:t>};</a:t>
            </a:r>
          </a:p>
          <a:p>
            <a:pPr marL="0" indent="0">
              <a:buNone/>
            </a:pPr>
            <a:r>
              <a:rPr lang="en-IN" sz="1600" dirty="0"/>
              <a:t>class tiger: public animal{</a:t>
            </a:r>
          </a:p>
          <a:p>
            <a:pPr marL="0" indent="0">
              <a:buNone/>
            </a:pPr>
            <a:r>
              <a:rPr lang="en-IN" sz="1600" dirty="0"/>
              <a:t>	public:</a:t>
            </a:r>
          </a:p>
          <a:p>
            <a:pPr marL="0" indent="0">
              <a:buNone/>
            </a:pPr>
            <a:r>
              <a:rPr lang="en-IN" sz="1600" dirty="0"/>
              <a:t>	void talk(){</a:t>
            </a:r>
            <a:r>
              <a:rPr lang="en-IN" sz="1600" dirty="0" err="1"/>
              <a:t>cout</a:t>
            </a:r>
            <a:r>
              <a:rPr lang="en-IN" sz="1600" dirty="0"/>
              <a:t>&lt;&lt;"Roar.."&lt;&lt;</a:t>
            </a:r>
            <a:r>
              <a:rPr lang="en-IN" sz="1600" dirty="0" err="1"/>
              <a:t>endl</a:t>
            </a:r>
            <a:r>
              <a:rPr lang="en-IN" sz="1600" dirty="0"/>
              <a:t>;</a:t>
            </a:r>
          </a:p>
          <a:p>
            <a:pPr marL="0" indent="0">
              <a:buNone/>
            </a:pPr>
            <a:r>
              <a:rPr lang="en-IN" sz="1600" dirty="0"/>
              <a:t>		}</a:t>
            </a:r>
          </a:p>
          <a:p>
            <a:pPr marL="0" indent="0">
              <a:buNone/>
            </a:pPr>
            <a:r>
              <a:rPr lang="en-IN" sz="1600" dirty="0"/>
              <a:t>};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37EAF1-CA4E-0F61-9535-CCE71D12B75F}"/>
              </a:ext>
            </a:extLst>
          </p:cNvPr>
          <p:cNvSpPr txBox="1"/>
          <p:nvPr/>
        </p:nvSpPr>
        <p:spPr>
          <a:xfrm>
            <a:off x="6256751" y="2547878"/>
            <a:ext cx="2582449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int main()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dog d;</a:t>
            </a:r>
          </a:p>
          <a:p>
            <a:r>
              <a:rPr lang="en-US" dirty="0"/>
              <a:t>cat c;</a:t>
            </a:r>
          </a:p>
          <a:p>
            <a:r>
              <a:rPr lang="en-US" dirty="0"/>
              <a:t>tiger t;</a:t>
            </a:r>
          </a:p>
          <a:p>
            <a:r>
              <a:rPr lang="en-US" dirty="0" err="1"/>
              <a:t>d.eat</a:t>
            </a:r>
            <a:r>
              <a:rPr lang="en-US" dirty="0"/>
              <a:t>();</a:t>
            </a:r>
          </a:p>
          <a:p>
            <a:r>
              <a:rPr lang="en-US" dirty="0" err="1"/>
              <a:t>c.eat</a:t>
            </a:r>
            <a:r>
              <a:rPr lang="en-US" dirty="0"/>
              <a:t>();</a:t>
            </a:r>
          </a:p>
          <a:p>
            <a:r>
              <a:rPr lang="en-US" dirty="0" err="1"/>
              <a:t>t.eat</a:t>
            </a:r>
            <a:r>
              <a:rPr lang="en-US" dirty="0"/>
              <a:t>();</a:t>
            </a:r>
          </a:p>
          <a:p>
            <a:r>
              <a:rPr lang="en-US" dirty="0"/>
              <a:t>	return 0;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88266D-F3D5-7E8C-9780-1291913DE58B}"/>
              </a:ext>
            </a:extLst>
          </p:cNvPr>
          <p:cNvSpPr txBox="1"/>
          <p:nvPr/>
        </p:nvSpPr>
        <p:spPr>
          <a:xfrm>
            <a:off x="6256751" y="5562600"/>
            <a:ext cx="2582449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Output:</a:t>
            </a:r>
          </a:p>
          <a:p>
            <a:r>
              <a:rPr lang="en-IN" dirty="0"/>
              <a:t>Eating..</a:t>
            </a:r>
          </a:p>
          <a:p>
            <a:r>
              <a:rPr lang="en-IN" dirty="0"/>
              <a:t>Eating..</a:t>
            </a:r>
          </a:p>
          <a:p>
            <a:r>
              <a:rPr lang="en-IN" dirty="0"/>
              <a:t>Eating..</a:t>
            </a:r>
          </a:p>
        </p:txBody>
      </p:sp>
    </p:spTree>
    <p:extLst>
      <p:ext uri="{BB962C8B-B14F-4D97-AF65-F5344CB8AC3E}">
        <p14:creationId xmlns:p14="http://schemas.microsoft.com/office/powerpoint/2010/main" val="1875889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+mj-lt"/>
              <a:buAutoNum type="arabicPeriod"/>
            </a:pPr>
            <a:r>
              <a:rPr lang="en-US" dirty="0"/>
              <a:t>Single Inheritance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Multiple Inheritance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Hierarchical Inheritance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Multilevel Inheritance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Hybrid Inheritance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Multipath Inheritance</a:t>
            </a:r>
          </a:p>
          <a:p>
            <a:pPr marL="50292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580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449" y="274638"/>
            <a:ext cx="7317105" cy="792162"/>
          </a:xfrm>
        </p:spPr>
        <p:txBody>
          <a:bodyPr/>
          <a:lstStyle/>
          <a:p>
            <a:r>
              <a:rPr lang="en-US" b="1" dirty="0"/>
              <a:t>Single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2" y="1219200"/>
            <a:ext cx="5885660" cy="4343400"/>
          </a:xfrm>
        </p:spPr>
        <p:txBody>
          <a:bodyPr/>
          <a:lstStyle/>
          <a:p>
            <a:pPr algn="just"/>
            <a:r>
              <a:rPr lang="en-US" dirty="0"/>
              <a:t>In this type of inheritance one derived class inherits from only one base class. </a:t>
            </a:r>
          </a:p>
          <a:p>
            <a:pPr algn="just"/>
            <a:r>
              <a:rPr lang="en-US" dirty="0"/>
              <a:t>It is the simplest form of Inheritance.</a:t>
            </a:r>
          </a:p>
          <a:p>
            <a:pPr algn="just"/>
            <a:r>
              <a:rPr lang="en-US" dirty="0"/>
              <a:t>This is a “is a” relationship</a:t>
            </a:r>
          </a:p>
          <a:p>
            <a:pPr algn="just"/>
            <a:r>
              <a:rPr lang="en-US" dirty="0"/>
              <a:t>E.g.: car is a vehicle</a:t>
            </a:r>
          </a:p>
        </p:txBody>
      </p:sp>
      <p:pic>
        <p:nvPicPr>
          <p:cNvPr id="1026" name="Picture 2" descr="C:\Users\John Blesswin\Desktop\single-inheritance.jpg"/>
          <p:cNvPicPr>
            <a:picLocks noChangeAspect="1" noChangeArrowheads="1"/>
          </p:cNvPicPr>
          <p:nvPr/>
        </p:nvPicPr>
        <p:blipFill rotWithShape="1">
          <a:blip r:embed="rId2" cstate="print"/>
          <a:srcRect l="27063" r="7546"/>
          <a:stretch/>
        </p:blipFill>
        <p:spPr bwMode="auto">
          <a:xfrm>
            <a:off x="6324600" y="1322540"/>
            <a:ext cx="2590798" cy="36304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2" y="152400"/>
            <a:ext cx="7317105" cy="7159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913448" y="762000"/>
            <a:ext cx="3544223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class Shape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protected:</a:t>
            </a:r>
          </a:p>
          <a:p>
            <a:r>
              <a:rPr lang="en-US" dirty="0"/>
              <a:t>float width, height;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void </a:t>
            </a:r>
            <a:r>
              <a:rPr lang="en-US" dirty="0" err="1"/>
              <a:t>set_data</a:t>
            </a:r>
            <a:r>
              <a:rPr lang="en-US" dirty="0"/>
              <a:t> (float a, float b)</a:t>
            </a:r>
          </a:p>
          <a:p>
            <a:r>
              <a:rPr lang="en-US" dirty="0"/>
              <a:t>   {</a:t>
            </a:r>
          </a:p>
          <a:p>
            <a:r>
              <a:rPr lang="en-US" dirty="0"/>
              <a:t>     width = a;</a:t>
            </a:r>
          </a:p>
          <a:p>
            <a:r>
              <a:rPr lang="en-US" dirty="0"/>
              <a:t>     height = b;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};</a:t>
            </a:r>
          </a:p>
          <a:p>
            <a:r>
              <a:rPr lang="en-US" dirty="0"/>
              <a:t>class Rectangle: public Shape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float area ()</a:t>
            </a:r>
          </a:p>
          <a:p>
            <a:r>
              <a:rPr lang="en-US" dirty="0"/>
              <a:t>   {</a:t>
            </a:r>
          </a:p>
          <a:p>
            <a:r>
              <a:rPr lang="en-US" dirty="0"/>
              <a:t>      return (width * height);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};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3191" y="990601"/>
            <a:ext cx="411360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main 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Rectangle </a:t>
            </a:r>
            <a:r>
              <a:rPr lang="en-US" dirty="0" err="1"/>
              <a:t>rect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rect.set_data</a:t>
            </a:r>
            <a:r>
              <a:rPr lang="en-US" dirty="0"/>
              <a:t> (5,3);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rect.area</a:t>
            </a:r>
            <a:r>
              <a:rPr lang="en-US" dirty="0"/>
              <a:t>()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	return 0;</a:t>
            </a:r>
          </a:p>
          <a:p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449" y="274638"/>
            <a:ext cx="7317105" cy="7159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Multiple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628" y="1219200"/>
            <a:ext cx="4793773" cy="44958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In this type of inheritance a single derived class may inherit from two or more than two base classes.</a:t>
            </a:r>
          </a:p>
          <a:p>
            <a:pPr algn="just"/>
            <a:r>
              <a:rPr lang="en-US" dirty="0"/>
              <a:t>Reverse is not possible, means C can inherit from A and B, but reverse is not possible</a:t>
            </a:r>
          </a:p>
          <a:p>
            <a:pPr algn="just"/>
            <a:r>
              <a:rPr lang="en-US" dirty="0"/>
              <a:t>Order of A and B will remain same in the order they are inherited</a:t>
            </a:r>
          </a:p>
        </p:txBody>
      </p:sp>
      <p:pic>
        <p:nvPicPr>
          <p:cNvPr id="3074" name="Picture 2" descr="C:\Users\John Blesswin\Desktop\multiple-inheritanc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2057400"/>
            <a:ext cx="3726972" cy="2895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798" y="0"/>
            <a:ext cx="7317105" cy="6397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" y="610136"/>
            <a:ext cx="3886200" cy="6001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/>
              <a:t>class student</a:t>
            </a:r>
          </a:p>
          <a:p>
            <a:r>
              <a:rPr lang="en-US" sz="1600" b="1" dirty="0"/>
              <a:t>{</a:t>
            </a:r>
          </a:p>
          <a:p>
            <a:r>
              <a:rPr lang="en-US" sz="1600" b="1" dirty="0"/>
              <a:t>    protected:</a:t>
            </a:r>
          </a:p>
          <a:p>
            <a:r>
              <a:rPr lang="en-US" sz="1600" b="1" dirty="0"/>
              <a:t>       </a:t>
            </a:r>
            <a:r>
              <a:rPr lang="en-US" sz="1600" b="1" dirty="0" err="1"/>
              <a:t>int</a:t>
            </a:r>
            <a:r>
              <a:rPr lang="en-US" sz="1600" b="1" dirty="0"/>
              <a:t> rno,m1,m2;</a:t>
            </a:r>
          </a:p>
          <a:p>
            <a:r>
              <a:rPr lang="en-US" sz="1600" b="1" dirty="0"/>
              <a:t>    public:</a:t>
            </a:r>
          </a:p>
          <a:p>
            <a:r>
              <a:rPr lang="en-US" sz="1600" b="1" dirty="0"/>
              <a:t>                void get()</a:t>
            </a:r>
          </a:p>
          <a:p>
            <a:r>
              <a:rPr lang="en-US" sz="1600" b="1" dirty="0"/>
              <a:t>              {</a:t>
            </a:r>
          </a:p>
          <a:p>
            <a:r>
              <a:rPr lang="en-US" sz="1600" b="1" dirty="0"/>
              <a:t>                  </a:t>
            </a:r>
            <a:r>
              <a:rPr lang="en-US" sz="1600" b="1" dirty="0" err="1"/>
              <a:t>cout</a:t>
            </a:r>
            <a:r>
              <a:rPr lang="en-US" sz="1600" b="1" dirty="0"/>
              <a:t>&lt;&lt;"Enter the Roll no :";</a:t>
            </a:r>
          </a:p>
          <a:p>
            <a:r>
              <a:rPr lang="en-US" sz="1600" b="1" dirty="0"/>
              <a:t>                  </a:t>
            </a:r>
            <a:r>
              <a:rPr lang="en-US" sz="1600" b="1" dirty="0" err="1"/>
              <a:t>cin</a:t>
            </a:r>
            <a:r>
              <a:rPr lang="en-US" sz="1600" b="1" dirty="0"/>
              <a:t>&gt;&gt;</a:t>
            </a:r>
            <a:r>
              <a:rPr lang="en-US" sz="1600" b="1" dirty="0" err="1"/>
              <a:t>rno</a:t>
            </a:r>
            <a:r>
              <a:rPr lang="en-US" sz="1600" b="1" dirty="0"/>
              <a:t>;</a:t>
            </a:r>
          </a:p>
          <a:p>
            <a:r>
              <a:rPr lang="en-US" sz="1600" b="1" dirty="0"/>
              <a:t>                  </a:t>
            </a:r>
            <a:r>
              <a:rPr lang="en-US" sz="1600" b="1" dirty="0" err="1"/>
              <a:t>cout</a:t>
            </a:r>
            <a:r>
              <a:rPr lang="en-US" sz="1600" b="1" dirty="0"/>
              <a:t>&lt;&lt;"Enter the two marks   :";</a:t>
            </a:r>
          </a:p>
          <a:p>
            <a:r>
              <a:rPr lang="en-US" sz="1600" b="1" dirty="0"/>
              <a:t>                  </a:t>
            </a:r>
            <a:r>
              <a:rPr lang="en-US" sz="1600" b="1" dirty="0" err="1"/>
              <a:t>cin</a:t>
            </a:r>
            <a:r>
              <a:rPr lang="en-US" sz="1600" b="1" dirty="0"/>
              <a:t>&gt;&gt;m1&gt;&gt;m2;</a:t>
            </a:r>
          </a:p>
          <a:p>
            <a:r>
              <a:rPr lang="en-US" sz="1600" b="1" dirty="0"/>
              <a:t>              }</a:t>
            </a:r>
          </a:p>
          <a:p>
            <a:r>
              <a:rPr lang="en-US" sz="1600" b="1" dirty="0"/>
              <a:t>};</a:t>
            </a:r>
          </a:p>
          <a:p>
            <a:r>
              <a:rPr lang="en-US" sz="1600" b="1" dirty="0"/>
              <a:t>class sports</a:t>
            </a:r>
          </a:p>
          <a:p>
            <a:r>
              <a:rPr lang="en-US" sz="1600" b="1" dirty="0"/>
              <a:t>{</a:t>
            </a:r>
          </a:p>
          <a:p>
            <a:r>
              <a:rPr lang="en-US" sz="1600" b="1" dirty="0"/>
              <a:t>    protected:</a:t>
            </a:r>
          </a:p>
          <a:p>
            <a:r>
              <a:rPr lang="en-US" sz="1600" b="1" dirty="0"/>
              <a:t>       int </a:t>
            </a:r>
            <a:r>
              <a:rPr lang="en-US" sz="1600" b="1" dirty="0" err="1"/>
              <a:t>sm</a:t>
            </a:r>
            <a:r>
              <a:rPr lang="en-US" sz="1600" b="1" dirty="0"/>
              <a:t>;              // </a:t>
            </a:r>
            <a:r>
              <a:rPr lang="en-US" sz="1600" b="1" dirty="0" err="1"/>
              <a:t>sm</a:t>
            </a:r>
            <a:r>
              <a:rPr lang="en-US" sz="1600" b="1" dirty="0"/>
              <a:t> = Sports mark</a:t>
            </a:r>
          </a:p>
          <a:p>
            <a:r>
              <a:rPr lang="en-US" sz="1600" b="1" dirty="0"/>
              <a:t>    public:</a:t>
            </a:r>
          </a:p>
          <a:p>
            <a:r>
              <a:rPr lang="en-US" sz="1600" b="1" dirty="0"/>
              <a:t>             void </a:t>
            </a:r>
            <a:r>
              <a:rPr lang="en-US" sz="1600" b="1" dirty="0" err="1"/>
              <a:t>getsm</a:t>
            </a:r>
            <a:r>
              <a:rPr lang="en-US" sz="1600" b="1" dirty="0"/>
              <a:t>()</a:t>
            </a:r>
          </a:p>
          <a:p>
            <a:r>
              <a:rPr lang="en-US" sz="1600" b="1" dirty="0"/>
              <a:t>              {</a:t>
            </a:r>
          </a:p>
          <a:p>
            <a:r>
              <a:rPr lang="en-US" sz="1600" b="1" dirty="0"/>
              <a:t>              </a:t>
            </a:r>
            <a:r>
              <a:rPr lang="en-US" sz="1600" b="1" dirty="0" err="1"/>
              <a:t>cout</a:t>
            </a:r>
            <a:r>
              <a:rPr lang="en-US" sz="1600" b="1" dirty="0"/>
              <a:t>&lt;&lt;"\</a:t>
            </a:r>
            <a:r>
              <a:rPr lang="en-US" sz="1600" b="1" dirty="0" err="1"/>
              <a:t>nEnter</a:t>
            </a:r>
            <a:r>
              <a:rPr lang="en-US" sz="1600" b="1" dirty="0"/>
              <a:t> the sports mark :";</a:t>
            </a:r>
          </a:p>
          <a:p>
            <a:r>
              <a:rPr lang="en-US" sz="1600" b="1" dirty="0"/>
              <a:t>              </a:t>
            </a:r>
            <a:r>
              <a:rPr lang="en-US" sz="1600" b="1" dirty="0" err="1"/>
              <a:t>cin</a:t>
            </a:r>
            <a:r>
              <a:rPr lang="en-US" sz="1600" b="1" dirty="0"/>
              <a:t>&gt;&gt;</a:t>
            </a:r>
            <a:r>
              <a:rPr lang="en-US" sz="1600" b="1" dirty="0" err="1"/>
              <a:t>sm</a:t>
            </a:r>
            <a:r>
              <a:rPr lang="en-US" sz="1600" b="1" dirty="0"/>
              <a:t>;</a:t>
            </a:r>
          </a:p>
          <a:p>
            <a:r>
              <a:rPr lang="en-US" sz="1600" b="1" dirty="0"/>
              <a:t>               }</a:t>
            </a:r>
          </a:p>
          <a:p>
            <a:r>
              <a:rPr lang="en-US" sz="1600" b="1" dirty="0"/>
              <a:t>};</a:t>
            </a:r>
          </a:p>
        </p:txBody>
      </p:sp>
      <p:sp>
        <p:nvSpPr>
          <p:cNvPr id="5" name="Rectangle 4"/>
          <p:cNvSpPr/>
          <p:nvPr/>
        </p:nvSpPr>
        <p:spPr>
          <a:xfrm>
            <a:off x="4114800" y="586800"/>
            <a:ext cx="5029201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/>
              <a:t>class </a:t>
            </a:r>
            <a:r>
              <a:rPr lang="en-US" sz="1600" b="1" dirty="0" err="1"/>
              <a:t>statement:public</a:t>
            </a:r>
            <a:r>
              <a:rPr lang="en-US" sz="1600" b="1" dirty="0"/>
              <a:t> student, public sports</a:t>
            </a:r>
          </a:p>
          <a:p>
            <a:r>
              <a:rPr lang="en-US" sz="1600" b="1" dirty="0"/>
              <a:t>{</a:t>
            </a:r>
          </a:p>
          <a:p>
            <a:r>
              <a:rPr lang="en-US" sz="1600" b="1" dirty="0"/>
              <a:t>    </a:t>
            </a:r>
            <a:r>
              <a:rPr lang="en-US" sz="1600" b="1" dirty="0" err="1"/>
              <a:t>int</a:t>
            </a:r>
            <a:r>
              <a:rPr lang="en-US" sz="1600" b="1" dirty="0"/>
              <a:t> </a:t>
            </a:r>
            <a:r>
              <a:rPr lang="en-US" sz="1600" b="1" dirty="0" err="1"/>
              <a:t>tot,avg</a:t>
            </a:r>
            <a:r>
              <a:rPr lang="en-US" sz="1600" b="1" dirty="0"/>
              <a:t>;</a:t>
            </a:r>
          </a:p>
          <a:p>
            <a:r>
              <a:rPr lang="en-US" sz="1600" b="1" dirty="0"/>
              <a:t>    public:</a:t>
            </a:r>
          </a:p>
          <a:p>
            <a:r>
              <a:rPr lang="en-US" sz="1600" b="1" dirty="0"/>
              <a:t>    void display()</a:t>
            </a:r>
          </a:p>
          <a:p>
            <a:r>
              <a:rPr lang="en-US" sz="1600" b="1" dirty="0"/>
              <a:t>              {</a:t>
            </a:r>
          </a:p>
          <a:p>
            <a:r>
              <a:rPr lang="en-US" sz="1600" b="1" dirty="0"/>
              <a:t>     tot=(m1+m2+sm);</a:t>
            </a:r>
          </a:p>
          <a:p>
            <a:r>
              <a:rPr lang="en-US" sz="1600" b="1" dirty="0"/>
              <a:t>     avg=tot/3;</a:t>
            </a:r>
          </a:p>
          <a:p>
            <a:r>
              <a:rPr lang="en-US" sz="1600" b="1" dirty="0"/>
              <a:t>     </a:t>
            </a:r>
            <a:r>
              <a:rPr lang="en-US" sz="1600" b="1" dirty="0" err="1"/>
              <a:t>cout</a:t>
            </a:r>
            <a:r>
              <a:rPr lang="en-US" sz="1600" b="1" dirty="0"/>
              <a:t>&lt;&lt;"\n\n\</a:t>
            </a:r>
            <a:r>
              <a:rPr lang="en-US" sz="1600" b="1" dirty="0" err="1"/>
              <a:t>tRoll</a:t>
            </a:r>
            <a:r>
              <a:rPr lang="en-US" sz="1600" b="1" dirty="0"/>
              <a:t> No : "&lt;&lt;</a:t>
            </a:r>
            <a:r>
              <a:rPr lang="en-US" sz="1600" b="1" dirty="0" err="1"/>
              <a:t>rno</a:t>
            </a:r>
            <a:r>
              <a:rPr lang="en-US" sz="1600" b="1" dirty="0"/>
              <a:t>&lt;&lt;"\n\</a:t>
            </a:r>
            <a:r>
              <a:rPr lang="en-US" sz="1600" b="1" dirty="0" err="1"/>
              <a:t>tTotal</a:t>
            </a:r>
            <a:r>
              <a:rPr lang="en-US" sz="1600" b="1" dirty="0"/>
              <a:t>    : "&lt;&lt;tot;</a:t>
            </a:r>
          </a:p>
          <a:p>
            <a:r>
              <a:rPr lang="en-US" sz="1600" b="1" dirty="0"/>
              <a:t>     </a:t>
            </a:r>
            <a:r>
              <a:rPr lang="en-US" sz="1600" b="1" dirty="0" err="1"/>
              <a:t>cout</a:t>
            </a:r>
            <a:r>
              <a:rPr lang="en-US" sz="1600" b="1" dirty="0"/>
              <a:t>&lt;&lt;"\n\</a:t>
            </a:r>
            <a:r>
              <a:rPr lang="en-US" sz="1600" b="1" dirty="0" err="1"/>
              <a:t>tAverage</a:t>
            </a:r>
            <a:r>
              <a:rPr lang="en-US" sz="1600" b="1" dirty="0"/>
              <a:t>    : "&lt;&lt;avg;</a:t>
            </a:r>
          </a:p>
          <a:p>
            <a:r>
              <a:rPr lang="en-US" sz="1600" b="1" dirty="0"/>
              <a:t>              }</a:t>
            </a:r>
          </a:p>
          <a:p>
            <a:r>
              <a:rPr lang="en-US" sz="1600" b="1" dirty="0"/>
              <a:t>};</a:t>
            </a:r>
          </a:p>
          <a:p>
            <a:r>
              <a:rPr lang="en-US" sz="1600" b="1" dirty="0"/>
              <a:t>void main()</a:t>
            </a:r>
          </a:p>
          <a:p>
            <a:r>
              <a:rPr lang="en-US" sz="1600" b="1" dirty="0"/>
              <a:t>{</a:t>
            </a:r>
          </a:p>
          <a:p>
            <a:r>
              <a:rPr lang="en-US" sz="1600" b="1" dirty="0"/>
              <a:t>   </a:t>
            </a:r>
            <a:r>
              <a:rPr lang="en-US" sz="1600" b="1" dirty="0" err="1"/>
              <a:t>clrscr</a:t>
            </a:r>
            <a:r>
              <a:rPr lang="en-US" sz="1600" b="1" dirty="0"/>
              <a:t>();</a:t>
            </a:r>
          </a:p>
          <a:p>
            <a:r>
              <a:rPr lang="en-US" sz="1600" b="1" dirty="0"/>
              <a:t>   statement </a:t>
            </a:r>
            <a:r>
              <a:rPr lang="en-US" sz="1600" b="1" dirty="0" err="1"/>
              <a:t>obj</a:t>
            </a:r>
            <a:r>
              <a:rPr lang="en-US" sz="1600" b="1" dirty="0"/>
              <a:t>;</a:t>
            </a:r>
          </a:p>
          <a:p>
            <a:r>
              <a:rPr lang="en-US" sz="1600" b="1" dirty="0"/>
              <a:t>   </a:t>
            </a:r>
            <a:r>
              <a:rPr lang="en-US" sz="1600" b="1" dirty="0" err="1"/>
              <a:t>obj.get</a:t>
            </a:r>
            <a:r>
              <a:rPr lang="en-US" sz="1600" b="1" dirty="0"/>
              <a:t>();</a:t>
            </a:r>
          </a:p>
          <a:p>
            <a:r>
              <a:rPr lang="en-US" sz="1600" b="1" dirty="0"/>
              <a:t>   </a:t>
            </a:r>
            <a:r>
              <a:rPr lang="en-US" sz="1600" b="1" dirty="0" err="1"/>
              <a:t>obj.getsm</a:t>
            </a:r>
            <a:r>
              <a:rPr lang="en-US" sz="1600" b="1" dirty="0"/>
              <a:t>();</a:t>
            </a:r>
          </a:p>
          <a:p>
            <a:r>
              <a:rPr lang="en-US" sz="1600" b="1" dirty="0"/>
              <a:t>   </a:t>
            </a:r>
            <a:r>
              <a:rPr lang="en-US" sz="1600" b="1" dirty="0" err="1"/>
              <a:t>obj.display</a:t>
            </a:r>
            <a:r>
              <a:rPr lang="en-US" sz="1600" b="1" dirty="0"/>
              <a:t>();</a:t>
            </a:r>
          </a:p>
          <a:p>
            <a:r>
              <a:rPr lang="en-US" sz="1600" b="1" dirty="0"/>
              <a:t>   </a:t>
            </a:r>
            <a:r>
              <a:rPr lang="en-US" sz="1600" b="1" dirty="0" err="1"/>
              <a:t>getch</a:t>
            </a:r>
            <a:r>
              <a:rPr lang="en-US" sz="1600" b="1" dirty="0"/>
              <a:t>();</a:t>
            </a:r>
          </a:p>
          <a:p>
            <a:r>
              <a:rPr lang="en-US" sz="1600" b="1" dirty="0"/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449" y="274638"/>
            <a:ext cx="7317105" cy="7159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Multilevel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0612" y="1066800"/>
            <a:ext cx="5811187" cy="4876800"/>
          </a:xfrm>
        </p:spPr>
        <p:txBody>
          <a:bodyPr/>
          <a:lstStyle/>
          <a:p>
            <a:pPr algn="just"/>
            <a:r>
              <a:rPr lang="en-US" dirty="0"/>
              <a:t>In this type of inheritance the derived class inherits from a class, which in turn inherits from some other class. The Super class for one, is sub class for the other.</a:t>
            </a:r>
          </a:p>
          <a:p>
            <a:pPr algn="just"/>
            <a:r>
              <a:rPr lang="en-US" dirty="0"/>
              <a:t>The hierarchy is important in this.</a:t>
            </a:r>
          </a:p>
        </p:txBody>
      </p:sp>
      <p:pic>
        <p:nvPicPr>
          <p:cNvPr id="2050" name="Picture 2" descr="C:\Users\John Blesswin\Desktop\multilevel-inheritance.jpg"/>
          <p:cNvPicPr>
            <a:picLocks noChangeAspect="1" noChangeArrowheads="1"/>
          </p:cNvPicPr>
          <p:nvPr/>
        </p:nvPicPr>
        <p:blipFill rotWithShape="1">
          <a:blip r:embed="rId2" cstate="print"/>
          <a:srcRect l="27685" r="37916"/>
          <a:stretch/>
        </p:blipFill>
        <p:spPr bwMode="auto">
          <a:xfrm>
            <a:off x="7086600" y="1600200"/>
            <a:ext cx="1600201" cy="337457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128" y="228600"/>
            <a:ext cx="7317105" cy="4873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570458" y="990601"/>
            <a:ext cx="4570809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class A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public:</a:t>
            </a:r>
          </a:p>
          <a:p>
            <a:r>
              <a:rPr lang="en-US" dirty="0"/>
              <a:t>      void display()</a:t>
            </a:r>
          </a:p>
          <a:p>
            <a:r>
              <a:rPr lang="en-US" dirty="0"/>
              <a:t>      {</a:t>
            </a:r>
          </a:p>
          <a:p>
            <a:r>
              <a:rPr lang="en-US" dirty="0"/>
              <a:t>          </a:t>
            </a:r>
            <a:r>
              <a:rPr lang="en-US" dirty="0" err="1"/>
              <a:t>cout</a:t>
            </a:r>
            <a:r>
              <a:rPr lang="en-US" dirty="0"/>
              <a:t>&lt;&lt;"Base class content.";</a:t>
            </a:r>
          </a:p>
          <a:p>
            <a:r>
              <a:rPr lang="en-US" dirty="0"/>
              <a:t>      }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class B : public A</a:t>
            </a:r>
          </a:p>
          <a:p>
            <a:r>
              <a:rPr lang="en-US" dirty="0"/>
              <a:t>{</a:t>
            </a:r>
          </a:p>
          <a:p>
            <a:endParaRPr lang="en-US" dirty="0"/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class C : public B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};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487591" y="1143000"/>
            <a:ext cx="281820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C </a:t>
            </a:r>
            <a:r>
              <a:rPr lang="en-US" dirty="0" err="1"/>
              <a:t>c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c.display</a:t>
            </a:r>
            <a:r>
              <a:rPr lang="en-US" dirty="0"/>
              <a:t>();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319653-219F-737D-0136-F4E86769D8A2}"/>
              </a:ext>
            </a:extLst>
          </p:cNvPr>
          <p:cNvSpPr txBox="1"/>
          <p:nvPr/>
        </p:nvSpPr>
        <p:spPr>
          <a:xfrm>
            <a:off x="5638800" y="4724400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Output:</a:t>
            </a:r>
          </a:p>
          <a:p>
            <a:r>
              <a:rPr lang="en-US" dirty="0"/>
              <a:t>Base class content.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To inherit the members of an existing class. </a:t>
            </a:r>
          </a:p>
          <a:p>
            <a:pPr algn="just"/>
            <a:r>
              <a:rPr lang="en-US" dirty="0"/>
              <a:t>This existing class is called the base class, and the new class is referred to as the derived class.</a:t>
            </a:r>
          </a:p>
          <a:p>
            <a:pPr algn="just"/>
            <a:r>
              <a:rPr lang="en-US" dirty="0"/>
              <a:t>To reuse the code functionality and fast implementation time.</a:t>
            </a:r>
          </a:p>
          <a:p>
            <a:pPr algn="just"/>
            <a:endParaRPr lang="en-US" dirty="0"/>
          </a:p>
          <a:p>
            <a:pPr algn="just">
              <a:buNone/>
            </a:pPr>
            <a:r>
              <a:rPr lang="en-US" dirty="0"/>
              <a:t>NOTE: All members of a class except Private, are inherited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449" y="274638"/>
            <a:ext cx="7317105" cy="7159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Hierarchical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1280"/>
            <a:ext cx="8001000" cy="1391920"/>
          </a:xfrm>
        </p:spPr>
        <p:txBody>
          <a:bodyPr/>
          <a:lstStyle/>
          <a:p>
            <a:r>
              <a:rPr lang="en-US" dirty="0"/>
              <a:t>In this type of inheritance, multiple derived classes inherits from a single base class.</a:t>
            </a:r>
          </a:p>
          <a:p>
            <a:endParaRPr lang="en-US" dirty="0"/>
          </a:p>
        </p:txBody>
      </p:sp>
      <p:pic>
        <p:nvPicPr>
          <p:cNvPr id="5" name="Picture 4" descr="C:\Users\John Blesswin\Desktop\hierarchical-inheritanc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3276600"/>
            <a:ext cx="3925044" cy="2667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468" y="228600"/>
            <a:ext cx="7317105" cy="4111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229851" y="609600"/>
            <a:ext cx="4570809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class A  //</a:t>
            </a:r>
            <a:r>
              <a:rPr lang="en-US" dirty="0">
                <a:highlight>
                  <a:srgbClr val="FF0000"/>
                </a:highlight>
              </a:rPr>
              <a:t>Base Class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public: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a,b</a:t>
            </a:r>
            <a:r>
              <a:rPr lang="en-US" dirty="0"/>
              <a:t>;</a:t>
            </a:r>
          </a:p>
          <a:p>
            <a:r>
              <a:rPr lang="en-US" dirty="0"/>
              <a:t>    void </a:t>
            </a:r>
            <a:r>
              <a:rPr lang="en-US" dirty="0" err="1"/>
              <a:t>getnumber</a:t>
            </a:r>
            <a:r>
              <a:rPr lang="en-US" dirty="0"/>
              <a:t>()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&lt;&lt;"\n\</a:t>
            </a:r>
            <a:r>
              <a:rPr lang="en-US" dirty="0" err="1"/>
              <a:t>nEnter</a:t>
            </a:r>
            <a:r>
              <a:rPr lang="en-US" dirty="0"/>
              <a:t> Number :::\t";</a:t>
            </a:r>
          </a:p>
          <a:p>
            <a:r>
              <a:rPr lang="en-US" dirty="0"/>
              <a:t>    </a:t>
            </a:r>
            <a:r>
              <a:rPr lang="en-US" dirty="0" err="1"/>
              <a:t>cin</a:t>
            </a:r>
            <a:r>
              <a:rPr lang="en-US" dirty="0"/>
              <a:t>&gt;&gt;a;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};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class B : public A  //</a:t>
            </a:r>
            <a:r>
              <a:rPr lang="en-US" dirty="0">
                <a:highlight>
                  <a:srgbClr val="FF0000"/>
                </a:highlight>
              </a:rPr>
              <a:t>Derived Class 1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public:</a:t>
            </a:r>
          </a:p>
          <a:p>
            <a:r>
              <a:rPr lang="en-US" dirty="0"/>
              <a:t>    void square()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</a:t>
            </a:r>
            <a:r>
              <a:rPr lang="en-US" dirty="0" err="1"/>
              <a:t>getnumber</a:t>
            </a:r>
            <a:r>
              <a:rPr lang="en-US" dirty="0"/>
              <a:t>();  //</a:t>
            </a:r>
            <a:r>
              <a:rPr lang="en-US" dirty="0">
                <a:solidFill>
                  <a:srgbClr val="FF0000"/>
                </a:solidFill>
              </a:rPr>
              <a:t>Call Base class property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&lt;&lt;"\n\n\</a:t>
            </a:r>
            <a:r>
              <a:rPr lang="en-US" dirty="0" err="1"/>
              <a:t>tSquare</a:t>
            </a:r>
            <a:r>
              <a:rPr lang="en-US" dirty="0"/>
              <a:t> of the number :\t"&lt;&lt;(a*a);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};</a:t>
            </a:r>
          </a:p>
        </p:txBody>
      </p:sp>
      <p:sp>
        <p:nvSpPr>
          <p:cNvPr id="5" name="Rectangle 4"/>
          <p:cNvSpPr/>
          <p:nvPr/>
        </p:nvSpPr>
        <p:spPr>
          <a:xfrm>
            <a:off x="4495800" y="609601"/>
            <a:ext cx="4570809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class C :public A //</a:t>
            </a:r>
            <a:r>
              <a:rPr lang="en-US" dirty="0">
                <a:highlight>
                  <a:srgbClr val="FF0000"/>
                </a:highlight>
              </a:rPr>
              <a:t>Derived Class 2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public:</a:t>
            </a:r>
          </a:p>
          <a:p>
            <a:r>
              <a:rPr lang="en-US" dirty="0"/>
              <a:t>    void cube()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</a:t>
            </a:r>
            <a:r>
              <a:rPr lang="en-US" dirty="0" err="1"/>
              <a:t>getnumber</a:t>
            </a:r>
            <a:r>
              <a:rPr lang="en-US" dirty="0"/>
              <a:t>(); //</a:t>
            </a:r>
            <a:r>
              <a:rPr lang="en-US" dirty="0">
                <a:solidFill>
                  <a:srgbClr val="FF0000"/>
                </a:solidFill>
              </a:rPr>
              <a:t>Call Base class property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&lt;&lt;"\n\n\t Cube of the number :::\t"&lt;&lt;(a*a*a);</a:t>
            </a:r>
          </a:p>
          <a:p>
            <a:r>
              <a:rPr lang="en-US" dirty="0"/>
              <a:t>     }</a:t>
            </a:r>
          </a:p>
          <a:p>
            <a:r>
              <a:rPr lang="en-US" dirty="0"/>
              <a:t>};</a:t>
            </a:r>
          </a:p>
          <a:p>
            <a:r>
              <a:rPr lang="en-US" dirty="0"/>
              <a:t> </a:t>
            </a:r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B b1;         //b1 is object of Derived class 1</a:t>
            </a:r>
          </a:p>
          <a:p>
            <a:r>
              <a:rPr lang="en-US" dirty="0"/>
              <a:t>b1.square();  //call member function of class B</a:t>
            </a:r>
          </a:p>
          <a:p>
            <a:r>
              <a:rPr lang="en-US" dirty="0"/>
              <a:t>C c1;         //c1 is object of Derived class 2</a:t>
            </a:r>
          </a:p>
          <a:p>
            <a:r>
              <a:rPr lang="en-US" dirty="0"/>
              <a:t>c1.cube();    //call member function of class C</a:t>
            </a:r>
          </a:p>
          <a:p>
            <a:r>
              <a:rPr lang="en-US" dirty="0"/>
              <a:t> </a:t>
            </a:r>
          </a:p>
          <a:p>
            <a:r>
              <a:rPr lang="en-US" dirty="0" err="1"/>
              <a:t>getch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449" y="274638"/>
            <a:ext cx="7317105" cy="6397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Hybrid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7777" y="1143000"/>
            <a:ext cx="7317105" cy="16764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Hybrid Inheritance is combination of Hierarchical and Multiple Inheritance or simple inheritance.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A51129-CCC2-13C3-5742-C717EC121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895600"/>
            <a:ext cx="4648200" cy="384021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095" y="122238"/>
            <a:ext cx="7317105" cy="4873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13138" y="381000"/>
            <a:ext cx="297138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class arithmetic</a:t>
            </a:r>
          </a:p>
          <a:p>
            <a:r>
              <a:rPr lang="en-US" sz="1600" b="1" dirty="0"/>
              <a:t>{</a:t>
            </a:r>
          </a:p>
          <a:p>
            <a:r>
              <a:rPr lang="en-US" sz="1600" b="1" dirty="0"/>
              <a:t>protected:</a:t>
            </a:r>
          </a:p>
          <a:p>
            <a:r>
              <a:rPr lang="en-US" sz="1600" b="1" dirty="0" err="1"/>
              <a:t>int</a:t>
            </a:r>
            <a:r>
              <a:rPr lang="en-US" sz="1600" b="1" dirty="0"/>
              <a:t> num1, num2;</a:t>
            </a:r>
          </a:p>
          <a:p>
            <a:r>
              <a:rPr lang="en-US" sz="1600" b="1" dirty="0"/>
              <a:t>public:</a:t>
            </a:r>
          </a:p>
          <a:p>
            <a:r>
              <a:rPr lang="en-US" sz="1600" b="1" dirty="0"/>
              <a:t>void </a:t>
            </a:r>
            <a:r>
              <a:rPr lang="en-US" sz="1600" b="1" dirty="0" err="1"/>
              <a:t>getdata</a:t>
            </a:r>
            <a:r>
              <a:rPr lang="en-US" sz="1600" b="1" dirty="0"/>
              <a:t>()</a:t>
            </a:r>
          </a:p>
          <a:p>
            <a:r>
              <a:rPr lang="en-US" sz="1600" b="1" dirty="0"/>
              <a:t>{</a:t>
            </a:r>
          </a:p>
          <a:p>
            <a:r>
              <a:rPr lang="en-US" sz="1600" b="1" dirty="0" err="1"/>
              <a:t>cout</a:t>
            </a:r>
            <a:r>
              <a:rPr lang="en-US" sz="1600" b="1" dirty="0"/>
              <a:t>&lt;&lt;"For Addition:";</a:t>
            </a:r>
          </a:p>
          <a:p>
            <a:r>
              <a:rPr lang="en-US" sz="1600" b="1" dirty="0" err="1"/>
              <a:t>cout</a:t>
            </a:r>
            <a:r>
              <a:rPr lang="en-US" sz="1600" b="1" dirty="0"/>
              <a:t>&lt;&lt;"\</a:t>
            </a:r>
            <a:r>
              <a:rPr lang="en-US" sz="1600" b="1" dirty="0" err="1"/>
              <a:t>nEnter</a:t>
            </a:r>
            <a:r>
              <a:rPr lang="en-US" sz="1600" b="1" dirty="0"/>
              <a:t> the first number: ";</a:t>
            </a:r>
          </a:p>
          <a:p>
            <a:r>
              <a:rPr lang="en-US" sz="1600" b="1" dirty="0" err="1"/>
              <a:t>cin</a:t>
            </a:r>
            <a:r>
              <a:rPr lang="en-US" sz="1600" b="1" dirty="0"/>
              <a:t>&gt;&gt;num1;</a:t>
            </a:r>
          </a:p>
          <a:p>
            <a:r>
              <a:rPr lang="en-US" sz="1600" b="1" dirty="0" err="1"/>
              <a:t>cout</a:t>
            </a:r>
            <a:r>
              <a:rPr lang="en-US" sz="1600" b="1" dirty="0"/>
              <a:t>&lt;&lt;"\</a:t>
            </a:r>
            <a:r>
              <a:rPr lang="en-US" sz="1600" b="1" dirty="0" err="1"/>
              <a:t>nEnter</a:t>
            </a:r>
            <a:r>
              <a:rPr lang="en-US" sz="1600" b="1" dirty="0"/>
              <a:t> the second number: ";</a:t>
            </a:r>
          </a:p>
          <a:p>
            <a:r>
              <a:rPr lang="en-US" sz="1600" b="1" dirty="0" err="1"/>
              <a:t>cin</a:t>
            </a:r>
            <a:r>
              <a:rPr lang="en-US" sz="1600" b="1" dirty="0"/>
              <a:t>&gt;&gt;num2;</a:t>
            </a:r>
          </a:p>
          <a:p>
            <a:r>
              <a:rPr lang="en-US" sz="1600" b="1" dirty="0"/>
              <a:t>}</a:t>
            </a:r>
          </a:p>
          <a:p>
            <a:r>
              <a:rPr lang="en-US" sz="1600" b="1" dirty="0"/>
              <a:t>};</a:t>
            </a:r>
          </a:p>
        </p:txBody>
      </p:sp>
      <p:sp>
        <p:nvSpPr>
          <p:cNvPr id="5" name="Rectangle 4"/>
          <p:cNvSpPr/>
          <p:nvPr/>
        </p:nvSpPr>
        <p:spPr>
          <a:xfrm>
            <a:off x="6337780" y="533401"/>
            <a:ext cx="2769519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class </a:t>
            </a:r>
            <a:r>
              <a:rPr lang="en-US" sz="1600" b="1" dirty="0" err="1">
                <a:solidFill>
                  <a:srgbClr val="FF0000"/>
                </a:solidFill>
              </a:rPr>
              <a:t>result:public</a:t>
            </a:r>
            <a:r>
              <a:rPr lang="en-US" sz="1600" b="1" dirty="0">
                <a:solidFill>
                  <a:srgbClr val="FF0000"/>
                </a:solidFill>
              </a:rPr>
              <a:t> plus, public minus</a:t>
            </a:r>
          </a:p>
          <a:p>
            <a:r>
              <a:rPr lang="en-US" sz="1600" b="1" dirty="0"/>
              <a:t>{</a:t>
            </a:r>
          </a:p>
          <a:p>
            <a:r>
              <a:rPr lang="en-US" sz="1600" b="1" dirty="0"/>
              <a:t>public:</a:t>
            </a:r>
          </a:p>
          <a:p>
            <a:r>
              <a:rPr lang="en-US" sz="1600" b="1" dirty="0"/>
              <a:t>void display()</a:t>
            </a:r>
          </a:p>
          <a:p>
            <a:r>
              <a:rPr lang="en-US" sz="1600" b="1" dirty="0"/>
              <a:t>{</a:t>
            </a:r>
          </a:p>
          <a:p>
            <a:r>
              <a:rPr lang="en-US" sz="1600" b="1" dirty="0" err="1"/>
              <a:t>cout</a:t>
            </a:r>
            <a:r>
              <a:rPr lang="en-US" sz="1600" b="1" dirty="0"/>
              <a:t>&lt;&lt;sum;</a:t>
            </a:r>
          </a:p>
          <a:p>
            <a:r>
              <a:rPr lang="en-US" sz="1600" b="1" dirty="0" err="1"/>
              <a:t>cout</a:t>
            </a:r>
            <a:r>
              <a:rPr lang="en-US" sz="1600" b="1" dirty="0"/>
              <a:t>&lt;&lt;diff;</a:t>
            </a:r>
          </a:p>
          <a:p>
            <a:r>
              <a:rPr lang="en-US" sz="1600" b="1" dirty="0"/>
              <a:t>}</a:t>
            </a:r>
          </a:p>
          <a:p>
            <a:r>
              <a:rPr lang="en-US" sz="1600" b="1" dirty="0"/>
              <a:t>};</a:t>
            </a:r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r>
              <a:rPr lang="en-US" sz="1600" b="1" dirty="0"/>
              <a:t>int main()</a:t>
            </a:r>
          </a:p>
          <a:p>
            <a:r>
              <a:rPr lang="en-US" sz="1600" b="1" dirty="0"/>
              <a:t>{</a:t>
            </a:r>
          </a:p>
          <a:p>
            <a:r>
              <a:rPr lang="en-US" sz="1600" b="1" dirty="0"/>
              <a:t>result z;</a:t>
            </a:r>
          </a:p>
          <a:p>
            <a:r>
              <a:rPr lang="en-US" sz="1600" b="1" dirty="0" err="1"/>
              <a:t>z.getdata</a:t>
            </a:r>
            <a:r>
              <a:rPr lang="en-US" sz="1600" b="1" dirty="0"/>
              <a:t>();</a:t>
            </a:r>
          </a:p>
          <a:p>
            <a:r>
              <a:rPr lang="en-US" sz="1600" b="1" dirty="0" err="1"/>
              <a:t>z.add</a:t>
            </a:r>
            <a:r>
              <a:rPr lang="en-US" sz="1600" b="1" dirty="0"/>
              <a:t>();</a:t>
            </a:r>
          </a:p>
          <a:p>
            <a:r>
              <a:rPr lang="en-US" sz="1600" b="1" dirty="0"/>
              <a:t>z.sub();</a:t>
            </a:r>
          </a:p>
          <a:p>
            <a:r>
              <a:rPr lang="en-US" sz="1600" b="1" dirty="0" err="1"/>
              <a:t>z.display</a:t>
            </a:r>
            <a:r>
              <a:rPr lang="en-US" sz="1600" b="1" dirty="0"/>
              <a:t>();</a:t>
            </a:r>
          </a:p>
          <a:p>
            <a:r>
              <a:rPr lang="en-US" sz="1600" b="1" dirty="0"/>
              <a:t>return 0;</a:t>
            </a:r>
          </a:p>
          <a:p>
            <a:r>
              <a:rPr lang="en-US" sz="1600" b="1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3088095" y="457200"/>
            <a:ext cx="323650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class minus</a:t>
            </a:r>
          </a:p>
          <a:p>
            <a:r>
              <a:rPr lang="en-US" sz="1600" b="1" dirty="0"/>
              <a:t>{</a:t>
            </a:r>
          </a:p>
          <a:p>
            <a:r>
              <a:rPr lang="en-US" sz="1600" b="1" dirty="0"/>
              <a:t>protected:</a:t>
            </a:r>
          </a:p>
          <a:p>
            <a:r>
              <a:rPr lang="en-US" sz="1600" b="1" dirty="0" err="1"/>
              <a:t>int</a:t>
            </a:r>
            <a:r>
              <a:rPr lang="en-US" sz="1600" b="1" dirty="0"/>
              <a:t> n1,n2,diff;</a:t>
            </a:r>
          </a:p>
          <a:p>
            <a:r>
              <a:rPr lang="en-US" sz="1600" b="1" dirty="0"/>
              <a:t>public:</a:t>
            </a:r>
          </a:p>
          <a:p>
            <a:r>
              <a:rPr lang="en-US" sz="1600" b="1" dirty="0"/>
              <a:t>void sub()</a:t>
            </a:r>
          </a:p>
          <a:p>
            <a:r>
              <a:rPr lang="en-US" sz="1600" b="1" dirty="0"/>
              <a:t>{</a:t>
            </a:r>
          </a:p>
          <a:p>
            <a:r>
              <a:rPr lang="en-US" sz="1600" b="1" dirty="0" err="1"/>
              <a:t>cout</a:t>
            </a:r>
            <a:r>
              <a:rPr lang="en-US" sz="1600" b="1" dirty="0"/>
              <a:t>&lt;&lt;"\</a:t>
            </a:r>
            <a:r>
              <a:rPr lang="en-US" sz="1600" b="1" dirty="0" err="1"/>
              <a:t>nFor</a:t>
            </a:r>
            <a:r>
              <a:rPr lang="en-US" sz="1600" b="1" dirty="0"/>
              <a:t> Subtraction:";</a:t>
            </a:r>
          </a:p>
          <a:p>
            <a:r>
              <a:rPr lang="en-US" sz="1600" b="1" dirty="0" err="1"/>
              <a:t>cout</a:t>
            </a:r>
            <a:r>
              <a:rPr lang="en-US" sz="1600" b="1" dirty="0"/>
              <a:t>&lt;&lt;"\</a:t>
            </a:r>
            <a:r>
              <a:rPr lang="en-US" sz="1600" b="1" dirty="0" err="1"/>
              <a:t>nEnter</a:t>
            </a:r>
            <a:r>
              <a:rPr lang="en-US" sz="1600" b="1" dirty="0"/>
              <a:t> the first number: ";</a:t>
            </a:r>
          </a:p>
          <a:p>
            <a:r>
              <a:rPr lang="en-US" sz="1600" b="1" dirty="0" err="1"/>
              <a:t>cin</a:t>
            </a:r>
            <a:r>
              <a:rPr lang="en-US" sz="1600" b="1" dirty="0"/>
              <a:t>&gt;&gt;n1;</a:t>
            </a:r>
          </a:p>
          <a:p>
            <a:r>
              <a:rPr lang="en-US" sz="1600" b="1" dirty="0" err="1"/>
              <a:t>cout</a:t>
            </a:r>
            <a:r>
              <a:rPr lang="en-US" sz="1600" b="1" dirty="0"/>
              <a:t>&lt;&lt;"\</a:t>
            </a:r>
            <a:r>
              <a:rPr lang="en-US" sz="1600" b="1" dirty="0" err="1"/>
              <a:t>nEnter</a:t>
            </a:r>
            <a:r>
              <a:rPr lang="en-US" sz="1600" b="1" dirty="0"/>
              <a:t> the second number: ";</a:t>
            </a:r>
          </a:p>
          <a:p>
            <a:r>
              <a:rPr lang="en-US" sz="1600" b="1" dirty="0" err="1"/>
              <a:t>cin</a:t>
            </a:r>
            <a:r>
              <a:rPr lang="en-US" sz="1600" b="1" dirty="0"/>
              <a:t>&gt;&gt;n2;</a:t>
            </a:r>
          </a:p>
          <a:p>
            <a:r>
              <a:rPr lang="en-US" sz="1600" b="1" dirty="0"/>
              <a:t>diff=n1-n2;</a:t>
            </a:r>
          </a:p>
          <a:p>
            <a:r>
              <a:rPr lang="en-US" sz="1600" b="1" dirty="0"/>
              <a:t>}</a:t>
            </a:r>
          </a:p>
          <a:p>
            <a:r>
              <a:rPr lang="en-US" sz="1600" b="1" dirty="0"/>
              <a:t>};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" y="4267200"/>
            <a:ext cx="2887361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class </a:t>
            </a:r>
            <a:r>
              <a:rPr lang="en-US" sz="1600" b="1" dirty="0" err="1">
                <a:solidFill>
                  <a:srgbClr val="FF0000"/>
                </a:solidFill>
              </a:rPr>
              <a:t>plus:public</a:t>
            </a:r>
            <a:r>
              <a:rPr lang="en-US" sz="1600" b="1" dirty="0">
                <a:solidFill>
                  <a:srgbClr val="FF0000"/>
                </a:solidFill>
              </a:rPr>
              <a:t> arithmetic</a:t>
            </a:r>
          </a:p>
          <a:p>
            <a:r>
              <a:rPr lang="en-US" sz="1600" b="1" dirty="0"/>
              <a:t>{</a:t>
            </a:r>
          </a:p>
          <a:p>
            <a:r>
              <a:rPr lang="en-US" sz="1600" b="1" dirty="0"/>
              <a:t>protected:</a:t>
            </a:r>
          </a:p>
          <a:p>
            <a:r>
              <a:rPr lang="en-US" sz="1600" b="1" dirty="0" err="1"/>
              <a:t>int</a:t>
            </a:r>
            <a:r>
              <a:rPr lang="en-US" sz="1600" b="1" dirty="0"/>
              <a:t> sum;</a:t>
            </a:r>
          </a:p>
          <a:p>
            <a:r>
              <a:rPr lang="en-US" sz="1600" b="1" dirty="0"/>
              <a:t>public:</a:t>
            </a:r>
          </a:p>
          <a:p>
            <a:r>
              <a:rPr lang="en-US" sz="1600" b="1" dirty="0"/>
              <a:t>void add()</a:t>
            </a:r>
          </a:p>
          <a:p>
            <a:r>
              <a:rPr lang="en-US" sz="1600" b="1" dirty="0"/>
              <a:t>{</a:t>
            </a:r>
          </a:p>
          <a:p>
            <a:r>
              <a:rPr lang="en-US" sz="1600" b="1" dirty="0"/>
              <a:t>sum=num1+num2;</a:t>
            </a:r>
          </a:p>
          <a:p>
            <a:r>
              <a:rPr lang="en-US" sz="1600" b="1" dirty="0"/>
              <a:t>}</a:t>
            </a:r>
          </a:p>
          <a:p>
            <a:r>
              <a:rPr lang="en-US" sz="1600" b="1" dirty="0"/>
              <a:t>};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F43426-1228-88F5-2C3D-E1EFF2B974DB}"/>
              </a:ext>
            </a:extLst>
          </p:cNvPr>
          <p:cNvSpPr/>
          <p:nvPr/>
        </p:nvSpPr>
        <p:spPr>
          <a:xfrm>
            <a:off x="3084521" y="4876800"/>
            <a:ext cx="573079" cy="304800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err="1"/>
              <a:t>Arith</a:t>
            </a:r>
            <a:endParaRPr lang="en-IN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ECA84E-7112-70EB-CCDC-894BC51CB45D}"/>
              </a:ext>
            </a:extLst>
          </p:cNvPr>
          <p:cNvSpPr/>
          <p:nvPr/>
        </p:nvSpPr>
        <p:spPr>
          <a:xfrm>
            <a:off x="4419600" y="4876800"/>
            <a:ext cx="573079" cy="304800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err="1"/>
              <a:t>Mns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F700F0-14C5-D021-A5BD-37D976F9DCCF}"/>
              </a:ext>
            </a:extLst>
          </p:cNvPr>
          <p:cNvSpPr/>
          <p:nvPr/>
        </p:nvSpPr>
        <p:spPr>
          <a:xfrm>
            <a:off x="3080402" y="5791200"/>
            <a:ext cx="573079" cy="304800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plus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76D2A7-8F34-816E-205E-2032A9DD661B}"/>
              </a:ext>
            </a:extLst>
          </p:cNvPr>
          <p:cNvSpPr/>
          <p:nvPr/>
        </p:nvSpPr>
        <p:spPr>
          <a:xfrm>
            <a:off x="4415481" y="5791200"/>
            <a:ext cx="573079" cy="304800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err="1"/>
              <a:t>reslt</a:t>
            </a:r>
            <a:endParaRPr lang="en-IN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288DEDA-0D09-A4EA-7228-7F87343B737E}"/>
              </a:ext>
            </a:extLst>
          </p:cNvPr>
          <p:cNvCxnSpPr>
            <a:stCxn id="3" idx="2"/>
            <a:endCxn id="9" idx="0"/>
          </p:cNvCxnSpPr>
          <p:nvPr/>
        </p:nvCxnSpPr>
        <p:spPr>
          <a:xfrm flipH="1">
            <a:off x="3366942" y="5181600"/>
            <a:ext cx="4119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B55FE49-1ECA-98FB-8BA0-55F6B469FA83}"/>
              </a:ext>
            </a:extLst>
          </p:cNvPr>
          <p:cNvCxnSpPr/>
          <p:nvPr/>
        </p:nvCxnSpPr>
        <p:spPr>
          <a:xfrm flipH="1">
            <a:off x="4720281" y="5181600"/>
            <a:ext cx="4119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DBFFE8B-12BE-EDED-BC13-FBB52FA44C10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3653481" y="5943600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449" y="274638"/>
            <a:ext cx="7317105" cy="868362"/>
          </a:xfrm>
        </p:spPr>
        <p:txBody>
          <a:bodyPr>
            <a:normAutofit/>
          </a:bodyPr>
          <a:lstStyle/>
          <a:p>
            <a:r>
              <a:rPr lang="en-US" b="1" dirty="0"/>
              <a:t>Multipath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531" y="1295400"/>
            <a:ext cx="5125069" cy="5410200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A derived class with two base classes and these two base classes have one common base class is called multipath inheritance.</a:t>
            </a:r>
          </a:p>
          <a:p>
            <a:pPr algn="just"/>
            <a:r>
              <a:rPr lang="en-US" sz="2800" dirty="0"/>
              <a:t>First part is hierarchical inheritance and the 2</a:t>
            </a:r>
            <a:r>
              <a:rPr lang="en-US" sz="2800" baseline="30000" dirty="0"/>
              <a:t>nd</a:t>
            </a:r>
            <a:r>
              <a:rPr lang="en-US" sz="2800" dirty="0"/>
              <a:t> part is multiple inheritance</a:t>
            </a:r>
          </a:p>
          <a:p>
            <a:pPr algn="just"/>
            <a:r>
              <a:rPr lang="en-US" sz="2800" dirty="0"/>
              <a:t>A  is inherited in C by two paths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0B5BDF-9267-A780-7D52-E61A71CD44E6}"/>
              </a:ext>
            </a:extLst>
          </p:cNvPr>
          <p:cNvSpPr/>
          <p:nvPr/>
        </p:nvSpPr>
        <p:spPr>
          <a:xfrm>
            <a:off x="6153332" y="1295400"/>
            <a:ext cx="2619102" cy="2133600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0BAA6D-9A56-961A-53CB-4F90F050DB20}"/>
              </a:ext>
            </a:extLst>
          </p:cNvPr>
          <p:cNvSpPr/>
          <p:nvPr/>
        </p:nvSpPr>
        <p:spPr>
          <a:xfrm>
            <a:off x="6609731" y="2514600"/>
            <a:ext cx="1848469" cy="2260600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  <a:prstDash val="dashDot"/>
              </a:ln>
            </a:endParaRPr>
          </a:p>
        </p:txBody>
      </p:sp>
      <p:pic>
        <p:nvPicPr>
          <p:cNvPr id="4" name="Picture 2" descr="C:\Users\John Blesswin\Desktop\virtual-base-class.png">
            <a:extLst>
              <a:ext uri="{FF2B5EF4-FFF2-40B4-BE49-F238E27FC236}">
                <a16:creationId xmlns:a16="http://schemas.microsoft.com/office/drawing/2014/main" id="{B21691E3-F843-E93B-F1D5-24F6770F1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91535" y="1473200"/>
            <a:ext cx="2923866" cy="3175000"/>
          </a:xfrm>
          <a:prstGeom prst="rect">
            <a:avLst/>
          </a:prstGeom>
          <a:noFill/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A0C09B-A637-4456-291F-0BE4D15CB7FC}"/>
              </a:ext>
            </a:extLst>
          </p:cNvPr>
          <p:cNvCxnSpPr>
            <a:cxnSpLocks/>
          </p:cNvCxnSpPr>
          <p:nvPr/>
        </p:nvCxnSpPr>
        <p:spPr>
          <a:xfrm flipV="1">
            <a:off x="1524000" y="2209800"/>
            <a:ext cx="4656796" cy="1397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A5AF65E-8180-E6C9-3B53-CD3DAAF3A11A}"/>
              </a:ext>
            </a:extLst>
          </p:cNvPr>
          <p:cNvCxnSpPr>
            <a:cxnSpLocks/>
          </p:cNvCxnSpPr>
          <p:nvPr/>
        </p:nvCxnSpPr>
        <p:spPr>
          <a:xfrm flipV="1">
            <a:off x="4419600" y="3695700"/>
            <a:ext cx="2195048" cy="393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B661B2F-AC0E-487B-3DEF-0164472B7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965" y="5003800"/>
            <a:ext cx="3048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4286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80F9E-4118-CD50-EC85-46970BD2E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r>
              <a:rPr lang="en-US" b="1" dirty="0"/>
              <a:t>Multipath Inheritance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277817-69CA-D9BD-8794-C1BABA6E61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0843931"/>
              </p:ext>
            </p:extLst>
          </p:nvPr>
        </p:nvGraphicFramePr>
        <p:xfrm>
          <a:off x="7010400" y="1600200"/>
          <a:ext cx="1676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1820765119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49949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47075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7650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6631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59945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DDC179C-205B-F65D-9B0F-B214E304C947}"/>
              </a:ext>
            </a:extLst>
          </p:cNvPr>
          <p:cNvSpPr txBox="1"/>
          <p:nvPr/>
        </p:nvSpPr>
        <p:spPr>
          <a:xfrm>
            <a:off x="228600" y="1143001"/>
            <a:ext cx="6172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This is the object layout of 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  is inherited in C by two paths</a:t>
            </a:r>
            <a:r>
              <a:rPr lang="en-IN" sz="2800" dirty="0"/>
              <a:t>. This is a problem.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The solution is to inherit A in B1 directly and B2 virtually.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For this, we use the keyword virtual.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If we inherit A virtually in B1 and B2, A will appear in C only once.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Otherwise it will give an error of ambiguous access</a:t>
            </a:r>
          </a:p>
        </p:txBody>
      </p:sp>
    </p:spTree>
    <p:extLst>
      <p:ext uri="{BB962C8B-B14F-4D97-AF65-F5344CB8AC3E}">
        <p14:creationId xmlns:p14="http://schemas.microsoft.com/office/powerpoint/2010/main" val="9828925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449" y="274638"/>
            <a:ext cx="7317105" cy="868362"/>
          </a:xfrm>
        </p:spPr>
        <p:txBody>
          <a:bodyPr>
            <a:normAutofit/>
          </a:bodyPr>
          <a:lstStyle/>
          <a:p>
            <a:r>
              <a:rPr lang="en-US" b="1" dirty="0"/>
              <a:t>Multipath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449" y="1295400"/>
            <a:ext cx="7317105" cy="4876800"/>
          </a:xfrm>
        </p:spPr>
        <p:txBody>
          <a:bodyPr/>
          <a:lstStyle/>
          <a:p>
            <a:pPr algn="just"/>
            <a:r>
              <a:rPr lang="en-US" dirty="0"/>
              <a:t>Multipath inheritance may lead to duplication of inherited members from a grandparent base class. This may be avoided by making the common base class a virtual base class. When a class is made a virtual base class, C++ takes necessary care to see that only one copy of that class is inherited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449" y="76200"/>
            <a:ext cx="7317105" cy="792162"/>
          </a:xfrm>
        </p:spPr>
        <p:txBody>
          <a:bodyPr/>
          <a:lstStyle/>
          <a:p>
            <a:r>
              <a:rPr lang="en-US" b="1" dirty="0"/>
              <a:t>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972994" y="990601"/>
            <a:ext cx="4570809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class A</a:t>
            </a:r>
          </a:p>
          <a:p>
            <a:r>
              <a:rPr lang="en-US" b="1" dirty="0"/>
              <a:t>{</a:t>
            </a:r>
          </a:p>
          <a:p>
            <a:r>
              <a:rPr lang="en-US" b="1" dirty="0"/>
              <a:t>	.....</a:t>
            </a:r>
          </a:p>
          <a:p>
            <a:r>
              <a:rPr lang="en-US" b="1" dirty="0"/>
              <a:t>};</a:t>
            </a:r>
          </a:p>
          <a:p>
            <a:endParaRPr lang="en-US" b="1" dirty="0"/>
          </a:p>
          <a:p>
            <a:r>
              <a:rPr lang="en-US" b="1" dirty="0"/>
              <a:t>class B1 : virtual public A </a:t>
            </a:r>
          </a:p>
          <a:p>
            <a:r>
              <a:rPr lang="en-US" b="1" dirty="0"/>
              <a:t>{</a:t>
            </a:r>
          </a:p>
          <a:p>
            <a:r>
              <a:rPr lang="en-US" b="1" dirty="0"/>
              <a:t>	.....</a:t>
            </a:r>
          </a:p>
          <a:p>
            <a:r>
              <a:rPr lang="en-US" b="1" dirty="0"/>
              <a:t>};</a:t>
            </a:r>
          </a:p>
          <a:p>
            <a:endParaRPr lang="en-US" b="1" dirty="0"/>
          </a:p>
          <a:p>
            <a:r>
              <a:rPr lang="en-US" b="1" dirty="0"/>
              <a:t>class B2 : virtual public A</a:t>
            </a:r>
          </a:p>
          <a:p>
            <a:r>
              <a:rPr lang="en-US" b="1" dirty="0"/>
              <a:t>{</a:t>
            </a:r>
          </a:p>
          <a:p>
            <a:r>
              <a:rPr lang="en-US" b="1" dirty="0"/>
              <a:t>	.....</a:t>
            </a:r>
          </a:p>
          <a:p>
            <a:r>
              <a:rPr lang="en-US" b="1" dirty="0"/>
              <a:t>};</a:t>
            </a:r>
          </a:p>
          <a:p>
            <a:endParaRPr lang="en-US" b="1" dirty="0"/>
          </a:p>
          <a:p>
            <a:r>
              <a:rPr lang="en-US" b="1" dirty="0"/>
              <a:t>class C : public B1, public B2</a:t>
            </a:r>
          </a:p>
          <a:p>
            <a:r>
              <a:rPr lang="en-US" b="1" dirty="0"/>
              <a:t>{</a:t>
            </a:r>
          </a:p>
          <a:p>
            <a:r>
              <a:rPr lang="en-US" b="1" dirty="0"/>
              <a:t>	.....// only one copy of A</a:t>
            </a:r>
          </a:p>
          <a:p>
            <a:r>
              <a:rPr lang="en-US" b="1" dirty="0"/>
              <a:t>	.....// will be inherited</a:t>
            </a:r>
          </a:p>
          <a:p>
            <a:r>
              <a:rPr lang="en-US" b="1" dirty="0"/>
              <a:t>};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/>
              <a:t>class </a:t>
            </a:r>
            <a:r>
              <a:rPr lang="en-US" sz="2800" dirty="0" err="1">
                <a:solidFill>
                  <a:srgbClr val="FF0000"/>
                </a:solidFill>
              </a:rPr>
              <a:t>Subclass_name</a:t>
            </a:r>
            <a:r>
              <a:rPr lang="en-US" sz="2800" dirty="0"/>
              <a:t> : </a:t>
            </a:r>
            <a:r>
              <a:rPr lang="en-US" sz="2800" dirty="0" err="1">
                <a:solidFill>
                  <a:srgbClr val="00B050"/>
                </a:solidFill>
              </a:rPr>
              <a:t>access_mode</a:t>
            </a:r>
            <a:r>
              <a:rPr lang="en-US" sz="2800" dirty="0"/>
              <a:t> </a:t>
            </a:r>
            <a:r>
              <a:rPr lang="en-US" sz="2800" dirty="0" err="1"/>
              <a:t>Superclass_name</a:t>
            </a:r>
            <a:endParaRPr lang="en-US" sz="2800" dirty="0"/>
          </a:p>
          <a:p>
            <a:pPr>
              <a:buNone/>
            </a:pPr>
            <a:endParaRPr lang="en-US" sz="2800" dirty="0"/>
          </a:p>
          <a:p>
            <a:pPr algn="just"/>
            <a:r>
              <a:rPr lang="en-US" sz="2800" dirty="0"/>
              <a:t>Access Mode is used to specify, the mode in which the properties of </a:t>
            </a:r>
            <a:r>
              <a:rPr lang="en-US" sz="2800" dirty="0" err="1"/>
              <a:t>superclass</a:t>
            </a:r>
            <a:r>
              <a:rPr lang="en-US" sz="2800" dirty="0"/>
              <a:t> will be inherited into subclass, public, </a:t>
            </a:r>
            <a:r>
              <a:rPr lang="en-US" sz="2800" dirty="0" err="1"/>
              <a:t>privtate</a:t>
            </a:r>
            <a:r>
              <a:rPr lang="en-US" sz="2800" dirty="0"/>
              <a:t> or protected.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AEF51-B8FC-89A4-B628-C5ED59E7B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Specifiers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9C49C-C99A-A77E-D005-63ADEBC66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In C++, there are three access specifiers:</a:t>
            </a:r>
          </a:p>
          <a:p>
            <a:endParaRPr lang="en-US" dirty="0"/>
          </a:p>
          <a:p>
            <a:pPr lvl="1"/>
            <a:r>
              <a:rPr lang="en-US" dirty="0"/>
              <a:t>public - members are accessible from outside the class. It can be accessed from anywhere in the program using the direct member access operator (.) with the object of that class. [</a:t>
            </a:r>
            <a:r>
              <a:rPr lang="en-US" dirty="0" err="1"/>
              <a:t>b.x</a:t>
            </a:r>
            <a:r>
              <a:rPr lang="en-US" dirty="0"/>
              <a:t> etc..]</a:t>
            </a:r>
          </a:p>
          <a:p>
            <a:pPr lvl="1"/>
            <a:r>
              <a:rPr lang="en-US" dirty="0"/>
              <a:t>private - members cannot be accessed (or viewed) from outside the class. The class members declared as private can be accessed only by the member functions inside the class.</a:t>
            </a:r>
          </a:p>
          <a:p>
            <a:pPr lvl="1"/>
            <a:r>
              <a:rPr lang="en-US" dirty="0"/>
              <a:t>protected - members cannot be accessed from outside the class, however, they can be accessed in inherited classes.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5397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449" y="274638"/>
            <a:ext cx="7317105" cy="7159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970612" y="1066800"/>
            <a:ext cx="4570809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class Animal // base class</a:t>
            </a:r>
          </a:p>
          <a:p>
            <a:r>
              <a:rPr lang="en-US" sz="2000" dirty="0"/>
              <a:t>{ </a:t>
            </a:r>
          </a:p>
          <a:p>
            <a:r>
              <a:rPr lang="en-US" sz="2000" dirty="0"/>
              <a:t>public: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int</a:t>
            </a:r>
            <a:r>
              <a:rPr lang="en-US" sz="2000" dirty="0"/>
              <a:t> legs = 4;</a:t>
            </a:r>
          </a:p>
          <a:p>
            <a:r>
              <a:rPr lang="en-US" sz="2000" dirty="0"/>
              <a:t>};</a:t>
            </a:r>
          </a:p>
          <a:p>
            <a:endParaRPr lang="en-US" sz="2000" dirty="0"/>
          </a:p>
          <a:p>
            <a:r>
              <a:rPr lang="en-US" sz="2000" dirty="0"/>
              <a:t>class Dog : public Animal // derived class</a:t>
            </a:r>
          </a:p>
          <a:p>
            <a:r>
              <a:rPr lang="en-US" sz="2000" dirty="0"/>
              <a:t>{ </a:t>
            </a:r>
          </a:p>
          <a:p>
            <a:r>
              <a:rPr lang="en-US" sz="2000" dirty="0"/>
              <a:t>public: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int</a:t>
            </a:r>
            <a:r>
              <a:rPr lang="en-US" sz="2000" dirty="0"/>
              <a:t> tail = 1;</a:t>
            </a:r>
          </a:p>
          <a:p>
            <a:r>
              <a:rPr lang="en-US" sz="2000" dirty="0"/>
              <a:t>};</a:t>
            </a:r>
          </a:p>
          <a:p>
            <a:endParaRPr lang="en-US" sz="2000" dirty="0"/>
          </a:p>
          <a:p>
            <a:r>
              <a:rPr lang="en-US" sz="2000" dirty="0" err="1"/>
              <a:t>int</a:t>
            </a:r>
            <a:r>
              <a:rPr lang="en-US" sz="2000" dirty="0"/>
              <a:t> main()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Dog d;</a:t>
            </a:r>
          </a:p>
          <a:p>
            <a:r>
              <a:rPr lang="en-US" sz="2000" dirty="0"/>
              <a:t> </a:t>
            </a:r>
            <a:r>
              <a:rPr lang="en-US" sz="2000" dirty="0" err="1"/>
              <a:t>cout</a:t>
            </a:r>
            <a:r>
              <a:rPr lang="en-US" sz="2000" dirty="0"/>
              <a:t> &lt;&lt; </a:t>
            </a:r>
            <a:r>
              <a:rPr lang="en-US" sz="2000" dirty="0" err="1"/>
              <a:t>d.legs</a:t>
            </a:r>
            <a:r>
              <a:rPr lang="en-US" sz="2000" dirty="0"/>
              <a:t>;</a:t>
            </a:r>
          </a:p>
          <a:p>
            <a:r>
              <a:rPr lang="en-US" sz="2000" dirty="0"/>
              <a:t> </a:t>
            </a:r>
            <a:r>
              <a:rPr lang="en-US" sz="2000" dirty="0" err="1"/>
              <a:t>cout</a:t>
            </a:r>
            <a:r>
              <a:rPr lang="en-US" sz="2000" dirty="0"/>
              <a:t> &lt;&lt; </a:t>
            </a:r>
            <a:r>
              <a:rPr lang="en-US" sz="2000" dirty="0" err="1"/>
              <a:t>d.tail</a:t>
            </a:r>
            <a:r>
              <a:rPr lang="en-US" sz="2000" dirty="0"/>
              <a:t>;</a:t>
            </a:r>
          </a:p>
          <a:p>
            <a:r>
              <a:rPr lang="en-US" sz="2000" dirty="0"/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3200" dirty="0"/>
              <a:t>A derived class inherits all base class methods with the following exceptions:</a:t>
            </a:r>
            <a:endParaRPr lang="en-US" dirty="0"/>
          </a:p>
          <a:p>
            <a:pPr algn="just"/>
            <a:r>
              <a:rPr lang="en-US" dirty="0"/>
              <a:t>Constructors, destructors and copy constructors of the base class.</a:t>
            </a:r>
          </a:p>
          <a:p>
            <a:pPr algn="just"/>
            <a:r>
              <a:rPr lang="en-US" dirty="0"/>
              <a:t>Overloaded operators of the base class.</a:t>
            </a:r>
          </a:p>
          <a:p>
            <a:pPr algn="just"/>
            <a:r>
              <a:rPr lang="en-US" dirty="0"/>
              <a:t>The friend functions of the base class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637A1-986F-CC27-E59D-8011AC987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IN" dirty="0"/>
              <a:t>Mode of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7FC71-B574-CCB1-0D18-C8D84683C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15000"/>
          </a:xfrm>
        </p:spPr>
        <p:txBody>
          <a:bodyPr>
            <a:normAutofit fontScale="62500" lnSpcReduction="20000"/>
          </a:bodyPr>
          <a:lstStyle/>
          <a:p>
            <a:r>
              <a:rPr lang="en-IN" dirty="0"/>
              <a:t>Public: visible to everyone</a:t>
            </a:r>
          </a:p>
          <a:p>
            <a:r>
              <a:rPr lang="en-IN" dirty="0"/>
              <a:t>Protected: visible to the current class and the derived class</a:t>
            </a:r>
          </a:p>
          <a:p>
            <a:r>
              <a:rPr lang="en-IN" dirty="0"/>
              <a:t>Private: visible to current class only</a:t>
            </a:r>
          </a:p>
          <a:p>
            <a:pPr marL="0" indent="0">
              <a:buNone/>
            </a:pPr>
            <a:r>
              <a:rPr lang="en-US" dirty="0"/>
              <a:t>#include&lt;iostream&gt;</a:t>
            </a:r>
          </a:p>
          <a:p>
            <a:pPr marL="0" indent="0">
              <a:buNone/>
            </a:pPr>
            <a:r>
              <a:rPr lang="en-US" dirty="0"/>
              <a:t>using namespace std;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base {</a:t>
            </a:r>
          </a:p>
          <a:p>
            <a:pPr marL="0" indent="0">
              <a:buNone/>
            </a:pPr>
            <a:r>
              <a:rPr lang="en-US" dirty="0"/>
              <a:t>	public:</a:t>
            </a:r>
          </a:p>
          <a:p>
            <a:pPr marL="0" indent="0">
              <a:buNone/>
            </a:pPr>
            <a:r>
              <a:rPr lang="en-US" dirty="0"/>
              <a:t>		int x;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derived: public base{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 main() 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return 0;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9D6DD6-2036-A246-B942-DC2C5A7812D6}"/>
              </a:ext>
            </a:extLst>
          </p:cNvPr>
          <p:cNvSpPr txBox="1"/>
          <p:nvPr/>
        </p:nvSpPr>
        <p:spPr>
          <a:xfrm>
            <a:off x="5334000" y="3429000"/>
            <a:ext cx="2133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Mode of Inheritance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0DB4850-B9D2-1750-F15C-58B139C08326}"/>
              </a:ext>
            </a:extLst>
          </p:cNvPr>
          <p:cNvGrpSpPr/>
          <p:nvPr/>
        </p:nvGrpSpPr>
        <p:grpSpPr>
          <a:xfrm>
            <a:off x="2466454" y="3657600"/>
            <a:ext cx="2867546" cy="760966"/>
            <a:chOff x="2466454" y="3933286"/>
            <a:chExt cx="2819520" cy="48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1F40C6C-CDA7-C739-43DA-E79314F2F625}"/>
                    </a:ext>
                  </a:extLst>
                </p14:cNvPr>
                <p14:cNvContentPartPr/>
                <p14:nvPr/>
              </p14:nvContentPartPr>
              <p14:xfrm>
                <a:off x="2474734" y="3933286"/>
                <a:ext cx="2811240" cy="451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1F40C6C-CDA7-C739-43DA-E79314F2F62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65734" y="3924646"/>
                  <a:ext cx="2828880" cy="4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99110A5-B576-3FB1-5110-99C18E2A86C9}"/>
                    </a:ext>
                  </a:extLst>
                </p14:cNvPr>
                <p14:cNvContentPartPr/>
                <p14:nvPr/>
              </p14:nvContentPartPr>
              <p14:xfrm>
                <a:off x="2466454" y="4271326"/>
                <a:ext cx="156960" cy="1472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99110A5-B576-3FB1-5110-99C18E2A86C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57814" y="4262326"/>
                  <a:ext cx="174600" cy="164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89687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E485A-C4D6-F56D-C3A9-F1B7E252D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Inheritance mode</a:t>
            </a:r>
          </a:p>
        </p:txBody>
      </p:sp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FEC950ED-3704-93D4-B9A7-3B651D36E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844285"/>
              </p:ext>
            </p:extLst>
          </p:nvPr>
        </p:nvGraphicFramePr>
        <p:xfrm>
          <a:off x="609600" y="1524000"/>
          <a:ext cx="8229600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61344198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76733885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49752614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651879173"/>
                    </a:ext>
                  </a:extLst>
                </a:gridCol>
              </a:tblGrid>
              <a:tr h="452460"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155583"/>
                  </a:ext>
                </a:extLst>
              </a:tr>
              <a:tr h="78095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Inheritance mode </a:t>
                      </a:r>
                      <a:r>
                        <a:rPr lang="en-IN" sz="24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en-IN" sz="24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Private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Protected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Public mode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452645"/>
                  </a:ext>
                </a:extLst>
              </a:tr>
              <a:tr h="4524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solidFill>
                            <a:srgbClr val="FF0000"/>
                          </a:solidFill>
                        </a:rPr>
                        <a:t>Base class ↓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/>
                        <a:t>Data members in Derived class will become as: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315313"/>
                  </a:ext>
                </a:extLst>
              </a:tr>
              <a:tr h="45246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rgbClr val="FF0000"/>
                          </a:solidFill>
                        </a:rPr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Not inherited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Not inherited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Not inherited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323052"/>
                  </a:ext>
                </a:extLst>
              </a:tr>
              <a:tr h="45246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rgbClr val="FF0000"/>
                          </a:solidFill>
                        </a:rPr>
                        <a:t>protected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protected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protected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667016"/>
                  </a:ext>
                </a:extLst>
              </a:tr>
              <a:tr h="45246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rgbClr val="FF0000"/>
                          </a:solidFill>
                        </a:rPr>
                        <a:t>public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/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Protected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public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775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2090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0BF6E-D386-494F-BBDC-651A49BFD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EAA1D-D3C7-4D1E-A3B4-495AF2EED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Friend class can inherit public , protected , as well as private inside function but only through object</a:t>
            </a:r>
          </a:p>
          <a:p>
            <a:r>
              <a:rPr lang="en-IN" dirty="0"/>
              <a:t>In </a:t>
            </a:r>
            <a:r>
              <a:rPr lang="en-IN" dirty="0" err="1"/>
              <a:t>inheritace</a:t>
            </a:r>
            <a:r>
              <a:rPr lang="en-IN" dirty="0"/>
              <a:t> only public , protected can be accessed inside function but with or without object.</a:t>
            </a:r>
          </a:p>
        </p:txBody>
      </p:sp>
    </p:spTree>
    <p:extLst>
      <p:ext uri="{BB962C8B-B14F-4D97-AF65-F5344CB8AC3E}">
        <p14:creationId xmlns:p14="http://schemas.microsoft.com/office/powerpoint/2010/main" val="1822513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1932</TotalTime>
  <Words>1881</Words>
  <Application>Microsoft Office PowerPoint</Application>
  <PresentationFormat>On-screen Show (4:3)</PresentationFormat>
  <Paragraphs>432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Wingdings</vt:lpstr>
      <vt:lpstr>Office Theme</vt:lpstr>
      <vt:lpstr>Module-6 Inheritance</vt:lpstr>
      <vt:lpstr>Inheritance</vt:lpstr>
      <vt:lpstr>Syntax</vt:lpstr>
      <vt:lpstr>Access Specifiers</vt:lpstr>
      <vt:lpstr>EXAMPLE</vt:lpstr>
      <vt:lpstr>Inheritance</vt:lpstr>
      <vt:lpstr>Mode of Inheritance</vt:lpstr>
      <vt:lpstr>Inheritance mode</vt:lpstr>
      <vt:lpstr>PowerPoint Presentation</vt:lpstr>
      <vt:lpstr>PowerPoint Presentation</vt:lpstr>
      <vt:lpstr>PowerPoint Presentation</vt:lpstr>
      <vt:lpstr>Inheritance: Example</vt:lpstr>
      <vt:lpstr>Types of inheritance</vt:lpstr>
      <vt:lpstr>Single inheritance</vt:lpstr>
      <vt:lpstr>Example</vt:lpstr>
      <vt:lpstr>Multiple Inheritance</vt:lpstr>
      <vt:lpstr>Example</vt:lpstr>
      <vt:lpstr>Multilevel Inheritance</vt:lpstr>
      <vt:lpstr>example</vt:lpstr>
      <vt:lpstr>Hierarchical Inheritance</vt:lpstr>
      <vt:lpstr>example</vt:lpstr>
      <vt:lpstr>Hybrid Inheritance</vt:lpstr>
      <vt:lpstr>example</vt:lpstr>
      <vt:lpstr>Multipath Inheritance</vt:lpstr>
      <vt:lpstr>Multipath Inheritance</vt:lpstr>
      <vt:lpstr>Multipath Inheritance</vt:lpstr>
      <vt:lpstr>EXAMPLE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  191CSC302T</dc:title>
  <dc:creator>HP</dc:creator>
  <cp:lastModifiedBy>Aayush Sood</cp:lastModifiedBy>
  <cp:revision>58</cp:revision>
  <dcterms:created xsi:type="dcterms:W3CDTF">2020-07-12T12:45:01Z</dcterms:created>
  <dcterms:modified xsi:type="dcterms:W3CDTF">2024-03-15T05:37:05Z</dcterms:modified>
</cp:coreProperties>
</file>