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68" r:id="rId3"/>
    <p:sldId id="314" r:id="rId4"/>
    <p:sldId id="315" r:id="rId5"/>
    <p:sldId id="316" r:id="rId6"/>
    <p:sldId id="317" r:id="rId7"/>
    <p:sldId id="318" r:id="rId8"/>
    <p:sldId id="325" r:id="rId9"/>
    <p:sldId id="326" r:id="rId10"/>
    <p:sldId id="348" r:id="rId11"/>
    <p:sldId id="319" r:id="rId12"/>
    <p:sldId id="320" r:id="rId13"/>
    <p:sldId id="322" r:id="rId14"/>
    <p:sldId id="260" r:id="rId15"/>
    <p:sldId id="330" r:id="rId16"/>
    <p:sldId id="332" r:id="rId17"/>
    <p:sldId id="333" r:id="rId18"/>
    <p:sldId id="335" r:id="rId19"/>
    <p:sldId id="281" r:id="rId20"/>
    <p:sldId id="349" r:id="rId21"/>
    <p:sldId id="344" r:id="rId22"/>
    <p:sldId id="284" r:id="rId23"/>
    <p:sldId id="350" r:id="rId24"/>
    <p:sldId id="334" r:id="rId25"/>
    <p:sldId id="347" r:id="rId26"/>
    <p:sldId id="285" r:id="rId27"/>
    <p:sldId id="299" r:id="rId28"/>
    <p:sldId id="337" r:id="rId29"/>
    <p:sldId id="338" r:id="rId30"/>
    <p:sldId id="327" r:id="rId31"/>
    <p:sldId id="345" r:id="rId32"/>
    <p:sldId id="351" r:id="rId33"/>
    <p:sldId id="329" r:id="rId34"/>
    <p:sldId id="341" r:id="rId35"/>
    <p:sldId id="34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4660"/>
  </p:normalViewPr>
  <p:slideViewPr>
    <p:cSldViewPr>
      <p:cViewPr varScale="1">
        <p:scale>
          <a:sx n="75" d="100"/>
          <a:sy n="75" d="100"/>
        </p:scale>
        <p:origin x="1186"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C9AAA8-32B4-4098-9BC1-F1431A96BDB8}" type="datetimeFigureOut">
              <a:rPr lang="en-US" smtClean="0"/>
              <a:pPr/>
              <a:t>3/20/2024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6A2EB-9031-49D0-8BB5-9301EBD589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8D53B0-4BDF-4127-901B-F0679D4920AE}" type="datetime1">
              <a:rPr lang="en-US" smtClean="0"/>
              <a:t>3/20/2024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2D14A7-5923-43D8-9326-BD0212443362}" type="datetime1">
              <a:rPr lang="en-US" smtClean="0"/>
              <a:t>3/20/2024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08822F-E563-4018-AF8F-9861D5AABA27}" type="datetime1">
              <a:rPr lang="en-US" smtClean="0"/>
              <a:t>3/20/2024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422AAE-28AC-43FB-AC4E-3BDFC80D840D}" type="datetime1">
              <a:rPr lang="en-US" smtClean="0"/>
              <a:t>3/20/2024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2AFED-018A-494C-A3BB-006348FEA24F}" type="datetime1">
              <a:rPr lang="en-US" smtClean="0"/>
              <a:t>3/20/2024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8C2250-41A7-491C-B426-1C8E2E493FA7}" type="datetime1">
              <a:rPr lang="en-US" smtClean="0"/>
              <a:t>3/20/2024</a:t>
            </a:fld>
            <a:endParaRPr lang="en-US"/>
          </a:p>
        </p:txBody>
      </p:sp>
      <p:sp>
        <p:nvSpPr>
          <p:cNvPr id="6" name="Footer Placeholder 5"/>
          <p:cNvSpPr>
            <a:spLocks noGrp="1"/>
          </p:cNvSpPr>
          <p:nvPr>
            <p:ph type="ftr" sz="quarter" idx="11"/>
          </p:nvPr>
        </p:nvSpPr>
        <p:spPr/>
        <p:txBody>
          <a:bodyPr/>
          <a:lstStyle/>
          <a:p>
            <a:r>
              <a:rPr lang="en-US"/>
              <a:t>191CSC302T-OBJECT ORIENTED PROGRAMMING</a:t>
            </a:r>
          </a:p>
        </p:txBody>
      </p:sp>
      <p:sp>
        <p:nvSpPr>
          <p:cNvPr id="7" name="Slide Number Placeholder 6"/>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E4C4D6-C500-46EB-8762-72546386852D}" type="datetime1">
              <a:rPr lang="en-US" smtClean="0"/>
              <a:t>3/20/2024</a:t>
            </a:fld>
            <a:endParaRPr lang="en-US"/>
          </a:p>
        </p:txBody>
      </p:sp>
      <p:sp>
        <p:nvSpPr>
          <p:cNvPr id="8" name="Footer Placeholder 7"/>
          <p:cNvSpPr>
            <a:spLocks noGrp="1"/>
          </p:cNvSpPr>
          <p:nvPr>
            <p:ph type="ftr" sz="quarter" idx="11"/>
          </p:nvPr>
        </p:nvSpPr>
        <p:spPr/>
        <p:txBody>
          <a:bodyPr/>
          <a:lstStyle/>
          <a:p>
            <a:r>
              <a:rPr lang="en-US"/>
              <a:t>191CSC302T-OBJECT ORIENTED PROGRAMMING</a:t>
            </a:r>
          </a:p>
        </p:txBody>
      </p:sp>
      <p:sp>
        <p:nvSpPr>
          <p:cNvPr id="9" name="Slide Number Placeholder 8"/>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891DD8-C11F-48D3-A3E9-843E3FF9BDC6}" type="datetime1">
              <a:rPr lang="en-US" smtClean="0"/>
              <a:t>3/20/2024</a:t>
            </a:fld>
            <a:endParaRPr lang="en-US"/>
          </a:p>
        </p:txBody>
      </p:sp>
      <p:sp>
        <p:nvSpPr>
          <p:cNvPr id="4" name="Footer Placeholder 3"/>
          <p:cNvSpPr>
            <a:spLocks noGrp="1"/>
          </p:cNvSpPr>
          <p:nvPr>
            <p:ph type="ftr" sz="quarter" idx="11"/>
          </p:nvPr>
        </p:nvSpPr>
        <p:spPr/>
        <p:txBody>
          <a:bodyPr/>
          <a:lstStyle/>
          <a:p>
            <a:r>
              <a:rPr lang="en-US"/>
              <a:t>191CSC302T-OBJECT ORIENTED PROGRAMMING</a:t>
            </a:r>
          </a:p>
        </p:txBody>
      </p:sp>
      <p:sp>
        <p:nvSpPr>
          <p:cNvPr id="5" name="Slide Number Placeholder 4"/>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9958C-6023-4ACA-B634-FC689470CF3F}" type="datetime1">
              <a:rPr lang="en-US" smtClean="0"/>
              <a:t>3/20/2024</a:t>
            </a:fld>
            <a:endParaRPr lang="en-US"/>
          </a:p>
        </p:txBody>
      </p:sp>
      <p:sp>
        <p:nvSpPr>
          <p:cNvPr id="3" name="Footer Placeholder 2"/>
          <p:cNvSpPr>
            <a:spLocks noGrp="1"/>
          </p:cNvSpPr>
          <p:nvPr>
            <p:ph type="ftr" sz="quarter" idx="11"/>
          </p:nvPr>
        </p:nvSpPr>
        <p:spPr/>
        <p:txBody>
          <a:bodyPr/>
          <a:lstStyle/>
          <a:p>
            <a:r>
              <a:rPr lang="en-US"/>
              <a:t>191CSC302T-OBJECT ORIENTED PROGRAMMING</a:t>
            </a:r>
          </a:p>
        </p:txBody>
      </p:sp>
      <p:sp>
        <p:nvSpPr>
          <p:cNvPr id="4" name="Slide Number Placeholder 3"/>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B41EB-0CB6-4EE9-86E8-45EA519F6C7D}" type="datetime1">
              <a:rPr lang="en-US" smtClean="0"/>
              <a:t>3/20/2024</a:t>
            </a:fld>
            <a:endParaRPr lang="en-US"/>
          </a:p>
        </p:txBody>
      </p:sp>
      <p:sp>
        <p:nvSpPr>
          <p:cNvPr id="6" name="Footer Placeholder 5"/>
          <p:cNvSpPr>
            <a:spLocks noGrp="1"/>
          </p:cNvSpPr>
          <p:nvPr>
            <p:ph type="ftr" sz="quarter" idx="11"/>
          </p:nvPr>
        </p:nvSpPr>
        <p:spPr/>
        <p:txBody>
          <a:bodyPr/>
          <a:lstStyle/>
          <a:p>
            <a:r>
              <a:rPr lang="en-US"/>
              <a:t>191CSC302T-OBJECT ORIENTED PROGRAMMING</a:t>
            </a:r>
          </a:p>
        </p:txBody>
      </p:sp>
      <p:sp>
        <p:nvSpPr>
          <p:cNvPr id="7" name="Slide Number Placeholder 6"/>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036ACE-9D5E-4071-AB82-BB07CA5E82A9}" type="datetime1">
              <a:rPr lang="en-US" smtClean="0"/>
              <a:t>3/20/2024</a:t>
            </a:fld>
            <a:endParaRPr lang="en-US"/>
          </a:p>
        </p:txBody>
      </p:sp>
      <p:sp>
        <p:nvSpPr>
          <p:cNvPr id="6" name="Footer Placeholder 5"/>
          <p:cNvSpPr>
            <a:spLocks noGrp="1"/>
          </p:cNvSpPr>
          <p:nvPr>
            <p:ph type="ftr" sz="quarter" idx="11"/>
          </p:nvPr>
        </p:nvSpPr>
        <p:spPr/>
        <p:txBody>
          <a:bodyPr/>
          <a:lstStyle/>
          <a:p>
            <a:r>
              <a:rPr lang="en-US"/>
              <a:t>191CSC302T-OBJECT ORIENTED PROGRAMMING</a:t>
            </a:r>
          </a:p>
        </p:txBody>
      </p:sp>
      <p:sp>
        <p:nvSpPr>
          <p:cNvPr id="7" name="Slide Number Placeholder 6"/>
          <p:cNvSpPr>
            <a:spLocks noGrp="1"/>
          </p:cNvSpPr>
          <p:nvPr>
            <p:ph type="sldNum" sz="quarter" idx="12"/>
          </p:nvPr>
        </p:nvSpPr>
        <p:spPr/>
        <p:txBody>
          <a:bodyPr/>
          <a:lstStyle/>
          <a:p>
            <a:fld id="{B213A9AB-441E-4373-A114-F8AB583AC9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E6756-86AB-4BD7-AA34-BA55792D65BA}" type="datetime1">
              <a:rPr lang="en-US" smtClean="0"/>
              <a:t>3/20/2024</a:t>
            </a:fld>
            <a:endParaRPr lang="en-US"/>
          </a:p>
        </p:txBody>
      </p:sp>
      <p:sp>
        <p:nvSpPr>
          <p:cNvPr id="5" name="Footer Placeholder 4"/>
          <p:cNvSpPr>
            <a:spLocks noGrp="1"/>
          </p:cNvSpPr>
          <p:nvPr>
            <p:ph type="ftr" sz="quarter" idx="3"/>
          </p:nvPr>
        </p:nvSpPr>
        <p:spPr>
          <a:xfrm>
            <a:off x="2819400" y="6356350"/>
            <a:ext cx="3200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191CSC302T-OBJECT ORIENTED PROGRAMMING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9AB-441E-4373-A114-F8AB583AC9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t>Module 7</a:t>
            </a:r>
            <a:br>
              <a:rPr lang="en-US" b="1" dirty="0"/>
            </a:br>
            <a:r>
              <a:rPr lang="en-US" b="1" dirty="0"/>
              <a:t>Polymorphism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192B-F493-1FF2-CD93-F51C073D1A55}"/>
              </a:ext>
            </a:extLst>
          </p:cNvPr>
          <p:cNvSpPr>
            <a:spLocks noGrp="1"/>
          </p:cNvSpPr>
          <p:nvPr>
            <p:ph type="title"/>
          </p:nvPr>
        </p:nvSpPr>
        <p:spPr>
          <a:xfrm>
            <a:off x="457200" y="274638"/>
            <a:ext cx="8229600" cy="639762"/>
          </a:xfrm>
        </p:spPr>
        <p:txBody>
          <a:bodyPr>
            <a:normAutofit fontScale="90000"/>
          </a:bodyPr>
          <a:lstStyle/>
          <a:p>
            <a:r>
              <a:rPr lang="en-IN" dirty="0"/>
              <a:t>Function Overriding</a:t>
            </a:r>
          </a:p>
        </p:txBody>
      </p:sp>
      <p:sp>
        <p:nvSpPr>
          <p:cNvPr id="3" name="Content Placeholder 2">
            <a:extLst>
              <a:ext uri="{FF2B5EF4-FFF2-40B4-BE49-F238E27FC236}">
                <a16:creationId xmlns:a16="http://schemas.microsoft.com/office/drawing/2014/main" id="{295273CC-03A5-6C4C-8BFD-3C9B8F68E170}"/>
              </a:ext>
            </a:extLst>
          </p:cNvPr>
          <p:cNvSpPr>
            <a:spLocks noGrp="1"/>
          </p:cNvSpPr>
          <p:nvPr>
            <p:ph idx="1"/>
          </p:nvPr>
        </p:nvSpPr>
        <p:spPr>
          <a:xfrm>
            <a:off x="228600" y="1470425"/>
            <a:ext cx="3581400" cy="1981200"/>
          </a:xfrm>
          <a:ln w="3175"/>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IN" sz="2000" dirty="0"/>
              <a:t>When obj.f1 is called, f1() of B will be executed because firstly f1() will be searched in B as </a:t>
            </a:r>
            <a:r>
              <a:rPr lang="en-IN" sz="2000" dirty="0" err="1"/>
              <a:t>obj</a:t>
            </a:r>
            <a:r>
              <a:rPr lang="en-IN" sz="2000" dirty="0"/>
              <a:t> is the object of B. If f1() is not present in B, then control will go to A to search f1().</a:t>
            </a:r>
          </a:p>
        </p:txBody>
      </p:sp>
      <p:sp>
        <p:nvSpPr>
          <p:cNvPr id="6" name="Content Placeholder 2">
            <a:extLst>
              <a:ext uri="{FF2B5EF4-FFF2-40B4-BE49-F238E27FC236}">
                <a16:creationId xmlns:a16="http://schemas.microsoft.com/office/drawing/2014/main" id="{902B6E6C-6291-090F-792C-F196BC1EBB36}"/>
              </a:ext>
            </a:extLst>
          </p:cNvPr>
          <p:cNvSpPr txBox="1">
            <a:spLocks/>
          </p:cNvSpPr>
          <p:nvPr/>
        </p:nvSpPr>
        <p:spPr>
          <a:xfrm>
            <a:off x="228600" y="3519652"/>
            <a:ext cx="3581400" cy="3109748"/>
          </a:xfrm>
          <a:prstGeom prst="rect">
            <a:avLst/>
          </a:prstGeom>
          <a:ln w="3175"/>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000" dirty="0"/>
              <a:t>If the base and derived classes have functions with the same name i.e. f2() but f2() in derived has different signature i.e. f2() in derived class has some arguments. </a:t>
            </a:r>
          </a:p>
          <a:p>
            <a:pPr marL="0" indent="0">
              <a:buFont typeface="Arial" pitchFamily="34" charset="0"/>
              <a:buNone/>
            </a:pPr>
            <a:r>
              <a:rPr lang="en-IN" sz="2000" dirty="0"/>
              <a:t>Now obj.f2() will show error.</a:t>
            </a:r>
          </a:p>
          <a:p>
            <a:pPr marL="0" indent="0">
              <a:buFont typeface="Arial" pitchFamily="34" charset="0"/>
              <a:buNone/>
            </a:pPr>
            <a:endParaRPr lang="en-IN" sz="2000" dirty="0"/>
          </a:p>
          <a:p>
            <a:pPr marL="0" indent="0">
              <a:buFont typeface="Arial" pitchFamily="34" charset="0"/>
              <a:buNone/>
            </a:pPr>
            <a:r>
              <a:rPr lang="en-IN" sz="2000" dirty="0"/>
              <a:t>F2(5) will call f2() of class B.</a:t>
            </a:r>
          </a:p>
          <a:p>
            <a:pPr marL="0" indent="0">
              <a:buFont typeface="Arial" pitchFamily="34" charset="0"/>
              <a:buNone/>
            </a:pPr>
            <a:endParaRPr lang="en-IN" sz="2000" dirty="0"/>
          </a:p>
          <a:p>
            <a:pPr marL="0" indent="0">
              <a:buFont typeface="Arial" pitchFamily="34" charset="0"/>
              <a:buNone/>
            </a:pPr>
            <a:r>
              <a:rPr lang="en-IN" sz="2000" dirty="0"/>
              <a:t>This is called function hiding.</a:t>
            </a:r>
          </a:p>
        </p:txBody>
      </p:sp>
      <p:sp>
        <p:nvSpPr>
          <p:cNvPr id="7" name="TextBox 6">
            <a:extLst>
              <a:ext uri="{FF2B5EF4-FFF2-40B4-BE49-F238E27FC236}">
                <a16:creationId xmlns:a16="http://schemas.microsoft.com/office/drawing/2014/main" id="{0187D413-82DF-5CE4-115E-FCF9251A1CFE}"/>
              </a:ext>
            </a:extLst>
          </p:cNvPr>
          <p:cNvSpPr txBox="1"/>
          <p:nvPr/>
        </p:nvSpPr>
        <p:spPr>
          <a:xfrm>
            <a:off x="4419600" y="1474887"/>
            <a:ext cx="4267200" cy="5078313"/>
          </a:xfrm>
          <a:prstGeom prst="rect">
            <a:avLst/>
          </a:prstGeom>
          <a:noFill/>
        </p:spPr>
        <p:txBody>
          <a:bodyPr wrap="square" rtlCol="0">
            <a:spAutoFit/>
          </a:bodyPr>
          <a:lstStyle/>
          <a:p>
            <a:r>
              <a:rPr lang="en-IN" dirty="0"/>
              <a:t>#include&lt;iostream&gt;</a:t>
            </a:r>
          </a:p>
          <a:p>
            <a:r>
              <a:rPr lang="en-IN" dirty="0"/>
              <a:t>class A</a:t>
            </a:r>
          </a:p>
          <a:p>
            <a:r>
              <a:rPr lang="en-IN" dirty="0"/>
              <a:t>{</a:t>
            </a:r>
          </a:p>
          <a:p>
            <a:r>
              <a:rPr lang="en-IN" dirty="0"/>
              <a:t>public:</a:t>
            </a:r>
          </a:p>
          <a:p>
            <a:r>
              <a:rPr lang="en-IN" dirty="0"/>
              <a:t>void f1()    {      }</a:t>
            </a:r>
          </a:p>
          <a:p>
            <a:r>
              <a:rPr lang="en-IN" dirty="0"/>
              <a:t>void f2()    {      }</a:t>
            </a:r>
          </a:p>
          <a:p>
            <a:r>
              <a:rPr lang="en-IN" dirty="0"/>
              <a:t>};</a:t>
            </a:r>
          </a:p>
          <a:p>
            <a:r>
              <a:rPr lang="en-IN" dirty="0"/>
              <a:t>class B: public A</a:t>
            </a:r>
          </a:p>
          <a:p>
            <a:r>
              <a:rPr lang="en-IN" dirty="0"/>
              <a:t>{</a:t>
            </a:r>
          </a:p>
          <a:p>
            <a:r>
              <a:rPr lang="en-IN" dirty="0"/>
              <a:t>void f1()    {      }  // Method overriding</a:t>
            </a:r>
          </a:p>
          <a:p>
            <a:r>
              <a:rPr lang="en-IN" dirty="0"/>
              <a:t>void f2(int x)    {      }  // Method Hiding</a:t>
            </a:r>
          </a:p>
          <a:p>
            <a:r>
              <a:rPr lang="en-IN" dirty="0"/>
              <a:t>};</a:t>
            </a:r>
          </a:p>
          <a:p>
            <a:r>
              <a:rPr lang="en-IN" dirty="0"/>
              <a:t>main()</a:t>
            </a:r>
          </a:p>
          <a:p>
            <a:r>
              <a:rPr lang="en-IN" dirty="0"/>
              <a:t>{</a:t>
            </a:r>
          </a:p>
          <a:p>
            <a:r>
              <a:rPr lang="en-IN" dirty="0"/>
              <a:t>B </a:t>
            </a:r>
            <a:r>
              <a:rPr lang="en-IN" dirty="0" err="1"/>
              <a:t>obj</a:t>
            </a:r>
            <a:r>
              <a:rPr lang="en-IN" dirty="0"/>
              <a:t>;</a:t>
            </a:r>
          </a:p>
          <a:p>
            <a:r>
              <a:rPr lang="en-IN" dirty="0"/>
              <a:t>obj.f1()   // from B</a:t>
            </a:r>
          </a:p>
          <a:p>
            <a:r>
              <a:rPr lang="en-IN" dirty="0"/>
              <a:t>obj.f2()   // error</a:t>
            </a:r>
          </a:p>
          <a:p>
            <a:r>
              <a:rPr lang="en-IN" dirty="0"/>
              <a:t>obj.f2(4)   // from B</a:t>
            </a:r>
          </a:p>
        </p:txBody>
      </p:sp>
    </p:spTree>
    <p:extLst>
      <p:ext uri="{BB962C8B-B14F-4D97-AF65-F5344CB8AC3E}">
        <p14:creationId xmlns:p14="http://schemas.microsoft.com/office/powerpoint/2010/main" val="41028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7502-8344-908A-27E2-DA1628146D0E}"/>
              </a:ext>
            </a:extLst>
          </p:cNvPr>
          <p:cNvSpPr>
            <a:spLocks noGrp="1"/>
          </p:cNvSpPr>
          <p:nvPr>
            <p:ph type="title"/>
          </p:nvPr>
        </p:nvSpPr>
        <p:spPr/>
        <p:txBody>
          <a:bodyPr>
            <a:normAutofit fontScale="90000"/>
          </a:bodyPr>
          <a:lstStyle/>
          <a:p>
            <a:r>
              <a:rPr lang="en-IN" dirty="0"/>
              <a:t>Function Overloading vs Function Overriding</a:t>
            </a:r>
          </a:p>
        </p:txBody>
      </p:sp>
      <p:sp>
        <p:nvSpPr>
          <p:cNvPr id="3" name="Content Placeholder 2">
            <a:extLst>
              <a:ext uri="{FF2B5EF4-FFF2-40B4-BE49-F238E27FC236}">
                <a16:creationId xmlns:a16="http://schemas.microsoft.com/office/drawing/2014/main" id="{ACF1579A-F66E-5220-C57E-860B2C48EBF3}"/>
              </a:ext>
            </a:extLst>
          </p:cNvPr>
          <p:cNvSpPr>
            <a:spLocks noGrp="1"/>
          </p:cNvSpPr>
          <p:nvPr>
            <p:ph idx="1"/>
          </p:nvPr>
        </p:nvSpPr>
        <p:spPr/>
        <p:txBody>
          <a:bodyPr>
            <a:normAutofit fontScale="92500" lnSpcReduction="20000"/>
          </a:bodyPr>
          <a:lstStyle/>
          <a:p>
            <a:r>
              <a:rPr lang="en-US" dirty="0"/>
              <a:t>Function Overloading provides multiple definitions of the function by changing signature i.e. changing number of parameters, change datatype of parameters, return type doesn’t play any role.</a:t>
            </a:r>
          </a:p>
          <a:p>
            <a:r>
              <a:rPr lang="en-US" dirty="0"/>
              <a:t>Example:  </a:t>
            </a:r>
          </a:p>
          <a:p>
            <a:pPr marL="0" indent="0">
              <a:buNone/>
            </a:pPr>
            <a:r>
              <a:rPr lang="en-US" dirty="0"/>
              <a:t>	void area(int a);</a:t>
            </a:r>
          </a:p>
          <a:p>
            <a:pPr marL="0" indent="0">
              <a:buNone/>
            </a:pPr>
            <a:r>
              <a:rPr lang="en-US" dirty="0"/>
              <a:t>	void area(int a, int b);</a:t>
            </a:r>
          </a:p>
          <a:p>
            <a:pPr marL="0" indent="0">
              <a:buNone/>
            </a:pPr>
            <a:r>
              <a:rPr lang="en-US" dirty="0">
                <a:solidFill>
                  <a:srgbClr val="FF0000"/>
                </a:solidFill>
              </a:rPr>
              <a:t>Note: for function overloading, all the functions should be in the same class (or in one class only,  either in base class or in derived class.</a:t>
            </a:r>
            <a:endParaRPr lang="en-IN" dirty="0">
              <a:solidFill>
                <a:srgbClr val="FF0000"/>
              </a:solidFill>
            </a:endParaRPr>
          </a:p>
        </p:txBody>
      </p:sp>
    </p:spTree>
    <p:extLst>
      <p:ext uri="{BB962C8B-B14F-4D97-AF65-F5344CB8AC3E}">
        <p14:creationId xmlns:p14="http://schemas.microsoft.com/office/powerpoint/2010/main" val="203525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E80E-A5A3-9344-07AD-0EFA4ACEA98C}"/>
              </a:ext>
            </a:extLst>
          </p:cNvPr>
          <p:cNvSpPr>
            <a:spLocks noGrp="1"/>
          </p:cNvSpPr>
          <p:nvPr>
            <p:ph type="title"/>
          </p:nvPr>
        </p:nvSpPr>
        <p:spPr>
          <a:xfrm>
            <a:off x="457200" y="274638"/>
            <a:ext cx="8229600" cy="868362"/>
          </a:xfrm>
        </p:spPr>
        <p:txBody>
          <a:bodyPr>
            <a:noAutofit/>
          </a:bodyPr>
          <a:lstStyle/>
          <a:p>
            <a:r>
              <a:rPr lang="en-US" sz="3600" dirty="0"/>
              <a:t>Function Overriding (achieved at run time)</a:t>
            </a:r>
            <a:endParaRPr lang="en-IN" sz="3600" dirty="0"/>
          </a:p>
        </p:txBody>
      </p:sp>
      <p:sp>
        <p:nvSpPr>
          <p:cNvPr id="3" name="Content Placeholder 2">
            <a:extLst>
              <a:ext uri="{FF2B5EF4-FFF2-40B4-BE49-F238E27FC236}">
                <a16:creationId xmlns:a16="http://schemas.microsoft.com/office/drawing/2014/main" id="{F84CBE7D-0A7C-96E5-8028-4E77F9E210E1}"/>
              </a:ext>
            </a:extLst>
          </p:cNvPr>
          <p:cNvSpPr>
            <a:spLocks noGrp="1"/>
          </p:cNvSpPr>
          <p:nvPr>
            <p:ph idx="1"/>
          </p:nvPr>
        </p:nvSpPr>
        <p:spPr>
          <a:xfrm>
            <a:off x="457200" y="1295400"/>
            <a:ext cx="8229600" cy="4830763"/>
          </a:xfrm>
        </p:spPr>
        <p:txBody>
          <a:bodyPr>
            <a:normAutofit fontScale="55000" lnSpcReduction="20000"/>
          </a:bodyPr>
          <a:lstStyle/>
          <a:p>
            <a:r>
              <a:rPr lang="en-US" dirty="0"/>
              <a:t>It is the redefinition of the base class function in its derived class with the same signature i.e. return type and parameters. </a:t>
            </a:r>
          </a:p>
          <a:p>
            <a:r>
              <a:rPr lang="en-US" dirty="0"/>
              <a:t>It can only be done in derived class.</a:t>
            </a:r>
          </a:p>
          <a:p>
            <a:pPr marL="0" indent="0">
              <a:buNone/>
            </a:pPr>
            <a:endParaRPr lang="en-US" dirty="0"/>
          </a:p>
          <a:p>
            <a:pPr marL="0" indent="0">
              <a:buNone/>
            </a:pPr>
            <a:r>
              <a:rPr lang="en-US" dirty="0"/>
              <a:t>Example:</a:t>
            </a:r>
          </a:p>
          <a:p>
            <a:pPr marL="0" indent="0">
              <a:buNone/>
            </a:pPr>
            <a:r>
              <a:rPr lang="en-US" dirty="0"/>
              <a:t>Class a</a:t>
            </a:r>
          </a:p>
          <a:p>
            <a:pPr marL="0" indent="0">
              <a:buNone/>
            </a:pPr>
            <a:r>
              <a:rPr lang="en-US" dirty="0"/>
              <a:t>{</a:t>
            </a:r>
          </a:p>
          <a:p>
            <a:pPr marL="0" indent="0">
              <a:buNone/>
            </a:pPr>
            <a:r>
              <a:rPr lang="en-US" dirty="0"/>
              <a:t>public: </a:t>
            </a:r>
          </a:p>
          <a:p>
            <a:pPr marL="0" indent="0">
              <a:buNone/>
            </a:pPr>
            <a:r>
              <a:rPr lang="en-US" dirty="0"/>
              <a:t>      virtual void display(){ </a:t>
            </a:r>
            <a:r>
              <a:rPr lang="en-US" dirty="0" err="1"/>
              <a:t>cout</a:t>
            </a:r>
            <a:r>
              <a:rPr lang="en-US" dirty="0"/>
              <a:t> &lt;&lt; "hello"; }</a:t>
            </a:r>
          </a:p>
          <a:p>
            <a:pPr marL="0" indent="0">
              <a:buNone/>
            </a:pPr>
            <a:r>
              <a:rPr lang="en-US" dirty="0"/>
              <a:t>};</a:t>
            </a:r>
          </a:p>
          <a:p>
            <a:pPr marL="0" indent="0">
              <a:buNone/>
            </a:pPr>
            <a:endParaRPr lang="en-US" dirty="0"/>
          </a:p>
          <a:p>
            <a:pPr marL="0" indent="0">
              <a:buNone/>
            </a:pPr>
            <a:r>
              <a:rPr lang="en-US" dirty="0"/>
              <a:t>Class b:public a</a:t>
            </a:r>
          </a:p>
          <a:p>
            <a:pPr marL="0" indent="0">
              <a:buNone/>
            </a:pPr>
            <a:r>
              <a:rPr lang="en-US" dirty="0"/>
              <a:t>{</a:t>
            </a:r>
          </a:p>
          <a:p>
            <a:pPr marL="0" indent="0">
              <a:buNone/>
            </a:pPr>
            <a:r>
              <a:rPr lang="en-US" dirty="0"/>
              <a:t>public: </a:t>
            </a:r>
          </a:p>
          <a:p>
            <a:pPr marL="0" indent="0">
              <a:buNone/>
            </a:pPr>
            <a:r>
              <a:rPr lang="en-US" dirty="0"/>
              <a:t>       void display(){ </a:t>
            </a:r>
            <a:r>
              <a:rPr lang="en-US" dirty="0" err="1"/>
              <a:t>cout</a:t>
            </a:r>
            <a:r>
              <a:rPr lang="en-US" dirty="0"/>
              <a:t> &lt;&lt; "bye";}</a:t>
            </a:r>
          </a:p>
          <a:p>
            <a:pPr marL="0" indent="0">
              <a:buNone/>
            </a:pPr>
            <a:r>
              <a:rPr lang="en-US" dirty="0"/>
              <a:t>};</a:t>
            </a:r>
            <a:endParaRPr lang="en-IN" dirty="0"/>
          </a:p>
        </p:txBody>
      </p:sp>
    </p:spTree>
    <p:extLst>
      <p:ext uri="{BB962C8B-B14F-4D97-AF65-F5344CB8AC3E}">
        <p14:creationId xmlns:p14="http://schemas.microsoft.com/office/powerpoint/2010/main" val="124848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6112C1F-BC7F-67C2-E293-61EC94C56D10}"/>
              </a:ext>
            </a:extLst>
          </p:cNvPr>
          <p:cNvGraphicFramePr>
            <a:graphicFrameLocks noGrp="1"/>
          </p:cNvGraphicFramePr>
          <p:nvPr>
            <p:ph idx="1"/>
            <p:extLst>
              <p:ext uri="{D42A27DB-BD31-4B8C-83A1-F6EECF244321}">
                <p14:modId xmlns:p14="http://schemas.microsoft.com/office/powerpoint/2010/main" val="1922468545"/>
              </p:ext>
            </p:extLst>
          </p:nvPr>
        </p:nvGraphicFramePr>
        <p:xfrm>
          <a:off x="228600" y="228600"/>
          <a:ext cx="8763000" cy="6433362"/>
        </p:xfrm>
        <a:graphic>
          <a:graphicData uri="http://schemas.openxmlformats.org/drawingml/2006/table">
            <a:tbl>
              <a:tblPr>
                <a:tableStyleId>{5940675A-B579-460E-94D1-54222C63F5DA}</a:tableStyleId>
              </a:tblPr>
              <a:tblGrid>
                <a:gridCol w="4381500">
                  <a:extLst>
                    <a:ext uri="{9D8B030D-6E8A-4147-A177-3AD203B41FA5}">
                      <a16:colId xmlns:a16="http://schemas.microsoft.com/office/drawing/2014/main" val="4070659007"/>
                    </a:ext>
                  </a:extLst>
                </a:gridCol>
                <a:gridCol w="4381500">
                  <a:extLst>
                    <a:ext uri="{9D8B030D-6E8A-4147-A177-3AD203B41FA5}">
                      <a16:colId xmlns:a16="http://schemas.microsoft.com/office/drawing/2014/main" val="1077581785"/>
                    </a:ext>
                  </a:extLst>
                </a:gridCol>
              </a:tblGrid>
              <a:tr h="628105">
                <a:tc>
                  <a:txBody>
                    <a:bodyPr/>
                    <a:lstStyle/>
                    <a:p>
                      <a:pPr marL="72000" algn="l" fontAlgn="base"/>
                      <a:r>
                        <a:rPr lang="en-IN" sz="1800" b="1" dirty="0">
                          <a:effectLst/>
                        </a:rPr>
                        <a:t>Function Overloading</a:t>
                      </a:r>
                    </a:p>
                  </a:txBody>
                  <a:tcPr marL="0" marR="0" marT="0" marB="0" anchor="ctr"/>
                </a:tc>
                <a:tc>
                  <a:txBody>
                    <a:bodyPr/>
                    <a:lstStyle/>
                    <a:p>
                      <a:pPr marL="72000" algn="l" fontAlgn="base"/>
                      <a:r>
                        <a:rPr lang="en-IN" sz="1800" b="1" dirty="0">
                          <a:effectLst/>
                        </a:rPr>
                        <a:t>Function Overriding</a:t>
                      </a:r>
                    </a:p>
                  </a:txBody>
                  <a:tcPr marL="0" marR="0" marT="0" marB="0" anchor="ctr"/>
                </a:tc>
                <a:extLst>
                  <a:ext uri="{0D108BD9-81ED-4DB2-BD59-A6C34878D82A}">
                    <a16:rowId xmlns:a16="http://schemas.microsoft.com/office/drawing/2014/main" val="197842231"/>
                  </a:ext>
                </a:extLst>
              </a:tr>
              <a:tr h="1200917">
                <a:tc>
                  <a:txBody>
                    <a:bodyPr/>
                    <a:lstStyle/>
                    <a:p>
                      <a:pPr marL="72000" algn="l" fontAlgn="ctr"/>
                      <a:r>
                        <a:rPr lang="en-US" sz="1800" b="0" dirty="0">
                          <a:effectLst/>
                        </a:rPr>
                        <a:t>Function Overloading provides multiple definitions of the function by changing signature.</a:t>
                      </a:r>
                    </a:p>
                  </a:txBody>
                  <a:tcPr marL="0" marR="0" marT="0" marB="0" anchor="ctr"/>
                </a:tc>
                <a:tc>
                  <a:txBody>
                    <a:bodyPr/>
                    <a:lstStyle/>
                    <a:p>
                      <a:pPr marL="72000" algn="l" fontAlgn="ctr"/>
                      <a:r>
                        <a:rPr lang="en-US" sz="1800" b="0" dirty="0">
                          <a:effectLst/>
                        </a:rPr>
                        <a:t>Function Overriding is the redefinition of base class function in its derived class with same signature.</a:t>
                      </a:r>
                    </a:p>
                  </a:txBody>
                  <a:tcPr marL="0" marR="0" marT="0" marB="0" anchor="ctr"/>
                </a:tc>
                <a:extLst>
                  <a:ext uri="{0D108BD9-81ED-4DB2-BD59-A6C34878D82A}">
                    <a16:rowId xmlns:a16="http://schemas.microsoft.com/office/drawing/2014/main" val="4256730417"/>
                  </a:ext>
                </a:extLst>
              </a:tr>
              <a:tr h="628105">
                <a:tc>
                  <a:txBody>
                    <a:bodyPr/>
                    <a:lstStyle/>
                    <a:p>
                      <a:pPr marL="72000" algn="l" fontAlgn="ctr"/>
                      <a:r>
                        <a:rPr lang="en-US" sz="1800" b="0" dirty="0">
                          <a:effectLst/>
                        </a:rPr>
                        <a:t>An example of compile time polymorphism.</a:t>
                      </a:r>
                    </a:p>
                  </a:txBody>
                  <a:tcPr marL="0" marR="0" marT="0" marB="0" anchor="ctr"/>
                </a:tc>
                <a:tc>
                  <a:txBody>
                    <a:bodyPr/>
                    <a:lstStyle/>
                    <a:p>
                      <a:pPr marL="72000" algn="l" fontAlgn="ctr"/>
                      <a:r>
                        <a:rPr lang="en-US" sz="1800" b="0" dirty="0">
                          <a:effectLst/>
                        </a:rPr>
                        <a:t>An example of run time polymorphism.</a:t>
                      </a:r>
                    </a:p>
                  </a:txBody>
                  <a:tcPr marL="0" marR="0" marT="0" marB="0" anchor="ctr"/>
                </a:tc>
                <a:extLst>
                  <a:ext uri="{0D108BD9-81ED-4DB2-BD59-A6C34878D82A}">
                    <a16:rowId xmlns:a16="http://schemas.microsoft.com/office/drawing/2014/main" val="2515241563"/>
                  </a:ext>
                </a:extLst>
              </a:tr>
              <a:tr h="628105">
                <a:tc>
                  <a:txBody>
                    <a:bodyPr/>
                    <a:lstStyle/>
                    <a:p>
                      <a:pPr marL="72000" algn="l" fontAlgn="ctr"/>
                      <a:r>
                        <a:rPr lang="en-US" sz="1800" b="0" dirty="0">
                          <a:effectLst/>
                        </a:rPr>
                        <a:t>Function signatures should be different.</a:t>
                      </a:r>
                    </a:p>
                  </a:txBody>
                  <a:tcPr marL="0" marR="0" marT="0" marB="0" anchor="ctr"/>
                </a:tc>
                <a:tc>
                  <a:txBody>
                    <a:bodyPr/>
                    <a:lstStyle/>
                    <a:p>
                      <a:pPr marL="72000" algn="l" fontAlgn="ctr"/>
                      <a:r>
                        <a:rPr lang="en-US" sz="1800" b="0" dirty="0">
                          <a:effectLst/>
                        </a:rPr>
                        <a:t>Function signatures should be the same.</a:t>
                      </a:r>
                    </a:p>
                  </a:txBody>
                  <a:tcPr marL="0" marR="0" marT="0" marB="0" anchor="ctr"/>
                </a:tc>
                <a:extLst>
                  <a:ext uri="{0D108BD9-81ED-4DB2-BD59-A6C34878D82A}">
                    <a16:rowId xmlns:a16="http://schemas.microsoft.com/office/drawing/2014/main" val="3201433495"/>
                  </a:ext>
                </a:extLst>
              </a:tr>
              <a:tr h="628105">
                <a:tc>
                  <a:txBody>
                    <a:bodyPr/>
                    <a:lstStyle/>
                    <a:p>
                      <a:pPr marL="72000" algn="l" fontAlgn="ctr"/>
                      <a:r>
                        <a:rPr lang="en-US" sz="1800" b="0" dirty="0">
                          <a:effectLst/>
                        </a:rPr>
                        <a:t>Overloaded functions are in same scope.</a:t>
                      </a:r>
                    </a:p>
                  </a:txBody>
                  <a:tcPr marL="0" marR="0" marT="0" marB="0" anchor="ctr"/>
                </a:tc>
                <a:tc>
                  <a:txBody>
                    <a:bodyPr/>
                    <a:lstStyle/>
                    <a:p>
                      <a:pPr marL="72000" algn="l" fontAlgn="ctr"/>
                      <a:r>
                        <a:rPr lang="en-US" sz="1800" b="0" dirty="0">
                          <a:effectLst/>
                        </a:rPr>
                        <a:t>Overridden functions are in different scopes.</a:t>
                      </a:r>
                    </a:p>
                  </a:txBody>
                  <a:tcPr marL="0" marR="0" marT="0" marB="0" anchor="ctr"/>
                </a:tc>
                <a:extLst>
                  <a:ext uri="{0D108BD9-81ED-4DB2-BD59-A6C34878D82A}">
                    <a16:rowId xmlns:a16="http://schemas.microsoft.com/office/drawing/2014/main" val="2283827741"/>
                  </a:ext>
                </a:extLst>
              </a:tr>
              <a:tr h="1200917">
                <a:tc>
                  <a:txBody>
                    <a:bodyPr/>
                    <a:lstStyle/>
                    <a:p>
                      <a:pPr marL="72000" algn="l" fontAlgn="ctr"/>
                      <a:r>
                        <a:rPr lang="en-US" sz="1800" b="0">
                          <a:effectLst/>
                        </a:rPr>
                        <a:t>Overloading is used when the same function has to behave differently depending upon parameters passed to them.</a:t>
                      </a:r>
                    </a:p>
                  </a:txBody>
                  <a:tcPr marL="0" marR="0" marT="0" marB="0" anchor="ctr"/>
                </a:tc>
                <a:tc>
                  <a:txBody>
                    <a:bodyPr/>
                    <a:lstStyle/>
                    <a:p>
                      <a:pPr marL="72000" algn="l" fontAlgn="ctr"/>
                      <a:r>
                        <a:rPr lang="en-US" sz="1800" b="0" dirty="0">
                          <a:effectLst/>
                        </a:rPr>
                        <a:t>Overriding is needed when derived class function has to do some different job than the base class function.</a:t>
                      </a:r>
                    </a:p>
                  </a:txBody>
                  <a:tcPr marL="0" marR="0" marT="0" marB="0" anchor="ctr"/>
                </a:tc>
                <a:extLst>
                  <a:ext uri="{0D108BD9-81ED-4DB2-BD59-A6C34878D82A}">
                    <a16:rowId xmlns:a16="http://schemas.microsoft.com/office/drawing/2014/main" val="7854920"/>
                  </a:ext>
                </a:extLst>
              </a:tr>
              <a:tr h="628105">
                <a:tc>
                  <a:txBody>
                    <a:bodyPr/>
                    <a:lstStyle/>
                    <a:p>
                      <a:pPr marL="72000" algn="l" fontAlgn="ctr"/>
                      <a:r>
                        <a:rPr lang="en-US" sz="1800" b="0">
                          <a:effectLst/>
                        </a:rPr>
                        <a:t>A function has the ability to load multiple times.</a:t>
                      </a:r>
                    </a:p>
                  </a:txBody>
                  <a:tcPr marL="0" marR="0" marT="0" marB="0" anchor="ctr"/>
                </a:tc>
                <a:tc>
                  <a:txBody>
                    <a:bodyPr/>
                    <a:lstStyle/>
                    <a:p>
                      <a:pPr marL="72000" algn="l" fontAlgn="ctr"/>
                      <a:r>
                        <a:rPr lang="en-US" sz="1800" b="0" dirty="0">
                          <a:effectLst/>
                        </a:rPr>
                        <a:t>A function can be overridden only a single time.</a:t>
                      </a:r>
                    </a:p>
                  </a:txBody>
                  <a:tcPr marL="0" marR="0" marT="0" marB="0" anchor="ctr"/>
                </a:tc>
                <a:extLst>
                  <a:ext uri="{0D108BD9-81ED-4DB2-BD59-A6C34878D82A}">
                    <a16:rowId xmlns:a16="http://schemas.microsoft.com/office/drawing/2014/main" val="3652890606"/>
                  </a:ext>
                </a:extLst>
              </a:tr>
              <a:tr h="891003">
                <a:tc>
                  <a:txBody>
                    <a:bodyPr/>
                    <a:lstStyle/>
                    <a:p>
                      <a:pPr marL="72000" algn="l" fontAlgn="ctr"/>
                      <a:r>
                        <a:rPr lang="en-US" sz="1800" b="0">
                          <a:effectLst/>
                        </a:rPr>
                        <a:t>In function overloading, we don’t need inheritance.</a:t>
                      </a:r>
                    </a:p>
                  </a:txBody>
                  <a:tcPr marL="0" marR="0" marT="0" marB="0" anchor="ctr"/>
                </a:tc>
                <a:tc>
                  <a:txBody>
                    <a:bodyPr/>
                    <a:lstStyle/>
                    <a:p>
                      <a:pPr marL="72000" algn="l" fontAlgn="ctr"/>
                      <a:r>
                        <a:rPr lang="en-US" sz="1800" b="0" dirty="0">
                          <a:effectLst/>
                        </a:rPr>
                        <a:t>In function overriding, we need an inheritance concept.</a:t>
                      </a:r>
                    </a:p>
                  </a:txBody>
                  <a:tcPr marL="0" marR="0" marT="0" marB="0" anchor="ctr"/>
                </a:tc>
                <a:extLst>
                  <a:ext uri="{0D108BD9-81ED-4DB2-BD59-A6C34878D82A}">
                    <a16:rowId xmlns:a16="http://schemas.microsoft.com/office/drawing/2014/main" val="1692907080"/>
                  </a:ext>
                </a:extLst>
              </a:tr>
            </a:tbl>
          </a:graphicData>
        </a:graphic>
      </p:graphicFrame>
    </p:spTree>
    <p:extLst>
      <p:ext uri="{BB962C8B-B14F-4D97-AF65-F5344CB8AC3E}">
        <p14:creationId xmlns:p14="http://schemas.microsoft.com/office/powerpoint/2010/main" val="184959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OPERATOR OVERLOADING</a:t>
            </a:r>
          </a:p>
        </p:txBody>
      </p:sp>
    </p:spTree>
    <p:extLst>
      <p:ext uri="{BB962C8B-B14F-4D97-AF65-F5344CB8AC3E}">
        <p14:creationId xmlns:p14="http://schemas.microsoft.com/office/powerpoint/2010/main" val="4025013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1275-9E9D-6108-DF4A-C02301B051B4}"/>
              </a:ext>
            </a:extLst>
          </p:cNvPr>
          <p:cNvSpPr>
            <a:spLocks noGrp="1"/>
          </p:cNvSpPr>
          <p:nvPr>
            <p:ph type="title"/>
          </p:nvPr>
        </p:nvSpPr>
        <p:spPr/>
        <p:txBody>
          <a:bodyPr/>
          <a:lstStyle/>
          <a:p>
            <a:r>
              <a:rPr lang="en-IN" dirty="0"/>
              <a:t>Operator Overloading in C++</a:t>
            </a:r>
          </a:p>
        </p:txBody>
      </p:sp>
      <p:sp>
        <p:nvSpPr>
          <p:cNvPr id="3" name="Content Placeholder 2">
            <a:extLst>
              <a:ext uri="{FF2B5EF4-FFF2-40B4-BE49-F238E27FC236}">
                <a16:creationId xmlns:a16="http://schemas.microsoft.com/office/drawing/2014/main" id="{9038F4E7-5E66-96E2-373F-E2D00F00189A}"/>
              </a:ext>
            </a:extLst>
          </p:cNvPr>
          <p:cNvSpPr>
            <a:spLocks noGrp="1"/>
          </p:cNvSpPr>
          <p:nvPr>
            <p:ph idx="1"/>
          </p:nvPr>
        </p:nvSpPr>
        <p:spPr/>
        <p:txBody>
          <a:bodyPr>
            <a:normAutofit lnSpcReduction="10000"/>
          </a:bodyPr>
          <a:lstStyle/>
          <a:p>
            <a:r>
              <a:rPr lang="en-US" sz="2400" dirty="0"/>
              <a:t>Operator overloading is a compile-time polymorphism. </a:t>
            </a:r>
          </a:p>
          <a:p>
            <a:r>
              <a:rPr lang="en-US" sz="2400" dirty="0"/>
              <a:t>It is an idea of giving special meaning to an existing operator in C++ without changing its original meaning.</a:t>
            </a:r>
          </a:p>
          <a:p>
            <a:r>
              <a:rPr lang="en-US" sz="2400" dirty="0"/>
              <a:t>In C++, we can make operators work for user-defined classes.</a:t>
            </a:r>
          </a:p>
          <a:p>
            <a:r>
              <a:rPr lang="en-US" sz="2400" dirty="0"/>
              <a:t>This means C++ has the ability to provide the operators with a special meaning for a data type, this ability is known as operator overloading.</a:t>
            </a:r>
          </a:p>
          <a:p>
            <a:r>
              <a:rPr lang="en-US" sz="2400" dirty="0"/>
              <a:t>For example, we can overload an operator ‘+’ in a class in such a way that we can concatenate two strings by just using +. </a:t>
            </a:r>
          </a:p>
          <a:p>
            <a:r>
              <a:rPr lang="en-US" sz="2400" dirty="0"/>
              <a:t> Another example is classes, where arithmetic operators may be overloaded, which are Complex Numbers, Fractional Numbers, etc.</a:t>
            </a:r>
            <a:endParaRPr lang="en-IN" sz="2400" dirty="0"/>
          </a:p>
        </p:txBody>
      </p:sp>
    </p:spTree>
    <p:extLst>
      <p:ext uri="{BB962C8B-B14F-4D97-AF65-F5344CB8AC3E}">
        <p14:creationId xmlns:p14="http://schemas.microsoft.com/office/powerpoint/2010/main" val="420941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D77BD-0DF5-C0BB-AEE0-7AD0A050FF9D}"/>
              </a:ext>
            </a:extLst>
          </p:cNvPr>
          <p:cNvSpPr>
            <a:spLocks noGrp="1"/>
          </p:cNvSpPr>
          <p:nvPr>
            <p:ph idx="1"/>
          </p:nvPr>
        </p:nvSpPr>
        <p:spPr>
          <a:xfrm>
            <a:off x="457200" y="1600200"/>
            <a:ext cx="2895600" cy="4525963"/>
          </a:xfrm>
        </p:spPr>
        <p:txBody>
          <a:bodyPr>
            <a:normAutofit fontScale="70000" lnSpcReduction="20000"/>
          </a:bodyPr>
          <a:lstStyle/>
          <a:p>
            <a:pPr marL="0" indent="0">
              <a:buNone/>
            </a:pPr>
            <a:r>
              <a:rPr lang="en-US" dirty="0"/>
              <a:t>class A {</a:t>
            </a:r>
          </a:p>
          <a:p>
            <a:pPr marL="0" indent="0">
              <a:buNone/>
            </a:pPr>
            <a:r>
              <a:rPr lang="en-US" dirty="0"/>
              <a:t>    statements;</a:t>
            </a:r>
          </a:p>
          <a:p>
            <a:pPr marL="0" indent="0">
              <a:buNone/>
            </a:pPr>
            <a:r>
              <a:rPr lang="en-US" dirty="0"/>
              <a:t>};</a:t>
            </a:r>
          </a:p>
          <a:p>
            <a:pPr marL="0" indent="0">
              <a:buNone/>
            </a:pPr>
            <a:r>
              <a:rPr lang="en-US" dirty="0"/>
              <a:t>  </a:t>
            </a:r>
          </a:p>
          <a:p>
            <a:pPr marL="0" indent="0">
              <a:buNone/>
            </a:pPr>
            <a:r>
              <a:rPr lang="en-US" dirty="0"/>
              <a:t>int main()</a:t>
            </a:r>
          </a:p>
          <a:p>
            <a:pPr marL="0" indent="0">
              <a:buNone/>
            </a:pPr>
            <a:r>
              <a:rPr lang="en-US" dirty="0"/>
              <a:t>{</a:t>
            </a:r>
          </a:p>
          <a:p>
            <a:pPr marL="0" indent="0">
              <a:buNone/>
            </a:pPr>
            <a:r>
              <a:rPr lang="en-US" dirty="0"/>
              <a:t>    A a1, a2, a3;</a:t>
            </a:r>
          </a:p>
          <a:p>
            <a:pPr marL="0" indent="0">
              <a:buNone/>
            </a:pPr>
            <a:r>
              <a:rPr lang="en-US" dirty="0"/>
              <a:t>  </a:t>
            </a:r>
          </a:p>
          <a:p>
            <a:pPr marL="0" indent="0">
              <a:buNone/>
            </a:pPr>
            <a:r>
              <a:rPr lang="en-US" dirty="0"/>
              <a:t>    a3 = a1 + a2;</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IN" dirty="0"/>
          </a:p>
        </p:txBody>
      </p:sp>
      <p:sp>
        <p:nvSpPr>
          <p:cNvPr id="5" name="TextBox 4">
            <a:extLst>
              <a:ext uri="{FF2B5EF4-FFF2-40B4-BE49-F238E27FC236}">
                <a16:creationId xmlns:a16="http://schemas.microsoft.com/office/drawing/2014/main" id="{A3D7B844-41A6-F821-A85C-DCA76D746394}"/>
              </a:ext>
            </a:extLst>
          </p:cNvPr>
          <p:cNvSpPr txBox="1"/>
          <p:nvPr/>
        </p:nvSpPr>
        <p:spPr>
          <a:xfrm>
            <a:off x="3810000" y="685800"/>
            <a:ext cx="4572000" cy="6001643"/>
          </a:xfrm>
          <a:prstGeom prst="rect">
            <a:avLst/>
          </a:prstGeom>
          <a:noFill/>
        </p:spPr>
        <p:txBody>
          <a:bodyPr wrap="square">
            <a:spAutoFit/>
          </a:bodyPr>
          <a:lstStyle/>
          <a:p>
            <a:r>
              <a:rPr lang="en-US" sz="2400" dirty="0"/>
              <a:t>In this example, we have 3 variables “a1”, “a2” and “a3” of type “class A”. </a:t>
            </a:r>
          </a:p>
          <a:p>
            <a:r>
              <a:rPr lang="en-US" sz="2400" dirty="0"/>
              <a:t>Here we are trying to add two objects “a1” and “a2”, which are of user-defined type i.e. of type “class A” using the “+” operator. </a:t>
            </a:r>
          </a:p>
          <a:p>
            <a:r>
              <a:rPr lang="en-US" sz="2400" dirty="0"/>
              <a:t>This is not allowed, because the addition operator “+” is predefined to operate only on built-in data types. </a:t>
            </a:r>
          </a:p>
          <a:p>
            <a:r>
              <a:rPr lang="en-US" sz="2400" dirty="0"/>
              <a:t>But here, “class A” is a user-defined type, so the compiler generates an error. </a:t>
            </a:r>
          </a:p>
          <a:p>
            <a:r>
              <a:rPr lang="en-US" sz="2400" dirty="0"/>
              <a:t>This is where the concept of “Operator overloading” comes in.</a:t>
            </a:r>
            <a:endParaRPr lang="en-IN" sz="2400" dirty="0"/>
          </a:p>
        </p:txBody>
      </p:sp>
    </p:spTree>
    <p:extLst>
      <p:ext uri="{BB962C8B-B14F-4D97-AF65-F5344CB8AC3E}">
        <p14:creationId xmlns:p14="http://schemas.microsoft.com/office/powerpoint/2010/main" val="414320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FE87-099B-D1E7-6C56-54C5AB342E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E30FFF-D48D-1625-F4C1-7CCD2F01C0F0}"/>
              </a:ext>
            </a:extLst>
          </p:cNvPr>
          <p:cNvSpPr>
            <a:spLocks noGrp="1"/>
          </p:cNvSpPr>
          <p:nvPr>
            <p:ph idx="1"/>
          </p:nvPr>
        </p:nvSpPr>
        <p:spPr/>
        <p:txBody>
          <a:bodyPr>
            <a:normAutofit fontScale="92500" lnSpcReduction="10000"/>
          </a:bodyPr>
          <a:lstStyle/>
          <a:p>
            <a:r>
              <a:rPr lang="en-US" sz="3000" dirty="0"/>
              <a:t>Now, if the user wants to make the operator “+” add two class objects, the user has to redefine the meaning of the “+” operator such that it adds two class objects. </a:t>
            </a:r>
          </a:p>
          <a:p>
            <a:r>
              <a:rPr lang="en-US" sz="3000" dirty="0"/>
              <a:t>This is done by using the concept of “Operator overloading”.</a:t>
            </a:r>
          </a:p>
          <a:p>
            <a:r>
              <a:rPr lang="en-US" sz="3000" dirty="0"/>
              <a:t>Redefining the meaning of operators really does not change their original meaning; instead, they have been given additional meaning along with their existing ones.</a:t>
            </a:r>
            <a:endParaRPr lang="en-IN" sz="3000" dirty="0"/>
          </a:p>
        </p:txBody>
      </p:sp>
    </p:spTree>
    <p:extLst>
      <p:ext uri="{BB962C8B-B14F-4D97-AF65-F5344CB8AC3E}">
        <p14:creationId xmlns:p14="http://schemas.microsoft.com/office/powerpoint/2010/main" val="286651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2D74-9CE8-CB3B-6ED0-FC85FE3F28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3707CC-39BB-8B9B-A5FD-99DC5425056B}"/>
              </a:ext>
            </a:extLst>
          </p:cNvPr>
          <p:cNvSpPr>
            <a:spLocks noGrp="1"/>
          </p:cNvSpPr>
          <p:nvPr>
            <p:ph idx="1"/>
          </p:nvPr>
        </p:nvSpPr>
        <p:spPr/>
        <p:txBody>
          <a:bodyPr>
            <a:normAutofit fontScale="62500" lnSpcReduction="20000"/>
          </a:bodyPr>
          <a:lstStyle/>
          <a:p>
            <a:pPr marL="0" indent="0">
              <a:buNone/>
            </a:pPr>
            <a:r>
              <a:rPr lang="en-US" dirty="0"/>
              <a:t>Operators that can be overloaded</a:t>
            </a:r>
          </a:p>
          <a:p>
            <a:pPr marL="0" indent="0">
              <a:buNone/>
            </a:pPr>
            <a:r>
              <a:rPr lang="en-US" dirty="0"/>
              <a:t>We can overload: the only operators which are defined as operator in C++ can be overloaded.</a:t>
            </a:r>
          </a:p>
          <a:p>
            <a:pPr marL="0" indent="0">
              <a:buNone/>
            </a:pPr>
            <a:endParaRPr lang="en-US" dirty="0"/>
          </a:p>
          <a:p>
            <a:r>
              <a:rPr lang="en-US" dirty="0"/>
              <a:t>Unary operators</a:t>
            </a:r>
          </a:p>
          <a:p>
            <a:r>
              <a:rPr lang="en-US" dirty="0"/>
              <a:t>Binary operators</a:t>
            </a:r>
          </a:p>
          <a:p>
            <a:r>
              <a:rPr lang="en-US" dirty="0"/>
              <a:t>Special operators ( [ ], (), </a:t>
            </a:r>
            <a:r>
              <a:rPr lang="en-US" dirty="0" err="1"/>
              <a:t>etc</a:t>
            </a:r>
            <a:r>
              <a:rPr lang="en-US" dirty="0"/>
              <a:t>)</a:t>
            </a:r>
          </a:p>
          <a:p>
            <a:pPr marL="0" indent="0">
              <a:buNone/>
            </a:pPr>
            <a:endParaRPr lang="en-US" dirty="0"/>
          </a:p>
          <a:p>
            <a:pPr marL="0" indent="0">
              <a:buNone/>
            </a:pPr>
            <a:r>
              <a:rPr lang="en-US" dirty="0"/>
              <a:t>But, among them, there are some operators that cannot be overloaded. They are</a:t>
            </a:r>
          </a:p>
          <a:p>
            <a:pPr marL="0" indent="0">
              <a:buNone/>
            </a:pPr>
            <a:endParaRPr lang="en-US" dirty="0"/>
          </a:p>
          <a:p>
            <a:r>
              <a:rPr lang="en-US" dirty="0"/>
              <a:t>Scope resolution operator     ::</a:t>
            </a:r>
          </a:p>
          <a:p>
            <a:r>
              <a:rPr lang="en-US" dirty="0"/>
              <a:t>Member selection operator    ?:                         </a:t>
            </a:r>
          </a:p>
          <a:p>
            <a:r>
              <a:rPr lang="en-US" dirty="0"/>
              <a:t>Member selection through     .</a:t>
            </a:r>
          </a:p>
          <a:p>
            <a:r>
              <a:rPr lang="en-US" dirty="0"/>
              <a:t>The special characters #, $, @, etc.</a:t>
            </a:r>
          </a:p>
        </p:txBody>
      </p:sp>
    </p:spTree>
    <p:extLst>
      <p:ext uri="{BB962C8B-B14F-4D97-AF65-F5344CB8AC3E}">
        <p14:creationId xmlns:p14="http://schemas.microsoft.com/office/powerpoint/2010/main" val="255891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0"/>
            <a:ext cx="6732270" cy="514350"/>
          </a:xfrm>
          <a:prstGeom prst="rect">
            <a:avLst/>
          </a:prstGeom>
        </p:spPr>
        <p:txBody>
          <a:bodyPr vert="horz" wrap="square" lIns="0" tIns="13335" rIns="0" bIns="0" rtlCol="0">
            <a:spAutoFit/>
          </a:bodyPr>
          <a:lstStyle/>
          <a:p>
            <a:pPr marL="12700">
              <a:lnSpc>
                <a:spcPct val="100000"/>
              </a:lnSpc>
              <a:spcBef>
                <a:spcPts val="105"/>
              </a:spcBef>
            </a:pPr>
            <a:r>
              <a:rPr sz="3200" dirty="0"/>
              <a:t>Restrictions on Operator</a:t>
            </a:r>
            <a:r>
              <a:rPr sz="3200" spc="-135" dirty="0"/>
              <a:t> </a:t>
            </a:r>
            <a:r>
              <a:rPr sz="3200" dirty="0"/>
              <a:t>Overloading</a:t>
            </a:r>
            <a:endParaRPr sz="3200"/>
          </a:p>
        </p:txBody>
      </p:sp>
      <p:sp>
        <p:nvSpPr>
          <p:cNvPr id="3" name="object 3"/>
          <p:cNvSpPr txBox="1"/>
          <p:nvPr/>
        </p:nvSpPr>
        <p:spPr>
          <a:xfrm>
            <a:off x="685800" y="633730"/>
            <a:ext cx="5878195" cy="413575"/>
          </a:xfrm>
          <a:prstGeom prst="rect">
            <a:avLst/>
          </a:prstGeom>
        </p:spPr>
        <p:txBody>
          <a:bodyPr vert="horz" wrap="square" lIns="0" tIns="13335" rIns="0" bIns="0" rtlCol="0">
            <a:spAutoFit/>
          </a:bodyPr>
          <a:lstStyle/>
          <a:p>
            <a:pPr marL="12700">
              <a:lnSpc>
                <a:spcPct val="100000"/>
              </a:lnSpc>
              <a:spcBef>
                <a:spcPts val="105"/>
              </a:spcBef>
            </a:pPr>
            <a:r>
              <a:rPr sz="2600" spc="5" dirty="0">
                <a:latin typeface="Arial"/>
                <a:cs typeface="Arial"/>
              </a:rPr>
              <a:t>C++ </a:t>
            </a:r>
            <a:r>
              <a:rPr sz="2600" dirty="0">
                <a:latin typeface="Arial"/>
                <a:cs typeface="Arial"/>
              </a:rPr>
              <a:t>operators that can be</a:t>
            </a:r>
            <a:r>
              <a:rPr sz="2600" spc="-10" dirty="0">
                <a:latin typeface="Arial"/>
                <a:cs typeface="Arial"/>
              </a:rPr>
              <a:t> </a:t>
            </a:r>
            <a:r>
              <a:rPr sz="2600" spc="-35" dirty="0">
                <a:latin typeface="Arial"/>
                <a:cs typeface="Arial"/>
              </a:rPr>
              <a:t>overloaded</a:t>
            </a:r>
            <a:endParaRPr sz="2600" dirty="0">
              <a:latin typeface="Arial"/>
              <a:cs typeface="Arial"/>
            </a:endParaRPr>
          </a:p>
        </p:txBody>
      </p:sp>
      <p:sp>
        <p:nvSpPr>
          <p:cNvPr id="4" name="object 4"/>
          <p:cNvSpPr txBox="1"/>
          <p:nvPr/>
        </p:nvSpPr>
        <p:spPr>
          <a:xfrm>
            <a:off x="612140" y="3505200"/>
            <a:ext cx="6403975" cy="422275"/>
          </a:xfrm>
          <a:prstGeom prst="rect">
            <a:avLst/>
          </a:prstGeom>
        </p:spPr>
        <p:txBody>
          <a:bodyPr vert="horz" wrap="square" lIns="0" tIns="12700" rIns="0" bIns="0" rtlCol="0">
            <a:spAutoFit/>
          </a:bodyPr>
          <a:lstStyle/>
          <a:p>
            <a:pPr marL="12700">
              <a:lnSpc>
                <a:spcPct val="100000"/>
              </a:lnSpc>
              <a:spcBef>
                <a:spcPts val="100"/>
              </a:spcBef>
            </a:pPr>
            <a:r>
              <a:rPr sz="2600" dirty="0">
                <a:latin typeface="Arial"/>
                <a:cs typeface="Arial"/>
              </a:rPr>
              <a:t>C++ Operators that cannot be</a:t>
            </a:r>
            <a:r>
              <a:rPr sz="2600" spc="-45" dirty="0">
                <a:latin typeface="Arial"/>
                <a:cs typeface="Arial"/>
              </a:rPr>
              <a:t> </a:t>
            </a:r>
            <a:r>
              <a:rPr sz="2600" spc="-35" dirty="0">
                <a:latin typeface="Arial"/>
                <a:cs typeface="Arial"/>
              </a:rPr>
              <a:t>overloaded</a:t>
            </a:r>
            <a:endParaRPr sz="2600" dirty="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031421306"/>
              </p:ext>
            </p:extLst>
          </p:nvPr>
        </p:nvGraphicFramePr>
        <p:xfrm>
          <a:off x="609600" y="4038600"/>
          <a:ext cx="7337424" cy="661118"/>
        </p:xfrm>
        <a:graphic>
          <a:graphicData uri="http://schemas.openxmlformats.org/drawingml/2006/table">
            <a:tbl>
              <a:tblPr firstRow="1" bandRow="1">
                <a:tableStyleId>{2D5ABB26-0587-4C30-8999-92F81FD0307C}</a:tableStyleId>
              </a:tblPr>
              <a:tblGrid>
                <a:gridCol w="1467485">
                  <a:extLst>
                    <a:ext uri="{9D8B030D-6E8A-4147-A177-3AD203B41FA5}">
                      <a16:colId xmlns:a16="http://schemas.microsoft.com/office/drawing/2014/main" val="20000"/>
                    </a:ext>
                  </a:extLst>
                </a:gridCol>
                <a:gridCol w="1467485">
                  <a:extLst>
                    <a:ext uri="{9D8B030D-6E8A-4147-A177-3AD203B41FA5}">
                      <a16:colId xmlns:a16="http://schemas.microsoft.com/office/drawing/2014/main" val="20001"/>
                    </a:ext>
                  </a:extLst>
                </a:gridCol>
                <a:gridCol w="1467484">
                  <a:extLst>
                    <a:ext uri="{9D8B030D-6E8A-4147-A177-3AD203B41FA5}">
                      <a16:colId xmlns:a16="http://schemas.microsoft.com/office/drawing/2014/main" val="20002"/>
                    </a:ext>
                  </a:extLst>
                </a:gridCol>
                <a:gridCol w="1467485">
                  <a:extLst>
                    <a:ext uri="{9D8B030D-6E8A-4147-A177-3AD203B41FA5}">
                      <a16:colId xmlns:a16="http://schemas.microsoft.com/office/drawing/2014/main" val="20003"/>
                    </a:ext>
                  </a:extLst>
                </a:gridCol>
                <a:gridCol w="1467485">
                  <a:extLst>
                    <a:ext uri="{9D8B030D-6E8A-4147-A177-3AD203B41FA5}">
                      <a16:colId xmlns:a16="http://schemas.microsoft.com/office/drawing/2014/main" val="20004"/>
                    </a:ext>
                  </a:extLst>
                </a:gridCol>
              </a:tblGrid>
              <a:tr h="353399">
                <a:tc gridSpan="5">
                  <a:txBody>
                    <a:bodyPr/>
                    <a:lstStyle/>
                    <a:p>
                      <a:pPr marL="46990">
                        <a:lnSpc>
                          <a:spcPct val="100000"/>
                        </a:lnSpc>
                        <a:spcBef>
                          <a:spcPts val="275"/>
                        </a:spcBef>
                      </a:pPr>
                      <a:r>
                        <a:rPr sz="1450" b="1" spc="25" dirty="0">
                          <a:latin typeface="Courier New"/>
                          <a:cs typeface="Courier New"/>
                        </a:rPr>
                        <a:t>Operators that cannot </a:t>
                      </a:r>
                      <a:r>
                        <a:rPr sz="1450" b="1" spc="30" dirty="0">
                          <a:latin typeface="Courier New"/>
                          <a:cs typeface="Courier New"/>
                        </a:rPr>
                        <a:t>be</a:t>
                      </a:r>
                      <a:r>
                        <a:rPr sz="1450" b="1" spc="-40" dirty="0">
                          <a:latin typeface="Courier New"/>
                          <a:cs typeface="Courier New"/>
                        </a:rPr>
                        <a:t> </a:t>
                      </a:r>
                      <a:r>
                        <a:rPr sz="1450" b="1" spc="25" dirty="0">
                          <a:latin typeface="Courier New"/>
                          <a:cs typeface="Courier New"/>
                        </a:rPr>
                        <a:t>overloaded</a:t>
                      </a:r>
                      <a:endParaRPr sz="1450" dirty="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9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07719">
                <a:tc>
                  <a:txBody>
                    <a:bodyPr/>
                    <a:lstStyle/>
                    <a:p>
                      <a:pPr marL="46990">
                        <a:lnSpc>
                          <a:spcPct val="100000"/>
                        </a:lnSpc>
                        <a:spcBef>
                          <a:spcPts val="310"/>
                        </a:spcBef>
                      </a:pPr>
                      <a:r>
                        <a:rPr sz="1450" b="1" dirty="0">
                          <a:latin typeface="Courier New"/>
                          <a:cs typeface="Courier New"/>
                        </a:rPr>
                        <a:t>.</a:t>
                      </a:r>
                      <a:endParaRPr sz="1450">
                        <a:latin typeface="Courier New"/>
                        <a:cs typeface="Courier New"/>
                      </a:endParaRPr>
                    </a:p>
                  </a:txBody>
                  <a:tcPr marL="0" marR="0" marT="393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5085">
                        <a:lnSpc>
                          <a:spcPct val="100000"/>
                        </a:lnSpc>
                        <a:spcBef>
                          <a:spcPts val="310"/>
                        </a:spcBef>
                      </a:pPr>
                      <a:r>
                        <a:rPr sz="1450" b="1" spc="25" dirty="0">
                          <a:latin typeface="Courier New"/>
                          <a:cs typeface="Courier New"/>
                        </a:rPr>
                        <a:t>.*</a:t>
                      </a:r>
                      <a:endParaRPr sz="1450">
                        <a:latin typeface="Courier New"/>
                        <a:cs typeface="Courier New"/>
                      </a:endParaRPr>
                    </a:p>
                  </a:txBody>
                  <a:tcPr marL="0" marR="0" marT="393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5085">
                        <a:lnSpc>
                          <a:spcPct val="100000"/>
                        </a:lnSpc>
                        <a:spcBef>
                          <a:spcPts val="310"/>
                        </a:spcBef>
                      </a:pPr>
                      <a:r>
                        <a:rPr sz="1450" b="1" spc="25" dirty="0">
                          <a:latin typeface="Courier New"/>
                          <a:cs typeface="Courier New"/>
                        </a:rPr>
                        <a:t>::</a:t>
                      </a:r>
                      <a:endParaRPr sz="1450">
                        <a:latin typeface="Courier New"/>
                        <a:cs typeface="Courier New"/>
                      </a:endParaRPr>
                    </a:p>
                  </a:txBody>
                  <a:tcPr marL="0" marR="0" marT="393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5085">
                        <a:lnSpc>
                          <a:spcPct val="100000"/>
                        </a:lnSpc>
                        <a:spcBef>
                          <a:spcPts val="310"/>
                        </a:spcBef>
                      </a:pPr>
                      <a:r>
                        <a:rPr sz="1450" b="1" spc="25" dirty="0">
                          <a:latin typeface="Courier New"/>
                          <a:cs typeface="Courier New"/>
                        </a:rPr>
                        <a:t>?:</a:t>
                      </a:r>
                      <a:endParaRPr sz="1450">
                        <a:latin typeface="Courier New"/>
                        <a:cs typeface="Courier New"/>
                      </a:endParaRPr>
                    </a:p>
                  </a:txBody>
                  <a:tcPr marL="0" marR="0" marT="393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5085">
                        <a:lnSpc>
                          <a:spcPct val="100000"/>
                        </a:lnSpc>
                        <a:spcBef>
                          <a:spcPts val="310"/>
                        </a:spcBef>
                      </a:pPr>
                      <a:r>
                        <a:rPr sz="1450" b="1" spc="25" dirty="0">
                          <a:latin typeface="Courier New"/>
                          <a:cs typeface="Courier New"/>
                        </a:rPr>
                        <a:t>sizeof</a:t>
                      </a:r>
                      <a:endParaRPr sz="1450" dirty="0">
                        <a:latin typeface="Courier New"/>
                        <a:cs typeface="Courier New"/>
                      </a:endParaRPr>
                    </a:p>
                  </a:txBody>
                  <a:tcPr marL="0" marR="0" marT="393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6" name="object 6"/>
          <p:cNvGraphicFramePr>
            <a:graphicFrameLocks noGrp="1"/>
          </p:cNvGraphicFramePr>
          <p:nvPr/>
        </p:nvGraphicFramePr>
        <p:xfrm>
          <a:off x="720932" y="1219213"/>
          <a:ext cx="7139938" cy="2028609"/>
        </p:xfrm>
        <a:graphic>
          <a:graphicData uri="http://schemas.openxmlformats.org/drawingml/2006/table">
            <a:tbl>
              <a:tblPr firstRow="1" bandRow="1">
                <a:tableStyleId>{2D5ABB26-0587-4C30-8999-92F81FD0307C}</a:tableStyleId>
              </a:tblPr>
              <a:tblGrid>
                <a:gridCol w="995680">
                  <a:extLst>
                    <a:ext uri="{9D8B030D-6E8A-4147-A177-3AD203B41FA5}">
                      <a16:colId xmlns:a16="http://schemas.microsoft.com/office/drawing/2014/main" val="20000"/>
                    </a:ext>
                  </a:extLst>
                </a:gridCol>
                <a:gridCol w="995044">
                  <a:extLst>
                    <a:ext uri="{9D8B030D-6E8A-4147-A177-3AD203B41FA5}">
                      <a16:colId xmlns:a16="http://schemas.microsoft.com/office/drawing/2014/main" val="20001"/>
                    </a:ext>
                  </a:extLst>
                </a:gridCol>
                <a:gridCol w="829310">
                  <a:extLst>
                    <a:ext uri="{9D8B030D-6E8A-4147-A177-3AD203B41FA5}">
                      <a16:colId xmlns:a16="http://schemas.microsoft.com/office/drawing/2014/main" val="20002"/>
                    </a:ext>
                  </a:extLst>
                </a:gridCol>
                <a:gridCol w="829310">
                  <a:extLst>
                    <a:ext uri="{9D8B030D-6E8A-4147-A177-3AD203B41FA5}">
                      <a16:colId xmlns:a16="http://schemas.microsoft.com/office/drawing/2014/main" val="20003"/>
                    </a:ext>
                  </a:extLst>
                </a:gridCol>
                <a:gridCol w="837564">
                  <a:extLst>
                    <a:ext uri="{9D8B030D-6E8A-4147-A177-3AD203B41FA5}">
                      <a16:colId xmlns:a16="http://schemas.microsoft.com/office/drawing/2014/main" val="20004"/>
                    </a:ext>
                  </a:extLst>
                </a:gridCol>
                <a:gridCol w="829310">
                  <a:extLst>
                    <a:ext uri="{9D8B030D-6E8A-4147-A177-3AD203B41FA5}">
                      <a16:colId xmlns:a16="http://schemas.microsoft.com/office/drawing/2014/main" val="20005"/>
                    </a:ext>
                  </a:extLst>
                </a:gridCol>
                <a:gridCol w="828675">
                  <a:extLst>
                    <a:ext uri="{9D8B030D-6E8A-4147-A177-3AD203B41FA5}">
                      <a16:colId xmlns:a16="http://schemas.microsoft.com/office/drawing/2014/main" val="20006"/>
                    </a:ext>
                  </a:extLst>
                </a:gridCol>
                <a:gridCol w="995045">
                  <a:extLst>
                    <a:ext uri="{9D8B030D-6E8A-4147-A177-3AD203B41FA5}">
                      <a16:colId xmlns:a16="http://schemas.microsoft.com/office/drawing/2014/main" val="20007"/>
                    </a:ext>
                  </a:extLst>
                </a:gridCol>
              </a:tblGrid>
              <a:tr h="329041">
                <a:tc gridSpan="8">
                  <a:txBody>
                    <a:bodyPr/>
                    <a:lstStyle/>
                    <a:p>
                      <a:pPr marL="46355">
                        <a:lnSpc>
                          <a:spcPct val="100000"/>
                        </a:lnSpc>
                        <a:spcBef>
                          <a:spcPts val="260"/>
                        </a:spcBef>
                      </a:pPr>
                      <a:r>
                        <a:rPr sz="1350" b="1" spc="55" dirty="0">
                          <a:latin typeface="Courier New"/>
                          <a:cs typeface="Courier New"/>
                        </a:rPr>
                        <a:t>Operators </a:t>
                      </a:r>
                      <a:r>
                        <a:rPr sz="1350" b="1" spc="60" dirty="0">
                          <a:latin typeface="Courier New"/>
                          <a:cs typeface="Courier New"/>
                        </a:rPr>
                        <a:t>that can be</a:t>
                      </a:r>
                      <a:r>
                        <a:rPr sz="1350" b="1" spc="40" dirty="0">
                          <a:latin typeface="Courier New"/>
                          <a:cs typeface="Courier New"/>
                        </a:rPr>
                        <a:t> </a:t>
                      </a:r>
                      <a:r>
                        <a:rPr sz="1350" b="1" spc="55" dirty="0">
                          <a:latin typeface="Courier New"/>
                          <a:cs typeface="Courier New"/>
                        </a:rPr>
                        <a:t>overloaded</a:t>
                      </a:r>
                      <a:endParaRPr sz="1350">
                        <a:latin typeface="Courier New"/>
                        <a:cs typeface="Courier New"/>
                      </a:endParaRPr>
                    </a:p>
                  </a:txBody>
                  <a:tcPr marL="0" marR="0" marT="330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9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84657">
                <a:tc>
                  <a:txBody>
                    <a:bodyPr/>
                    <a:lstStyle/>
                    <a:p>
                      <a:pPr marL="46355">
                        <a:lnSpc>
                          <a:spcPct val="100000"/>
                        </a:lnSpc>
                        <a:spcBef>
                          <a:spcPts val="290"/>
                        </a:spcBef>
                      </a:pPr>
                      <a:r>
                        <a:rPr sz="1350" b="1" dirty="0">
                          <a:latin typeface="Courier New"/>
                          <a:cs typeface="Courier New"/>
                        </a:rPr>
                        <a:t>+</a:t>
                      </a:r>
                      <a:endParaRPr sz="1350">
                        <a:latin typeface="Courier New"/>
                        <a:cs typeface="Courier New"/>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90"/>
                        </a:spcBef>
                      </a:pPr>
                      <a:r>
                        <a:rPr sz="1350" b="1" dirty="0">
                          <a:latin typeface="Courier New"/>
                          <a:cs typeface="Courier New"/>
                        </a:rPr>
                        <a:t>-</a:t>
                      </a:r>
                      <a:endParaRPr sz="1350">
                        <a:latin typeface="Courier New"/>
                        <a:cs typeface="Courier New"/>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90"/>
                        </a:spcBef>
                      </a:pPr>
                      <a:r>
                        <a:rPr sz="1350" b="1" dirty="0">
                          <a:latin typeface="Courier New"/>
                          <a:cs typeface="Courier New"/>
                        </a:rPr>
                        <a:t>*</a:t>
                      </a:r>
                      <a:endParaRPr sz="1350">
                        <a:latin typeface="Courier New"/>
                        <a:cs typeface="Courier New"/>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90"/>
                        </a:spcBef>
                      </a:pPr>
                      <a:r>
                        <a:rPr sz="1350" b="1" dirty="0">
                          <a:latin typeface="Courier New"/>
                          <a:cs typeface="Courier New"/>
                        </a:rPr>
                        <a:t>/</a:t>
                      </a:r>
                      <a:endParaRPr sz="1350">
                        <a:latin typeface="Courier New"/>
                        <a:cs typeface="Courier New"/>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90"/>
                        </a:spcBef>
                      </a:pPr>
                      <a:r>
                        <a:rPr sz="1350" b="1" dirty="0">
                          <a:latin typeface="Courier New"/>
                          <a:cs typeface="Courier New"/>
                        </a:rPr>
                        <a:t>%</a:t>
                      </a:r>
                      <a:endParaRPr sz="1350">
                        <a:latin typeface="Courier New"/>
                        <a:cs typeface="Courier New"/>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4450">
                        <a:lnSpc>
                          <a:spcPct val="100000"/>
                        </a:lnSpc>
                        <a:spcBef>
                          <a:spcPts val="290"/>
                        </a:spcBef>
                      </a:pPr>
                      <a:r>
                        <a:rPr sz="1350" b="1" dirty="0">
                          <a:latin typeface="Courier New"/>
                          <a:cs typeface="Courier New"/>
                        </a:rPr>
                        <a:t>^</a:t>
                      </a:r>
                      <a:endParaRPr sz="1350">
                        <a:latin typeface="Courier New"/>
                        <a:cs typeface="Courier New"/>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90"/>
                        </a:spcBef>
                      </a:pPr>
                      <a:r>
                        <a:rPr sz="1350" b="1" dirty="0">
                          <a:latin typeface="Courier New"/>
                          <a:cs typeface="Courier New"/>
                        </a:rPr>
                        <a:t>&amp;</a:t>
                      </a:r>
                      <a:endParaRPr sz="1350">
                        <a:latin typeface="Courier New"/>
                        <a:cs typeface="Courier New"/>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90"/>
                        </a:spcBef>
                      </a:pPr>
                      <a:r>
                        <a:rPr sz="1350" b="1" dirty="0">
                          <a:latin typeface="Courier New"/>
                          <a:cs typeface="Courier New"/>
                        </a:rPr>
                        <a:t>|</a:t>
                      </a:r>
                      <a:endParaRPr sz="1350">
                        <a:latin typeface="Courier New"/>
                        <a:cs typeface="Courier New"/>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282510">
                <a:tc>
                  <a:txBody>
                    <a:bodyPr/>
                    <a:lstStyle/>
                    <a:p>
                      <a:pPr marL="46355">
                        <a:lnSpc>
                          <a:spcPct val="100000"/>
                        </a:lnSpc>
                        <a:spcBef>
                          <a:spcPts val="275"/>
                        </a:spcBef>
                      </a:pPr>
                      <a:r>
                        <a:rPr sz="1350" b="1"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dirty="0">
                          <a:latin typeface="Courier New"/>
                          <a:cs typeface="Courier New"/>
                        </a:rPr>
                        <a:t>&lt;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dirty="0">
                          <a:latin typeface="Courier New"/>
                          <a:cs typeface="Courier New"/>
                        </a:rPr>
                        <a:t>&gt;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4450">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spc="60"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282510">
                <a:tc>
                  <a:txBody>
                    <a:bodyPr/>
                    <a:lstStyle/>
                    <a:p>
                      <a:pPr marL="4635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&amp;=</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4450">
                        <a:lnSpc>
                          <a:spcPct val="100000"/>
                        </a:lnSpc>
                        <a:spcBef>
                          <a:spcPts val="275"/>
                        </a:spcBef>
                      </a:pPr>
                      <a:r>
                        <a:rPr sz="1350" b="1" spc="55" dirty="0">
                          <a:latin typeface="Courier New"/>
                          <a:cs typeface="Courier New"/>
                        </a:rPr>
                        <a:t>&lt;&lt;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&gt;&gt;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&gt;&gt;=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282725">
                <a:tc>
                  <a:txBody>
                    <a:bodyPr/>
                    <a:lstStyle/>
                    <a:p>
                      <a:pPr marL="46355">
                        <a:lnSpc>
                          <a:spcPct val="100000"/>
                        </a:lnSpc>
                        <a:spcBef>
                          <a:spcPts val="275"/>
                        </a:spcBef>
                      </a:pPr>
                      <a:r>
                        <a:rPr sz="1350" b="1" spc="55" dirty="0">
                          <a:latin typeface="Courier New"/>
                          <a:cs typeface="Courier New"/>
                        </a:rPr>
                        <a:t>&lt;&lt;=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&lt;=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&gt;=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44450">
                        <a:lnSpc>
                          <a:spcPct val="100000"/>
                        </a:lnSpc>
                        <a:spcBef>
                          <a:spcPts val="275"/>
                        </a:spcBef>
                      </a:pPr>
                      <a:r>
                        <a:rPr sz="1350" b="1" spc="55" dirty="0">
                          <a:latin typeface="Courier New"/>
                          <a:cs typeface="Courier New"/>
                        </a:rPr>
                        <a:t>&amp;&amp;</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2510">
                <a:tc>
                  <a:txBody>
                    <a:bodyPr/>
                    <a:lstStyle/>
                    <a:p>
                      <a:pPr marL="4635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-&gt;*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60" dirty="0">
                          <a:latin typeface="Courier New"/>
                          <a:cs typeface="Courier New"/>
                        </a:rPr>
                        <a:t>-&gt;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44450">
                        <a:lnSpc>
                          <a:spcPct val="100000"/>
                        </a:lnSpc>
                        <a:spcBef>
                          <a:spcPts val="275"/>
                        </a:spcBef>
                      </a:pPr>
                      <a:r>
                        <a:rPr sz="1350" b="1" spc="55" dirty="0">
                          <a:latin typeface="Courier New"/>
                          <a:cs typeface="Courier New"/>
                        </a:rPr>
                        <a:t>()</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new</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delete</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84656">
                <a:tc>
                  <a:txBody>
                    <a:bodyPr/>
                    <a:lstStyle/>
                    <a:p>
                      <a:pPr marL="46355">
                        <a:lnSpc>
                          <a:spcPct val="100000"/>
                        </a:lnSpc>
                        <a:spcBef>
                          <a:spcPts val="275"/>
                        </a:spcBef>
                      </a:pPr>
                      <a:r>
                        <a:rPr sz="1350" b="1" spc="55" dirty="0">
                          <a:latin typeface="Courier New"/>
                          <a:cs typeface="Courier New"/>
                        </a:rPr>
                        <a:t>new[]</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43815">
                        <a:lnSpc>
                          <a:spcPct val="100000"/>
                        </a:lnSpc>
                        <a:spcBef>
                          <a:spcPts val="275"/>
                        </a:spcBef>
                      </a:pPr>
                      <a:r>
                        <a:rPr sz="1350" b="1" spc="55" dirty="0">
                          <a:latin typeface="Courier New"/>
                          <a:cs typeface="Courier New"/>
                        </a:rPr>
                        <a:t>delete[]</a:t>
                      </a:r>
                      <a:endParaRPr sz="1350">
                        <a:latin typeface="Courier New"/>
                        <a:cs typeface="Courier New"/>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bl>
          </a:graphicData>
        </a:graphic>
      </p:graphicFrame>
      <p:sp>
        <p:nvSpPr>
          <p:cNvPr id="7" name="object 3">
            <a:extLst>
              <a:ext uri="{FF2B5EF4-FFF2-40B4-BE49-F238E27FC236}">
                <a16:creationId xmlns:a16="http://schemas.microsoft.com/office/drawing/2014/main" id="{72D9E23D-9336-F8FF-C0FB-CC8A7E8F2DC3}"/>
              </a:ext>
            </a:extLst>
          </p:cNvPr>
          <p:cNvSpPr txBox="1">
            <a:spLocks/>
          </p:cNvSpPr>
          <p:nvPr/>
        </p:nvSpPr>
        <p:spPr>
          <a:xfrm>
            <a:off x="720932" y="4876800"/>
            <a:ext cx="3468797" cy="412292"/>
          </a:xfrm>
          <a:prstGeom prst="rect">
            <a:avLst/>
          </a:prstGeom>
        </p:spPr>
        <p:txBody>
          <a:bodyPr vert="horz" wrap="square" lIns="0" tIns="1206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95"/>
              </a:spcBef>
            </a:pPr>
            <a:r>
              <a:rPr lang="en-IN" sz="2600" dirty="0">
                <a:latin typeface="Arial"/>
                <a:ea typeface="+mn-ea"/>
                <a:cs typeface="Arial"/>
              </a:rPr>
              <a:t>General Format</a:t>
            </a:r>
          </a:p>
        </p:txBody>
      </p:sp>
      <p:sp>
        <p:nvSpPr>
          <p:cNvPr id="8" name="object 4">
            <a:extLst>
              <a:ext uri="{FF2B5EF4-FFF2-40B4-BE49-F238E27FC236}">
                <a16:creationId xmlns:a16="http://schemas.microsoft.com/office/drawing/2014/main" id="{B362FE8B-7A5A-AB5C-7839-385AE4942A74}"/>
              </a:ext>
            </a:extLst>
          </p:cNvPr>
          <p:cNvSpPr txBox="1"/>
          <p:nvPr/>
        </p:nvSpPr>
        <p:spPr>
          <a:xfrm>
            <a:off x="762000" y="5410200"/>
            <a:ext cx="6047740" cy="286745"/>
          </a:xfrm>
          <a:prstGeom prst="rect">
            <a:avLst/>
          </a:prstGeom>
        </p:spPr>
        <p:txBody>
          <a:bodyPr vert="horz" wrap="square" lIns="0" tIns="12700" rIns="0" bIns="0" rtlCol="0">
            <a:spAutoFit/>
          </a:bodyPr>
          <a:lstStyle/>
          <a:p>
            <a:pPr marL="286385" marR="188595" indent="-274320">
              <a:lnSpc>
                <a:spcPct val="89400"/>
              </a:lnSpc>
              <a:spcBef>
                <a:spcPts val="355"/>
              </a:spcBef>
            </a:pPr>
            <a:r>
              <a:rPr sz="2000" dirty="0" err="1"/>
              <a:t>returnType</a:t>
            </a:r>
            <a:r>
              <a:rPr lang="en-IN" sz="2000" dirty="0"/>
              <a:t>   </a:t>
            </a:r>
            <a:r>
              <a:rPr sz="2000" dirty="0"/>
              <a:t> operator</a:t>
            </a:r>
            <a:r>
              <a:rPr lang="en-IN" sz="2000" dirty="0"/>
              <a:t>      </a:t>
            </a:r>
            <a:r>
              <a:rPr sz="2000" dirty="0"/>
              <a:t>*</a:t>
            </a:r>
            <a:r>
              <a:rPr lang="en-IN" sz="2000" dirty="0"/>
              <a:t>        </a:t>
            </a:r>
            <a:r>
              <a:rPr sz="2000" dirty="0"/>
              <a:t>(parameters);</a:t>
            </a:r>
          </a:p>
        </p:txBody>
      </p:sp>
      <p:sp>
        <p:nvSpPr>
          <p:cNvPr id="9" name="object 5">
            <a:extLst>
              <a:ext uri="{FF2B5EF4-FFF2-40B4-BE49-F238E27FC236}">
                <a16:creationId xmlns:a16="http://schemas.microsoft.com/office/drawing/2014/main" id="{93B8A430-5D02-1056-C8AA-45687EFF2880}"/>
              </a:ext>
            </a:extLst>
          </p:cNvPr>
          <p:cNvSpPr txBox="1"/>
          <p:nvPr/>
        </p:nvSpPr>
        <p:spPr>
          <a:xfrm>
            <a:off x="835356" y="5833515"/>
            <a:ext cx="986790" cy="744855"/>
          </a:xfrm>
          <a:prstGeom prst="rect">
            <a:avLst/>
          </a:prstGeom>
        </p:spPr>
        <p:txBody>
          <a:bodyPr vert="horz" wrap="square" lIns="0" tIns="38735" rIns="0" bIns="0" rtlCol="0">
            <a:spAutoFit/>
          </a:bodyPr>
          <a:lstStyle/>
          <a:p>
            <a:pPr marL="133985" algn="ctr">
              <a:lnSpc>
                <a:spcPct val="100000"/>
              </a:lnSpc>
              <a:spcBef>
                <a:spcPts val="305"/>
              </a:spcBef>
            </a:pPr>
            <a:r>
              <a:rPr sz="2400" b="1" dirty="0">
                <a:latin typeface="Symbol"/>
                <a:cs typeface="Symbol"/>
              </a:rPr>
              <a:t></a:t>
            </a:r>
            <a:endParaRPr sz="2400" dirty="0">
              <a:latin typeface="Symbol"/>
              <a:cs typeface="Symbol"/>
            </a:endParaRPr>
          </a:p>
          <a:p>
            <a:pPr marL="12700">
              <a:lnSpc>
                <a:spcPct val="100000"/>
              </a:lnSpc>
              <a:spcBef>
                <a:spcPts val="175"/>
              </a:spcBef>
            </a:pPr>
            <a:r>
              <a:rPr sz="2000" i="1" dirty="0">
                <a:latin typeface="Arial"/>
                <a:cs typeface="Arial"/>
              </a:rPr>
              <a:t>any</a:t>
            </a:r>
            <a:r>
              <a:rPr sz="2000" i="1" spc="-85" dirty="0">
                <a:latin typeface="Arial"/>
                <a:cs typeface="Arial"/>
              </a:rPr>
              <a:t> </a:t>
            </a:r>
            <a:r>
              <a:rPr sz="2000" i="1" dirty="0">
                <a:latin typeface="Arial"/>
                <a:cs typeface="Arial"/>
              </a:rPr>
              <a:t>type</a:t>
            </a:r>
            <a:endParaRPr sz="2000" dirty="0">
              <a:latin typeface="Arial"/>
              <a:cs typeface="Arial"/>
            </a:endParaRPr>
          </a:p>
        </p:txBody>
      </p:sp>
      <p:sp>
        <p:nvSpPr>
          <p:cNvPr id="10" name="object 6">
            <a:extLst>
              <a:ext uri="{FF2B5EF4-FFF2-40B4-BE49-F238E27FC236}">
                <a16:creationId xmlns:a16="http://schemas.microsoft.com/office/drawing/2014/main" id="{A6CC09BE-4768-0D61-BB19-A543862E4659}"/>
              </a:ext>
            </a:extLst>
          </p:cNvPr>
          <p:cNvSpPr txBox="1"/>
          <p:nvPr/>
        </p:nvSpPr>
        <p:spPr>
          <a:xfrm>
            <a:off x="2130756" y="5833515"/>
            <a:ext cx="975994" cy="744855"/>
          </a:xfrm>
          <a:prstGeom prst="rect">
            <a:avLst/>
          </a:prstGeom>
        </p:spPr>
        <p:txBody>
          <a:bodyPr vert="horz" wrap="square" lIns="0" tIns="38735" rIns="0" bIns="0" rtlCol="0">
            <a:spAutoFit/>
          </a:bodyPr>
          <a:lstStyle/>
          <a:p>
            <a:pPr marL="66675" algn="ctr">
              <a:lnSpc>
                <a:spcPct val="100000"/>
              </a:lnSpc>
              <a:spcBef>
                <a:spcPts val="305"/>
              </a:spcBef>
            </a:pPr>
            <a:r>
              <a:rPr sz="2400" b="1" dirty="0">
                <a:latin typeface="Symbol"/>
                <a:cs typeface="Symbol"/>
              </a:rPr>
              <a:t></a:t>
            </a:r>
            <a:endParaRPr sz="2400" dirty="0">
              <a:latin typeface="Symbol"/>
              <a:cs typeface="Symbol"/>
            </a:endParaRPr>
          </a:p>
          <a:p>
            <a:pPr algn="ctr">
              <a:lnSpc>
                <a:spcPct val="100000"/>
              </a:lnSpc>
              <a:spcBef>
                <a:spcPts val="175"/>
              </a:spcBef>
            </a:pPr>
            <a:r>
              <a:rPr sz="2000" i="1" dirty="0">
                <a:latin typeface="Arial"/>
                <a:cs typeface="Arial"/>
              </a:rPr>
              <a:t>k</a:t>
            </a:r>
            <a:r>
              <a:rPr sz="2000" i="1" spc="5" dirty="0">
                <a:latin typeface="Arial"/>
                <a:cs typeface="Arial"/>
              </a:rPr>
              <a:t>e</a:t>
            </a:r>
            <a:r>
              <a:rPr sz="2000" i="1" dirty="0">
                <a:latin typeface="Arial"/>
                <a:cs typeface="Arial"/>
              </a:rPr>
              <a:t>y</a:t>
            </a:r>
            <a:r>
              <a:rPr sz="2000" i="1" spc="10" dirty="0">
                <a:latin typeface="Arial"/>
                <a:cs typeface="Arial"/>
              </a:rPr>
              <a:t>w</a:t>
            </a:r>
            <a:r>
              <a:rPr sz="2000" i="1" dirty="0">
                <a:latin typeface="Arial"/>
                <a:cs typeface="Arial"/>
              </a:rPr>
              <a:t>ord</a:t>
            </a:r>
            <a:endParaRPr sz="2000" dirty="0">
              <a:latin typeface="Arial"/>
              <a:cs typeface="Arial"/>
            </a:endParaRPr>
          </a:p>
        </p:txBody>
      </p:sp>
      <p:sp>
        <p:nvSpPr>
          <p:cNvPr id="11" name="object 7">
            <a:extLst>
              <a:ext uri="{FF2B5EF4-FFF2-40B4-BE49-F238E27FC236}">
                <a16:creationId xmlns:a16="http://schemas.microsoft.com/office/drawing/2014/main" id="{D32800FC-C3A6-A623-CF33-1691451914B8}"/>
              </a:ext>
            </a:extLst>
          </p:cNvPr>
          <p:cNvSpPr txBox="1"/>
          <p:nvPr/>
        </p:nvSpPr>
        <p:spPr>
          <a:xfrm>
            <a:off x="3273756" y="5833515"/>
            <a:ext cx="1845310" cy="744855"/>
          </a:xfrm>
          <a:prstGeom prst="rect">
            <a:avLst/>
          </a:prstGeom>
        </p:spPr>
        <p:txBody>
          <a:bodyPr vert="horz" wrap="square" lIns="0" tIns="38735" rIns="0" bIns="0" rtlCol="0">
            <a:spAutoFit/>
          </a:bodyPr>
          <a:lstStyle/>
          <a:p>
            <a:pPr marL="118110">
              <a:lnSpc>
                <a:spcPct val="100000"/>
              </a:lnSpc>
              <a:spcBef>
                <a:spcPts val="305"/>
              </a:spcBef>
            </a:pPr>
            <a:r>
              <a:rPr sz="2400" b="1" dirty="0">
                <a:latin typeface="Symbol"/>
                <a:cs typeface="Symbol"/>
              </a:rPr>
              <a:t></a:t>
            </a:r>
            <a:endParaRPr sz="2400" dirty="0">
              <a:latin typeface="Symbol"/>
              <a:cs typeface="Symbol"/>
            </a:endParaRPr>
          </a:p>
          <a:p>
            <a:pPr marL="12700">
              <a:lnSpc>
                <a:spcPct val="100000"/>
              </a:lnSpc>
              <a:spcBef>
                <a:spcPts val="175"/>
              </a:spcBef>
            </a:pPr>
            <a:r>
              <a:rPr sz="2000" i="1" dirty="0">
                <a:latin typeface="Arial"/>
                <a:cs typeface="Arial"/>
              </a:rPr>
              <a:t>operator</a:t>
            </a:r>
            <a:r>
              <a:rPr sz="2000" i="1" spc="-110" dirty="0">
                <a:latin typeface="Arial"/>
                <a:cs typeface="Arial"/>
              </a:rPr>
              <a:t> </a:t>
            </a:r>
            <a:r>
              <a:rPr sz="2000" i="1" dirty="0">
                <a:latin typeface="Arial"/>
                <a:cs typeface="Arial"/>
              </a:rPr>
              <a:t>symbol</a:t>
            </a:r>
            <a:endParaRPr sz="2000" dirty="0">
              <a:latin typeface="Arial"/>
              <a:cs typeface="Arial"/>
            </a:endParaRPr>
          </a:p>
        </p:txBody>
      </p:sp>
    </p:spTree>
    <p:extLst>
      <p:ext uri="{BB962C8B-B14F-4D97-AF65-F5344CB8AC3E}">
        <p14:creationId xmlns:p14="http://schemas.microsoft.com/office/powerpoint/2010/main" val="83916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a:t>Polymorphism</a:t>
            </a:r>
          </a:p>
        </p:txBody>
      </p:sp>
      <p:sp>
        <p:nvSpPr>
          <p:cNvPr id="3" name="Content Placeholder 2"/>
          <p:cNvSpPr>
            <a:spLocks noGrp="1"/>
          </p:cNvSpPr>
          <p:nvPr>
            <p:ph idx="1"/>
          </p:nvPr>
        </p:nvSpPr>
        <p:spPr>
          <a:xfrm>
            <a:off x="457200" y="914400"/>
            <a:ext cx="8229600" cy="4525963"/>
          </a:xfrm>
        </p:spPr>
        <p:txBody>
          <a:bodyPr>
            <a:normAutofit fontScale="85000" lnSpcReduction="20000"/>
          </a:bodyPr>
          <a:lstStyle/>
          <a:p>
            <a:pPr algn="just"/>
            <a:r>
              <a:rPr lang="en-US" dirty="0"/>
              <a:t>Polymorphism, (Greek term) - </a:t>
            </a:r>
            <a:r>
              <a:rPr lang="en-US" dirty="0">
                <a:solidFill>
                  <a:srgbClr val="FF0000"/>
                </a:solidFill>
              </a:rPr>
              <a:t>ability to take more than one form.</a:t>
            </a:r>
          </a:p>
          <a:p>
            <a:pPr algn="just"/>
            <a:r>
              <a:rPr lang="en-US" dirty="0"/>
              <a:t>An operation may exhibits different behaviors in different instances. The behavior depends upon the type of data used in the operation.</a:t>
            </a:r>
          </a:p>
          <a:p>
            <a:pPr algn="just"/>
            <a:r>
              <a:rPr lang="en-US" dirty="0"/>
              <a:t>For example consider the operation of addition for two numbers; the operation will generate a sum. If the operands are string then the operation would produce a third string by concatenation.</a:t>
            </a:r>
          </a:p>
          <a:p>
            <a:pPr algn="just"/>
            <a:r>
              <a:rPr lang="en-US" dirty="0"/>
              <a:t>The process of making an operator to exhibit different behavior in different instances is known </a:t>
            </a:r>
            <a:r>
              <a:rPr lang="en-US" dirty="0">
                <a:solidFill>
                  <a:srgbClr val="FF0000"/>
                </a:solidFill>
              </a:rPr>
              <a:t>operator overloading</a:t>
            </a:r>
          </a:p>
          <a:p>
            <a:pPr algn="just"/>
            <a:endParaRPr lang="en-US" dirty="0"/>
          </a:p>
        </p:txBody>
      </p:sp>
    </p:spTree>
    <p:extLst>
      <p:ext uri="{BB962C8B-B14F-4D97-AF65-F5344CB8AC3E}">
        <p14:creationId xmlns:p14="http://schemas.microsoft.com/office/powerpoint/2010/main" val="3124388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2B37D0B-67A4-44A9-B8DF-AFB539466807}"/>
              </a:ext>
            </a:extLst>
          </p:cNvPr>
          <p:cNvSpPr>
            <a:spLocks noGrp="1"/>
          </p:cNvSpPr>
          <p:nvPr>
            <p:ph idx="1"/>
          </p:nvPr>
        </p:nvSpPr>
        <p:spPr>
          <a:xfrm>
            <a:off x="457200" y="505097"/>
            <a:ext cx="3810000" cy="6200503"/>
          </a:xfrm>
        </p:spPr>
        <p:txBody>
          <a:bodyPr>
            <a:normAutofit lnSpcReduction="10000"/>
          </a:bodyPr>
          <a:lstStyle/>
          <a:p>
            <a:pPr marL="0" indent="0">
              <a:buNone/>
            </a:pPr>
            <a:r>
              <a:rPr lang="en-IN" sz="1800" dirty="0"/>
              <a:t>#include&lt;iostream&gt;</a:t>
            </a:r>
          </a:p>
          <a:p>
            <a:pPr marL="0" indent="0">
              <a:buNone/>
            </a:pPr>
            <a:r>
              <a:rPr lang="en-IN" sz="1800" dirty="0"/>
              <a:t>using namespace std;</a:t>
            </a:r>
          </a:p>
          <a:p>
            <a:pPr marL="0" indent="0">
              <a:buNone/>
            </a:pPr>
            <a:r>
              <a:rPr lang="en-IN" sz="1800" dirty="0"/>
              <a:t>class Marks{</a:t>
            </a:r>
          </a:p>
          <a:p>
            <a:pPr marL="0" indent="0">
              <a:buNone/>
            </a:pPr>
            <a:r>
              <a:rPr lang="en-IN" sz="1800" dirty="0"/>
              <a:t>int </a:t>
            </a:r>
            <a:r>
              <a:rPr lang="en-IN" sz="1800" dirty="0" err="1"/>
              <a:t>intmark,extmark</a:t>
            </a:r>
            <a:r>
              <a:rPr lang="en-IN" sz="1800" dirty="0"/>
              <a:t>;</a:t>
            </a:r>
          </a:p>
          <a:p>
            <a:pPr marL="0" indent="0">
              <a:buNone/>
            </a:pPr>
            <a:r>
              <a:rPr lang="en-IN" sz="1800" dirty="0"/>
              <a:t>public:</a:t>
            </a:r>
          </a:p>
          <a:p>
            <a:pPr marL="0" indent="0">
              <a:buNone/>
            </a:pPr>
            <a:r>
              <a:rPr lang="en-IN" sz="1800" dirty="0"/>
              <a:t>Marks() // default constructor for initializing the zero value</a:t>
            </a:r>
          </a:p>
          <a:p>
            <a:pPr marL="0" indent="0">
              <a:buNone/>
            </a:pPr>
            <a:r>
              <a:rPr lang="en-IN" sz="1800" dirty="0"/>
              <a:t>{ </a:t>
            </a:r>
          </a:p>
          <a:p>
            <a:pPr marL="0" indent="0">
              <a:buNone/>
            </a:pPr>
            <a:r>
              <a:rPr lang="en-IN" sz="1800" dirty="0" err="1"/>
              <a:t>intmark</a:t>
            </a:r>
            <a:r>
              <a:rPr lang="en-IN" sz="1800" dirty="0"/>
              <a:t> = 0;</a:t>
            </a:r>
          </a:p>
          <a:p>
            <a:pPr marL="0" indent="0">
              <a:buNone/>
            </a:pPr>
            <a:r>
              <a:rPr lang="en-IN" sz="1800" dirty="0" err="1"/>
              <a:t>extmark</a:t>
            </a:r>
            <a:r>
              <a:rPr lang="en-IN" sz="1800" dirty="0"/>
              <a:t> = 0;</a:t>
            </a:r>
          </a:p>
          <a:p>
            <a:pPr marL="0" indent="0">
              <a:buNone/>
            </a:pPr>
            <a:r>
              <a:rPr lang="en-IN" sz="1800" dirty="0"/>
              <a:t>}</a:t>
            </a:r>
          </a:p>
          <a:p>
            <a:pPr marL="0" indent="0">
              <a:buNone/>
            </a:pPr>
            <a:r>
              <a:rPr lang="en-IN" sz="1800" dirty="0"/>
              <a:t>Marks ( int </a:t>
            </a:r>
            <a:r>
              <a:rPr lang="en-IN" sz="1800" dirty="0" err="1"/>
              <a:t>im</a:t>
            </a:r>
            <a:r>
              <a:rPr lang="en-IN" sz="1800" dirty="0"/>
              <a:t>, int </a:t>
            </a:r>
            <a:r>
              <a:rPr lang="en-IN" sz="1800" dirty="0" err="1"/>
              <a:t>em</a:t>
            </a:r>
            <a:r>
              <a:rPr lang="en-IN" sz="1800" dirty="0"/>
              <a:t>) // constructor for taking the values and storing the value into class members</a:t>
            </a:r>
          </a:p>
          <a:p>
            <a:pPr marL="0" indent="0">
              <a:buNone/>
            </a:pPr>
            <a:r>
              <a:rPr lang="en-IN" sz="1800" dirty="0"/>
              <a:t>{</a:t>
            </a:r>
          </a:p>
          <a:p>
            <a:pPr marL="0" indent="0">
              <a:buNone/>
            </a:pPr>
            <a:r>
              <a:rPr lang="en-IN" sz="1800" dirty="0" err="1"/>
              <a:t>intmark</a:t>
            </a:r>
            <a:r>
              <a:rPr lang="en-IN" sz="1800" dirty="0"/>
              <a:t> = </a:t>
            </a:r>
            <a:r>
              <a:rPr lang="en-IN" sz="1800" dirty="0" err="1"/>
              <a:t>im</a:t>
            </a:r>
            <a:r>
              <a:rPr lang="en-IN" sz="1800" dirty="0"/>
              <a:t>;</a:t>
            </a:r>
          </a:p>
          <a:p>
            <a:pPr marL="0" indent="0">
              <a:buNone/>
            </a:pPr>
            <a:r>
              <a:rPr lang="en-IN" sz="1800" dirty="0" err="1"/>
              <a:t>extmark</a:t>
            </a:r>
            <a:r>
              <a:rPr lang="en-IN" sz="1800" dirty="0"/>
              <a:t> = </a:t>
            </a:r>
            <a:r>
              <a:rPr lang="en-IN" sz="1800" dirty="0" err="1"/>
              <a:t>em</a:t>
            </a:r>
            <a:r>
              <a:rPr lang="en-IN" sz="1800" dirty="0"/>
              <a:t>;  }</a:t>
            </a:r>
          </a:p>
          <a:p>
            <a:pPr marL="0" indent="0">
              <a:buNone/>
            </a:pPr>
            <a:r>
              <a:rPr lang="en-IN" sz="1800" dirty="0"/>
              <a:t>void display(){</a:t>
            </a:r>
          </a:p>
          <a:p>
            <a:pPr marL="0" indent="0">
              <a:buNone/>
            </a:pPr>
            <a:r>
              <a:rPr lang="en-IN" sz="1800" dirty="0" err="1"/>
              <a:t>cout</a:t>
            </a:r>
            <a:r>
              <a:rPr lang="en-IN" sz="1800" dirty="0"/>
              <a:t> &lt;&lt; </a:t>
            </a:r>
            <a:r>
              <a:rPr lang="en-IN" sz="1800" dirty="0" err="1"/>
              <a:t>intmark</a:t>
            </a:r>
            <a:r>
              <a:rPr lang="en-IN" sz="1800" dirty="0"/>
              <a:t>&lt;&lt;</a:t>
            </a:r>
            <a:r>
              <a:rPr lang="en-IN" sz="1800" dirty="0" err="1"/>
              <a:t>endl</a:t>
            </a:r>
            <a:r>
              <a:rPr lang="en-IN" sz="1800" dirty="0"/>
              <a:t>&lt;&lt;</a:t>
            </a:r>
            <a:r>
              <a:rPr lang="en-IN" sz="1800" dirty="0" err="1"/>
              <a:t>extmark</a:t>
            </a:r>
            <a:r>
              <a:rPr lang="en-IN" sz="1800" dirty="0"/>
              <a:t>&lt;&lt;</a:t>
            </a:r>
            <a:r>
              <a:rPr lang="en-IN" sz="1800" dirty="0" err="1"/>
              <a:t>endl</a:t>
            </a:r>
            <a:r>
              <a:rPr lang="en-IN" sz="1800" dirty="0"/>
              <a:t>;</a:t>
            </a:r>
          </a:p>
          <a:p>
            <a:pPr marL="0" indent="0">
              <a:buNone/>
            </a:pPr>
            <a:r>
              <a:rPr lang="en-IN" sz="1800" dirty="0"/>
              <a:t>}</a:t>
            </a:r>
          </a:p>
        </p:txBody>
      </p:sp>
      <p:sp>
        <p:nvSpPr>
          <p:cNvPr id="6" name="TextBox 5">
            <a:extLst>
              <a:ext uri="{FF2B5EF4-FFF2-40B4-BE49-F238E27FC236}">
                <a16:creationId xmlns:a16="http://schemas.microsoft.com/office/drawing/2014/main" id="{CA76534E-3F32-69A7-88D6-08ED77977EB0}"/>
              </a:ext>
            </a:extLst>
          </p:cNvPr>
          <p:cNvSpPr txBox="1"/>
          <p:nvPr/>
        </p:nvSpPr>
        <p:spPr>
          <a:xfrm>
            <a:off x="5181600" y="533400"/>
            <a:ext cx="3823062" cy="3693319"/>
          </a:xfrm>
          <a:prstGeom prst="rect">
            <a:avLst/>
          </a:prstGeom>
          <a:noFill/>
        </p:spPr>
        <p:txBody>
          <a:bodyPr wrap="square">
            <a:spAutoFit/>
          </a:bodyPr>
          <a:lstStyle/>
          <a:p>
            <a:pPr marL="0" indent="0">
              <a:buNone/>
            </a:pPr>
            <a:r>
              <a:rPr lang="en-IN" sz="1800" dirty="0"/>
              <a:t>Marks </a:t>
            </a:r>
            <a:r>
              <a:rPr lang="en-IN" sz="1800" dirty="0">
                <a:solidFill>
                  <a:srgbClr val="FF0000"/>
                </a:solidFill>
              </a:rPr>
              <a:t>add</a:t>
            </a:r>
            <a:r>
              <a:rPr lang="en-IN" sz="1800" dirty="0"/>
              <a:t>(Marks m) {</a:t>
            </a:r>
          </a:p>
          <a:p>
            <a:pPr marL="0" indent="0">
              <a:buNone/>
            </a:pPr>
            <a:r>
              <a:rPr lang="en-IN" sz="1800" dirty="0"/>
              <a:t>Marks temp;</a:t>
            </a:r>
          </a:p>
          <a:p>
            <a:pPr marL="0" indent="0">
              <a:buNone/>
            </a:pPr>
            <a:r>
              <a:rPr lang="en-IN" sz="1800" dirty="0" err="1"/>
              <a:t>temp.intmark</a:t>
            </a:r>
            <a:r>
              <a:rPr lang="en-IN" sz="1800" dirty="0"/>
              <a:t> = </a:t>
            </a:r>
            <a:r>
              <a:rPr lang="en-IN" sz="1800" dirty="0" err="1"/>
              <a:t>intmark</a:t>
            </a:r>
            <a:r>
              <a:rPr lang="en-IN" sz="1800" dirty="0"/>
              <a:t> + </a:t>
            </a:r>
            <a:r>
              <a:rPr lang="en-IN" sz="1800" dirty="0" err="1"/>
              <a:t>m.intmark</a:t>
            </a:r>
            <a:r>
              <a:rPr lang="en-IN" sz="1800" dirty="0"/>
              <a:t>; </a:t>
            </a:r>
          </a:p>
          <a:p>
            <a:pPr marL="0" indent="0">
              <a:buNone/>
            </a:pPr>
            <a:r>
              <a:rPr lang="en-IN" sz="1800" dirty="0" err="1"/>
              <a:t>temp.extmark</a:t>
            </a:r>
            <a:r>
              <a:rPr lang="en-IN" sz="1800" dirty="0"/>
              <a:t> = </a:t>
            </a:r>
            <a:r>
              <a:rPr lang="en-IN" sz="1800" dirty="0" err="1"/>
              <a:t>extmark</a:t>
            </a:r>
            <a:r>
              <a:rPr lang="en-IN" sz="1800" dirty="0"/>
              <a:t> + </a:t>
            </a:r>
            <a:r>
              <a:rPr lang="en-IN" sz="1800" dirty="0" err="1"/>
              <a:t>m.extmark</a:t>
            </a:r>
            <a:r>
              <a:rPr lang="en-IN" sz="1800" dirty="0"/>
              <a:t>;</a:t>
            </a:r>
          </a:p>
          <a:p>
            <a:pPr marL="0" indent="0">
              <a:buNone/>
            </a:pPr>
            <a:r>
              <a:rPr lang="en-IN" sz="1800" dirty="0"/>
              <a:t>return temp;}</a:t>
            </a:r>
          </a:p>
          <a:p>
            <a:pPr marL="0" indent="0">
              <a:buNone/>
            </a:pPr>
            <a:r>
              <a:rPr lang="en-IN" sz="1800" dirty="0"/>
              <a:t>};</a:t>
            </a:r>
          </a:p>
          <a:p>
            <a:pPr marL="0" indent="0">
              <a:buNone/>
            </a:pPr>
            <a:endParaRPr lang="en-US" dirty="0"/>
          </a:p>
          <a:p>
            <a:r>
              <a:rPr lang="en-US" dirty="0"/>
              <a:t>int main(){</a:t>
            </a:r>
          </a:p>
          <a:p>
            <a:r>
              <a:rPr lang="en-US" dirty="0"/>
              <a:t>Marks m1(10,20), m2 (30,40), m3;</a:t>
            </a:r>
          </a:p>
          <a:p>
            <a:r>
              <a:rPr lang="en-US" dirty="0"/>
              <a:t>m3 = m1.</a:t>
            </a:r>
            <a:r>
              <a:rPr lang="en-US" dirty="0">
                <a:solidFill>
                  <a:srgbClr val="FF0000"/>
                </a:solidFill>
              </a:rPr>
              <a:t>add</a:t>
            </a:r>
            <a:r>
              <a:rPr lang="en-US" dirty="0"/>
              <a:t>(m2);</a:t>
            </a:r>
          </a:p>
          <a:p>
            <a:r>
              <a:rPr lang="en-US" dirty="0"/>
              <a:t>m3.display();</a:t>
            </a:r>
          </a:p>
          <a:p>
            <a:r>
              <a:rPr lang="en-US" dirty="0"/>
              <a:t>return 0;</a:t>
            </a:r>
          </a:p>
          <a:p>
            <a:r>
              <a:rPr lang="en-US" dirty="0"/>
              <a:t>}</a:t>
            </a:r>
          </a:p>
        </p:txBody>
      </p:sp>
      <p:sp>
        <p:nvSpPr>
          <p:cNvPr id="7" name="TextBox 6">
            <a:extLst>
              <a:ext uri="{FF2B5EF4-FFF2-40B4-BE49-F238E27FC236}">
                <a16:creationId xmlns:a16="http://schemas.microsoft.com/office/drawing/2014/main" id="{25646F85-1CDB-6CF5-3664-18872BE9CC37}"/>
              </a:ext>
            </a:extLst>
          </p:cNvPr>
          <p:cNvSpPr txBox="1"/>
          <p:nvPr/>
        </p:nvSpPr>
        <p:spPr>
          <a:xfrm>
            <a:off x="4876802" y="4724400"/>
            <a:ext cx="4114798" cy="2062103"/>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a:t>Can we change the name of add, Yes, we can do. At each place we will replace add with sum. </a:t>
            </a:r>
          </a:p>
          <a:p>
            <a:r>
              <a:rPr lang="en-IN" sz="1600" dirty="0"/>
              <a:t>But can we name it as +….   NO</a:t>
            </a:r>
          </a:p>
          <a:p>
            <a:r>
              <a:rPr lang="en-IN" sz="1600" dirty="0"/>
              <a:t>But Yes… if we write </a:t>
            </a:r>
            <a:r>
              <a:rPr lang="en-IN" sz="1600" dirty="0">
                <a:solidFill>
                  <a:srgbClr val="FF0000"/>
                </a:solidFill>
              </a:rPr>
              <a:t>+</a:t>
            </a:r>
            <a:r>
              <a:rPr lang="en-IN" sz="1600" dirty="0"/>
              <a:t> along with the keyword </a:t>
            </a:r>
            <a:r>
              <a:rPr lang="en-IN" sz="1600" dirty="0">
                <a:solidFill>
                  <a:srgbClr val="FF0000"/>
                </a:solidFill>
              </a:rPr>
              <a:t>operator. </a:t>
            </a:r>
            <a:r>
              <a:rPr lang="en-IN" sz="1600" dirty="0">
                <a:solidFill>
                  <a:schemeClr val="tx1"/>
                </a:solidFill>
              </a:rPr>
              <a:t>( </a:t>
            </a:r>
            <a:r>
              <a:rPr lang="en-IN" sz="1600" b="1" dirty="0">
                <a:solidFill>
                  <a:schemeClr val="tx1"/>
                </a:solidFill>
              </a:rPr>
              <a:t>add</a:t>
            </a:r>
            <a:r>
              <a:rPr lang="en-IN" sz="1600" dirty="0">
                <a:solidFill>
                  <a:schemeClr val="tx1"/>
                </a:solidFill>
              </a:rPr>
              <a:t> is replaced with </a:t>
            </a:r>
            <a:r>
              <a:rPr lang="en-IN" sz="1600" b="1" dirty="0">
                <a:solidFill>
                  <a:schemeClr val="tx1"/>
                </a:solidFill>
              </a:rPr>
              <a:t>operator +</a:t>
            </a:r>
            <a:r>
              <a:rPr lang="en-IN" sz="1600" dirty="0">
                <a:solidFill>
                  <a:schemeClr val="tx1"/>
                </a:solidFill>
              </a:rPr>
              <a:t>)</a:t>
            </a:r>
          </a:p>
          <a:p>
            <a:r>
              <a:rPr lang="en-IN" sz="1600" dirty="0"/>
              <a:t>Marks</a:t>
            </a:r>
            <a:r>
              <a:rPr lang="en-IN" sz="1600" dirty="0">
                <a:solidFill>
                  <a:srgbClr val="FF0000"/>
                </a:solidFill>
              </a:rPr>
              <a:t> operator + </a:t>
            </a:r>
            <a:r>
              <a:rPr lang="en-IN" sz="1600" dirty="0"/>
              <a:t>(Marks m)</a:t>
            </a:r>
          </a:p>
          <a:p>
            <a:r>
              <a:rPr lang="en-IN" sz="1600" dirty="0"/>
              <a:t>m3=m1.</a:t>
            </a:r>
            <a:r>
              <a:rPr lang="en-IN" sz="1600" dirty="0">
                <a:solidFill>
                  <a:srgbClr val="FF0000"/>
                </a:solidFill>
              </a:rPr>
              <a:t>operator + </a:t>
            </a:r>
            <a:r>
              <a:rPr lang="en-IN" sz="1600" dirty="0"/>
              <a:t>(m2)        </a:t>
            </a:r>
            <a:r>
              <a:rPr lang="en-IN" sz="1600" b="1" dirty="0"/>
              <a:t>OR</a:t>
            </a:r>
          </a:p>
          <a:p>
            <a:r>
              <a:rPr lang="en-IN" sz="1600" dirty="0"/>
              <a:t>m3=m1</a:t>
            </a:r>
            <a:r>
              <a:rPr lang="en-IN" sz="1600" dirty="0">
                <a:solidFill>
                  <a:srgbClr val="FF0000"/>
                </a:solidFill>
              </a:rPr>
              <a:t>+</a:t>
            </a:r>
            <a:r>
              <a:rPr lang="en-IN" sz="1600" dirty="0"/>
              <a:t>m2</a:t>
            </a:r>
          </a:p>
        </p:txBody>
      </p:sp>
      <p:sp>
        <p:nvSpPr>
          <p:cNvPr id="15" name="Freeform: Shape 14">
            <a:extLst>
              <a:ext uri="{FF2B5EF4-FFF2-40B4-BE49-F238E27FC236}">
                <a16:creationId xmlns:a16="http://schemas.microsoft.com/office/drawing/2014/main" id="{CEC183CF-C2D2-BDDC-434A-D0ACB3D1F9D1}"/>
              </a:ext>
            </a:extLst>
          </p:cNvPr>
          <p:cNvSpPr/>
          <p:nvPr/>
        </p:nvSpPr>
        <p:spPr>
          <a:xfrm>
            <a:off x="4454434" y="705394"/>
            <a:ext cx="809897" cy="5499463"/>
          </a:xfrm>
          <a:custGeom>
            <a:avLst/>
            <a:gdLst>
              <a:gd name="connsiteX0" fmla="*/ 809897 w 809897"/>
              <a:gd name="connsiteY0" fmla="*/ 0 h 5499463"/>
              <a:gd name="connsiteX1" fmla="*/ 457200 w 809897"/>
              <a:gd name="connsiteY1" fmla="*/ 13063 h 5499463"/>
              <a:gd name="connsiteX2" fmla="*/ 326572 w 809897"/>
              <a:gd name="connsiteY2" fmla="*/ 65315 h 5499463"/>
              <a:gd name="connsiteX3" fmla="*/ 313509 w 809897"/>
              <a:gd name="connsiteY3" fmla="*/ 248195 h 5499463"/>
              <a:gd name="connsiteX4" fmla="*/ 287383 w 809897"/>
              <a:gd name="connsiteY4" fmla="*/ 483326 h 5499463"/>
              <a:gd name="connsiteX5" fmla="*/ 248195 w 809897"/>
              <a:gd name="connsiteY5" fmla="*/ 888275 h 5499463"/>
              <a:gd name="connsiteX6" fmla="*/ 209006 w 809897"/>
              <a:gd name="connsiteY6" fmla="*/ 1188720 h 5499463"/>
              <a:gd name="connsiteX7" fmla="*/ 182880 w 809897"/>
              <a:gd name="connsiteY7" fmla="*/ 1332412 h 5499463"/>
              <a:gd name="connsiteX8" fmla="*/ 169817 w 809897"/>
              <a:gd name="connsiteY8" fmla="*/ 1567543 h 5499463"/>
              <a:gd name="connsiteX9" fmla="*/ 156755 w 809897"/>
              <a:gd name="connsiteY9" fmla="*/ 2233749 h 5499463"/>
              <a:gd name="connsiteX10" fmla="*/ 130629 w 809897"/>
              <a:gd name="connsiteY10" fmla="*/ 2364377 h 5499463"/>
              <a:gd name="connsiteX11" fmla="*/ 117566 w 809897"/>
              <a:gd name="connsiteY11" fmla="*/ 2442755 h 5499463"/>
              <a:gd name="connsiteX12" fmla="*/ 91440 w 809897"/>
              <a:gd name="connsiteY12" fmla="*/ 2651760 h 5499463"/>
              <a:gd name="connsiteX13" fmla="*/ 78377 w 809897"/>
              <a:gd name="connsiteY13" fmla="*/ 3161212 h 5499463"/>
              <a:gd name="connsiteX14" fmla="*/ 52252 w 809897"/>
              <a:gd name="connsiteY14" fmla="*/ 3317966 h 5499463"/>
              <a:gd name="connsiteX15" fmla="*/ 39189 w 809897"/>
              <a:gd name="connsiteY15" fmla="*/ 3722915 h 5499463"/>
              <a:gd name="connsiteX16" fmla="*/ 13063 w 809897"/>
              <a:gd name="connsiteY16" fmla="*/ 4415246 h 5499463"/>
              <a:gd name="connsiteX17" fmla="*/ 0 w 809897"/>
              <a:gd name="connsiteY17" fmla="*/ 4585063 h 5499463"/>
              <a:gd name="connsiteX18" fmla="*/ 13063 w 809897"/>
              <a:gd name="connsiteY18" fmla="*/ 5133703 h 5499463"/>
              <a:gd name="connsiteX19" fmla="*/ 26126 w 809897"/>
              <a:gd name="connsiteY19" fmla="*/ 5172892 h 5499463"/>
              <a:gd name="connsiteX20" fmla="*/ 65315 w 809897"/>
              <a:gd name="connsiteY20" fmla="*/ 5238206 h 5499463"/>
              <a:gd name="connsiteX21" fmla="*/ 117566 w 809897"/>
              <a:gd name="connsiteY21" fmla="*/ 5329646 h 5499463"/>
              <a:gd name="connsiteX22" fmla="*/ 209006 w 809897"/>
              <a:gd name="connsiteY22" fmla="*/ 5447212 h 5499463"/>
              <a:gd name="connsiteX23" fmla="*/ 248195 w 809897"/>
              <a:gd name="connsiteY23" fmla="*/ 5460275 h 5499463"/>
              <a:gd name="connsiteX24" fmla="*/ 326572 w 809897"/>
              <a:gd name="connsiteY24" fmla="*/ 5499463 h 5499463"/>
              <a:gd name="connsiteX25" fmla="*/ 535577 w 809897"/>
              <a:gd name="connsiteY25" fmla="*/ 5473337 h 549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09897" h="5499463">
                <a:moveTo>
                  <a:pt x="809897" y="0"/>
                </a:moveTo>
                <a:lnTo>
                  <a:pt x="457200" y="13063"/>
                </a:lnTo>
                <a:cubicBezTo>
                  <a:pt x="328426" y="20217"/>
                  <a:pt x="351239" y="-8686"/>
                  <a:pt x="326572" y="65315"/>
                </a:cubicBezTo>
                <a:cubicBezTo>
                  <a:pt x="322218" y="126275"/>
                  <a:pt x="319214" y="187347"/>
                  <a:pt x="313509" y="248195"/>
                </a:cubicBezTo>
                <a:cubicBezTo>
                  <a:pt x="306148" y="326710"/>
                  <a:pt x="293672" y="404718"/>
                  <a:pt x="287383" y="483326"/>
                </a:cubicBezTo>
                <a:cubicBezTo>
                  <a:pt x="259145" y="836299"/>
                  <a:pt x="279209" y="702178"/>
                  <a:pt x="248195" y="888275"/>
                </a:cubicBezTo>
                <a:cubicBezTo>
                  <a:pt x="215847" y="1308798"/>
                  <a:pt x="258686" y="840960"/>
                  <a:pt x="209006" y="1188720"/>
                </a:cubicBezTo>
                <a:cubicBezTo>
                  <a:pt x="193404" y="1297933"/>
                  <a:pt x="203411" y="1250290"/>
                  <a:pt x="182880" y="1332412"/>
                </a:cubicBezTo>
                <a:cubicBezTo>
                  <a:pt x="178526" y="1410789"/>
                  <a:pt x="172091" y="1489078"/>
                  <a:pt x="169817" y="1567543"/>
                </a:cubicBezTo>
                <a:cubicBezTo>
                  <a:pt x="163382" y="1789561"/>
                  <a:pt x="164543" y="2011774"/>
                  <a:pt x="156755" y="2233749"/>
                </a:cubicBezTo>
                <a:cubicBezTo>
                  <a:pt x="154850" y="2288037"/>
                  <a:pt x="140552" y="2314763"/>
                  <a:pt x="130629" y="2364377"/>
                </a:cubicBezTo>
                <a:cubicBezTo>
                  <a:pt x="125435" y="2390349"/>
                  <a:pt x="121145" y="2416512"/>
                  <a:pt x="117566" y="2442755"/>
                </a:cubicBezTo>
                <a:cubicBezTo>
                  <a:pt x="108080" y="2512322"/>
                  <a:pt x="91440" y="2651760"/>
                  <a:pt x="91440" y="2651760"/>
                </a:cubicBezTo>
                <a:cubicBezTo>
                  <a:pt x="87086" y="2821577"/>
                  <a:pt x="88352" y="2991632"/>
                  <a:pt x="78377" y="3161212"/>
                </a:cubicBezTo>
                <a:cubicBezTo>
                  <a:pt x="75266" y="3214093"/>
                  <a:pt x="52252" y="3317966"/>
                  <a:pt x="52252" y="3317966"/>
                </a:cubicBezTo>
                <a:cubicBezTo>
                  <a:pt x="47898" y="3452949"/>
                  <a:pt x="42564" y="3587904"/>
                  <a:pt x="39189" y="3722915"/>
                </a:cubicBezTo>
                <a:cubicBezTo>
                  <a:pt x="22402" y="4394373"/>
                  <a:pt x="78168" y="4154833"/>
                  <a:pt x="13063" y="4415246"/>
                </a:cubicBezTo>
                <a:cubicBezTo>
                  <a:pt x="8709" y="4471852"/>
                  <a:pt x="0" y="4528290"/>
                  <a:pt x="0" y="4585063"/>
                </a:cubicBezTo>
                <a:cubicBezTo>
                  <a:pt x="0" y="4767995"/>
                  <a:pt x="4941" y="4950952"/>
                  <a:pt x="13063" y="5133703"/>
                </a:cubicBezTo>
                <a:cubicBezTo>
                  <a:pt x="13674" y="5147459"/>
                  <a:pt x="19968" y="5160576"/>
                  <a:pt x="26126" y="5172892"/>
                </a:cubicBezTo>
                <a:cubicBezTo>
                  <a:pt x="37481" y="5195601"/>
                  <a:pt x="53961" y="5215497"/>
                  <a:pt x="65315" y="5238206"/>
                </a:cubicBezTo>
                <a:cubicBezTo>
                  <a:pt x="115185" y="5337947"/>
                  <a:pt x="22802" y="5203296"/>
                  <a:pt x="117566" y="5329646"/>
                </a:cubicBezTo>
                <a:cubicBezTo>
                  <a:pt x="134103" y="5379257"/>
                  <a:pt x="142921" y="5425184"/>
                  <a:pt x="209006" y="5447212"/>
                </a:cubicBezTo>
                <a:cubicBezTo>
                  <a:pt x="222069" y="5451566"/>
                  <a:pt x="235879" y="5454117"/>
                  <a:pt x="248195" y="5460275"/>
                </a:cubicBezTo>
                <a:cubicBezTo>
                  <a:pt x="349486" y="5510920"/>
                  <a:pt x="228068" y="5466628"/>
                  <a:pt x="326572" y="5499463"/>
                </a:cubicBezTo>
                <a:cubicBezTo>
                  <a:pt x="519164" y="5485706"/>
                  <a:pt x="454789" y="5513732"/>
                  <a:pt x="535577" y="547333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99508A80-0BFE-67E6-6015-9B494A353FC3}"/>
              </a:ext>
            </a:extLst>
          </p:cNvPr>
          <p:cNvSpPr/>
          <p:nvPr/>
        </p:nvSpPr>
        <p:spPr>
          <a:xfrm>
            <a:off x="4088674" y="3200400"/>
            <a:ext cx="1162595" cy="3304903"/>
          </a:xfrm>
          <a:custGeom>
            <a:avLst/>
            <a:gdLst>
              <a:gd name="connsiteX0" fmla="*/ 1162595 w 1162595"/>
              <a:gd name="connsiteY0" fmla="*/ 0 h 2782389"/>
              <a:gd name="connsiteX1" fmla="*/ 1005840 w 1162595"/>
              <a:gd name="connsiteY1" fmla="*/ 39189 h 2782389"/>
              <a:gd name="connsiteX2" fmla="*/ 522515 w 1162595"/>
              <a:gd name="connsiteY2" fmla="*/ 78377 h 2782389"/>
              <a:gd name="connsiteX3" fmla="*/ 470263 w 1162595"/>
              <a:gd name="connsiteY3" fmla="*/ 117566 h 2782389"/>
              <a:gd name="connsiteX4" fmla="*/ 391886 w 1162595"/>
              <a:gd name="connsiteY4" fmla="*/ 169817 h 2782389"/>
              <a:gd name="connsiteX5" fmla="*/ 313509 w 1162595"/>
              <a:gd name="connsiteY5" fmla="*/ 261257 h 2782389"/>
              <a:gd name="connsiteX6" fmla="*/ 182880 w 1162595"/>
              <a:gd name="connsiteY6" fmla="*/ 404949 h 2782389"/>
              <a:gd name="connsiteX7" fmla="*/ 130629 w 1162595"/>
              <a:gd name="connsiteY7" fmla="*/ 509452 h 2782389"/>
              <a:gd name="connsiteX8" fmla="*/ 78377 w 1162595"/>
              <a:gd name="connsiteY8" fmla="*/ 653143 h 2782389"/>
              <a:gd name="connsiteX9" fmla="*/ 26126 w 1162595"/>
              <a:gd name="connsiteY9" fmla="*/ 822960 h 2782389"/>
              <a:gd name="connsiteX10" fmla="*/ 0 w 1162595"/>
              <a:gd name="connsiteY10" fmla="*/ 979715 h 2782389"/>
              <a:gd name="connsiteX11" fmla="*/ 26126 w 1162595"/>
              <a:gd name="connsiteY11" fmla="*/ 2638697 h 2782389"/>
              <a:gd name="connsiteX12" fmla="*/ 91440 w 1162595"/>
              <a:gd name="connsiteY12" fmla="*/ 2717075 h 2782389"/>
              <a:gd name="connsiteX13" fmla="*/ 117566 w 1162595"/>
              <a:gd name="connsiteY13" fmla="*/ 2756263 h 2782389"/>
              <a:gd name="connsiteX14" fmla="*/ 378823 w 1162595"/>
              <a:gd name="connsiteY14" fmla="*/ 2756263 h 2782389"/>
              <a:gd name="connsiteX15" fmla="*/ 418012 w 1162595"/>
              <a:gd name="connsiteY15" fmla="*/ 2730137 h 2782389"/>
              <a:gd name="connsiteX16" fmla="*/ 613955 w 1162595"/>
              <a:gd name="connsiteY16" fmla="*/ 2782389 h 278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62595" h="2782389">
                <a:moveTo>
                  <a:pt x="1162595" y="0"/>
                </a:moveTo>
                <a:cubicBezTo>
                  <a:pt x="1110343" y="13063"/>
                  <a:pt x="1059158" y="31572"/>
                  <a:pt x="1005840" y="39189"/>
                </a:cubicBezTo>
                <a:cubicBezTo>
                  <a:pt x="927267" y="50414"/>
                  <a:pt x="633762" y="70431"/>
                  <a:pt x="522515" y="78377"/>
                </a:cubicBezTo>
                <a:cubicBezTo>
                  <a:pt x="505098" y="91440"/>
                  <a:pt x="488099" y="105081"/>
                  <a:pt x="470263" y="117566"/>
                </a:cubicBezTo>
                <a:cubicBezTo>
                  <a:pt x="444540" y="135572"/>
                  <a:pt x="415032" y="148600"/>
                  <a:pt x="391886" y="169817"/>
                </a:cubicBezTo>
                <a:cubicBezTo>
                  <a:pt x="362293" y="196944"/>
                  <a:pt x="340900" y="231909"/>
                  <a:pt x="313509" y="261257"/>
                </a:cubicBezTo>
                <a:cubicBezTo>
                  <a:pt x="260447" y="318109"/>
                  <a:pt x="216400" y="343495"/>
                  <a:pt x="182880" y="404949"/>
                </a:cubicBezTo>
                <a:cubicBezTo>
                  <a:pt x="164231" y="439139"/>
                  <a:pt x="142945" y="472505"/>
                  <a:pt x="130629" y="509452"/>
                </a:cubicBezTo>
                <a:cubicBezTo>
                  <a:pt x="54374" y="738213"/>
                  <a:pt x="151100" y="453154"/>
                  <a:pt x="78377" y="653143"/>
                </a:cubicBezTo>
                <a:cubicBezTo>
                  <a:pt x="65042" y="689816"/>
                  <a:pt x="33557" y="787663"/>
                  <a:pt x="26126" y="822960"/>
                </a:cubicBezTo>
                <a:cubicBezTo>
                  <a:pt x="15213" y="874796"/>
                  <a:pt x="0" y="979715"/>
                  <a:pt x="0" y="979715"/>
                </a:cubicBezTo>
                <a:cubicBezTo>
                  <a:pt x="8709" y="1532709"/>
                  <a:pt x="9246" y="2085892"/>
                  <a:pt x="26126" y="2638697"/>
                </a:cubicBezTo>
                <a:cubicBezTo>
                  <a:pt x="27504" y="2683811"/>
                  <a:pt x="61662" y="2697223"/>
                  <a:pt x="91440" y="2717075"/>
                </a:cubicBezTo>
                <a:cubicBezTo>
                  <a:pt x="100149" y="2730138"/>
                  <a:pt x="103524" y="2749242"/>
                  <a:pt x="117566" y="2756263"/>
                </a:cubicBezTo>
                <a:cubicBezTo>
                  <a:pt x="175342" y="2785151"/>
                  <a:pt x="356161" y="2757882"/>
                  <a:pt x="378823" y="2756263"/>
                </a:cubicBezTo>
                <a:cubicBezTo>
                  <a:pt x="391886" y="2747554"/>
                  <a:pt x="402408" y="2731871"/>
                  <a:pt x="418012" y="2730137"/>
                </a:cubicBezTo>
                <a:cubicBezTo>
                  <a:pt x="462683" y="2725174"/>
                  <a:pt x="587381" y="2773531"/>
                  <a:pt x="613955" y="278238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Left Brace 16">
            <a:extLst>
              <a:ext uri="{FF2B5EF4-FFF2-40B4-BE49-F238E27FC236}">
                <a16:creationId xmlns:a16="http://schemas.microsoft.com/office/drawing/2014/main" id="{CB5B998F-315A-90CA-6D3B-7170BA64342B}"/>
              </a:ext>
            </a:extLst>
          </p:cNvPr>
          <p:cNvSpPr/>
          <p:nvPr/>
        </p:nvSpPr>
        <p:spPr>
          <a:xfrm>
            <a:off x="4669971" y="6281057"/>
            <a:ext cx="193769" cy="4245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8" name="TextBox 17">
            <a:extLst>
              <a:ext uri="{FF2B5EF4-FFF2-40B4-BE49-F238E27FC236}">
                <a16:creationId xmlns:a16="http://schemas.microsoft.com/office/drawing/2014/main" id="{552CA8D8-5498-3636-428F-9968A119EF9C}"/>
              </a:ext>
            </a:extLst>
          </p:cNvPr>
          <p:cNvSpPr txBox="1"/>
          <p:nvPr/>
        </p:nvSpPr>
        <p:spPr>
          <a:xfrm>
            <a:off x="762000" y="118646"/>
            <a:ext cx="81534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a:t>A Sample prog for adding the objects using add() function whose return type is Marks</a:t>
            </a:r>
          </a:p>
        </p:txBody>
      </p:sp>
      <p:sp>
        <p:nvSpPr>
          <p:cNvPr id="19" name="TextBox 18">
            <a:extLst>
              <a:ext uri="{FF2B5EF4-FFF2-40B4-BE49-F238E27FC236}">
                <a16:creationId xmlns:a16="http://schemas.microsoft.com/office/drawing/2014/main" id="{95FE95B7-A633-36EC-F31F-8FB195D2019C}"/>
              </a:ext>
            </a:extLst>
          </p:cNvPr>
          <p:cNvSpPr txBox="1"/>
          <p:nvPr/>
        </p:nvSpPr>
        <p:spPr>
          <a:xfrm>
            <a:off x="7358743" y="3160693"/>
            <a:ext cx="1480457" cy="954107"/>
          </a:xfrm>
          <a:prstGeom prst="rect">
            <a:avLst/>
          </a:prstGeom>
          <a:noFill/>
          <a:ln>
            <a:solidFill>
              <a:schemeClr val="tx1"/>
            </a:solidFill>
          </a:ln>
        </p:spPr>
        <p:txBody>
          <a:bodyPr wrap="square" rtlCol="0">
            <a:spAutoFit/>
          </a:bodyPr>
          <a:lstStyle/>
          <a:p>
            <a:r>
              <a:rPr lang="en-IN" sz="1400" dirty="0"/>
              <a:t>m1 is calling add() function and m2 is passed as an argument</a:t>
            </a:r>
          </a:p>
        </p:txBody>
      </p:sp>
      <p:cxnSp>
        <p:nvCxnSpPr>
          <p:cNvPr id="21" name="Straight Arrow Connector 20">
            <a:extLst>
              <a:ext uri="{FF2B5EF4-FFF2-40B4-BE49-F238E27FC236}">
                <a16:creationId xmlns:a16="http://schemas.microsoft.com/office/drawing/2014/main" id="{8D7FBA13-6384-2367-1EF0-50C596556AB1}"/>
              </a:ext>
            </a:extLst>
          </p:cNvPr>
          <p:cNvCxnSpPr/>
          <p:nvPr/>
        </p:nvCxnSpPr>
        <p:spPr>
          <a:xfrm flipH="1" flipV="1">
            <a:off x="6553200" y="3276600"/>
            <a:ext cx="76200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13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DF63-670A-8ADA-E5F2-C739D0B6B7DE}"/>
              </a:ext>
            </a:extLst>
          </p:cNvPr>
          <p:cNvSpPr>
            <a:spLocks noGrp="1"/>
          </p:cNvSpPr>
          <p:nvPr>
            <p:ph type="title"/>
          </p:nvPr>
        </p:nvSpPr>
        <p:spPr>
          <a:xfrm>
            <a:off x="457200" y="76200"/>
            <a:ext cx="8229600" cy="381000"/>
          </a:xfrm>
        </p:spPr>
        <p:txBody>
          <a:bodyPr>
            <a:noAutofit/>
          </a:bodyPr>
          <a:lstStyle/>
          <a:p>
            <a:r>
              <a:rPr lang="en-IN" sz="2000" dirty="0"/>
              <a:t>Overloading can be defined either </a:t>
            </a:r>
            <a:r>
              <a:rPr lang="en-IN" sz="2000" b="1" dirty="0"/>
              <a:t>within</a:t>
            </a:r>
            <a:r>
              <a:rPr lang="en-IN" sz="2000" dirty="0"/>
              <a:t> the class or </a:t>
            </a:r>
            <a:r>
              <a:rPr lang="en-IN" sz="2000" b="1" dirty="0"/>
              <a:t>outside</a:t>
            </a:r>
            <a:r>
              <a:rPr lang="en-IN" sz="2000" dirty="0"/>
              <a:t> the class</a:t>
            </a:r>
          </a:p>
        </p:txBody>
      </p:sp>
      <p:sp>
        <p:nvSpPr>
          <p:cNvPr id="3" name="Content Placeholder 2">
            <a:extLst>
              <a:ext uri="{FF2B5EF4-FFF2-40B4-BE49-F238E27FC236}">
                <a16:creationId xmlns:a16="http://schemas.microsoft.com/office/drawing/2014/main" id="{7E2BCD68-02E8-8E9E-4E3C-0014CA3B9DFF}"/>
              </a:ext>
            </a:extLst>
          </p:cNvPr>
          <p:cNvSpPr>
            <a:spLocks noGrp="1"/>
          </p:cNvSpPr>
          <p:nvPr>
            <p:ph idx="1"/>
          </p:nvPr>
        </p:nvSpPr>
        <p:spPr>
          <a:xfrm>
            <a:off x="457200" y="609600"/>
            <a:ext cx="3810000" cy="6172200"/>
          </a:xfrm>
        </p:spPr>
        <p:txBody>
          <a:bodyPr>
            <a:normAutofit fontScale="85000" lnSpcReduction="20000"/>
          </a:bodyPr>
          <a:lstStyle/>
          <a:p>
            <a:pPr marL="0" indent="0">
              <a:buNone/>
            </a:pPr>
            <a:r>
              <a:rPr lang="en-IN" sz="1400" dirty="0"/>
              <a:t>//</a:t>
            </a:r>
            <a:r>
              <a:rPr lang="en-IN" sz="1400" dirty="0">
                <a:solidFill>
                  <a:srgbClr val="FF0000"/>
                </a:solidFill>
              </a:rPr>
              <a:t>inside the class </a:t>
            </a:r>
          </a:p>
          <a:p>
            <a:pPr marL="0" indent="0">
              <a:buNone/>
            </a:pPr>
            <a:r>
              <a:rPr lang="en-IN" sz="1400" dirty="0"/>
              <a:t>#include&lt;iostream&gt;</a:t>
            </a:r>
          </a:p>
          <a:p>
            <a:pPr marL="0" indent="0">
              <a:buNone/>
            </a:pPr>
            <a:r>
              <a:rPr lang="en-IN" sz="1400" dirty="0"/>
              <a:t>Using namespace std;</a:t>
            </a:r>
          </a:p>
          <a:p>
            <a:pPr marL="0" indent="0">
              <a:buNone/>
            </a:pPr>
            <a:r>
              <a:rPr lang="en-IN" sz="1400" dirty="0"/>
              <a:t>class Marks{</a:t>
            </a:r>
          </a:p>
          <a:p>
            <a:pPr marL="0" indent="0">
              <a:buNone/>
            </a:pPr>
            <a:r>
              <a:rPr lang="en-IN" sz="1400" dirty="0"/>
              <a:t>int </a:t>
            </a:r>
            <a:r>
              <a:rPr lang="en-IN" sz="1400" dirty="0" err="1"/>
              <a:t>intmark,extmark</a:t>
            </a:r>
            <a:r>
              <a:rPr lang="en-IN" sz="1400" dirty="0"/>
              <a:t>;</a:t>
            </a:r>
          </a:p>
          <a:p>
            <a:pPr marL="0" indent="0">
              <a:buNone/>
            </a:pPr>
            <a:r>
              <a:rPr lang="en-IN" sz="1400" dirty="0"/>
              <a:t>public:</a:t>
            </a:r>
          </a:p>
          <a:p>
            <a:pPr marL="0" indent="0">
              <a:buNone/>
            </a:pPr>
            <a:r>
              <a:rPr lang="en-IN" sz="1400" dirty="0"/>
              <a:t>Marks() // default constructor for initializing the zero value</a:t>
            </a:r>
          </a:p>
          <a:p>
            <a:pPr marL="0" indent="0">
              <a:buNone/>
            </a:pPr>
            <a:r>
              <a:rPr lang="en-IN" sz="1400" dirty="0"/>
              <a:t>{ </a:t>
            </a:r>
          </a:p>
          <a:p>
            <a:pPr marL="0" indent="0">
              <a:buNone/>
            </a:pPr>
            <a:r>
              <a:rPr lang="en-IN" sz="1400" dirty="0" err="1"/>
              <a:t>intmark</a:t>
            </a:r>
            <a:r>
              <a:rPr lang="en-IN" sz="1400" dirty="0"/>
              <a:t> = 0;</a:t>
            </a:r>
          </a:p>
          <a:p>
            <a:pPr marL="0" indent="0">
              <a:buNone/>
            </a:pPr>
            <a:r>
              <a:rPr lang="en-IN" sz="1400" dirty="0" err="1"/>
              <a:t>extmark</a:t>
            </a:r>
            <a:r>
              <a:rPr lang="en-IN" sz="1400" dirty="0"/>
              <a:t> = 0;</a:t>
            </a:r>
          </a:p>
          <a:p>
            <a:pPr marL="0" indent="0">
              <a:buNone/>
            </a:pPr>
            <a:r>
              <a:rPr lang="en-IN" sz="1400" dirty="0"/>
              <a:t>}</a:t>
            </a:r>
          </a:p>
          <a:p>
            <a:pPr marL="0" indent="0">
              <a:buNone/>
            </a:pPr>
            <a:r>
              <a:rPr lang="en-IN" sz="1400" dirty="0"/>
              <a:t>Marks ( int </a:t>
            </a:r>
            <a:r>
              <a:rPr lang="en-IN" sz="1400" dirty="0" err="1"/>
              <a:t>im</a:t>
            </a:r>
            <a:r>
              <a:rPr lang="en-IN" sz="1400" dirty="0"/>
              <a:t>, int </a:t>
            </a:r>
            <a:r>
              <a:rPr lang="en-IN" sz="1400" dirty="0" err="1"/>
              <a:t>em</a:t>
            </a:r>
            <a:r>
              <a:rPr lang="en-IN" sz="1400" dirty="0"/>
              <a:t>) // constructor for taking the values and storing the value into class members</a:t>
            </a:r>
          </a:p>
          <a:p>
            <a:pPr marL="0" indent="0">
              <a:buNone/>
            </a:pPr>
            <a:r>
              <a:rPr lang="en-IN" sz="1400" dirty="0"/>
              <a:t>{</a:t>
            </a:r>
          </a:p>
          <a:p>
            <a:pPr marL="0" indent="0">
              <a:buNone/>
            </a:pPr>
            <a:r>
              <a:rPr lang="en-IN" sz="1400" dirty="0" err="1"/>
              <a:t>intmark</a:t>
            </a:r>
            <a:r>
              <a:rPr lang="en-IN" sz="1400" dirty="0"/>
              <a:t> =</a:t>
            </a:r>
            <a:r>
              <a:rPr lang="en-IN" sz="1400" dirty="0" err="1"/>
              <a:t>im</a:t>
            </a:r>
            <a:r>
              <a:rPr lang="en-IN" sz="1400" dirty="0"/>
              <a:t>;</a:t>
            </a:r>
          </a:p>
          <a:p>
            <a:pPr marL="0" indent="0">
              <a:buNone/>
            </a:pPr>
            <a:r>
              <a:rPr lang="en-IN" sz="1400" dirty="0" err="1"/>
              <a:t>Extmark</a:t>
            </a:r>
            <a:r>
              <a:rPr lang="en-IN" sz="1400" dirty="0"/>
              <a:t>=</a:t>
            </a:r>
            <a:r>
              <a:rPr lang="en-IN" sz="1400" dirty="0" err="1"/>
              <a:t>em</a:t>
            </a:r>
            <a:r>
              <a:rPr lang="en-IN" sz="1400" dirty="0"/>
              <a:t>;</a:t>
            </a:r>
          </a:p>
          <a:p>
            <a:pPr marL="0" indent="0">
              <a:buNone/>
            </a:pPr>
            <a:r>
              <a:rPr lang="en-IN" sz="1400" dirty="0"/>
              <a:t>}</a:t>
            </a:r>
          </a:p>
          <a:p>
            <a:pPr marL="0" indent="0">
              <a:buNone/>
            </a:pPr>
            <a:r>
              <a:rPr lang="en-IN" sz="1400" dirty="0"/>
              <a:t>void display(){</a:t>
            </a:r>
          </a:p>
          <a:p>
            <a:pPr marL="0" indent="0">
              <a:buNone/>
            </a:pPr>
            <a:r>
              <a:rPr lang="en-IN" sz="1400" dirty="0" err="1"/>
              <a:t>cout</a:t>
            </a:r>
            <a:r>
              <a:rPr lang="en-IN" sz="1400" dirty="0"/>
              <a:t> &lt;&lt; </a:t>
            </a:r>
            <a:r>
              <a:rPr lang="en-IN" sz="1400" dirty="0" err="1"/>
              <a:t>intmark</a:t>
            </a:r>
            <a:r>
              <a:rPr lang="en-IN" sz="1400" dirty="0"/>
              <a:t>&lt;&lt;</a:t>
            </a:r>
            <a:r>
              <a:rPr lang="en-IN" sz="1400" dirty="0" err="1"/>
              <a:t>endl</a:t>
            </a:r>
            <a:r>
              <a:rPr lang="en-IN" sz="1400" dirty="0"/>
              <a:t>&lt;&lt;</a:t>
            </a:r>
            <a:r>
              <a:rPr lang="en-IN" sz="1400" dirty="0" err="1"/>
              <a:t>extmark</a:t>
            </a:r>
            <a:r>
              <a:rPr lang="en-IN" sz="1400" dirty="0"/>
              <a:t>&lt;&lt;</a:t>
            </a:r>
            <a:r>
              <a:rPr lang="en-IN" sz="1400" dirty="0" err="1"/>
              <a:t>endl</a:t>
            </a:r>
            <a:r>
              <a:rPr lang="en-IN" sz="1400" dirty="0"/>
              <a:t>;</a:t>
            </a:r>
          </a:p>
          <a:p>
            <a:pPr marL="0" indent="0">
              <a:buNone/>
            </a:pPr>
            <a:r>
              <a:rPr lang="en-IN" sz="1400" dirty="0"/>
              <a:t>}</a:t>
            </a:r>
          </a:p>
          <a:p>
            <a:pPr marL="0" indent="0">
              <a:buNone/>
            </a:pPr>
            <a:r>
              <a:rPr lang="en-IN" sz="1400" dirty="0">
                <a:solidFill>
                  <a:srgbClr val="FF0000"/>
                </a:solidFill>
              </a:rPr>
              <a:t>Marks operator+(Marks m) {</a:t>
            </a:r>
          </a:p>
          <a:p>
            <a:pPr marL="0" indent="0">
              <a:buNone/>
            </a:pPr>
            <a:r>
              <a:rPr lang="en-IN" sz="1400" dirty="0">
                <a:solidFill>
                  <a:srgbClr val="FF0000"/>
                </a:solidFill>
              </a:rPr>
              <a:t>Marks temp;</a:t>
            </a:r>
          </a:p>
          <a:p>
            <a:pPr marL="0" indent="0">
              <a:buNone/>
            </a:pPr>
            <a:r>
              <a:rPr lang="en-IN" sz="1400" dirty="0" err="1">
                <a:solidFill>
                  <a:srgbClr val="FF0000"/>
                </a:solidFill>
              </a:rPr>
              <a:t>temp.intmark</a:t>
            </a:r>
            <a:r>
              <a:rPr lang="en-IN" sz="1400" dirty="0">
                <a:solidFill>
                  <a:srgbClr val="FF0000"/>
                </a:solidFill>
              </a:rPr>
              <a:t> = </a:t>
            </a:r>
            <a:r>
              <a:rPr lang="en-IN" sz="1400" dirty="0" err="1">
                <a:solidFill>
                  <a:srgbClr val="FF0000"/>
                </a:solidFill>
              </a:rPr>
              <a:t>intmark</a:t>
            </a:r>
            <a:r>
              <a:rPr lang="en-IN" sz="1400" dirty="0">
                <a:solidFill>
                  <a:srgbClr val="FF0000"/>
                </a:solidFill>
              </a:rPr>
              <a:t> + </a:t>
            </a:r>
            <a:r>
              <a:rPr lang="en-IN" sz="1400" dirty="0" err="1">
                <a:solidFill>
                  <a:srgbClr val="FF0000"/>
                </a:solidFill>
              </a:rPr>
              <a:t>m.intmark</a:t>
            </a:r>
            <a:r>
              <a:rPr lang="en-IN" sz="1400" dirty="0">
                <a:solidFill>
                  <a:srgbClr val="FF0000"/>
                </a:solidFill>
              </a:rPr>
              <a:t>; </a:t>
            </a:r>
          </a:p>
          <a:p>
            <a:pPr marL="0" indent="0">
              <a:buNone/>
            </a:pPr>
            <a:r>
              <a:rPr lang="en-IN" sz="1400" dirty="0" err="1">
                <a:solidFill>
                  <a:srgbClr val="FF0000"/>
                </a:solidFill>
              </a:rPr>
              <a:t>temp.extmark</a:t>
            </a:r>
            <a:r>
              <a:rPr lang="en-IN" sz="1400" dirty="0">
                <a:solidFill>
                  <a:srgbClr val="FF0000"/>
                </a:solidFill>
              </a:rPr>
              <a:t> = </a:t>
            </a:r>
            <a:r>
              <a:rPr lang="en-IN" sz="1400" dirty="0" err="1">
                <a:solidFill>
                  <a:srgbClr val="FF0000"/>
                </a:solidFill>
              </a:rPr>
              <a:t>extmark</a:t>
            </a:r>
            <a:r>
              <a:rPr lang="en-IN" sz="1400" dirty="0">
                <a:solidFill>
                  <a:srgbClr val="FF0000"/>
                </a:solidFill>
              </a:rPr>
              <a:t> + </a:t>
            </a:r>
            <a:r>
              <a:rPr lang="en-IN" sz="1400" dirty="0" err="1">
                <a:solidFill>
                  <a:srgbClr val="FF0000"/>
                </a:solidFill>
              </a:rPr>
              <a:t>m.extmark</a:t>
            </a:r>
            <a:r>
              <a:rPr lang="en-IN" sz="1400" dirty="0">
                <a:solidFill>
                  <a:srgbClr val="FF0000"/>
                </a:solidFill>
              </a:rPr>
              <a:t>;</a:t>
            </a:r>
          </a:p>
          <a:p>
            <a:pPr marL="0" indent="0">
              <a:buNone/>
            </a:pPr>
            <a:r>
              <a:rPr lang="en-IN" sz="1400" dirty="0">
                <a:solidFill>
                  <a:srgbClr val="FF0000"/>
                </a:solidFill>
              </a:rPr>
              <a:t>return temp;}</a:t>
            </a:r>
          </a:p>
          <a:p>
            <a:pPr marL="0" indent="0">
              <a:buNone/>
            </a:pPr>
            <a:r>
              <a:rPr lang="en-IN" sz="1400" dirty="0"/>
              <a:t>};</a:t>
            </a:r>
          </a:p>
          <a:p>
            <a:pPr marL="0" indent="0">
              <a:buNone/>
            </a:pPr>
            <a:endParaRPr lang="en-IN" sz="1400" dirty="0"/>
          </a:p>
          <a:p>
            <a:pPr marL="0" indent="0">
              <a:buNone/>
            </a:pPr>
            <a:endParaRPr lang="en-IN" sz="1400" dirty="0"/>
          </a:p>
          <a:p>
            <a:pPr marL="0" indent="0">
              <a:buNone/>
            </a:pPr>
            <a:r>
              <a:rPr lang="en-IN" sz="1400" dirty="0"/>
              <a:t>Int main(){</a:t>
            </a:r>
          </a:p>
          <a:p>
            <a:pPr marL="0" indent="0">
              <a:buNone/>
            </a:pPr>
            <a:r>
              <a:rPr lang="en-IN" sz="1400" dirty="0"/>
              <a:t>Marks m1(10,20), m2 (30,40), m3;</a:t>
            </a:r>
          </a:p>
          <a:p>
            <a:pPr marL="0" indent="0">
              <a:buNone/>
            </a:pPr>
            <a:r>
              <a:rPr lang="en-IN" sz="1400" dirty="0"/>
              <a:t>m3 = m1 + m2;</a:t>
            </a:r>
          </a:p>
          <a:p>
            <a:pPr marL="0" indent="0">
              <a:buNone/>
            </a:pPr>
            <a:r>
              <a:rPr lang="en-IN" sz="1400" dirty="0"/>
              <a:t>m3.display();</a:t>
            </a:r>
          </a:p>
          <a:p>
            <a:pPr marL="0" indent="0">
              <a:buNone/>
            </a:pPr>
            <a:r>
              <a:rPr lang="en-IN" sz="1400" dirty="0"/>
              <a:t>return 0;</a:t>
            </a:r>
          </a:p>
        </p:txBody>
      </p:sp>
      <p:sp>
        <p:nvSpPr>
          <p:cNvPr id="5" name="TextBox 4">
            <a:extLst>
              <a:ext uri="{FF2B5EF4-FFF2-40B4-BE49-F238E27FC236}">
                <a16:creationId xmlns:a16="http://schemas.microsoft.com/office/drawing/2014/main" id="{A1854673-A47B-63BE-8436-A71A3D825F0F}"/>
              </a:ext>
            </a:extLst>
          </p:cNvPr>
          <p:cNvSpPr txBox="1"/>
          <p:nvPr/>
        </p:nvSpPr>
        <p:spPr>
          <a:xfrm>
            <a:off x="4343400" y="569922"/>
            <a:ext cx="4495800" cy="6186309"/>
          </a:xfrm>
          <a:prstGeom prst="rect">
            <a:avLst/>
          </a:prstGeom>
          <a:noFill/>
        </p:spPr>
        <p:txBody>
          <a:bodyPr wrap="square">
            <a:spAutoFit/>
          </a:bodyPr>
          <a:lstStyle/>
          <a:p>
            <a:r>
              <a:rPr lang="en-IN" sz="1200" dirty="0"/>
              <a:t>//</a:t>
            </a:r>
            <a:r>
              <a:rPr lang="en-IN" sz="1200" dirty="0">
                <a:solidFill>
                  <a:srgbClr val="FF0000"/>
                </a:solidFill>
              </a:rPr>
              <a:t>outside the class, definition requires scope resolution operator</a:t>
            </a:r>
            <a:endParaRPr lang="en-IN" sz="1200" dirty="0"/>
          </a:p>
          <a:p>
            <a:pPr marL="0" indent="0">
              <a:buNone/>
            </a:pPr>
            <a:r>
              <a:rPr lang="en-IN" sz="1200" dirty="0"/>
              <a:t>#include&lt;iostream&gt;</a:t>
            </a:r>
          </a:p>
          <a:p>
            <a:pPr marL="0" indent="0">
              <a:buNone/>
            </a:pPr>
            <a:r>
              <a:rPr lang="en-IN" sz="1200" dirty="0"/>
              <a:t>Using namespace std;</a:t>
            </a:r>
          </a:p>
          <a:p>
            <a:pPr marL="0" indent="0">
              <a:buNone/>
            </a:pPr>
            <a:r>
              <a:rPr lang="en-IN" sz="1200" dirty="0"/>
              <a:t>class Marks{</a:t>
            </a:r>
          </a:p>
          <a:p>
            <a:pPr marL="0" indent="0">
              <a:buNone/>
            </a:pPr>
            <a:r>
              <a:rPr lang="en-IN" sz="1200" dirty="0"/>
              <a:t>int </a:t>
            </a:r>
            <a:r>
              <a:rPr lang="en-IN" sz="1200" dirty="0" err="1"/>
              <a:t>intmark,extmark</a:t>
            </a:r>
            <a:r>
              <a:rPr lang="en-IN" sz="1200" dirty="0"/>
              <a:t>;</a:t>
            </a:r>
          </a:p>
          <a:p>
            <a:pPr marL="0" indent="0">
              <a:buNone/>
            </a:pPr>
            <a:r>
              <a:rPr lang="en-IN" sz="1200" dirty="0"/>
              <a:t>public:</a:t>
            </a:r>
          </a:p>
          <a:p>
            <a:pPr marL="0" indent="0">
              <a:buNone/>
            </a:pPr>
            <a:r>
              <a:rPr lang="en-IN" sz="1200" dirty="0"/>
              <a:t>Marks() // default constructor for initializing the zero value</a:t>
            </a:r>
          </a:p>
          <a:p>
            <a:pPr marL="0" indent="0">
              <a:buNone/>
            </a:pPr>
            <a:r>
              <a:rPr lang="en-IN" sz="1200" dirty="0"/>
              <a:t>{ </a:t>
            </a:r>
          </a:p>
          <a:p>
            <a:pPr marL="0" indent="0">
              <a:buNone/>
            </a:pPr>
            <a:r>
              <a:rPr lang="en-IN" sz="1200" dirty="0" err="1"/>
              <a:t>intmark</a:t>
            </a:r>
            <a:r>
              <a:rPr lang="en-IN" sz="1200" dirty="0"/>
              <a:t> = 0;</a:t>
            </a:r>
          </a:p>
          <a:p>
            <a:pPr marL="0" indent="0">
              <a:buNone/>
            </a:pPr>
            <a:r>
              <a:rPr lang="en-IN" sz="1200" dirty="0" err="1"/>
              <a:t>extmark</a:t>
            </a:r>
            <a:r>
              <a:rPr lang="en-IN" sz="1200" dirty="0"/>
              <a:t> = 0;</a:t>
            </a:r>
          </a:p>
          <a:p>
            <a:pPr marL="0" indent="0">
              <a:buNone/>
            </a:pPr>
            <a:r>
              <a:rPr lang="en-IN" sz="1200" dirty="0"/>
              <a:t>}</a:t>
            </a:r>
          </a:p>
          <a:p>
            <a:pPr marL="0" indent="0">
              <a:buNone/>
            </a:pPr>
            <a:r>
              <a:rPr lang="en-IN" sz="1200" dirty="0"/>
              <a:t>Marks ( int </a:t>
            </a:r>
            <a:r>
              <a:rPr lang="en-IN" sz="1200" dirty="0" err="1"/>
              <a:t>im</a:t>
            </a:r>
            <a:r>
              <a:rPr lang="en-IN" sz="1200" dirty="0"/>
              <a:t>, int </a:t>
            </a:r>
            <a:r>
              <a:rPr lang="en-IN" sz="1200" dirty="0" err="1"/>
              <a:t>em</a:t>
            </a:r>
            <a:r>
              <a:rPr lang="en-IN" sz="1200" dirty="0"/>
              <a:t>) // constructor for taking the values and storing the value into class members</a:t>
            </a:r>
          </a:p>
          <a:p>
            <a:pPr marL="0" indent="0">
              <a:buNone/>
            </a:pPr>
            <a:r>
              <a:rPr lang="en-IN" sz="1200" dirty="0"/>
              <a:t>{</a:t>
            </a:r>
          </a:p>
          <a:p>
            <a:pPr marL="0" indent="0">
              <a:buNone/>
            </a:pPr>
            <a:r>
              <a:rPr lang="en-IN" sz="1200" dirty="0" err="1"/>
              <a:t>intmark</a:t>
            </a:r>
            <a:r>
              <a:rPr lang="en-IN" sz="1200" dirty="0"/>
              <a:t> =</a:t>
            </a:r>
            <a:r>
              <a:rPr lang="en-IN" sz="1200" dirty="0" err="1"/>
              <a:t>im</a:t>
            </a:r>
            <a:r>
              <a:rPr lang="en-IN" sz="1200" dirty="0"/>
              <a:t>;</a:t>
            </a:r>
          </a:p>
          <a:p>
            <a:pPr marL="0" indent="0">
              <a:buNone/>
            </a:pPr>
            <a:r>
              <a:rPr lang="en-IN" sz="1200" dirty="0" err="1"/>
              <a:t>Extmark</a:t>
            </a:r>
            <a:r>
              <a:rPr lang="en-IN" sz="1200" dirty="0"/>
              <a:t>=</a:t>
            </a:r>
            <a:r>
              <a:rPr lang="en-IN" sz="1200" dirty="0" err="1"/>
              <a:t>em</a:t>
            </a:r>
            <a:r>
              <a:rPr lang="en-IN" sz="1200" dirty="0"/>
              <a:t>;</a:t>
            </a:r>
          </a:p>
          <a:p>
            <a:pPr marL="0" indent="0">
              <a:buNone/>
            </a:pPr>
            <a:r>
              <a:rPr lang="en-IN" sz="1200" dirty="0"/>
              <a:t>}</a:t>
            </a:r>
          </a:p>
          <a:p>
            <a:pPr marL="0" indent="0">
              <a:buNone/>
            </a:pPr>
            <a:r>
              <a:rPr lang="en-IN" sz="1200" dirty="0"/>
              <a:t>void display(){</a:t>
            </a:r>
          </a:p>
          <a:p>
            <a:pPr marL="0" indent="0">
              <a:buNone/>
            </a:pPr>
            <a:r>
              <a:rPr lang="en-IN" sz="1200" dirty="0" err="1"/>
              <a:t>cout</a:t>
            </a:r>
            <a:r>
              <a:rPr lang="en-IN" sz="1200" dirty="0"/>
              <a:t> &lt;&lt; </a:t>
            </a:r>
            <a:r>
              <a:rPr lang="en-IN" sz="1200" dirty="0" err="1"/>
              <a:t>intmark</a:t>
            </a:r>
            <a:r>
              <a:rPr lang="en-IN" sz="1200" dirty="0"/>
              <a:t>&lt;&lt;</a:t>
            </a:r>
            <a:r>
              <a:rPr lang="en-IN" sz="1200" dirty="0" err="1"/>
              <a:t>endl</a:t>
            </a:r>
            <a:r>
              <a:rPr lang="en-IN" sz="1200" dirty="0"/>
              <a:t>&lt;&lt;</a:t>
            </a:r>
            <a:r>
              <a:rPr lang="en-IN" sz="1200" dirty="0" err="1"/>
              <a:t>extmark</a:t>
            </a:r>
            <a:r>
              <a:rPr lang="en-IN" sz="1200" dirty="0"/>
              <a:t>&lt;&lt;</a:t>
            </a:r>
            <a:r>
              <a:rPr lang="en-IN" sz="1200" dirty="0" err="1"/>
              <a:t>endl</a:t>
            </a:r>
            <a:r>
              <a:rPr lang="en-IN" sz="1200" dirty="0"/>
              <a:t>;</a:t>
            </a:r>
          </a:p>
          <a:p>
            <a:pPr marL="0" indent="0">
              <a:buNone/>
            </a:pPr>
            <a:r>
              <a:rPr lang="en-IN" sz="1200" dirty="0"/>
              <a:t>}</a:t>
            </a:r>
          </a:p>
          <a:p>
            <a:pPr marL="0" indent="0">
              <a:buNone/>
            </a:pPr>
            <a:r>
              <a:rPr lang="en-IN" sz="1200" dirty="0">
                <a:solidFill>
                  <a:srgbClr val="FF0000"/>
                </a:solidFill>
              </a:rPr>
              <a:t>Marks operator+(Marks m)</a:t>
            </a:r>
          </a:p>
          <a:p>
            <a:pPr marL="0" indent="0">
              <a:buNone/>
            </a:pPr>
            <a:r>
              <a:rPr lang="en-IN" sz="1200" dirty="0"/>
              <a:t>};</a:t>
            </a:r>
          </a:p>
          <a:p>
            <a:r>
              <a:rPr lang="en-IN" sz="1200" b="1" dirty="0">
                <a:solidFill>
                  <a:srgbClr val="FF0000"/>
                </a:solidFill>
              </a:rPr>
              <a:t>Marks Marks :: operator+(Marks m)</a:t>
            </a:r>
            <a:r>
              <a:rPr lang="en-IN" sz="1200" dirty="0">
                <a:solidFill>
                  <a:srgbClr val="FF0000"/>
                </a:solidFill>
              </a:rPr>
              <a:t> {</a:t>
            </a:r>
          </a:p>
          <a:p>
            <a:r>
              <a:rPr lang="en-IN" sz="1200" dirty="0">
                <a:solidFill>
                  <a:srgbClr val="FF0000"/>
                </a:solidFill>
              </a:rPr>
              <a:t>Marks temp;</a:t>
            </a:r>
          </a:p>
          <a:p>
            <a:r>
              <a:rPr lang="en-IN" sz="1200" dirty="0" err="1">
                <a:solidFill>
                  <a:srgbClr val="FF0000"/>
                </a:solidFill>
              </a:rPr>
              <a:t>temp.intmark</a:t>
            </a:r>
            <a:r>
              <a:rPr lang="en-IN" sz="1200" dirty="0">
                <a:solidFill>
                  <a:srgbClr val="FF0000"/>
                </a:solidFill>
              </a:rPr>
              <a:t> = </a:t>
            </a:r>
            <a:r>
              <a:rPr lang="en-IN" sz="1200" dirty="0" err="1">
                <a:solidFill>
                  <a:srgbClr val="FF0000"/>
                </a:solidFill>
              </a:rPr>
              <a:t>intmark</a:t>
            </a:r>
            <a:r>
              <a:rPr lang="en-IN" sz="1200" dirty="0">
                <a:solidFill>
                  <a:srgbClr val="FF0000"/>
                </a:solidFill>
              </a:rPr>
              <a:t> + </a:t>
            </a:r>
            <a:r>
              <a:rPr lang="en-IN" sz="1200" dirty="0" err="1">
                <a:solidFill>
                  <a:srgbClr val="FF0000"/>
                </a:solidFill>
              </a:rPr>
              <a:t>m.intmark</a:t>
            </a:r>
            <a:r>
              <a:rPr lang="en-IN" sz="1200" dirty="0">
                <a:solidFill>
                  <a:srgbClr val="FF0000"/>
                </a:solidFill>
              </a:rPr>
              <a:t>; </a:t>
            </a:r>
          </a:p>
          <a:p>
            <a:r>
              <a:rPr lang="en-IN" sz="1200" dirty="0" err="1">
                <a:solidFill>
                  <a:srgbClr val="FF0000"/>
                </a:solidFill>
              </a:rPr>
              <a:t>temp.extmark</a:t>
            </a:r>
            <a:r>
              <a:rPr lang="en-IN" sz="1200" dirty="0">
                <a:solidFill>
                  <a:srgbClr val="FF0000"/>
                </a:solidFill>
              </a:rPr>
              <a:t> = </a:t>
            </a:r>
            <a:r>
              <a:rPr lang="en-IN" sz="1200" dirty="0" err="1">
                <a:solidFill>
                  <a:srgbClr val="FF0000"/>
                </a:solidFill>
              </a:rPr>
              <a:t>extmark</a:t>
            </a:r>
            <a:r>
              <a:rPr lang="en-IN" sz="1200" dirty="0">
                <a:solidFill>
                  <a:srgbClr val="FF0000"/>
                </a:solidFill>
              </a:rPr>
              <a:t> + </a:t>
            </a:r>
            <a:r>
              <a:rPr lang="en-IN" sz="1200" dirty="0" err="1">
                <a:solidFill>
                  <a:srgbClr val="FF0000"/>
                </a:solidFill>
              </a:rPr>
              <a:t>m.extmark</a:t>
            </a:r>
            <a:r>
              <a:rPr lang="en-IN" sz="1200" dirty="0">
                <a:solidFill>
                  <a:srgbClr val="FF0000"/>
                </a:solidFill>
              </a:rPr>
              <a:t>;</a:t>
            </a:r>
          </a:p>
          <a:p>
            <a:r>
              <a:rPr lang="en-IN" sz="1200" dirty="0">
                <a:solidFill>
                  <a:srgbClr val="FF0000"/>
                </a:solidFill>
              </a:rPr>
              <a:t>return temp;}</a:t>
            </a:r>
          </a:p>
          <a:p>
            <a:pPr marL="0" indent="0">
              <a:buNone/>
            </a:pPr>
            <a:endParaRPr lang="en-IN" sz="1200" dirty="0"/>
          </a:p>
          <a:p>
            <a:pPr marL="0" indent="0">
              <a:buNone/>
            </a:pPr>
            <a:r>
              <a:rPr lang="en-IN" sz="1200" dirty="0"/>
              <a:t>Int main(){</a:t>
            </a:r>
          </a:p>
          <a:p>
            <a:pPr marL="0" indent="0">
              <a:buNone/>
            </a:pPr>
            <a:r>
              <a:rPr lang="en-IN" sz="1200" dirty="0"/>
              <a:t>Marks m1(10,20), m2 (30,40), m3;</a:t>
            </a:r>
          </a:p>
          <a:p>
            <a:pPr marL="0" indent="0">
              <a:buNone/>
            </a:pPr>
            <a:r>
              <a:rPr lang="en-IN" sz="1200" dirty="0"/>
              <a:t>m3 = m1 + m2;</a:t>
            </a:r>
          </a:p>
          <a:p>
            <a:pPr marL="0" indent="0">
              <a:buNone/>
            </a:pPr>
            <a:r>
              <a:rPr lang="en-IN" sz="1200" dirty="0"/>
              <a:t>m3.display();</a:t>
            </a:r>
          </a:p>
          <a:p>
            <a:pPr marL="0" indent="0">
              <a:buNone/>
            </a:pPr>
            <a:r>
              <a:rPr lang="en-IN" sz="1200" dirty="0"/>
              <a:t>return 0;</a:t>
            </a:r>
          </a:p>
        </p:txBody>
      </p:sp>
    </p:spTree>
    <p:extLst>
      <p:ext uri="{BB962C8B-B14F-4D97-AF65-F5344CB8AC3E}">
        <p14:creationId xmlns:p14="http://schemas.microsoft.com/office/powerpoint/2010/main" val="748990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3644" y="609600"/>
            <a:ext cx="5870956" cy="6415218"/>
          </a:xfrm>
          <a:prstGeom prst="rect">
            <a:avLst/>
          </a:prstGeom>
        </p:spPr>
        <p:txBody>
          <a:bodyPr vert="horz" wrap="square" lIns="0" tIns="13335" rIns="0" bIns="0" rtlCol="0">
            <a:spAutoFit/>
          </a:bodyPr>
          <a:lstStyle/>
          <a:p>
            <a:pPr marL="36000" marR="5080"/>
            <a:r>
              <a:rPr lang="en-US" sz="1600" dirty="0">
                <a:latin typeface="Arial"/>
                <a:cs typeface="Arial"/>
              </a:rPr>
              <a:t>#include &lt;iostream&gt;  </a:t>
            </a:r>
          </a:p>
          <a:p>
            <a:pPr marL="36000" marR="5080"/>
            <a:r>
              <a:rPr lang="en-US" sz="1600" dirty="0">
                <a:latin typeface="Arial"/>
                <a:cs typeface="Arial"/>
              </a:rPr>
              <a:t>using namespace std;  </a:t>
            </a:r>
          </a:p>
          <a:p>
            <a:pPr marL="36000" marR="5080"/>
            <a:r>
              <a:rPr lang="en-US" sz="1600" dirty="0">
                <a:latin typeface="Arial"/>
                <a:cs typeface="Arial"/>
              </a:rPr>
              <a:t>class temp</a:t>
            </a:r>
          </a:p>
          <a:p>
            <a:pPr marL="36000"/>
            <a:r>
              <a:rPr lang="en-US" sz="1600" dirty="0">
                <a:latin typeface="Arial"/>
                <a:cs typeface="Arial"/>
              </a:rPr>
              <a:t>{</a:t>
            </a:r>
            <a:endParaRPr lang="en-IN" sz="1600" dirty="0">
              <a:latin typeface="Arial"/>
              <a:cs typeface="Arial"/>
            </a:endParaRPr>
          </a:p>
          <a:p>
            <a:pPr marL="36000"/>
            <a:r>
              <a:rPr sz="1600" dirty="0">
                <a:latin typeface="Arial"/>
                <a:cs typeface="Arial"/>
              </a:rPr>
              <a:t>private:</a:t>
            </a:r>
          </a:p>
          <a:p>
            <a:pPr marL="36000"/>
            <a:r>
              <a:rPr sz="1600" dirty="0">
                <a:latin typeface="Arial"/>
                <a:cs typeface="Arial"/>
              </a:rPr>
              <a:t>int count;</a:t>
            </a:r>
          </a:p>
          <a:p>
            <a:pPr marL="36000"/>
            <a:r>
              <a:rPr sz="1600" dirty="0">
                <a:latin typeface="Arial"/>
                <a:cs typeface="Arial"/>
              </a:rPr>
              <a:t>public:</a:t>
            </a:r>
          </a:p>
          <a:p>
            <a:pPr marL="36000"/>
            <a:r>
              <a:rPr sz="1600" dirty="0">
                <a:latin typeface="Arial"/>
                <a:cs typeface="Arial"/>
              </a:rPr>
              <a:t>temp(){</a:t>
            </a:r>
            <a:endParaRPr lang="en-IN" sz="1600" dirty="0">
              <a:latin typeface="Arial"/>
              <a:cs typeface="Arial"/>
            </a:endParaRPr>
          </a:p>
          <a:p>
            <a:pPr marL="36000"/>
            <a:r>
              <a:rPr lang="en-IN" sz="1600" dirty="0">
                <a:latin typeface="Arial"/>
                <a:cs typeface="Arial"/>
              </a:rPr>
              <a:t>Count=5;</a:t>
            </a:r>
          </a:p>
          <a:p>
            <a:pPr marL="36000"/>
            <a:r>
              <a:rPr sz="1600" dirty="0">
                <a:latin typeface="Arial"/>
                <a:cs typeface="Arial"/>
              </a:rPr>
              <a:t> }</a:t>
            </a:r>
          </a:p>
          <a:p>
            <a:pPr marL="36000"/>
            <a:r>
              <a:rPr sz="1600" dirty="0">
                <a:latin typeface="Arial"/>
                <a:cs typeface="Arial"/>
              </a:rPr>
              <a:t>void operator ++()</a:t>
            </a:r>
          </a:p>
          <a:p>
            <a:pPr marL="36000"/>
            <a:r>
              <a:rPr sz="1600" dirty="0">
                <a:latin typeface="Arial"/>
                <a:cs typeface="Arial"/>
              </a:rPr>
              <a:t>{</a:t>
            </a:r>
          </a:p>
          <a:p>
            <a:pPr marL="36000"/>
            <a:r>
              <a:rPr sz="1600" dirty="0">
                <a:latin typeface="Arial"/>
                <a:cs typeface="Arial"/>
              </a:rPr>
              <a:t>count=count+</a:t>
            </a:r>
            <a:r>
              <a:rPr lang="en-IN" sz="1600" dirty="0">
                <a:latin typeface="Arial"/>
                <a:cs typeface="Arial"/>
              </a:rPr>
              <a:t>3</a:t>
            </a:r>
            <a:r>
              <a:rPr sz="1600" dirty="0">
                <a:latin typeface="Arial"/>
                <a:cs typeface="Arial"/>
              </a:rPr>
              <a:t>;</a:t>
            </a:r>
          </a:p>
          <a:p>
            <a:pPr marL="36000"/>
            <a:r>
              <a:rPr sz="1600" dirty="0">
                <a:latin typeface="Arial"/>
                <a:cs typeface="Arial"/>
              </a:rPr>
              <a:t>}</a:t>
            </a:r>
            <a:endParaRPr lang="en-IN" sz="1600" dirty="0">
              <a:latin typeface="Arial"/>
              <a:cs typeface="Arial"/>
            </a:endParaRPr>
          </a:p>
          <a:p>
            <a:pPr marL="36000"/>
            <a:r>
              <a:rPr sz="1600" dirty="0">
                <a:latin typeface="Arial"/>
                <a:cs typeface="Arial"/>
              </a:rPr>
              <a:t>void Display()</a:t>
            </a:r>
          </a:p>
          <a:p>
            <a:pPr marL="36000"/>
            <a:r>
              <a:rPr sz="1600" dirty="0">
                <a:latin typeface="Arial"/>
                <a:cs typeface="Arial"/>
              </a:rPr>
              <a:t>{</a:t>
            </a:r>
            <a:endParaRPr lang="en-IN" sz="1600" dirty="0">
              <a:latin typeface="Arial"/>
              <a:cs typeface="Arial"/>
            </a:endParaRPr>
          </a:p>
          <a:p>
            <a:pPr marL="36000"/>
            <a:r>
              <a:rPr sz="1600" dirty="0" err="1">
                <a:latin typeface="Arial"/>
                <a:cs typeface="Arial"/>
              </a:rPr>
              <a:t>cout</a:t>
            </a:r>
            <a:r>
              <a:rPr sz="1600" dirty="0">
                <a:latin typeface="Arial"/>
                <a:cs typeface="Arial"/>
              </a:rPr>
              <a:t>&lt;&lt;"Count:</a:t>
            </a:r>
            <a:r>
              <a:rPr lang="en-IN" sz="1600" dirty="0">
                <a:latin typeface="Arial"/>
                <a:cs typeface="Arial"/>
              </a:rPr>
              <a:t> </a:t>
            </a:r>
            <a:r>
              <a:rPr sz="1600" dirty="0">
                <a:latin typeface="Arial"/>
                <a:cs typeface="Arial"/>
              </a:rPr>
              <a:t>"&lt;&lt;count;</a:t>
            </a:r>
            <a:endParaRPr lang="en-IN" sz="1600" dirty="0">
              <a:latin typeface="Arial"/>
              <a:cs typeface="Arial"/>
            </a:endParaRPr>
          </a:p>
          <a:p>
            <a:pPr marL="36000"/>
            <a:r>
              <a:rPr sz="1600" dirty="0">
                <a:latin typeface="Arial"/>
                <a:cs typeface="Arial"/>
              </a:rPr>
              <a:t>}</a:t>
            </a:r>
            <a:endParaRPr lang="en-IN" sz="1600" dirty="0">
              <a:latin typeface="Arial"/>
              <a:cs typeface="Arial"/>
            </a:endParaRPr>
          </a:p>
          <a:p>
            <a:pPr marL="36000"/>
            <a:r>
              <a:rPr lang="en-IN" sz="1600" dirty="0">
                <a:latin typeface="Arial"/>
                <a:cs typeface="Arial"/>
              </a:rPr>
              <a:t>};</a:t>
            </a:r>
          </a:p>
          <a:p>
            <a:pPr marL="36000"/>
            <a:r>
              <a:rPr lang="en-US" sz="1600" dirty="0">
                <a:latin typeface="Arial"/>
                <a:cs typeface="Arial"/>
              </a:rPr>
              <a:t>int main()</a:t>
            </a:r>
          </a:p>
          <a:p>
            <a:pPr marL="36000"/>
            <a:r>
              <a:rPr lang="en-US" sz="1600" dirty="0">
                <a:latin typeface="Arial"/>
                <a:cs typeface="Arial"/>
              </a:rPr>
              <a:t>{</a:t>
            </a:r>
          </a:p>
          <a:p>
            <a:pPr marL="36000"/>
            <a:r>
              <a:rPr lang="en-US" sz="1600" dirty="0">
                <a:latin typeface="Arial"/>
                <a:cs typeface="Arial"/>
              </a:rPr>
              <a:t>temp t;</a:t>
            </a:r>
          </a:p>
          <a:p>
            <a:pPr marL="36000"/>
            <a:r>
              <a:rPr lang="en-US" sz="1600" dirty="0">
                <a:latin typeface="Arial"/>
                <a:cs typeface="Arial"/>
              </a:rPr>
              <a:t>++t;   // operator function void operator ++() is being called  </a:t>
            </a:r>
          </a:p>
          <a:p>
            <a:pPr marL="36000"/>
            <a:r>
              <a:rPr lang="en-US" sz="1600" dirty="0" err="1">
                <a:latin typeface="Arial"/>
                <a:cs typeface="Arial"/>
              </a:rPr>
              <a:t>t.Display</a:t>
            </a:r>
            <a:r>
              <a:rPr lang="en-US" sz="1600" dirty="0">
                <a:latin typeface="Arial"/>
                <a:cs typeface="Arial"/>
              </a:rPr>
              <a:t>();</a:t>
            </a:r>
          </a:p>
          <a:p>
            <a:pPr marL="36000"/>
            <a:r>
              <a:rPr lang="en-US" sz="1600" dirty="0">
                <a:latin typeface="Arial"/>
                <a:cs typeface="Arial"/>
              </a:rPr>
              <a:t>return 0;</a:t>
            </a:r>
          </a:p>
          <a:p>
            <a:pPr marL="36000"/>
            <a:r>
              <a:rPr lang="en-US" sz="1600" dirty="0">
                <a:latin typeface="Arial"/>
                <a:cs typeface="Arial"/>
              </a:rPr>
              <a:t>}</a:t>
            </a:r>
            <a:endParaRPr sz="1600" dirty="0">
              <a:latin typeface="Arial"/>
              <a:cs typeface="Arial"/>
            </a:endParaRPr>
          </a:p>
        </p:txBody>
      </p:sp>
      <p:sp>
        <p:nvSpPr>
          <p:cNvPr id="6" name="object 6"/>
          <p:cNvSpPr txBox="1"/>
          <p:nvPr/>
        </p:nvSpPr>
        <p:spPr>
          <a:xfrm>
            <a:off x="6516015" y="5839305"/>
            <a:ext cx="2094585" cy="595035"/>
          </a:xfrm>
          <a:prstGeom prst="rect">
            <a:avLst/>
          </a:prstGeom>
          <a:ln w="12192">
            <a:solidFill>
              <a:srgbClr val="000000"/>
            </a:solidFill>
          </a:ln>
        </p:spPr>
        <p:txBody>
          <a:bodyPr vert="horz" wrap="square" lIns="0" tIns="40640" rIns="0" bIns="0" rtlCol="0">
            <a:spAutoFit/>
          </a:bodyPr>
          <a:lstStyle/>
          <a:p>
            <a:pPr marL="92075">
              <a:lnSpc>
                <a:spcPct val="100000"/>
              </a:lnSpc>
              <a:spcBef>
                <a:spcPts val="320"/>
              </a:spcBef>
            </a:pPr>
            <a:r>
              <a:rPr sz="1800" spc="-5" dirty="0">
                <a:latin typeface="Arial"/>
                <a:cs typeface="Arial"/>
              </a:rPr>
              <a:t>Output</a:t>
            </a:r>
            <a:endParaRPr sz="1800" dirty="0">
              <a:latin typeface="Arial"/>
              <a:cs typeface="Arial"/>
            </a:endParaRPr>
          </a:p>
          <a:p>
            <a:pPr marL="92075">
              <a:lnSpc>
                <a:spcPct val="100000"/>
              </a:lnSpc>
            </a:pPr>
            <a:r>
              <a:rPr sz="1800" b="1" dirty="0">
                <a:latin typeface="Arial"/>
                <a:cs typeface="Arial"/>
              </a:rPr>
              <a:t>Count:</a:t>
            </a:r>
            <a:r>
              <a:rPr sz="1800" b="1" spc="-15" dirty="0">
                <a:latin typeface="Arial"/>
                <a:cs typeface="Arial"/>
              </a:rPr>
              <a:t> </a:t>
            </a:r>
            <a:r>
              <a:rPr lang="en-IN" sz="1800" b="1" spc="-15" dirty="0">
                <a:latin typeface="Arial"/>
                <a:cs typeface="Arial"/>
              </a:rPr>
              <a:t>8</a:t>
            </a:r>
            <a:endParaRPr sz="1800" dirty="0">
              <a:latin typeface="Arial"/>
              <a:cs typeface="Arial"/>
            </a:endParaRPr>
          </a:p>
        </p:txBody>
      </p:sp>
      <p:sp>
        <p:nvSpPr>
          <p:cNvPr id="8" name="object 8"/>
          <p:cNvSpPr txBox="1"/>
          <p:nvPr/>
        </p:nvSpPr>
        <p:spPr>
          <a:xfrm>
            <a:off x="262229" y="6314643"/>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13</a:t>
            </a:r>
            <a:endParaRPr sz="1400">
              <a:latin typeface="Arial"/>
              <a:cs typeface="Arial"/>
            </a:endParaRPr>
          </a:p>
        </p:txBody>
      </p:sp>
      <p:sp>
        <p:nvSpPr>
          <p:cNvPr id="3" name="object 2">
            <a:extLst>
              <a:ext uri="{FF2B5EF4-FFF2-40B4-BE49-F238E27FC236}">
                <a16:creationId xmlns:a16="http://schemas.microsoft.com/office/drawing/2014/main" id="{46FAE854-159B-C1D8-A301-ADFFB9172194}"/>
              </a:ext>
            </a:extLst>
          </p:cNvPr>
          <p:cNvSpPr txBox="1">
            <a:spLocks noGrp="1"/>
          </p:cNvSpPr>
          <p:nvPr>
            <p:ph type="title"/>
          </p:nvPr>
        </p:nvSpPr>
        <p:spPr>
          <a:xfrm>
            <a:off x="2133600" y="76200"/>
            <a:ext cx="4114800" cy="443711"/>
          </a:xfrm>
          <a:prstGeom prst="rect">
            <a:avLst/>
          </a:prstGeom>
        </p:spPr>
        <p:txBody>
          <a:bodyPr vert="horz" wrap="square" lIns="0" tIns="12700" rIns="0" bIns="0" rtlCol="0">
            <a:spAutoFit/>
          </a:bodyPr>
          <a:lstStyle/>
          <a:p>
            <a:pPr marL="12700">
              <a:lnSpc>
                <a:spcPct val="100000"/>
              </a:lnSpc>
              <a:spcBef>
                <a:spcPts val="100"/>
              </a:spcBef>
            </a:pPr>
            <a:r>
              <a:rPr sz="2800" spc="-15" dirty="0">
                <a:solidFill>
                  <a:srgbClr val="000000"/>
                </a:solidFill>
                <a:latin typeface="Caladea"/>
                <a:cs typeface="Caladea"/>
              </a:rPr>
              <a:t>Overloading </a:t>
            </a:r>
            <a:r>
              <a:rPr sz="2800" spc="-5" dirty="0">
                <a:solidFill>
                  <a:srgbClr val="000000"/>
                </a:solidFill>
                <a:latin typeface="Caladea"/>
                <a:cs typeface="Caladea"/>
              </a:rPr>
              <a:t>Unary</a:t>
            </a:r>
            <a:r>
              <a:rPr sz="2800" spc="10" dirty="0">
                <a:solidFill>
                  <a:srgbClr val="000000"/>
                </a:solidFill>
                <a:latin typeface="Caladea"/>
                <a:cs typeface="Caladea"/>
              </a:rPr>
              <a:t> </a:t>
            </a:r>
            <a:r>
              <a:rPr sz="2800" spc="-20" dirty="0">
                <a:solidFill>
                  <a:srgbClr val="000000"/>
                </a:solidFill>
                <a:latin typeface="Caladea"/>
                <a:cs typeface="Caladea"/>
              </a:rPr>
              <a:t>Operator</a:t>
            </a:r>
            <a:endParaRPr sz="2800" dirty="0">
              <a:latin typeface="Caladea"/>
              <a:cs typeface="Caladea"/>
            </a:endParaRPr>
          </a:p>
        </p:txBody>
      </p:sp>
      <p:sp>
        <p:nvSpPr>
          <p:cNvPr id="5" name="TextBox 4">
            <a:extLst>
              <a:ext uri="{FF2B5EF4-FFF2-40B4-BE49-F238E27FC236}">
                <a16:creationId xmlns:a16="http://schemas.microsoft.com/office/drawing/2014/main" id="{7837AA7F-5914-4507-FA53-88C4DBD68C1C}"/>
              </a:ext>
            </a:extLst>
          </p:cNvPr>
          <p:cNvSpPr txBox="1"/>
          <p:nvPr/>
        </p:nvSpPr>
        <p:spPr>
          <a:xfrm>
            <a:off x="4191000" y="1143000"/>
            <a:ext cx="4572000" cy="1754326"/>
          </a:xfrm>
          <a:prstGeom prst="rect">
            <a:avLst/>
          </a:prstGeom>
          <a:noFill/>
        </p:spPr>
        <p:txBody>
          <a:bodyPr wrap="square">
            <a:spAutoFit/>
          </a:bodyPr>
          <a:lstStyle/>
          <a:p>
            <a:r>
              <a:rPr lang="en-US" dirty="0"/>
              <a:t>Unary operators:</a:t>
            </a:r>
          </a:p>
          <a:p>
            <a:pPr marL="285750" indent="-285750">
              <a:buFont typeface="Arial" panose="020B0604020202020204" pitchFamily="34" charset="0"/>
              <a:buChar char="•"/>
            </a:pPr>
            <a:r>
              <a:rPr lang="en-US" dirty="0"/>
              <a:t>If overloaded through a </a:t>
            </a:r>
            <a:r>
              <a:rPr lang="en-US" b="1" dirty="0"/>
              <a:t>member function</a:t>
            </a:r>
            <a:r>
              <a:rPr lang="en-US" dirty="0"/>
              <a:t>, </a:t>
            </a:r>
          </a:p>
          <a:p>
            <a:pPr marL="285750" indent="-285750">
              <a:buFont typeface="Arial" panose="020B0604020202020204" pitchFamily="34" charset="0"/>
              <a:buChar char="•"/>
            </a:pPr>
            <a:r>
              <a:rPr lang="en-US" dirty="0"/>
              <a:t>take no explicit arguments, and return no explicit values, </a:t>
            </a:r>
          </a:p>
          <a:p>
            <a:pPr marL="285750" indent="-285750">
              <a:buFont typeface="Arial" panose="020B0604020202020204" pitchFamily="34" charset="0"/>
              <a:buChar char="•"/>
            </a:pPr>
            <a:r>
              <a:rPr lang="en-US" dirty="0"/>
              <a:t>If overloaded through a </a:t>
            </a:r>
            <a:r>
              <a:rPr lang="en-US" b="1" dirty="0"/>
              <a:t>friend function</a:t>
            </a:r>
            <a:r>
              <a:rPr lang="en-US" dirty="0"/>
              <a:t>, take one reference argument.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5AC1-0DA5-0465-2990-DBF6C558351F}"/>
              </a:ext>
            </a:extLst>
          </p:cNvPr>
          <p:cNvSpPr>
            <a:spLocks noGrp="1"/>
          </p:cNvSpPr>
          <p:nvPr>
            <p:ph type="title"/>
          </p:nvPr>
        </p:nvSpPr>
        <p:spPr>
          <a:xfrm>
            <a:off x="457200" y="76200"/>
            <a:ext cx="8229600" cy="533400"/>
          </a:xfrm>
        </p:spPr>
        <p:txBody>
          <a:bodyPr>
            <a:noAutofit/>
          </a:bodyPr>
          <a:lstStyle/>
          <a:p>
            <a:r>
              <a:rPr lang="en-IN" sz="2800" dirty="0"/>
              <a:t>Overloading Unary Operator using friend function</a:t>
            </a:r>
          </a:p>
        </p:txBody>
      </p:sp>
      <p:sp>
        <p:nvSpPr>
          <p:cNvPr id="3" name="Content Placeholder 2">
            <a:extLst>
              <a:ext uri="{FF2B5EF4-FFF2-40B4-BE49-F238E27FC236}">
                <a16:creationId xmlns:a16="http://schemas.microsoft.com/office/drawing/2014/main" id="{EE4B06BC-63F7-D920-04D7-FAB148B911C7}"/>
              </a:ext>
            </a:extLst>
          </p:cNvPr>
          <p:cNvSpPr>
            <a:spLocks noGrp="1"/>
          </p:cNvSpPr>
          <p:nvPr>
            <p:ph idx="1"/>
          </p:nvPr>
        </p:nvSpPr>
        <p:spPr>
          <a:xfrm>
            <a:off x="457200" y="685800"/>
            <a:ext cx="3962400" cy="6096000"/>
          </a:xfrm>
        </p:spPr>
        <p:txBody>
          <a:bodyPr>
            <a:normAutofit fontScale="92500" lnSpcReduction="20000"/>
          </a:bodyPr>
          <a:lstStyle/>
          <a:p>
            <a:pPr marL="0" indent="0">
              <a:buNone/>
            </a:pPr>
            <a:r>
              <a:rPr lang="en-IN" sz="1600" dirty="0"/>
              <a:t>#include&lt;iostream&gt;</a:t>
            </a:r>
          </a:p>
          <a:p>
            <a:pPr marL="0" indent="0">
              <a:buNone/>
            </a:pPr>
            <a:r>
              <a:rPr lang="en-IN" sz="1600" dirty="0"/>
              <a:t>using namespace std;</a:t>
            </a:r>
          </a:p>
          <a:p>
            <a:pPr marL="0" indent="0">
              <a:buNone/>
            </a:pPr>
            <a:r>
              <a:rPr lang="en-IN" sz="1600" dirty="0"/>
              <a:t>class Number</a:t>
            </a:r>
          </a:p>
          <a:p>
            <a:pPr marL="0" indent="0">
              <a:buNone/>
            </a:pPr>
            <a:r>
              <a:rPr lang="en-IN" sz="1600" dirty="0"/>
              <a:t>{ int n;</a:t>
            </a:r>
          </a:p>
          <a:p>
            <a:pPr marL="0" indent="0">
              <a:buNone/>
            </a:pPr>
            <a:r>
              <a:rPr lang="en-IN" sz="1600" dirty="0"/>
              <a:t> public:</a:t>
            </a:r>
          </a:p>
          <a:p>
            <a:pPr marL="0" indent="0">
              <a:buNone/>
            </a:pPr>
            <a:r>
              <a:rPr lang="en-IN" sz="1600" dirty="0"/>
              <a:t>  Number(){}  //default constructor</a:t>
            </a:r>
          </a:p>
          <a:p>
            <a:pPr marL="0" indent="0">
              <a:buNone/>
            </a:pPr>
            <a:r>
              <a:rPr lang="en-IN" sz="1600" dirty="0"/>
              <a:t>  Number(int n)  //parametrised constructor</a:t>
            </a:r>
          </a:p>
          <a:p>
            <a:pPr marL="0" indent="0">
              <a:buNone/>
            </a:pPr>
            <a:r>
              <a:rPr lang="en-IN" sz="1600" dirty="0"/>
              <a:t>{this-&gt;n=n;}</a:t>
            </a:r>
          </a:p>
          <a:p>
            <a:pPr marL="0" indent="0">
              <a:buNone/>
            </a:pPr>
            <a:r>
              <a:rPr lang="en-IN" sz="1600" dirty="0"/>
              <a:t>  void show()</a:t>
            </a:r>
          </a:p>
          <a:p>
            <a:pPr marL="0" indent="0">
              <a:buNone/>
            </a:pPr>
            <a:r>
              <a:rPr lang="en-IN" sz="1600" dirty="0"/>
              <a:t>  { </a:t>
            </a:r>
            <a:r>
              <a:rPr lang="en-IN" sz="1600" dirty="0" err="1"/>
              <a:t>cout</a:t>
            </a:r>
            <a:r>
              <a:rPr lang="en-IN" sz="1600" dirty="0"/>
              <a:t>&lt;&lt;"\</a:t>
            </a:r>
            <a:r>
              <a:rPr lang="en-IN" sz="1600" dirty="0" err="1"/>
              <a:t>nThe</a:t>
            </a:r>
            <a:r>
              <a:rPr lang="en-IN" sz="1600" dirty="0"/>
              <a:t> number is : "&lt;&lt;n;</a:t>
            </a:r>
          </a:p>
          <a:p>
            <a:pPr marL="0" indent="0">
              <a:buNone/>
            </a:pPr>
            <a:r>
              <a:rPr lang="en-IN" sz="1600" dirty="0"/>
              <a:t>  }</a:t>
            </a:r>
          </a:p>
          <a:p>
            <a:pPr marL="0" indent="0">
              <a:buNone/>
            </a:pPr>
            <a:r>
              <a:rPr lang="en-IN" sz="1600" dirty="0"/>
              <a:t>  friend Number operator -(Number);</a:t>
            </a:r>
          </a:p>
          <a:p>
            <a:pPr marL="0" indent="0">
              <a:buNone/>
            </a:pPr>
            <a:r>
              <a:rPr lang="en-IN" sz="1600" dirty="0"/>
              <a:t>};</a:t>
            </a:r>
          </a:p>
          <a:p>
            <a:pPr marL="0" indent="0">
              <a:buNone/>
            </a:pPr>
            <a:r>
              <a:rPr lang="en-IN" sz="1600" dirty="0"/>
              <a:t>Number operator -(Number </a:t>
            </a:r>
            <a:r>
              <a:rPr lang="en-IN" sz="1600" dirty="0" err="1"/>
              <a:t>num</a:t>
            </a:r>
            <a:r>
              <a:rPr lang="en-IN" sz="1600" dirty="0"/>
              <a:t>) {</a:t>
            </a:r>
          </a:p>
          <a:p>
            <a:pPr marL="0" indent="0">
              <a:buNone/>
            </a:pPr>
            <a:r>
              <a:rPr lang="en-IN" sz="1600" dirty="0"/>
              <a:t> Number temp(-</a:t>
            </a:r>
            <a:r>
              <a:rPr lang="en-IN" sz="1600" dirty="0" err="1"/>
              <a:t>num.n</a:t>
            </a:r>
            <a:r>
              <a:rPr lang="en-IN" sz="1600" dirty="0"/>
              <a:t>);</a:t>
            </a:r>
          </a:p>
          <a:p>
            <a:pPr marL="0" indent="0">
              <a:buNone/>
            </a:pPr>
            <a:r>
              <a:rPr lang="en-IN" sz="1600" dirty="0"/>
              <a:t> return temp;</a:t>
            </a:r>
          </a:p>
          <a:p>
            <a:pPr marL="0" indent="0">
              <a:buNone/>
            </a:pPr>
            <a:r>
              <a:rPr lang="en-IN" sz="1600" dirty="0"/>
              <a:t>}</a:t>
            </a:r>
          </a:p>
          <a:p>
            <a:pPr marL="0" indent="0">
              <a:buNone/>
            </a:pPr>
            <a:r>
              <a:rPr lang="en-IN" sz="1600" dirty="0"/>
              <a:t>int main()</a:t>
            </a:r>
          </a:p>
          <a:p>
            <a:pPr marL="0" indent="0">
              <a:buNone/>
            </a:pPr>
            <a:r>
              <a:rPr lang="en-IN" sz="1600" dirty="0"/>
              <a:t>{ Number num1(100);</a:t>
            </a:r>
          </a:p>
          <a:p>
            <a:pPr marL="0" indent="0">
              <a:buNone/>
            </a:pPr>
            <a:r>
              <a:rPr lang="en-IN" sz="1600" dirty="0"/>
              <a:t> Number num2;</a:t>
            </a:r>
          </a:p>
          <a:p>
            <a:pPr marL="0" indent="0">
              <a:buNone/>
            </a:pPr>
            <a:r>
              <a:rPr lang="en-IN" sz="1600" dirty="0"/>
              <a:t> num2=-num1;//operator -(num1)</a:t>
            </a:r>
          </a:p>
          <a:p>
            <a:pPr marL="0" indent="0">
              <a:buNone/>
            </a:pPr>
            <a:r>
              <a:rPr lang="en-IN" sz="1600" dirty="0"/>
              <a:t> num1.show();</a:t>
            </a:r>
          </a:p>
          <a:p>
            <a:pPr marL="0" indent="0">
              <a:buNone/>
            </a:pPr>
            <a:r>
              <a:rPr lang="en-IN" sz="1600" dirty="0"/>
              <a:t> num2.show();</a:t>
            </a:r>
          </a:p>
          <a:p>
            <a:pPr marL="0" indent="0">
              <a:buNone/>
            </a:pPr>
            <a:r>
              <a:rPr lang="en-IN" sz="1600" dirty="0"/>
              <a:t> return 0;</a:t>
            </a:r>
          </a:p>
          <a:p>
            <a:pPr marL="0" indent="0">
              <a:buNone/>
            </a:pPr>
            <a:r>
              <a:rPr lang="en-IN" sz="1600" dirty="0"/>
              <a:t>}</a:t>
            </a:r>
          </a:p>
        </p:txBody>
      </p:sp>
      <p:sp>
        <p:nvSpPr>
          <p:cNvPr id="5" name="TextBox 4">
            <a:extLst>
              <a:ext uri="{FF2B5EF4-FFF2-40B4-BE49-F238E27FC236}">
                <a16:creationId xmlns:a16="http://schemas.microsoft.com/office/drawing/2014/main" id="{76D3D037-F4E2-756F-B0EE-7FC6A951CF70}"/>
              </a:ext>
            </a:extLst>
          </p:cNvPr>
          <p:cNvSpPr txBox="1"/>
          <p:nvPr/>
        </p:nvSpPr>
        <p:spPr>
          <a:xfrm>
            <a:off x="5867400" y="5410200"/>
            <a:ext cx="3048000" cy="923330"/>
          </a:xfrm>
          <a:prstGeom prst="rect">
            <a:avLst/>
          </a:prstGeom>
          <a:noFill/>
        </p:spPr>
        <p:txBody>
          <a:bodyPr wrap="square">
            <a:spAutoFit/>
          </a:bodyPr>
          <a:lstStyle/>
          <a:p>
            <a:r>
              <a:rPr lang="en-US" dirty="0"/>
              <a:t>Output</a:t>
            </a:r>
          </a:p>
          <a:p>
            <a:r>
              <a:rPr lang="en-US" dirty="0"/>
              <a:t>The number is : 100</a:t>
            </a:r>
          </a:p>
          <a:p>
            <a:r>
              <a:rPr lang="en-US" dirty="0"/>
              <a:t>The number is : -100</a:t>
            </a:r>
            <a:endParaRPr lang="en-IN" dirty="0"/>
          </a:p>
        </p:txBody>
      </p:sp>
    </p:spTree>
    <p:extLst>
      <p:ext uri="{BB962C8B-B14F-4D97-AF65-F5344CB8AC3E}">
        <p14:creationId xmlns:p14="http://schemas.microsoft.com/office/powerpoint/2010/main" val="47330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DEF8-9275-FD62-8ED1-9CBE40C5ED4B}"/>
              </a:ext>
            </a:extLst>
          </p:cNvPr>
          <p:cNvSpPr>
            <a:spLocks noGrp="1"/>
          </p:cNvSpPr>
          <p:nvPr>
            <p:ph type="title"/>
          </p:nvPr>
        </p:nvSpPr>
        <p:spPr>
          <a:xfrm>
            <a:off x="3124200" y="217483"/>
            <a:ext cx="4419600" cy="646331"/>
          </a:xfrm>
        </p:spPr>
        <p:txBody>
          <a:bodyPr>
            <a:noAutofit/>
          </a:bodyPr>
          <a:lstStyle/>
          <a:p>
            <a:r>
              <a:rPr lang="en-IN" sz="2800" dirty="0"/>
              <a:t>Overloading binary operator</a:t>
            </a:r>
          </a:p>
        </p:txBody>
      </p:sp>
      <p:sp>
        <p:nvSpPr>
          <p:cNvPr id="3" name="Content Placeholder 2">
            <a:extLst>
              <a:ext uri="{FF2B5EF4-FFF2-40B4-BE49-F238E27FC236}">
                <a16:creationId xmlns:a16="http://schemas.microsoft.com/office/drawing/2014/main" id="{ED4881CF-8DC6-6D9F-6FD0-381C51B55CED}"/>
              </a:ext>
            </a:extLst>
          </p:cNvPr>
          <p:cNvSpPr>
            <a:spLocks noGrp="1"/>
          </p:cNvSpPr>
          <p:nvPr>
            <p:ph idx="1"/>
          </p:nvPr>
        </p:nvSpPr>
        <p:spPr>
          <a:xfrm>
            <a:off x="457200" y="76200"/>
            <a:ext cx="4686300" cy="6705600"/>
          </a:xfrm>
        </p:spPr>
        <p:txBody>
          <a:bodyPr>
            <a:normAutofit lnSpcReduction="10000"/>
          </a:bodyPr>
          <a:lstStyle/>
          <a:p>
            <a:pPr marL="0" indent="0">
              <a:buNone/>
            </a:pPr>
            <a:r>
              <a:rPr lang="en-IN" sz="1400" dirty="0"/>
              <a:t>#include &lt;iostream&gt;</a:t>
            </a:r>
          </a:p>
          <a:p>
            <a:pPr marL="0" indent="0">
              <a:buNone/>
            </a:pPr>
            <a:r>
              <a:rPr lang="en-IN" sz="1400" dirty="0"/>
              <a:t>using namespace std;</a:t>
            </a:r>
          </a:p>
          <a:p>
            <a:pPr marL="0" indent="0">
              <a:buNone/>
            </a:pPr>
            <a:r>
              <a:rPr lang="en-IN" sz="1400" dirty="0"/>
              <a:t>class Complex {</a:t>
            </a:r>
          </a:p>
          <a:p>
            <a:pPr marL="0" indent="0">
              <a:buNone/>
            </a:pPr>
            <a:r>
              <a:rPr lang="en-IN" sz="1400" dirty="0"/>
              <a:t>private:</a:t>
            </a:r>
          </a:p>
          <a:p>
            <a:pPr marL="0" indent="0">
              <a:buNone/>
            </a:pPr>
            <a:r>
              <a:rPr lang="en-IN" sz="1400" dirty="0"/>
              <a:t>    int real, </a:t>
            </a:r>
            <a:r>
              <a:rPr lang="en-IN" sz="1400" dirty="0" err="1"/>
              <a:t>imag</a:t>
            </a:r>
            <a:r>
              <a:rPr lang="en-IN" sz="1400" dirty="0"/>
              <a:t>;</a:t>
            </a:r>
          </a:p>
          <a:p>
            <a:pPr marL="0" indent="0">
              <a:buNone/>
            </a:pPr>
            <a:r>
              <a:rPr lang="en-IN" sz="1400" dirty="0"/>
              <a:t>public:</a:t>
            </a:r>
          </a:p>
          <a:p>
            <a:pPr marL="0" indent="0">
              <a:buNone/>
            </a:pPr>
            <a:r>
              <a:rPr lang="en-IN" sz="1400" dirty="0"/>
              <a:t>    Complex(int r = 0, int </a:t>
            </a:r>
            <a:r>
              <a:rPr lang="en-IN" sz="1400" dirty="0" err="1"/>
              <a:t>i</a:t>
            </a:r>
            <a:r>
              <a:rPr lang="en-IN" sz="1400" dirty="0"/>
              <a:t> = 0)</a:t>
            </a:r>
          </a:p>
          <a:p>
            <a:pPr marL="0" indent="0">
              <a:buNone/>
            </a:pPr>
            <a:r>
              <a:rPr lang="en-IN" sz="1400" dirty="0"/>
              <a:t>    {</a:t>
            </a:r>
          </a:p>
          <a:p>
            <a:pPr marL="0" indent="0">
              <a:buNone/>
            </a:pPr>
            <a:r>
              <a:rPr lang="en-IN" sz="1400" dirty="0"/>
              <a:t>        real = r;</a:t>
            </a:r>
          </a:p>
          <a:p>
            <a:pPr marL="0" indent="0">
              <a:buNone/>
            </a:pPr>
            <a:r>
              <a:rPr lang="en-IN" sz="1400" dirty="0"/>
              <a:t>        </a:t>
            </a:r>
            <a:r>
              <a:rPr lang="en-IN" sz="1400" dirty="0" err="1"/>
              <a:t>imag</a:t>
            </a:r>
            <a:r>
              <a:rPr lang="en-IN" sz="1400" dirty="0"/>
              <a:t> = </a:t>
            </a:r>
            <a:r>
              <a:rPr lang="en-IN" sz="1400" dirty="0" err="1"/>
              <a:t>i</a:t>
            </a:r>
            <a:r>
              <a:rPr lang="en-IN" sz="1400" dirty="0"/>
              <a:t>;</a:t>
            </a:r>
          </a:p>
          <a:p>
            <a:pPr marL="0" indent="0">
              <a:buNone/>
            </a:pPr>
            <a:r>
              <a:rPr lang="en-IN" sz="1400" dirty="0"/>
              <a:t>    }</a:t>
            </a:r>
          </a:p>
          <a:p>
            <a:pPr marL="0" indent="0">
              <a:buNone/>
            </a:pPr>
            <a:r>
              <a:rPr lang="en-IN" sz="1400" dirty="0"/>
              <a:t>// This is automatically called when '+' is used with between two Complex objects</a:t>
            </a:r>
          </a:p>
          <a:p>
            <a:pPr marL="0" indent="0">
              <a:buNone/>
            </a:pPr>
            <a:r>
              <a:rPr lang="en-IN" sz="1400" dirty="0"/>
              <a:t>    Complex operator+(Complex </a:t>
            </a:r>
            <a:r>
              <a:rPr lang="en-IN" sz="1400" dirty="0" err="1"/>
              <a:t>obj</a:t>
            </a:r>
            <a:r>
              <a:rPr lang="en-IN" sz="1400" dirty="0"/>
              <a:t>)</a:t>
            </a:r>
          </a:p>
          <a:p>
            <a:pPr marL="0" indent="0">
              <a:buNone/>
            </a:pPr>
            <a:r>
              <a:rPr lang="en-IN" sz="1400" dirty="0"/>
              <a:t>    {</a:t>
            </a:r>
          </a:p>
          <a:p>
            <a:pPr marL="0" indent="0">
              <a:buNone/>
            </a:pPr>
            <a:r>
              <a:rPr lang="en-IN" sz="1400" dirty="0"/>
              <a:t>        Complex res;</a:t>
            </a:r>
          </a:p>
          <a:p>
            <a:pPr marL="0" indent="0">
              <a:buNone/>
            </a:pPr>
            <a:r>
              <a:rPr lang="en-IN" sz="1400" dirty="0"/>
              <a:t>        </a:t>
            </a:r>
            <a:r>
              <a:rPr lang="en-IN" sz="1400" dirty="0" err="1"/>
              <a:t>res.real</a:t>
            </a:r>
            <a:r>
              <a:rPr lang="en-IN" sz="1400" dirty="0"/>
              <a:t> = real + </a:t>
            </a:r>
            <a:r>
              <a:rPr lang="en-IN" sz="1400" dirty="0" err="1"/>
              <a:t>obj.real</a:t>
            </a:r>
            <a:r>
              <a:rPr lang="en-IN" sz="1400" dirty="0"/>
              <a:t>;</a:t>
            </a:r>
          </a:p>
          <a:p>
            <a:pPr marL="0" indent="0">
              <a:buNone/>
            </a:pPr>
            <a:r>
              <a:rPr lang="en-IN" sz="1400" dirty="0"/>
              <a:t>        </a:t>
            </a:r>
            <a:r>
              <a:rPr lang="en-IN" sz="1400" dirty="0" err="1"/>
              <a:t>res.imag</a:t>
            </a:r>
            <a:r>
              <a:rPr lang="en-IN" sz="1400" dirty="0"/>
              <a:t> = </a:t>
            </a:r>
            <a:r>
              <a:rPr lang="en-IN" sz="1400" dirty="0" err="1"/>
              <a:t>imag</a:t>
            </a:r>
            <a:r>
              <a:rPr lang="en-IN" sz="1400" dirty="0"/>
              <a:t> + </a:t>
            </a:r>
            <a:r>
              <a:rPr lang="en-IN" sz="1400" dirty="0" err="1"/>
              <a:t>obj.imag</a:t>
            </a:r>
            <a:r>
              <a:rPr lang="en-IN" sz="1400" dirty="0"/>
              <a:t>;</a:t>
            </a:r>
          </a:p>
          <a:p>
            <a:pPr marL="0" indent="0">
              <a:buNone/>
            </a:pPr>
            <a:r>
              <a:rPr lang="en-IN" sz="1400" dirty="0"/>
              <a:t>        return res;</a:t>
            </a:r>
          </a:p>
          <a:p>
            <a:pPr marL="0" indent="0">
              <a:buNone/>
            </a:pPr>
            <a:r>
              <a:rPr lang="en-IN" sz="1400" dirty="0"/>
              <a:t>    }</a:t>
            </a:r>
          </a:p>
          <a:p>
            <a:pPr marL="0" indent="0">
              <a:buNone/>
            </a:pPr>
            <a:r>
              <a:rPr lang="en-IN" sz="1400" dirty="0"/>
              <a:t>    void print() { </a:t>
            </a:r>
            <a:r>
              <a:rPr lang="en-IN" sz="1400" dirty="0" err="1"/>
              <a:t>cout</a:t>
            </a:r>
            <a:r>
              <a:rPr lang="en-IN" sz="1400" dirty="0"/>
              <a:t> &lt;&lt; real &lt;&lt; "+" &lt;&lt; </a:t>
            </a:r>
            <a:r>
              <a:rPr lang="en-IN" sz="1400" dirty="0" err="1"/>
              <a:t>imag</a:t>
            </a:r>
            <a:r>
              <a:rPr lang="en-IN" sz="1400" dirty="0"/>
              <a:t> &lt;&lt; "</a:t>
            </a:r>
            <a:r>
              <a:rPr lang="en-IN" sz="1400" dirty="0" err="1"/>
              <a:t>i</a:t>
            </a:r>
            <a:r>
              <a:rPr lang="en-IN" sz="1400" dirty="0"/>
              <a:t>"&lt;&lt;'\n';}</a:t>
            </a:r>
          </a:p>
          <a:p>
            <a:pPr marL="0" indent="0">
              <a:buNone/>
            </a:pPr>
            <a:r>
              <a:rPr lang="en-IN" sz="1400" dirty="0"/>
              <a:t>};</a:t>
            </a:r>
          </a:p>
          <a:p>
            <a:pPr marL="0" indent="0">
              <a:buNone/>
            </a:pPr>
            <a:r>
              <a:rPr lang="en-IN" sz="1400" dirty="0"/>
              <a:t>int main()</a:t>
            </a:r>
          </a:p>
          <a:p>
            <a:pPr marL="0" indent="0">
              <a:buNone/>
            </a:pPr>
            <a:r>
              <a:rPr lang="en-IN" sz="1400" dirty="0"/>
              <a:t>{</a:t>
            </a:r>
          </a:p>
          <a:p>
            <a:pPr marL="0" indent="0">
              <a:buNone/>
            </a:pPr>
            <a:r>
              <a:rPr lang="en-IN" sz="1400" dirty="0"/>
              <a:t>    Complex c1(10, 5), c2(2, 4);</a:t>
            </a:r>
          </a:p>
          <a:p>
            <a:pPr marL="0" indent="0">
              <a:buNone/>
            </a:pPr>
            <a:r>
              <a:rPr lang="en-IN" sz="1400" dirty="0"/>
              <a:t>    Complex c3 = c1 + c2;</a:t>
            </a:r>
          </a:p>
          <a:p>
            <a:pPr marL="0" indent="0">
              <a:buNone/>
            </a:pPr>
            <a:r>
              <a:rPr lang="en-IN" sz="1400" dirty="0"/>
              <a:t>    c3.print();</a:t>
            </a:r>
          </a:p>
          <a:p>
            <a:pPr marL="0" indent="0">
              <a:buNone/>
            </a:pPr>
            <a:r>
              <a:rPr lang="en-IN" sz="1400" dirty="0"/>
              <a:t>}</a:t>
            </a:r>
          </a:p>
        </p:txBody>
      </p:sp>
      <p:sp>
        <p:nvSpPr>
          <p:cNvPr id="5" name="TextBox 4">
            <a:extLst>
              <a:ext uri="{FF2B5EF4-FFF2-40B4-BE49-F238E27FC236}">
                <a16:creationId xmlns:a16="http://schemas.microsoft.com/office/drawing/2014/main" id="{F0D47C28-9DF7-695C-3EC7-B58118CAF9A8}"/>
              </a:ext>
            </a:extLst>
          </p:cNvPr>
          <p:cNvSpPr txBox="1"/>
          <p:nvPr/>
        </p:nvSpPr>
        <p:spPr>
          <a:xfrm>
            <a:off x="3886200" y="5945695"/>
            <a:ext cx="1143000" cy="646331"/>
          </a:xfrm>
          <a:prstGeom prst="rect">
            <a:avLst/>
          </a:prstGeom>
          <a:noFill/>
        </p:spPr>
        <p:txBody>
          <a:bodyPr wrap="square">
            <a:spAutoFit/>
          </a:bodyPr>
          <a:lstStyle/>
          <a:p>
            <a:r>
              <a:rPr lang="en-IN" dirty="0"/>
              <a:t>Output</a:t>
            </a:r>
          </a:p>
          <a:p>
            <a:r>
              <a:rPr lang="en-IN" dirty="0"/>
              <a:t>12 + 9i</a:t>
            </a:r>
          </a:p>
        </p:txBody>
      </p:sp>
      <p:sp>
        <p:nvSpPr>
          <p:cNvPr id="6" name="TextBox 5">
            <a:extLst>
              <a:ext uri="{FF2B5EF4-FFF2-40B4-BE49-F238E27FC236}">
                <a16:creationId xmlns:a16="http://schemas.microsoft.com/office/drawing/2014/main" id="{CB281FD3-370B-171C-27A3-6032F0E2D5B2}"/>
              </a:ext>
            </a:extLst>
          </p:cNvPr>
          <p:cNvSpPr txBox="1"/>
          <p:nvPr/>
        </p:nvSpPr>
        <p:spPr>
          <a:xfrm>
            <a:off x="5143500" y="990600"/>
            <a:ext cx="3695700" cy="5324535"/>
          </a:xfrm>
          <a:prstGeom prst="rect">
            <a:avLst/>
          </a:prstGeom>
          <a:noFill/>
        </p:spPr>
        <p:txBody>
          <a:bodyPr wrap="square">
            <a:spAutoFit/>
          </a:bodyPr>
          <a:lstStyle/>
          <a:p>
            <a:r>
              <a:rPr lang="en-US" sz="2000" dirty="0"/>
              <a:t>Binary operators:</a:t>
            </a:r>
          </a:p>
          <a:p>
            <a:r>
              <a:rPr lang="en-US" sz="2000" dirty="0"/>
              <a:t>If overloaded through a </a:t>
            </a:r>
            <a:r>
              <a:rPr lang="en-US" sz="2000" b="1" dirty="0"/>
              <a:t>member function</a:t>
            </a:r>
            <a:r>
              <a:rPr lang="en-US" sz="2000" dirty="0"/>
              <a:t>, take one explicit argument and </a:t>
            </a:r>
          </a:p>
          <a:p>
            <a:r>
              <a:rPr lang="en-US" sz="2000" dirty="0"/>
              <a:t>If overloaded through a </a:t>
            </a:r>
            <a:r>
              <a:rPr lang="en-US" sz="2000" b="1" dirty="0"/>
              <a:t>friend function</a:t>
            </a:r>
            <a:r>
              <a:rPr lang="en-US" sz="2000" dirty="0"/>
              <a:t>, take two explicit arguments.</a:t>
            </a:r>
          </a:p>
          <a:p>
            <a:r>
              <a:rPr lang="en-US" sz="2000" dirty="0"/>
              <a:t>While using binary operators overloaded through a member function, the left-hand operand must be an object of the relevant class.</a:t>
            </a:r>
          </a:p>
          <a:p>
            <a:r>
              <a:rPr lang="en-US" sz="2000" dirty="0"/>
              <a:t>Binary arithmetic operators such as +, -, *, and / must explicitly return a value. They must not attempt to change their arguments.</a:t>
            </a:r>
            <a:endParaRPr lang="en-IN" sz="2000" dirty="0"/>
          </a:p>
        </p:txBody>
      </p:sp>
    </p:spTree>
    <p:extLst>
      <p:ext uri="{BB962C8B-B14F-4D97-AF65-F5344CB8AC3E}">
        <p14:creationId xmlns:p14="http://schemas.microsoft.com/office/powerpoint/2010/main" val="1653859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4B09-0893-E876-A22E-F07DEA81BEC7}"/>
              </a:ext>
            </a:extLst>
          </p:cNvPr>
          <p:cNvSpPr>
            <a:spLocks noGrp="1"/>
          </p:cNvSpPr>
          <p:nvPr>
            <p:ph type="title"/>
          </p:nvPr>
        </p:nvSpPr>
        <p:spPr>
          <a:xfrm>
            <a:off x="4876800" y="274638"/>
            <a:ext cx="3810000" cy="944562"/>
          </a:xfrm>
        </p:spPr>
        <p:txBody>
          <a:bodyPr>
            <a:normAutofit fontScale="90000"/>
          </a:bodyPr>
          <a:lstStyle/>
          <a:p>
            <a:r>
              <a:rPr lang="en-IN" sz="2800" dirty="0"/>
              <a:t>Binary operator overloading using Friend Function</a:t>
            </a:r>
          </a:p>
        </p:txBody>
      </p:sp>
      <p:sp>
        <p:nvSpPr>
          <p:cNvPr id="3" name="Content Placeholder 2">
            <a:extLst>
              <a:ext uri="{FF2B5EF4-FFF2-40B4-BE49-F238E27FC236}">
                <a16:creationId xmlns:a16="http://schemas.microsoft.com/office/drawing/2014/main" id="{EEBA55A4-81CE-58E1-59AC-635EED2428EF}"/>
              </a:ext>
            </a:extLst>
          </p:cNvPr>
          <p:cNvSpPr>
            <a:spLocks noGrp="1"/>
          </p:cNvSpPr>
          <p:nvPr>
            <p:ph idx="1"/>
          </p:nvPr>
        </p:nvSpPr>
        <p:spPr>
          <a:xfrm>
            <a:off x="457200" y="122237"/>
            <a:ext cx="4876800" cy="6583363"/>
          </a:xfrm>
        </p:spPr>
        <p:txBody>
          <a:bodyPr>
            <a:normAutofit fontScale="92500" lnSpcReduction="10000"/>
          </a:bodyPr>
          <a:lstStyle/>
          <a:p>
            <a:pPr marL="0" indent="0">
              <a:lnSpc>
                <a:spcPct val="120000"/>
              </a:lnSpc>
              <a:spcBef>
                <a:spcPts val="0"/>
              </a:spcBef>
              <a:buNone/>
            </a:pPr>
            <a:r>
              <a:rPr lang="en-US" sz="1800" dirty="0"/>
              <a:t>#include&lt;iostream&gt;</a:t>
            </a:r>
          </a:p>
          <a:p>
            <a:pPr marL="0" indent="0">
              <a:lnSpc>
                <a:spcPct val="120000"/>
              </a:lnSpc>
              <a:spcBef>
                <a:spcPts val="0"/>
              </a:spcBef>
              <a:buNone/>
            </a:pPr>
            <a:r>
              <a:rPr lang="en-US" sz="1800" dirty="0"/>
              <a:t>using namespace std;</a:t>
            </a:r>
          </a:p>
          <a:p>
            <a:pPr marL="0" indent="0">
              <a:lnSpc>
                <a:spcPct val="120000"/>
              </a:lnSpc>
              <a:spcBef>
                <a:spcPts val="0"/>
              </a:spcBef>
              <a:buNone/>
            </a:pPr>
            <a:r>
              <a:rPr lang="en-US" sz="1800" dirty="0"/>
              <a:t>class Number</a:t>
            </a:r>
          </a:p>
          <a:p>
            <a:pPr marL="0" indent="0">
              <a:lnSpc>
                <a:spcPct val="120000"/>
              </a:lnSpc>
              <a:spcBef>
                <a:spcPts val="0"/>
              </a:spcBef>
              <a:buNone/>
            </a:pPr>
            <a:r>
              <a:rPr lang="en-US" sz="1800" dirty="0"/>
              <a:t>{ int n;</a:t>
            </a:r>
          </a:p>
          <a:p>
            <a:pPr marL="0" indent="0">
              <a:lnSpc>
                <a:spcPct val="120000"/>
              </a:lnSpc>
              <a:spcBef>
                <a:spcPts val="0"/>
              </a:spcBef>
              <a:buNone/>
            </a:pPr>
            <a:r>
              <a:rPr lang="en-US" sz="1800" dirty="0"/>
              <a:t> public:</a:t>
            </a:r>
          </a:p>
          <a:p>
            <a:pPr marL="0" indent="0">
              <a:lnSpc>
                <a:spcPct val="120000"/>
              </a:lnSpc>
              <a:spcBef>
                <a:spcPts val="0"/>
              </a:spcBef>
              <a:buNone/>
            </a:pPr>
            <a:r>
              <a:rPr lang="en-US" sz="1800" dirty="0"/>
              <a:t>  Number(){}</a:t>
            </a:r>
          </a:p>
          <a:p>
            <a:pPr marL="0" indent="0">
              <a:lnSpc>
                <a:spcPct val="120000"/>
              </a:lnSpc>
              <a:spcBef>
                <a:spcPts val="0"/>
              </a:spcBef>
              <a:buNone/>
            </a:pPr>
            <a:r>
              <a:rPr lang="en-US" sz="1800" dirty="0"/>
              <a:t>  Number(int n){ this-&gt;n=n; }</a:t>
            </a:r>
          </a:p>
          <a:p>
            <a:pPr marL="0" indent="0">
              <a:lnSpc>
                <a:spcPct val="120000"/>
              </a:lnSpc>
              <a:spcBef>
                <a:spcPts val="0"/>
              </a:spcBef>
              <a:buNone/>
            </a:pPr>
            <a:r>
              <a:rPr lang="en-US" sz="1800" dirty="0"/>
              <a:t>  void print(){ </a:t>
            </a:r>
            <a:r>
              <a:rPr lang="en-US" sz="1800" dirty="0" err="1"/>
              <a:t>cout</a:t>
            </a:r>
            <a:r>
              <a:rPr lang="en-US" sz="1800" dirty="0"/>
              <a:t>&lt;&lt;"\</a:t>
            </a:r>
            <a:r>
              <a:rPr lang="en-US" sz="1800" dirty="0" err="1"/>
              <a:t>nThe</a:t>
            </a:r>
            <a:r>
              <a:rPr lang="en-US" sz="1800" dirty="0"/>
              <a:t> number is : "&lt;&lt;n;} </a:t>
            </a:r>
          </a:p>
          <a:p>
            <a:pPr marL="0" indent="0">
              <a:lnSpc>
                <a:spcPct val="120000"/>
              </a:lnSpc>
              <a:spcBef>
                <a:spcPts val="0"/>
              </a:spcBef>
              <a:buNone/>
            </a:pPr>
            <a:r>
              <a:rPr lang="en-US" sz="1800" dirty="0"/>
              <a:t>  friend Number operator +(Number t1,Number t2);</a:t>
            </a:r>
          </a:p>
          <a:p>
            <a:pPr marL="0" indent="0">
              <a:lnSpc>
                <a:spcPct val="120000"/>
              </a:lnSpc>
              <a:spcBef>
                <a:spcPts val="0"/>
              </a:spcBef>
              <a:buNone/>
            </a:pPr>
            <a:r>
              <a:rPr lang="en-US" sz="1800" dirty="0"/>
              <a:t>};</a:t>
            </a:r>
          </a:p>
          <a:p>
            <a:pPr marL="0" indent="0">
              <a:lnSpc>
                <a:spcPct val="120000"/>
              </a:lnSpc>
              <a:spcBef>
                <a:spcPts val="0"/>
              </a:spcBef>
              <a:buNone/>
            </a:pPr>
            <a:r>
              <a:rPr lang="en-US" sz="1800" dirty="0"/>
              <a:t>  Number operator +(Number t1,Number t2)</a:t>
            </a:r>
          </a:p>
          <a:p>
            <a:pPr marL="0" indent="0">
              <a:lnSpc>
                <a:spcPct val="120000"/>
              </a:lnSpc>
              <a:spcBef>
                <a:spcPts val="0"/>
              </a:spcBef>
              <a:buNone/>
            </a:pPr>
            <a:r>
              <a:rPr lang="en-US" sz="1800" dirty="0"/>
              <a:t>  { Number temp(t1.n+t2.n);</a:t>
            </a:r>
          </a:p>
          <a:p>
            <a:pPr marL="0" indent="0">
              <a:lnSpc>
                <a:spcPct val="120000"/>
              </a:lnSpc>
              <a:spcBef>
                <a:spcPts val="0"/>
              </a:spcBef>
              <a:buNone/>
            </a:pPr>
            <a:r>
              <a:rPr lang="en-US" sz="1800" dirty="0"/>
              <a:t>   return temp;</a:t>
            </a:r>
          </a:p>
          <a:p>
            <a:pPr marL="0" indent="0">
              <a:lnSpc>
                <a:spcPct val="120000"/>
              </a:lnSpc>
              <a:spcBef>
                <a:spcPts val="0"/>
              </a:spcBef>
              <a:buNone/>
            </a:pPr>
            <a:r>
              <a:rPr lang="en-US" sz="1800" dirty="0"/>
              <a:t>  }</a:t>
            </a:r>
          </a:p>
          <a:p>
            <a:pPr marL="0" indent="0">
              <a:lnSpc>
                <a:spcPct val="120000"/>
              </a:lnSpc>
              <a:spcBef>
                <a:spcPts val="0"/>
              </a:spcBef>
              <a:buNone/>
            </a:pPr>
            <a:r>
              <a:rPr lang="en-US" sz="1800" dirty="0"/>
              <a:t>int main()</a:t>
            </a:r>
          </a:p>
          <a:p>
            <a:pPr marL="0" indent="0">
              <a:lnSpc>
                <a:spcPct val="120000"/>
              </a:lnSpc>
              <a:spcBef>
                <a:spcPts val="0"/>
              </a:spcBef>
              <a:buNone/>
            </a:pPr>
            <a:r>
              <a:rPr lang="en-US" sz="1800" dirty="0"/>
              <a:t>{ Number num1(100),num2(200),num3;</a:t>
            </a:r>
          </a:p>
          <a:p>
            <a:pPr marL="0" indent="0">
              <a:lnSpc>
                <a:spcPct val="120000"/>
              </a:lnSpc>
              <a:spcBef>
                <a:spcPts val="0"/>
              </a:spcBef>
              <a:buNone/>
            </a:pPr>
            <a:r>
              <a:rPr lang="en-US" sz="1800" dirty="0"/>
              <a:t> num3=num1+num2; //num1.operator+(num2)</a:t>
            </a:r>
          </a:p>
          <a:p>
            <a:pPr marL="0" indent="0">
              <a:lnSpc>
                <a:spcPct val="120000"/>
              </a:lnSpc>
              <a:spcBef>
                <a:spcPts val="0"/>
              </a:spcBef>
              <a:buNone/>
            </a:pPr>
            <a:r>
              <a:rPr lang="en-US" sz="1800" dirty="0"/>
              <a:t> num1.print();</a:t>
            </a:r>
          </a:p>
          <a:p>
            <a:pPr marL="0" indent="0">
              <a:lnSpc>
                <a:spcPct val="120000"/>
              </a:lnSpc>
              <a:spcBef>
                <a:spcPts val="0"/>
              </a:spcBef>
              <a:buNone/>
            </a:pPr>
            <a:r>
              <a:rPr lang="en-US" sz="1800" dirty="0"/>
              <a:t> num2.print();</a:t>
            </a:r>
          </a:p>
          <a:p>
            <a:pPr marL="0" indent="0">
              <a:lnSpc>
                <a:spcPct val="120000"/>
              </a:lnSpc>
              <a:spcBef>
                <a:spcPts val="0"/>
              </a:spcBef>
              <a:buNone/>
            </a:pPr>
            <a:r>
              <a:rPr lang="en-US" sz="1800" dirty="0"/>
              <a:t> num3.print();</a:t>
            </a:r>
          </a:p>
          <a:p>
            <a:pPr marL="0" indent="0">
              <a:lnSpc>
                <a:spcPct val="120000"/>
              </a:lnSpc>
              <a:spcBef>
                <a:spcPts val="0"/>
              </a:spcBef>
              <a:buNone/>
            </a:pPr>
            <a:r>
              <a:rPr lang="en-US" sz="1800" dirty="0"/>
              <a:t> return 0;</a:t>
            </a:r>
          </a:p>
          <a:p>
            <a:pPr marL="0" indent="0">
              <a:lnSpc>
                <a:spcPct val="120000"/>
              </a:lnSpc>
              <a:spcBef>
                <a:spcPts val="0"/>
              </a:spcBef>
              <a:buNone/>
            </a:pPr>
            <a:r>
              <a:rPr lang="en-US" sz="1800" dirty="0"/>
              <a:t>}</a:t>
            </a:r>
          </a:p>
        </p:txBody>
      </p:sp>
      <p:sp>
        <p:nvSpPr>
          <p:cNvPr id="5" name="TextBox 4">
            <a:extLst>
              <a:ext uri="{FF2B5EF4-FFF2-40B4-BE49-F238E27FC236}">
                <a16:creationId xmlns:a16="http://schemas.microsoft.com/office/drawing/2014/main" id="{53FD96A9-842E-BD9F-7229-4E39588A9F10}"/>
              </a:ext>
            </a:extLst>
          </p:cNvPr>
          <p:cNvSpPr txBox="1"/>
          <p:nvPr/>
        </p:nvSpPr>
        <p:spPr>
          <a:xfrm>
            <a:off x="5486400" y="5078325"/>
            <a:ext cx="3352800" cy="1477328"/>
          </a:xfrm>
          <a:prstGeom prst="rect">
            <a:avLst/>
          </a:prstGeom>
          <a:noFill/>
        </p:spPr>
        <p:txBody>
          <a:bodyPr wrap="square">
            <a:spAutoFit/>
          </a:bodyPr>
          <a:lstStyle/>
          <a:p>
            <a:r>
              <a:rPr lang="en-US" dirty="0"/>
              <a:t>Output</a:t>
            </a:r>
          </a:p>
          <a:p>
            <a:endParaRPr lang="en-US" dirty="0"/>
          </a:p>
          <a:p>
            <a:r>
              <a:rPr lang="en-US" dirty="0"/>
              <a:t>The number is : 100</a:t>
            </a:r>
          </a:p>
          <a:p>
            <a:r>
              <a:rPr lang="en-US" dirty="0"/>
              <a:t>The number is : 200</a:t>
            </a:r>
          </a:p>
          <a:p>
            <a:r>
              <a:rPr lang="en-US" dirty="0"/>
              <a:t>The number is : 300</a:t>
            </a:r>
            <a:endParaRPr lang="en-IN" dirty="0"/>
          </a:p>
        </p:txBody>
      </p:sp>
    </p:spTree>
    <p:extLst>
      <p:ext uri="{BB962C8B-B14F-4D97-AF65-F5344CB8AC3E}">
        <p14:creationId xmlns:p14="http://schemas.microsoft.com/office/powerpoint/2010/main" val="1051515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172923"/>
            <a:ext cx="991869" cy="574675"/>
          </a:xfrm>
          <a:prstGeom prst="rect">
            <a:avLst/>
          </a:prstGeom>
        </p:spPr>
        <p:txBody>
          <a:bodyPr vert="horz" wrap="square" lIns="0" tIns="12700" rIns="0" bIns="0" rtlCol="0">
            <a:spAutoFit/>
          </a:bodyPr>
          <a:lstStyle/>
          <a:p>
            <a:pPr marL="12700">
              <a:lnSpc>
                <a:spcPct val="100000"/>
              </a:lnSpc>
              <a:spcBef>
                <a:spcPts val="100"/>
              </a:spcBef>
            </a:pPr>
            <a:r>
              <a:rPr sz="3600" dirty="0"/>
              <a:t>Note</a:t>
            </a:r>
            <a:endParaRPr sz="3600"/>
          </a:p>
        </p:txBody>
      </p:sp>
      <p:sp>
        <p:nvSpPr>
          <p:cNvPr id="3" name="object 3"/>
          <p:cNvSpPr txBox="1"/>
          <p:nvPr/>
        </p:nvSpPr>
        <p:spPr>
          <a:xfrm>
            <a:off x="383540" y="786130"/>
            <a:ext cx="8152130" cy="5477525"/>
          </a:xfrm>
          <a:prstGeom prst="rect">
            <a:avLst/>
          </a:prstGeom>
        </p:spPr>
        <p:txBody>
          <a:bodyPr vert="horz" wrap="square" lIns="0" tIns="13335" rIns="0" bIns="0" rtlCol="0">
            <a:spAutoFit/>
          </a:bodyPr>
          <a:lstStyle/>
          <a:p>
            <a:pPr marL="354965" marR="188595" indent="-342900">
              <a:lnSpc>
                <a:spcPct val="89400"/>
              </a:lnSpc>
              <a:spcBef>
                <a:spcPts val="355"/>
              </a:spcBef>
              <a:buClr>
                <a:srgbClr val="D24717"/>
              </a:buClr>
              <a:buSzPct val="83928"/>
              <a:buFont typeface="Arial" panose="020B0604020202020204" pitchFamily="34" charset="0"/>
              <a:buChar char="•"/>
              <a:tabLst>
                <a:tab pos="287020" algn="l"/>
              </a:tabLst>
            </a:pPr>
            <a:r>
              <a:rPr sz="2400" dirty="0"/>
              <a:t>Operator overloading cannot be used to change the</a:t>
            </a:r>
            <a:r>
              <a:rPr lang="en-IN" sz="2400" dirty="0"/>
              <a:t> </a:t>
            </a:r>
            <a:r>
              <a:rPr sz="2400" dirty="0"/>
              <a:t>way </a:t>
            </a:r>
            <a:r>
              <a:rPr lang="en-IN" sz="2400" dirty="0"/>
              <a:t>the </a:t>
            </a:r>
            <a:r>
              <a:rPr sz="2400" dirty="0"/>
              <a:t>operator works on built-in types. </a:t>
            </a:r>
            <a:endParaRPr lang="en-IN" sz="2400" dirty="0"/>
          </a:p>
          <a:p>
            <a:pPr marL="354965" marR="188595" indent="-342900">
              <a:lnSpc>
                <a:spcPct val="89400"/>
              </a:lnSpc>
              <a:spcBef>
                <a:spcPts val="355"/>
              </a:spcBef>
              <a:buClr>
                <a:srgbClr val="D24717"/>
              </a:buClr>
              <a:buSzPct val="83928"/>
              <a:buFont typeface="Arial" panose="020B0604020202020204" pitchFamily="34" charset="0"/>
              <a:buChar char="•"/>
              <a:tabLst>
                <a:tab pos="287020" algn="l"/>
              </a:tabLst>
            </a:pPr>
            <a:r>
              <a:rPr sz="2400" dirty="0"/>
              <a:t>Operator</a:t>
            </a:r>
            <a:r>
              <a:rPr lang="en-IN" sz="2400" dirty="0"/>
              <a:t> </a:t>
            </a:r>
            <a:r>
              <a:rPr sz="2400" dirty="0"/>
              <a:t>overloading only allows </a:t>
            </a:r>
            <a:r>
              <a:rPr lang="en-IN" sz="2400" dirty="0"/>
              <a:t>redefining</a:t>
            </a:r>
            <a:r>
              <a:rPr sz="2400" dirty="0"/>
              <a:t> the meaning of</a:t>
            </a:r>
            <a:r>
              <a:rPr lang="en-IN" sz="2400" dirty="0"/>
              <a:t> </a:t>
            </a:r>
            <a:r>
              <a:rPr sz="2400" dirty="0"/>
              <a:t>operator for user-defined types.</a:t>
            </a:r>
          </a:p>
          <a:p>
            <a:pPr marL="354965" marR="188595" indent="-342900">
              <a:lnSpc>
                <a:spcPct val="89400"/>
              </a:lnSpc>
              <a:spcBef>
                <a:spcPts val="355"/>
              </a:spcBef>
              <a:buClr>
                <a:srgbClr val="D24717"/>
              </a:buClr>
              <a:buSzPct val="83928"/>
              <a:buFont typeface="Arial" panose="020B0604020202020204" pitchFamily="34" charset="0"/>
              <a:buChar char="•"/>
              <a:tabLst>
                <a:tab pos="287020" algn="l"/>
              </a:tabLst>
            </a:pPr>
            <a:r>
              <a:rPr sz="2400" dirty="0"/>
              <a:t>There are two operators assignment operator(=) and  address operator(&amp;) which does not need to be  overloaded. Because these two operators are already</a:t>
            </a:r>
            <a:r>
              <a:rPr lang="en-IN" sz="2400" dirty="0"/>
              <a:t> </a:t>
            </a:r>
            <a:r>
              <a:rPr sz="2400" dirty="0"/>
              <a:t>overloaded in </a:t>
            </a:r>
            <a:r>
              <a:rPr lang="en-IN" sz="2400" dirty="0"/>
              <a:t>the </a:t>
            </a:r>
            <a:r>
              <a:rPr sz="2400" dirty="0"/>
              <a:t>C++ library. </a:t>
            </a:r>
            <a:endParaRPr lang="en-IN" sz="2400" dirty="0"/>
          </a:p>
          <a:p>
            <a:pPr marL="354965" marR="188595" indent="-342900">
              <a:lnSpc>
                <a:spcPct val="89400"/>
              </a:lnSpc>
              <a:spcBef>
                <a:spcPts val="355"/>
              </a:spcBef>
              <a:buClr>
                <a:srgbClr val="D24717"/>
              </a:buClr>
              <a:buSzPct val="83928"/>
              <a:buFont typeface="Arial" panose="020B0604020202020204" pitchFamily="34" charset="0"/>
              <a:buChar char="•"/>
              <a:tabLst>
                <a:tab pos="287020" algn="l"/>
              </a:tabLst>
            </a:pPr>
            <a:r>
              <a:rPr sz="2400" dirty="0"/>
              <a:t>For example: If obj1 and  obj2 are two objects of </a:t>
            </a:r>
            <a:r>
              <a:rPr lang="en-IN" sz="2400" dirty="0"/>
              <a:t>the </a:t>
            </a:r>
            <a:r>
              <a:rPr sz="2400" dirty="0"/>
              <a:t>same class then, you can use</a:t>
            </a:r>
            <a:r>
              <a:rPr lang="en-IN" sz="2400" dirty="0"/>
              <a:t> </a:t>
            </a:r>
            <a:r>
              <a:rPr sz="2400" dirty="0"/>
              <a:t>code obj1=obj2; without overloading </a:t>
            </a:r>
            <a:r>
              <a:rPr lang="en-IN" sz="2400" dirty="0"/>
              <a:t>the </a:t>
            </a:r>
            <a:r>
              <a:rPr sz="2400" dirty="0"/>
              <a:t>= operator. This</a:t>
            </a:r>
            <a:r>
              <a:rPr lang="en-IN" sz="2400" dirty="0"/>
              <a:t> </a:t>
            </a:r>
            <a:r>
              <a:rPr sz="2400" dirty="0"/>
              <a:t>code will copy the contents object of obj2 to obj1.</a:t>
            </a:r>
          </a:p>
          <a:p>
            <a:pPr marL="354965" marR="188595" indent="-342900">
              <a:lnSpc>
                <a:spcPct val="89400"/>
              </a:lnSpc>
              <a:spcBef>
                <a:spcPts val="355"/>
              </a:spcBef>
              <a:buClr>
                <a:srgbClr val="D24717"/>
              </a:buClr>
              <a:buSzPct val="83928"/>
              <a:buFont typeface="Arial" panose="020B0604020202020204" pitchFamily="34" charset="0"/>
              <a:buChar char="•"/>
              <a:tabLst>
                <a:tab pos="287020" algn="l"/>
              </a:tabLst>
            </a:pPr>
            <a:r>
              <a:rPr sz="2400" dirty="0"/>
              <a:t>Similarly, you can use </a:t>
            </a:r>
            <a:r>
              <a:rPr lang="en-IN" sz="2400" dirty="0"/>
              <a:t>the </a:t>
            </a:r>
            <a:r>
              <a:rPr sz="2400" dirty="0"/>
              <a:t>address operator directly</a:t>
            </a:r>
            <a:r>
              <a:rPr lang="en-IN" sz="2400" dirty="0"/>
              <a:t> </a:t>
            </a:r>
            <a:r>
              <a:rPr sz="2400" dirty="0"/>
              <a:t>without overloading which will return the address of</a:t>
            </a:r>
            <a:r>
              <a:rPr lang="en-IN" sz="2400" dirty="0"/>
              <a:t> the object in memory.</a:t>
            </a:r>
          </a:p>
          <a:p>
            <a:pPr marL="354965" marR="188595" indent="-342900">
              <a:lnSpc>
                <a:spcPct val="89400"/>
              </a:lnSpc>
              <a:spcBef>
                <a:spcPts val="355"/>
              </a:spcBef>
              <a:buClr>
                <a:srgbClr val="D24717"/>
              </a:buClr>
              <a:buSzPct val="83928"/>
              <a:buFont typeface="Arial" panose="020B0604020202020204" pitchFamily="34" charset="0"/>
              <a:buChar char="•"/>
              <a:tabLst>
                <a:tab pos="287020" algn="l"/>
              </a:tabLst>
            </a:pPr>
            <a:r>
              <a:rPr lang="en-US" sz="2400" dirty="0"/>
              <a:t>Operator overloading cannot change the precedence</a:t>
            </a:r>
            <a:endParaRPr sz="2200" dirty="0"/>
          </a:p>
        </p:txBody>
      </p:sp>
      <p:sp>
        <p:nvSpPr>
          <p:cNvPr id="7" name="object 7"/>
          <p:cNvSpPr txBox="1"/>
          <p:nvPr/>
        </p:nvSpPr>
        <p:spPr>
          <a:xfrm>
            <a:off x="262229" y="6314643"/>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14</a:t>
            </a:r>
            <a:endParaRPr sz="1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t>Rules For</a:t>
            </a:r>
            <a:r>
              <a:rPr spc="10" dirty="0"/>
              <a:t> </a:t>
            </a:r>
            <a:r>
              <a:rPr spc="-5" dirty="0"/>
              <a:t>Overloading</a:t>
            </a:r>
          </a:p>
        </p:txBody>
      </p:sp>
      <p:sp>
        <p:nvSpPr>
          <p:cNvPr id="6" name="object 6"/>
          <p:cNvSpPr txBox="1"/>
          <p:nvPr/>
        </p:nvSpPr>
        <p:spPr>
          <a:xfrm>
            <a:off x="262229" y="6314643"/>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28</a:t>
            </a:r>
            <a:endParaRPr sz="1400">
              <a:latin typeface="Arial"/>
              <a:cs typeface="Arial"/>
            </a:endParaRPr>
          </a:p>
        </p:txBody>
      </p:sp>
      <p:sp>
        <p:nvSpPr>
          <p:cNvPr id="7" name="object 7"/>
          <p:cNvSpPr txBox="1"/>
          <p:nvPr/>
        </p:nvSpPr>
        <p:spPr>
          <a:xfrm>
            <a:off x="695553" y="1129833"/>
            <a:ext cx="8121015" cy="3193182"/>
          </a:xfrm>
          <a:prstGeom prst="rect">
            <a:avLst/>
          </a:prstGeom>
        </p:spPr>
        <p:txBody>
          <a:bodyPr vert="horz" wrap="square" lIns="0" tIns="12700" rIns="0" bIns="0" rtlCol="0">
            <a:spAutoFit/>
          </a:bodyPr>
          <a:lstStyle/>
          <a:p>
            <a:pPr marL="380365" marR="281305" indent="-342900">
              <a:lnSpc>
                <a:spcPct val="125000"/>
              </a:lnSpc>
              <a:spcBef>
                <a:spcPts val="100"/>
              </a:spcBef>
              <a:buClr>
                <a:srgbClr val="9B2C1F"/>
              </a:buClr>
              <a:buSzPct val="84000"/>
              <a:buFont typeface="Arial" panose="020B0604020202020204" pitchFamily="34" charset="0"/>
              <a:buChar char="•"/>
              <a:tabLst>
                <a:tab pos="417195" algn="l"/>
                <a:tab pos="417830" algn="l"/>
              </a:tabLst>
            </a:pPr>
            <a:r>
              <a:rPr sz="2400" spc="-5" dirty="0">
                <a:latin typeface="Arial"/>
                <a:cs typeface="Arial"/>
              </a:rPr>
              <a:t>The following operators can be </a:t>
            </a:r>
            <a:r>
              <a:rPr lang="en-IN" sz="2400" spc="-5" dirty="0">
                <a:latin typeface="Arial"/>
                <a:cs typeface="Arial"/>
              </a:rPr>
              <a:t>overloaded</a:t>
            </a:r>
            <a:r>
              <a:rPr sz="2400" spc="-5" dirty="0">
                <a:latin typeface="Arial"/>
                <a:cs typeface="Arial"/>
              </a:rPr>
              <a:t> with the  use </a:t>
            </a:r>
            <a:r>
              <a:rPr sz="2400" dirty="0">
                <a:latin typeface="Arial"/>
                <a:cs typeface="Arial"/>
              </a:rPr>
              <a:t>of </a:t>
            </a:r>
            <a:r>
              <a:rPr sz="2400" spc="-5" dirty="0">
                <a:latin typeface="Arial"/>
                <a:cs typeface="Arial"/>
              </a:rPr>
              <a:t>member functions </a:t>
            </a:r>
            <a:r>
              <a:rPr sz="2400" dirty="0">
                <a:latin typeface="Arial"/>
                <a:cs typeface="Arial"/>
              </a:rPr>
              <a:t>and </a:t>
            </a:r>
            <a:r>
              <a:rPr sz="2400" spc="-5" dirty="0">
                <a:latin typeface="Arial"/>
                <a:cs typeface="Arial"/>
              </a:rPr>
              <a:t>not by the use </a:t>
            </a:r>
            <a:r>
              <a:rPr sz="2400" dirty="0">
                <a:latin typeface="Arial"/>
                <a:cs typeface="Arial"/>
              </a:rPr>
              <a:t>of </a:t>
            </a:r>
            <a:r>
              <a:rPr sz="2400" spc="-5" dirty="0">
                <a:latin typeface="Arial"/>
                <a:cs typeface="Arial"/>
              </a:rPr>
              <a:t>friend  functions:</a:t>
            </a:r>
            <a:endParaRPr sz="2400" dirty="0">
              <a:latin typeface="Arial"/>
              <a:cs typeface="Arial"/>
            </a:endParaRPr>
          </a:p>
          <a:p>
            <a:pPr marL="918210" lvl="1" indent="-342900">
              <a:lnSpc>
                <a:spcPct val="100000"/>
              </a:lnSpc>
              <a:spcBef>
                <a:spcPts val="1125"/>
              </a:spcBef>
              <a:buClr>
                <a:srgbClr val="E6B0AB"/>
              </a:buClr>
              <a:buSzPct val="84782"/>
              <a:buFont typeface="Arial" panose="020B0604020202020204" pitchFamily="34" charset="0"/>
              <a:buChar char="•"/>
              <a:tabLst>
                <a:tab pos="805180" algn="l"/>
              </a:tabLst>
            </a:pPr>
            <a:r>
              <a:rPr sz="2000" dirty="0">
                <a:latin typeface="Arial"/>
                <a:cs typeface="Arial"/>
              </a:rPr>
              <a:t>Assignment operator</a:t>
            </a:r>
            <a:r>
              <a:rPr sz="2000" spc="-95" dirty="0">
                <a:latin typeface="Arial"/>
                <a:cs typeface="Arial"/>
              </a:rPr>
              <a:t> </a:t>
            </a:r>
            <a:r>
              <a:rPr sz="2000" dirty="0">
                <a:latin typeface="Arial"/>
                <a:cs typeface="Arial"/>
              </a:rPr>
              <a:t>=</a:t>
            </a:r>
          </a:p>
          <a:p>
            <a:pPr marL="918210" lvl="1" indent="-342900">
              <a:lnSpc>
                <a:spcPct val="100000"/>
              </a:lnSpc>
              <a:spcBef>
                <a:spcPts val="1095"/>
              </a:spcBef>
              <a:buClr>
                <a:srgbClr val="E6B0AB"/>
              </a:buClr>
              <a:buSzPct val="84782"/>
              <a:buFont typeface="Arial" panose="020B0604020202020204" pitchFamily="34" charset="0"/>
              <a:buChar char="•"/>
              <a:tabLst>
                <a:tab pos="805180" algn="l"/>
              </a:tabLst>
            </a:pPr>
            <a:r>
              <a:rPr sz="2000" dirty="0">
                <a:latin typeface="Arial"/>
                <a:cs typeface="Arial"/>
              </a:rPr>
              <a:t>Function call operator(</a:t>
            </a:r>
            <a:r>
              <a:rPr sz="2000" spc="-175" dirty="0">
                <a:latin typeface="Arial"/>
                <a:cs typeface="Arial"/>
              </a:rPr>
              <a:t> </a:t>
            </a:r>
            <a:r>
              <a:rPr sz="2000" dirty="0">
                <a:latin typeface="Arial"/>
                <a:cs typeface="Arial"/>
              </a:rPr>
              <a:t>)</a:t>
            </a:r>
          </a:p>
          <a:p>
            <a:pPr marL="918210" lvl="1" indent="-342900">
              <a:lnSpc>
                <a:spcPct val="100000"/>
              </a:lnSpc>
              <a:spcBef>
                <a:spcPts val="1090"/>
              </a:spcBef>
              <a:buClr>
                <a:srgbClr val="E6B0AB"/>
              </a:buClr>
              <a:buSzPct val="84782"/>
              <a:buFont typeface="Arial" panose="020B0604020202020204" pitchFamily="34" charset="0"/>
              <a:buChar char="•"/>
              <a:tabLst>
                <a:tab pos="805180" algn="l"/>
              </a:tabLst>
            </a:pPr>
            <a:r>
              <a:rPr sz="2000" dirty="0">
                <a:latin typeface="Arial"/>
                <a:cs typeface="Arial"/>
              </a:rPr>
              <a:t>Subscripting operator [</a:t>
            </a:r>
            <a:r>
              <a:rPr sz="2000" spc="-175" dirty="0">
                <a:latin typeface="Arial"/>
                <a:cs typeface="Arial"/>
              </a:rPr>
              <a:t> </a:t>
            </a:r>
            <a:r>
              <a:rPr sz="2000" dirty="0">
                <a:latin typeface="Arial"/>
                <a:cs typeface="Arial"/>
              </a:rPr>
              <a:t>]</a:t>
            </a:r>
          </a:p>
          <a:p>
            <a:pPr marL="918210" lvl="1" indent="-342900">
              <a:lnSpc>
                <a:spcPct val="100000"/>
              </a:lnSpc>
              <a:spcBef>
                <a:spcPts val="1095"/>
              </a:spcBef>
              <a:buClr>
                <a:srgbClr val="E6B0AB"/>
              </a:buClr>
              <a:buSzPct val="84782"/>
              <a:buFont typeface="Arial" panose="020B0604020202020204" pitchFamily="34" charset="0"/>
              <a:buChar char="•"/>
              <a:tabLst>
                <a:tab pos="805180" algn="l"/>
              </a:tabLst>
            </a:pPr>
            <a:r>
              <a:rPr sz="2000" dirty="0">
                <a:latin typeface="Arial"/>
                <a:cs typeface="Arial"/>
              </a:rPr>
              <a:t>Class member access operator</a:t>
            </a:r>
            <a:r>
              <a:rPr sz="2000" spc="-130" dirty="0">
                <a:latin typeface="Arial"/>
                <a:cs typeface="Arial"/>
              </a:rPr>
              <a:t> </a:t>
            </a:r>
            <a:r>
              <a:rPr sz="2000" dirty="0">
                <a:latin typeface="Arial"/>
                <a:cs typeface="Arial"/>
              </a:rPr>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9E9E-D69A-E3B5-0582-06EFCAC8E421}"/>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8F291112-4397-9F6C-D148-930898E5F011}"/>
              </a:ext>
            </a:extLst>
          </p:cNvPr>
          <p:cNvSpPr>
            <a:spLocks noGrp="1"/>
          </p:cNvSpPr>
          <p:nvPr>
            <p:ph idx="1"/>
          </p:nvPr>
        </p:nvSpPr>
        <p:spPr/>
        <p:txBody>
          <a:bodyPr>
            <a:normAutofit/>
          </a:bodyPr>
          <a:lstStyle/>
          <a:p>
            <a:pPr algn="l"/>
            <a:r>
              <a:rPr lang="en-US" b="0" i="0" dirty="0">
                <a:solidFill>
                  <a:srgbClr val="292929"/>
                </a:solidFill>
                <a:effectLst/>
                <a:latin typeface="source-serif-pro"/>
              </a:rPr>
              <a:t>Polymorphism is an important concept of the Object-oriented programming paradigm.</a:t>
            </a:r>
            <a:endParaRPr lang="en-US" i="1" dirty="0">
              <a:solidFill>
                <a:srgbClr val="292929"/>
              </a:solidFill>
              <a:latin typeface="source-serif-pro"/>
            </a:endParaRPr>
          </a:p>
          <a:p>
            <a:pPr algn="l"/>
            <a:r>
              <a:rPr lang="en-US" b="0" i="0" dirty="0">
                <a:solidFill>
                  <a:srgbClr val="292929"/>
                </a:solidFill>
                <a:effectLst/>
                <a:latin typeface="source-serif-pro"/>
              </a:rPr>
              <a:t>It can be classified in two ways on the basis of the time at which the procedure call is resolved.</a:t>
            </a:r>
          </a:p>
          <a:p>
            <a:pPr lvl="1">
              <a:buFont typeface="Arial" panose="020B0604020202020204" pitchFamily="34" charset="0"/>
              <a:buChar char="•"/>
            </a:pPr>
            <a:r>
              <a:rPr lang="en-US" b="0" i="0" dirty="0">
                <a:solidFill>
                  <a:srgbClr val="292929"/>
                </a:solidFill>
                <a:effectLst/>
                <a:latin typeface="source-serif-pro"/>
              </a:rPr>
              <a:t>Static Polymorphism</a:t>
            </a:r>
          </a:p>
          <a:p>
            <a:pPr lvl="1">
              <a:buFont typeface="Arial" panose="020B0604020202020204" pitchFamily="34" charset="0"/>
              <a:buChar char="•"/>
            </a:pPr>
            <a:r>
              <a:rPr lang="en-US" b="0" i="0" dirty="0">
                <a:solidFill>
                  <a:srgbClr val="292929"/>
                </a:solidFill>
                <a:effectLst/>
                <a:latin typeface="source-serif-pro"/>
              </a:rPr>
              <a:t>Dynamic Polymorphism</a:t>
            </a:r>
          </a:p>
          <a:p>
            <a:endParaRPr lang="en-IN" dirty="0"/>
          </a:p>
        </p:txBody>
      </p:sp>
    </p:spTree>
    <p:extLst>
      <p:ext uri="{BB962C8B-B14F-4D97-AF65-F5344CB8AC3E}">
        <p14:creationId xmlns:p14="http://schemas.microsoft.com/office/powerpoint/2010/main" val="3540299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E828-C94E-4157-E650-24E483FAC915}"/>
              </a:ext>
            </a:extLst>
          </p:cNvPr>
          <p:cNvSpPr>
            <a:spLocks noGrp="1"/>
          </p:cNvSpPr>
          <p:nvPr>
            <p:ph type="title"/>
          </p:nvPr>
        </p:nvSpPr>
        <p:spPr/>
        <p:txBody>
          <a:bodyPr>
            <a:normAutofit/>
          </a:bodyPr>
          <a:lstStyle/>
          <a:p>
            <a:r>
              <a:rPr lang="en-IN" dirty="0">
                <a:solidFill>
                  <a:srgbClr val="292929"/>
                </a:solidFill>
                <a:latin typeface="source-serif-pro"/>
              </a:rPr>
              <a:t>Static &amp; Dynamic Polymorphism</a:t>
            </a:r>
            <a:endParaRPr lang="en-IN" dirty="0"/>
          </a:p>
        </p:txBody>
      </p:sp>
      <p:sp>
        <p:nvSpPr>
          <p:cNvPr id="3" name="Content Placeholder 2">
            <a:extLst>
              <a:ext uri="{FF2B5EF4-FFF2-40B4-BE49-F238E27FC236}">
                <a16:creationId xmlns:a16="http://schemas.microsoft.com/office/drawing/2014/main" id="{CA4B5663-81AD-A521-3BB1-E2B4F1A75655}"/>
              </a:ext>
            </a:extLst>
          </p:cNvPr>
          <p:cNvSpPr>
            <a:spLocks noGrp="1"/>
          </p:cNvSpPr>
          <p:nvPr>
            <p:ph idx="1"/>
          </p:nvPr>
        </p:nvSpPr>
        <p:spPr/>
        <p:txBody>
          <a:bodyPr>
            <a:normAutofit fontScale="85000" lnSpcReduction="20000"/>
          </a:bodyPr>
          <a:lstStyle/>
          <a:p>
            <a:r>
              <a:rPr lang="en-US" b="1" i="0" dirty="0">
                <a:solidFill>
                  <a:srgbClr val="292929"/>
                </a:solidFill>
                <a:effectLst/>
                <a:latin typeface="source-serif-pro"/>
              </a:rPr>
              <a:t>Static Polymorphism </a:t>
            </a:r>
            <a:r>
              <a:rPr lang="en-US" b="0" i="0" dirty="0">
                <a:solidFill>
                  <a:srgbClr val="292929"/>
                </a:solidFill>
                <a:effectLst/>
                <a:latin typeface="source-serif-pro"/>
              </a:rPr>
              <a:t>implies that the invocation (call) to a function is resolved at compile time. It can be </a:t>
            </a:r>
            <a:r>
              <a:rPr lang="en-US" dirty="0">
                <a:solidFill>
                  <a:srgbClr val="292929"/>
                </a:solidFill>
                <a:latin typeface="source-serif-pro"/>
              </a:rPr>
              <a:t>implemented using Overloading. </a:t>
            </a:r>
          </a:p>
          <a:p>
            <a:pPr lvl="1"/>
            <a:r>
              <a:rPr lang="en-US" dirty="0">
                <a:solidFill>
                  <a:srgbClr val="292929"/>
                </a:solidFill>
                <a:latin typeface="source-serif-pro"/>
              </a:rPr>
              <a:t>It is also called </a:t>
            </a:r>
            <a:r>
              <a:rPr lang="en-US" dirty="0">
                <a:solidFill>
                  <a:srgbClr val="FF0000"/>
                </a:solidFill>
                <a:latin typeface="source-serif-pro"/>
              </a:rPr>
              <a:t>early binding </a:t>
            </a:r>
            <a:r>
              <a:rPr lang="en-US" dirty="0">
                <a:solidFill>
                  <a:srgbClr val="292929"/>
                </a:solidFill>
                <a:latin typeface="source-serif-pro"/>
              </a:rPr>
              <a:t>or compile-time polymorphism</a:t>
            </a:r>
          </a:p>
          <a:p>
            <a:r>
              <a:rPr lang="en-US" b="1" i="0" dirty="0">
                <a:solidFill>
                  <a:srgbClr val="292929"/>
                </a:solidFill>
                <a:effectLst/>
                <a:latin typeface="source-serif-pro"/>
              </a:rPr>
              <a:t>Dynamic Polymorphism </a:t>
            </a:r>
            <a:r>
              <a:rPr lang="en-US" b="0" i="0" dirty="0">
                <a:solidFill>
                  <a:srgbClr val="292929"/>
                </a:solidFill>
                <a:effectLst/>
                <a:latin typeface="source-serif-pro"/>
              </a:rPr>
              <a:t>implies that the invocation (call) to a function is resolved at run time. </a:t>
            </a:r>
            <a:r>
              <a:rPr lang="en-US" b="0" i="0" dirty="0">
                <a:solidFill>
                  <a:srgbClr val="202124"/>
                </a:solidFill>
                <a:effectLst/>
                <a:latin typeface="Google Sans"/>
              </a:rPr>
              <a:t>In dynamic polymorphism, the compiler resolves the object at run time and then it decides which function call should be associated with that object. </a:t>
            </a:r>
          </a:p>
          <a:p>
            <a:pPr lvl="1"/>
            <a:r>
              <a:rPr lang="en-US" b="0" i="0" dirty="0">
                <a:solidFill>
                  <a:srgbClr val="202124"/>
                </a:solidFill>
                <a:effectLst/>
                <a:latin typeface="Google Sans"/>
              </a:rPr>
              <a:t>It is also called </a:t>
            </a:r>
            <a:r>
              <a:rPr lang="en-US" dirty="0">
                <a:solidFill>
                  <a:srgbClr val="FF0000"/>
                </a:solidFill>
                <a:latin typeface="Google Sans"/>
              </a:rPr>
              <a:t>late binding </a:t>
            </a:r>
            <a:r>
              <a:rPr lang="en-US" dirty="0">
                <a:solidFill>
                  <a:srgbClr val="202124"/>
                </a:solidFill>
                <a:latin typeface="Google Sans"/>
              </a:rPr>
              <a:t>or </a:t>
            </a:r>
            <a:r>
              <a:rPr lang="en-US" b="0" i="0" dirty="0">
                <a:solidFill>
                  <a:srgbClr val="202124"/>
                </a:solidFill>
                <a:effectLst/>
                <a:latin typeface="Google Sans"/>
              </a:rPr>
              <a:t>run-time polymorphism. This type of polymorphism is </a:t>
            </a:r>
            <a:r>
              <a:rPr lang="en-US" b="0" i="0" dirty="0">
                <a:solidFill>
                  <a:srgbClr val="040C28"/>
                </a:solidFill>
                <a:effectLst/>
                <a:latin typeface="Google Sans"/>
              </a:rPr>
              <a:t>executed through virtual functions and function overriding</a:t>
            </a:r>
            <a:r>
              <a:rPr lang="en-US" b="0" i="0" dirty="0">
                <a:solidFill>
                  <a:srgbClr val="202124"/>
                </a:solidFill>
                <a:effectLst/>
                <a:latin typeface="Google Sans"/>
              </a:rPr>
              <a:t>.</a:t>
            </a:r>
          </a:p>
        </p:txBody>
      </p:sp>
    </p:spTree>
    <p:extLst>
      <p:ext uri="{BB962C8B-B14F-4D97-AF65-F5344CB8AC3E}">
        <p14:creationId xmlns:p14="http://schemas.microsoft.com/office/powerpoint/2010/main" val="117385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BBA0-BC15-A4C4-18F3-331DAF6750CA}"/>
              </a:ext>
            </a:extLst>
          </p:cNvPr>
          <p:cNvSpPr>
            <a:spLocks noGrp="1"/>
          </p:cNvSpPr>
          <p:nvPr>
            <p:ph type="title"/>
          </p:nvPr>
        </p:nvSpPr>
        <p:spPr/>
        <p:txBody>
          <a:bodyPr/>
          <a:lstStyle/>
          <a:p>
            <a:r>
              <a:rPr lang="en-IN" dirty="0"/>
              <a:t>Function overloading</a:t>
            </a:r>
          </a:p>
        </p:txBody>
      </p:sp>
      <p:sp>
        <p:nvSpPr>
          <p:cNvPr id="3" name="Content Placeholder 2">
            <a:extLst>
              <a:ext uri="{FF2B5EF4-FFF2-40B4-BE49-F238E27FC236}">
                <a16:creationId xmlns:a16="http://schemas.microsoft.com/office/drawing/2014/main" id="{E01BD62B-FE37-7517-5ED9-EF782DDA85F9}"/>
              </a:ext>
            </a:extLst>
          </p:cNvPr>
          <p:cNvSpPr>
            <a:spLocks noGrp="1"/>
          </p:cNvSpPr>
          <p:nvPr>
            <p:ph idx="1"/>
          </p:nvPr>
        </p:nvSpPr>
        <p:spPr/>
        <p:txBody>
          <a:bodyPr>
            <a:normAutofit/>
          </a:bodyPr>
          <a:lstStyle/>
          <a:p>
            <a:r>
              <a:rPr lang="en-US" sz="2800" dirty="0"/>
              <a:t>Function overloading is a feature of object-oriented programming where two or more functions can have the same name but different parameters.</a:t>
            </a:r>
          </a:p>
          <a:p>
            <a:r>
              <a:rPr lang="en-US" sz="2800" dirty="0"/>
              <a:t>In Function Overloading “Function” name should be the same and the arguments should be different.</a:t>
            </a:r>
          </a:p>
          <a:p>
            <a:r>
              <a:rPr lang="en-US" sz="2800" dirty="0"/>
              <a:t>Function overloading can be considered an example of a polymorphism feature in C++.</a:t>
            </a:r>
            <a:endParaRPr lang="en-IN" sz="2800" dirty="0"/>
          </a:p>
        </p:txBody>
      </p:sp>
      <p:sp>
        <p:nvSpPr>
          <p:cNvPr id="4" name="object 27"/>
          <p:cNvSpPr/>
          <p:nvPr/>
        </p:nvSpPr>
        <p:spPr>
          <a:xfrm>
            <a:off x="2667000" y="4800600"/>
            <a:ext cx="6248400" cy="1981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98586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FB7A-0D13-41FF-64C2-517DD76E1731}"/>
              </a:ext>
            </a:extLst>
          </p:cNvPr>
          <p:cNvSpPr>
            <a:spLocks noGrp="1"/>
          </p:cNvSpPr>
          <p:nvPr>
            <p:ph type="title"/>
          </p:nvPr>
        </p:nvSpPr>
        <p:spPr/>
        <p:txBody>
          <a:bodyPr/>
          <a:lstStyle/>
          <a:p>
            <a:r>
              <a:rPr lang="en-IN" dirty="0"/>
              <a:t>Virtual Function</a:t>
            </a:r>
          </a:p>
        </p:txBody>
      </p:sp>
      <p:sp>
        <p:nvSpPr>
          <p:cNvPr id="3" name="Content Placeholder 2">
            <a:extLst>
              <a:ext uri="{FF2B5EF4-FFF2-40B4-BE49-F238E27FC236}">
                <a16:creationId xmlns:a16="http://schemas.microsoft.com/office/drawing/2014/main" id="{52B02F19-ED48-4C9F-E995-7B3CEF94B07C}"/>
              </a:ext>
            </a:extLst>
          </p:cNvPr>
          <p:cNvSpPr>
            <a:spLocks noGrp="1"/>
          </p:cNvSpPr>
          <p:nvPr>
            <p:ph idx="1"/>
          </p:nvPr>
        </p:nvSpPr>
        <p:spPr/>
        <p:txBody>
          <a:bodyPr/>
          <a:lstStyle/>
          <a:p>
            <a:r>
              <a:rPr lang="en-US" dirty="0"/>
              <a:t>For the overriding, the function should be bound dynamically to the function body, we make the base class function virtual using the “virtual” keyword. </a:t>
            </a:r>
          </a:p>
          <a:p>
            <a:r>
              <a:rPr lang="en-US" dirty="0"/>
              <a:t>This virtual function is a function that is overridden in the derived class and the compiler carries out late or dynamic binding for this function.</a:t>
            </a:r>
            <a:endParaRPr lang="en-IN" dirty="0"/>
          </a:p>
        </p:txBody>
      </p:sp>
    </p:spTree>
    <p:extLst>
      <p:ext uri="{BB962C8B-B14F-4D97-AF65-F5344CB8AC3E}">
        <p14:creationId xmlns:p14="http://schemas.microsoft.com/office/powerpoint/2010/main" val="2217614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C05B-DC46-AFF2-AC93-92F089F1EE9E}"/>
              </a:ext>
            </a:extLst>
          </p:cNvPr>
          <p:cNvSpPr>
            <a:spLocks noGrp="1"/>
          </p:cNvSpPr>
          <p:nvPr>
            <p:ph type="title"/>
          </p:nvPr>
        </p:nvSpPr>
        <p:spPr>
          <a:xfrm>
            <a:off x="457200" y="274638"/>
            <a:ext cx="8229600" cy="411162"/>
          </a:xfrm>
        </p:spPr>
        <p:txBody>
          <a:bodyPr>
            <a:normAutofit fontScale="90000"/>
          </a:bodyPr>
          <a:lstStyle/>
          <a:p>
            <a:r>
              <a:rPr lang="en-IN" dirty="0"/>
              <a:t>Virtual Function: Early/Late binding</a:t>
            </a:r>
          </a:p>
        </p:txBody>
      </p:sp>
      <p:sp>
        <p:nvSpPr>
          <p:cNvPr id="3" name="Content Placeholder 2">
            <a:extLst>
              <a:ext uri="{FF2B5EF4-FFF2-40B4-BE49-F238E27FC236}">
                <a16:creationId xmlns:a16="http://schemas.microsoft.com/office/drawing/2014/main" id="{01030125-2558-CAC7-2715-3400846F069F}"/>
              </a:ext>
            </a:extLst>
          </p:cNvPr>
          <p:cNvSpPr>
            <a:spLocks noGrp="1"/>
          </p:cNvSpPr>
          <p:nvPr>
            <p:ph idx="1"/>
          </p:nvPr>
        </p:nvSpPr>
        <p:spPr>
          <a:xfrm>
            <a:off x="228600" y="838200"/>
            <a:ext cx="3124200" cy="586740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IN" sz="1200" dirty="0"/>
              <a:t>//Early Binding</a:t>
            </a:r>
          </a:p>
          <a:p>
            <a:pPr marL="0" indent="0">
              <a:buNone/>
            </a:pPr>
            <a:r>
              <a:rPr lang="en-IN" sz="1200" dirty="0"/>
              <a:t>#include&lt;iostream&gt;</a:t>
            </a:r>
          </a:p>
          <a:p>
            <a:pPr marL="0" indent="0">
              <a:buNone/>
            </a:pPr>
            <a:r>
              <a:rPr lang="en-IN" sz="1200" dirty="0"/>
              <a:t>using namespace std;</a:t>
            </a:r>
          </a:p>
          <a:p>
            <a:pPr marL="0" indent="0">
              <a:buNone/>
            </a:pPr>
            <a:r>
              <a:rPr lang="en-IN" sz="1200" dirty="0"/>
              <a:t>class A {</a:t>
            </a:r>
          </a:p>
          <a:p>
            <a:pPr marL="0" indent="0">
              <a:buNone/>
            </a:pPr>
            <a:r>
              <a:rPr lang="en-IN" sz="1200" dirty="0"/>
              <a:t>public:</a:t>
            </a:r>
          </a:p>
          <a:p>
            <a:pPr marL="0" indent="0">
              <a:buNone/>
            </a:pPr>
            <a:r>
              <a:rPr lang="en-IN" sz="1200" dirty="0"/>
              <a:t>	void show(){</a:t>
            </a:r>
          </a:p>
          <a:p>
            <a:pPr marL="0" indent="0">
              <a:buNone/>
            </a:pPr>
            <a:r>
              <a:rPr lang="en-IN" sz="1200" dirty="0"/>
              <a:t>	</a:t>
            </a:r>
            <a:r>
              <a:rPr lang="en-IN" sz="1200" dirty="0" err="1"/>
              <a:t>cout</a:t>
            </a:r>
            <a:r>
              <a:rPr lang="en-IN" sz="1200" dirty="0"/>
              <a:t>&lt;&lt;"base class"&lt;&lt;</a:t>
            </a:r>
            <a:r>
              <a:rPr lang="en-IN" sz="1200" dirty="0" err="1"/>
              <a:t>endl</a:t>
            </a:r>
            <a:r>
              <a:rPr lang="en-IN" sz="1200" dirty="0"/>
              <a:t>;</a:t>
            </a:r>
          </a:p>
          <a:p>
            <a:pPr marL="0" indent="0">
              <a:buNone/>
            </a:pPr>
            <a:r>
              <a:rPr lang="en-IN" sz="1200" dirty="0"/>
              <a:t>	}</a:t>
            </a:r>
          </a:p>
          <a:p>
            <a:pPr marL="0" indent="0">
              <a:buNone/>
            </a:pPr>
            <a:r>
              <a:rPr lang="en-IN" sz="1200" dirty="0"/>
              <a:t>};</a:t>
            </a:r>
          </a:p>
          <a:p>
            <a:pPr marL="0" indent="0">
              <a:buNone/>
            </a:pPr>
            <a:r>
              <a:rPr lang="en-IN" sz="1200" dirty="0"/>
              <a:t>class B:public A{</a:t>
            </a:r>
          </a:p>
          <a:p>
            <a:pPr marL="0" indent="0">
              <a:buNone/>
            </a:pPr>
            <a:r>
              <a:rPr lang="en-IN" sz="1200" dirty="0"/>
              <a:t>public:</a:t>
            </a:r>
          </a:p>
          <a:p>
            <a:pPr marL="0" indent="0">
              <a:buNone/>
            </a:pPr>
            <a:r>
              <a:rPr lang="en-IN" sz="1200" dirty="0"/>
              <a:t>	void show(){</a:t>
            </a:r>
          </a:p>
          <a:p>
            <a:pPr marL="0" indent="0">
              <a:buNone/>
            </a:pPr>
            <a:r>
              <a:rPr lang="en-IN" sz="1200" dirty="0"/>
              <a:t>	</a:t>
            </a:r>
            <a:r>
              <a:rPr lang="en-IN" sz="1200" dirty="0" err="1"/>
              <a:t>cout</a:t>
            </a:r>
            <a:r>
              <a:rPr lang="en-IN" sz="1200" dirty="0"/>
              <a:t>&lt;&lt;"derived class"&lt;&lt;</a:t>
            </a:r>
            <a:r>
              <a:rPr lang="en-IN" sz="1200" dirty="0" err="1"/>
              <a:t>endl</a:t>
            </a:r>
            <a:r>
              <a:rPr lang="en-IN" sz="1200" dirty="0"/>
              <a:t>;</a:t>
            </a:r>
          </a:p>
          <a:p>
            <a:pPr marL="0" indent="0">
              <a:buNone/>
            </a:pPr>
            <a:r>
              <a:rPr lang="en-IN" sz="1200" dirty="0"/>
              <a:t>	}</a:t>
            </a:r>
          </a:p>
          <a:p>
            <a:pPr marL="0" indent="0">
              <a:buNone/>
            </a:pPr>
            <a:r>
              <a:rPr lang="en-IN" sz="1200" dirty="0"/>
              <a:t>};</a:t>
            </a:r>
          </a:p>
          <a:p>
            <a:pPr marL="0" indent="0">
              <a:buNone/>
            </a:pPr>
            <a:r>
              <a:rPr lang="en-IN" sz="1200" dirty="0"/>
              <a:t>int main(){</a:t>
            </a:r>
          </a:p>
          <a:p>
            <a:pPr marL="0" indent="0">
              <a:buNone/>
            </a:pPr>
            <a:r>
              <a:rPr lang="en-IN" sz="1200" dirty="0"/>
              <a:t>B </a:t>
            </a:r>
            <a:r>
              <a:rPr lang="en-IN" sz="1200" dirty="0" err="1"/>
              <a:t>b</a:t>
            </a:r>
            <a:r>
              <a:rPr lang="en-IN" sz="1200" dirty="0"/>
              <a:t>;</a:t>
            </a:r>
          </a:p>
          <a:p>
            <a:pPr marL="0" indent="0">
              <a:buNone/>
            </a:pPr>
            <a:r>
              <a:rPr lang="en-IN" sz="1200" dirty="0" err="1"/>
              <a:t>b.show</a:t>
            </a:r>
            <a:r>
              <a:rPr lang="en-IN" sz="1200" dirty="0"/>
              <a:t>();  // early binding (at compile time)</a:t>
            </a:r>
          </a:p>
          <a:p>
            <a:pPr marL="0" indent="0">
              <a:buNone/>
            </a:pPr>
            <a:r>
              <a:rPr lang="en-IN" sz="1200" dirty="0" err="1"/>
              <a:t>b.A</a:t>
            </a:r>
            <a:r>
              <a:rPr lang="en-IN" sz="1200" dirty="0"/>
              <a:t>::show(); // early binding</a:t>
            </a:r>
          </a:p>
          <a:p>
            <a:pPr marL="0" indent="0">
              <a:buNone/>
            </a:pPr>
            <a:r>
              <a:rPr lang="en-IN" sz="1200" dirty="0"/>
              <a:t>return 0;</a:t>
            </a:r>
          </a:p>
          <a:p>
            <a:pPr marL="0" indent="0">
              <a:buNone/>
            </a:pPr>
            <a:r>
              <a:rPr lang="en-IN" sz="1200" dirty="0"/>
              <a:t>}</a:t>
            </a:r>
          </a:p>
          <a:p>
            <a:pPr marL="0" indent="0">
              <a:buNone/>
            </a:pPr>
            <a:endParaRPr lang="en-IN" sz="1200" dirty="0"/>
          </a:p>
          <a:p>
            <a:pPr marL="0" indent="0">
              <a:buNone/>
            </a:pPr>
            <a:r>
              <a:rPr lang="en-IN" sz="1200" dirty="0"/>
              <a:t>Output:</a:t>
            </a:r>
          </a:p>
          <a:p>
            <a:pPr marL="0" indent="0">
              <a:buNone/>
            </a:pPr>
            <a:r>
              <a:rPr lang="en-IN" sz="1200" dirty="0"/>
              <a:t>derived class</a:t>
            </a:r>
          </a:p>
          <a:p>
            <a:pPr marL="0" indent="0">
              <a:buNone/>
            </a:pPr>
            <a:r>
              <a:rPr lang="en-IN" sz="1200" dirty="0"/>
              <a:t>base class</a:t>
            </a:r>
          </a:p>
        </p:txBody>
      </p:sp>
      <p:sp>
        <p:nvSpPr>
          <p:cNvPr id="4" name="Content Placeholder 2">
            <a:extLst>
              <a:ext uri="{FF2B5EF4-FFF2-40B4-BE49-F238E27FC236}">
                <a16:creationId xmlns:a16="http://schemas.microsoft.com/office/drawing/2014/main" id="{201762FC-9385-E076-5E42-5167C7594419}"/>
              </a:ext>
            </a:extLst>
          </p:cNvPr>
          <p:cNvSpPr txBox="1">
            <a:spLocks/>
          </p:cNvSpPr>
          <p:nvPr/>
        </p:nvSpPr>
        <p:spPr>
          <a:xfrm>
            <a:off x="3581400" y="838200"/>
            <a:ext cx="3276600" cy="58674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200" dirty="0"/>
              <a:t>// Late binding</a:t>
            </a:r>
          </a:p>
          <a:p>
            <a:pPr marL="0" indent="0">
              <a:buFont typeface="Arial" pitchFamily="34" charset="0"/>
              <a:buNone/>
            </a:pPr>
            <a:r>
              <a:rPr lang="en-IN" sz="1200" dirty="0"/>
              <a:t>#include&lt;iostream&gt;</a:t>
            </a:r>
          </a:p>
          <a:p>
            <a:pPr marL="0" indent="0">
              <a:buFont typeface="Arial" pitchFamily="34" charset="0"/>
              <a:buNone/>
            </a:pPr>
            <a:r>
              <a:rPr lang="en-IN" sz="1200" dirty="0"/>
              <a:t>using namespace std;</a:t>
            </a:r>
          </a:p>
          <a:p>
            <a:pPr marL="0" indent="0">
              <a:buFont typeface="Arial" pitchFamily="34" charset="0"/>
              <a:buNone/>
            </a:pPr>
            <a:r>
              <a:rPr lang="en-IN" sz="1200" dirty="0"/>
              <a:t>class A {</a:t>
            </a:r>
          </a:p>
          <a:p>
            <a:pPr marL="0" indent="0">
              <a:buFont typeface="Arial" pitchFamily="34" charset="0"/>
              <a:buNone/>
            </a:pPr>
            <a:r>
              <a:rPr lang="en-IN" sz="1200" dirty="0"/>
              <a:t>public:</a:t>
            </a:r>
          </a:p>
          <a:p>
            <a:pPr marL="0" indent="0">
              <a:buFont typeface="Arial" pitchFamily="34" charset="0"/>
              <a:buNone/>
            </a:pPr>
            <a:r>
              <a:rPr lang="en-IN" sz="1200" dirty="0"/>
              <a:t>	</a:t>
            </a:r>
            <a:r>
              <a:rPr lang="en-IN" sz="1200" dirty="0">
                <a:solidFill>
                  <a:srgbClr val="FF0000"/>
                </a:solidFill>
              </a:rPr>
              <a:t>virtual</a:t>
            </a:r>
            <a:r>
              <a:rPr lang="en-IN" sz="1200" dirty="0"/>
              <a:t> void show(){</a:t>
            </a:r>
          </a:p>
          <a:p>
            <a:pPr marL="0" indent="0">
              <a:buFont typeface="Arial" pitchFamily="34" charset="0"/>
              <a:buNone/>
            </a:pPr>
            <a:r>
              <a:rPr lang="en-IN" sz="1200" dirty="0"/>
              <a:t>	</a:t>
            </a:r>
            <a:r>
              <a:rPr lang="en-IN" sz="1200" dirty="0" err="1"/>
              <a:t>cout</a:t>
            </a:r>
            <a:r>
              <a:rPr lang="en-IN" sz="1200" dirty="0"/>
              <a:t>&lt;&lt;"base class"&lt;&lt;</a:t>
            </a:r>
            <a:r>
              <a:rPr lang="en-IN" sz="1200" dirty="0" err="1"/>
              <a:t>endl</a:t>
            </a:r>
            <a:r>
              <a:rPr lang="en-IN" sz="1200" dirty="0"/>
              <a:t>;</a:t>
            </a:r>
          </a:p>
          <a:p>
            <a:pPr marL="0" indent="0">
              <a:buFont typeface="Arial" pitchFamily="34" charset="0"/>
              <a:buNone/>
            </a:pPr>
            <a:r>
              <a:rPr lang="en-IN" sz="1200" dirty="0"/>
              <a:t>	}</a:t>
            </a:r>
          </a:p>
          <a:p>
            <a:pPr marL="0" indent="0">
              <a:buFont typeface="Arial" pitchFamily="34" charset="0"/>
              <a:buNone/>
            </a:pPr>
            <a:r>
              <a:rPr lang="en-IN" sz="1200" dirty="0"/>
              <a:t>};</a:t>
            </a:r>
          </a:p>
          <a:p>
            <a:pPr marL="0" indent="0">
              <a:buFont typeface="Arial" pitchFamily="34" charset="0"/>
              <a:buNone/>
            </a:pPr>
            <a:r>
              <a:rPr lang="en-IN" sz="1200" dirty="0"/>
              <a:t>class B:public A{</a:t>
            </a:r>
          </a:p>
          <a:p>
            <a:pPr marL="0" indent="0">
              <a:buFont typeface="Arial" pitchFamily="34" charset="0"/>
              <a:buNone/>
            </a:pPr>
            <a:r>
              <a:rPr lang="en-IN" sz="1200" dirty="0"/>
              <a:t>public:</a:t>
            </a:r>
          </a:p>
          <a:p>
            <a:pPr marL="0" indent="0">
              <a:buFont typeface="Arial" pitchFamily="34" charset="0"/>
              <a:buNone/>
            </a:pPr>
            <a:r>
              <a:rPr lang="en-IN" sz="1200" dirty="0"/>
              <a:t>	void show(){</a:t>
            </a:r>
          </a:p>
          <a:p>
            <a:pPr marL="0" indent="0">
              <a:buFont typeface="Arial" pitchFamily="34" charset="0"/>
              <a:buNone/>
            </a:pPr>
            <a:r>
              <a:rPr lang="en-IN" sz="1200" dirty="0"/>
              <a:t>	</a:t>
            </a:r>
            <a:r>
              <a:rPr lang="en-IN" sz="1200" dirty="0" err="1"/>
              <a:t>cout</a:t>
            </a:r>
            <a:r>
              <a:rPr lang="en-IN" sz="1200" dirty="0"/>
              <a:t>&lt;&lt;"derived class"&lt;&lt;</a:t>
            </a:r>
            <a:r>
              <a:rPr lang="en-IN" sz="1200" dirty="0" err="1"/>
              <a:t>endl</a:t>
            </a:r>
            <a:r>
              <a:rPr lang="en-IN" sz="1200" dirty="0"/>
              <a:t>;</a:t>
            </a:r>
          </a:p>
          <a:p>
            <a:pPr marL="0" indent="0">
              <a:buFont typeface="Arial" pitchFamily="34" charset="0"/>
              <a:buNone/>
            </a:pPr>
            <a:r>
              <a:rPr lang="en-IN" sz="1200" dirty="0"/>
              <a:t>	}</a:t>
            </a:r>
          </a:p>
          <a:p>
            <a:pPr marL="0" indent="0">
              <a:buFont typeface="Arial" pitchFamily="34" charset="0"/>
              <a:buNone/>
            </a:pPr>
            <a:r>
              <a:rPr lang="en-IN" sz="1200" dirty="0"/>
              <a:t>};</a:t>
            </a:r>
          </a:p>
          <a:p>
            <a:pPr marL="0" indent="0">
              <a:buFont typeface="Arial" pitchFamily="34" charset="0"/>
              <a:buNone/>
            </a:pPr>
            <a:r>
              <a:rPr lang="en-US" sz="1200" dirty="0"/>
              <a:t>int main(){</a:t>
            </a:r>
          </a:p>
          <a:p>
            <a:pPr marL="0" indent="0">
              <a:buFont typeface="Arial" pitchFamily="34" charset="0"/>
              <a:buNone/>
            </a:pPr>
            <a:r>
              <a:rPr lang="en-US" sz="1200" dirty="0"/>
              <a:t>A *</a:t>
            </a:r>
            <a:r>
              <a:rPr lang="en-US" sz="1200" dirty="0" err="1"/>
              <a:t>bptr</a:t>
            </a:r>
            <a:r>
              <a:rPr lang="en-US" sz="1200" dirty="0"/>
              <a:t>;   // base class </a:t>
            </a:r>
            <a:r>
              <a:rPr lang="en-US" sz="1200" dirty="0" err="1"/>
              <a:t>ptr</a:t>
            </a:r>
            <a:endParaRPr lang="en-US" sz="1200" dirty="0"/>
          </a:p>
          <a:p>
            <a:pPr marL="0" indent="0">
              <a:buFont typeface="Arial" pitchFamily="34" charset="0"/>
              <a:buNone/>
            </a:pPr>
            <a:r>
              <a:rPr lang="en-US" sz="1200" dirty="0"/>
              <a:t>B </a:t>
            </a:r>
            <a:r>
              <a:rPr lang="en-US" sz="1200" dirty="0" err="1"/>
              <a:t>b</a:t>
            </a:r>
            <a:r>
              <a:rPr lang="en-US" sz="1200" dirty="0"/>
              <a:t>; // derived class object</a:t>
            </a:r>
          </a:p>
          <a:p>
            <a:pPr marL="0" indent="0">
              <a:buFont typeface="Arial" pitchFamily="34" charset="0"/>
              <a:buNone/>
            </a:pPr>
            <a:r>
              <a:rPr lang="en-US" sz="1200" dirty="0" err="1"/>
              <a:t>bptr</a:t>
            </a:r>
            <a:r>
              <a:rPr lang="en-US" sz="1200" dirty="0"/>
              <a:t>=&amp;b; // base class </a:t>
            </a:r>
            <a:r>
              <a:rPr lang="en-US" sz="1200" dirty="0" err="1"/>
              <a:t>ptr</a:t>
            </a:r>
            <a:r>
              <a:rPr lang="en-US" sz="1200" dirty="0"/>
              <a:t> referencing </a:t>
            </a:r>
          </a:p>
          <a:p>
            <a:pPr marL="0" indent="0">
              <a:buFont typeface="Arial" pitchFamily="34" charset="0"/>
              <a:buNone/>
            </a:pPr>
            <a:r>
              <a:rPr lang="en-US" sz="1200" dirty="0"/>
              <a:t>                 //derived class object</a:t>
            </a:r>
          </a:p>
          <a:p>
            <a:pPr marL="0" indent="0">
              <a:buFont typeface="Arial" pitchFamily="34" charset="0"/>
              <a:buNone/>
            </a:pPr>
            <a:r>
              <a:rPr lang="en-US" sz="1200" dirty="0" err="1"/>
              <a:t>bptr</a:t>
            </a:r>
            <a:r>
              <a:rPr lang="en-US" sz="1200" dirty="0"/>
              <a:t>-&gt;show();  // late binding  </a:t>
            </a:r>
            <a:r>
              <a:rPr lang="en-IN" sz="1200" dirty="0"/>
              <a:t> (at run time)</a:t>
            </a:r>
            <a:endParaRPr lang="en-US" sz="1200" dirty="0"/>
          </a:p>
          <a:p>
            <a:pPr marL="0" indent="0">
              <a:buFont typeface="Arial" pitchFamily="34" charset="0"/>
              <a:buNone/>
            </a:pPr>
            <a:r>
              <a:rPr lang="en-US" sz="1200" dirty="0"/>
              <a:t>return 0;</a:t>
            </a:r>
            <a:endParaRPr lang="en-IN" sz="1200" dirty="0"/>
          </a:p>
          <a:p>
            <a:pPr marL="0" indent="0">
              <a:buFont typeface="Arial" pitchFamily="34" charset="0"/>
              <a:buNone/>
            </a:pPr>
            <a:r>
              <a:rPr lang="en-IN" sz="1200" dirty="0"/>
              <a:t>}</a:t>
            </a:r>
          </a:p>
          <a:p>
            <a:pPr marL="0" indent="0">
              <a:buFont typeface="Arial" pitchFamily="34" charset="0"/>
              <a:buNone/>
            </a:pPr>
            <a:endParaRPr lang="en-IN" sz="1200" dirty="0"/>
          </a:p>
          <a:p>
            <a:pPr marL="0" indent="0">
              <a:buFont typeface="Arial" pitchFamily="34" charset="0"/>
              <a:buNone/>
            </a:pPr>
            <a:r>
              <a:rPr lang="en-IN" sz="1200" dirty="0"/>
              <a:t>Output:</a:t>
            </a:r>
          </a:p>
          <a:p>
            <a:pPr marL="0" indent="0">
              <a:buFont typeface="Arial" pitchFamily="34" charset="0"/>
              <a:buNone/>
            </a:pPr>
            <a:r>
              <a:rPr lang="en-IN" sz="1200" dirty="0"/>
              <a:t>derived class</a:t>
            </a:r>
          </a:p>
        </p:txBody>
      </p:sp>
      <p:sp>
        <p:nvSpPr>
          <p:cNvPr id="5" name="TextBox 4">
            <a:extLst>
              <a:ext uri="{FF2B5EF4-FFF2-40B4-BE49-F238E27FC236}">
                <a16:creationId xmlns:a16="http://schemas.microsoft.com/office/drawing/2014/main" id="{59DFFC73-3CCE-7D0A-CE7D-48CC6B405C4B}"/>
              </a:ext>
            </a:extLst>
          </p:cNvPr>
          <p:cNvSpPr txBox="1"/>
          <p:nvPr/>
        </p:nvSpPr>
        <p:spPr>
          <a:xfrm>
            <a:off x="7010400" y="922377"/>
            <a:ext cx="2057400" cy="5693866"/>
          </a:xfrm>
          <a:prstGeom prst="rect">
            <a:avLst/>
          </a:prstGeom>
          <a:noFill/>
        </p:spPr>
        <p:txBody>
          <a:bodyPr wrap="square" rtlCol="0">
            <a:spAutoFit/>
          </a:bodyPr>
          <a:lstStyle/>
          <a:p>
            <a:r>
              <a:rPr lang="en-IN" sz="1400" dirty="0"/>
              <a:t>When a </a:t>
            </a:r>
            <a:r>
              <a:rPr lang="en-IN" sz="1400" dirty="0">
                <a:solidFill>
                  <a:srgbClr val="FF0000"/>
                </a:solidFill>
              </a:rPr>
              <a:t>virtual</a:t>
            </a:r>
            <a:r>
              <a:rPr lang="en-IN" sz="1400" dirty="0"/>
              <a:t> function is defined in the base class, then the pointer to the base class is created. </a:t>
            </a:r>
          </a:p>
          <a:p>
            <a:r>
              <a:rPr lang="en-US" sz="1400" dirty="0"/>
              <a:t>In the class definition of base class A, we made the show() function as “virtual”.</a:t>
            </a:r>
            <a:endParaRPr lang="en-IN" sz="1400" dirty="0"/>
          </a:p>
          <a:p>
            <a:r>
              <a:rPr lang="en-IN" sz="1400" dirty="0"/>
              <a:t>Now, based on the type of object assigned, the respective class function will be called.</a:t>
            </a:r>
          </a:p>
          <a:p>
            <a:r>
              <a:rPr lang="en-US" sz="1400" dirty="0"/>
              <a:t>So, when we assign the derived class object to the base class pointer and call the show() function, the binding occurs at runtime.</a:t>
            </a:r>
          </a:p>
          <a:p>
            <a:r>
              <a:rPr lang="en-US" sz="1400" dirty="0"/>
              <a:t>Thus, as the base class pointer contains a derived class object, the show() function body in the derived class is bound to function show() and hence the output.</a:t>
            </a:r>
            <a:endParaRPr lang="en-IN" sz="1400" dirty="0"/>
          </a:p>
        </p:txBody>
      </p:sp>
      <p:cxnSp>
        <p:nvCxnSpPr>
          <p:cNvPr id="7" name="Straight Arrow Connector 6">
            <a:extLst>
              <a:ext uri="{FF2B5EF4-FFF2-40B4-BE49-F238E27FC236}">
                <a16:creationId xmlns:a16="http://schemas.microsoft.com/office/drawing/2014/main" id="{2C6E76AF-5349-71AB-1487-85902225FB18}"/>
              </a:ext>
            </a:extLst>
          </p:cNvPr>
          <p:cNvCxnSpPr>
            <a:cxnSpLocks/>
          </p:cNvCxnSpPr>
          <p:nvPr/>
        </p:nvCxnSpPr>
        <p:spPr>
          <a:xfrm flipV="1">
            <a:off x="4191000" y="3810000"/>
            <a:ext cx="2895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4BD168-3A12-D3AA-5697-E1B5007E4A1B}"/>
              </a:ext>
            </a:extLst>
          </p:cNvPr>
          <p:cNvCxnSpPr/>
          <p:nvPr/>
        </p:nvCxnSpPr>
        <p:spPr>
          <a:xfrm flipH="1">
            <a:off x="4419600" y="4343400"/>
            <a:ext cx="3124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97491FA-0DB8-87DC-7F09-0C095B9142E6}"/>
              </a:ext>
            </a:extLst>
          </p:cNvPr>
          <p:cNvCxnSpPr>
            <a:cxnSpLocks/>
          </p:cNvCxnSpPr>
          <p:nvPr/>
        </p:nvCxnSpPr>
        <p:spPr>
          <a:xfrm flipH="1">
            <a:off x="3962400" y="2872562"/>
            <a:ext cx="3124200" cy="200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5344FA5-187D-3EBD-68FF-873A50DF5AC5}"/>
              </a:ext>
            </a:extLst>
          </p:cNvPr>
          <p:cNvCxnSpPr>
            <a:cxnSpLocks/>
          </p:cNvCxnSpPr>
          <p:nvPr/>
        </p:nvCxnSpPr>
        <p:spPr>
          <a:xfrm flipH="1">
            <a:off x="5867400" y="1982838"/>
            <a:ext cx="1221740" cy="74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617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7BD44-9BB0-B095-2F93-0181A5862B86}"/>
              </a:ext>
            </a:extLst>
          </p:cNvPr>
          <p:cNvSpPr>
            <a:spLocks noGrp="1"/>
          </p:cNvSpPr>
          <p:nvPr>
            <p:ph idx="1"/>
          </p:nvPr>
        </p:nvSpPr>
        <p:spPr>
          <a:xfrm>
            <a:off x="457200" y="76200"/>
            <a:ext cx="2895600" cy="6629400"/>
          </a:xfrm>
        </p:spPr>
        <p:txBody>
          <a:bodyPr>
            <a:normAutofit fontScale="85000" lnSpcReduction="20000"/>
          </a:bodyPr>
          <a:lstStyle/>
          <a:p>
            <a:pPr marL="0" indent="0">
              <a:buNone/>
            </a:pPr>
            <a:r>
              <a:rPr lang="en-IN" sz="1800" dirty="0"/>
              <a:t>#include &lt;iostream&gt;</a:t>
            </a:r>
          </a:p>
          <a:p>
            <a:pPr marL="0" indent="0">
              <a:buNone/>
            </a:pPr>
            <a:r>
              <a:rPr lang="en-IN" sz="1800" dirty="0"/>
              <a:t>#include &lt;</a:t>
            </a:r>
            <a:r>
              <a:rPr lang="en-IN" sz="1800" dirty="0" err="1"/>
              <a:t>conio.h</a:t>
            </a:r>
            <a:r>
              <a:rPr lang="en-IN" sz="1800" dirty="0"/>
              <a:t>&gt;</a:t>
            </a:r>
          </a:p>
          <a:p>
            <a:pPr marL="0" indent="0">
              <a:buNone/>
            </a:pPr>
            <a:r>
              <a:rPr lang="en-IN" sz="1800" dirty="0"/>
              <a:t>using namespace std;</a:t>
            </a:r>
          </a:p>
          <a:p>
            <a:pPr marL="0" indent="0">
              <a:buNone/>
            </a:pPr>
            <a:r>
              <a:rPr lang="en-IN" sz="1800" dirty="0"/>
              <a:t>class Parent</a:t>
            </a:r>
          </a:p>
          <a:p>
            <a:pPr marL="0" indent="0">
              <a:buNone/>
            </a:pPr>
            <a:r>
              <a:rPr lang="en-IN" sz="1800" dirty="0"/>
              <a:t>{</a:t>
            </a:r>
          </a:p>
          <a:p>
            <a:pPr marL="0" indent="0">
              <a:buNone/>
            </a:pPr>
            <a:r>
              <a:rPr lang="en-IN" sz="1800" dirty="0"/>
              <a:t>public:</a:t>
            </a:r>
          </a:p>
          <a:p>
            <a:pPr marL="0" indent="0">
              <a:buNone/>
            </a:pPr>
            <a:r>
              <a:rPr lang="en-IN" sz="1800" dirty="0"/>
              <a:t>virtual void show()</a:t>
            </a:r>
          </a:p>
          <a:p>
            <a:pPr marL="0" indent="0">
              <a:buNone/>
            </a:pPr>
            <a:r>
              <a:rPr lang="en-IN" sz="1800" dirty="0"/>
              <a:t>{</a:t>
            </a:r>
          </a:p>
          <a:p>
            <a:pPr marL="0" indent="0">
              <a:buNone/>
            </a:pPr>
            <a:r>
              <a:rPr lang="en-IN" sz="1800" dirty="0" err="1"/>
              <a:t>cout</a:t>
            </a:r>
            <a:r>
              <a:rPr lang="en-IN" sz="1800" dirty="0"/>
              <a:t>&lt;&lt;"Parent class...\n";</a:t>
            </a:r>
          </a:p>
          <a:p>
            <a:pPr marL="0" indent="0">
              <a:buNone/>
            </a:pPr>
            <a:r>
              <a:rPr lang="en-IN" sz="1800" dirty="0"/>
              <a:t>}</a:t>
            </a:r>
          </a:p>
          <a:p>
            <a:pPr marL="0" indent="0">
              <a:buNone/>
            </a:pPr>
            <a:r>
              <a:rPr lang="en-IN" sz="1800" dirty="0"/>
              <a:t>};</a:t>
            </a:r>
          </a:p>
          <a:p>
            <a:pPr marL="0" indent="0">
              <a:buNone/>
            </a:pPr>
            <a:r>
              <a:rPr lang="en-IN" sz="1800" dirty="0"/>
              <a:t>class Child1: public Parent</a:t>
            </a:r>
          </a:p>
          <a:p>
            <a:pPr marL="0" indent="0">
              <a:buNone/>
            </a:pPr>
            <a:r>
              <a:rPr lang="en-IN" sz="1800" dirty="0"/>
              <a:t>{</a:t>
            </a:r>
          </a:p>
          <a:p>
            <a:pPr marL="0" indent="0">
              <a:buNone/>
            </a:pPr>
            <a:r>
              <a:rPr lang="en-IN" sz="1800" dirty="0"/>
              <a:t>public:</a:t>
            </a:r>
          </a:p>
          <a:p>
            <a:pPr marL="0" indent="0">
              <a:buNone/>
            </a:pPr>
            <a:r>
              <a:rPr lang="en-IN" sz="1800" dirty="0"/>
              <a:t>void show()</a:t>
            </a:r>
          </a:p>
          <a:p>
            <a:pPr marL="0" indent="0">
              <a:buNone/>
            </a:pPr>
            <a:r>
              <a:rPr lang="en-IN" sz="1800" dirty="0"/>
              <a:t>{</a:t>
            </a:r>
          </a:p>
          <a:p>
            <a:pPr marL="0" indent="0">
              <a:buNone/>
            </a:pPr>
            <a:r>
              <a:rPr lang="en-IN" sz="1800" dirty="0" err="1"/>
              <a:t>cout</a:t>
            </a:r>
            <a:r>
              <a:rPr lang="en-IN" sz="1800" dirty="0"/>
              <a:t>&lt;&lt;"Child1 class...\n";</a:t>
            </a:r>
          </a:p>
          <a:p>
            <a:pPr marL="0" indent="0">
              <a:buNone/>
            </a:pPr>
            <a:r>
              <a:rPr lang="en-IN" sz="1800" dirty="0"/>
              <a:t>}</a:t>
            </a:r>
          </a:p>
          <a:p>
            <a:pPr marL="0" indent="0">
              <a:buNone/>
            </a:pPr>
            <a:r>
              <a:rPr lang="en-IN" sz="1800" dirty="0"/>
              <a:t>};</a:t>
            </a:r>
          </a:p>
          <a:p>
            <a:pPr marL="0" indent="0">
              <a:buNone/>
            </a:pPr>
            <a:r>
              <a:rPr lang="en-IN" sz="1800" dirty="0"/>
              <a:t>class Child2 : public Parent</a:t>
            </a:r>
          </a:p>
          <a:p>
            <a:pPr marL="0" indent="0">
              <a:buNone/>
            </a:pPr>
            <a:r>
              <a:rPr lang="en-IN" sz="1800" dirty="0"/>
              <a:t>{</a:t>
            </a:r>
          </a:p>
          <a:p>
            <a:pPr marL="0" indent="0">
              <a:buNone/>
            </a:pPr>
            <a:r>
              <a:rPr lang="en-IN" sz="1800" dirty="0"/>
              <a:t>public:</a:t>
            </a:r>
          </a:p>
          <a:p>
            <a:pPr marL="0" indent="0">
              <a:buNone/>
            </a:pPr>
            <a:r>
              <a:rPr lang="en-IN" sz="1800" dirty="0"/>
              <a:t>void show()</a:t>
            </a:r>
          </a:p>
          <a:p>
            <a:pPr marL="0" indent="0">
              <a:buNone/>
            </a:pPr>
            <a:r>
              <a:rPr lang="en-IN" sz="1800" dirty="0"/>
              <a:t>{</a:t>
            </a:r>
          </a:p>
          <a:p>
            <a:pPr marL="0" indent="0">
              <a:buNone/>
            </a:pPr>
            <a:r>
              <a:rPr lang="en-IN" sz="1800" dirty="0" err="1"/>
              <a:t>cout</a:t>
            </a:r>
            <a:r>
              <a:rPr lang="en-IN" sz="1800" dirty="0"/>
              <a:t>&lt;&lt;"Child2 class...\n";</a:t>
            </a:r>
          </a:p>
          <a:p>
            <a:pPr marL="0" indent="0">
              <a:buNone/>
            </a:pPr>
            <a:r>
              <a:rPr lang="en-IN" sz="1800" dirty="0"/>
              <a:t>}</a:t>
            </a:r>
          </a:p>
          <a:p>
            <a:pPr marL="0" indent="0">
              <a:buNone/>
            </a:pPr>
            <a:r>
              <a:rPr lang="en-IN" sz="1800" dirty="0"/>
              <a:t>};	</a:t>
            </a:r>
          </a:p>
        </p:txBody>
      </p:sp>
      <p:sp>
        <p:nvSpPr>
          <p:cNvPr id="5" name="TextBox 4">
            <a:extLst>
              <a:ext uri="{FF2B5EF4-FFF2-40B4-BE49-F238E27FC236}">
                <a16:creationId xmlns:a16="http://schemas.microsoft.com/office/drawing/2014/main" id="{35D6C6C4-4C49-7521-F6A9-9A00449505E1}"/>
              </a:ext>
            </a:extLst>
          </p:cNvPr>
          <p:cNvSpPr txBox="1"/>
          <p:nvPr/>
        </p:nvSpPr>
        <p:spPr>
          <a:xfrm>
            <a:off x="3505200" y="152400"/>
            <a:ext cx="5562600" cy="4478149"/>
          </a:xfrm>
          <a:prstGeom prst="rect">
            <a:avLst/>
          </a:prstGeom>
          <a:noFill/>
        </p:spPr>
        <p:txBody>
          <a:bodyPr wrap="square">
            <a:spAutoFit/>
          </a:bodyPr>
          <a:lstStyle/>
          <a:p>
            <a:r>
              <a:rPr lang="en-IN" sz="1500" dirty="0"/>
              <a:t>int main()</a:t>
            </a:r>
          </a:p>
          <a:p>
            <a:r>
              <a:rPr lang="en-IN" sz="1500" dirty="0"/>
              <a:t>{</a:t>
            </a:r>
          </a:p>
          <a:p>
            <a:r>
              <a:rPr lang="en-IN" sz="1500" dirty="0"/>
              <a:t>Parent *</a:t>
            </a:r>
            <a:r>
              <a:rPr lang="en-IN" sz="1500" dirty="0" err="1"/>
              <a:t>ptr</a:t>
            </a:r>
            <a:r>
              <a:rPr lang="en-IN" sz="1500" dirty="0"/>
              <a:t>[5];</a:t>
            </a:r>
          </a:p>
          <a:p>
            <a:r>
              <a:rPr lang="en-IN" sz="1500" dirty="0"/>
              <a:t>int op, </a:t>
            </a:r>
            <a:r>
              <a:rPr lang="en-IN" sz="1500" dirty="0" err="1"/>
              <a:t>i</a:t>
            </a:r>
            <a:r>
              <a:rPr lang="en-IN" sz="1500" dirty="0"/>
              <a:t>;</a:t>
            </a:r>
          </a:p>
          <a:p>
            <a:r>
              <a:rPr lang="en-IN" sz="1500" dirty="0" err="1"/>
              <a:t>cout</a:t>
            </a:r>
            <a:r>
              <a:rPr lang="en-IN" sz="1500" dirty="0"/>
              <a:t>&lt;&lt;"Enter 1 for parent, 2 for child 1 and 3 for child 2"&lt;&lt;</a:t>
            </a:r>
            <a:r>
              <a:rPr lang="en-IN" sz="1500" dirty="0" err="1"/>
              <a:t>endl</a:t>
            </a:r>
            <a:r>
              <a:rPr lang="en-IN" sz="1500" dirty="0"/>
              <a:t>;</a:t>
            </a:r>
          </a:p>
          <a:p>
            <a:r>
              <a:rPr lang="en-IN" sz="1500" dirty="0"/>
              <a:t>for(</a:t>
            </a:r>
            <a:r>
              <a:rPr lang="en-IN" sz="1500" dirty="0" err="1"/>
              <a:t>i</a:t>
            </a:r>
            <a:r>
              <a:rPr lang="en-IN" sz="1500" dirty="0"/>
              <a:t>=0; </a:t>
            </a:r>
            <a:r>
              <a:rPr lang="en-IN" sz="1500" dirty="0" err="1"/>
              <a:t>i</a:t>
            </a:r>
            <a:r>
              <a:rPr lang="en-IN" sz="1500" dirty="0"/>
              <a:t>&lt;5; </a:t>
            </a:r>
            <a:r>
              <a:rPr lang="en-IN" sz="1500" dirty="0" err="1"/>
              <a:t>i</a:t>
            </a:r>
            <a:r>
              <a:rPr lang="en-IN" sz="1500" dirty="0"/>
              <a:t>++){</a:t>
            </a:r>
          </a:p>
          <a:p>
            <a:r>
              <a:rPr lang="en-IN" sz="1500" dirty="0" err="1"/>
              <a:t>cout</a:t>
            </a:r>
            <a:r>
              <a:rPr lang="en-IN" sz="1500" dirty="0"/>
              <a:t>&lt;&lt;"Which object to create ?";</a:t>
            </a:r>
          </a:p>
          <a:p>
            <a:r>
              <a:rPr lang="en-IN" sz="1500" dirty="0" err="1"/>
              <a:t>cin</a:t>
            </a:r>
            <a:r>
              <a:rPr lang="en-IN" sz="1500" dirty="0"/>
              <a:t>&gt;&gt;op;</a:t>
            </a:r>
          </a:p>
          <a:p>
            <a:r>
              <a:rPr lang="en-IN" sz="1500" dirty="0"/>
              <a:t>if(op==1)</a:t>
            </a:r>
          </a:p>
          <a:p>
            <a:r>
              <a:rPr lang="en-IN" sz="1500" dirty="0" err="1"/>
              <a:t>ptr</a:t>
            </a:r>
            <a:r>
              <a:rPr lang="en-IN" sz="1500" dirty="0"/>
              <a:t>[</a:t>
            </a:r>
            <a:r>
              <a:rPr lang="en-IN" sz="1500" dirty="0" err="1"/>
              <a:t>i</a:t>
            </a:r>
            <a:r>
              <a:rPr lang="en-IN" sz="1500" dirty="0"/>
              <a:t>]=new Parent;</a:t>
            </a:r>
          </a:p>
          <a:p>
            <a:r>
              <a:rPr lang="en-IN" sz="1500" dirty="0"/>
              <a:t>else if(op==2)</a:t>
            </a:r>
          </a:p>
          <a:p>
            <a:r>
              <a:rPr lang="en-IN" sz="1500" dirty="0" err="1"/>
              <a:t>ptr</a:t>
            </a:r>
            <a:r>
              <a:rPr lang="en-IN" sz="1500" dirty="0"/>
              <a:t>[</a:t>
            </a:r>
            <a:r>
              <a:rPr lang="en-IN" sz="1500" dirty="0" err="1"/>
              <a:t>i</a:t>
            </a:r>
            <a:r>
              <a:rPr lang="en-IN" sz="1500" dirty="0"/>
              <a:t>]=new Child1;</a:t>
            </a:r>
          </a:p>
          <a:p>
            <a:r>
              <a:rPr lang="en-IN" sz="1500" dirty="0"/>
              <a:t>else</a:t>
            </a:r>
          </a:p>
          <a:p>
            <a:r>
              <a:rPr lang="en-IN" sz="1500" dirty="0" err="1"/>
              <a:t>ptr</a:t>
            </a:r>
            <a:r>
              <a:rPr lang="en-IN" sz="1500" dirty="0"/>
              <a:t>[</a:t>
            </a:r>
            <a:r>
              <a:rPr lang="en-IN" sz="1500" dirty="0" err="1"/>
              <a:t>i</a:t>
            </a:r>
            <a:r>
              <a:rPr lang="en-IN" sz="1500" dirty="0"/>
              <a:t>]=new Child2;</a:t>
            </a:r>
          </a:p>
          <a:p>
            <a:r>
              <a:rPr lang="en-IN" sz="1500" dirty="0"/>
              <a:t>}</a:t>
            </a:r>
          </a:p>
          <a:p>
            <a:r>
              <a:rPr lang="en-IN" sz="1500" dirty="0"/>
              <a:t>for(</a:t>
            </a:r>
            <a:r>
              <a:rPr lang="en-IN" sz="1500" dirty="0" err="1"/>
              <a:t>i</a:t>
            </a:r>
            <a:r>
              <a:rPr lang="en-IN" sz="1500" dirty="0"/>
              <a:t>=0; </a:t>
            </a:r>
            <a:r>
              <a:rPr lang="en-IN" sz="1500" dirty="0" err="1"/>
              <a:t>i</a:t>
            </a:r>
            <a:r>
              <a:rPr lang="en-IN" sz="1500" dirty="0"/>
              <a:t>&lt;5; </a:t>
            </a:r>
            <a:r>
              <a:rPr lang="en-IN" sz="1500" dirty="0" err="1"/>
              <a:t>i</a:t>
            </a:r>
            <a:r>
              <a:rPr lang="en-IN" sz="1500" dirty="0"/>
              <a:t>++)</a:t>
            </a:r>
          </a:p>
          <a:p>
            <a:r>
              <a:rPr lang="en-IN" sz="1500" dirty="0" err="1"/>
              <a:t>ptr</a:t>
            </a:r>
            <a:r>
              <a:rPr lang="en-IN" sz="1500" dirty="0"/>
              <a:t>[</a:t>
            </a:r>
            <a:r>
              <a:rPr lang="en-IN" sz="1500" dirty="0" err="1"/>
              <a:t>i</a:t>
            </a:r>
            <a:r>
              <a:rPr lang="en-IN" sz="1500" dirty="0"/>
              <a:t>]-&gt;show();</a:t>
            </a:r>
          </a:p>
          <a:p>
            <a:r>
              <a:rPr lang="en-IN" sz="1500" dirty="0"/>
              <a:t>return 0;</a:t>
            </a:r>
          </a:p>
          <a:p>
            <a:r>
              <a:rPr lang="en-IN" sz="1500" dirty="0"/>
              <a:t>}</a:t>
            </a:r>
          </a:p>
        </p:txBody>
      </p:sp>
      <p:sp>
        <p:nvSpPr>
          <p:cNvPr id="7" name="TextBox 6">
            <a:extLst>
              <a:ext uri="{FF2B5EF4-FFF2-40B4-BE49-F238E27FC236}">
                <a16:creationId xmlns:a16="http://schemas.microsoft.com/office/drawing/2014/main" id="{A3BE306A-A945-2283-E1C7-AFD0A69CE31C}"/>
              </a:ext>
            </a:extLst>
          </p:cNvPr>
          <p:cNvSpPr txBox="1"/>
          <p:nvPr/>
        </p:nvSpPr>
        <p:spPr>
          <a:xfrm>
            <a:off x="5709920" y="1905000"/>
            <a:ext cx="3281680" cy="2308324"/>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r>
              <a:rPr lang="en-US" sz="1200" b="1" dirty="0"/>
              <a:t>Output with virtual: (late binding)</a:t>
            </a:r>
          </a:p>
          <a:p>
            <a:r>
              <a:rPr lang="en-US" sz="1200" dirty="0"/>
              <a:t>Enter 1 for parent, 2 for child 1 and 3 for child 2</a:t>
            </a:r>
          </a:p>
          <a:p>
            <a:r>
              <a:rPr lang="en-US" sz="1200" dirty="0"/>
              <a:t>Which object to create ?1</a:t>
            </a:r>
          </a:p>
          <a:p>
            <a:r>
              <a:rPr lang="en-US" sz="1200" dirty="0"/>
              <a:t>Which object to create ?2</a:t>
            </a:r>
          </a:p>
          <a:p>
            <a:r>
              <a:rPr lang="en-US" sz="1200" dirty="0"/>
              <a:t>Which object to create ?3</a:t>
            </a:r>
          </a:p>
          <a:p>
            <a:r>
              <a:rPr lang="en-US" sz="1200" dirty="0"/>
              <a:t>Which object to create ?1</a:t>
            </a:r>
          </a:p>
          <a:p>
            <a:r>
              <a:rPr lang="en-US" sz="1200" dirty="0"/>
              <a:t>Which object to create ?2</a:t>
            </a:r>
          </a:p>
          <a:p>
            <a:r>
              <a:rPr lang="en-US" sz="1200" dirty="0"/>
              <a:t>Parent class...</a:t>
            </a:r>
          </a:p>
          <a:p>
            <a:r>
              <a:rPr lang="en-US" sz="1200" dirty="0"/>
              <a:t>Child1 class...</a:t>
            </a:r>
          </a:p>
          <a:p>
            <a:r>
              <a:rPr lang="en-US" sz="1200" dirty="0"/>
              <a:t>Child2 class...</a:t>
            </a:r>
          </a:p>
          <a:p>
            <a:r>
              <a:rPr lang="en-US" sz="1200" dirty="0"/>
              <a:t>Parent class...</a:t>
            </a:r>
          </a:p>
          <a:p>
            <a:r>
              <a:rPr lang="en-US" sz="1200" dirty="0"/>
              <a:t>Child1 class...</a:t>
            </a:r>
            <a:endParaRPr lang="en-IN" sz="1200" dirty="0"/>
          </a:p>
        </p:txBody>
      </p:sp>
      <p:sp>
        <p:nvSpPr>
          <p:cNvPr id="9" name="TextBox 8">
            <a:extLst>
              <a:ext uri="{FF2B5EF4-FFF2-40B4-BE49-F238E27FC236}">
                <a16:creationId xmlns:a16="http://schemas.microsoft.com/office/drawing/2014/main" id="{BF3AFF9E-A1B1-4F2A-D4D8-3A1BA5E0F73B}"/>
              </a:ext>
            </a:extLst>
          </p:cNvPr>
          <p:cNvSpPr txBox="1"/>
          <p:nvPr/>
        </p:nvSpPr>
        <p:spPr>
          <a:xfrm>
            <a:off x="5709920" y="4473476"/>
            <a:ext cx="3281680" cy="2308324"/>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r>
              <a:rPr lang="en-US" sz="1200" b="1" dirty="0"/>
              <a:t>Output without virtual: (early binding)</a:t>
            </a:r>
            <a:endParaRPr lang="en-US" sz="1200" dirty="0"/>
          </a:p>
          <a:p>
            <a:r>
              <a:rPr lang="en-US" sz="1200" dirty="0"/>
              <a:t>Enter 1 for parent, 2 for child 1 and 3 for child 2</a:t>
            </a:r>
          </a:p>
          <a:p>
            <a:r>
              <a:rPr lang="en-US" sz="1200" dirty="0"/>
              <a:t>Which object to create ?2</a:t>
            </a:r>
          </a:p>
          <a:p>
            <a:r>
              <a:rPr lang="en-US" sz="1200" dirty="0"/>
              <a:t>Which object to create ?2</a:t>
            </a:r>
          </a:p>
          <a:p>
            <a:r>
              <a:rPr lang="en-US" sz="1200" dirty="0"/>
              <a:t>Which object to create ?3</a:t>
            </a:r>
          </a:p>
          <a:p>
            <a:r>
              <a:rPr lang="en-US" sz="1200" dirty="0"/>
              <a:t>Which object to create ?1</a:t>
            </a:r>
          </a:p>
          <a:p>
            <a:r>
              <a:rPr lang="en-US" sz="1200" dirty="0"/>
              <a:t>Which object to create ?2</a:t>
            </a:r>
          </a:p>
          <a:p>
            <a:r>
              <a:rPr lang="en-US" sz="1200" dirty="0"/>
              <a:t>Parent class...</a:t>
            </a:r>
          </a:p>
          <a:p>
            <a:r>
              <a:rPr lang="en-US" sz="1200" dirty="0"/>
              <a:t>Parent class...</a:t>
            </a:r>
          </a:p>
          <a:p>
            <a:r>
              <a:rPr lang="en-US" sz="1200" dirty="0"/>
              <a:t>Parent class...</a:t>
            </a:r>
          </a:p>
          <a:p>
            <a:r>
              <a:rPr lang="en-US" sz="1200" dirty="0"/>
              <a:t>Parent class...</a:t>
            </a:r>
          </a:p>
          <a:p>
            <a:r>
              <a:rPr lang="en-US" sz="1200" dirty="0"/>
              <a:t>Parent class...</a:t>
            </a:r>
            <a:endParaRPr lang="en-IN" sz="1200" dirty="0"/>
          </a:p>
        </p:txBody>
      </p:sp>
      <p:sp>
        <p:nvSpPr>
          <p:cNvPr id="11" name="TextBox 10">
            <a:extLst>
              <a:ext uri="{FF2B5EF4-FFF2-40B4-BE49-F238E27FC236}">
                <a16:creationId xmlns:a16="http://schemas.microsoft.com/office/drawing/2014/main" id="{6C1E924C-F5F9-4A6A-B357-854B09E75420}"/>
              </a:ext>
            </a:extLst>
          </p:cNvPr>
          <p:cNvSpPr txBox="1"/>
          <p:nvPr/>
        </p:nvSpPr>
        <p:spPr>
          <a:xfrm>
            <a:off x="5486398" y="152400"/>
            <a:ext cx="3505202" cy="738664"/>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t>The </a:t>
            </a:r>
            <a:r>
              <a:rPr lang="en-US" sz="1400" dirty="0" err="1"/>
              <a:t>ptr</a:t>
            </a:r>
            <a:r>
              <a:rPr lang="en-US" sz="1400" dirty="0"/>
              <a:t>[</a:t>
            </a:r>
            <a:r>
              <a:rPr lang="en-US" sz="1400" dirty="0" err="1"/>
              <a:t>i</a:t>
            </a:r>
            <a:r>
              <a:rPr lang="en-US" sz="1400" dirty="0"/>
              <a:t>] = new Parent statement is used to create a new Parent object and this object is assigned to the </a:t>
            </a:r>
            <a:r>
              <a:rPr lang="en-US" sz="1400" dirty="0" err="1"/>
              <a:t>ith</a:t>
            </a:r>
            <a:r>
              <a:rPr lang="en-US" sz="1400" dirty="0"/>
              <a:t> element of the </a:t>
            </a:r>
            <a:r>
              <a:rPr lang="en-US" sz="1400" dirty="0" err="1"/>
              <a:t>ptr</a:t>
            </a:r>
            <a:r>
              <a:rPr lang="en-US" sz="1400" dirty="0"/>
              <a:t> array.</a:t>
            </a:r>
            <a:endParaRPr lang="en-IN" sz="1400" dirty="0"/>
          </a:p>
        </p:txBody>
      </p:sp>
      <p:cxnSp>
        <p:nvCxnSpPr>
          <p:cNvPr id="13" name="Straight Arrow Connector 12">
            <a:extLst>
              <a:ext uri="{FF2B5EF4-FFF2-40B4-BE49-F238E27FC236}">
                <a16:creationId xmlns:a16="http://schemas.microsoft.com/office/drawing/2014/main" id="{BFD325C0-1368-BAB2-71EA-BECCA1ADA34F}"/>
              </a:ext>
            </a:extLst>
          </p:cNvPr>
          <p:cNvCxnSpPr/>
          <p:nvPr/>
        </p:nvCxnSpPr>
        <p:spPr>
          <a:xfrm flipH="1">
            <a:off x="4648200" y="629453"/>
            <a:ext cx="838198" cy="1580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1A32ED6-5150-0C18-89D3-276B9AEDF6F8}"/>
              </a:ext>
            </a:extLst>
          </p:cNvPr>
          <p:cNvSpPr txBox="1"/>
          <p:nvPr/>
        </p:nvSpPr>
        <p:spPr>
          <a:xfrm>
            <a:off x="3352800" y="5107602"/>
            <a:ext cx="1981200" cy="1384995"/>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IN" sz="1400" dirty="0"/>
              <a:t>The compiler has decided early that whenever the show() function is called, the show() of the parent will be called. That is why </a:t>
            </a:r>
          </a:p>
        </p:txBody>
      </p:sp>
      <p:cxnSp>
        <p:nvCxnSpPr>
          <p:cNvPr id="16" name="Straight Arrow Connector 15">
            <a:extLst>
              <a:ext uri="{FF2B5EF4-FFF2-40B4-BE49-F238E27FC236}">
                <a16:creationId xmlns:a16="http://schemas.microsoft.com/office/drawing/2014/main" id="{E9852DC1-4136-A0D0-BDB0-BF7B322C6FE2}"/>
              </a:ext>
            </a:extLst>
          </p:cNvPr>
          <p:cNvCxnSpPr>
            <a:stCxn id="14" idx="3"/>
          </p:cNvCxnSpPr>
          <p:nvPr/>
        </p:nvCxnSpPr>
        <p:spPr>
          <a:xfrm flipV="1">
            <a:off x="5334000" y="5791200"/>
            <a:ext cx="299720" cy="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64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626E-91B3-DE3B-155F-2800D1A135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48137F-5A2D-1F42-99C6-55E487529368}"/>
              </a:ext>
            </a:extLst>
          </p:cNvPr>
          <p:cNvSpPr>
            <a:spLocks noGrp="1"/>
          </p:cNvSpPr>
          <p:nvPr>
            <p:ph idx="1"/>
          </p:nvPr>
        </p:nvSpPr>
        <p:spPr/>
        <p:txBody>
          <a:bodyPr>
            <a:normAutofit fontScale="92500"/>
          </a:bodyPr>
          <a:lstStyle/>
          <a:p>
            <a:r>
              <a:rPr lang="en-US" dirty="0"/>
              <a:t>In C++, the overridden function in derived class can also be private. </a:t>
            </a:r>
          </a:p>
          <a:p>
            <a:r>
              <a:rPr lang="en-US" dirty="0"/>
              <a:t>The compiler only checks the type of the object at compile time and binds the function at run time.</a:t>
            </a:r>
          </a:p>
          <a:p>
            <a:r>
              <a:rPr lang="en-US" dirty="0"/>
              <a:t>Hence it doesn’t make any difference even if the function is public or private.</a:t>
            </a:r>
          </a:p>
          <a:p>
            <a:r>
              <a:rPr lang="en-US" dirty="0"/>
              <a:t>Note that if a function is declared virtual in the base class, it will be virtual in all derived classes.</a:t>
            </a:r>
            <a:endParaRPr lang="en-IN" dirty="0"/>
          </a:p>
        </p:txBody>
      </p:sp>
    </p:spTree>
    <p:extLst>
      <p:ext uri="{BB962C8B-B14F-4D97-AF65-F5344CB8AC3E}">
        <p14:creationId xmlns:p14="http://schemas.microsoft.com/office/powerpoint/2010/main" val="1872389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C453-934A-08FB-EB94-9B0FC91375C3}"/>
              </a:ext>
            </a:extLst>
          </p:cNvPr>
          <p:cNvSpPr>
            <a:spLocks noGrp="1"/>
          </p:cNvSpPr>
          <p:nvPr>
            <p:ph type="title"/>
          </p:nvPr>
        </p:nvSpPr>
        <p:spPr>
          <a:xfrm>
            <a:off x="457200" y="274638"/>
            <a:ext cx="8229600" cy="563562"/>
          </a:xfrm>
        </p:spPr>
        <p:txBody>
          <a:bodyPr>
            <a:normAutofit fontScale="90000"/>
          </a:bodyPr>
          <a:lstStyle/>
          <a:p>
            <a:r>
              <a:rPr lang="en-IN" dirty="0"/>
              <a:t>Pure Virtual Function/Abstract Class</a:t>
            </a:r>
          </a:p>
        </p:txBody>
      </p:sp>
      <p:sp>
        <p:nvSpPr>
          <p:cNvPr id="6" name="Content Placeholder 2">
            <a:extLst>
              <a:ext uri="{FF2B5EF4-FFF2-40B4-BE49-F238E27FC236}">
                <a16:creationId xmlns:a16="http://schemas.microsoft.com/office/drawing/2014/main" id="{F8DAE164-2929-9DAC-A8F7-E4A01E5756F9}"/>
              </a:ext>
            </a:extLst>
          </p:cNvPr>
          <p:cNvSpPr txBox="1">
            <a:spLocks/>
          </p:cNvSpPr>
          <p:nvPr/>
        </p:nvSpPr>
        <p:spPr>
          <a:xfrm>
            <a:off x="381000" y="990600"/>
            <a:ext cx="3505200" cy="5592762"/>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a:t>#include&lt;iostream&gt;</a:t>
            </a:r>
          </a:p>
          <a:p>
            <a:pPr marL="0" indent="0">
              <a:buFont typeface="Arial" pitchFamily="34" charset="0"/>
              <a:buNone/>
            </a:pPr>
            <a:r>
              <a:rPr lang="en-IN" dirty="0"/>
              <a:t>using namespace std;</a:t>
            </a:r>
          </a:p>
          <a:p>
            <a:pPr marL="0" indent="0">
              <a:buFont typeface="Arial" pitchFamily="34" charset="0"/>
              <a:buNone/>
            </a:pPr>
            <a:r>
              <a:rPr lang="en-IN" dirty="0"/>
              <a:t>class A {</a:t>
            </a:r>
          </a:p>
          <a:p>
            <a:pPr marL="0" indent="0">
              <a:buFont typeface="Arial" pitchFamily="34" charset="0"/>
              <a:buNone/>
            </a:pPr>
            <a:r>
              <a:rPr lang="en-IN" dirty="0"/>
              <a:t>public:</a:t>
            </a:r>
          </a:p>
          <a:p>
            <a:pPr marL="0" indent="0">
              <a:buFont typeface="Arial" pitchFamily="34" charset="0"/>
              <a:buNone/>
            </a:pPr>
            <a:r>
              <a:rPr lang="en-IN" dirty="0"/>
              <a:t>virtual void show()=0;  </a:t>
            </a:r>
          </a:p>
          <a:p>
            <a:pPr marL="0" indent="0">
              <a:buFont typeface="Arial" pitchFamily="34" charset="0"/>
              <a:buNone/>
            </a:pPr>
            <a:r>
              <a:rPr lang="en-IN" dirty="0"/>
              <a:t>};</a:t>
            </a:r>
          </a:p>
          <a:p>
            <a:pPr marL="0" indent="0">
              <a:buFont typeface="Arial" pitchFamily="34" charset="0"/>
              <a:buNone/>
            </a:pPr>
            <a:r>
              <a:rPr lang="en-IN" dirty="0"/>
              <a:t>class B:public A{</a:t>
            </a:r>
          </a:p>
          <a:p>
            <a:pPr marL="0" indent="0">
              <a:buFont typeface="Arial" pitchFamily="34" charset="0"/>
              <a:buNone/>
            </a:pPr>
            <a:r>
              <a:rPr lang="en-IN" dirty="0"/>
              <a:t>public:</a:t>
            </a:r>
          </a:p>
          <a:p>
            <a:pPr marL="0" indent="0">
              <a:buFont typeface="Arial" pitchFamily="34" charset="0"/>
              <a:buNone/>
            </a:pPr>
            <a:r>
              <a:rPr lang="en-IN" dirty="0"/>
              <a:t>void show(){</a:t>
            </a:r>
          </a:p>
          <a:p>
            <a:pPr marL="0" indent="0">
              <a:buFont typeface="Arial" pitchFamily="34" charset="0"/>
              <a:buNone/>
            </a:pPr>
            <a:r>
              <a:rPr lang="en-IN" dirty="0" err="1"/>
              <a:t>cout</a:t>
            </a:r>
            <a:r>
              <a:rPr lang="en-IN" dirty="0"/>
              <a:t>&lt;&lt;"derived class"&lt;&lt;</a:t>
            </a:r>
            <a:r>
              <a:rPr lang="en-IN" dirty="0" err="1"/>
              <a:t>endl</a:t>
            </a:r>
            <a:r>
              <a:rPr lang="en-IN" dirty="0"/>
              <a:t>;</a:t>
            </a:r>
          </a:p>
          <a:p>
            <a:pPr marL="0" indent="0">
              <a:buFont typeface="Arial" pitchFamily="34" charset="0"/>
              <a:buNone/>
            </a:pPr>
            <a:r>
              <a:rPr lang="en-IN" dirty="0"/>
              <a:t>}</a:t>
            </a:r>
          </a:p>
          <a:p>
            <a:pPr marL="0" indent="0">
              <a:buFont typeface="Arial" pitchFamily="34" charset="0"/>
              <a:buNone/>
            </a:pPr>
            <a:r>
              <a:rPr lang="en-IN" dirty="0"/>
              <a:t>};</a:t>
            </a:r>
          </a:p>
          <a:p>
            <a:pPr marL="0" indent="0">
              <a:buFont typeface="Arial" pitchFamily="34" charset="0"/>
              <a:buNone/>
            </a:pPr>
            <a:r>
              <a:rPr lang="en-US" dirty="0"/>
              <a:t>int main(){</a:t>
            </a:r>
          </a:p>
          <a:p>
            <a:pPr marL="0" indent="0">
              <a:buFont typeface="Arial" pitchFamily="34" charset="0"/>
              <a:buNone/>
            </a:pPr>
            <a:r>
              <a:rPr lang="en-US" dirty="0"/>
              <a:t>A *</a:t>
            </a:r>
            <a:r>
              <a:rPr lang="en-US" dirty="0" err="1"/>
              <a:t>bptr</a:t>
            </a:r>
            <a:r>
              <a:rPr lang="en-US" dirty="0"/>
              <a:t>;</a:t>
            </a:r>
          </a:p>
          <a:p>
            <a:pPr marL="0" indent="0">
              <a:buFont typeface="Arial" pitchFamily="34" charset="0"/>
              <a:buNone/>
            </a:pPr>
            <a:r>
              <a:rPr lang="en-US" dirty="0"/>
              <a:t>B </a:t>
            </a:r>
            <a:r>
              <a:rPr lang="en-US" dirty="0" err="1"/>
              <a:t>b</a:t>
            </a:r>
            <a:r>
              <a:rPr lang="en-US" dirty="0"/>
              <a:t>;</a:t>
            </a:r>
          </a:p>
          <a:p>
            <a:pPr marL="0" indent="0">
              <a:buFont typeface="Arial" pitchFamily="34" charset="0"/>
              <a:buNone/>
            </a:pPr>
            <a:r>
              <a:rPr lang="en-US" dirty="0" err="1"/>
              <a:t>bptr</a:t>
            </a:r>
            <a:r>
              <a:rPr lang="en-US" dirty="0"/>
              <a:t>=&amp;b;</a:t>
            </a:r>
          </a:p>
          <a:p>
            <a:pPr marL="0" indent="0">
              <a:buFont typeface="Arial" pitchFamily="34" charset="0"/>
              <a:buNone/>
            </a:pPr>
            <a:r>
              <a:rPr lang="en-US" dirty="0" err="1"/>
              <a:t>bptr</a:t>
            </a:r>
            <a:r>
              <a:rPr lang="en-US" dirty="0"/>
              <a:t>-&gt;show();  // late binding</a:t>
            </a:r>
            <a:r>
              <a:rPr lang="en-IN" dirty="0"/>
              <a:t> (at run time)</a:t>
            </a:r>
            <a:endParaRPr lang="en-US" dirty="0"/>
          </a:p>
          <a:p>
            <a:pPr marL="0" indent="0">
              <a:buFont typeface="Arial" pitchFamily="34" charset="0"/>
              <a:buNone/>
            </a:pPr>
            <a:r>
              <a:rPr lang="en-US" dirty="0"/>
              <a:t>return 0;</a:t>
            </a:r>
            <a:endParaRPr lang="en-IN" dirty="0"/>
          </a:p>
          <a:p>
            <a:pPr marL="0" indent="0">
              <a:buFont typeface="Arial" pitchFamily="34" charset="0"/>
              <a:buNone/>
            </a:pPr>
            <a:r>
              <a:rPr lang="en-IN" dirty="0"/>
              <a:t>}</a:t>
            </a:r>
          </a:p>
          <a:p>
            <a:pPr marL="0" indent="0">
              <a:buFont typeface="Arial" pitchFamily="34" charset="0"/>
              <a:buNone/>
            </a:pPr>
            <a:endParaRPr lang="en-IN" dirty="0"/>
          </a:p>
          <a:p>
            <a:pPr marL="0" indent="0">
              <a:buFont typeface="Arial" pitchFamily="34" charset="0"/>
              <a:buNone/>
            </a:pPr>
            <a:r>
              <a:rPr lang="en-IN" dirty="0"/>
              <a:t>Output:</a:t>
            </a:r>
          </a:p>
          <a:p>
            <a:pPr marL="0" indent="0">
              <a:buFont typeface="Arial" pitchFamily="34" charset="0"/>
              <a:buNone/>
            </a:pPr>
            <a:r>
              <a:rPr lang="en-IN" dirty="0"/>
              <a:t>derived class</a:t>
            </a:r>
          </a:p>
        </p:txBody>
      </p:sp>
      <p:sp>
        <p:nvSpPr>
          <p:cNvPr id="3" name="TextBox 2">
            <a:extLst>
              <a:ext uri="{FF2B5EF4-FFF2-40B4-BE49-F238E27FC236}">
                <a16:creationId xmlns:a16="http://schemas.microsoft.com/office/drawing/2014/main" id="{C26CA40A-EC08-ECA7-1535-CBDF352E9084}"/>
              </a:ext>
            </a:extLst>
          </p:cNvPr>
          <p:cNvSpPr txBox="1"/>
          <p:nvPr/>
        </p:nvSpPr>
        <p:spPr>
          <a:xfrm>
            <a:off x="4114800" y="1219200"/>
            <a:ext cx="4876800" cy="5355312"/>
          </a:xfrm>
          <a:prstGeom prst="rect">
            <a:avLst/>
          </a:prstGeom>
          <a:noFill/>
        </p:spPr>
        <p:txBody>
          <a:bodyPr wrap="square" rtlCol="0">
            <a:spAutoFit/>
          </a:bodyPr>
          <a:lstStyle/>
          <a:p>
            <a:pPr marL="285750" indent="-285750">
              <a:buFont typeface="Arial" panose="020B0604020202020204" pitchFamily="34" charset="0"/>
              <a:buChar char="•"/>
            </a:pPr>
            <a:r>
              <a:rPr lang="en-IN" dirty="0"/>
              <a:t>If a virtual function doesn’t have its body and is initialized as zero, is said a pure virtual function.</a:t>
            </a:r>
          </a:p>
          <a:p>
            <a:pPr marL="285750" indent="-285750">
              <a:buFont typeface="Arial" panose="020B0604020202020204" pitchFamily="34" charset="0"/>
              <a:buChar char="•"/>
            </a:pPr>
            <a:r>
              <a:rPr lang="en-IN" dirty="0"/>
              <a:t>The class which contains pure virtual function, is called the </a:t>
            </a:r>
            <a:r>
              <a:rPr lang="en-IN" b="1" dirty="0"/>
              <a:t>Abstract class</a:t>
            </a:r>
            <a:r>
              <a:rPr lang="en-IN" dirty="0"/>
              <a:t>.</a:t>
            </a:r>
          </a:p>
          <a:p>
            <a:pPr marL="285750" indent="-285750">
              <a:buFont typeface="Arial" panose="020B0604020202020204" pitchFamily="34" charset="0"/>
              <a:buChar char="•"/>
            </a:pPr>
            <a:r>
              <a:rPr lang="en-IN" dirty="0"/>
              <a:t>Now, any derived class, that inherits this abstract class, then it will become the responsibility of the derived class to define the body of pure virtual function.</a:t>
            </a:r>
          </a:p>
          <a:p>
            <a:pPr marL="285750" indent="-285750">
              <a:buFont typeface="Arial" panose="020B0604020202020204" pitchFamily="34" charset="0"/>
              <a:buChar char="•"/>
            </a:pPr>
            <a:r>
              <a:rPr lang="en-IN" dirty="0"/>
              <a:t>We can not create objects for the abstract class (i.e. A </a:t>
            </a:r>
            <a:r>
              <a:rPr lang="en-IN" dirty="0" err="1"/>
              <a:t>obj</a:t>
            </a:r>
            <a:r>
              <a:rPr lang="en-IN" dirty="0"/>
              <a:t>; -&gt; is wrong). But </a:t>
            </a:r>
            <a:r>
              <a:rPr lang="en-US" dirty="0"/>
              <a:t>we can create pointers and references of abstract class type.</a:t>
            </a:r>
            <a:endParaRPr lang="en-IN" dirty="0"/>
          </a:p>
          <a:p>
            <a:pPr marL="285750" indent="-285750">
              <a:buFont typeface="Arial" panose="020B0604020202020204" pitchFamily="34" charset="0"/>
              <a:buChar char="•"/>
            </a:pPr>
            <a:r>
              <a:rPr lang="en-IN" dirty="0"/>
              <a:t>If the derived class does not have the definition of the virtual function, then this derived will also become an abstract class… So we will not be able to create the object of that derived class either.</a:t>
            </a:r>
          </a:p>
          <a:p>
            <a:pPr marL="285750" indent="-285750">
              <a:buFont typeface="Arial" panose="020B0604020202020204" pitchFamily="34" charset="0"/>
              <a:buChar char="•"/>
            </a:pPr>
            <a:r>
              <a:rPr lang="en-US" dirty="0"/>
              <a:t>An abstract class can have constructors. </a:t>
            </a:r>
            <a:endParaRPr lang="en-IN" dirty="0"/>
          </a:p>
          <a:p>
            <a:endParaRPr lang="en-IN" dirty="0"/>
          </a:p>
        </p:txBody>
      </p:sp>
      <p:cxnSp>
        <p:nvCxnSpPr>
          <p:cNvPr id="5" name="Straight Arrow Connector 4">
            <a:extLst>
              <a:ext uri="{FF2B5EF4-FFF2-40B4-BE49-F238E27FC236}">
                <a16:creationId xmlns:a16="http://schemas.microsoft.com/office/drawing/2014/main" id="{8ABABE11-692C-516E-84FC-8078B3B25A0D}"/>
              </a:ext>
            </a:extLst>
          </p:cNvPr>
          <p:cNvCxnSpPr>
            <a:cxnSpLocks/>
          </p:cNvCxnSpPr>
          <p:nvPr/>
        </p:nvCxnSpPr>
        <p:spPr>
          <a:xfrm flipH="1">
            <a:off x="3124200" y="2971800"/>
            <a:ext cx="12192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ight Brace 6">
            <a:extLst>
              <a:ext uri="{FF2B5EF4-FFF2-40B4-BE49-F238E27FC236}">
                <a16:creationId xmlns:a16="http://schemas.microsoft.com/office/drawing/2014/main" id="{0E44E7C3-6A1A-F420-27FD-3408FD69CF01}"/>
              </a:ext>
            </a:extLst>
          </p:cNvPr>
          <p:cNvSpPr/>
          <p:nvPr/>
        </p:nvSpPr>
        <p:spPr>
          <a:xfrm>
            <a:off x="2819400" y="2895600"/>
            <a:ext cx="2286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B8C71C9-0665-4DBE-D58E-3FC2BB9B34F5}"/>
              </a:ext>
            </a:extLst>
          </p:cNvPr>
          <p:cNvCxnSpPr>
            <a:cxnSpLocks/>
          </p:cNvCxnSpPr>
          <p:nvPr/>
        </p:nvCxnSpPr>
        <p:spPr>
          <a:xfrm flipH="1">
            <a:off x="2133600" y="1676400"/>
            <a:ext cx="2057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4ECE2EE-352C-4E1E-789F-3EB23F7D16DF}"/>
              </a:ext>
            </a:extLst>
          </p:cNvPr>
          <p:cNvCxnSpPr>
            <a:cxnSpLocks/>
          </p:cNvCxnSpPr>
          <p:nvPr/>
        </p:nvCxnSpPr>
        <p:spPr>
          <a:xfrm flipH="1">
            <a:off x="1295400" y="4053681"/>
            <a:ext cx="3076575" cy="6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896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76FF-927F-7338-7E60-797889DA6F62}"/>
              </a:ext>
            </a:extLst>
          </p:cNvPr>
          <p:cNvSpPr>
            <a:spLocks noGrp="1"/>
          </p:cNvSpPr>
          <p:nvPr>
            <p:ph type="title"/>
          </p:nvPr>
        </p:nvSpPr>
        <p:spPr>
          <a:xfrm>
            <a:off x="304800" y="122238"/>
            <a:ext cx="8229600" cy="715962"/>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70B76E53-BAD8-2D63-92AF-AEDAE2A40B34}"/>
              </a:ext>
            </a:extLst>
          </p:cNvPr>
          <p:cNvSpPr>
            <a:spLocks noGrp="1"/>
          </p:cNvSpPr>
          <p:nvPr>
            <p:ph idx="1"/>
          </p:nvPr>
        </p:nvSpPr>
        <p:spPr>
          <a:xfrm>
            <a:off x="332509" y="990600"/>
            <a:ext cx="3553691" cy="5592762"/>
          </a:xfrm>
        </p:spPr>
        <p:txBody>
          <a:bodyPr>
            <a:normAutofit fontScale="92500" lnSpcReduction="20000"/>
          </a:bodyPr>
          <a:lstStyle/>
          <a:p>
            <a:pPr marL="0" indent="0">
              <a:lnSpc>
                <a:spcPct val="110000"/>
              </a:lnSpc>
              <a:spcBef>
                <a:spcPts val="0"/>
              </a:spcBef>
              <a:buNone/>
            </a:pPr>
            <a:r>
              <a:rPr lang="en-IN" sz="1600" dirty="0"/>
              <a:t>#include&lt;iostream&gt;</a:t>
            </a:r>
          </a:p>
          <a:p>
            <a:pPr marL="0" indent="0">
              <a:lnSpc>
                <a:spcPct val="110000"/>
              </a:lnSpc>
              <a:spcBef>
                <a:spcPts val="0"/>
              </a:spcBef>
              <a:buNone/>
            </a:pPr>
            <a:r>
              <a:rPr lang="en-IN" sz="1600" dirty="0"/>
              <a:t>using namespace std;</a:t>
            </a:r>
          </a:p>
          <a:p>
            <a:pPr marL="0" indent="0">
              <a:lnSpc>
                <a:spcPct val="110000"/>
              </a:lnSpc>
              <a:spcBef>
                <a:spcPts val="0"/>
              </a:spcBef>
              <a:buNone/>
            </a:pPr>
            <a:r>
              <a:rPr lang="en-IN" sz="1600" dirty="0"/>
              <a:t>class Base</a:t>
            </a:r>
          </a:p>
          <a:p>
            <a:pPr marL="0" indent="0">
              <a:lnSpc>
                <a:spcPct val="110000"/>
              </a:lnSpc>
              <a:spcBef>
                <a:spcPts val="0"/>
              </a:spcBef>
              <a:buNone/>
            </a:pPr>
            <a:r>
              <a:rPr lang="en-IN" sz="1600" dirty="0"/>
              <a:t>{</a:t>
            </a:r>
          </a:p>
          <a:p>
            <a:pPr marL="0" indent="0">
              <a:lnSpc>
                <a:spcPct val="110000"/>
              </a:lnSpc>
              <a:spcBef>
                <a:spcPts val="0"/>
              </a:spcBef>
              <a:buNone/>
            </a:pPr>
            <a:r>
              <a:rPr lang="en-IN" sz="1600" dirty="0"/>
              <a:t>   int x;</a:t>
            </a:r>
          </a:p>
          <a:p>
            <a:pPr marL="0" indent="0">
              <a:lnSpc>
                <a:spcPct val="110000"/>
              </a:lnSpc>
              <a:spcBef>
                <a:spcPts val="0"/>
              </a:spcBef>
              <a:buNone/>
            </a:pPr>
            <a:r>
              <a:rPr lang="en-IN" sz="1600" dirty="0"/>
              <a:t>public:</a:t>
            </a:r>
          </a:p>
          <a:p>
            <a:pPr marL="0" indent="0">
              <a:lnSpc>
                <a:spcPct val="110000"/>
              </a:lnSpc>
              <a:spcBef>
                <a:spcPts val="0"/>
              </a:spcBef>
              <a:buNone/>
            </a:pPr>
            <a:r>
              <a:rPr lang="en-IN" sz="1600" dirty="0"/>
              <a:t>    virtual void fun() = 0;</a:t>
            </a:r>
          </a:p>
          <a:p>
            <a:pPr marL="0" indent="0">
              <a:lnSpc>
                <a:spcPct val="110000"/>
              </a:lnSpc>
              <a:spcBef>
                <a:spcPts val="0"/>
              </a:spcBef>
              <a:buNone/>
            </a:pPr>
            <a:r>
              <a:rPr lang="en-IN" sz="1600" dirty="0"/>
              <a:t>    int </a:t>
            </a:r>
            <a:r>
              <a:rPr lang="en-IN" sz="1600" dirty="0" err="1"/>
              <a:t>getX</a:t>
            </a:r>
            <a:r>
              <a:rPr lang="en-IN" sz="1600" dirty="0"/>
              <a:t>() { return x; }</a:t>
            </a:r>
          </a:p>
          <a:p>
            <a:pPr marL="0" indent="0">
              <a:lnSpc>
                <a:spcPct val="110000"/>
              </a:lnSpc>
              <a:spcBef>
                <a:spcPts val="0"/>
              </a:spcBef>
              <a:buNone/>
            </a:pPr>
            <a:r>
              <a:rPr lang="en-IN" sz="1600" dirty="0"/>
              <a:t>};</a:t>
            </a:r>
          </a:p>
          <a:p>
            <a:pPr marL="0" indent="0">
              <a:lnSpc>
                <a:spcPct val="110000"/>
              </a:lnSpc>
              <a:spcBef>
                <a:spcPts val="0"/>
              </a:spcBef>
              <a:buNone/>
            </a:pPr>
            <a:r>
              <a:rPr lang="en-IN" sz="1600" dirty="0"/>
              <a:t>// This class inherits from</a:t>
            </a:r>
          </a:p>
          <a:p>
            <a:pPr marL="0" indent="0">
              <a:lnSpc>
                <a:spcPct val="110000"/>
              </a:lnSpc>
              <a:spcBef>
                <a:spcPts val="0"/>
              </a:spcBef>
              <a:buNone/>
            </a:pPr>
            <a:r>
              <a:rPr lang="en-IN" sz="1600" dirty="0"/>
              <a:t>//Base and implements fun()</a:t>
            </a:r>
          </a:p>
          <a:p>
            <a:pPr marL="0" indent="0">
              <a:lnSpc>
                <a:spcPct val="110000"/>
              </a:lnSpc>
              <a:spcBef>
                <a:spcPts val="0"/>
              </a:spcBef>
              <a:buNone/>
            </a:pPr>
            <a:r>
              <a:rPr lang="en-IN" sz="1600" dirty="0"/>
              <a:t>class Derived: public Base</a:t>
            </a:r>
          </a:p>
          <a:p>
            <a:pPr marL="0" indent="0">
              <a:lnSpc>
                <a:spcPct val="110000"/>
              </a:lnSpc>
              <a:spcBef>
                <a:spcPts val="0"/>
              </a:spcBef>
              <a:buNone/>
            </a:pPr>
            <a:r>
              <a:rPr lang="en-IN" sz="1600" dirty="0"/>
              <a:t>{</a:t>
            </a:r>
          </a:p>
          <a:p>
            <a:pPr marL="0" indent="0">
              <a:lnSpc>
                <a:spcPct val="110000"/>
              </a:lnSpc>
              <a:spcBef>
                <a:spcPts val="0"/>
              </a:spcBef>
              <a:buNone/>
            </a:pPr>
            <a:r>
              <a:rPr lang="en-IN" sz="1600" dirty="0"/>
              <a:t>    int y;</a:t>
            </a:r>
          </a:p>
          <a:p>
            <a:pPr marL="0" indent="0">
              <a:lnSpc>
                <a:spcPct val="110000"/>
              </a:lnSpc>
              <a:spcBef>
                <a:spcPts val="0"/>
              </a:spcBef>
              <a:buNone/>
            </a:pPr>
            <a:r>
              <a:rPr lang="en-IN" sz="1600" dirty="0"/>
              <a:t>public:</a:t>
            </a:r>
          </a:p>
          <a:p>
            <a:pPr marL="0" indent="0">
              <a:lnSpc>
                <a:spcPct val="110000"/>
              </a:lnSpc>
              <a:spcBef>
                <a:spcPts val="0"/>
              </a:spcBef>
              <a:buNone/>
            </a:pPr>
            <a:r>
              <a:rPr lang="en-IN" sz="1600" dirty="0"/>
              <a:t>    void fun() { </a:t>
            </a:r>
            <a:r>
              <a:rPr lang="en-IN" sz="1600" dirty="0" err="1"/>
              <a:t>cout</a:t>
            </a:r>
            <a:r>
              <a:rPr lang="en-IN" sz="1600" dirty="0"/>
              <a:t> &lt;&lt; "fun() called"; }</a:t>
            </a:r>
          </a:p>
          <a:p>
            <a:pPr marL="0" indent="0">
              <a:lnSpc>
                <a:spcPct val="110000"/>
              </a:lnSpc>
              <a:spcBef>
                <a:spcPts val="0"/>
              </a:spcBef>
              <a:buNone/>
            </a:pPr>
            <a:r>
              <a:rPr lang="en-IN" sz="1600" dirty="0"/>
              <a:t>};</a:t>
            </a:r>
          </a:p>
          <a:p>
            <a:pPr marL="0" indent="0">
              <a:lnSpc>
                <a:spcPct val="110000"/>
              </a:lnSpc>
              <a:spcBef>
                <a:spcPts val="0"/>
              </a:spcBef>
              <a:buNone/>
            </a:pPr>
            <a:r>
              <a:rPr lang="en-IN" sz="1600" dirty="0"/>
              <a:t>int main(void)</a:t>
            </a:r>
          </a:p>
          <a:p>
            <a:pPr marL="0" indent="0">
              <a:lnSpc>
                <a:spcPct val="110000"/>
              </a:lnSpc>
              <a:spcBef>
                <a:spcPts val="0"/>
              </a:spcBef>
              <a:buNone/>
            </a:pPr>
            <a:r>
              <a:rPr lang="en-IN" sz="1600" dirty="0"/>
              <a:t>{</a:t>
            </a:r>
          </a:p>
          <a:p>
            <a:pPr marL="0" indent="0">
              <a:lnSpc>
                <a:spcPct val="110000"/>
              </a:lnSpc>
              <a:spcBef>
                <a:spcPts val="0"/>
              </a:spcBef>
              <a:buNone/>
            </a:pPr>
            <a:r>
              <a:rPr lang="en-IN" sz="1600" dirty="0"/>
              <a:t>    Derived d;</a:t>
            </a:r>
          </a:p>
          <a:p>
            <a:pPr marL="0" indent="0">
              <a:lnSpc>
                <a:spcPct val="110000"/>
              </a:lnSpc>
              <a:spcBef>
                <a:spcPts val="0"/>
              </a:spcBef>
              <a:buNone/>
            </a:pPr>
            <a:r>
              <a:rPr lang="en-IN" sz="1600" dirty="0"/>
              <a:t>    </a:t>
            </a:r>
            <a:r>
              <a:rPr lang="en-IN" sz="1600" dirty="0" err="1"/>
              <a:t>d.fun</a:t>
            </a:r>
            <a:r>
              <a:rPr lang="en-IN" sz="1600" dirty="0"/>
              <a:t>();</a:t>
            </a:r>
          </a:p>
          <a:p>
            <a:pPr marL="0" indent="0">
              <a:lnSpc>
                <a:spcPct val="110000"/>
              </a:lnSpc>
              <a:spcBef>
                <a:spcPts val="0"/>
              </a:spcBef>
              <a:buNone/>
            </a:pPr>
            <a:r>
              <a:rPr lang="en-IN" sz="1600" dirty="0"/>
              <a:t>    return 0;</a:t>
            </a:r>
          </a:p>
          <a:p>
            <a:pPr marL="0" indent="0">
              <a:lnSpc>
                <a:spcPct val="110000"/>
              </a:lnSpc>
              <a:spcBef>
                <a:spcPts val="0"/>
              </a:spcBef>
              <a:buNone/>
            </a:pPr>
            <a:r>
              <a:rPr lang="en-IN" sz="1600" dirty="0"/>
              <a:t>}</a:t>
            </a:r>
          </a:p>
          <a:p>
            <a:pPr marL="0" indent="0">
              <a:lnSpc>
                <a:spcPct val="110000"/>
              </a:lnSpc>
              <a:spcBef>
                <a:spcPts val="0"/>
              </a:spcBef>
              <a:buNone/>
            </a:pPr>
            <a:endParaRPr lang="en-IN" sz="1600" dirty="0"/>
          </a:p>
          <a:p>
            <a:pPr marL="0" indent="0">
              <a:lnSpc>
                <a:spcPct val="110000"/>
              </a:lnSpc>
              <a:spcBef>
                <a:spcPts val="0"/>
              </a:spcBef>
              <a:buNone/>
            </a:pPr>
            <a:r>
              <a:rPr lang="en-IN" sz="1600" dirty="0"/>
              <a:t>Output: </a:t>
            </a:r>
          </a:p>
          <a:p>
            <a:pPr marL="0" indent="0">
              <a:lnSpc>
                <a:spcPct val="110000"/>
              </a:lnSpc>
              <a:spcBef>
                <a:spcPts val="0"/>
              </a:spcBef>
              <a:buNone/>
            </a:pPr>
            <a:r>
              <a:rPr lang="en-IN" sz="1600" dirty="0"/>
              <a:t>fun() called</a:t>
            </a:r>
          </a:p>
        </p:txBody>
      </p:sp>
    </p:spTree>
    <p:extLst>
      <p:ext uri="{BB962C8B-B14F-4D97-AF65-F5344CB8AC3E}">
        <p14:creationId xmlns:p14="http://schemas.microsoft.com/office/powerpoint/2010/main" val="331019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E7CF-71B7-2270-065D-44A6AE656483}"/>
              </a:ext>
            </a:extLst>
          </p:cNvPr>
          <p:cNvSpPr>
            <a:spLocks noGrp="1"/>
          </p:cNvSpPr>
          <p:nvPr>
            <p:ph type="title"/>
          </p:nvPr>
        </p:nvSpPr>
        <p:spPr>
          <a:xfrm>
            <a:off x="457200" y="274638"/>
            <a:ext cx="8229600" cy="6397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D71C1A3-20E1-2668-24E6-23805EB129E0}"/>
              </a:ext>
            </a:extLst>
          </p:cNvPr>
          <p:cNvSpPr>
            <a:spLocks noGrp="1"/>
          </p:cNvSpPr>
          <p:nvPr>
            <p:ph idx="1"/>
          </p:nvPr>
        </p:nvSpPr>
        <p:spPr>
          <a:xfrm>
            <a:off x="457200" y="1371600"/>
            <a:ext cx="8458200" cy="5211762"/>
          </a:xfrm>
        </p:spPr>
        <p:txBody>
          <a:bodyPr>
            <a:normAutofit fontScale="25000" lnSpcReduction="20000"/>
          </a:bodyPr>
          <a:lstStyle/>
          <a:p>
            <a:r>
              <a:rPr lang="en-US" sz="11200" dirty="0"/>
              <a:t>The parameters should follow any one or more than one of the following conditions for Function overloading:</a:t>
            </a:r>
          </a:p>
          <a:p>
            <a:r>
              <a:rPr lang="en-US" sz="11200" dirty="0"/>
              <a:t>Different types of parameters may be there</a:t>
            </a:r>
          </a:p>
          <a:p>
            <a:pPr marL="0" indent="0">
              <a:buNone/>
            </a:pPr>
            <a:r>
              <a:rPr lang="en-US" sz="11200" dirty="0"/>
              <a:t>	add(int a, int b)</a:t>
            </a:r>
            <a:br>
              <a:rPr lang="en-US" sz="11200" dirty="0"/>
            </a:br>
            <a:r>
              <a:rPr lang="en-US" sz="11200" dirty="0"/>
              <a:t>	add(double a, double b)</a:t>
            </a:r>
          </a:p>
          <a:p>
            <a:r>
              <a:rPr lang="en-US" sz="11200" dirty="0"/>
              <a:t>Different numbers of parameters may be there </a:t>
            </a:r>
          </a:p>
          <a:p>
            <a:pPr marL="0" indent="0">
              <a:buNone/>
            </a:pPr>
            <a:r>
              <a:rPr lang="en-US" sz="11200" dirty="0"/>
              <a:t>	add(int a, int b)</a:t>
            </a:r>
          </a:p>
          <a:p>
            <a:pPr marL="0" indent="0">
              <a:buNone/>
            </a:pPr>
            <a:r>
              <a:rPr lang="en-US" sz="11200" dirty="0"/>
              <a:t>	add(int a, int b, int c)</a:t>
            </a:r>
          </a:p>
          <a:p>
            <a:r>
              <a:rPr lang="en-US" sz="11200" dirty="0"/>
              <a:t>Different sequences of parameters may be there</a:t>
            </a:r>
          </a:p>
          <a:p>
            <a:pPr marL="0" indent="0">
              <a:buNone/>
            </a:pPr>
            <a:r>
              <a:rPr lang="en-US" sz="11200" dirty="0"/>
              <a:t>	add(int a, double b)</a:t>
            </a:r>
          </a:p>
          <a:p>
            <a:pPr marL="0" indent="0">
              <a:buNone/>
            </a:pPr>
            <a:r>
              <a:rPr lang="en-US" sz="11200" dirty="0"/>
              <a:t>	add(double a, int b)</a:t>
            </a:r>
          </a:p>
          <a:p>
            <a:endParaRPr lang="en-US" sz="2400" dirty="0">
              <a:solidFill>
                <a:srgbClr val="273239"/>
              </a:solidFill>
              <a:latin typeface="Nunito" pitchFamily="2" charset="0"/>
            </a:endParaRPr>
          </a:p>
          <a:p>
            <a:endParaRPr lang="en-US" sz="2400" b="0" i="0" dirty="0">
              <a:solidFill>
                <a:srgbClr val="273239"/>
              </a:solidFill>
              <a:effectLst/>
              <a:latin typeface="Nunito" pitchFamily="2" charset="0"/>
            </a:endParaRPr>
          </a:p>
          <a:p>
            <a:pPr marL="0" indent="0">
              <a:buNone/>
            </a:pPr>
            <a:r>
              <a:rPr lang="en-IN" sz="2400" dirty="0"/>
              <a:t>	</a:t>
            </a:r>
          </a:p>
        </p:txBody>
      </p:sp>
    </p:spTree>
    <p:extLst>
      <p:ext uri="{BB962C8B-B14F-4D97-AF65-F5344CB8AC3E}">
        <p14:creationId xmlns:p14="http://schemas.microsoft.com/office/powerpoint/2010/main" val="12793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459F9-D0D8-9409-69EA-593E2B31D31B}"/>
              </a:ext>
            </a:extLst>
          </p:cNvPr>
          <p:cNvSpPr>
            <a:spLocks noGrp="1"/>
          </p:cNvSpPr>
          <p:nvPr>
            <p:ph idx="1"/>
          </p:nvPr>
        </p:nvSpPr>
        <p:spPr>
          <a:xfrm>
            <a:off x="457200" y="304800"/>
            <a:ext cx="8229600" cy="6248400"/>
          </a:xfrm>
        </p:spPr>
        <p:txBody>
          <a:bodyPr>
            <a:normAutofit fontScale="62500" lnSpcReduction="20000"/>
          </a:bodyPr>
          <a:lstStyle/>
          <a:p>
            <a:pPr marL="0" indent="0">
              <a:buNone/>
            </a:pPr>
            <a:r>
              <a:rPr lang="en-IN" dirty="0"/>
              <a:t>#include &lt;iostream&gt;</a:t>
            </a:r>
          </a:p>
          <a:p>
            <a:pPr marL="0" indent="0">
              <a:buNone/>
            </a:pPr>
            <a:r>
              <a:rPr lang="en-IN" dirty="0"/>
              <a:t>using namespace std;</a:t>
            </a:r>
          </a:p>
          <a:p>
            <a:pPr marL="0" indent="0">
              <a:buNone/>
            </a:pPr>
            <a:r>
              <a:rPr lang="en-IN" dirty="0"/>
              <a:t>void add(int a, int b)</a:t>
            </a:r>
          </a:p>
          <a:p>
            <a:pPr marL="0" indent="0">
              <a:buNone/>
            </a:pPr>
            <a:r>
              <a:rPr lang="en-IN" dirty="0"/>
              <a:t>{</a:t>
            </a:r>
          </a:p>
          <a:p>
            <a:pPr marL="0" indent="0">
              <a:buNone/>
            </a:pPr>
            <a:r>
              <a:rPr lang="en-IN" dirty="0" err="1"/>
              <a:t>cout</a:t>
            </a:r>
            <a:r>
              <a:rPr lang="en-IN" dirty="0"/>
              <a:t> &lt;&lt; "sum = " &lt;&lt; (a + b);</a:t>
            </a:r>
          </a:p>
          <a:p>
            <a:pPr marL="0" indent="0">
              <a:buNone/>
            </a:pPr>
            <a:r>
              <a:rPr lang="en-IN" dirty="0"/>
              <a:t>}</a:t>
            </a:r>
          </a:p>
          <a:p>
            <a:pPr marL="0" indent="0">
              <a:buNone/>
            </a:pPr>
            <a:r>
              <a:rPr lang="en-IN" dirty="0"/>
              <a:t>void add(double a, double b)</a:t>
            </a:r>
          </a:p>
          <a:p>
            <a:pPr marL="0" indent="0">
              <a:buNone/>
            </a:pPr>
            <a:r>
              <a:rPr lang="en-IN" dirty="0"/>
              <a:t>{</a:t>
            </a:r>
          </a:p>
          <a:p>
            <a:pPr marL="0" indent="0">
              <a:buNone/>
            </a:pPr>
            <a:r>
              <a:rPr lang="en-IN" dirty="0" err="1"/>
              <a:t>cout</a:t>
            </a:r>
            <a:r>
              <a:rPr lang="en-IN" dirty="0"/>
              <a:t> &lt;&lt; </a:t>
            </a:r>
            <a:r>
              <a:rPr lang="en-IN" dirty="0" err="1"/>
              <a:t>endl</a:t>
            </a:r>
            <a:r>
              <a:rPr lang="en-IN" dirty="0"/>
              <a:t> &lt;&lt; "sum = " &lt;&lt; (a + b);</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add(10, 2);</a:t>
            </a:r>
          </a:p>
          <a:p>
            <a:pPr marL="0" indent="0">
              <a:buNone/>
            </a:pPr>
            <a:r>
              <a:rPr lang="en-IN" dirty="0"/>
              <a:t>	add(5.3, 6.2);</a:t>
            </a:r>
          </a:p>
          <a:p>
            <a:pPr marL="0" indent="0">
              <a:buNone/>
            </a:pPr>
            <a:r>
              <a:rPr lang="en-IN" dirty="0"/>
              <a:t>	return 0;</a:t>
            </a:r>
          </a:p>
          <a:p>
            <a:pPr marL="0" indent="0">
              <a:buNone/>
            </a:pPr>
            <a:r>
              <a:rPr lang="en-IN" dirty="0"/>
              <a:t>}</a:t>
            </a:r>
          </a:p>
          <a:p>
            <a:pPr marL="0" indent="0">
              <a:buNone/>
            </a:pPr>
            <a:r>
              <a:rPr lang="en-IN" dirty="0"/>
              <a:t>Output:</a:t>
            </a:r>
          </a:p>
          <a:p>
            <a:pPr marL="0" indent="0">
              <a:buNone/>
            </a:pPr>
            <a:r>
              <a:rPr lang="en-IN" dirty="0"/>
              <a:t>sum = 12</a:t>
            </a:r>
          </a:p>
          <a:p>
            <a:pPr marL="0" indent="0">
              <a:buNone/>
            </a:pPr>
            <a:r>
              <a:rPr lang="en-IN" dirty="0"/>
              <a:t>sum = 11.5</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773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4D59-4596-8499-1F9C-CAEDBF7C9D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43C568-7429-7E7A-8717-3D5857A8F8ED}"/>
              </a:ext>
            </a:extLst>
          </p:cNvPr>
          <p:cNvSpPr>
            <a:spLocks noGrp="1"/>
          </p:cNvSpPr>
          <p:nvPr>
            <p:ph idx="1"/>
          </p:nvPr>
        </p:nvSpPr>
        <p:spPr/>
        <p:txBody>
          <a:bodyPr>
            <a:normAutofit/>
          </a:bodyPr>
          <a:lstStyle/>
          <a:p>
            <a:r>
              <a:rPr lang="en-US" sz="2800" dirty="0"/>
              <a:t>Function overloading is possible only if the functions differ from each other by the types and the number of arguments in the argument list. </a:t>
            </a:r>
          </a:p>
          <a:p>
            <a:r>
              <a:rPr lang="en-US" sz="2800" dirty="0"/>
              <a:t>However, functions can </a:t>
            </a:r>
            <a:r>
              <a:rPr lang="en-US" sz="2800" b="1" dirty="0"/>
              <a:t>not</a:t>
            </a:r>
            <a:r>
              <a:rPr lang="en-US" sz="2800" dirty="0"/>
              <a:t> be overloaded if they differ in their return type.</a:t>
            </a:r>
          </a:p>
          <a:p>
            <a:pPr lvl="1"/>
            <a:r>
              <a:rPr lang="en-US" sz="2400" dirty="0"/>
              <a:t>Example: if there are two functions: int sum() and float sum(), these two will generate a compile-time error as function overloading is not possible here.</a:t>
            </a:r>
            <a:endParaRPr lang="en-IN" sz="2400" dirty="0"/>
          </a:p>
        </p:txBody>
      </p:sp>
    </p:spTree>
    <p:extLst>
      <p:ext uri="{BB962C8B-B14F-4D97-AF65-F5344CB8AC3E}">
        <p14:creationId xmlns:p14="http://schemas.microsoft.com/office/powerpoint/2010/main" val="324248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06FA5-84BD-1FEC-9493-63113DCE745D}"/>
              </a:ext>
            </a:extLst>
          </p:cNvPr>
          <p:cNvSpPr>
            <a:spLocks noGrp="1"/>
          </p:cNvSpPr>
          <p:nvPr>
            <p:ph idx="1"/>
          </p:nvPr>
        </p:nvSpPr>
        <p:spPr>
          <a:xfrm>
            <a:off x="457200" y="228600"/>
            <a:ext cx="8229600" cy="6400800"/>
          </a:xfrm>
        </p:spPr>
        <p:txBody>
          <a:bodyPr>
            <a:normAutofit fontScale="62500" lnSpcReduction="20000"/>
          </a:bodyPr>
          <a:lstStyle/>
          <a:p>
            <a:pPr marL="0" indent="0">
              <a:buNone/>
            </a:pPr>
            <a:r>
              <a:rPr lang="en-IN" dirty="0"/>
              <a:t>#include &lt;iostream&gt;</a:t>
            </a:r>
          </a:p>
          <a:p>
            <a:pPr marL="0" indent="0">
              <a:buNone/>
            </a:pPr>
            <a:r>
              <a:rPr lang="en-IN" dirty="0"/>
              <a:t>int fun() { return 10; }</a:t>
            </a:r>
          </a:p>
          <a:p>
            <a:pPr marL="0" indent="0">
              <a:buNone/>
            </a:pPr>
            <a:r>
              <a:rPr lang="en-IN" dirty="0"/>
              <a:t>char fun() { return 'a’; }  // compiler error as it is a new declaration of fun()</a:t>
            </a:r>
          </a:p>
          <a:p>
            <a:pPr marL="0" indent="0">
              <a:buNone/>
            </a:pPr>
            <a:r>
              <a:rPr lang="en-IN" dirty="0"/>
              <a:t>int main()</a:t>
            </a:r>
          </a:p>
          <a:p>
            <a:pPr marL="0" indent="0">
              <a:buNone/>
            </a:pPr>
            <a:r>
              <a:rPr lang="en-IN" dirty="0"/>
              <a:t>{</a:t>
            </a:r>
          </a:p>
          <a:p>
            <a:pPr marL="0" indent="0">
              <a:buNone/>
            </a:pPr>
            <a:r>
              <a:rPr lang="en-IN" dirty="0"/>
              <a:t>	char x = fun();</a:t>
            </a:r>
          </a:p>
          <a:p>
            <a:pPr marL="0" indent="0">
              <a:buNone/>
            </a:pPr>
            <a:r>
              <a:rPr lang="en-IN" dirty="0"/>
              <a:t>	</a:t>
            </a:r>
            <a:r>
              <a:rPr lang="en-IN" dirty="0" err="1"/>
              <a:t>getchar</a:t>
            </a:r>
            <a:r>
              <a:rPr lang="en-IN" dirty="0"/>
              <a:t>();</a:t>
            </a:r>
          </a:p>
          <a:p>
            <a:pPr marL="0" indent="0">
              <a:buNone/>
            </a:pPr>
            <a:r>
              <a:rPr lang="en-IN" dirty="0"/>
              <a:t>	return 0;</a:t>
            </a:r>
          </a:p>
          <a:p>
            <a:pPr marL="0" indent="0">
              <a:buNone/>
            </a:pPr>
            <a:r>
              <a:rPr lang="en-IN" dirty="0"/>
              <a:t>}</a:t>
            </a:r>
          </a:p>
          <a:p>
            <a:pPr marL="0" indent="0">
              <a:buNone/>
            </a:pPr>
            <a:endParaRPr lang="en-IN" dirty="0"/>
          </a:p>
          <a:p>
            <a:pPr marL="0" indent="0">
              <a:buNone/>
            </a:pPr>
            <a:r>
              <a:rPr lang="en-IN" dirty="0"/>
              <a:t>Output</a:t>
            </a:r>
          </a:p>
          <a:p>
            <a:pPr marL="0" indent="0">
              <a:buNone/>
            </a:pPr>
            <a:endParaRPr lang="en-IN" dirty="0"/>
          </a:p>
          <a:p>
            <a:pPr marL="0" indent="0">
              <a:buNone/>
            </a:pPr>
            <a:r>
              <a:rPr lang="en-IN" dirty="0"/>
              <a:t>prog.cpp: In function ‘char fun()’:</a:t>
            </a:r>
          </a:p>
          <a:p>
            <a:pPr marL="0" indent="0">
              <a:buNone/>
            </a:pPr>
            <a:r>
              <a:rPr lang="en-IN" dirty="0"/>
              <a:t>prog.cpp:6:10: error: ambiguating new declaration of ‘char fun()’</a:t>
            </a:r>
          </a:p>
          <a:p>
            <a:pPr marL="0" indent="0">
              <a:buNone/>
            </a:pPr>
            <a:r>
              <a:rPr lang="en-IN" dirty="0"/>
              <a:t>char fun() { return 'a'; }</a:t>
            </a:r>
          </a:p>
          <a:p>
            <a:pPr marL="0" indent="0">
              <a:buNone/>
            </a:pPr>
            <a:r>
              <a:rPr lang="en-IN" dirty="0"/>
              <a:t>         ^</a:t>
            </a:r>
          </a:p>
          <a:p>
            <a:pPr marL="0" indent="0">
              <a:buNone/>
            </a:pPr>
            <a:r>
              <a:rPr lang="en-IN" dirty="0"/>
              <a:t>prog.cpp:4:5: note: old declaration ‘int fun()’</a:t>
            </a:r>
          </a:p>
          <a:p>
            <a:pPr marL="0" indent="0">
              <a:buNone/>
            </a:pPr>
            <a:r>
              <a:rPr lang="en-IN" dirty="0"/>
              <a:t>int fun() { return 10;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19738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C106-AFAF-3A04-BC4A-E413844543CE}"/>
              </a:ext>
            </a:extLst>
          </p:cNvPr>
          <p:cNvSpPr>
            <a:spLocks noGrp="1"/>
          </p:cNvSpPr>
          <p:nvPr>
            <p:ph type="title"/>
          </p:nvPr>
        </p:nvSpPr>
        <p:spPr>
          <a:xfrm>
            <a:off x="457200" y="274638"/>
            <a:ext cx="8229600" cy="715962"/>
          </a:xfrm>
        </p:spPr>
        <p:txBody>
          <a:bodyPr>
            <a:normAutofit fontScale="90000"/>
          </a:bodyPr>
          <a:lstStyle/>
          <a:p>
            <a:r>
              <a:rPr lang="en-US" dirty="0"/>
              <a:t>Function Overriding</a:t>
            </a:r>
            <a:endParaRPr lang="en-IN" dirty="0"/>
          </a:p>
        </p:txBody>
      </p:sp>
      <p:sp>
        <p:nvSpPr>
          <p:cNvPr id="3" name="Content Placeholder 2">
            <a:extLst>
              <a:ext uri="{FF2B5EF4-FFF2-40B4-BE49-F238E27FC236}">
                <a16:creationId xmlns:a16="http://schemas.microsoft.com/office/drawing/2014/main" id="{6022BA2C-B0B0-2941-A932-4E5AFC30CFCE}"/>
              </a:ext>
            </a:extLst>
          </p:cNvPr>
          <p:cNvSpPr>
            <a:spLocks noGrp="1"/>
          </p:cNvSpPr>
          <p:nvPr>
            <p:ph idx="1"/>
          </p:nvPr>
        </p:nvSpPr>
        <p:spPr/>
        <p:txBody>
          <a:bodyPr>
            <a:normAutofit fontScale="85000" lnSpcReduction="20000"/>
          </a:bodyPr>
          <a:lstStyle/>
          <a:p>
            <a:r>
              <a:rPr lang="en-US" dirty="0"/>
              <a:t>Function overriding is the mechanism using which a function defined in the base class is once </a:t>
            </a:r>
            <a:r>
              <a:rPr lang="en-US" b="1" dirty="0"/>
              <a:t>again defined in the derived class</a:t>
            </a:r>
            <a:r>
              <a:rPr lang="en-US" dirty="0"/>
              <a:t>. In this case, we say the function is overridden in the derived class.</a:t>
            </a:r>
          </a:p>
          <a:p>
            <a:r>
              <a:rPr lang="en-US" dirty="0"/>
              <a:t>We should remember that function overriding </a:t>
            </a:r>
            <a:r>
              <a:rPr lang="en-US" b="1" dirty="0"/>
              <a:t>cannot be done within one class only</a:t>
            </a:r>
            <a:r>
              <a:rPr lang="en-US" dirty="0"/>
              <a:t>. </a:t>
            </a:r>
          </a:p>
          <a:p>
            <a:r>
              <a:rPr lang="en-US" dirty="0"/>
              <a:t>The function is overridden </a:t>
            </a:r>
            <a:r>
              <a:rPr lang="en-US" b="1" dirty="0"/>
              <a:t>in the derived class only</a:t>
            </a:r>
            <a:r>
              <a:rPr lang="en-US" dirty="0"/>
              <a:t>. </a:t>
            </a:r>
          </a:p>
          <a:p>
            <a:pPr lvl="1"/>
            <a:r>
              <a:rPr lang="en-US" dirty="0"/>
              <a:t>Hence </a:t>
            </a:r>
            <a:r>
              <a:rPr lang="en-US" b="1" dirty="0"/>
              <a:t>inheritance should be present </a:t>
            </a:r>
            <a:r>
              <a:rPr lang="en-US" dirty="0"/>
              <a:t>for function overriding.</a:t>
            </a:r>
          </a:p>
          <a:p>
            <a:pPr lvl="1"/>
            <a:r>
              <a:rPr lang="en-US" dirty="0"/>
              <a:t>The second thing is that the function from a base class that we are overriding should have the </a:t>
            </a:r>
            <a:r>
              <a:rPr lang="en-US" b="1" dirty="0"/>
              <a:t>same signature or prototype</a:t>
            </a:r>
            <a:r>
              <a:rPr lang="en-US" dirty="0"/>
              <a:t> i.e. it should have the same name, same return type, and same argument list.</a:t>
            </a:r>
            <a:endParaRPr lang="en-IN" dirty="0"/>
          </a:p>
        </p:txBody>
      </p:sp>
    </p:spTree>
    <p:extLst>
      <p:ext uri="{BB962C8B-B14F-4D97-AF65-F5344CB8AC3E}">
        <p14:creationId xmlns:p14="http://schemas.microsoft.com/office/powerpoint/2010/main" val="417508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7AE3D-9C95-99FB-23F4-0716425C5AAA}"/>
              </a:ext>
            </a:extLst>
          </p:cNvPr>
          <p:cNvSpPr>
            <a:spLocks noGrp="1"/>
          </p:cNvSpPr>
          <p:nvPr>
            <p:ph idx="1"/>
          </p:nvPr>
        </p:nvSpPr>
        <p:spPr>
          <a:xfrm>
            <a:off x="457200" y="304800"/>
            <a:ext cx="4648200" cy="6400800"/>
          </a:xfrm>
        </p:spPr>
        <p:txBody>
          <a:bodyPr>
            <a:normAutofit fontScale="92500" lnSpcReduction="10000"/>
          </a:bodyPr>
          <a:lstStyle/>
          <a:p>
            <a:pPr marL="0" indent="0">
              <a:buNone/>
            </a:pPr>
            <a:r>
              <a:rPr lang="en-IN" sz="1600" dirty="0"/>
              <a:t>#include &lt;iostream&gt;</a:t>
            </a:r>
          </a:p>
          <a:p>
            <a:pPr marL="0" indent="0">
              <a:buNone/>
            </a:pPr>
            <a:r>
              <a:rPr lang="en-IN" sz="1600" dirty="0"/>
              <a:t>using namespace std;</a:t>
            </a:r>
          </a:p>
          <a:p>
            <a:pPr marL="0" indent="0">
              <a:buNone/>
            </a:pPr>
            <a:r>
              <a:rPr lang="en-IN" sz="1600" dirty="0"/>
              <a:t>class Base</a:t>
            </a:r>
          </a:p>
          <a:p>
            <a:pPr marL="0" indent="0">
              <a:buNone/>
            </a:pPr>
            <a:r>
              <a:rPr lang="en-IN" sz="1600" dirty="0"/>
              <a:t>{</a:t>
            </a:r>
          </a:p>
          <a:p>
            <a:pPr marL="0" indent="0">
              <a:buNone/>
            </a:pPr>
            <a:r>
              <a:rPr lang="en-IN" sz="1600" dirty="0"/>
              <a:t>   public:</a:t>
            </a:r>
          </a:p>
          <a:p>
            <a:pPr marL="0" indent="0">
              <a:buNone/>
            </a:pPr>
            <a:r>
              <a:rPr lang="en-IN" sz="1600" dirty="0"/>
              <a:t>virtual void </a:t>
            </a:r>
            <a:r>
              <a:rPr lang="en-IN" sz="1600" dirty="0" err="1"/>
              <a:t>show_val</a:t>
            </a:r>
            <a:r>
              <a:rPr lang="en-IN" sz="1600" dirty="0"/>
              <a:t>()</a:t>
            </a:r>
          </a:p>
          <a:p>
            <a:pPr marL="0" indent="0">
              <a:buNone/>
            </a:pPr>
            <a:r>
              <a:rPr lang="en-IN" sz="1600" dirty="0"/>
              <a:t>   {</a:t>
            </a:r>
          </a:p>
          <a:p>
            <a:pPr marL="0" indent="0">
              <a:buNone/>
            </a:pPr>
            <a:r>
              <a:rPr lang="en-IN" sz="1600" dirty="0"/>
              <a:t>      </a:t>
            </a:r>
            <a:r>
              <a:rPr lang="en-IN" sz="1600" dirty="0" err="1"/>
              <a:t>cout</a:t>
            </a:r>
            <a:r>
              <a:rPr lang="en-IN" sz="1600" dirty="0"/>
              <a:t> &lt;&lt; “Print Base Class"&lt;&lt;</a:t>
            </a:r>
            <a:r>
              <a:rPr lang="en-IN" sz="1600" dirty="0" err="1"/>
              <a:t>endl</a:t>
            </a:r>
            <a:r>
              <a:rPr lang="en-IN" sz="1600" dirty="0"/>
              <a:t>;</a:t>
            </a:r>
          </a:p>
          <a:p>
            <a:pPr marL="0" indent="0">
              <a:buNone/>
            </a:pPr>
            <a:r>
              <a:rPr lang="en-IN" sz="1600" dirty="0"/>
              <a:t>   }</a:t>
            </a:r>
          </a:p>
          <a:p>
            <a:pPr marL="0" indent="0">
              <a:buNone/>
            </a:pPr>
            <a:r>
              <a:rPr lang="en-IN" sz="1600" dirty="0"/>
              <a:t>};</a:t>
            </a:r>
          </a:p>
          <a:p>
            <a:pPr marL="0" indent="0">
              <a:buNone/>
            </a:pPr>
            <a:r>
              <a:rPr lang="en-IN" sz="1600" dirty="0"/>
              <a:t>class </a:t>
            </a:r>
            <a:r>
              <a:rPr lang="en-IN" sz="1600" dirty="0" err="1"/>
              <a:t>Derived:public</a:t>
            </a:r>
            <a:r>
              <a:rPr lang="en-IN" sz="1600" dirty="0"/>
              <a:t> Base</a:t>
            </a:r>
          </a:p>
          <a:p>
            <a:pPr marL="0" indent="0">
              <a:buNone/>
            </a:pPr>
            <a:r>
              <a:rPr lang="en-IN" sz="1600" dirty="0"/>
              <a:t>{</a:t>
            </a:r>
          </a:p>
          <a:p>
            <a:pPr marL="0" indent="0">
              <a:buNone/>
            </a:pPr>
            <a:r>
              <a:rPr lang="en-IN" sz="1600" dirty="0"/>
              <a:t>   public:</a:t>
            </a:r>
          </a:p>
          <a:p>
            <a:pPr marL="0" indent="0">
              <a:buNone/>
            </a:pPr>
            <a:r>
              <a:rPr lang="en-IN" sz="1600" dirty="0"/>
              <a:t>   </a:t>
            </a:r>
            <a:r>
              <a:rPr lang="en-IN" sz="1600" dirty="0">
                <a:solidFill>
                  <a:srgbClr val="FF0000"/>
                </a:solidFill>
              </a:rPr>
              <a:t>void </a:t>
            </a:r>
            <a:r>
              <a:rPr lang="en-IN" sz="1600" dirty="0" err="1">
                <a:solidFill>
                  <a:srgbClr val="FF0000"/>
                </a:solidFill>
              </a:rPr>
              <a:t>show_val</a:t>
            </a:r>
            <a:r>
              <a:rPr lang="en-IN" sz="1600" dirty="0">
                <a:solidFill>
                  <a:srgbClr val="FF0000"/>
                </a:solidFill>
              </a:rPr>
              <a:t>()</a:t>
            </a:r>
            <a:r>
              <a:rPr lang="en-IN" sz="1600" dirty="0"/>
              <a:t> //function overridden from base</a:t>
            </a:r>
          </a:p>
          <a:p>
            <a:pPr marL="0" indent="0">
              <a:buNone/>
            </a:pPr>
            <a:r>
              <a:rPr lang="en-IN" sz="1600" dirty="0"/>
              <a:t>   {</a:t>
            </a:r>
          </a:p>
          <a:p>
            <a:pPr marL="0" indent="0">
              <a:buNone/>
            </a:pPr>
            <a:r>
              <a:rPr lang="en-IN" sz="1600" dirty="0"/>
              <a:t>      </a:t>
            </a:r>
            <a:r>
              <a:rPr lang="en-IN" sz="1600" dirty="0" err="1"/>
              <a:t>cout</a:t>
            </a:r>
            <a:r>
              <a:rPr lang="en-IN" sz="1600" dirty="0"/>
              <a:t> &lt;&lt; “Print Derived Class"&lt;&lt;</a:t>
            </a:r>
            <a:r>
              <a:rPr lang="en-IN" sz="1600" dirty="0" err="1"/>
              <a:t>endl</a:t>
            </a:r>
            <a:r>
              <a:rPr lang="en-IN" sz="1600" dirty="0"/>
              <a:t>;</a:t>
            </a:r>
          </a:p>
          <a:p>
            <a:pPr marL="0" indent="0">
              <a:buNone/>
            </a:pPr>
            <a:r>
              <a:rPr lang="en-IN" sz="1600" dirty="0"/>
              <a:t>   }</a:t>
            </a:r>
          </a:p>
          <a:p>
            <a:pPr marL="0" indent="0">
              <a:buNone/>
            </a:pPr>
            <a:r>
              <a:rPr lang="en-IN" sz="1600" dirty="0"/>
              <a:t>};</a:t>
            </a:r>
          </a:p>
          <a:p>
            <a:pPr marL="0" indent="0">
              <a:buNone/>
            </a:pPr>
            <a:r>
              <a:rPr lang="en-IN" sz="1600" dirty="0"/>
              <a:t>int main()</a:t>
            </a:r>
          </a:p>
          <a:p>
            <a:pPr marL="0" indent="0">
              <a:buNone/>
            </a:pPr>
            <a:r>
              <a:rPr lang="en-IN" sz="1600" dirty="0"/>
              <a:t>{</a:t>
            </a:r>
          </a:p>
          <a:p>
            <a:pPr marL="0" indent="0">
              <a:buNone/>
            </a:pPr>
            <a:r>
              <a:rPr lang="en-IN" sz="1600" dirty="0"/>
              <a:t>   Base b;</a:t>
            </a:r>
          </a:p>
          <a:p>
            <a:pPr marL="0" indent="0">
              <a:buNone/>
            </a:pPr>
            <a:r>
              <a:rPr lang="en-IN" sz="1600" dirty="0"/>
              <a:t>   Derived d;</a:t>
            </a:r>
          </a:p>
          <a:p>
            <a:pPr marL="0" indent="0">
              <a:buNone/>
            </a:pPr>
            <a:r>
              <a:rPr lang="en-IN" sz="1600" dirty="0"/>
              <a:t>   </a:t>
            </a:r>
            <a:r>
              <a:rPr lang="en-IN" sz="1600" dirty="0" err="1"/>
              <a:t>b.show_val</a:t>
            </a:r>
            <a:r>
              <a:rPr lang="en-IN" sz="1600" dirty="0"/>
              <a:t>(); </a:t>
            </a:r>
          </a:p>
          <a:p>
            <a:pPr marL="0" indent="0">
              <a:buNone/>
            </a:pPr>
            <a:r>
              <a:rPr lang="en-IN" sz="1600" dirty="0"/>
              <a:t>   </a:t>
            </a:r>
            <a:r>
              <a:rPr lang="en-IN" sz="1600" dirty="0" err="1"/>
              <a:t>d.show_val</a:t>
            </a:r>
            <a:r>
              <a:rPr lang="en-IN" sz="1600" dirty="0"/>
              <a:t>();</a:t>
            </a:r>
          </a:p>
          <a:p>
            <a:pPr marL="0" indent="0">
              <a:buNone/>
            </a:pPr>
            <a:r>
              <a:rPr lang="en-IN" sz="1600" dirty="0"/>
              <a:t>}</a:t>
            </a:r>
          </a:p>
        </p:txBody>
      </p:sp>
      <p:sp>
        <p:nvSpPr>
          <p:cNvPr id="4" name="TextBox 3">
            <a:extLst>
              <a:ext uri="{FF2B5EF4-FFF2-40B4-BE49-F238E27FC236}">
                <a16:creationId xmlns:a16="http://schemas.microsoft.com/office/drawing/2014/main" id="{42E8BD89-F4B3-0566-CB2D-61B6AD36FFCD}"/>
              </a:ext>
            </a:extLst>
          </p:cNvPr>
          <p:cNvSpPr txBox="1"/>
          <p:nvPr/>
        </p:nvSpPr>
        <p:spPr>
          <a:xfrm>
            <a:off x="5943600" y="4953000"/>
            <a:ext cx="1981200" cy="1200329"/>
          </a:xfrm>
          <a:prstGeom prst="rect">
            <a:avLst/>
          </a:prstGeom>
          <a:noFill/>
        </p:spPr>
        <p:txBody>
          <a:bodyPr wrap="square">
            <a:spAutoFit/>
          </a:bodyPr>
          <a:lstStyle/>
          <a:p>
            <a:r>
              <a:rPr lang="en-US" dirty="0"/>
              <a:t>Output:</a:t>
            </a:r>
          </a:p>
          <a:p>
            <a:endParaRPr lang="en-US" dirty="0"/>
          </a:p>
          <a:p>
            <a:r>
              <a:rPr lang="en-IN" sz="1800" dirty="0"/>
              <a:t>Print Base Class</a:t>
            </a:r>
            <a:endParaRPr lang="en-US" dirty="0"/>
          </a:p>
          <a:p>
            <a:r>
              <a:rPr lang="en-IN" sz="1800" dirty="0"/>
              <a:t>Print Derived Class</a:t>
            </a:r>
            <a:endParaRPr lang="en-US" dirty="0"/>
          </a:p>
        </p:txBody>
      </p:sp>
      <p:sp>
        <p:nvSpPr>
          <p:cNvPr id="2" name="Title 1">
            <a:extLst>
              <a:ext uri="{FF2B5EF4-FFF2-40B4-BE49-F238E27FC236}">
                <a16:creationId xmlns:a16="http://schemas.microsoft.com/office/drawing/2014/main" id="{CCB96E04-F1AC-B47D-68CF-27089FA6828A}"/>
              </a:ext>
            </a:extLst>
          </p:cNvPr>
          <p:cNvSpPr>
            <a:spLocks noGrp="1"/>
          </p:cNvSpPr>
          <p:nvPr>
            <p:ph type="title"/>
          </p:nvPr>
        </p:nvSpPr>
        <p:spPr>
          <a:xfrm>
            <a:off x="2895600" y="274638"/>
            <a:ext cx="5791200" cy="563562"/>
          </a:xfrm>
        </p:spPr>
        <p:txBody>
          <a:bodyPr>
            <a:normAutofit fontScale="90000"/>
          </a:bodyPr>
          <a:lstStyle/>
          <a:p>
            <a:r>
              <a:rPr lang="en-US" dirty="0"/>
              <a:t>Function Overriding</a:t>
            </a:r>
            <a:endParaRPr lang="en-IN" dirty="0"/>
          </a:p>
        </p:txBody>
      </p:sp>
      <p:sp>
        <p:nvSpPr>
          <p:cNvPr id="6" name="TextBox 5">
            <a:extLst>
              <a:ext uri="{FF2B5EF4-FFF2-40B4-BE49-F238E27FC236}">
                <a16:creationId xmlns:a16="http://schemas.microsoft.com/office/drawing/2014/main" id="{861A726F-FEDE-2FA2-186A-CF49BB3B6109}"/>
              </a:ext>
            </a:extLst>
          </p:cNvPr>
          <p:cNvSpPr txBox="1"/>
          <p:nvPr/>
        </p:nvSpPr>
        <p:spPr>
          <a:xfrm>
            <a:off x="4343400" y="914400"/>
            <a:ext cx="4572000" cy="2554545"/>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600" dirty="0"/>
              <a:t>The virtual keyword is declared in the base class for the function that you intend to be overridden. </a:t>
            </a:r>
          </a:p>
          <a:p>
            <a:pPr marL="285750" indent="-285750">
              <a:buFont typeface="Arial" panose="020B0604020202020204" pitchFamily="34" charset="0"/>
              <a:buChar char="•"/>
            </a:pPr>
            <a:r>
              <a:rPr lang="en-US" sz="1600" dirty="0"/>
              <a:t>This informs the compiler that derived classes can provide their own versions.</a:t>
            </a:r>
          </a:p>
          <a:p>
            <a:endParaRPr lang="en-US" sz="1600" dirty="0"/>
          </a:p>
          <a:p>
            <a:r>
              <a:rPr lang="en-US" sz="1600" dirty="0"/>
              <a:t>Benefits of virtual:</a:t>
            </a:r>
          </a:p>
          <a:p>
            <a:pPr marL="285750" indent="-285750">
              <a:buFont typeface="Arial" panose="020B0604020202020204" pitchFamily="34" charset="0"/>
              <a:buChar char="•"/>
            </a:pPr>
            <a:r>
              <a:rPr lang="en-US" sz="1600" dirty="0"/>
              <a:t>Ensures the correct function is called for an object, enabling polymorphism.</a:t>
            </a:r>
          </a:p>
          <a:p>
            <a:pPr marL="285750" indent="-285750">
              <a:buFont typeface="Arial" panose="020B0604020202020204" pitchFamily="34" charset="0"/>
              <a:buChar char="•"/>
            </a:pPr>
            <a:r>
              <a:rPr lang="en-US" sz="1600" dirty="0"/>
              <a:t>Makes code more flexible and reusable, as derived classes can specialize behavior.</a:t>
            </a:r>
          </a:p>
        </p:txBody>
      </p:sp>
      <p:sp>
        <p:nvSpPr>
          <p:cNvPr id="7" name="TextBox 6">
            <a:extLst>
              <a:ext uri="{FF2B5EF4-FFF2-40B4-BE49-F238E27FC236}">
                <a16:creationId xmlns:a16="http://schemas.microsoft.com/office/drawing/2014/main" id="{DFBD138E-1992-259F-A807-CA18F4D3EDCC}"/>
              </a:ext>
            </a:extLst>
          </p:cNvPr>
          <p:cNvSpPr txBox="1"/>
          <p:nvPr/>
        </p:nvSpPr>
        <p:spPr>
          <a:xfrm>
            <a:off x="3124200" y="4724400"/>
            <a:ext cx="2438400" cy="954107"/>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IN" sz="1400" dirty="0"/>
              <a:t>Base class object is calling </a:t>
            </a:r>
            <a:r>
              <a:rPr lang="en-IN" sz="1400" dirty="0" err="1"/>
              <a:t>show_val</a:t>
            </a:r>
            <a:r>
              <a:rPr lang="en-IN" sz="1400" dirty="0"/>
              <a:t>(), So it will be searched in base class only, If found, will be executed.</a:t>
            </a:r>
          </a:p>
        </p:txBody>
      </p:sp>
      <p:cxnSp>
        <p:nvCxnSpPr>
          <p:cNvPr id="9" name="Straight Arrow Connector 8">
            <a:extLst>
              <a:ext uri="{FF2B5EF4-FFF2-40B4-BE49-F238E27FC236}">
                <a16:creationId xmlns:a16="http://schemas.microsoft.com/office/drawing/2014/main" id="{C9AF4ECC-38D7-AD61-9689-BD19229D0D25}"/>
              </a:ext>
            </a:extLst>
          </p:cNvPr>
          <p:cNvCxnSpPr>
            <a:cxnSpLocks/>
            <a:endCxn id="7" idx="1"/>
          </p:cNvCxnSpPr>
          <p:nvPr/>
        </p:nvCxnSpPr>
        <p:spPr>
          <a:xfrm flipV="1">
            <a:off x="1752600" y="5201454"/>
            <a:ext cx="1371600" cy="742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7C83DF4-11BC-E6A8-96EC-2E8C21C01791}"/>
              </a:ext>
            </a:extLst>
          </p:cNvPr>
          <p:cNvSpPr txBox="1"/>
          <p:nvPr/>
        </p:nvSpPr>
        <p:spPr>
          <a:xfrm>
            <a:off x="3124200" y="5751493"/>
            <a:ext cx="2438400" cy="954107"/>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IN" sz="1400" dirty="0"/>
              <a:t>Derived class object is calling </a:t>
            </a:r>
            <a:r>
              <a:rPr lang="en-IN" sz="1400" dirty="0" err="1"/>
              <a:t>show_val</a:t>
            </a:r>
            <a:r>
              <a:rPr lang="en-IN" sz="1400" dirty="0"/>
              <a:t>(), So it will be searched in derived class only, If found, will be executed.</a:t>
            </a:r>
          </a:p>
        </p:txBody>
      </p:sp>
      <p:cxnSp>
        <p:nvCxnSpPr>
          <p:cNvPr id="12" name="Straight Arrow Connector 11">
            <a:extLst>
              <a:ext uri="{FF2B5EF4-FFF2-40B4-BE49-F238E27FC236}">
                <a16:creationId xmlns:a16="http://schemas.microsoft.com/office/drawing/2014/main" id="{44F1D038-3153-0F48-08CD-41CCCBD0BC3F}"/>
              </a:ext>
            </a:extLst>
          </p:cNvPr>
          <p:cNvCxnSpPr>
            <a:cxnSpLocks/>
            <a:endCxn id="10" idx="1"/>
          </p:cNvCxnSpPr>
          <p:nvPr/>
        </p:nvCxnSpPr>
        <p:spPr>
          <a:xfrm>
            <a:off x="1778000" y="6228546"/>
            <a:ext cx="1346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490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2761</TotalTime>
  <Words>4564</Words>
  <Application>Microsoft Office PowerPoint</Application>
  <PresentationFormat>On-screen Show (4:3)</PresentationFormat>
  <Paragraphs>718</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Caladea</vt:lpstr>
      <vt:lpstr>Calibri</vt:lpstr>
      <vt:lpstr>Courier New</vt:lpstr>
      <vt:lpstr>Google Sans</vt:lpstr>
      <vt:lpstr>Nunito</vt:lpstr>
      <vt:lpstr>source-serif-pro</vt:lpstr>
      <vt:lpstr>Symbol</vt:lpstr>
      <vt:lpstr>Times New Roman</vt:lpstr>
      <vt:lpstr>Office Theme</vt:lpstr>
      <vt:lpstr>Module 7 Polymorphism</vt:lpstr>
      <vt:lpstr>Polymorphism</vt:lpstr>
      <vt:lpstr>Function overloading</vt:lpstr>
      <vt:lpstr>PowerPoint Presentation</vt:lpstr>
      <vt:lpstr>PowerPoint Presentation</vt:lpstr>
      <vt:lpstr>PowerPoint Presentation</vt:lpstr>
      <vt:lpstr>PowerPoint Presentation</vt:lpstr>
      <vt:lpstr>Function Overriding</vt:lpstr>
      <vt:lpstr>Function Overriding</vt:lpstr>
      <vt:lpstr>Function Overriding</vt:lpstr>
      <vt:lpstr>Function Overloading vs Function Overriding</vt:lpstr>
      <vt:lpstr>Function Overriding (achieved at run time)</vt:lpstr>
      <vt:lpstr>PowerPoint Presentation</vt:lpstr>
      <vt:lpstr>OPERATOR OVERLOADING</vt:lpstr>
      <vt:lpstr>Operator Overloading in C++</vt:lpstr>
      <vt:lpstr>PowerPoint Presentation</vt:lpstr>
      <vt:lpstr>PowerPoint Presentation</vt:lpstr>
      <vt:lpstr>PowerPoint Presentation</vt:lpstr>
      <vt:lpstr>Restrictions on Operator Overloading</vt:lpstr>
      <vt:lpstr>PowerPoint Presentation</vt:lpstr>
      <vt:lpstr>Overloading can be defined either within the class or outside the class</vt:lpstr>
      <vt:lpstr>Overloading Unary Operator</vt:lpstr>
      <vt:lpstr>Overloading Unary Operator using friend function</vt:lpstr>
      <vt:lpstr>Overloading binary operator</vt:lpstr>
      <vt:lpstr>Binary operator overloading using Friend Function</vt:lpstr>
      <vt:lpstr>Note</vt:lpstr>
      <vt:lpstr>Rules For Overloading</vt:lpstr>
      <vt:lpstr>Polymorphism</vt:lpstr>
      <vt:lpstr>Static &amp; Dynamic Polymorphism</vt:lpstr>
      <vt:lpstr>Virtual Function</vt:lpstr>
      <vt:lpstr>Virtual Function: Early/Late binding</vt:lpstr>
      <vt:lpstr>PowerPoint Presentation</vt:lpstr>
      <vt:lpstr>PowerPoint Presentation</vt:lpstr>
      <vt:lpstr>Pure Virtual Function/Abstract Class</vt:lpstr>
      <vt:lpstr>example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191CSC302T</dc:title>
  <dc:creator>HP</dc:creator>
  <cp:lastModifiedBy>Dr. Mohammad Arif</cp:lastModifiedBy>
  <cp:revision>196</cp:revision>
  <dcterms:created xsi:type="dcterms:W3CDTF">2020-07-19T12:36:45Z</dcterms:created>
  <dcterms:modified xsi:type="dcterms:W3CDTF">2024-03-20T08:10:57Z</dcterms:modified>
</cp:coreProperties>
</file>