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30" r:id="rId2"/>
    <p:sldId id="288" r:id="rId3"/>
    <p:sldId id="289" r:id="rId4"/>
    <p:sldId id="290" r:id="rId5"/>
    <p:sldId id="320" r:id="rId6"/>
    <p:sldId id="321" r:id="rId7"/>
    <p:sldId id="322" r:id="rId8"/>
    <p:sldId id="323" r:id="rId9"/>
    <p:sldId id="305" r:id="rId10"/>
    <p:sldId id="306" r:id="rId11"/>
    <p:sldId id="307" r:id="rId12"/>
    <p:sldId id="308" r:id="rId13"/>
    <p:sldId id="319" r:id="rId14"/>
    <p:sldId id="324" r:id="rId15"/>
    <p:sldId id="327" r:id="rId16"/>
    <p:sldId id="317" r:id="rId17"/>
    <p:sldId id="326" r:id="rId18"/>
    <p:sldId id="332" r:id="rId19"/>
    <p:sldId id="333" r:id="rId20"/>
    <p:sldId id="311" r:id="rId21"/>
    <p:sldId id="325" r:id="rId22"/>
    <p:sldId id="328" r:id="rId23"/>
    <p:sldId id="312" r:id="rId24"/>
    <p:sldId id="313" r:id="rId25"/>
    <p:sldId id="314" r:id="rId26"/>
    <p:sldId id="315" r:id="rId27"/>
    <p:sldId id="316" r:id="rId28"/>
    <p:sldId id="331" r:id="rId29"/>
    <p:sldId id="318" r:id="rId30"/>
    <p:sldId id="329" r:id="rId31"/>
    <p:sldId id="309" r:id="rId32"/>
    <p:sldId id="31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94660"/>
  </p:normalViewPr>
  <p:slideViewPr>
    <p:cSldViewPr>
      <p:cViewPr varScale="1">
        <p:scale>
          <a:sx n="75" d="100"/>
          <a:sy n="75" d="100"/>
        </p:scale>
        <p:origin x="1272"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8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1B851A-5698-44A0-ABC3-7B24A6C0BB49}" type="datetimeFigureOut">
              <a:rPr lang="en-US" smtClean="0"/>
              <a:pPr/>
              <a:t>3/18/2024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01FF7-359E-412A-B845-90D90DB849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77608-2EF9-4981-A202-C2B1831A8676}" type="datetime1">
              <a:rPr lang="en-US" smtClean="0"/>
              <a:t>3/18/2024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E3116-88EE-4C33-8CAC-E1F012869C2A}" type="datetime1">
              <a:rPr lang="en-US" smtClean="0"/>
              <a:t>3/18/2024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4A5A4-FC26-4CE1-8347-009578338B52}" type="datetime1">
              <a:rPr lang="en-US" smtClean="0"/>
              <a:t>3/18/2024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9D62AA-912C-45D7-BA23-A16BBB89E35A}" type="datetime1">
              <a:rPr lang="en-US" smtClean="0"/>
              <a:t>3/18/2024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7DF76-9960-463F-A5AC-E315A72D13C7}" type="datetime1">
              <a:rPr lang="en-US" smtClean="0"/>
              <a:t>3/18/2024</a:t>
            </a:fld>
            <a:endParaRPr lang="en-US"/>
          </a:p>
        </p:txBody>
      </p:sp>
      <p:sp>
        <p:nvSpPr>
          <p:cNvPr id="5" name="Footer Placeholder 4"/>
          <p:cNvSpPr>
            <a:spLocks noGrp="1"/>
          </p:cNvSpPr>
          <p:nvPr>
            <p:ph type="ftr" sz="quarter" idx="11"/>
          </p:nvPr>
        </p:nvSpPr>
        <p:spPr/>
        <p:txBody>
          <a:bodyPr/>
          <a:lstStyle/>
          <a:p>
            <a:r>
              <a:rPr lang="en-US"/>
              <a:t>191CSC302T-OBJECT ORIENTED PROGRAMMING</a:t>
            </a:r>
          </a:p>
        </p:txBody>
      </p:sp>
      <p:sp>
        <p:nvSpPr>
          <p:cNvPr id="6" name="Slide Number Placeholder 5"/>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24BE3A-F3BB-4697-B0ED-293A0B8A7AE1}" type="datetime1">
              <a:rPr lang="en-US" smtClean="0"/>
              <a:t>3/18/2024</a:t>
            </a:fld>
            <a:endParaRPr lang="en-US"/>
          </a:p>
        </p:txBody>
      </p:sp>
      <p:sp>
        <p:nvSpPr>
          <p:cNvPr id="6" name="Footer Placeholder 5"/>
          <p:cNvSpPr>
            <a:spLocks noGrp="1"/>
          </p:cNvSpPr>
          <p:nvPr>
            <p:ph type="ftr" sz="quarter" idx="11"/>
          </p:nvPr>
        </p:nvSpPr>
        <p:spPr/>
        <p:txBody>
          <a:bodyPr/>
          <a:lstStyle/>
          <a:p>
            <a:r>
              <a:rPr lang="en-US"/>
              <a:t>191CSC302T-OBJECT ORIENTED PROGRAMMING</a:t>
            </a:r>
          </a:p>
        </p:txBody>
      </p:sp>
      <p:sp>
        <p:nvSpPr>
          <p:cNvPr id="7" name="Slide Number Placeholder 6"/>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73BEEA-E0F4-41C7-B9A6-ADB17C9A9C07}" type="datetime1">
              <a:rPr lang="en-US" smtClean="0"/>
              <a:t>3/18/2024</a:t>
            </a:fld>
            <a:endParaRPr lang="en-US"/>
          </a:p>
        </p:txBody>
      </p:sp>
      <p:sp>
        <p:nvSpPr>
          <p:cNvPr id="8" name="Footer Placeholder 7"/>
          <p:cNvSpPr>
            <a:spLocks noGrp="1"/>
          </p:cNvSpPr>
          <p:nvPr>
            <p:ph type="ftr" sz="quarter" idx="11"/>
          </p:nvPr>
        </p:nvSpPr>
        <p:spPr/>
        <p:txBody>
          <a:bodyPr/>
          <a:lstStyle/>
          <a:p>
            <a:r>
              <a:rPr lang="en-US"/>
              <a:t>191CSC302T-OBJECT ORIENTED PROGRAMMING</a:t>
            </a:r>
          </a:p>
        </p:txBody>
      </p:sp>
      <p:sp>
        <p:nvSpPr>
          <p:cNvPr id="9" name="Slide Number Placeholder 8"/>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FE5929-65B4-408E-ABD6-C6B9A3926BAD}" type="datetime1">
              <a:rPr lang="en-US" smtClean="0"/>
              <a:t>3/18/2024</a:t>
            </a:fld>
            <a:endParaRPr lang="en-US"/>
          </a:p>
        </p:txBody>
      </p:sp>
      <p:sp>
        <p:nvSpPr>
          <p:cNvPr id="4" name="Footer Placeholder 3"/>
          <p:cNvSpPr>
            <a:spLocks noGrp="1"/>
          </p:cNvSpPr>
          <p:nvPr>
            <p:ph type="ftr" sz="quarter" idx="11"/>
          </p:nvPr>
        </p:nvSpPr>
        <p:spPr/>
        <p:txBody>
          <a:bodyPr/>
          <a:lstStyle/>
          <a:p>
            <a:r>
              <a:rPr lang="en-US"/>
              <a:t>191CSC302T-OBJECT ORIENTED PROGRAMMING</a:t>
            </a:r>
          </a:p>
        </p:txBody>
      </p:sp>
      <p:sp>
        <p:nvSpPr>
          <p:cNvPr id="5" name="Slide Number Placeholder 4"/>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0373D-ADD4-467C-8EB3-9EA3797D2264}" type="datetime1">
              <a:rPr lang="en-US" smtClean="0"/>
              <a:t>3/18/2024</a:t>
            </a:fld>
            <a:endParaRPr lang="en-US"/>
          </a:p>
        </p:txBody>
      </p:sp>
      <p:sp>
        <p:nvSpPr>
          <p:cNvPr id="3" name="Footer Placeholder 2"/>
          <p:cNvSpPr>
            <a:spLocks noGrp="1"/>
          </p:cNvSpPr>
          <p:nvPr>
            <p:ph type="ftr" sz="quarter" idx="11"/>
          </p:nvPr>
        </p:nvSpPr>
        <p:spPr/>
        <p:txBody>
          <a:bodyPr/>
          <a:lstStyle/>
          <a:p>
            <a:r>
              <a:rPr lang="en-US"/>
              <a:t>191CSC302T-OBJECT ORIENTED PROGRAMMING</a:t>
            </a:r>
          </a:p>
        </p:txBody>
      </p:sp>
      <p:sp>
        <p:nvSpPr>
          <p:cNvPr id="4" name="Slide Number Placeholder 3"/>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66A24-5528-4FCA-BC77-CFB2808262A4}" type="datetime1">
              <a:rPr lang="en-US" smtClean="0"/>
              <a:t>3/18/2024</a:t>
            </a:fld>
            <a:endParaRPr lang="en-US"/>
          </a:p>
        </p:txBody>
      </p:sp>
      <p:sp>
        <p:nvSpPr>
          <p:cNvPr id="6" name="Footer Placeholder 5"/>
          <p:cNvSpPr>
            <a:spLocks noGrp="1"/>
          </p:cNvSpPr>
          <p:nvPr>
            <p:ph type="ftr" sz="quarter" idx="11"/>
          </p:nvPr>
        </p:nvSpPr>
        <p:spPr/>
        <p:txBody>
          <a:bodyPr/>
          <a:lstStyle/>
          <a:p>
            <a:r>
              <a:rPr lang="en-US"/>
              <a:t>191CSC302T-OBJECT ORIENTED PROGRAMMING</a:t>
            </a:r>
          </a:p>
        </p:txBody>
      </p:sp>
      <p:sp>
        <p:nvSpPr>
          <p:cNvPr id="7" name="Slide Number Placeholder 6"/>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324D3-2B9A-43E4-8EBF-48EFA8E96B96}" type="datetime1">
              <a:rPr lang="en-US" smtClean="0"/>
              <a:t>3/18/2024</a:t>
            </a:fld>
            <a:endParaRPr lang="en-US"/>
          </a:p>
        </p:txBody>
      </p:sp>
      <p:sp>
        <p:nvSpPr>
          <p:cNvPr id="6" name="Footer Placeholder 5"/>
          <p:cNvSpPr>
            <a:spLocks noGrp="1"/>
          </p:cNvSpPr>
          <p:nvPr>
            <p:ph type="ftr" sz="quarter" idx="11"/>
          </p:nvPr>
        </p:nvSpPr>
        <p:spPr/>
        <p:txBody>
          <a:bodyPr/>
          <a:lstStyle/>
          <a:p>
            <a:r>
              <a:rPr lang="en-US"/>
              <a:t>191CSC302T-OBJECT ORIENTED PROGRAMMING</a:t>
            </a:r>
          </a:p>
        </p:txBody>
      </p:sp>
      <p:sp>
        <p:nvSpPr>
          <p:cNvPr id="7" name="Slide Number Placeholder 6"/>
          <p:cNvSpPr>
            <a:spLocks noGrp="1"/>
          </p:cNvSpPr>
          <p:nvPr>
            <p:ph type="sldNum" sz="quarter" idx="12"/>
          </p:nvPr>
        </p:nvSpPr>
        <p:spPr/>
        <p:txBody>
          <a:bodyPr/>
          <a:lstStyle/>
          <a:p>
            <a:fld id="{2F096E36-2496-4C66-A8D6-91139C255C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76704-4B5F-4348-99DD-3F6320E86B39}" type="datetime1">
              <a:rPr lang="en-US" smtClean="0"/>
              <a:t>3/18/2024</a:t>
            </a:fld>
            <a:endParaRPr lang="en-US"/>
          </a:p>
        </p:txBody>
      </p:sp>
      <p:sp>
        <p:nvSpPr>
          <p:cNvPr id="5" name="Footer Placeholder 4"/>
          <p:cNvSpPr>
            <a:spLocks noGrp="1"/>
          </p:cNvSpPr>
          <p:nvPr>
            <p:ph type="ftr" sz="quarter" idx="3"/>
          </p:nvPr>
        </p:nvSpPr>
        <p:spPr>
          <a:xfrm>
            <a:off x="2362200" y="6356351"/>
            <a:ext cx="3657600" cy="27305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191CSC302T-OBJECT ORIENTED PROGRAMMING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96E36-2496-4C66-A8D6-91139C255C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8B22E-D46A-4D23-2396-14597FA0F428}"/>
              </a:ext>
            </a:extLst>
          </p:cNvPr>
          <p:cNvSpPr>
            <a:spLocks noGrp="1"/>
          </p:cNvSpPr>
          <p:nvPr>
            <p:ph idx="1"/>
          </p:nvPr>
        </p:nvSpPr>
        <p:spPr/>
        <p:txBody>
          <a:bodyPr>
            <a:normAutofit/>
          </a:bodyPr>
          <a:lstStyle/>
          <a:p>
            <a:pPr marL="0" indent="0" algn="ctr">
              <a:buNone/>
            </a:pPr>
            <a:r>
              <a:rPr lang="en-IN" sz="7200" dirty="0"/>
              <a:t>Module 8</a:t>
            </a:r>
          </a:p>
          <a:p>
            <a:pPr marL="0" indent="0" algn="ctr">
              <a:buNone/>
            </a:pPr>
            <a:r>
              <a:rPr lang="en-IN" sz="7200" dirty="0"/>
              <a:t>Templates in C++</a:t>
            </a:r>
          </a:p>
        </p:txBody>
      </p:sp>
    </p:spTree>
    <p:extLst>
      <p:ext uri="{BB962C8B-B14F-4D97-AF65-F5344CB8AC3E}">
        <p14:creationId xmlns:p14="http://schemas.microsoft.com/office/powerpoint/2010/main" val="7123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00-D232-6360-2576-FDC732C94A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27C810-0E2B-FB22-0240-18C2DC5A174B}"/>
              </a:ext>
            </a:extLst>
          </p:cNvPr>
          <p:cNvSpPr>
            <a:spLocks noGrp="1"/>
          </p:cNvSpPr>
          <p:nvPr>
            <p:ph idx="1"/>
          </p:nvPr>
        </p:nvSpPr>
        <p:spPr/>
        <p:txBody>
          <a:bodyPr>
            <a:normAutofit lnSpcReduction="10000"/>
          </a:bodyPr>
          <a:lstStyle/>
          <a:p>
            <a:pPr algn="l" fontAlgn="base"/>
            <a:r>
              <a:rPr lang="en-US" b="0" i="0" dirty="0">
                <a:solidFill>
                  <a:srgbClr val="273239"/>
                </a:solidFill>
                <a:effectLst/>
                <a:latin typeface="Nunito" pitchFamily="2" charset="0"/>
              </a:rPr>
              <a:t>The C++ Standard Template Library (STL) is a collection of algorithms, data structures, and other components that can be used to simplify the development of C++ programs. </a:t>
            </a:r>
          </a:p>
          <a:p>
            <a:pPr algn="l" fontAlgn="base"/>
            <a:r>
              <a:rPr lang="en-US" b="0" i="0" dirty="0">
                <a:solidFill>
                  <a:srgbClr val="273239"/>
                </a:solidFill>
                <a:effectLst/>
                <a:latin typeface="Nunito" pitchFamily="2" charset="0"/>
              </a:rPr>
              <a:t>The STL provides a range of containers, such as vectors, lists, and maps, as well as algorithms for searching, sorting and manipulating data.</a:t>
            </a:r>
          </a:p>
        </p:txBody>
      </p:sp>
    </p:spTree>
    <p:extLst>
      <p:ext uri="{BB962C8B-B14F-4D97-AF65-F5344CB8AC3E}">
        <p14:creationId xmlns:p14="http://schemas.microsoft.com/office/powerpoint/2010/main" val="332621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6E7D-5B59-16A2-A078-DD446195E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AA1771-190A-2569-93BA-EAAD849E3E56}"/>
              </a:ext>
            </a:extLst>
          </p:cNvPr>
          <p:cNvSpPr>
            <a:spLocks noGrp="1"/>
          </p:cNvSpPr>
          <p:nvPr>
            <p:ph idx="1"/>
          </p:nvPr>
        </p:nvSpPr>
        <p:spPr/>
        <p:txBody>
          <a:bodyPr>
            <a:normAutofit fontScale="92500" lnSpcReduction="10000"/>
          </a:bodyPr>
          <a:lstStyle/>
          <a:p>
            <a:pPr fontAlgn="base"/>
            <a:r>
              <a:rPr lang="en-US" sz="2800" dirty="0">
                <a:solidFill>
                  <a:srgbClr val="273239"/>
                </a:solidFill>
                <a:latin typeface="Nunito" pitchFamily="2" charset="0"/>
              </a:rPr>
              <a:t>One of the key benefits of the STL is that it provides a way to write generic, reusable code that can be applied to different data types. </a:t>
            </a:r>
          </a:p>
          <a:p>
            <a:pPr fontAlgn="base"/>
            <a:r>
              <a:rPr lang="en-US" sz="2800" dirty="0">
                <a:solidFill>
                  <a:srgbClr val="273239"/>
                </a:solidFill>
                <a:latin typeface="Nunito" pitchFamily="2" charset="0"/>
              </a:rPr>
              <a:t>This means that you can write an algorithm once, and then use it with different types of data without having to write separate code for each type.</a:t>
            </a:r>
          </a:p>
          <a:p>
            <a:pPr fontAlgn="base"/>
            <a:r>
              <a:rPr lang="en-US" sz="2800" dirty="0">
                <a:solidFill>
                  <a:srgbClr val="273239"/>
                </a:solidFill>
                <a:latin typeface="Nunito" pitchFamily="2" charset="0"/>
              </a:rPr>
              <a:t>The STL also provides a way to write efficient code. </a:t>
            </a:r>
          </a:p>
          <a:p>
            <a:pPr fontAlgn="base"/>
            <a:r>
              <a:rPr lang="en-US" sz="2800" dirty="0">
                <a:solidFill>
                  <a:srgbClr val="273239"/>
                </a:solidFill>
                <a:latin typeface="Nunito" pitchFamily="2" charset="0"/>
              </a:rPr>
              <a:t>Many of the algorithms and data structures in the STL are implemented using optimized algorithms, which can result in faster execution times compared to custom code.</a:t>
            </a:r>
          </a:p>
          <a:p>
            <a:endParaRPr lang="en-IN" sz="2400" dirty="0"/>
          </a:p>
        </p:txBody>
      </p:sp>
    </p:spTree>
    <p:extLst>
      <p:ext uri="{BB962C8B-B14F-4D97-AF65-F5344CB8AC3E}">
        <p14:creationId xmlns:p14="http://schemas.microsoft.com/office/powerpoint/2010/main" val="169442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6EA5-03CB-EE55-34B2-AF02E969E8AD}"/>
              </a:ext>
            </a:extLst>
          </p:cNvPr>
          <p:cNvSpPr>
            <a:spLocks noGrp="1"/>
          </p:cNvSpPr>
          <p:nvPr>
            <p:ph type="title"/>
          </p:nvPr>
        </p:nvSpPr>
        <p:spPr/>
        <p:txBody>
          <a:bodyPr>
            <a:normAutofit/>
          </a:bodyPr>
          <a:lstStyle/>
          <a:p>
            <a:r>
              <a:rPr lang="en-US" sz="4000" dirty="0">
                <a:solidFill>
                  <a:srgbClr val="273239"/>
                </a:solidFill>
                <a:latin typeface="Nunito" pitchFamily="2" charset="0"/>
                <a:ea typeface="+mn-ea"/>
                <a:cs typeface="+mn-cs"/>
              </a:rPr>
              <a:t>Key components of the STL</a:t>
            </a:r>
            <a:endParaRPr lang="en-IN" sz="2500" dirty="0">
              <a:solidFill>
                <a:srgbClr val="273239"/>
              </a:solidFill>
              <a:latin typeface="Nunito" pitchFamily="2" charset="0"/>
              <a:ea typeface="+mn-ea"/>
              <a:cs typeface="+mn-cs"/>
            </a:endParaRPr>
          </a:p>
        </p:txBody>
      </p:sp>
      <p:sp>
        <p:nvSpPr>
          <p:cNvPr id="3" name="Content Placeholder 2">
            <a:extLst>
              <a:ext uri="{FF2B5EF4-FFF2-40B4-BE49-F238E27FC236}">
                <a16:creationId xmlns:a16="http://schemas.microsoft.com/office/drawing/2014/main" id="{F2B02685-A346-6A55-2319-7DAF8EC2A2C5}"/>
              </a:ext>
            </a:extLst>
          </p:cNvPr>
          <p:cNvSpPr>
            <a:spLocks noGrp="1"/>
          </p:cNvSpPr>
          <p:nvPr>
            <p:ph idx="1"/>
          </p:nvPr>
        </p:nvSpPr>
        <p:spPr/>
        <p:txBody>
          <a:bodyPr>
            <a:normAutofit fontScale="70000" lnSpcReduction="20000"/>
          </a:bodyPr>
          <a:lstStyle/>
          <a:p>
            <a:pPr algn="l" fontAlgn="base">
              <a:buFont typeface="+mj-lt"/>
              <a:buAutoNum type="arabicPeriod"/>
            </a:pPr>
            <a:r>
              <a:rPr lang="en-US" b="0" i="0" dirty="0">
                <a:solidFill>
                  <a:srgbClr val="273239"/>
                </a:solidFill>
                <a:effectLst/>
                <a:latin typeface="Nunito" pitchFamily="2" charset="0"/>
              </a:rPr>
              <a:t>Containers: The STL provides a range of containers, such as vector, list, map, set, and stack, which can be used to store and manipulate data.</a:t>
            </a:r>
          </a:p>
          <a:p>
            <a:pPr algn="l" fontAlgn="base">
              <a:buFont typeface="+mj-lt"/>
              <a:buAutoNum type="arabicPeriod"/>
            </a:pPr>
            <a:r>
              <a:rPr lang="en-US" b="0" i="0" dirty="0">
                <a:solidFill>
                  <a:srgbClr val="273239"/>
                </a:solidFill>
                <a:effectLst/>
                <a:latin typeface="Nunito" pitchFamily="2" charset="0"/>
              </a:rPr>
              <a:t>Algorithms: The STL provides a range of algorithms, such as sort, find, and </a:t>
            </a:r>
            <a:r>
              <a:rPr lang="en-US" b="0" i="0" dirty="0" err="1">
                <a:solidFill>
                  <a:srgbClr val="273239"/>
                </a:solidFill>
                <a:effectLst/>
                <a:latin typeface="Nunito" pitchFamily="2" charset="0"/>
              </a:rPr>
              <a:t>binary_search</a:t>
            </a:r>
            <a:r>
              <a:rPr lang="en-US" b="0" i="0" dirty="0">
                <a:solidFill>
                  <a:srgbClr val="273239"/>
                </a:solidFill>
                <a:effectLst/>
                <a:latin typeface="Nunito" pitchFamily="2" charset="0"/>
              </a:rPr>
              <a:t>, which can be used to manipulate data stored in containers.</a:t>
            </a:r>
          </a:p>
          <a:p>
            <a:pPr algn="l" fontAlgn="base">
              <a:buFont typeface="+mj-lt"/>
              <a:buAutoNum type="arabicPeriod"/>
            </a:pPr>
            <a:r>
              <a:rPr lang="en-US" b="0" i="0" dirty="0">
                <a:solidFill>
                  <a:srgbClr val="273239"/>
                </a:solidFill>
                <a:effectLst/>
                <a:latin typeface="Nunito" pitchFamily="2" charset="0"/>
              </a:rPr>
              <a:t>Iterators: Iterators are objects that provide a way to traverse the elements of a container. The STL provides a range of iterators, such as </a:t>
            </a:r>
            <a:r>
              <a:rPr lang="en-US" b="0" i="0" dirty="0" err="1">
                <a:solidFill>
                  <a:srgbClr val="273239"/>
                </a:solidFill>
                <a:effectLst/>
                <a:latin typeface="Nunito" pitchFamily="2" charset="0"/>
              </a:rPr>
              <a:t>forward_iterator</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bidirectional_iterator</a:t>
            </a:r>
            <a:r>
              <a:rPr lang="en-US" b="0" i="0" dirty="0">
                <a:solidFill>
                  <a:srgbClr val="273239"/>
                </a:solidFill>
                <a:effectLst/>
                <a:latin typeface="Nunito" pitchFamily="2" charset="0"/>
              </a:rPr>
              <a:t>, and </a:t>
            </a:r>
            <a:r>
              <a:rPr lang="en-US" b="0" i="0" dirty="0" err="1">
                <a:solidFill>
                  <a:srgbClr val="273239"/>
                </a:solidFill>
                <a:effectLst/>
                <a:latin typeface="Nunito" pitchFamily="2" charset="0"/>
              </a:rPr>
              <a:t>random_access_iterator</a:t>
            </a:r>
            <a:r>
              <a:rPr lang="en-US" b="0" i="0" dirty="0">
                <a:solidFill>
                  <a:srgbClr val="273239"/>
                </a:solidFill>
                <a:effectLst/>
                <a:latin typeface="Nunito" pitchFamily="2" charset="0"/>
              </a:rPr>
              <a:t>, that can be used with different types of containers.</a:t>
            </a:r>
          </a:p>
          <a:p>
            <a:pPr algn="l" fontAlgn="base">
              <a:buFont typeface="+mj-lt"/>
              <a:buAutoNum type="arabicPeriod"/>
            </a:pPr>
            <a:r>
              <a:rPr lang="en-US" b="0" i="0" dirty="0">
                <a:solidFill>
                  <a:srgbClr val="273239"/>
                </a:solidFill>
                <a:effectLst/>
                <a:latin typeface="Nunito" pitchFamily="2" charset="0"/>
              </a:rPr>
              <a:t>Function Objects: Function objects, also known as functors, are objects that can be used as function arguments to algorithms. They provide a way to pass a function to an algorithm, allowing you to customize its behavior.</a:t>
            </a:r>
          </a:p>
        </p:txBody>
      </p:sp>
    </p:spTree>
    <p:extLst>
      <p:ext uri="{BB962C8B-B14F-4D97-AF65-F5344CB8AC3E}">
        <p14:creationId xmlns:p14="http://schemas.microsoft.com/office/powerpoint/2010/main" val="237816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DDEE-EE5D-6E53-37E7-75A2EBA2D5E0}"/>
              </a:ext>
            </a:extLst>
          </p:cNvPr>
          <p:cNvSpPr>
            <a:spLocks noGrp="1"/>
          </p:cNvSpPr>
          <p:nvPr>
            <p:ph type="title"/>
          </p:nvPr>
        </p:nvSpPr>
        <p:spPr/>
        <p:txBody>
          <a:bodyPr>
            <a:normAutofit/>
          </a:bodyPr>
          <a:lstStyle/>
          <a:p>
            <a:r>
              <a:rPr lang="en-US" b="1" i="0">
                <a:solidFill>
                  <a:srgbClr val="273239"/>
                </a:solidFill>
                <a:effectLst/>
                <a:latin typeface="Nunito" pitchFamily="2" charset="0"/>
              </a:rPr>
              <a:t>Iterators</a:t>
            </a:r>
            <a:endParaRPr lang="en-IN"/>
          </a:p>
        </p:txBody>
      </p:sp>
      <p:sp>
        <p:nvSpPr>
          <p:cNvPr id="3" name="Content Placeholder 2">
            <a:extLst>
              <a:ext uri="{FF2B5EF4-FFF2-40B4-BE49-F238E27FC236}">
                <a16:creationId xmlns:a16="http://schemas.microsoft.com/office/drawing/2014/main" id="{8FEA3F2D-A936-3ED0-3089-F8A1F280F58F}"/>
              </a:ext>
            </a:extLst>
          </p:cNvPr>
          <p:cNvSpPr>
            <a:spLocks noGrp="1"/>
          </p:cNvSpPr>
          <p:nvPr>
            <p:ph idx="1"/>
          </p:nvPr>
        </p:nvSpPr>
        <p:spPr/>
        <p:txBody>
          <a:bodyPr>
            <a:normAutofit fontScale="92500" lnSpcReduction="20000"/>
          </a:bodyPr>
          <a:lstStyle/>
          <a:p>
            <a:pPr algn="l" fontAlgn="base"/>
            <a:r>
              <a:rPr lang="en-US" b="0" i="0" dirty="0">
                <a:solidFill>
                  <a:srgbClr val="273239"/>
                </a:solidFill>
                <a:effectLst/>
                <a:latin typeface="Nunito" pitchFamily="2" charset="0"/>
              </a:rPr>
              <a:t>As the name suggests, iterators are used for working on a sequence of values. </a:t>
            </a:r>
            <a:endParaRPr lang="en-US" dirty="0">
              <a:solidFill>
                <a:srgbClr val="273239"/>
              </a:solidFill>
              <a:latin typeface="Nunito" pitchFamily="2" charset="0"/>
            </a:endParaRPr>
          </a:p>
          <a:p>
            <a:pPr rtl="0"/>
            <a:r>
              <a:rPr lang="en-US" dirty="0">
                <a:solidFill>
                  <a:srgbClr val="273239"/>
                </a:solidFill>
                <a:latin typeface="Nunito" pitchFamily="2" charset="0"/>
              </a:rPr>
              <a:t>In STL, iterators play an important role as it links algorithms and containers. </a:t>
            </a:r>
          </a:p>
          <a:p>
            <a:pPr rtl="0"/>
            <a:r>
              <a:rPr lang="en-US" dirty="0">
                <a:solidFill>
                  <a:srgbClr val="273239"/>
                </a:solidFill>
                <a:latin typeface="Nunito" pitchFamily="2" charset="0"/>
              </a:rPr>
              <a:t>Iterators are those entities that help in traversing through containers. </a:t>
            </a:r>
          </a:p>
          <a:p>
            <a:pPr rtl="0"/>
            <a:r>
              <a:rPr lang="en-US" dirty="0">
                <a:solidFill>
                  <a:srgbClr val="273239"/>
                </a:solidFill>
                <a:latin typeface="Nunito" pitchFamily="2" charset="0"/>
              </a:rPr>
              <a:t>They are used to point at the memory address of the STL containers. </a:t>
            </a:r>
          </a:p>
          <a:p>
            <a:pPr rtl="0"/>
            <a:r>
              <a:rPr lang="en-US" dirty="0">
                <a:solidFill>
                  <a:srgbClr val="273239"/>
                </a:solidFill>
                <a:latin typeface="Nunito" pitchFamily="2" charset="0"/>
              </a:rPr>
              <a:t>They also help in traversal from one element to the next element in the range using operators like increments operators.</a:t>
            </a:r>
          </a:p>
        </p:txBody>
      </p:sp>
    </p:spTree>
    <p:extLst>
      <p:ext uri="{BB962C8B-B14F-4D97-AF65-F5344CB8AC3E}">
        <p14:creationId xmlns:p14="http://schemas.microsoft.com/office/powerpoint/2010/main" val="329038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E7C9-3E6B-6BF1-1262-F4B41E6FA1A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86F1FFE-26AA-3E91-78CE-24FF87CE571F}"/>
              </a:ext>
            </a:extLst>
          </p:cNvPr>
          <p:cNvPicPr>
            <a:picLocks noGrp="1" noChangeAspect="1"/>
          </p:cNvPicPr>
          <p:nvPr>
            <p:ph idx="1"/>
          </p:nvPr>
        </p:nvPicPr>
        <p:blipFill>
          <a:blip r:embed="rId2"/>
          <a:stretch>
            <a:fillRect/>
          </a:stretch>
        </p:blipFill>
        <p:spPr>
          <a:xfrm>
            <a:off x="6477000" y="3942870"/>
            <a:ext cx="2549154" cy="2640492"/>
          </a:xfrm>
        </p:spPr>
      </p:pic>
      <p:sp>
        <p:nvSpPr>
          <p:cNvPr id="7" name="TextBox 6">
            <a:extLst>
              <a:ext uri="{FF2B5EF4-FFF2-40B4-BE49-F238E27FC236}">
                <a16:creationId xmlns:a16="http://schemas.microsoft.com/office/drawing/2014/main" id="{A7B514CD-7F26-1A97-2F9C-79AAF57756BF}"/>
              </a:ext>
            </a:extLst>
          </p:cNvPr>
          <p:cNvSpPr txBox="1"/>
          <p:nvPr/>
        </p:nvSpPr>
        <p:spPr>
          <a:xfrm>
            <a:off x="492760" y="1447196"/>
            <a:ext cx="8194040" cy="2677656"/>
          </a:xfrm>
          <a:prstGeom prst="rect">
            <a:avLst/>
          </a:prstGeom>
          <a:noFill/>
        </p:spPr>
        <p:txBody>
          <a:bodyPr wrap="square">
            <a:spAutoFit/>
          </a:bodyPr>
          <a:lstStyle/>
          <a:p>
            <a:r>
              <a:rPr lang="en-US" sz="2400" dirty="0"/>
              <a:t>Syntax: </a:t>
            </a:r>
          </a:p>
          <a:p>
            <a:r>
              <a:rPr lang="en-US" sz="2400" dirty="0"/>
              <a:t>vector&lt;int&gt;::iterator x;   // iterator is defined for the vector</a:t>
            </a:r>
          </a:p>
          <a:p>
            <a:r>
              <a:rPr lang="en-US" sz="2400" dirty="0"/>
              <a:t>List&lt;int&gt;::iterator x; // iterator is defined for the list</a:t>
            </a:r>
            <a:endParaRPr lang="en-IN" sz="2400" dirty="0"/>
          </a:p>
          <a:p>
            <a:endParaRPr lang="en-US" sz="2400" dirty="0"/>
          </a:p>
          <a:p>
            <a:r>
              <a:rPr lang="en-US" sz="2400" dirty="0"/>
              <a:t>Iterators contain two functions:</a:t>
            </a:r>
          </a:p>
          <a:p>
            <a:r>
              <a:rPr lang="en-US" sz="2400" dirty="0"/>
              <a:t>begin(): it returns an iterator to the first element</a:t>
            </a:r>
          </a:p>
          <a:p>
            <a:r>
              <a:rPr lang="en-US" sz="2400" dirty="0"/>
              <a:t>end(): it returns the iterator to the last element</a:t>
            </a:r>
          </a:p>
        </p:txBody>
      </p:sp>
    </p:spTree>
    <p:extLst>
      <p:ext uri="{BB962C8B-B14F-4D97-AF65-F5344CB8AC3E}">
        <p14:creationId xmlns:p14="http://schemas.microsoft.com/office/powerpoint/2010/main" val="166721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9F01-8EBD-FF2C-94E3-AF9BE8975E51}"/>
              </a:ext>
            </a:extLst>
          </p:cNvPr>
          <p:cNvSpPr>
            <a:spLocks noGrp="1"/>
          </p:cNvSpPr>
          <p:nvPr>
            <p:ph type="title"/>
          </p:nvPr>
        </p:nvSpPr>
        <p:spPr>
          <a:xfrm>
            <a:off x="457200" y="274638"/>
            <a:ext cx="8229600" cy="457199"/>
          </a:xfrm>
        </p:spPr>
        <p:txBody>
          <a:bodyPr>
            <a:normAutofit fontScale="90000"/>
          </a:bodyPr>
          <a:lstStyle/>
          <a:p>
            <a:r>
              <a:rPr lang="en-IN" dirty="0"/>
              <a:t>Iterator Example</a:t>
            </a:r>
          </a:p>
        </p:txBody>
      </p:sp>
      <p:sp>
        <p:nvSpPr>
          <p:cNvPr id="3" name="Content Placeholder 2">
            <a:extLst>
              <a:ext uri="{FF2B5EF4-FFF2-40B4-BE49-F238E27FC236}">
                <a16:creationId xmlns:a16="http://schemas.microsoft.com/office/drawing/2014/main" id="{464221A6-C1CC-6A5B-A0D7-CF6612F27B47}"/>
              </a:ext>
            </a:extLst>
          </p:cNvPr>
          <p:cNvSpPr>
            <a:spLocks noGrp="1"/>
          </p:cNvSpPr>
          <p:nvPr>
            <p:ph idx="1"/>
          </p:nvPr>
        </p:nvSpPr>
        <p:spPr>
          <a:xfrm>
            <a:off x="457200" y="838200"/>
            <a:ext cx="8229600" cy="5867400"/>
          </a:xfrm>
        </p:spPr>
        <p:txBody>
          <a:bodyPr>
            <a:normAutofit fontScale="70000" lnSpcReduction="20000"/>
          </a:bodyPr>
          <a:lstStyle/>
          <a:p>
            <a:pPr marL="0" indent="0">
              <a:buNone/>
            </a:pPr>
            <a:r>
              <a:rPr lang="en-IN" dirty="0"/>
              <a:t>#include&lt;iostream&gt;</a:t>
            </a:r>
          </a:p>
          <a:p>
            <a:pPr marL="0" indent="0">
              <a:buNone/>
            </a:pPr>
            <a:r>
              <a:rPr lang="en-IN" dirty="0"/>
              <a:t>#include&lt;vector&gt;</a:t>
            </a:r>
          </a:p>
          <a:p>
            <a:pPr marL="0" indent="0">
              <a:buNone/>
            </a:pPr>
            <a:r>
              <a:rPr lang="en-IN" dirty="0"/>
              <a:t>#include&lt;iterator&gt;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vector&lt;int&gt; v{1,2,3,4,5};</a:t>
            </a:r>
          </a:p>
          <a:p>
            <a:pPr marL="0" indent="0">
              <a:buNone/>
            </a:pPr>
            <a:r>
              <a:rPr lang="en-IN" dirty="0"/>
              <a:t>vector&lt;int&gt;::iterator x;  //syntax // iterator is defined for the vector</a:t>
            </a:r>
          </a:p>
          <a:p>
            <a:pPr marL="0" indent="0">
              <a:buNone/>
            </a:pPr>
            <a:r>
              <a:rPr lang="en-IN" dirty="0" err="1"/>
              <a:t>cout</a:t>
            </a:r>
            <a:r>
              <a:rPr lang="en-IN" dirty="0"/>
              <a:t>&lt;&lt;"the element of the vector are: ";</a:t>
            </a:r>
          </a:p>
          <a:p>
            <a:pPr marL="0" indent="0">
              <a:buNone/>
            </a:pPr>
            <a:r>
              <a:rPr lang="en-IN" dirty="0"/>
              <a:t>for(x=</a:t>
            </a:r>
            <a:r>
              <a:rPr lang="en-IN" dirty="0" err="1"/>
              <a:t>v.begin</a:t>
            </a:r>
            <a:r>
              <a:rPr lang="en-IN" dirty="0"/>
              <a:t>(); x&lt;</a:t>
            </a:r>
            <a:r>
              <a:rPr lang="en-IN" dirty="0" err="1"/>
              <a:t>v.end</a:t>
            </a:r>
            <a:r>
              <a:rPr lang="en-IN" dirty="0"/>
              <a:t>(); x++)</a:t>
            </a:r>
          </a:p>
          <a:p>
            <a:pPr marL="0" indent="0">
              <a:buNone/>
            </a:pPr>
            <a:r>
              <a:rPr lang="en-IN" dirty="0" err="1"/>
              <a:t>cout</a:t>
            </a:r>
            <a:r>
              <a:rPr lang="en-IN" dirty="0"/>
              <a:t>&lt;&lt;*x&lt;&lt;" ";</a:t>
            </a:r>
          </a:p>
          <a:p>
            <a:pPr marL="0" indent="0">
              <a:buNone/>
            </a:pPr>
            <a:r>
              <a:rPr lang="en-IN" dirty="0"/>
              <a:t>return 0;</a:t>
            </a:r>
          </a:p>
          <a:p>
            <a:pPr marL="0" indent="0">
              <a:buNone/>
            </a:pPr>
            <a:r>
              <a:rPr lang="en-IN" dirty="0"/>
              <a:t>}</a:t>
            </a:r>
          </a:p>
          <a:p>
            <a:pPr marL="0" indent="0">
              <a:buNone/>
            </a:pPr>
            <a:r>
              <a:rPr lang="en-IN" dirty="0"/>
              <a:t>Output:</a:t>
            </a:r>
          </a:p>
          <a:p>
            <a:pPr marL="0" indent="0">
              <a:buNone/>
            </a:pPr>
            <a:r>
              <a:rPr lang="en-US" dirty="0"/>
              <a:t>the element of the vector are: 1 2 3 4 5</a:t>
            </a:r>
            <a:endParaRPr lang="en-IN" dirty="0"/>
          </a:p>
        </p:txBody>
      </p:sp>
    </p:spTree>
    <p:extLst>
      <p:ext uri="{BB962C8B-B14F-4D97-AF65-F5344CB8AC3E}">
        <p14:creationId xmlns:p14="http://schemas.microsoft.com/office/powerpoint/2010/main" val="435807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50D0-7BCE-067B-BA94-0D8E9054A11C}"/>
              </a:ext>
            </a:extLst>
          </p:cNvPr>
          <p:cNvSpPr>
            <a:spLocks noGrp="1"/>
          </p:cNvSpPr>
          <p:nvPr>
            <p:ph type="title"/>
          </p:nvPr>
        </p:nvSpPr>
        <p:spPr/>
        <p:txBody>
          <a:bodyPr>
            <a:normAutofit/>
          </a:bodyPr>
          <a:lstStyle/>
          <a:p>
            <a:r>
              <a:rPr lang="en-IN" b="1" i="0" dirty="0">
                <a:solidFill>
                  <a:srgbClr val="273239"/>
                </a:solidFill>
                <a:effectLst/>
                <a:latin typeface="Nunito" pitchFamily="2" charset="0"/>
              </a:rPr>
              <a:t>Containers</a:t>
            </a:r>
            <a:endParaRPr lang="en-IN" dirty="0"/>
          </a:p>
        </p:txBody>
      </p:sp>
      <p:sp>
        <p:nvSpPr>
          <p:cNvPr id="3" name="Content Placeholder 2">
            <a:extLst>
              <a:ext uri="{FF2B5EF4-FFF2-40B4-BE49-F238E27FC236}">
                <a16:creationId xmlns:a16="http://schemas.microsoft.com/office/drawing/2014/main" id="{D689218D-FAE2-FAEC-8B09-617B1A9B1CF2}"/>
              </a:ext>
            </a:extLst>
          </p:cNvPr>
          <p:cNvSpPr>
            <a:spLocks noGrp="1"/>
          </p:cNvSpPr>
          <p:nvPr>
            <p:ph idx="1"/>
          </p:nvPr>
        </p:nvSpPr>
        <p:spPr>
          <a:xfrm>
            <a:off x="457200" y="1295400"/>
            <a:ext cx="8229600" cy="5287962"/>
          </a:xfrm>
        </p:spPr>
        <p:txBody>
          <a:bodyPr>
            <a:normAutofit/>
          </a:bodyPr>
          <a:lstStyle/>
          <a:p>
            <a:r>
              <a:rPr lang="en-US" sz="2400" b="0" i="0" dirty="0">
                <a:effectLst/>
                <a:latin typeface="Nunito" pitchFamily="2" charset="0"/>
              </a:rPr>
              <a:t>Containers or container classes</a:t>
            </a:r>
            <a:r>
              <a:rPr lang="en-US" sz="2400" b="0" i="0" dirty="0">
                <a:solidFill>
                  <a:srgbClr val="273239"/>
                </a:solidFill>
                <a:effectLst/>
                <a:latin typeface="Nunito" pitchFamily="2" charset="0"/>
              </a:rPr>
              <a:t> store objects and data of similar type. E.g. arrays, vectors, sets, maps, etc.</a:t>
            </a:r>
          </a:p>
          <a:p>
            <a:r>
              <a:rPr lang="en-US" sz="2400" dirty="0">
                <a:latin typeface="Nunito" pitchFamily="2" charset="0"/>
              </a:rPr>
              <a:t>Containers are of three types:</a:t>
            </a:r>
          </a:p>
          <a:p>
            <a:pPr lvl="1"/>
            <a:r>
              <a:rPr lang="en-US" sz="2000" dirty="0">
                <a:latin typeface="Nunito" pitchFamily="2" charset="0"/>
              </a:rPr>
              <a:t>Sequence containers: These are the containers that can be accessed sequentially for example Vector, deque,  and list. These store the data in a linear form.</a:t>
            </a:r>
          </a:p>
          <a:p>
            <a:pPr lvl="1"/>
            <a:r>
              <a:rPr lang="en-US" sz="2000" dirty="0">
                <a:latin typeface="Nunito" pitchFamily="2" charset="0"/>
              </a:rPr>
              <a:t>Associative container:  these are the containers that implement sorted data in this. Keys retrieve elements and each associative container maintains its keys in sorted order. For example, set and multiset.</a:t>
            </a:r>
          </a:p>
          <a:p>
            <a:pPr lvl="1"/>
            <a:r>
              <a:rPr lang="en-US" sz="2000" dirty="0">
                <a:latin typeface="Nunito" pitchFamily="2" charset="0"/>
              </a:rPr>
              <a:t>Container adapters: these containers are like sequential containers but they are implemented by modifying their interface to provide the desired behavior. For example, stack, queue, and priority queue are some examples of container adapters</a:t>
            </a:r>
          </a:p>
        </p:txBody>
      </p:sp>
    </p:spTree>
    <p:extLst>
      <p:ext uri="{BB962C8B-B14F-4D97-AF65-F5344CB8AC3E}">
        <p14:creationId xmlns:p14="http://schemas.microsoft.com/office/powerpoint/2010/main" val="389888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0BFB-2E1B-35F0-5324-1340C39AC043}"/>
              </a:ext>
            </a:extLst>
          </p:cNvPr>
          <p:cNvSpPr>
            <a:spLocks noGrp="1"/>
          </p:cNvSpPr>
          <p:nvPr>
            <p:ph type="title"/>
          </p:nvPr>
        </p:nvSpPr>
        <p:spPr>
          <a:xfrm>
            <a:off x="457200" y="274638"/>
            <a:ext cx="8229600" cy="457199"/>
          </a:xfrm>
        </p:spPr>
        <p:txBody>
          <a:bodyPr>
            <a:normAutofit fontScale="90000"/>
          </a:bodyPr>
          <a:lstStyle/>
          <a:p>
            <a:r>
              <a:rPr lang="en-IN" dirty="0"/>
              <a:t>Vector container Example</a:t>
            </a:r>
          </a:p>
        </p:txBody>
      </p:sp>
      <p:sp>
        <p:nvSpPr>
          <p:cNvPr id="3" name="Content Placeholder 2">
            <a:extLst>
              <a:ext uri="{FF2B5EF4-FFF2-40B4-BE49-F238E27FC236}">
                <a16:creationId xmlns:a16="http://schemas.microsoft.com/office/drawing/2014/main" id="{68495889-8A69-935E-1D88-3E28FDA55E38}"/>
              </a:ext>
            </a:extLst>
          </p:cNvPr>
          <p:cNvSpPr>
            <a:spLocks noGrp="1"/>
          </p:cNvSpPr>
          <p:nvPr>
            <p:ph idx="1"/>
          </p:nvPr>
        </p:nvSpPr>
        <p:spPr>
          <a:xfrm>
            <a:off x="457200" y="789802"/>
            <a:ext cx="4419600" cy="5793560"/>
          </a:xfrm>
        </p:spPr>
        <p:txBody>
          <a:bodyPr>
            <a:normAutofit fontScale="55000" lnSpcReduction="20000"/>
          </a:bodyPr>
          <a:lstStyle/>
          <a:p>
            <a:pPr marL="0" indent="0">
              <a:buNone/>
            </a:pPr>
            <a:r>
              <a:rPr lang="en-IN" dirty="0"/>
              <a:t>#include&lt;iostream&gt;</a:t>
            </a:r>
          </a:p>
          <a:p>
            <a:pPr marL="0" indent="0">
              <a:buNone/>
            </a:pPr>
            <a:r>
              <a:rPr lang="en-IN" dirty="0"/>
              <a:t>#include&lt;vector&gt;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vector&lt;int&gt; v;</a:t>
            </a:r>
          </a:p>
          <a:p>
            <a:pPr marL="0" indent="0">
              <a:buNone/>
            </a:pPr>
            <a:r>
              <a:rPr lang="en-IN" dirty="0"/>
              <a:t>for(int </a:t>
            </a:r>
            <a:r>
              <a:rPr lang="en-IN" dirty="0" err="1"/>
              <a:t>i</a:t>
            </a:r>
            <a:r>
              <a:rPr lang="en-IN" dirty="0"/>
              <a:t>=1;i&lt;=10;i++)</a:t>
            </a:r>
          </a:p>
          <a:p>
            <a:pPr marL="0" indent="0">
              <a:buNone/>
            </a:pPr>
            <a:r>
              <a:rPr lang="en-IN" dirty="0" err="1"/>
              <a:t>v.push_back</a:t>
            </a:r>
            <a:r>
              <a:rPr lang="en-IN" dirty="0"/>
              <a:t>(</a:t>
            </a:r>
            <a:r>
              <a:rPr lang="en-IN" dirty="0" err="1"/>
              <a:t>i</a:t>
            </a:r>
            <a:r>
              <a:rPr lang="en-IN" dirty="0"/>
              <a:t>);</a:t>
            </a:r>
          </a:p>
          <a:p>
            <a:pPr marL="0" indent="0">
              <a:buNone/>
            </a:pPr>
            <a:r>
              <a:rPr lang="en-IN" dirty="0" err="1"/>
              <a:t>cout</a:t>
            </a:r>
            <a:r>
              <a:rPr lang="en-IN" dirty="0"/>
              <a:t>&lt;&lt; "Size: "&lt;&lt;</a:t>
            </a:r>
            <a:r>
              <a:rPr lang="en-IN" dirty="0" err="1"/>
              <a:t>v.size</a:t>
            </a:r>
            <a:r>
              <a:rPr lang="en-IN" dirty="0"/>
              <a:t>();</a:t>
            </a:r>
          </a:p>
          <a:p>
            <a:pPr marL="0" indent="0">
              <a:buNone/>
            </a:pPr>
            <a:r>
              <a:rPr lang="en-IN" dirty="0" err="1"/>
              <a:t>v.resize</a:t>
            </a:r>
            <a:r>
              <a:rPr lang="en-IN" dirty="0"/>
              <a:t>(7);</a:t>
            </a:r>
          </a:p>
          <a:p>
            <a:pPr marL="0" indent="0">
              <a:buNone/>
            </a:pPr>
            <a:r>
              <a:rPr lang="en-IN" dirty="0" err="1"/>
              <a:t>cout</a:t>
            </a:r>
            <a:r>
              <a:rPr lang="en-IN" dirty="0"/>
              <a:t>&lt;&lt;"\n After resizing it becomes: "&lt;&lt;</a:t>
            </a:r>
            <a:r>
              <a:rPr lang="en-IN" dirty="0" err="1"/>
              <a:t>v.size</a:t>
            </a:r>
            <a:r>
              <a:rPr lang="en-IN" dirty="0"/>
              <a:t>();</a:t>
            </a:r>
          </a:p>
          <a:p>
            <a:pPr marL="0" indent="0">
              <a:buNone/>
            </a:pPr>
            <a:r>
              <a:rPr lang="en-IN" dirty="0"/>
              <a:t>if(</a:t>
            </a:r>
            <a:r>
              <a:rPr lang="en-IN" dirty="0" err="1"/>
              <a:t>v.empty</a:t>
            </a:r>
            <a:r>
              <a:rPr lang="en-IN" dirty="0"/>
              <a:t>()==false)</a:t>
            </a:r>
          </a:p>
          <a:p>
            <a:pPr marL="0" indent="0">
              <a:buNone/>
            </a:pPr>
            <a:r>
              <a:rPr lang="en-IN" dirty="0" err="1"/>
              <a:t>cout</a:t>
            </a:r>
            <a:r>
              <a:rPr lang="en-IN" dirty="0"/>
              <a:t>&lt;&lt;"\n not empty";</a:t>
            </a:r>
          </a:p>
          <a:p>
            <a:pPr marL="0" indent="0">
              <a:buNone/>
            </a:pPr>
            <a:r>
              <a:rPr lang="en-IN" dirty="0"/>
              <a:t>else</a:t>
            </a:r>
          </a:p>
          <a:p>
            <a:pPr marL="0" indent="0">
              <a:buNone/>
            </a:pPr>
            <a:r>
              <a:rPr lang="en-IN" dirty="0" err="1"/>
              <a:t>cout</a:t>
            </a:r>
            <a:r>
              <a:rPr lang="en-IN" dirty="0"/>
              <a:t>&lt;&lt;"\n it is empty";</a:t>
            </a:r>
          </a:p>
          <a:p>
            <a:pPr marL="0" indent="0">
              <a:buNone/>
            </a:pPr>
            <a:r>
              <a:rPr lang="en-IN" dirty="0" err="1"/>
              <a:t>cout</a:t>
            </a:r>
            <a:r>
              <a:rPr lang="en-IN" dirty="0"/>
              <a:t>&lt;&lt;"\n Elements of vector: ";</a:t>
            </a:r>
          </a:p>
          <a:p>
            <a:pPr marL="0" indent="0">
              <a:buNone/>
            </a:pPr>
            <a:r>
              <a:rPr lang="en-IN" dirty="0"/>
              <a:t>for(auto x=</a:t>
            </a:r>
            <a:r>
              <a:rPr lang="en-IN" dirty="0" err="1"/>
              <a:t>v.begin</a:t>
            </a:r>
            <a:r>
              <a:rPr lang="en-IN" dirty="0"/>
              <a:t>(); x!=</a:t>
            </a:r>
            <a:r>
              <a:rPr lang="en-IN" dirty="0" err="1"/>
              <a:t>v.end</a:t>
            </a:r>
            <a:r>
              <a:rPr lang="en-IN" dirty="0"/>
              <a:t>(); x++)</a:t>
            </a:r>
          </a:p>
          <a:p>
            <a:pPr marL="0" indent="0">
              <a:buNone/>
            </a:pPr>
            <a:r>
              <a:rPr lang="en-IN" dirty="0" err="1"/>
              <a:t>cout</a:t>
            </a:r>
            <a:r>
              <a:rPr lang="en-IN" dirty="0"/>
              <a:t>&lt;&lt;*x&lt;&lt;" ";</a:t>
            </a:r>
          </a:p>
          <a:p>
            <a:pPr marL="0" indent="0">
              <a:buNone/>
            </a:pPr>
            <a:r>
              <a:rPr lang="en-IN" dirty="0"/>
              <a:t>return 0;</a:t>
            </a:r>
          </a:p>
          <a:p>
            <a:pPr marL="0" indent="0">
              <a:buNone/>
            </a:pPr>
            <a:r>
              <a:rPr lang="en-IN" dirty="0"/>
              <a:t>}</a:t>
            </a:r>
          </a:p>
          <a:p>
            <a:pPr marL="0" indent="0">
              <a:buNone/>
            </a:pPr>
            <a:endParaRPr lang="en-IN" dirty="0"/>
          </a:p>
        </p:txBody>
      </p:sp>
      <p:sp>
        <p:nvSpPr>
          <p:cNvPr id="5" name="TextBox 4">
            <a:extLst>
              <a:ext uri="{FF2B5EF4-FFF2-40B4-BE49-F238E27FC236}">
                <a16:creationId xmlns:a16="http://schemas.microsoft.com/office/drawing/2014/main" id="{046E7C71-71E7-5D9C-9F76-B9A20F301CEB}"/>
              </a:ext>
            </a:extLst>
          </p:cNvPr>
          <p:cNvSpPr txBox="1"/>
          <p:nvPr/>
        </p:nvSpPr>
        <p:spPr>
          <a:xfrm>
            <a:off x="5181600" y="4590871"/>
            <a:ext cx="3505200" cy="1477328"/>
          </a:xfrm>
          <a:prstGeom prst="rect">
            <a:avLst/>
          </a:prstGeom>
          <a:noFill/>
        </p:spPr>
        <p:txBody>
          <a:bodyPr wrap="square">
            <a:spAutoFit/>
          </a:bodyPr>
          <a:lstStyle/>
          <a:p>
            <a:r>
              <a:rPr lang="en-US" dirty="0"/>
              <a:t>Output:</a:t>
            </a:r>
          </a:p>
          <a:p>
            <a:r>
              <a:rPr lang="en-US" dirty="0"/>
              <a:t>Size: 10</a:t>
            </a:r>
          </a:p>
          <a:p>
            <a:r>
              <a:rPr lang="en-US" dirty="0"/>
              <a:t>After resizing it becomes: 7</a:t>
            </a:r>
          </a:p>
          <a:p>
            <a:r>
              <a:rPr lang="en-US" dirty="0"/>
              <a:t>not empty</a:t>
            </a:r>
          </a:p>
          <a:p>
            <a:r>
              <a:rPr lang="en-US" dirty="0"/>
              <a:t>Elements of vector: 1 2 3 4 5 6 7</a:t>
            </a:r>
            <a:endParaRPr lang="en-IN" dirty="0"/>
          </a:p>
        </p:txBody>
      </p:sp>
      <p:sp>
        <p:nvSpPr>
          <p:cNvPr id="6" name="TextBox 5">
            <a:extLst>
              <a:ext uri="{FF2B5EF4-FFF2-40B4-BE49-F238E27FC236}">
                <a16:creationId xmlns:a16="http://schemas.microsoft.com/office/drawing/2014/main" id="{DA31C362-BDD2-5C94-2EF9-1D7971584B01}"/>
              </a:ext>
            </a:extLst>
          </p:cNvPr>
          <p:cNvSpPr txBox="1"/>
          <p:nvPr/>
        </p:nvSpPr>
        <p:spPr>
          <a:xfrm>
            <a:off x="4953000" y="1184026"/>
            <a:ext cx="3505200" cy="1200329"/>
          </a:xfrm>
          <a:prstGeom prst="rect">
            <a:avLst/>
          </a:prstGeom>
          <a:noFill/>
        </p:spPr>
        <p:txBody>
          <a:bodyPr wrap="square">
            <a:spAutoFit/>
          </a:bodyPr>
          <a:lstStyle/>
          <a:p>
            <a:r>
              <a:rPr lang="en-US" dirty="0"/>
              <a:t>Vectors are the same as dynamic arrays with the ability to resize themselves automatically when an element is inserted or deleted</a:t>
            </a:r>
            <a:endParaRPr lang="en-IN" dirty="0"/>
          </a:p>
        </p:txBody>
      </p:sp>
    </p:spTree>
    <p:extLst>
      <p:ext uri="{BB962C8B-B14F-4D97-AF65-F5344CB8AC3E}">
        <p14:creationId xmlns:p14="http://schemas.microsoft.com/office/powerpoint/2010/main" val="129814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9B13-8FF0-4C4E-C6F4-AE66E9665B28}"/>
              </a:ext>
            </a:extLst>
          </p:cNvPr>
          <p:cNvSpPr>
            <a:spLocks noGrp="1"/>
          </p:cNvSpPr>
          <p:nvPr>
            <p:ph type="title"/>
          </p:nvPr>
        </p:nvSpPr>
        <p:spPr>
          <a:xfrm>
            <a:off x="311727" y="193963"/>
            <a:ext cx="4031673" cy="639762"/>
          </a:xfrm>
        </p:spPr>
        <p:txBody>
          <a:bodyPr>
            <a:normAutofit fontScale="90000"/>
          </a:bodyPr>
          <a:lstStyle/>
          <a:p>
            <a:r>
              <a:rPr lang="en-IN" dirty="0"/>
              <a:t>List (insert)</a:t>
            </a:r>
          </a:p>
        </p:txBody>
      </p:sp>
      <p:sp>
        <p:nvSpPr>
          <p:cNvPr id="3" name="Content Placeholder 2">
            <a:extLst>
              <a:ext uri="{FF2B5EF4-FFF2-40B4-BE49-F238E27FC236}">
                <a16:creationId xmlns:a16="http://schemas.microsoft.com/office/drawing/2014/main" id="{C16FA850-D841-7C6E-4D6A-1DCDB07456B0}"/>
              </a:ext>
            </a:extLst>
          </p:cNvPr>
          <p:cNvSpPr>
            <a:spLocks noGrp="1"/>
          </p:cNvSpPr>
          <p:nvPr>
            <p:ph idx="1"/>
          </p:nvPr>
        </p:nvSpPr>
        <p:spPr>
          <a:xfrm>
            <a:off x="457200" y="914400"/>
            <a:ext cx="3657600" cy="579120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sz="1600" dirty="0"/>
              <a:t>#include&lt;iostream&gt;</a:t>
            </a:r>
          </a:p>
          <a:p>
            <a:pPr marL="0" indent="0">
              <a:buNone/>
            </a:pPr>
            <a:r>
              <a:rPr lang="en-US" sz="1600" dirty="0"/>
              <a:t>#include&lt;list&gt;</a:t>
            </a:r>
          </a:p>
          <a:p>
            <a:pPr marL="0" indent="0">
              <a:buNone/>
            </a:pPr>
            <a:r>
              <a:rPr lang="en-US" sz="1600" dirty="0"/>
              <a:t>#include&lt;iterator&gt;</a:t>
            </a:r>
          </a:p>
          <a:p>
            <a:pPr marL="0" indent="0">
              <a:buNone/>
            </a:pPr>
            <a:r>
              <a:rPr lang="en-US" sz="1600" dirty="0"/>
              <a:t>using namespace std;</a:t>
            </a:r>
          </a:p>
          <a:p>
            <a:pPr marL="0" indent="0">
              <a:buNone/>
            </a:pPr>
            <a:r>
              <a:rPr lang="en-US" sz="1600" dirty="0"/>
              <a:t>int main()</a:t>
            </a:r>
          </a:p>
          <a:p>
            <a:pPr marL="0" indent="0">
              <a:buNone/>
            </a:pPr>
            <a:r>
              <a:rPr lang="en-US" sz="1600" dirty="0"/>
              <a:t>{</a:t>
            </a:r>
          </a:p>
          <a:p>
            <a:pPr marL="0" indent="0">
              <a:buNone/>
            </a:pPr>
            <a:r>
              <a:rPr lang="en-US" sz="1600" dirty="0"/>
              <a:t>list&lt;int&gt; list1; //list of size 0</a:t>
            </a:r>
          </a:p>
          <a:p>
            <a:pPr marL="0" indent="0">
              <a:buNone/>
            </a:pPr>
            <a:r>
              <a:rPr lang="en-US" sz="1600" dirty="0"/>
              <a:t>list1.push_back(3);</a:t>
            </a:r>
          </a:p>
          <a:p>
            <a:pPr marL="0" indent="0">
              <a:buNone/>
            </a:pPr>
            <a:r>
              <a:rPr lang="en-US" sz="1600" dirty="0"/>
              <a:t>list1.push_back(12);</a:t>
            </a:r>
          </a:p>
          <a:p>
            <a:pPr marL="0" indent="0">
              <a:buNone/>
            </a:pPr>
            <a:r>
              <a:rPr lang="en-US" sz="1600" dirty="0"/>
              <a:t>list1.push_back(5);</a:t>
            </a:r>
          </a:p>
          <a:p>
            <a:pPr marL="0" indent="0">
              <a:buNone/>
            </a:pPr>
            <a:r>
              <a:rPr lang="en-US" sz="1600" dirty="0"/>
              <a:t>list1.push_back(11);</a:t>
            </a:r>
          </a:p>
          <a:p>
            <a:pPr marL="0" indent="0">
              <a:buNone/>
            </a:pPr>
            <a:r>
              <a:rPr lang="en-US" sz="1600" dirty="0"/>
              <a:t>list1.push_back(15);</a:t>
            </a:r>
          </a:p>
          <a:p>
            <a:pPr marL="0" indent="0">
              <a:buNone/>
            </a:pPr>
            <a:endParaRPr lang="en-US" sz="1600" dirty="0"/>
          </a:p>
          <a:p>
            <a:pPr marL="0" indent="0">
              <a:buNone/>
            </a:pPr>
            <a:r>
              <a:rPr lang="en-US" sz="1600" dirty="0"/>
              <a:t>list&lt;int&gt;:: iterator it;</a:t>
            </a:r>
          </a:p>
          <a:p>
            <a:pPr marL="0" indent="0">
              <a:buNone/>
            </a:pPr>
            <a:r>
              <a:rPr lang="en-US" sz="1600" dirty="0"/>
              <a:t>it = list1.begin();</a:t>
            </a:r>
          </a:p>
          <a:p>
            <a:pPr marL="0" indent="0">
              <a:buNone/>
            </a:pPr>
            <a:r>
              <a:rPr lang="en-US" sz="1600" dirty="0" err="1"/>
              <a:t>cout</a:t>
            </a:r>
            <a:r>
              <a:rPr lang="en-US" sz="1600" dirty="0"/>
              <a:t>&lt;&lt;*it&lt;&lt;" ";</a:t>
            </a:r>
          </a:p>
          <a:p>
            <a:pPr marL="0" indent="0">
              <a:buNone/>
            </a:pPr>
            <a:r>
              <a:rPr lang="en-US" sz="1600" dirty="0"/>
              <a:t>it++;</a:t>
            </a:r>
          </a:p>
          <a:p>
            <a:pPr marL="0" indent="0">
              <a:buNone/>
            </a:pPr>
            <a:r>
              <a:rPr lang="en-US" sz="1600" dirty="0" err="1"/>
              <a:t>cout</a:t>
            </a:r>
            <a:r>
              <a:rPr lang="en-US" sz="1600" dirty="0"/>
              <a:t>&lt;&lt;*it&lt;&lt;" ";</a:t>
            </a:r>
          </a:p>
          <a:p>
            <a:pPr marL="0" indent="0">
              <a:buNone/>
            </a:pPr>
            <a:r>
              <a:rPr lang="en-US" sz="1600" dirty="0"/>
              <a:t>it++;</a:t>
            </a:r>
          </a:p>
          <a:p>
            <a:pPr marL="0" indent="0">
              <a:buNone/>
            </a:pPr>
            <a:r>
              <a:rPr lang="en-US" sz="1600" dirty="0" err="1"/>
              <a:t>cout</a:t>
            </a:r>
            <a:r>
              <a:rPr lang="en-US" sz="1600" dirty="0"/>
              <a:t>&lt;&lt;*it&lt;&lt;" ";</a:t>
            </a:r>
          </a:p>
          <a:p>
            <a:pPr marL="0" indent="0">
              <a:buNone/>
            </a:pPr>
            <a:r>
              <a:rPr lang="en-US" sz="1600" dirty="0"/>
              <a:t>return 0;	</a:t>
            </a:r>
          </a:p>
          <a:p>
            <a:pPr marL="0" indent="0">
              <a:buNone/>
            </a:pPr>
            <a:r>
              <a:rPr lang="en-US" sz="1600" dirty="0"/>
              <a:t>}</a:t>
            </a:r>
            <a:endParaRPr lang="en-IN" sz="1600" dirty="0"/>
          </a:p>
        </p:txBody>
      </p:sp>
      <p:sp>
        <p:nvSpPr>
          <p:cNvPr id="5" name="TextBox 4">
            <a:extLst>
              <a:ext uri="{FF2B5EF4-FFF2-40B4-BE49-F238E27FC236}">
                <a16:creationId xmlns:a16="http://schemas.microsoft.com/office/drawing/2014/main" id="{1FA08F3E-D4B2-79F4-A6B3-06D26587EBA5}"/>
              </a:ext>
            </a:extLst>
          </p:cNvPr>
          <p:cNvSpPr txBox="1"/>
          <p:nvPr/>
        </p:nvSpPr>
        <p:spPr>
          <a:xfrm>
            <a:off x="2133600" y="5598824"/>
            <a:ext cx="16002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Output:</a:t>
            </a:r>
          </a:p>
          <a:p>
            <a:r>
              <a:rPr lang="en-IN" dirty="0"/>
              <a:t>3 12 5</a:t>
            </a:r>
          </a:p>
        </p:txBody>
      </p:sp>
      <p:sp>
        <p:nvSpPr>
          <p:cNvPr id="7" name="TextBox 6">
            <a:extLst>
              <a:ext uri="{FF2B5EF4-FFF2-40B4-BE49-F238E27FC236}">
                <a16:creationId xmlns:a16="http://schemas.microsoft.com/office/drawing/2014/main" id="{BBCDF0C5-6AEF-8A86-E66D-854BC7E6D7C5}"/>
              </a:ext>
            </a:extLst>
          </p:cNvPr>
          <p:cNvSpPr txBox="1"/>
          <p:nvPr/>
        </p:nvSpPr>
        <p:spPr>
          <a:xfrm>
            <a:off x="4419600" y="335845"/>
            <a:ext cx="4572000"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#include&lt;iostream&gt;</a:t>
            </a:r>
          </a:p>
          <a:p>
            <a:r>
              <a:rPr lang="en-IN" dirty="0"/>
              <a:t>#include&lt;list&gt;</a:t>
            </a:r>
          </a:p>
          <a:p>
            <a:r>
              <a:rPr lang="en-IN" dirty="0"/>
              <a:t>#include&lt;iterator&gt;</a:t>
            </a:r>
          </a:p>
          <a:p>
            <a:r>
              <a:rPr lang="en-IN" dirty="0"/>
              <a:t>using namespace std;</a:t>
            </a:r>
          </a:p>
          <a:p>
            <a:r>
              <a:rPr lang="en-IN" dirty="0"/>
              <a:t>void display(list&lt;int&gt; &amp;</a:t>
            </a:r>
            <a:r>
              <a:rPr lang="en-IN" dirty="0" err="1"/>
              <a:t>lst</a:t>
            </a:r>
            <a:r>
              <a:rPr lang="en-IN" dirty="0"/>
              <a:t>)</a:t>
            </a:r>
          </a:p>
          <a:p>
            <a:r>
              <a:rPr lang="en-IN" dirty="0"/>
              <a:t>{</a:t>
            </a:r>
          </a:p>
          <a:p>
            <a:r>
              <a:rPr lang="en-IN" dirty="0"/>
              <a:t>	list&lt;int&gt; :: iterator it;</a:t>
            </a:r>
          </a:p>
          <a:p>
            <a:r>
              <a:rPr lang="en-IN" dirty="0"/>
              <a:t>	for(it=</a:t>
            </a:r>
            <a:r>
              <a:rPr lang="en-IN" dirty="0" err="1"/>
              <a:t>lst.begin</a:t>
            </a:r>
            <a:r>
              <a:rPr lang="en-IN" dirty="0"/>
              <a:t>(); it!=</a:t>
            </a:r>
            <a:r>
              <a:rPr lang="en-IN" dirty="0" err="1"/>
              <a:t>lst.end</a:t>
            </a:r>
            <a:r>
              <a:rPr lang="en-IN" dirty="0"/>
              <a:t>(); it++)</a:t>
            </a:r>
          </a:p>
          <a:p>
            <a:r>
              <a:rPr lang="en-IN" dirty="0"/>
              <a:t>	</a:t>
            </a:r>
            <a:r>
              <a:rPr lang="en-IN" dirty="0" err="1"/>
              <a:t>cout</a:t>
            </a:r>
            <a:r>
              <a:rPr lang="en-IN" dirty="0"/>
              <a:t>&lt;&lt;*it&lt;&lt;" ";</a:t>
            </a:r>
          </a:p>
          <a:p>
            <a:r>
              <a:rPr lang="en-IN" dirty="0"/>
              <a:t>}</a:t>
            </a:r>
          </a:p>
          <a:p>
            <a:r>
              <a:rPr lang="en-IN" dirty="0"/>
              <a:t>int main()</a:t>
            </a:r>
          </a:p>
          <a:p>
            <a:r>
              <a:rPr lang="en-IN" dirty="0"/>
              <a:t>{</a:t>
            </a:r>
          </a:p>
          <a:p>
            <a:r>
              <a:rPr lang="en-IN" dirty="0"/>
              <a:t>list&lt;int&gt; list1; //list of size 0</a:t>
            </a:r>
          </a:p>
          <a:p>
            <a:r>
              <a:rPr lang="en-IN" dirty="0"/>
              <a:t>list1.push_back(3);</a:t>
            </a:r>
          </a:p>
          <a:p>
            <a:r>
              <a:rPr lang="en-IN" dirty="0"/>
              <a:t>list1.push_back(12);</a:t>
            </a:r>
          </a:p>
          <a:p>
            <a:r>
              <a:rPr lang="en-IN" dirty="0"/>
              <a:t>list1.push_back(5);</a:t>
            </a:r>
          </a:p>
          <a:p>
            <a:r>
              <a:rPr lang="en-IN" dirty="0"/>
              <a:t>list1.push_back(11);</a:t>
            </a:r>
          </a:p>
          <a:p>
            <a:r>
              <a:rPr lang="en-IN" dirty="0"/>
              <a:t>list1.push_back(15);</a:t>
            </a:r>
          </a:p>
          <a:p>
            <a:r>
              <a:rPr lang="en-IN" dirty="0"/>
              <a:t>display(list1);</a:t>
            </a:r>
          </a:p>
          <a:p>
            <a:r>
              <a:rPr lang="en-IN" dirty="0"/>
              <a:t>return 0;	</a:t>
            </a:r>
          </a:p>
          <a:p>
            <a:r>
              <a:rPr lang="en-IN" dirty="0"/>
              <a:t>}</a:t>
            </a:r>
          </a:p>
        </p:txBody>
      </p:sp>
      <p:sp>
        <p:nvSpPr>
          <p:cNvPr id="8" name="TextBox 7">
            <a:extLst>
              <a:ext uri="{FF2B5EF4-FFF2-40B4-BE49-F238E27FC236}">
                <a16:creationId xmlns:a16="http://schemas.microsoft.com/office/drawing/2014/main" id="{BC83305B-2476-E5E8-F3AB-C724D902C369}"/>
              </a:ext>
            </a:extLst>
          </p:cNvPr>
          <p:cNvSpPr txBox="1"/>
          <p:nvPr/>
        </p:nvSpPr>
        <p:spPr>
          <a:xfrm>
            <a:off x="7091680" y="5275658"/>
            <a:ext cx="16002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Output:</a:t>
            </a:r>
          </a:p>
          <a:p>
            <a:r>
              <a:rPr lang="en-IN" dirty="0"/>
              <a:t>3 12 5 11 15</a:t>
            </a:r>
          </a:p>
        </p:txBody>
      </p:sp>
    </p:spTree>
    <p:extLst>
      <p:ext uri="{BB962C8B-B14F-4D97-AF65-F5344CB8AC3E}">
        <p14:creationId xmlns:p14="http://schemas.microsoft.com/office/powerpoint/2010/main" val="103446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9B13-8FF0-4C4E-C6F4-AE66E9665B28}"/>
              </a:ext>
            </a:extLst>
          </p:cNvPr>
          <p:cNvSpPr>
            <a:spLocks noGrp="1"/>
          </p:cNvSpPr>
          <p:nvPr>
            <p:ph type="title"/>
          </p:nvPr>
        </p:nvSpPr>
        <p:spPr>
          <a:xfrm>
            <a:off x="457200" y="228600"/>
            <a:ext cx="4031673" cy="639762"/>
          </a:xfrm>
        </p:spPr>
        <p:txBody>
          <a:bodyPr>
            <a:normAutofit fontScale="90000"/>
          </a:bodyPr>
          <a:lstStyle/>
          <a:p>
            <a:r>
              <a:rPr lang="en-IN" dirty="0"/>
              <a:t>List (delete)</a:t>
            </a:r>
          </a:p>
        </p:txBody>
      </p:sp>
      <p:sp>
        <p:nvSpPr>
          <p:cNvPr id="5" name="TextBox 4">
            <a:extLst>
              <a:ext uri="{FF2B5EF4-FFF2-40B4-BE49-F238E27FC236}">
                <a16:creationId xmlns:a16="http://schemas.microsoft.com/office/drawing/2014/main" id="{1FA08F3E-D4B2-79F4-A6B3-06D26587EBA5}"/>
              </a:ext>
            </a:extLst>
          </p:cNvPr>
          <p:cNvSpPr txBox="1"/>
          <p:nvPr/>
        </p:nvSpPr>
        <p:spPr>
          <a:xfrm>
            <a:off x="4540827" y="3988061"/>
            <a:ext cx="16002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Output:</a:t>
            </a:r>
          </a:p>
          <a:p>
            <a:r>
              <a:rPr lang="en-IN" dirty="0"/>
              <a:t>3 12 5 11 15</a:t>
            </a:r>
          </a:p>
          <a:p>
            <a:r>
              <a:rPr lang="en-IN" dirty="0"/>
              <a:t>3 12 5 11</a:t>
            </a:r>
          </a:p>
          <a:p>
            <a:r>
              <a:rPr lang="en-IN" dirty="0"/>
              <a:t>3 12 5</a:t>
            </a:r>
          </a:p>
          <a:p>
            <a:r>
              <a:rPr lang="en-IN" dirty="0"/>
              <a:t>12 5</a:t>
            </a:r>
          </a:p>
          <a:p>
            <a:r>
              <a:rPr lang="en-IN" dirty="0"/>
              <a:t>5</a:t>
            </a:r>
          </a:p>
        </p:txBody>
      </p:sp>
      <p:sp>
        <p:nvSpPr>
          <p:cNvPr id="7" name="TextBox 6">
            <a:extLst>
              <a:ext uri="{FF2B5EF4-FFF2-40B4-BE49-F238E27FC236}">
                <a16:creationId xmlns:a16="http://schemas.microsoft.com/office/drawing/2014/main" id="{BBCDF0C5-6AEF-8A86-E66D-854BC7E6D7C5}"/>
              </a:ext>
            </a:extLst>
          </p:cNvPr>
          <p:cNvSpPr txBox="1"/>
          <p:nvPr/>
        </p:nvSpPr>
        <p:spPr>
          <a:xfrm>
            <a:off x="304800" y="872490"/>
            <a:ext cx="4031673" cy="59093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#include&lt;iostream&gt;</a:t>
            </a:r>
          </a:p>
          <a:p>
            <a:r>
              <a:rPr lang="en-IN" dirty="0"/>
              <a:t>#include&lt;list&gt;</a:t>
            </a:r>
          </a:p>
          <a:p>
            <a:r>
              <a:rPr lang="en-IN" dirty="0"/>
              <a:t>#include&lt;iterator&gt;</a:t>
            </a:r>
          </a:p>
          <a:p>
            <a:r>
              <a:rPr lang="en-IN" dirty="0"/>
              <a:t>using namespace std;</a:t>
            </a:r>
          </a:p>
          <a:p>
            <a:r>
              <a:rPr lang="en-IN" dirty="0"/>
              <a:t>void display(list&lt;int&gt; &amp;</a:t>
            </a:r>
            <a:r>
              <a:rPr lang="en-IN" dirty="0" err="1"/>
              <a:t>lst</a:t>
            </a:r>
            <a:r>
              <a:rPr lang="en-IN" dirty="0"/>
              <a:t>)</a:t>
            </a:r>
          </a:p>
          <a:p>
            <a:r>
              <a:rPr lang="en-IN" dirty="0"/>
              <a:t>{</a:t>
            </a:r>
          </a:p>
          <a:p>
            <a:r>
              <a:rPr lang="en-IN" dirty="0"/>
              <a:t>	list&lt;int&gt; :: iterator it;</a:t>
            </a:r>
          </a:p>
          <a:p>
            <a:r>
              <a:rPr lang="en-IN" dirty="0"/>
              <a:t>	for(it=</a:t>
            </a:r>
            <a:r>
              <a:rPr lang="en-IN" dirty="0" err="1"/>
              <a:t>lst.begin</a:t>
            </a:r>
            <a:r>
              <a:rPr lang="en-IN" dirty="0"/>
              <a:t>(); it!=</a:t>
            </a:r>
            <a:r>
              <a:rPr lang="en-IN" dirty="0" err="1"/>
              <a:t>lst.end</a:t>
            </a:r>
            <a:r>
              <a:rPr lang="en-IN" dirty="0"/>
              <a:t>(); it++)</a:t>
            </a:r>
          </a:p>
          <a:p>
            <a:r>
              <a:rPr lang="en-IN" dirty="0"/>
              <a:t>	</a:t>
            </a:r>
            <a:r>
              <a:rPr lang="en-IN" dirty="0" err="1"/>
              <a:t>cout</a:t>
            </a:r>
            <a:r>
              <a:rPr lang="en-IN" dirty="0"/>
              <a:t>&lt;&lt;*it&lt;&lt;" ";</a:t>
            </a:r>
          </a:p>
          <a:p>
            <a:r>
              <a:rPr lang="en-IN" dirty="0"/>
              <a:t>	</a:t>
            </a:r>
            <a:r>
              <a:rPr lang="en-IN" dirty="0" err="1"/>
              <a:t>cout</a:t>
            </a:r>
            <a:r>
              <a:rPr lang="en-IN" dirty="0"/>
              <a:t>&lt;&lt;</a:t>
            </a:r>
            <a:r>
              <a:rPr lang="en-IN" dirty="0" err="1"/>
              <a:t>endl</a:t>
            </a:r>
            <a:r>
              <a:rPr lang="en-IN" dirty="0"/>
              <a:t>;</a:t>
            </a:r>
          </a:p>
          <a:p>
            <a:r>
              <a:rPr lang="en-IN" dirty="0"/>
              <a:t>}</a:t>
            </a:r>
          </a:p>
          <a:p>
            <a:r>
              <a:rPr lang="en-IN" dirty="0"/>
              <a:t>int main()</a:t>
            </a:r>
          </a:p>
          <a:p>
            <a:r>
              <a:rPr lang="en-IN" dirty="0"/>
              <a:t>{</a:t>
            </a:r>
          </a:p>
          <a:p>
            <a:r>
              <a:rPr lang="en-IN" dirty="0"/>
              <a:t>list&lt;int&gt; list1; //list of size 0</a:t>
            </a:r>
          </a:p>
          <a:p>
            <a:r>
              <a:rPr lang="en-IN" dirty="0"/>
              <a:t>list1.push_back(3);</a:t>
            </a:r>
          </a:p>
          <a:p>
            <a:r>
              <a:rPr lang="en-IN" dirty="0"/>
              <a:t>list1.push_back(12);</a:t>
            </a:r>
          </a:p>
          <a:p>
            <a:r>
              <a:rPr lang="en-IN" dirty="0"/>
              <a:t>list1.push_back(5);</a:t>
            </a:r>
          </a:p>
          <a:p>
            <a:r>
              <a:rPr lang="en-IN" dirty="0"/>
              <a:t>list1.push_back(11);</a:t>
            </a:r>
          </a:p>
          <a:p>
            <a:r>
              <a:rPr lang="en-IN" dirty="0"/>
              <a:t>list1.push_back(15);</a:t>
            </a:r>
          </a:p>
          <a:p>
            <a:r>
              <a:rPr lang="en-IN" dirty="0"/>
              <a:t>display(list1);</a:t>
            </a:r>
          </a:p>
        </p:txBody>
      </p:sp>
      <p:sp>
        <p:nvSpPr>
          <p:cNvPr id="9" name="TextBox 8">
            <a:extLst>
              <a:ext uri="{FF2B5EF4-FFF2-40B4-BE49-F238E27FC236}">
                <a16:creationId xmlns:a16="http://schemas.microsoft.com/office/drawing/2014/main" id="{8486D8AB-C18B-D1CA-3BF7-CB2ECF3D3391}"/>
              </a:ext>
            </a:extLst>
          </p:cNvPr>
          <p:cNvSpPr txBox="1"/>
          <p:nvPr/>
        </p:nvSpPr>
        <p:spPr>
          <a:xfrm>
            <a:off x="4502728" y="931039"/>
            <a:ext cx="4572000"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list1.pop_back();  // deletes from back</a:t>
            </a:r>
          </a:p>
          <a:p>
            <a:r>
              <a:rPr lang="en-IN" dirty="0"/>
              <a:t>display(list1);</a:t>
            </a:r>
          </a:p>
          <a:p>
            <a:r>
              <a:rPr lang="en-IN" dirty="0"/>
              <a:t>list1.pop_back();  // deletes from back</a:t>
            </a:r>
          </a:p>
          <a:p>
            <a:r>
              <a:rPr lang="en-IN" dirty="0"/>
              <a:t>display(list1);</a:t>
            </a:r>
          </a:p>
          <a:p>
            <a:r>
              <a:rPr lang="en-IN" dirty="0"/>
              <a:t>list1.pop_front();  // deletes from front</a:t>
            </a:r>
          </a:p>
          <a:p>
            <a:r>
              <a:rPr lang="en-IN" dirty="0"/>
              <a:t>display(list1);</a:t>
            </a:r>
          </a:p>
          <a:p>
            <a:r>
              <a:rPr lang="en-IN" dirty="0"/>
              <a:t>list1.remove(12);  // deletes specific item</a:t>
            </a:r>
          </a:p>
          <a:p>
            <a:r>
              <a:rPr lang="en-IN" dirty="0"/>
              <a:t>display(list1);</a:t>
            </a:r>
          </a:p>
          <a:p>
            <a:r>
              <a:rPr lang="en-IN" dirty="0"/>
              <a:t>return 0;	</a:t>
            </a:r>
          </a:p>
          <a:p>
            <a:r>
              <a:rPr lang="en-IN" dirty="0"/>
              <a:t>}</a:t>
            </a:r>
          </a:p>
        </p:txBody>
      </p:sp>
      <p:sp>
        <p:nvSpPr>
          <p:cNvPr id="10" name="TextBox 9">
            <a:extLst>
              <a:ext uri="{FF2B5EF4-FFF2-40B4-BE49-F238E27FC236}">
                <a16:creationId xmlns:a16="http://schemas.microsoft.com/office/drawing/2014/main" id="{FC532FE7-BA63-B655-3A56-ED44DC6D3732}"/>
              </a:ext>
            </a:extLst>
          </p:cNvPr>
          <p:cNvSpPr txBox="1"/>
          <p:nvPr/>
        </p:nvSpPr>
        <p:spPr>
          <a:xfrm>
            <a:off x="6400800" y="3962400"/>
            <a:ext cx="230678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Sorting:</a:t>
            </a:r>
          </a:p>
          <a:p>
            <a:r>
              <a:rPr lang="en-IN" dirty="0"/>
              <a:t>list1.sort();</a:t>
            </a:r>
          </a:p>
          <a:p>
            <a:endParaRPr lang="en-IN" dirty="0"/>
          </a:p>
          <a:p>
            <a:r>
              <a:rPr lang="en-IN" dirty="0"/>
              <a:t>Merging:</a:t>
            </a:r>
          </a:p>
          <a:p>
            <a:r>
              <a:rPr lang="en-IN" dirty="0"/>
              <a:t>list1.merge(list2);</a:t>
            </a:r>
          </a:p>
          <a:p>
            <a:endParaRPr lang="en-IN" dirty="0"/>
          </a:p>
        </p:txBody>
      </p:sp>
    </p:spTree>
    <p:extLst>
      <p:ext uri="{BB962C8B-B14F-4D97-AF65-F5344CB8AC3E}">
        <p14:creationId xmlns:p14="http://schemas.microsoft.com/office/powerpoint/2010/main" val="361804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539" y="401836"/>
            <a:ext cx="2011859" cy="542925"/>
          </a:xfrm>
          <a:prstGeom prst="rect">
            <a:avLst/>
          </a:prstGeom>
        </p:spPr>
        <p:txBody>
          <a:bodyPr vert="horz" wrap="square" lIns="0" tIns="8929" rIns="0" bIns="0" rtlCol="0">
            <a:spAutoFit/>
          </a:bodyPr>
          <a:lstStyle/>
          <a:p>
            <a:pPr marL="8929">
              <a:spcBef>
                <a:spcPts val="70"/>
              </a:spcBef>
            </a:pPr>
            <a:r>
              <a:rPr sz="3400" spc="-46" dirty="0"/>
              <a:t>Templates</a:t>
            </a:r>
            <a:endParaRPr sz="3400"/>
          </a:p>
        </p:txBody>
      </p:sp>
      <p:sp>
        <p:nvSpPr>
          <p:cNvPr id="3" name="object 3"/>
          <p:cNvSpPr txBox="1"/>
          <p:nvPr/>
        </p:nvSpPr>
        <p:spPr>
          <a:xfrm>
            <a:off x="290772" y="1278462"/>
            <a:ext cx="111621" cy="242888"/>
          </a:xfrm>
          <a:prstGeom prst="rect">
            <a:avLst/>
          </a:prstGeom>
        </p:spPr>
        <p:txBody>
          <a:bodyPr vert="horz" wrap="square" lIns="0" tIns="8929" rIns="0" bIns="0" rtlCol="0">
            <a:spAutoFit/>
          </a:bodyPr>
          <a:lstStyle/>
          <a:p>
            <a:pPr marL="8929">
              <a:spcBef>
                <a:spcPts val="70"/>
              </a:spcBef>
            </a:pPr>
            <a:r>
              <a:rPr sz="1500" spc="218" dirty="0">
                <a:latin typeface="Arial"/>
                <a:cs typeface="Arial"/>
              </a:rPr>
              <a:t>•</a:t>
            </a:r>
            <a:endParaRPr sz="1500">
              <a:latin typeface="Arial"/>
              <a:cs typeface="Arial"/>
            </a:endParaRPr>
          </a:p>
        </p:txBody>
      </p:sp>
      <p:sp>
        <p:nvSpPr>
          <p:cNvPr id="4" name="object 4"/>
          <p:cNvSpPr txBox="1"/>
          <p:nvPr/>
        </p:nvSpPr>
        <p:spPr>
          <a:xfrm>
            <a:off x="535782" y="1241226"/>
            <a:ext cx="7951440" cy="937973"/>
          </a:xfrm>
          <a:prstGeom prst="rect">
            <a:avLst/>
          </a:prstGeom>
        </p:spPr>
        <p:txBody>
          <a:bodyPr vert="horz" wrap="square" lIns="0" tIns="5358" rIns="0" bIns="0" rtlCol="0">
            <a:spAutoFit/>
          </a:bodyPr>
          <a:lstStyle/>
          <a:p>
            <a:pPr marL="8929" marR="3572" algn="just">
              <a:lnSpc>
                <a:spcPct val="101200"/>
              </a:lnSpc>
              <a:spcBef>
                <a:spcPts val="42"/>
              </a:spcBef>
            </a:pPr>
            <a:r>
              <a:rPr sz="2000" spc="-28" dirty="0">
                <a:latin typeface="Arial"/>
                <a:cs typeface="Arial"/>
              </a:rPr>
              <a:t>Templates </a:t>
            </a:r>
            <a:r>
              <a:rPr sz="2000" spc="-4" dirty="0">
                <a:latin typeface="Arial"/>
                <a:cs typeface="Arial"/>
              </a:rPr>
              <a:t>in </a:t>
            </a:r>
            <a:r>
              <a:rPr sz="2000" spc="98" dirty="0">
                <a:latin typeface="Arial"/>
                <a:cs typeface="Arial"/>
              </a:rPr>
              <a:t>C++ </a:t>
            </a:r>
            <a:r>
              <a:rPr sz="2000" spc="25" dirty="0">
                <a:latin typeface="Arial"/>
                <a:cs typeface="Arial"/>
              </a:rPr>
              <a:t>programming </a:t>
            </a:r>
            <a:r>
              <a:rPr sz="2000" spc="-4" dirty="0">
                <a:latin typeface="Arial"/>
                <a:cs typeface="Arial"/>
              </a:rPr>
              <a:t>allows </a:t>
            </a:r>
            <a:r>
              <a:rPr sz="2000" spc="11" dirty="0">
                <a:latin typeface="Arial"/>
                <a:cs typeface="Arial"/>
              </a:rPr>
              <a:t>function </a:t>
            </a:r>
            <a:r>
              <a:rPr sz="2000" spc="-4" dirty="0">
                <a:latin typeface="Arial"/>
                <a:cs typeface="Arial"/>
              </a:rPr>
              <a:t>or </a:t>
            </a:r>
            <a:r>
              <a:rPr sz="2000" spc="21" dirty="0">
                <a:latin typeface="Arial"/>
                <a:cs typeface="Arial"/>
              </a:rPr>
              <a:t>class </a:t>
            </a:r>
            <a:r>
              <a:rPr sz="2000" dirty="0">
                <a:latin typeface="Arial"/>
                <a:cs typeface="Arial"/>
              </a:rPr>
              <a:t>to </a:t>
            </a:r>
            <a:r>
              <a:rPr sz="2000" spc="-4" dirty="0">
                <a:latin typeface="Arial"/>
                <a:cs typeface="Arial"/>
              </a:rPr>
              <a:t>work on  </a:t>
            </a:r>
            <a:r>
              <a:rPr sz="2000" spc="-11" dirty="0">
                <a:latin typeface="Arial"/>
                <a:cs typeface="Arial"/>
              </a:rPr>
              <a:t>more </a:t>
            </a:r>
            <a:r>
              <a:rPr sz="2000" spc="-4" dirty="0">
                <a:latin typeface="Arial"/>
                <a:cs typeface="Arial"/>
              </a:rPr>
              <a:t>than one </a:t>
            </a:r>
            <a:r>
              <a:rPr sz="2000" spc="25" dirty="0">
                <a:latin typeface="Arial"/>
                <a:cs typeface="Arial"/>
              </a:rPr>
              <a:t>data type </a:t>
            </a:r>
            <a:r>
              <a:rPr sz="2000" dirty="0">
                <a:latin typeface="Arial"/>
                <a:cs typeface="Arial"/>
              </a:rPr>
              <a:t>at </a:t>
            </a:r>
            <a:r>
              <a:rPr sz="2000" spc="25" dirty="0">
                <a:latin typeface="Arial"/>
                <a:cs typeface="Arial"/>
              </a:rPr>
              <a:t>once </a:t>
            </a:r>
            <a:r>
              <a:rPr sz="2000" spc="-4" dirty="0">
                <a:latin typeface="Arial"/>
                <a:cs typeface="Arial"/>
              </a:rPr>
              <a:t>without </a:t>
            </a:r>
            <a:r>
              <a:rPr sz="2000" spc="14" dirty="0">
                <a:latin typeface="Arial"/>
                <a:cs typeface="Arial"/>
              </a:rPr>
              <a:t>writing </a:t>
            </a:r>
            <a:r>
              <a:rPr sz="2000" dirty="0">
                <a:latin typeface="Arial"/>
                <a:cs typeface="Arial"/>
              </a:rPr>
              <a:t>different </a:t>
            </a:r>
            <a:r>
              <a:rPr sz="2000" spc="42" dirty="0">
                <a:latin typeface="Arial"/>
                <a:cs typeface="Arial"/>
              </a:rPr>
              <a:t>codes </a:t>
            </a:r>
            <a:r>
              <a:rPr sz="2000" dirty="0">
                <a:latin typeface="Arial"/>
                <a:cs typeface="Arial"/>
              </a:rPr>
              <a:t>for  different </a:t>
            </a:r>
            <a:r>
              <a:rPr sz="2000" spc="25" dirty="0">
                <a:latin typeface="Arial"/>
                <a:cs typeface="Arial"/>
              </a:rPr>
              <a:t>data</a:t>
            </a:r>
            <a:r>
              <a:rPr sz="2000" spc="-4" dirty="0">
                <a:latin typeface="Arial"/>
                <a:cs typeface="Arial"/>
              </a:rPr>
              <a:t> </a:t>
            </a:r>
            <a:r>
              <a:rPr sz="2000" spc="18" dirty="0">
                <a:latin typeface="Arial"/>
                <a:cs typeface="Arial"/>
              </a:rPr>
              <a:t>types.</a:t>
            </a:r>
            <a:endParaRPr sz="2000" dirty="0">
              <a:latin typeface="Arial"/>
              <a:cs typeface="Arial"/>
            </a:endParaRPr>
          </a:p>
        </p:txBody>
      </p:sp>
      <p:sp>
        <p:nvSpPr>
          <p:cNvPr id="5" name="object 5"/>
          <p:cNvSpPr txBox="1"/>
          <p:nvPr/>
        </p:nvSpPr>
        <p:spPr>
          <a:xfrm>
            <a:off x="290772" y="2475041"/>
            <a:ext cx="111621" cy="242888"/>
          </a:xfrm>
          <a:prstGeom prst="rect">
            <a:avLst/>
          </a:prstGeom>
        </p:spPr>
        <p:txBody>
          <a:bodyPr vert="horz" wrap="square" lIns="0" tIns="8929" rIns="0" bIns="0" rtlCol="0">
            <a:spAutoFit/>
          </a:bodyPr>
          <a:lstStyle/>
          <a:p>
            <a:pPr marL="8929">
              <a:spcBef>
                <a:spcPts val="70"/>
              </a:spcBef>
            </a:pPr>
            <a:r>
              <a:rPr sz="1500" spc="218" dirty="0">
                <a:latin typeface="Arial"/>
                <a:cs typeface="Arial"/>
              </a:rPr>
              <a:t>•</a:t>
            </a:r>
            <a:endParaRPr sz="1500">
              <a:latin typeface="Arial"/>
              <a:cs typeface="Arial"/>
            </a:endParaRPr>
          </a:p>
        </p:txBody>
      </p:sp>
      <p:sp>
        <p:nvSpPr>
          <p:cNvPr id="6" name="object 6"/>
          <p:cNvSpPr txBox="1"/>
          <p:nvPr/>
        </p:nvSpPr>
        <p:spPr>
          <a:xfrm>
            <a:off x="535782" y="2437805"/>
            <a:ext cx="7951440" cy="627119"/>
          </a:xfrm>
          <a:prstGeom prst="rect">
            <a:avLst/>
          </a:prstGeom>
        </p:spPr>
        <p:txBody>
          <a:bodyPr vert="horz" wrap="square" lIns="0" tIns="5358" rIns="0" bIns="0" rtlCol="0">
            <a:spAutoFit/>
          </a:bodyPr>
          <a:lstStyle/>
          <a:p>
            <a:pPr marL="8929" marR="3572">
              <a:lnSpc>
                <a:spcPct val="101200"/>
              </a:lnSpc>
              <a:spcBef>
                <a:spcPts val="42"/>
              </a:spcBef>
            </a:pPr>
            <a:r>
              <a:rPr sz="2000" spc="-28" dirty="0">
                <a:latin typeface="Arial"/>
                <a:cs typeface="Arial"/>
              </a:rPr>
              <a:t>Templates </a:t>
            </a:r>
            <a:r>
              <a:rPr sz="2000" spc="-14" dirty="0">
                <a:latin typeface="Arial"/>
                <a:cs typeface="Arial"/>
              </a:rPr>
              <a:t>are </a:t>
            </a:r>
            <a:r>
              <a:rPr sz="2000" dirty="0">
                <a:latin typeface="Arial"/>
                <a:cs typeface="Arial"/>
              </a:rPr>
              <a:t>often </a:t>
            </a:r>
            <a:r>
              <a:rPr sz="2000" spc="25" dirty="0">
                <a:latin typeface="Arial"/>
                <a:cs typeface="Arial"/>
              </a:rPr>
              <a:t>used </a:t>
            </a:r>
            <a:r>
              <a:rPr sz="2000" spc="-4" dirty="0">
                <a:latin typeface="Arial"/>
                <a:cs typeface="Arial"/>
              </a:rPr>
              <a:t>in </a:t>
            </a:r>
            <a:r>
              <a:rPr sz="2000" spc="18" dirty="0">
                <a:latin typeface="Arial"/>
                <a:cs typeface="Arial"/>
              </a:rPr>
              <a:t>larger </a:t>
            </a:r>
            <a:r>
              <a:rPr sz="2000" spc="21" dirty="0">
                <a:latin typeface="Arial"/>
                <a:cs typeface="Arial"/>
              </a:rPr>
              <a:t>programs </a:t>
            </a:r>
            <a:r>
              <a:rPr sz="2000" dirty="0">
                <a:latin typeface="Arial"/>
                <a:cs typeface="Arial"/>
              </a:rPr>
              <a:t>for the </a:t>
            </a:r>
            <a:r>
              <a:rPr sz="2000" spc="28" dirty="0">
                <a:latin typeface="Arial"/>
                <a:cs typeface="Arial"/>
              </a:rPr>
              <a:t>purpose </a:t>
            </a:r>
            <a:r>
              <a:rPr sz="2000" dirty="0">
                <a:latin typeface="Arial"/>
                <a:cs typeface="Arial"/>
              </a:rPr>
              <a:t>of </a:t>
            </a:r>
            <a:r>
              <a:rPr sz="2000" spc="53" dirty="0">
                <a:latin typeface="Arial"/>
                <a:cs typeface="Arial"/>
              </a:rPr>
              <a:t>code  </a:t>
            </a:r>
            <a:r>
              <a:rPr sz="2000" spc="4" dirty="0">
                <a:latin typeface="Arial"/>
                <a:cs typeface="Arial"/>
              </a:rPr>
              <a:t>reusability </a:t>
            </a:r>
            <a:r>
              <a:rPr sz="2000" spc="35" dirty="0">
                <a:latin typeface="Arial"/>
                <a:cs typeface="Arial"/>
              </a:rPr>
              <a:t>and </a:t>
            </a:r>
            <a:r>
              <a:rPr sz="2000" spc="7" dirty="0">
                <a:latin typeface="Arial"/>
                <a:cs typeface="Arial"/>
              </a:rPr>
              <a:t>flexibility </a:t>
            </a:r>
            <a:r>
              <a:rPr sz="2000" dirty="0">
                <a:latin typeface="Arial"/>
                <a:cs typeface="Arial"/>
              </a:rPr>
              <a:t>of</a:t>
            </a:r>
            <a:r>
              <a:rPr sz="2000" spc="-49" dirty="0">
                <a:latin typeface="Arial"/>
                <a:cs typeface="Arial"/>
              </a:rPr>
              <a:t> </a:t>
            </a:r>
            <a:r>
              <a:rPr sz="2000" spc="21" dirty="0">
                <a:latin typeface="Arial"/>
                <a:cs typeface="Arial"/>
              </a:rPr>
              <a:t>program.</a:t>
            </a:r>
            <a:endParaRPr sz="2000">
              <a:latin typeface="Arial"/>
              <a:cs typeface="Arial"/>
            </a:endParaRPr>
          </a:p>
        </p:txBody>
      </p:sp>
      <p:sp>
        <p:nvSpPr>
          <p:cNvPr id="7" name="object 7"/>
          <p:cNvSpPr txBox="1"/>
          <p:nvPr/>
        </p:nvSpPr>
        <p:spPr>
          <a:xfrm>
            <a:off x="290772" y="3368010"/>
            <a:ext cx="111621" cy="242888"/>
          </a:xfrm>
          <a:prstGeom prst="rect">
            <a:avLst/>
          </a:prstGeom>
        </p:spPr>
        <p:txBody>
          <a:bodyPr vert="horz" wrap="square" lIns="0" tIns="8929" rIns="0" bIns="0" rtlCol="0">
            <a:spAutoFit/>
          </a:bodyPr>
          <a:lstStyle/>
          <a:p>
            <a:pPr marL="8929">
              <a:spcBef>
                <a:spcPts val="70"/>
              </a:spcBef>
            </a:pPr>
            <a:r>
              <a:rPr sz="1500" spc="218" dirty="0">
                <a:latin typeface="Arial"/>
                <a:cs typeface="Arial"/>
              </a:rPr>
              <a:t>•</a:t>
            </a:r>
            <a:endParaRPr sz="1500">
              <a:latin typeface="Arial"/>
              <a:cs typeface="Arial"/>
            </a:endParaRPr>
          </a:p>
        </p:txBody>
      </p:sp>
      <p:sp>
        <p:nvSpPr>
          <p:cNvPr id="8" name="object 8"/>
          <p:cNvSpPr txBox="1"/>
          <p:nvPr/>
        </p:nvSpPr>
        <p:spPr>
          <a:xfrm>
            <a:off x="535780" y="3330773"/>
            <a:ext cx="7770019" cy="316793"/>
          </a:xfrm>
          <a:prstGeom prst="rect">
            <a:avLst/>
          </a:prstGeom>
        </p:spPr>
        <p:txBody>
          <a:bodyPr vert="horz" wrap="square" lIns="0" tIns="8929" rIns="0" bIns="0" rtlCol="0">
            <a:spAutoFit/>
          </a:bodyPr>
          <a:lstStyle/>
          <a:p>
            <a:pPr marL="8929">
              <a:spcBef>
                <a:spcPts val="70"/>
              </a:spcBef>
            </a:pPr>
            <a:r>
              <a:rPr sz="2000" spc="-39" dirty="0">
                <a:latin typeface="Arial"/>
                <a:cs typeface="Arial"/>
              </a:rPr>
              <a:t>The </a:t>
            </a:r>
            <a:r>
              <a:rPr sz="2000" spc="46" dirty="0">
                <a:latin typeface="Arial"/>
                <a:cs typeface="Arial"/>
              </a:rPr>
              <a:t>concept </a:t>
            </a:r>
            <a:r>
              <a:rPr sz="2000" dirty="0">
                <a:latin typeface="Arial"/>
                <a:cs typeface="Arial"/>
              </a:rPr>
              <a:t>of </a:t>
            </a:r>
            <a:r>
              <a:rPr sz="2000" spc="11" dirty="0">
                <a:latin typeface="Arial"/>
                <a:cs typeface="Arial"/>
              </a:rPr>
              <a:t>templates </a:t>
            </a:r>
            <a:r>
              <a:rPr sz="2000" spc="35" dirty="0">
                <a:latin typeface="Arial"/>
                <a:cs typeface="Arial"/>
              </a:rPr>
              <a:t>can </a:t>
            </a:r>
            <a:r>
              <a:rPr sz="2000" spc="53" dirty="0">
                <a:latin typeface="Arial"/>
                <a:cs typeface="Arial"/>
              </a:rPr>
              <a:t>be </a:t>
            </a:r>
            <a:r>
              <a:rPr sz="2000" spc="25" dirty="0">
                <a:latin typeface="Arial"/>
                <a:cs typeface="Arial"/>
              </a:rPr>
              <a:t>used </a:t>
            </a:r>
            <a:r>
              <a:rPr sz="2000" spc="-4" dirty="0">
                <a:latin typeface="Arial"/>
                <a:cs typeface="Arial"/>
              </a:rPr>
              <a:t>in </a:t>
            </a:r>
            <a:r>
              <a:rPr sz="2000" dirty="0">
                <a:latin typeface="Arial"/>
                <a:cs typeface="Arial"/>
              </a:rPr>
              <a:t>two different</a:t>
            </a:r>
            <a:r>
              <a:rPr sz="2000" spc="-120" dirty="0">
                <a:latin typeface="Arial"/>
                <a:cs typeface="Arial"/>
              </a:rPr>
              <a:t> </a:t>
            </a:r>
            <a:r>
              <a:rPr sz="2000" dirty="0">
                <a:latin typeface="Arial"/>
                <a:cs typeface="Arial"/>
              </a:rPr>
              <a:t>ways:</a:t>
            </a:r>
          </a:p>
        </p:txBody>
      </p:sp>
      <p:sp>
        <p:nvSpPr>
          <p:cNvPr id="9" name="object 9"/>
          <p:cNvSpPr txBox="1"/>
          <p:nvPr/>
        </p:nvSpPr>
        <p:spPr>
          <a:xfrm>
            <a:off x="603312" y="4153822"/>
            <a:ext cx="111621" cy="242888"/>
          </a:xfrm>
          <a:prstGeom prst="rect">
            <a:avLst/>
          </a:prstGeom>
        </p:spPr>
        <p:txBody>
          <a:bodyPr vert="horz" wrap="square" lIns="0" tIns="8929" rIns="0" bIns="0" rtlCol="0">
            <a:spAutoFit/>
          </a:bodyPr>
          <a:lstStyle/>
          <a:p>
            <a:pPr marL="8929">
              <a:spcBef>
                <a:spcPts val="70"/>
              </a:spcBef>
            </a:pPr>
            <a:r>
              <a:rPr sz="1500" spc="218" dirty="0">
                <a:latin typeface="Arial"/>
                <a:cs typeface="Arial"/>
              </a:rPr>
              <a:t>•</a:t>
            </a:r>
            <a:endParaRPr sz="1500">
              <a:latin typeface="Arial"/>
              <a:cs typeface="Arial"/>
            </a:endParaRPr>
          </a:p>
        </p:txBody>
      </p:sp>
      <p:sp>
        <p:nvSpPr>
          <p:cNvPr id="10" name="object 10"/>
          <p:cNvSpPr txBox="1"/>
          <p:nvPr/>
        </p:nvSpPr>
        <p:spPr>
          <a:xfrm>
            <a:off x="603312" y="4061860"/>
            <a:ext cx="3130488" cy="785382"/>
          </a:xfrm>
          <a:prstGeom prst="rect">
            <a:avLst/>
          </a:prstGeom>
        </p:spPr>
        <p:txBody>
          <a:bodyPr vert="horz" wrap="square" lIns="0" tIns="8483" rIns="0" bIns="0" rtlCol="0">
            <a:spAutoFit/>
          </a:bodyPr>
          <a:lstStyle/>
          <a:p>
            <a:pPr marL="351383" marR="3572" indent="-342900">
              <a:lnSpc>
                <a:spcPct val="131000"/>
              </a:lnSpc>
              <a:spcBef>
                <a:spcPts val="67"/>
              </a:spcBef>
              <a:buSzPct val="75000"/>
              <a:buFont typeface="Arial" panose="020B0604020202020204" pitchFamily="34" charset="0"/>
              <a:buChar char="•"/>
              <a:tabLst>
                <a:tab pos="253594" algn="l"/>
                <a:tab pos="254041" algn="l"/>
              </a:tabLst>
            </a:pPr>
            <a:r>
              <a:rPr sz="2000" dirty="0">
                <a:latin typeface="Arial"/>
                <a:cs typeface="Arial"/>
              </a:rPr>
              <a:t>Function</a:t>
            </a:r>
            <a:r>
              <a:rPr sz="2000" spc="-39" dirty="0">
                <a:latin typeface="Arial"/>
                <a:cs typeface="Arial"/>
              </a:rPr>
              <a:t> </a:t>
            </a:r>
            <a:r>
              <a:rPr sz="2000" spc="-28" dirty="0">
                <a:latin typeface="Arial"/>
                <a:cs typeface="Arial"/>
              </a:rPr>
              <a:t>Templates</a:t>
            </a:r>
            <a:endParaRPr lang="en-IN" sz="2000" spc="-28" dirty="0">
              <a:latin typeface="Arial"/>
              <a:cs typeface="Arial"/>
            </a:endParaRPr>
          </a:p>
          <a:p>
            <a:pPr marL="351383" marR="3572" indent="-342900">
              <a:lnSpc>
                <a:spcPct val="131000"/>
              </a:lnSpc>
              <a:spcBef>
                <a:spcPts val="67"/>
              </a:spcBef>
              <a:buSzPct val="75000"/>
              <a:buFont typeface="Arial" panose="020B0604020202020204" pitchFamily="34" charset="0"/>
              <a:buChar char="•"/>
              <a:tabLst>
                <a:tab pos="253594" algn="l"/>
                <a:tab pos="254041" algn="l"/>
              </a:tabLst>
            </a:pPr>
            <a:r>
              <a:rPr sz="2000" spc="-4" dirty="0">
                <a:latin typeface="Arial"/>
                <a:cs typeface="Arial"/>
              </a:rPr>
              <a:t>Class</a:t>
            </a:r>
            <a:r>
              <a:rPr sz="2000" spc="-7" dirty="0">
                <a:latin typeface="Arial"/>
                <a:cs typeface="Arial"/>
              </a:rPr>
              <a:t> </a:t>
            </a:r>
            <a:r>
              <a:rPr sz="2000" spc="-28" dirty="0">
                <a:latin typeface="Arial"/>
                <a:cs typeface="Arial"/>
              </a:rPr>
              <a:t>Templates</a:t>
            </a:r>
            <a:endParaRPr sz="20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368F-16AD-196A-A964-EAB23BCFA8E5}"/>
              </a:ext>
            </a:extLst>
          </p:cNvPr>
          <p:cNvSpPr>
            <a:spLocks noGrp="1"/>
          </p:cNvSpPr>
          <p:nvPr>
            <p:ph type="title"/>
          </p:nvPr>
        </p:nvSpPr>
        <p:spPr/>
        <p:txBody>
          <a:bodyPr>
            <a:normAutofit/>
          </a:bodyPr>
          <a:lstStyle/>
          <a:p>
            <a:r>
              <a:rPr lang="en-IN" b="1" i="0" dirty="0">
                <a:solidFill>
                  <a:srgbClr val="273239"/>
                </a:solidFill>
                <a:effectLst/>
                <a:latin typeface="Nunito" pitchFamily="2" charset="0"/>
              </a:rPr>
              <a:t>Algorithms</a:t>
            </a:r>
            <a:endParaRPr lang="en-IN" dirty="0"/>
          </a:p>
        </p:txBody>
      </p:sp>
      <p:sp>
        <p:nvSpPr>
          <p:cNvPr id="3" name="Content Placeholder 2">
            <a:extLst>
              <a:ext uri="{FF2B5EF4-FFF2-40B4-BE49-F238E27FC236}">
                <a16:creationId xmlns:a16="http://schemas.microsoft.com/office/drawing/2014/main" id="{5842C447-3F35-7AB2-5EEF-A44803463457}"/>
              </a:ext>
            </a:extLst>
          </p:cNvPr>
          <p:cNvSpPr>
            <a:spLocks noGrp="1"/>
          </p:cNvSpPr>
          <p:nvPr>
            <p:ph idx="1"/>
          </p:nvPr>
        </p:nvSpPr>
        <p:spPr/>
        <p:txBody>
          <a:bodyPr>
            <a:normAutofit fontScale="92500" lnSpcReduction="20000"/>
          </a:bodyPr>
          <a:lstStyle/>
          <a:p>
            <a:r>
              <a:rPr lang="en-US" sz="2500" dirty="0"/>
              <a:t>Algorithms can be defined as procedures that are applied to the containers. It provides some operations for the content of the container </a:t>
            </a:r>
          </a:p>
          <a:p>
            <a:r>
              <a:rPr lang="en-US" sz="2500" dirty="0"/>
              <a:t>As STL algorithms are built in, that is why they save a considerable amount of time</a:t>
            </a:r>
          </a:p>
          <a:p>
            <a:r>
              <a:rPr lang="en-US" sz="2500" dirty="0"/>
              <a:t>In algorithms we just have to make a function call and we don't have to write the lines of code to implement it.</a:t>
            </a:r>
          </a:p>
          <a:p>
            <a:r>
              <a:rPr lang="en-US" sz="2500" dirty="0"/>
              <a:t>The header &lt;algorithm&gt; defines a collection of functions specially designed to be used on a range of elements</a:t>
            </a:r>
            <a:r>
              <a:rPr lang="en-US" sz="2500"/>
              <a:t>. </a:t>
            </a:r>
          </a:p>
          <a:p>
            <a:r>
              <a:rPr lang="en-US" sz="2500"/>
              <a:t>They </a:t>
            </a:r>
            <a:r>
              <a:rPr lang="en-US" sz="2500" dirty="0"/>
              <a:t>act on containers and provide means for various operations for the contents of the containers.</a:t>
            </a:r>
          </a:p>
          <a:p>
            <a:r>
              <a:rPr lang="en-US" sz="2500" dirty="0"/>
              <a:t>Example: sorting, searching, etc.</a:t>
            </a:r>
          </a:p>
          <a:p>
            <a:r>
              <a:rPr lang="en-US" sz="2500" dirty="0"/>
              <a:t>E.g. : There is a built-in function in C++ STL by the name of sort().</a:t>
            </a:r>
            <a:endParaRPr lang="en-IN" sz="2500" dirty="0"/>
          </a:p>
        </p:txBody>
      </p:sp>
    </p:spTree>
    <p:extLst>
      <p:ext uri="{BB962C8B-B14F-4D97-AF65-F5344CB8AC3E}">
        <p14:creationId xmlns:p14="http://schemas.microsoft.com/office/powerpoint/2010/main" val="133734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F01B-9556-B75B-9E1C-E23511A720C8}"/>
              </a:ext>
            </a:extLst>
          </p:cNvPr>
          <p:cNvSpPr>
            <a:spLocks noGrp="1"/>
          </p:cNvSpPr>
          <p:nvPr>
            <p:ph type="title"/>
          </p:nvPr>
        </p:nvSpPr>
        <p:spPr/>
        <p:txBody>
          <a:bodyPr/>
          <a:lstStyle/>
          <a:p>
            <a:r>
              <a:rPr lang="en-IN" b="1" i="0" dirty="0">
                <a:solidFill>
                  <a:srgbClr val="273239"/>
                </a:solidFill>
                <a:effectLst/>
                <a:latin typeface="Nunito" pitchFamily="2" charset="0"/>
              </a:rPr>
              <a:t>Types of Algorithms</a:t>
            </a:r>
            <a:endParaRPr lang="en-IN" dirty="0"/>
          </a:p>
        </p:txBody>
      </p:sp>
      <p:sp>
        <p:nvSpPr>
          <p:cNvPr id="3" name="Content Placeholder 2">
            <a:extLst>
              <a:ext uri="{FF2B5EF4-FFF2-40B4-BE49-F238E27FC236}">
                <a16:creationId xmlns:a16="http://schemas.microsoft.com/office/drawing/2014/main" id="{0A8D0364-0F74-2DE2-D9EF-96D23C582C56}"/>
              </a:ext>
            </a:extLst>
          </p:cNvPr>
          <p:cNvSpPr>
            <a:spLocks noGrp="1"/>
          </p:cNvSpPr>
          <p:nvPr>
            <p:ph idx="1"/>
          </p:nvPr>
        </p:nvSpPr>
        <p:spPr>
          <a:xfrm>
            <a:off x="457200" y="1600200"/>
            <a:ext cx="8229600" cy="4983162"/>
          </a:xfrm>
        </p:spPr>
        <p:txBody>
          <a:bodyPr>
            <a:normAutofit/>
          </a:bodyPr>
          <a:lstStyle/>
          <a:p>
            <a:pPr marL="0" indent="0">
              <a:lnSpc>
                <a:spcPct val="110000"/>
              </a:lnSpc>
              <a:buNone/>
            </a:pPr>
            <a:r>
              <a:rPr lang="en-US" sz="2000" dirty="0"/>
              <a:t>1. Modifying algorithms are those algorithms that make changes to the sequences. Swap and reverse functions are some examples of it. </a:t>
            </a:r>
          </a:p>
          <a:p>
            <a:pPr marL="0" indent="0">
              <a:lnSpc>
                <a:spcPct val="110000"/>
              </a:lnSpc>
              <a:buNone/>
            </a:pPr>
            <a:r>
              <a:rPr lang="en-US" sz="2000" dirty="0"/>
              <a:t>2. Non-modifying algorithms are basically read-only functions. They do not modify the data on which they work. Some examples are count and search functions etc.</a:t>
            </a:r>
          </a:p>
          <a:p>
            <a:pPr marL="0" indent="0">
              <a:lnSpc>
                <a:spcPct val="110000"/>
              </a:lnSpc>
              <a:buNone/>
            </a:pPr>
            <a:r>
              <a:rPr lang="en-US" sz="2000" dirty="0"/>
              <a:t>3. Sorting algorithms are used to sort the container elements, its example is a short function.</a:t>
            </a:r>
          </a:p>
          <a:p>
            <a:pPr marL="0" indent="0">
              <a:lnSpc>
                <a:spcPct val="110000"/>
              </a:lnSpc>
              <a:buNone/>
            </a:pPr>
            <a:r>
              <a:rPr lang="en-US" sz="2000" dirty="0"/>
              <a:t>4. Searching algorithm- as the name suggests this algorithm searches for the element. The binary search algorithm is mostly used as a search algorithm. </a:t>
            </a:r>
          </a:p>
          <a:p>
            <a:pPr marL="0" indent="0">
              <a:lnSpc>
                <a:spcPct val="110000"/>
              </a:lnSpc>
              <a:buNone/>
            </a:pPr>
            <a:r>
              <a:rPr lang="en-US" sz="2000" dirty="0"/>
              <a:t>5. Numeric Algorithm work on numeric values or we can say it solves some numeric problems, examples are accumulated function and partial functions</a:t>
            </a:r>
            <a:r>
              <a:rPr lang="en-IN" sz="2000" dirty="0"/>
              <a:t>.</a:t>
            </a:r>
            <a:endParaRPr lang="en-US" sz="2000" dirty="0"/>
          </a:p>
        </p:txBody>
      </p:sp>
    </p:spTree>
    <p:extLst>
      <p:ext uri="{BB962C8B-B14F-4D97-AF65-F5344CB8AC3E}">
        <p14:creationId xmlns:p14="http://schemas.microsoft.com/office/powerpoint/2010/main" val="1531419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D07F-3A3D-5075-1167-12CBAA7B9268}"/>
              </a:ext>
            </a:extLst>
          </p:cNvPr>
          <p:cNvSpPr>
            <a:spLocks noGrp="1"/>
          </p:cNvSpPr>
          <p:nvPr>
            <p:ph type="title"/>
          </p:nvPr>
        </p:nvSpPr>
        <p:spPr/>
        <p:txBody>
          <a:bodyPr/>
          <a:lstStyle/>
          <a:p>
            <a:r>
              <a:rPr lang="en-IN" dirty="0"/>
              <a:t>Swapping  Example</a:t>
            </a:r>
          </a:p>
        </p:txBody>
      </p:sp>
      <p:sp>
        <p:nvSpPr>
          <p:cNvPr id="3" name="Content Placeholder 2">
            <a:extLst>
              <a:ext uri="{FF2B5EF4-FFF2-40B4-BE49-F238E27FC236}">
                <a16:creationId xmlns:a16="http://schemas.microsoft.com/office/drawing/2014/main" id="{9900C475-AC26-4A81-061C-955E44928B17}"/>
              </a:ext>
            </a:extLst>
          </p:cNvPr>
          <p:cNvSpPr>
            <a:spLocks noGrp="1"/>
          </p:cNvSpPr>
          <p:nvPr>
            <p:ph idx="1"/>
          </p:nvPr>
        </p:nvSpPr>
        <p:spPr>
          <a:xfrm>
            <a:off x="457200" y="1600200"/>
            <a:ext cx="5334000" cy="4525963"/>
          </a:xfrm>
        </p:spPr>
        <p:txBody>
          <a:bodyPr>
            <a:normAutofit fontScale="62500" lnSpcReduction="20000"/>
          </a:bodyPr>
          <a:lstStyle/>
          <a:p>
            <a:pPr marL="0" indent="0">
              <a:buNone/>
            </a:pPr>
            <a:r>
              <a:rPr lang="en-IN" dirty="0"/>
              <a:t>#include&lt;iostream&gt;</a:t>
            </a:r>
          </a:p>
          <a:p>
            <a:pPr marL="0" indent="0">
              <a:buNone/>
            </a:pPr>
            <a:r>
              <a:rPr lang="en-IN" dirty="0"/>
              <a:t>#include &lt;algorithm&gt;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int </a:t>
            </a:r>
            <a:r>
              <a:rPr lang="en-IN" dirty="0" err="1"/>
              <a:t>i</a:t>
            </a:r>
            <a:r>
              <a:rPr lang="en-IN" dirty="0"/>
              <a:t>=7;</a:t>
            </a:r>
          </a:p>
          <a:p>
            <a:pPr marL="0" indent="0">
              <a:buNone/>
            </a:pPr>
            <a:r>
              <a:rPr lang="en-IN" dirty="0"/>
              <a:t>int j=10;</a:t>
            </a:r>
          </a:p>
          <a:p>
            <a:pPr marL="0" indent="0">
              <a:buNone/>
            </a:pPr>
            <a:r>
              <a:rPr lang="en-IN" dirty="0" err="1"/>
              <a:t>cout</a:t>
            </a:r>
            <a:r>
              <a:rPr lang="en-IN" dirty="0"/>
              <a:t>&lt;&lt;"value of i: "&lt;&lt;</a:t>
            </a:r>
            <a:r>
              <a:rPr lang="en-IN" dirty="0" err="1"/>
              <a:t>i</a:t>
            </a:r>
            <a:r>
              <a:rPr lang="en-IN" dirty="0"/>
              <a:t>&lt;&lt;</a:t>
            </a:r>
            <a:r>
              <a:rPr lang="en-IN" dirty="0" err="1"/>
              <a:t>endl</a:t>
            </a:r>
            <a:r>
              <a:rPr lang="en-IN" dirty="0"/>
              <a:t>;</a:t>
            </a:r>
          </a:p>
          <a:p>
            <a:pPr marL="0" indent="0">
              <a:buNone/>
            </a:pPr>
            <a:r>
              <a:rPr lang="en-IN" dirty="0" err="1"/>
              <a:t>cout</a:t>
            </a:r>
            <a:r>
              <a:rPr lang="en-IN" dirty="0"/>
              <a:t>&lt;&lt;"value of j: "&lt;&lt;j&lt;&lt;</a:t>
            </a:r>
            <a:r>
              <a:rPr lang="en-IN" dirty="0" err="1"/>
              <a:t>endl</a:t>
            </a:r>
            <a:r>
              <a:rPr lang="en-IN" dirty="0"/>
              <a:t>;</a:t>
            </a:r>
          </a:p>
          <a:p>
            <a:pPr marL="0" indent="0">
              <a:buNone/>
            </a:pPr>
            <a:r>
              <a:rPr lang="en-IN" dirty="0"/>
              <a:t>swap(</a:t>
            </a:r>
            <a:r>
              <a:rPr lang="en-IN" dirty="0" err="1"/>
              <a:t>i,j</a:t>
            </a:r>
            <a:r>
              <a:rPr lang="en-IN" dirty="0"/>
              <a:t>);</a:t>
            </a:r>
          </a:p>
          <a:p>
            <a:pPr marL="0" indent="0">
              <a:buNone/>
            </a:pPr>
            <a:r>
              <a:rPr lang="en-IN" dirty="0" err="1"/>
              <a:t>cout</a:t>
            </a:r>
            <a:r>
              <a:rPr lang="en-IN" dirty="0"/>
              <a:t>&lt;&lt;"after swapping value of i: "&lt;&lt;</a:t>
            </a:r>
            <a:r>
              <a:rPr lang="en-IN" dirty="0" err="1"/>
              <a:t>i</a:t>
            </a:r>
            <a:r>
              <a:rPr lang="en-IN" dirty="0"/>
              <a:t>&lt;&lt;</a:t>
            </a:r>
            <a:r>
              <a:rPr lang="en-IN" dirty="0" err="1"/>
              <a:t>endl</a:t>
            </a:r>
            <a:r>
              <a:rPr lang="en-IN" dirty="0"/>
              <a:t>;</a:t>
            </a:r>
          </a:p>
          <a:p>
            <a:pPr marL="0" indent="0">
              <a:buNone/>
            </a:pPr>
            <a:r>
              <a:rPr lang="en-IN" dirty="0" err="1"/>
              <a:t>cout</a:t>
            </a:r>
            <a:r>
              <a:rPr lang="en-IN" dirty="0"/>
              <a:t>&lt;&lt;"after swapping value of j: "&lt;&lt;j&lt;&lt;</a:t>
            </a:r>
            <a:r>
              <a:rPr lang="en-IN" dirty="0" err="1"/>
              <a:t>endl</a:t>
            </a:r>
            <a:r>
              <a:rPr lang="en-IN" dirty="0"/>
              <a:t>;</a:t>
            </a:r>
          </a:p>
          <a:p>
            <a:pPr marL="0" indent="0">
              <a:buNone/>
            </a:pPr>
            <a:r>
              <a:rPr lang="en-IN" dirty="0"/>
              <a:t>return 0;</a:t>
            </a:r>
          </a:p>
          <a:p>
            <a:pPr marL="0" indent="0">
              <a:buNone/>
            </a:pPr>
            <a:r>
              <a:rPr lang="en-IN" dirty="0"/>
              <a:t>}</a:t>
            </a:r>
          </a:p>
          <a:p>
            <a:pPr marL="0" indent="0">
              <a:buNone/>
            </a:pPr>
            <a:endParaRPr lang="en-IN" dirty="0"/>
          </a:p>
        </p:txBody>
      </p:sp>
      <p:sp>
        <p:nvSpPr>
          <p:cNvPr id="5" name="TextBox 4">
            <a:extLst>
              <a:ext uri="{FF2B5EF4-FFF2-40B4-BE49-F238E27FC236}">
                <a16:creationId xmlns:a16="http://schemas.microsoft.com/office/drawing/2014/main" id="{CCFEC66B-DC5B-4BEC-46A2-ECE1E395AF96}"/>
              </a:ext>
            </a:extLst>
          </p:cNvPr>
          <p:cNvSpPr txBox="1"/>
          <p:nvPr/>
        </p:nvSpPr>
        <p:spPr>
          <a:xfrm>
            <a:off x="5334000" y="2209800"/>
            <a:ext cx="3200400" cy="1754326"/>
          </a:xfrm>
          <a:prstGeom prst="rect">
            <a:avLst/>
          </a:prstGeom>
          <a:noFill/>
        </p:spPr>
        <p:txBody>
          <a:bodyPr wrap="square">
            <a:spAutoFit/>
          </a:bodyPr>
          <a:lstStyle/>
          <a:p>
            <a:r>
              <a:rPr lang="en-US" dirty="0"/>
              <a:t>Output:</a:t>
            </a:r>
          </a:p>
          <a:p>
            <a:r>
              <a:rPr lang="en-US" dirty="0"/>
              <a:t>value of i: 7</a:t>
            </a:r>
          </a:p>
          <a:p>
            <a:r>
              <a:rPr lang="en-US" dirty="0"/>
              <a:t>value of j: 10</a:t>
            </a:r>
          </a:p>
          <a:p>
            <a:endParaRPr lang="en-US" dirty="0"/>
          </a:p>
          <a:p>
            <a:r>
              <a:rPr lang="en-US" dirty="0"/>
              <a:t>after swapping value of i: 10</a:t>
            </a:r>
          </a:p>
          <a:p>
            <a:r>
              <a:rPr lang="en-US" dirty="0"/>
              <a:t>after swapping value of j: 7</a:t>
            </a:r>
            <a:endParaRPr lang="en-IN" dirty="0"/>
          </a:p>
        </p:txBody>
      </p:sp>
    </p:spTree>
    <p:extLst>
      <p:ext uri="{BB962C8B-B14F-4D97-AF65-F5344CB8AC3E}">
        <p14:creationId xmlns:p14="http://schemas.microsoft.com/office/powerpoint/2010/main" val="1543235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9778-EDB8-9B55-80D4-8BFF80735F9F}"/>
              </a:ext>
            </a:extLst>
          </p:cNvPr>
          <p:cNvSpPr>
            <a:spLocks noGrp="1"/>
          </p:cNvSpPr>
          <p:nvPr>
            <p:ph type="title"/>
          </p:nvPr>
        </p:nvSpPr>
        <p:spPr/>
        <p:txBody>
          <a:bodyPr/>
          <a:lstStyle/>
          <a:p>
            <a:r>
              <a:rPr lang="en-IN" dirty="0"/>
              <a:t>Sorting</a:t>
            </a:r>
          </a:p>
        </p:txBody>
      </p:sp>
      <p:sp>
        <p:nvSpPr>
          <p:cNvPr id="3" name="Content Placeholder 2">
            <a:extLst>
              <a:ext uri="{FF2B5EF4-FFF2-40B4-BE49-F238E27FC236}">
                <a16:creationId xmlns:a16="http://schemas.microsoft.com/office/drawing/2014/main" id="{3651848C-4BC6-4647-C2EB-9A97BA22B982}"/>
              </a:ext>
            </a:extLst>
          </p:cNvPr>
          <p:cNvSpPr>
            <a:spLocks noGrp="1"/>
          </p:cNvSpPr>
          <p:nvPr>
            <p:ph idx="1"/>
          </p:nvPr>
        </p:nvSpPr>
        <p:spPr/>
        <p:txBody>
          <a:bodyPr>
            <a:normAutofit/>
          </a:bodyPr>
          <a:lstStyle/>
          <a:p>
            <a:pPr marL="0" indent="0">
              <a:buNone/>
            </a:pPr>
            <a:r>
              <a:rPr lang="en-US" dirty="0"/>
              <a:t>The prototype for sort is : </a:t>
            </a:r>
          </a:p>
          <a:p>
            <a:pPr marL="0" indent="0">
              <a:buNone/>
            </a:pPr>
            <a:r>
              <a:rPr lang="en-US" dirty="0"/>
              <a:t>sort(</a:t>
            </a:r>
            <a:r>
              <a:rPr lang="en-US" dirty="0" err="1"/>
              <a:t>startaddress</a:t>
            </a:r>
            <a:r>
              <a:rPr lang="en-US" dirty="0"/>
              <a:t>, </a:t>
            </a:r>
            <a:r>
              <a:rPr lang="en-US" dirty="0" err="1"/>
              <a:t>endaddress</a:t>
            </a:r>
            <a:r>
              <a:rPr lang="en-US" dirty="0"/>
              <a:t>)</a:t>
            </a:r>
          </a:p>
          <a:p>
            <a:pPr marL="0" indent="0">
              <a:buNone/>
            </a:pPr>
            <a:r>
              <a:rPr lang="en-US" dirty="0" err="1"/>
              <a:t>startaddress</a:t>
            </a:r>
            <a:r>
              <a:rPr lang="en-US" dirty="0"/>
              <a:t>: the address of the first element of the array</a:t>
            </a:r>
          </a:p>
          <a:p>
            <a:pPr marL="0" indent="0">
              <a:buNone/>
            </a:pPr>
            <a:r>
              <a:rPr lang="en-US" dirty="0" err="1"/>
              <a:t>endaddress</a:t>
            </a:r>
            <a:r>
              <a:rPr lang="en-US" dirty="0"/>
              <a:t>: the address of the last element of the array.</a:t>
            </a:r>
          </a:p>
          <a:p>
            <a:pPr marL="0" indent="0">
              <a:buNone/>
            </a:pPr>
            <a:r>
              <a:rPr lang="en-US" dirty="0"/>
              <a:t>So actually sort() sorts in the range of </a:t>
            </a:r>
          </a:p>
          <a:p>
            <a:pPr marL="0" indent="0">
              <a:buNone/>
            </a:pPr>
            <a:r>
              <a:rPr lang="en-US" dirty="0"/>
              <a:t>(</a:t>
            </a:r>
            <a:r>
              <a:rPr lang="en-US" dirty="0" err="1"/>
              <a:t>startaddress</a:t>
            </a:r>
            <a:r>
              <a:rPr lang="en-US" dirty="0"/>
              <a:t>, </a:t>
            </a:r>
            <a:r>
              <a:rPr lang="en-US" dirty="0" err="1"/>
              <a:t>endaddress</a:t>
            </a:r>
            <a:r>
              <a:rPr lang="en-US" dirty="0"/>
              <a:t>)</a:t>
            </a:r>
            <a:endParaRPr lang="en-IN" dirty="0"/>
          </a:p>
        </p:txBody>
      </p:sp>
    </p:spTree>
    <p:extLst>
      <p:ext uri="{BB962C8B-B14F-4D97-AF65-F5344CB8AC3E}">
        <p14:creationId xmlns:p14="http://schemas.microsoft.com/office/powerpoint/2010/main" val="1256208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15C3-4491-532B-C28D-DB7E6EEEC144}"/>
              </a:ext>
            </a:extLst>
          </p:cNvPr>
          <p:cNvSpPr>
            <a:spLocks noGrp="1"/>
          </p:cNvSpPr>
          <p:nvPr>
            <p:ph type="title"/>
          </p:nvPr>
        </p:nvSpPr>
        <p:spPr>
          <a:xfrm>
            <a:off x="457200" y="274638"/>
            <a:ext cx="8229600" cy="695404"/>
          </a:xfrm>
        </p:spPr>
        <p:txBody>
          <a:bodyPr>
            <a:normAutofit fontScale="90000"/>
          </a:bodyPr>
          <a:lstStyle/>
          <a:p>
            <a:r>
              <a:rPr lang="en-IN" dirty="0"/>
              <a:t>Sorting example</a:t>
            </a:r>
          </a:p>
        </p:txBody>
      </p:sp>
      <p:sp>
        <p:nvSpPr>
          <p:cNvPr id="3" name="Content Placeholder 2">
            <a:extLst>
              <a:ext uri="{FF2B5EF4-FFF2-40B4-BE49-F238E27FC236}">
                <a16:creationId xmlns:a16="http://schemas.microsoft.com/office/drawing/2014/main" id="{D22B0B7E-37BE-6C1C-B514-48C3402DA091}"/>
              </a:ext>
            </a:extLst>
          </p:cNvPr>
          <p:cNvSpPr>
            <a:spLocks noGrp="1"/>
          </p:cNvSpPr>
          <p:nvPr>
            <p:ph idx="1"/>
          </p:nvPr>
        </p:nvSpPr>
        <p:spPr>
          <a:xfrm>
            <a:off x="228600" y="685800"/>
            <a:ext cx="3657600" cy="5897562"/>
          </a:xfrm>
        </p:spPr>
        <p:txBody>
          <a:bodyPr>
            <a:normAutofit fontScale="55000" lnSpcReduction="20000"/>
          </a:bodyPr>
          <a:lstStyle/>
          <a:p>
            <a:pPr marL="0" indent="0">
              <a:buNone/>
            </a:pPr>
            <a:r>
              <a:rPr lang="en-IN" dirty="0"/>
              <a:t>#include &lt;iostream&gt;</a:t>
            </a:r>
          </a:p>
          <a:p>
            <a:pPr marL="0" indent="0">
              <a:buNone/>
            </a:pPr>
            <a:r>
              <a:rPr lang="en-IN" dirty="0"/>
              <a:t>#include &lt;algorithm&gt;</a:t>
            </a:r>
          </a:p>
          <a:p>
            <a:pPr marL="0" indent="0">
              <a:buNone/>
            </a:pPr>
            <a:r>
              <a:rPr lang="en-IN" dirty="0"/>
              <a:t>using namespace std;</a:t>
            </a:r>
          </a:p>
          <a:p>
            <a:pPr marL="0" indent="0">
              <a:buNone/>
            </a:pPr>
            <a:r>
              <a:rPr lang="en-IN" dirty="0"/>
              <a:t>int main()</a:t>
            </a:r>
          </a:p>
          <a:p>
            <a:pPr marL="0" indent="0">
              <a:buNone/>
            </a:pPr>
            <a:r>
              <a:rPr lang="en-IN" dirty="0"/>
              <a:t>{</a:t>
            </a:r>
          </a:p>
          <a:p>
            <a:pPr marL="0" indent="0">
              <a:buNone/>
            </a:pPr>
            <a:r>
              <a:rPr lang="en-IN" dirty="0"/>
              <a:t>    int </a:t>
            </a:r>
            <a:r>
              <a:rPr lang="en-IN" dirty="0" err="1"/>
              <a:t>arr</a:t>
            </a:r>
            <a:r>
              <a:rPr lang="en-IN" dirty="0"/>
              <a:t>[5] = {3, 5, 1, 2, 4};</a:t>
            </a:r>
          </a:p>
          <a:p>
            <a:pPr marL="0" indent="0">
              <a:buNone/>
            </a:pPr>
            <a:endParaRPr lang="en-IN" dirty="0"/>
          </a:p>
          <a:p>
            <a:pPr marL="0" indent="0">
              <a:buNone/>
            </a:pPr>
            <a:r>
              <a:rPr lang="en-US" dirty="0"/>
              <a:t>int n = </a:t>
            </a:r>
            <a:r>
              <a:rPr lang="en-US" dirty="0" err="1"/>
              <a:t>sizeof</a:t>
            </a:r>
            <a:r>
              <a:rPr lang="en-US" dirty="0"/>
              <a:t>(</a:t>
            </a:r>
            <a:r>
              <a:rPr lang="en-US" dirty="0" err="1"/>
              <a:t>arr</a:t>
            </a:r>
            <a:r>
              <a:rPr lang="en-US" dirty="0"/>
              <a:t>)/</a:t>
            </a:r>
            <a:r>
              <a:rPr lang="en-US" dirty="0" err="1"/>
              <a:t>sizeof</a:t>
            </a:r>
            <a:r>
              <a:rPr lang="en-US" dirty="0"/>
              <a:t>(</a:t>
            </a:r>
            <a:r>
              <a:rPr lang="en-US" dirty="0" err="1"/>
              <a:t>arr</a:t>
            </a:r>
            <a:r>
              <a:rPr lang="en-US" dirty="0"/>
              <a:t>[0]);</a:t>
            </a:r>
            <a:endParaRPr lang="en-IN" dirty="0"/>
          </a:p>
          <a:p>
            <a:pPr marL="0" indent="0">
              <a:buNone/>
            </a:pPr>
            <a:r>
              <a:rPr lang="en-IN" dirty="0"/>
              <a:t>  </a:t>
            </a:r>
          </a:p>
          <a:p>
            <a:pPr marL="0" indent="0">
              <a:buNone/>
            </a:pPr>
            <a:r>
              <a:rPr lang="en-IN" dirty="0"/>
              <a:t>// Sort the array in ascending order</a:t>
            </a:r>
          </a:p>
          <a:p>
            <a:pPr marL="0" indent="0">
              <a:buNone/>
            </a:pPr>
            <a:r>
              <a:rPr lang="en-IN" dirty="0"/>
              <a:t>    sort(begin(</a:t>
            </a:r>
            <a:r>
              <a:rPr lang="en-IN" dirty="0" err="1"/>
              <a:t>arr</a:t>
            </a:r>
            <a:r>
              <a:rPr lang="en-IN" dirty="0"/>
              <a:t>), end(</a:t>
            </a:r>
            <a:r>
              <a:rPr lang="en-IN" dirty="0" err="1"/>
              <a:t>arr</a:t>
            </a:r>
            <a:r>
              <a:rPr lang="en-IN" dirty="0"/>
              <a:t>));</a:t>
            </a:r>
          </a:p>
          <a:p>
            <a:pPr marL="0" indent="0">
              <a:buNone/>
            </a:pPr>
            <a:r>
              <a:rPr lang="en-IN" dirty="0"/>
              <a:t>  </a:t>
            </a:r>
          </a:p>
          <a:p>
            <a:pPr marL="0" indent="0">
              <a:buNone/>
            </a:pPr>
            <a:r>
              <a:rPr lang="en-IN" dirty="0"/>
              <a:t>    // Print the sorted array</a:t>
            </a:r>
          </a:p>
          <a:p>
            <a:pPr marL="0" indent="0">
              <a:buNone/>
            </a:pPr>
            <a:r>
              <a:rPr lang="en-IN" dirty="0"/>
              <a:t> for (int </a:t>
            </a:r>
            <a:r>
              <a:rPr lang="en-IN" dirty="0" err="1"/>
              <a:t>i</a:t>
            </a:r>
            <a:r>
              <a:rPr lang="en-IN" dirty="0"/>
              <a:t>=0; </a:t>
            </a:r>
            <a:r>
              <a:rPr lang="en-IN" dirty="0" err="1"/>
              <a:t>i</a:t>
            </a:r>
            <a:r>
              <a:rPr lang="en-IN" dirty="0"/>
              <a:t>&lt;=n; </a:t>
            </a:r>
            <a:r>
              <a:rPr lang="en-IN" dirty="0" err="1"/>
              <a:t>i</a:t>
            </a:r>
            <a:r>
              <a:rPr lang="en-IN" dirty="0"/>
              <a:t>++)</a:t>
            </a:r>
          </a:p>
          <a:p>
            <a:pPr marL="0" indent="0">
              <a:buNone/>
            </a:pPr>
            <a:r>
              <a:rPr lang="en-IN" dirty="0"/>
              <a:t>    {</a:t>
            </a:r>
          </a:p>
          <a:p>
            <a:pPr marL="0" indent="0">
              <a:buNone/>
            </a:pPr>
            <a:r>
              <a:rPr lang="en-IN" dirty="0"/>
              <a:t>        </a:t>
            </a:r>
            <a:r>
              <a:rPr lang="en-IN" dirty="0" err="1"/>
              <a:t>cout</a:t>
            </a:r>
            <a:r>
              <a:rPr lang="en-IN" dirty="0"/>
              <a:t> &lt;&lt; </a:t>
            </a:r>
            <a:r>
              <a:rPr lang="en-IN" dirty="0" err="1"/>
              <a:t>arr</a:t>
            </a:r>
            <a:r>
              <a:rPr lang="en-IN" dirty="0"/>
              <a:t>[</a:t>
            </a:r>
            <a:r>
              <a:rPr lang="en-IN" dirty="0" err="1"/>
              <a:t>i</a:t>
            </a:r>
            <a:r>
              <a:rPr lang="en-IN" dirty="0"/>
              <a:t>] &lt;&lt; " ";</a:t>
            </a:r>
          </a:p>
          <a:p>
            <a:pPr marL="0" indent="0">
              <a:buNone/>
            </a:pPr>
            <a:r>
              <a:rPr lang="en-IN" dirty="0"/>
              <a:t>    }</a:t>
            </a:r>
          </a:p>
          <a:p>
            <a:pPr marL="0" indent="0">
              <a:buNone/>
            </a:pPr>
            <a:r>
              <a:rPr lang="en-IN" dirty="0"/>
              <a:t>  </a:t>
            </a:r>
          </a:p>
          <a:p>
            <a:pPr marL="0" indent="0">
              <a:buNone/>
            </a:pPr>
            <a:r>
              <a:rPr lang="en-IN" dirty="0"/>
              <a:t>     return 0;</a:t>
            </a:r>
          </a:p>
          <a:p>
            <a:pPr marL="0" indent="0">
              <a:buNone/>
            </a:pPr>
            <a:r>
              <a:rPr lang="en-IN" dirty="0"/>
              <a:t>}</a:t>
            </a:r>
          </a:p>
        </p:txBody>
      </p:sp>
      <p:sp>
        <p:nvSpPr>
          <p:cNvPr id="6" name="TextBox 5">
            <a:extLst>
              <a:ext uri="{FF2B5EF4-FFF2-40B4-BE49-F238E27FC236}">
                <a16:creationId xmlns:a16="http://schemas.microsoft.com/office/drawing/2014/main" id="{C49F56A1-7883-80DB-978D-24C345AB9F54}"/>
              </a:ext>
            </a:extLst>
          </p:cNvPr>
          <p:cNvSpPr txBox="1"/>
          <p:nvPr/>
        </p:nvSpPr>
        <p:spPr>
          <a:xfrm>
            <a:off x="6649720" y="5410200"/>
            <a:ext cx="2514600" cy="646331"/>
          </a:xfrm>
          <a:prstGeom prst="rect">
            <a:avLst/>
          </a:prstGeom>
          <a:noFill/>
        </p:spPr>
        <p:txBody>
          <a:bodyPr wrap="square">
            <a:spAutoFit/>
          </a:bodyPr>
          <a:lstStyle/>
          <a:p>
            <a:r>
              <a:rPr lang="en-IN" dirty="0"/>
              <a:t>Output:</a:t>
            </a:r>
          </a:p>
          <a:p>
            <a:r>
              <a:rPr lang="en-IN" dirty="0"/>
              <a:t>1 2 3 4 5</a:t>
            </a:r>
          </a:p>
        </p:txBody>
      </p:sp>
    </p:spTree>
    <p:extLst>
      <p:ext uri="{BB962C8B-B14F-4D97-AF65-F5344CB8AC3E}">
        <p14:creationId xmlns:p14="http://schemas.microsoft.com/office/powerpoint/2010/main" val="1914365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5176-4240-2B57-9727-79B520150115}"/>
              </a:ext>
            </a:extLst>
          </p:cNvPr>
          <p:cNvSpPr>
            <a:spLocks noGrp="1"/>
          </p:cNvSpPr>
          <p:nvPr>
            <p:ph type="title"/>
          </p:nvPr>
        </p:nvSpPr>
        <p:spPr/>
        <p:txBody>
          <a:bodyPr/>
          <a:lstStyle/>
          <a:p>
            <a:r>
              <a:rPr lang="en-IN" dirty="0"/>
              <a:t>Binary search example</a:t>
            </a:r>
          </a:p>
        </p:txBody>
      </p:sp>
      <p:sp>
        <p:nvSpPr>
          <p:cNvPr id="3" name="Content Placeholder 2">
            <a:extLst>
              <a:ext uri="{FF2B5EF4-FFF2-40B4-BE49-F238E27FC236}">
                <a16:creationId xmlns:a16="http://schemas.microsoft.com/office/drawing/2014/main" id="{E8437344-54D4-BCFD-2E73-19319A78D798}"/>
              </a:ext>
            </a:extLst>
          </p:cNvPr>
          <p:cNvSpPr>
            <a:spLocks noGrp="1"/>
          </p:cNvSpPr>
          <p:nvPr>
            <p:ph idx="1"/>
          </p:nvPr>
        </p:nvSpPr>
        <p:spPr/>
        <p:txBody>
          <a:bodyPr>
            <a:normAutofit fontScale="85000" lnSpcReduction="20000"/>
          </a:bodyPr>
          <a:lstStyle/>
          <a:p>
            <a:pPr marL="0" indent="0">
              <a:buNone/>
            </a:pPr>
            <a:r>
              <a:rPr lang="en-US" dirty="0"/>
              <a:t>The prototype for binary search is : </a:t>
            </a:r>
          </a:p>
          <a:p>
            <a:pPr marL="0" indent="0">
              <a:buNone/>
            </a:pPr>
            <a:endParaRPr lang="en-US" dirty="0"/>
          </a:p>
          <a:p>
            <a:pPr marL="0" indent="0">
              <a:buNone/>
            </a:pPr>
            <a:r>
              <a:rPr lang="en-US" dirty="0" err="1"/>
              <a:t>binary_search</a:t>
            </a:r>
            <a:r>
              <a:rPr lang="en-US" dirty="0"/>
              <a:t>(</a:t>
            </a:r>
            <a:r>
              <a:rPr lang="en-US" dirty="0" err="1"/>
              <a:t>startaddress</a:t>
            </a:r>
            <a:r>
              <a:rPr lang="en-US" dirty="0"/>
              <a:t>, </a:t>
            </a:r>
            <a:r>
              <a:rPr lang="en-US" dirty="0" err="1"/>
              <a:t>endaddress</a:t>
            </a:r>
            <a:r>
              <a:rPr lang="en-US" dirty="0"/>
              <a:t>, </a:t>
            </a:r>
            <a:r>
              <a:rPr lang="en-US" dirty="0" err="1"/>
              <a:t>valuetofind</a:t>
            </a:r>
            <a:r>
              <a:rPr lang="en-US" dirty="0"/>
              <a:t>)</a:t>
            </a:r>
          </a:p>
          <a:p>
            <a:pPr marL="0" indent="0">
              <a:buNone/>
            </a:pPr>
            <a:r>
              <a:rPr lang="en-US" dirty="0"/>
              <a:t>Parameters :</a:t>
            </a:r>
          </a:p>
          <a:p>
            <a:pPr marL="0" indent="0">
              <a:buNone/>
            </a:pPr>
            <a:r>
              <a:rPr lang="en-US" dirty="0" err="1"/>
              <a:t>startaddress</a:t>
            </a:r>
            <a:r>
              <a:rPr lang="en-US" dirty="0"/>
              <a:t>: the address of the first element of the array.</a:t>
            </a:r>
          </a:p>
          <a:p>
            <a:pPr marL="0" indent="0">
              <a:buNone/>
            </a:pPr>
            <a:r>
              <a:rPr lang="en-US" dirty="0" err="1"/>
              <a:t>endaddress</a:t>
            </a:r>
            <a:r>
              <a:rPr lang="en-US" dirty="0"/>
              <a:t>: the address of the next contiguous location of the last element of the array.</a:t>
            </a:r>
          </a:p>
          <a:p>
            <a:pPr marL="0" indent="0">
              <a:buNone/>
            </a:pPr>
            <a:r>
              <a:rPr lang="en-US" dirty="0" err="1"/>
              <a:t>valuetofind</a:t>
            </a:r>
            <a:r>
              <a:rPr lang="en-US" dirty="0"/>
              <a:t>: the target value which we have to search for.</a:t>
            </a:r>
          </a:p>
          <a:p>
            <a:pPr marL="0" indent="0">
              <a:buNone/>
            </a:pPr>
            <a:r>
              <a:rPr lang="en-US" dirty="0"/>
              <a:t>Returns :</a:t>
            </a:r>
          </a:p>
          <a:p>
            <a:pPr marL="0" indent="0">
              <a:buNone/>
            </a:pPr>
            <a:r>
              <a:rPr lang="en-US" dirty="0"/>
              <a:t>true if an element equal to </a:t>
            </a:r>
            <a:r>
              <a:rPr lang="en-US" dirty="0" err="1"/>
              <a:t>valuetofind</a:t>
            </a:r>
            <a:r>
              <a:rPr lang="en-US" dirty="0"/>
              <a:t> is found, else false.</a:t>
            </a:r>
            <a:endParaRPr lang="en-IN" dirty="0"/>
          </a:p>
        </p:txBody>
      </p:sp>
    </p:spTree>
    <p:extLst>
      <p:ext uri="{BB962C8B-B14F-4D97-AF65-F5344CB8AC3E}">
        <p14:creationId xmlns:p14="http://schemas.microsoft.com/office/powerpoint/2010/main" val="1608362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752-1F48-D9EA-7715-E646EB2410F3}"/>
              </a:ext>
            </a:extLst>
          </p:cNvPr>
          <p:cNvSpPr>
            <a:spLocks noGrp="1"/>
          </p:cNvSpPr>
          <p:nvPr>
            <p:ph type="title"/>
          </p:nvPr>
        </p:nvSpPr>
        <p:spPr>
          <a:xfrm>
            <a:off x="457200" y="274638"/>
            <a:ext cx="8229600" cy="563562"/>
          </a:xfrm>
        </p:spPr>
        <p:txBody>
          <a:bodyPr>
            <a:normAutofit fontScale="90000"/>
          </a:bodyPr>
          <a:lstStyle/>
          <a:p>
            <a:r>
              <a:rPr lang="en-IN" dirty="0"/>
              <a:t>Binary search example</a:t>
            </a:r>
          </a:p>
        </p:txBody>
      </p:sp>
      <p:sp>
        <p:nvSpPr>
          <p:cNvPr id="3" name="Content Placeholder 2">
            <a:extLst>
              <a:ext uri="{FF2B5EF4-FFF2-40B4-BE49-F238E27FC236}">
                <a16:creationId xmlns:a16="http://schemas.microsoft.com/office/drawing/2014/main" id="{ABB4F863-89B9-C98F-FD59-2A94F8BB6322}"/>
              </a:ext>
            </a:extLst>
          </p:cNvPr>
          <p:cNvSpPr>
            <a:spLocks noGrp="1"/>
          </p:cNvSpPr>
          <p:nvPr>
            <p:ph idx="1"/>
          </p:nvPr>
        </p:nvSpPr>
        <p:spPr>
          <a:xfrm>
            <a:off x="152400" y="838200"/>
            <a:ext cx="3657600" cy="5745162"/>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800" dirty="0"/>
              <a:t>// Binary Search using Standard Template Library (STL)</a:t>
            </a:r>
          </a:p>
          <a:p>
            <a:pPr marL="0" indent="0">
              <a:buNone/>
            </a:pPr>
            <a:endParaRPr lang="en-US" sz="1800" dirty="0"/>
          </a:p>
          <a:p>
            <a:pPr marL="0" indent="0">
              <a:buNone/>
            </a:pPr>
            <a:r>
              <a:rPr lang="en-US" sz="1800" dirty="0"/>
              <a:t>#include &lt;algorithm&gt;</a:t>
            </a:r>
          </a:p>
          <a:p>
            <a:pPr marL="0" indent="0">
              <a:buNone/>
            </a:pPr>
            <a:r>
              <a:rPr lang="en-US" sz="1800" dirty="0"/>
              <a:t>#include &lt;iostream&gt;</a:t>
            </a:r>
          </a:p>
          <a:p>
            <a:pPr marL="0" indent="0">
              <a:buNone/>
            </a:pPr>
            <a:r>
              <a:rPr lang="en-US" sz="1800" dirty="0"/>
              <a:t>using namespace std;</a:t>
            </a:r>
          </a:p>
          <a:p>
            <a:pPr marL="0" indent="0">
              <a:buNone/>
            </a:pPr>
            <a:r>
              <a:rPr lang="en-US" sz="1800" dirty="0"/>
              <a:t>void show(int a[], int </a:t>
            </a:r>
            <a:r>
              <a:rPr lang="en-US" sz="1800" dirty="0" err="1"/>
              <a:t>arraysize</a:t>
            </a:r>
            <a:r>
              <a:rPr lang="en-US" sz="1800" dirty="0"/>
              <a:t>)</a:t>
            </a:r>
          </a:p>
          <a:p>
            <a:pPr marL="0" indent="0">
              <a:buNone/>
            </a:pPr>
            <a:r>
              <a:rPr lang="en-US" sz="1800" dirty="0"/>
              <a:t>{</a:t>
            </a:r>
          </a:p>
          <a:p>
            <a:pPr marL="0" indent="0">
              <a:buNone/>
            </a:pPr>
            <a:r>
              <a:rPr lang="en-US" sz="1800" dirty="0"/>
              <a:t>    for (int </a:t>
            </a:r>
            <a:r>
              <a:rPr lang="en-US" sz="1800" dirty="0" err="1"/>
              <a:t>i</a:t>
            </a:r>
            <a:r>
              <a:rPr lang="en-US" sz="1800" dirty="0"/>
              <a:t> = 0; </a:t>
            </a:r>
            <a:r>
              <a:rPr lang="en-US" sz="1800" dirty="0" err="1"/>
              <a:t>i</a:t>
            </a:r>
            <a:r>
              <a:rPr lang="en-US" sz="1800" dirty="0"/>
              <a:t> &lt; </a:t>
            </a:r>
            <a:r>
              <a:rPr lang="en-US" sz="1800" dirty="0" err="1"/>
              <a:t>arraysize</a:t>
            </a:r>
            <a:r>
              <a:rPr lang="en-US" sz="1800" dirty="0"/>
              <a:t>; ++</a:t>
            </a:r>
            <a:r>
              <a:rPr lang="en-US" sz="1800" dirty="0" err="1"/>
              <a:t>i</a:t>
            </a:r>
            <a:r>
              <a:rPr lang="en-US" sz="1800" dirty="0"/>
              <a:t>)</a:t>
            </a:r>
          </a:p>
          <a:p>
            <a:pPr marL="0" indent="0">
              <a:buNone/>
            </a:pPr>
            <a:r>
              <a:rPr lang="en-US" sz="1800" dirty="0"/>
              <a:t>        </a:t>
            </a:r>
            <a:r>
              <a:rPr lang="en-US" sz="1800" dirty="0" err="1"/>
              <a:t>cout</a:t>
            </a:r>
            <a:r>
              <a:rPr lang="en-US" sz="1800" dirty="0"/>
              <a:t> &lt;&lt; a[</a:t>
            </a:r>
            <a:r>
              <a:rPr lang="en-US" sz="1800" dirty="0" err="1"/>
              <a:t>i</a:t>
            </a:r>
            <a:r>
              <a:rPr lang="en-US" sz="1800" dirty="0"/>
              <a:t>] &lt;&lt; ",";</a:t>
            </a:r>
          </a:p>
          <a:p>
            <a:pPr marL="0" indent="0">
              <a:buNone/>
            </a:pPr>
            <a:r>
              <a:rPr lang="en-US" sz="1800" dirty="0"/>
              <a:t>}</a:t>
            </a:r>
          </a:p>
          <a:p>
            <a:pPr marL="0" indent="0">
              <a:buNone/>
            </a:pPr>
            <a:r>
              <a:rPr lang="en-US" sz="1800" dirty="0"/>
              <a:t>int main()</a:t>
            </a:r>
          </a:p>
          <a:p>
            <a:pPr marL="0" indent="0">
              <a:buNone/>
            </a:pPr>
            <a:r>
              <a:rPr lang="en-US" sz="1800" dirty="0"/>
              <a:t>{</a:t>
            </a:r>
          </a:p>
          <a:p>
            <a:pPr marL="0" indent="0">
              <a:buNone/>
            </a:pPr>
            <a:r>
              <a:rPr lang="en-US" sz="1800" dirty="0"/>
              <a:t>    int a[] = { 1, 5, 8, 9, 6, 7, 3, 4, 2, 0 };</a:t>
            </a:r>
          </a:p>
          <a:p>
            <a:pPr marL="0" indent="0">
              <a:buNone/>
            </a:pPr>
            <a:r>
              <a:rPr lang="en-US" sz="1800" dirty="0"/>
              <a:t>    int </a:t>
            </a:r>
            <a:r>
              <a:rPr lang="en-US" sz="1800" dirty="0" err="1"/>
              <a:t>asize</a:t>
            </a:r>
            <a:r>
              <a:rPr lang="en-US" sz="1800" dirty="0"/>
              <a:t> = </a:t>
            </a:r>
            <a:r>
              <a:rPr lang="en-US" sz="1800" dirty="0" err="1"/>
              <a:t>sizeof</a:t>
            </a:r>
            <a:r>
              <a:rPr lang="en-US" sz="1800" dirty="0"/>
              <a:t>(a) / </a:t>
            </a:r>
            <a:r>
              <a:rPr lang="en-US" sz="1800" dirty="0" err="1"/>
              <a:t>sizeof</a:t>
            </a:r>
            <a:r>
              <a:rPr lang="en-US" sz="1800" dirty="0"/>
              <a:t>(a[0]);</a:t>
            </a:r>
          </a:p>
          <a:p>
            <a:pPr marL="0" indent="0">
              <a:buNone/>
            </a:pPr>
            <a:r>
              <a:rPr lang="en-US" sz="1800" dirty="0"/>
              <a:t>    </a:t>
            </a:r>
            <a:r>
              <a:rPr lang="en-US" sz="1800" dirty="0" err="1"/>
              <a:t>cout</a:t>
            </a:r>
            <a:r>
              <a:rPr lang="en-US" sz="1800" dirty="0"/>
              <a:t> &lt;&lt; "\</a:t>
            </a:r>
            <a:r>
              <a:rPr lang="en-US" sz="1800" dirty="0" err="1"/>
              <a:t>nThe</a:t>
            </a:r>
            <a:r>
              <a:rPr lang="en-US" sz="1800" dirty="0"/>
              <a:t> array is : \n";</a:t>
            </a:r>
          </a:p>
          <a:p>
            <a:pPr marL="0" indent="0">
              <a:buNone/>
            </a:pPr>
            <a:r>
              <a:rPr lang="en-US" sz="1800" dirty="0"/>
              <a:t>    show(a, </a:t>
            </a:r>
            <a:r>
              <a:rPr lang="en-US" sz="1800" dirty="0" err="1"/>
              <a:t>asize</a:t>
            </a:r>
            <a:r>
              <a:rPr lang="en-US" sz="1800" dirty="0"/>
              <a:t>);</a:t>
            </a:r>
          </a:p>
        </p:txBody>
      </p:sp>
      <p:sp>
        <p:nvSpPr>
          <p:cNvPr id="7" name="TextBox 6">
            <a:extLst>
              <a:ext uri="{FF2B5EF4-FFF2-40B4-BE49-F238E27FC236}">
                <a16:creationId xmlns:a16="http://schemas.microsoft.com/office/drawing/2014/main" id="{77933AB9-A654-06C1-D022-20633A1D7FBD}"/>
              </a:ext>
            </a:extLst>
          </p:cNvPr>
          <p:cNvSpPr txBox="1"/>
          <p:nvPr/>
        </p:nvSpPr>
        <p:spPr>
          <a:xfrm>
            <a:off x="3962400" y="914400"/>
            <a:ext cx="5105400"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a:t>
            </a:r>
            <a:r>
              <a:rPr lang="en-US" dirty="0" err="1"/>
              <a:t>cout</a:t>
            </a:r>
            <a:r>
              <a:rPr lang="en-US" dirty="0"/>
              <a:t> &lt;&lt; "\n\</a:t>
            </a:r>
            <a:r>
              <a:rPr lang="en-US" dirty="0" err="1"/>
              <a:t>nLet's</a:t>
            </a:r>
            <a:r>
              <a:rPr lang="en-US" dirty="0"/>
              <a:t> say we want to search for ";</a:t>
            </a:r>
          </a:p>
          <a:p>
            <a:r>
              <a:rPr lang="en-US" dirty="0"/>
              <a:t>    </a:t>
            </a:r>
            <a:r>
              <a:rPr lang="en-US" dirty="0" err="1"/>
              <a:t>cout</a:t>
            </a:r>
            <a:r>
              <a:rPr lang="en-US" dirty="0"/>
              <a:t> &lt;&lt; "\</a:t>
            </a:r>
            <a:r>
              <a:rPr lang="en-US" dirty="0" err="1"/>
              <a:t>nkey</a:t>
            </a:r>
            <a:r>
              <a:rPr lang="en-US" dirty="0"/>
              <a:t>=2 in the array So, we first sort the array";</a:t>
            </a:r>
          </a:p>
          <a:p>
            <a:r>
              <a:rPr lang="en-US" dirty="0"/>
              <a:t>    sort(a, a + </a:t>
            </a:r>
            <a:r>
              <a:rPr lang="en-US" dirty="0" err="1"/>
              <a:t>asize</a:t>
            </a:r>
            <a:r>
              <a:rPr lang="en-US" dirty="0"/>
              <a:t>);</a:t>
            </a:r>
          </a:p>
          <a:p>
            <a:r>
              <a:rPr lang="en-US" dirty="0"/>
              <a:t>    </a:t>
            </a:r>
            <a:r>
              <a:rPr lang="en-US" dirty="0" err="1"/>
              <a:t>cout</a:t>
            </a:r>
            <a:r>
              <a:rPr lang="en-US" dirty="0"/>
              <a:t> &lt;&lt; "\n\</a:t>
            </a:r>
            <a:r>
              <a:rPr lang="en-US" dirty="0" err="1"/>
              <a:t>nThe</a:t>
            </a:r>
            <a:r>
              <a:rPr lang="en-US" dirty="0"/>
              <a:t> array after sorting is : \n";</a:t>
            </a:r>
          </a:p>
          <a:p>
            <a:r>
              <a:rPr lang="en-US" dirty="0"/>
              <a:t>    show(a, </a:t>
            </a:r>
            <a:r>
              <a:rPr lang="en-US" dirty="0" err="1"/>
              <a:t>asize</a:t>
            </a:r>
            <a:r>
              <a:rPr lang="en-US" dirty="0"/>
              <a:t>);</a:t>
            </a:r>
          </a:p>
          <a:p>
            <a:r>
              <a:rPr lang="en-US" dirty="0"/>
              <a:t>    </a:t>
            </a:r>
            <a:r>
              <a:rPr lang="en-US" dirty="0" err="1"/>
              <a:t>cout</a:t>
            </a:r>
            <a:r>
              <a:rPr lang="en-US" dirty="0"/>
              <a:t> &lt;&lt; "\n\</a:t>
            </a:r>
            <a:r>
              <a:rPr lang="en-US" dirty="0" err="1"/>
              <a:t>nNow</a:t>
            </a:r>
            <a:r>
              <a:rPr lang="en-US" dirty="0"/>
              <a:t>, we do the binary search";</a:t>
            </a:r>
          </a:p>
          <a:p>
            <a:r>
              <a:rPr lang="en-US" dirty="0"/>
              <a:t>    if (</a:t>
            </a:r>
            <a:r>
              <a:rPr lang="en-US" dirty="0" err="1"/>
              <a:t>binary_search</a:t>
            </a:r>
            <a:r>
              <a:rPr lang="en-US" dirty="0"/>
              <a:t>(a, a + 10, 2))</a:t>
            </a:r>
          </a:p>
          <a:p>
            <a:r>
              <a:rPr lang="en-US" dirty="0"/>
              <a:t>        </a:t>
            </a:r>
            <a:r>
              <a:rPr lang="en-US" dirty="0" err="1"/>
              <a:t>cout</a:t>
            </a:r>
            <a:r>
              <a:rPr lang="en-US" dirty="0"/>
              <a:t> &lt;&lt; "\</a:t>
            </a:r>
            <a:r>
              <a:rPr lang="en-US" dirty="0" err="1"/>
              <a:t>nElement</a:t>
            </a:r>
            <a:r>
              <a:rPr lang="en-US" dirty="0"/>
              <a:t> found in the array";</a:t>
            </a:r>
          </a:p>
          <a:p>
            <a:r>
              <a:rPr lang="en-US" dirty="0"/>
              <a:t>    else</a:t>
            </a:r>
          </a:p>
          <a:p>
            <a:r>
              <a:rPr lang="en-US" dirty="0"/>
              <a:t>        </a:t>
            </a:r>
            <a:r>
              <a:rPr lang="en-US" dirty="0" err="1"/>
              <a:t>cout</a:t>
            </a:r>
            <a:r>
              <a:rPr lang="en-US" dirty="0"/>
              <a:t> &lt;&lt; "\</a:t>
            </a:r>
            <a:r>
              <a:rPr lang="en-US" dirty="0" err="1"/>
              <a:t>nElement</a:t>
            </a:r>
            <a:r>
              <a:rPr lang="en-US" dirty="0"/>
              <a:t> not found in the array";</a:t>
            </a:r>
          </a:p>
          <a:p>
            <a:r>
              <a:rPr lang="en-US" dirty="0"/>
              <a:t>  </a:t>
            </a:r>
          </a:p>
          <a:p>
            <a:r>
              <a:rPr lang="en-US" dirty="0"/>
              <a:t>    </a:t>
            </a:r>
            <a:r>
              <a:rPr lang="en-US" dirty="0" err="1"/>
              <a:t>cout</a:t>
            </a:r>
            <a:r>
              <a:rPr lang="en-US" dirty="0"/>
              <a:t> &lt;&lt; "\n\</a:t>
            </a:r>
            <a:r>
              <a:rPr lang="en-US" dirty="0" err="1"/>
              <a:t>nNow</a:t>
            </a:r>
            <a:r>
              <a:rPr lang="en-US" dirty="0"/>
              <a:t>, say we want to search for 10";</a:t>
            </a:r>
          </a:p>
          <a:p>
            <a:r>
              <a:rPr lang="en-US" dirty="0"/>
              <a:t>    if (</a:t>
            </a:r>
            <a:r>
              <a:rPr lang="en-US" dirty="0" err="1"/>
              <a:t>binary_search</a:t>
            </a:r>
            <a:r>
              <a:rPr lang="en-US" dirty="0"/>
              <a:t>(a, a + 10, 10))</a:t>
            </a:r>
          </a:p>
          <a:p>
            <a:r>
              <a:rPr lang="en-US" dirty="0"/>
              <a:t>        </a:t>
            </a:r>
            <a:r>
              <a:rPr lang="en-US" dirty="0" err="1"/>
              <a:t>cout</a:t>
            </a:r>
            <a:r>
              <a:rPr lang="en-US" dirty="0"/>
              <a:t> &lt;&lt; "\</a:t>
            </a:r>
            <a:r>
              <a:rPr lang="en-US" dirty="0" err="1"/>
              <a:t>nElement</a:t>
            </a:r>
            <a:r>
              <a:rPr lang="en-US" dirty="0"/>
              <a:t> found in the array";</a:t>
            </a:r>
          </a:p>
          <a:p>
            <a:r>
              <a:rPr lang="en-US" dirty="0"/>
              <a:t>    else</a:t>
            </a:r>
          </a:p>
          <a:p>
            <a:r>
              <a:rPr lang="en-US" dirty="0"/>
              <a:t>        </a:t>
            </a:r>
            <a:r>
              <a:rPr lang="en-US" dirty="0" err="1"/>
              <a:t>cout</a:t>
            </a:r>
            <a:r>
              <a:rPr lang="en-US" dirty="0"/>
              <a:t> &lt;&lt; "\</a:t>
            </a:r>
            <a:r>
              <a:rPr lang="en-US" dirty="0" err="1"/>
              <a:t>nElement</a:t>
            </a:r>
            <a:r>
              <a:rPr lang="en-US" dirty="0"/>
              <a:t> not found in the array";</a:t>
            </a:r>
          </a:p>
          <a:p>
            <a:r>
              <a:rPr lang="en-US" dirty="0"/>
              <a:t>  </a:t>
            </a:r>
          </a:p>
          <a:p>
            <a:r>
              <a:rPr lang="en-US" dirty="0"/>
              <a:t>    return 0;</a:t>
            </a:r>
          </a:p>
          <a:p>
            <a:r>
              <a:rPr lang="en-US" dirty="0"/>
              <a:t>}</a:t>
            </a:r>
            <a:endParaRPr lang="en-IN" dirty="0"/>
          </a:p>
        </p:txBody>
      </p:sp>
    </p:spTree>
    <p:extLst>
      <p:ext uri="{BB962C8B-B14F-4D97-AF65-F5344CB8AC3E}">
        <p14:creationId xmlns:p14="http://schemas.microsoft.com/office/powerpoint/2010/main" val="165494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72D57-AF65-1DE8-A4D9-A2DD483E5E05}"/>
              </a:ext>
            </a:extLst>
          </p:cNvPr>
          <p:cNvSpPr txBox="1"/>
          <p:nvPr/>
        </p:nvSpPr>
        <p:spPr>
          <a:xfrm>
            <a:off x="533400" y="533400"/>
            <a:ext cx="7924800" cy="5632311"/>
          </a:xfrm>
          <a:prstGeom prst="rect">
            <a:avLst/>
          </a:prstGeom>
          <a:noFill/>
        </p:spPr>
        <p:txBody>
          <a:bodyPr wrap="square">
            <a:spAutoFit/>
          </a:bodyPr>
          <a:lstStyle/>
          <a:p>
            <a:r>
              <a:rPr lang="en-US" sz="2400" dirty="0"/>
              <a:t>Output</a:t>
            </a:r>
          </a:p>
          <a:p>
            <a:r>
              <a:rPr lang="en-US" sz="2400" dirty="0"/>
              <a:t>The array is : </a:t>
            </a:r>
          </a:p>
          <a:p>
            <a:r>
              <a:rPr lang="en-US" sz="2400" dirty="0"/>
              <a:t>1,5,8,9,6,7,3,4,2,0,</a:t>
            </a:r>
          </a:p>
          <a:p>
            <a:endParaRPr lang="en-US" sz="2400" dirty="0"/>
          </a:p>
          <a:p>
            <a:r>
              <a:rPr lang="en-US" sz="2400" dirty="0"/>
              <a:t>Let's say we want to search for </a:t>
            </a:r>
          </a:p>
          <a:p>
            <a:r>
              <a:rPr lang="en-US" sz="2400" dirty="0"/>
              <a:t>Key=2 in the array So, we first sort the array</a:t>
            </a:r>
          </a:p>
          <a:p>
            <a:endParaRPr lang="en-US" sz="2400" dirty="0"/>
          </a:p>
          <a:p>
            <a:r>
              <a:rPr lang="en-US" sz="2400" dirty="0"/>
              <a:t>The array after sorting is : </a:t>
            </a:r>
          </a:p>
          <a:p>
            <a:r>
              <a:rPr lang="en-US" sz="2400" dirty="0"/>
              <a:t>0,1,2,3,4,5,6,7,8,9,</a:t>
            </a:r>
          </a:p>
          <a:p>
            <a:endParaRPr lang="en-US" sz="2400" dirty="0"/>
          </a:p>
          <a:p>
            <a:r>
              <a:rPr lang="en-US" sz="2400" dirty="0"/>
              <a:t>Now, we do the binary search</a:t>
            </a:r>
          </a:p>
          <a:p>
            <a:r>
              <a:rPr lang="en-US" sz="2400" dirty="0"/>
              <a:t>Element found in the array</a:t>
            </a:r>
          </a:p>
          <a:p>
            <a:endParaRPr lang="en-US" sz="2400" dirty="0"/>
          </a:p>
          <a:p>
            <a:r>
              <a:rPr lang="en-US" sz="2400" dirty="0"/>
              <a:t>Now, say we want to search for 10</a:t>
            </a:r>
          </a:p>
          <a:p>
            <a:r>
              <a:rPr lang="en-US" sz="2400" dirty="0"/>
              <a:t>Element not found in the array</a:t>
            </a:r>
            <a:endParaRPr lang="en-IN" sz="2400" dirty="0"/>
          </a:p>
        </p:txBody>
      </p:sp>
    </p:spTree>
    <p:extLst>
      <p:ext uri="{BB962C8B-B14F-4D97-AF65-F5344CB8AC3E}">
        <p14:creationId xmlns:p14="http://schemas.microsoft.com/office/powerpoint/2010/main" val="1627355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B316-4011-E786-0DB5-9D105C611366}"/>
              </a:ext>
            </a:extLst>
          </p:cNvPr>
          <p:cNvSpPr>
            <a:spLocks noGrp="1"/>
          </p:cNvSpPr>
          <p:nvPr>
            <p:ph type="title"/>
          </p:nvPr>
        </p:nvSpPr>
        <p:spPr/>
        <p:txBody>
          <a:bodyPr/>
          <a:lstStyle/>
          <a:p>
            <a:r>
              <a:rPr lang="en-US" sz="4400" dirty="0" err="1"/>
              <a:t>asize</a:t>
            </a:r>
            <a:r>
              <a:rPr lang="en-US" sz="4400" dirty="0"/>
              <a:t> = </a:t>
            </a:r>
            <a:r>
              <a:rPr lang="en-US" sz="4400" dirty="0" err="1"/>
              <a:t>sizeof</a:t>
            </a:r>
            <a:r>
              <a:rPr lang="en-US" sz="4400" dirty="0"/>
              <a:t>(a) / </a:t>
            </a:r>
            <a:r>
              <a:rPr lang="en-US" sz="4400" dirty="0" err="1"/>
              <a:t>sizeof</a:t>
            </a:r>
            <a:r>
              <a:rPr lang="en-US" sz="4400" dirty="0"/>
              <a:t>(a[0]);</a:t>
            </a:r>
            <a:endParaRPr lang="en-IN" dirty="0"/>
          </a:p>
        </p:txBody>
      </p:sp>
      <p:sp>
        <p:nvSpPr>
          <p:cNvPr id="3" name="Content Placeholder 2">
            <a:extLst>
              <a:ext uri="{FF2B5EF4-FFF2-40B4-BE49-F238E27FC236}">
                <a16:creationId xmlns:a16="http://schemas.microsoft.com/office/drawing/2014/main" id="{C95D9A41-EB95-3CF6-7255-6A01C0987038}"/>
              </a:ext>
            </a:extLst>
          </p:cNvPr>
          <p:cNvSpPr>
            <a:spLocks noGrp="1"/>
          </p:cNvSpPr>
          <p:nvPr>
            <p:ph idx="1"/>
          </p:nvPr>
        </p:nvSpPr>
        <p:spPr>
          <a:xfrm>
            <a:off x="457200" y="1600200"/>
            <a:ext cx="8229600" cy="5105400"/>
          </a:xfrm>
        </p:spPr>
        <p:txBody>
          <a:bodyPr>
            <a:normAutofit fontScale="92500" lnSpcReduction="10000"/>
          </a:bodyPr>
          <a:lstStyle/>
          <a:p>
            <a:pPr marL="0" indent="0">
              <a:buNone/>
            </a:pPr>
            <a:r>
              <a:rPr lang="en-US" sz="1800" dirty="0"/>
              <a:t>if you have an array for example</a:t>
            </a:r>
          </a:p>
          <a:p>
            <a:pPr marL="0" indent="0">
              <a:buNone/>
            </a:pPr>
            <a:endParaRPr lang="en-US" sz="1800" dirty="0"/>
          </a:p>
          <a:p>
            <a:pPr marL="0" indent="0">
              <a:buNone/>
            </a:pPr>
            <a:r>
              <a:rPr lang="en-US" sz="1800" dirty="0"/>
              <a:t>int a[N];</a:t>
            </a:r>
          </a:p>
          <a:p>
            <a:pPr marL="0" indent="0">
              <a:buNone/>
            </a:pPr>
            <a:r>
              <a:rPr lang="en-US" sz="1800" dirty="0"/>
              <a:t>where N is some integer value then the expression</a:t>
            </a:r>
          </a:p>
          <a:p>
            <a:pPr marL="0" indent="0">
              <a:buNone/>
            </a:pPr>
            <a:r>
              <a:rPr lang="en-US" sz="1800" dirty="0" err="1"/>
              <a:t>sizeof</a:t>
            </a:r>
            <a:r>
              <a:rPr lang="en-US" sz="1800" dirty="0"/>
              <a:t>( a ) =&gt;  yields the number of bytes occupied by the array. </a:t>
            </a:r>
          </a:p>
          <a:p>
            <a:pPr marL="0" indent="0">
              <a:buNone/>
            </a:pPr>
            <a:r>
              <a:rPr lang="en-US" sz="1800" dirty="0"/>
              <a:t>As the array has N elements and each element in turn occupies </a:t>
            </a:r>
            <a:r>
              <a:rPr lang="en-US" sz="1800" dirty="0" err="1"/>
              <a:t>sizeof</a:t>
            </a:r>
            <a:r>
              <a:rPr lang="en-US" sz="1800" dirty="0"/>
              <a:t>( int ) bytes then</a:t>
            </a:r>
          </a:p>
          <a:p>
            <a:pPr marL="0" indent="0">
              <a:buNone/>
            </a:pPr>
            <a:endParaRPr lang="en-US" sz="1800" dirty="0"/>
          </a:p>
          <a:p>
            <a:pPr marL="0" indent="0">
              <a:buNone/>
            </a:pPr>
            <a:r>
              <a:rPr lang="en-US" sz="1800" dirty="0" err="1"/>
              <a:t>sizeof</a:t>
            </a:r>
            <a:r>
              <a:rPr lang="en-US" sz="1800" dirty="0"/>
              <a:t>( a ) == N * </a:t>
            </a:r>
            <a:r>
              <a:rPr lang="en-US" sz="1800" dirty="0" err="1"/>
              <a:t>sizeof</a:t>
            </a:r>
            <a:r>
              <a:rPr lang="en-US" sz="1800" dirty="0"/>
              <a:t>( int )</a:t>
            </a:r>
          </a:p>
          <a:p>
            <a:pPr marL="0" indent="0">
              <a:buNone/>
            </a:pPr>
            <a:endParaRPr lang="en-US" sz="1800" dirty="0"/>
          </a:p>
          <a:p>
            <a:pPr marL="0" indent="0">
              <a:buNone/>
            </a:pPr>
            <a:r>
              <a:rPr lang="en-US" sz="1800" dirty="0"/>
              <a:t>or what is the same</a:t>
            </a:r>
          </a:p>
          <a:p>
            <a:pPr marL="0" indent="0">
              <a:buNone/>
            </a:pPr>
            <a:endParaRPr lang="en-US" sz="1800" dirty="0"/>
          </a:p>
          <a:p>
            <a:pPr marL="0" indent="0">
              <a:buNone/>
            </a:pPr>
            <a:r>
              <a:rPr lang="en-US" sz="1800" dirty="0" err="1"/>
              <a:t>sizeof</a:t>
            </a:r>
            <a:r>
              <a:rPr lang="en-US" sz="1800" dirty="0"/>
              <a:t>( a ) == N * </a:t>
            </a:r>
            <a:r>
              <a:rPr lang="en-US" sz="1800" dirty="0" err="1"/>
              <a:t>sizeof</a:t>
            </a:r>
            <a:r>
              <a:rPr lang="en-US" sz="1800" dirty="0"/>
              <a:t>( a[0] )</a:t>
            </a:r>
          </a:p>
          <a:p>
            <a:pPr marL="0" indent="0">
              <a:buNone/>
            </a:pPr>
            <a:r>
              <a:rPr lang="en-US" sz="1800" dirty="0"/>
              <a:t>As a result, you can calculate N in the following way</a:t>
            </a:r>
          </a:p>
          <a:p>
            <a:pPr marL="0" indent="0">
              <a:buNone/>
            </a:pPr>
            <a:endParaRPr lang="en-US" sz="1800" dirty="0"/>
          </a:p>
          <a:p>
            <a:pPr marL="0" indent="0">
              <a:buNone/>
            </a:pPr>
            <a:r>
              <a:rPr lang="en-US" sz="1800" dirty="0"/>
              <a:t>N = </a:t>
            </a:r>
            <a:r>
              <a:rPr lang="en-US" sz="1800" dirty="0" err="1"/>
              <a:t>sizeof</a:t>
            </a:r>
            <a:r>
              <a:rPr lang="en-US" sz="1800" dirty="0"/>
              <a:t>( a ) / </a:t>
            </a:r>
            <a:r>
              <a:rPr lang="en-US" sz="1800" dirty="0" err="1"/>
              <a:t>sizeof</a:t>
            </a:r>
            <a:r>
              <a:rPr lang="en-US" sz="1800" dirty="0"/>
              <a:t>( a[0] )</a:t>
            </a:r>
          </a:p>
          <a:p>
            <a:pPr marL="0" indent="0">
              <a:buNone/>
            </a:pPr>
            <a:r>
              <a:rPr lang="en-US" sz="1800" dirty="0"/>
              <a:t>It is useful if you do not know the exact size of an array for example because its size depends on the number of initializers.</a:t>
            </a:r>
            <a:endParaRPr lang="en-IN" sz="1800" dirty="0"/>
          </a:p>
        </p:txBody>
      </p:sp>
    </p:spTree>
    <p:extLst>
      <p:ext uri="{BB962C8B-B14F-4D97-AF65-F5344CB8AC3E}">
        <p14:creationId xmlns:p14="http://schemas.microsoft.com/office/powerpoint/2010/main" val="159976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92AB-77F2-2ADD-4EC6-0677FF3B8BC5}"/>
              </a:ext>
            </a:extLst>
          </p:cNvPr>
          <p:cNvSpPr>
            <a:spLocks noGrp="1"/>
          </p:cNvSpPr>
          <p:nvPr>
            <p:ph type="title"/>
          </p:nvPr>
        </p:nvSpPr>
        <p:spPr/>
        <p:txBody>
          <a:bodyPr>
            <a:normAutofit/>
          </a:bodyPr>
          <a:lstStyle/>
          <a:p>
            <a:r>
              <a:rPr lang="en-US" b="1" i="0" dirty="0">
                <a:solidFill>
                  <a:srgbClr val="273239"/>
                </a:solidFill>
                <a:effectLst/>
                <a:latin typeface="Nunito" pitchFamily="2" charset="0"/>
              </a:rPr>
              <a:t>Function Objects / Functors</a:t>
            </a:r>
            <a:endParaRPr lang="en-IN" dirty="0"/>
          </a:p>
        </p:txBody>
      </p:sp>
      <p:sp>
        <p:nvSpPr>
          <p:cNvPr id="3" name="Content Placeholder 2">
            <a:extLst>
              <a:ext uri="{FF2B5EF4-FFF2-40B4-BE49-F238E27FC236}">
                <a16:creationId xmlns:a16="http://schemas.microsoft.com/office/drawing/2014/main" id="{C394A0D0-E125-F450-5313-6A5C9A0C7A2D}"/>
              </a:ext>
            </a:extLst>
          </p:cNvPr>
          <p:cNvSpPr>
            <a:spLocks noGrp="1"/>
          </p:cNvSpPr>
          <p:nvPr>
            <p:ph idx="1"/>
          </p:nvPr>
        </p:nvSpPr>
        <p:spPr>
          <a:xfrm>
            <a:off x="457200" y="1600200"/>
            <a:ext cx="8229600" cy="4983162"/>
          </a:xfrm>
        </p:spPr>
        <p:txBody>
          <a:bodyPr>
            <a:normAutofit lnSpcReduction="10000"/>
          </a:bodyPr>
          <a:lstStyle/>
          <a:p>
            <a:pPr marL="0" fontAlgn="base"/>
            <a:r>
              <a:rPr lang="en-US" sz="2400" dirty="0"/>
              <a:t>The STL includes classes that overload the function call operator. </a:t>
            </a:r>
          </a:p>
          <a:p>
            <a:pPr marL="0" fontAlgn="base"/>
            <a:r>
              <a:rPr lang="en-US" sz="2400" dirty="0"/>
              <a:t>Instances of such classes are called function objects or functors. </a:t>
            </a:r>
          </a:p>
          <a:p>
            <a:pPr marL="0"/>
            <a:r>
              <a:rPr lang="en-US" sz="2400" dirty="0"/>
              <a:t>A function object is an object of a template class that implements a call operator.  </a:t>
            </a:r>
          </a:p>
          <a:p>
            <a:pPr marL="0"/>
            <a:r>
              <a:rPr lang="en-US" sz="2400" dirty="0"/>
              <a:t>This call operator allows the object to be used with the same syntax as a regular function call.  </a:t>
            </a:r>
          </a:p>
          <a:p>
            <a:pPr marL="0"/>
            <a:r>
              <a:rPr lang="en-US" sz="2400" dirty="0"/>
              <a:t>For example suppose you have declared an object obj of a class in which the operator is defined. then you can use the object obj just like a normal function</a:t>
            </a:r>
          </a:p>
          <a:p>
            <a:pPr marL="0"/>
            <a:r>
              <a:rPr lang="en-US" sz="2400" dirty="0"/>
              <a:t>Function objects also help in generating the data and it also helps in testing purposes.</a:t>
            </a:r>
          </a:p>
        </p:txBody>
      </p:sp>
    </p:spTree>
    <p:extLst>
      <p:ext uri="{BB962C8B-B14F-4D97-AF65-F5344CB8AC3E}">
        <p14:creationId xmlns:p14="http://schemas.microsoft.com/office/powerpoint/2010/main" val="405237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539" y="401836"/>
            <a:ext cx="3812084" cy="532236"/>
          </a:xfrm>
          <a:prstGeom prst="rect">
            <a:avLst/>
          </a:prstGeom>
        </p:spPr>
        <p:txBody>
          <a:bodyPr vert="horz" wrap="square" lIns="0" tIns="8929" rIns="0" bIns="0" rtlCol="0">
            <a:spAutoFit/>
          </a:bodyPr>
          <a:lstStyle/>
          <a:p>
            <a:pPr marL="8929">
              <a:spcBef>
                <a:spcPts val="70"/>
              </a:spcBef>
            </a:pPr>
            <a:r>
              <a:rPr sz="3400" dirty="0"/>
              <a:t>Function</a:t>
            </a:r>
            <a:r>
              <a:rPr sz="3400" spc="-42" dirty="0"/>
              <a:t> </a:t>
            </a:r>
            <a:r>
              <a:rPr sz="3400" spc="-46" dirty="0"/>
              <a:t>Templates</a:t>
            </a:r>
            <a:endParaRPr sz="3400"/>
          </a:p>
        </p:txBody>
      </p:sp>
      <p:sp>
        <p:nvSpPr>
          <p:cNvPr id="6" name="object 6"/>
          <p:cNvSpPr txBox="1">
            <a:spLocks noGrp="1"/>
          </p:cNvSpPr>
          <p:nvPr>
            <p:ph type="body" idx="1"/>
          </p:nvPr>
        </p:nvSpPr>
        <p:spPr>
          <a:xfrm>
            <a:off x="533400" y="1524000"/>
            <a:ext cx="8229600" cy="3240670"/>
          </a:xfrm>
          <a:prstGeom prst="rect">
            <a:avLst/>
          </a:prstGeom>
        </p:spPr>
        <p:txBody>
          <a:bodyPr vert="horz" wrap="square" lIns="0" tIns="8929" rIns="0" bIns="0" rtlCol="0">
            <a:spAutoFit/>
          </a:bodyPr>
          <a:lstStyle/>
          <a:p>
            <a:pPr marL="325029" marR="3572" indent="-316546" algn="just">
              <a:spcBef>
                <a:spcPts val="70"/>
              </a:spcBef>
              <a:buSzPct val="75000"/>
              <a:tabLst>
                <a:tab pos="325476" algn="l"/>
              </a:tabLst>
            </a:pPr>
            <a:r>
              <a:rPr sz="2000" spc="25" dirty="0">
                <a:latin typeface="Arial"/>
                <a:cs typeface="Arial"/>
              </a:rPr>
              <a:t>A </a:t>
            </a:r>
            <a:r>
              <a:rPr sz="2000" b="1" spc="25" dirty="0">
                <a:latin typeface="Arial"/>
                <a:cs typeface="Arial"/>
              </a:rPr>
              <a:t>function templates </a:t>
            </a:r>
            <a:r>
              <a:rPr sz="2000" spc="25" dirty="0">
                <a:latin typeface="Arial"/>
                <a:cs typeface="Arial"/>
              </a:rPr>
              <a:t>work in </a:t>
            </a:r>
            <a:r>
              <a:rPr lang="en-IN" sz="2000" spc="25" dirty="0">
                <a:latin typeface="Arial"/>
                <a:cs typeface="Arial"/>
              </a:rPr>
              <a:t>a </a:t>
            </a:r>
            <a:r>
              <a:rPr sz="2000" spc="25" dirty="0">
                <a:latin typeface="Arial"/>
                <a:cs typeface="Arial"/>
              </a:rPr>
              <a:t>similar manner as </a:t>
            </a:r>
            <a:r>
              <a:rPr lang="en-IN" sz="2000" spc="25" dirty="0">
                <a:latin typeface="Arial"/>
                <a:cs typeface="Arial"/>
              </a:rPr>
              <a:t>a </a:t>
            </a:r>
            <a:r>
              <a:rPr sz="2000" b="1" spc="25" dirty="0">
                <a:latin typeface="Arial"/>
                <a:cs typeface="Arial"/>
              </a:rPr>
              <a:t>function</a:t>
            </a:r>
            <a:r>
              <a:rPr sz="2000" spc="25" dirty="0">
                <a:latin typeface="Arial"/>
                <a:cs typeface="Arial"/>
              </a:rPr>
              <a:t> but with</a:t>
            </a:r>
            <a:r>
              <a:rPr lang="en-IN" sz="2000" spc="25" dirty="0">
                <a:latin typeface="Arial"/>
                <a:cs typeface="Arial"/>
              </a:rPr>
              <a:t> </a:t>
            </a:r>
            <a:r>
              <a:rPr sz="2000" spc="25" dirty="0">
                <a:latin typeface="Arial"/>
                <a:cs typeface="Arial"/>
              </a:rPr>
              <a:t>one key difference.</a:t>
            </a:r>
          </a:p>
          <a:p>
            <a:pPr marL="325029" marR="3572" algn="just">
              <a:spcBef>
                <a:spcPts val="352"/>
              </a:spcBef>
            </a:pPr>
            <a:r>
              <a:rPr sz="2000" spc="25" dirty="0">
                <a:latin typeface="Arial"/>
                <a:cs typeface="Arial"/>
              </a:rPr>
              <a:t>A </a:t>
            </a:r>
            <a:r>
              <a:rPr lang="en-IN" sz="2000" b="1" spc="25" dirty="0">
                <a:latin typeface="Arial"/>
                <a:cs typeface="Arial"/>
              </a:rPr>
              <a:t>function template</a:t>
            </a:r>
            <a:r>
              <a:rPr sz="2000" spc="25" dirty="0">
                <a:latin typeface="Arial"/>
                <a:cs typeface="Arial"/>
              </a:rPr>
              <a:t> can work on different </a:t>
            </a:r>
            <a:r>
              <a:rPr lang="en-IN" sz="2000" spc="25" dirty="0">
                <a:latin typeface="Arial"/>
                <a:cs typeface="Arial"/>
              </a:rPr>
              <a:t>data </a:t>
            </a:r>
            <a:r>
              <a:rPr sz="2000" spc="25" dirty="0">
                <a:latin typeface="Arial"/>
                <a:cs typeface="Arial"/>
              </a:rPr>
              <a:t>types at once</a:t>
            </a:r>
            <a:r>
              <a:rPr lang="en-IN" sz="2000" spc="25" dirty="0">
                <a:latin typeface="Arial"/>
                <a:cs typeface="Arial"/>
              </a:rPr>
              <a:t> </a:t>
            </a:r>
            <a:r>
              <a:rPr sz="2000" spc="25" dirty="0">
                <a:latin typeface="Arial"/>
                <a:cs typeface="Arial"/>
              </a:rPr>
              <a:t>but, different </a:t>
            </a:r>
            <a:r>
              <a:rPr sz="2000" b="1" spc="25" dirty="0">
                <a:latin typeface="Arial"/>
                <a:cs typeface="Arial"/>
              </a:rPr>
              <a:t>functions</a:t>
            </a:r>
            <a:r>
              <a:rPr sz="2000" spc="25" dirty="0">
                <a:latin typeface="Arial"/>
                <a:cs typeface="Arial"/>
              </a:rPr>
              <a:t> are needed to perform identical </a:t>
            </a:r>
            <a:r>
              <a:rPr lang="en-IN" sz="2000" spc="25" dirty="0">
                <a:latin typeface="Arial"/>
                <a:cs typeface="Arial"/>
              </a:rPr>
              <a:t>tasks</a:t>
            </a:r>
            <a:r>
              <a:rPr sz="2000" spc="25" dirty="0">
                <a:latin typeface="Arial"/>
                <a:cs typeface="Arial"/>
              </a:rPr>
              <a:t> on different data types.</a:t>
            </a:r>
          </a:p>
          <a:p>
            <a:pPr marL="325029" marR="3572" algn="just">
              <a:spcBef>
                <a:spcPts val="352"/>
              </a:spcBef>
            </a:pPr>
            <a:r>
              <a:rPr sz="2000" spc="25" dirty="0">
                <a:latin typeface="Arial"/>
                <a:cs typeface="Arial"/>
              </a:rPr>
              <a:t>If you need to perform identical operations on two or more types</a:t>
            </a:r>
            <a:r>
              <a:rPr lang="en-IN" sz="2000" spc="25" dirty="0">
                <a:latin typeface="Arial"/>
                <a:cs typeface="Arial"/>
              </a:rPr>
              <a:t> </a:t>
            </a:r>
            <a:r>
              <a:rPr sz="2000" spc="25" dirty="0">
                <a:latin typeface="Arial"/>
                <a:cs typeface="Arial"/>
              </a:rPr>
              <a:t>of data then, you can use function overloading.</a:t>
            </a:r>
          </a:p>
          <a:p>
            <a:pPr marL="325029" marR="3572" algn="just">
              <a:spcBef>
                <a:spcPts val="352"/>
              </a:spcBef>
            </a:pPr>
            <a:r>
              <a:rPr sz="2000" spc="25" dirty="0">
                <a:latin typeface="Arial"/>
                <a:cs typeface="Arial"/>
              </a:rPr>
              <a:t>But </a:t>
            </a:r>
            <a:r>
              <a:rPr lang="en-IN" sz="2000" spc="25" dirty="0">
                <a:latin typeface="Arial"/>
                <a:cs typeface="Arial"/>
              </a:rPr>
              <a:t>a </a:t>
            </a:r>
            <a:r>
              <a:rPr sz="2000" spc="25" dirty="0">
                <a:latin typeface="Arial"/>
                <a:cs typeface="Arial"/>
              </a:rPr>
              <a:t>better approach would be to use function templates because</a:t>
            </a:r>
            <a:r>
              <a:rPr lang="en-IN" sz="2000" spc="25" dirty="0">
                <a:latin typeface="Arial"/>
                <a:cs typeface="Arial"/>
              </a:rPr>
              <a:t> </a:t>
            </a:r>
            <a:r>
              <a:rPr sz="2000" spc="25" dirty="0">
                <a:latin typeface="Arial"/>
                <a:cs typeface="Arial"/>
              </a:rPr>
              <a:t>you can perform this task by writing less code and code is easier</a:t>
            </a:r>
            <a:r>
              <a:rPr lang="en-IN" sz="2000" spc="25" dirty="0">
                <a:latin typeface="Arial"/>
                <a:cs typeface="Arial"/>
              </a:rPr>
              <a:t> </a:t>
            </a:r>
            <a:r>
              <a:rPr sz="2000" spc="25" dirty="0">
                <a:latin typeface="Arial"/>
                <a:cs typeface="Arial"/>
              </a:rPr>
              <a:t>to maintain.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CCD7-ACB5-3BA8-7396-79ACF1D3C575}"/>
              </a:ext>
            </a:extLst>
          </p:cNvPr>
          <p:cNvSpPr>
            <a:spLocks noGrp="1"/>
          </p:cNvSpPr>
          <p:nvPr>
            <p:ph type="title"/>
          </p:nvPr>
        </p:nvSpPr>
        <p:spPr>
          <a:xfrm>
            <a:off x="457200" y="274638"/>
            <a:ext cx="8229600" cy="646331"/>
          </a:xfrm>
        </p:spPr>
        <p:txBody>
          <a:bodyPr>
            <a:normAutofit fontScale="90000"/>
          </a:bodyPr>
          <a:lstStyle/>
          <a:p>
            <a:r>
              <a:rPr lang="en-US" b="1" i="0" dirty="0">
                <a:solidFill>
                  <a:srgbClr val="273239"/>
                </a:solidFill>
                <a:effectLst/>
                <a:latin typeface="Nunito" pitchFamily="2" charset="0"/>
              </a:rPr>
              <a:t>Function Objects example</a:t>
            </a:r>
            <a:endParaRPr lang="en-IN" dirty="0"/>
          </a:p>
        </p:txBody>
      </p:sp>
      <p:sp>
        <p:nvSpPr>
          <p:cNvPr id="3" name="Content Placeholder 2">
            <a:extLst>
              <a:ext uri="{FF2B5EF4-FFF2-40B4-BE49-F238E27FC236}">
                <a16:creationId xmlns:a16="http://schemas.microsoft.com/office/drawing/2014/main" id="{0A5DF450-0671-C82A-163D-647E983606F2}"/>
              </a:ext>
            </a:extLst>
          </p:cNvPr>
          <p:cNvSpPr>
            <a:spLocks noGrp="1"/>
          </p:cNvSpPr>
          <p:nvPr>
            <p:ph idx="1"/>
          </p:nvPr>
        </p:nvSpPr>
        <p:spPr>
          <a:xfrm>
            <a:off x="457200" y="1143000"/>
            <a:ext cx="4114800" cy="5638800"/>
          </a:xfrm>
        </p:spPr>
        <p:txBody>
          <a:bodyPr>
            <a:normAutofit lnSpcReduction="10000"/>
          </a:bodyPr>
          <a:lstStyle/>
          <a:p>
            <a:pPr marL="0" indent="0">
              <a:buNone/>
            </a:pPr>
            <a:r>
              <a:rPr lang="en-IN" sz="1800" dirty="0"/>
              <a:t>#include&lt;iostream&gt;</a:t>
            </a:r>
          </a:p>
          <a:p>
            <a:pPr marL="0" indent="0">
              <a:buNone/>
            </a:pPr>
            <a:r>
              <a:rPr lang="en-IN" sz="1800" dirty="0"/>
              <a:t>using namespace std;</a:t>
            </a:r>
          </a:p>
          <a:p>
            <a:pPr marL="0" indent="0">
              <a:buNone/>
            </a:pPr>
            <a:r>
              <a:rPr lang="en-IN" sz="1800" dirty="0"/>
              <a:t>class </a:t>
            </a:r>
            <a:r>
              <a:rPr lang="en-IN" sz="1800" dirty="0" err="1"/>
              <a:t>functionObj</a:t>
            </a:r>
            <a:endParaRPr lang="en-IN" sz="1800" dirty="0"/>
          </a:p>
          <a:p>
            <a:pPr marL="0" indent="0">
              <a:buNone/>
            </a:pPr>
            <a:r>
              <a:rPr lang="en-IN" sz="1800" dirty="0"/>
              <a:t>{</a:t>
            </a:r>
          </a:p>
          <a:p>
            <a:pPr marL="0" indent="0">
              <a:buNone/>
            </a:pPr>
            <a:r>
              <a:rPr lang="en-IN" sz="1800" dirty="0"/>
              <a:t>public:</a:t>
            </a:r>
          </a:p>
          <a:p>
            <a:pPr marL="0" indent="0">
              <a:buNone/>
            </a:pPr>
            <a:r>
              <a:rPr lang="en-IN" sz="1800" dirty="0"/>
              <a:t>	int operator()(int x, int y)</a:t>
            </a:r>
          </a:p>
          <a:p>
            <a:pPr marL="0" indent="0">
              <a:buNone/>
            </a:pPr>
            <a:r>
              <a:rPr lang="en-IN" sz="1800" dirty="0"/>
              <a:t>	{</a:t>
            </a:r>
          </a:p>
          <a:p>
            <a:pPr marL="0" indent="0">
              <a:buNone/>
            </a:pPr>
            <a:r>
              <a:rPr lang="en-IN" sz="1800" dirty="0"/>
              <a:t>	return x*y;</a:t>
            </a:r>
          </a:p>
          <a:p>
            <a:pPr marL="0" indent="0">
              <a:buNone/>
            </a:pPr>
            <a:r>
              <a:rPr lang="en-IN" sz="1800" dirty="0"/>
              <a:t>	}</a:t>
            </a:r>
          </a:p>
          <a:p>
            <a:pPr marL="0" indent="0">
              <a:buNone/>
            </a:pPr>
            <a:r>
              <a:rPr lang="en-IN" sz="1800" dirty="0"/>
              <a:t>};</a:t>
            </a:r>
          </a:p>
          <a:p>
            <a:pPr marL="0" indent="0">
              <a:buNone/>
            </a:pPr>
            <a:r>
              <a:rPr lang="en-IN" sz="1800" dirty="0"/>
              <a:t>int main()</a:t>
            </a:r>
          </a:p>
          <a:p>
            <a:pPr marL="0" indent="0">
              <a:buNone/>
            </a:pPr>
            <a:r>
              <a:rPr lang="en-IN" sz="1800" dirty="0"/>
              <a:t>{</a:t>
            </a:r>
          </a:p>
          <a:p>
            <a:pPr marL="0" indent="0">
              <a:buNone/>
            </a:pPr>
            <a:r>
              <a:rPr lang="en-IN" sz="1800" dirty="0" err="1"/>
              <a:t>functionObj</a:t>
            </a:r>
            <a:r>
              <a:rPr lang="en-IN" sz="1800" dirty="0"/>
              <a:t> </a:t>
            </a:r>
            <a:r>
              <a:rPr lang="en-IN" sz="1800" dirty="0" err="1"/>
              <a:t>fo</a:t>
            </a:r>
            <a:r>
              <a:rPr lang="en-IN" sz="1800" dirty="0"/>
              <a:t>;</a:t>
            </a:r>
          </a:p>
          <a:p>
            <a:pPr marL="0" indent="0">
              <a:buNone/>
            </a:pPr>
            <a:r>
              <a:rPr lang="en-IN" sz="1800" dirty="0"/>
              <a:t>int </a:t>
            </a:r>
            <a:r>
              <a:rPr lang="en-IN" sz="1800" dirty="0" err="1"/>
              <a:t>mult</a:t>
            </a:r>
            <a:r>
              <a:rPr lang="en-IN" sz="1800" dirty="0"/>
              <a:t>=</a:t>
            </a:r>
            <a:r>
              <a:rPr lang="en-IN" sz="1800" dirty="0" err="1"/>
              <a:t>fo</a:t>
            </a:r>
            <a:r>
              <a:rPr lang="en-IN" sz="1800" dirty="0"/>
              <a:t>(2,5);</a:t>
            </a:r>
          </a:p>
          <a:p>
            <a:pPr marL="0" indent="0">
              <a:buNone/>
            </a:pPr>
            <a:r>
              <a:rPr lang="en-IN" sz="1800" dirty="0" err="1"/>
              <a:t>cout</a:t>
            </a:r>
            <a:r>
              <a:rPr lang="en-IN" sz="1800" dirty="0"/>
              <a:t>&lt;&lt;"Multiplication of x ad y is : "&lt;&lt;</a:t>
            </a:r>
            <a:r>
              <a:rPr lang="en-IN" sz="1800" dirty="0" err="1"/>
              <a:t>mult</a:t>
            </a:r>
            <a:r>
              <a:rPr lang="en-IN" sz="1800" dirty="0"/>
              <a:t>;</a:t>
            </a:r>
          </a:p>
          <a:p>
            <a:pPr marL="0" indent="0">
              <a:buNone/>
            </a:pPr>
            <a:r>
              <a:rPr lang="en-IN" sz="1800" dirty="0"/>
              <a:t>return 0;</a:t>
            </a:r>
          </a:p>
          <a:p>
            <a:pPr marL="0" indent="0">
              <a:buNone/>
            </a:pPr>
            <a:r>
              <a:rPr lang="en-IN" sz="1800" dirty="0"/>
              <a:t>}</a:t>
            </a:r>
          </a:p>
          <a:p>
            <a:pPr marL="0" indent="0">
              <a:buNone/>
            </a:pPr>
            <a:endParaRPr lang="en-IN" sz="1800" dirty="0"/>
          </a:p>
        </p:txBody>
      </p:sp>
      <p:sp>
        <p:nvSpPr>
          <p:cNvPr id="5" name="TextBox 4">
            <a:extLst>
              <a:ext uri="{FF2B5EF4-FFF2-40B4-BE49-F238E27FC236}">
                <a16:creationId xmlns:a16="http://schemas.microsoft.com/office/drawing/2014/main" id="{FFB3712C-E496-E612-374C-57CD2C162628}"/>
              </a:ext>
            </a:extLst>
          </p:cNvPr>
          <p:cNvSpPr txBox="1"/>
          <p:nvPr/>
        </p:nvSpPr>
        <p:spPr>
          <a:xfrm>
            <a:off x="5410200" y="4191000"/>
            <a:ext cx="4572000" cy="646331"/>
          </a:xfrm>
          <a:prstGeom prst="rect">
            <a:avLst/>
          </a:prstGeom>
          <a:noFill/>
        </p:spPr>
        <p:txBody>
          <a:bodyPr wrap="square">
            <a:spAutoFit/>
          </a:bodyPr>
          <a:lstStyle/>
          <a:p>
            <a:r>
              <a:rPr lang="en-US" dirty="0"/>
              <a:t>Output</a:t>
            </a:r>
          </a:p>
          <a:p>
            <a:r>
              <a:rPr lang="en-US" dirty="0"/>
              <a:t>Multiplication of x ad y is : 10</a:t>
            </a:r>
            <a:endParaRPr lang="en-IN" dirty="0"/>
          </a:p>
        </p:txBody>
      </p:sp>
    </p:spTree>
    <p:extLst>
      <p:ext uri="{BB962C8B-B14F-4D97-AF65-F5344CB8AC3E}">
        <p14:creationId xmlns:p14="http://schemas.microsoft.com/office/powerpoint/2010/main" val="3662873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A2C4-A975-2D11-D233-DA0A0C25365C}"/>
              </a:ext>
            </a:extLst>
          </p:cNvPr>
          <p:cNvSpPr>
            <a:spLocks noGrp="1"/>
          </p:cNvSpPr>
          <p:nvPr>
            <p:ph type="title"/>
          </p:nvPr>
        </p:nvSpPr>
        <p:spPr/>
        <p:txBody>
          <a:bodyPr>
            <a:normAutofit fontScale="90000"/>
          </a:bodyPr>
          <a:lstStyle/>
          <a:p>
            <a:r>
              <a:rPr lang="en-US" sz="4000" dirty="0">
                <a:solidFill>
                  <a:srgbClr val="273239"/>
                </a:solidFill>
                <a:latin typeface="Nunito" pitchFamily="2" charset="0"/>
                <a:ea typeface="+mn-ea"/>
                <a:cs typeface="+mn-cs"/>
              </a:rPr>
              <a:t>Advantages of the C++ Standard Template Library (STL):</a:t>
            </a:r>
            <a:endParaRPr lang="en-IN" sz="4000" dirty="0">
              <a:solidFill>
                <a:srgbClr val="273239"/>
              </a:solidFill>
              <a:latin typeface="Nunito" pitchFamily="2" charset="0"/>
              <a:ea typeface="+mn-ea"/>
              <a:cs typeface="+mn-cs"/>
            </a:endParaRPr>
          </a:p>
        </p:txBody>
      </p:sp>
      <p:sp>
        <p:nvSpPr>
          <p:cNvPr id="3" name="Content Placeholder 2">
            <a:extLst>
              <a:ext uri="{FF2B5EF4-FFF2-40B4-BE49-F238E27FC236}">
                <a16:creationId xmlns:a16="http://schemas.microsoft.com/office/drawing/2014/main" id="{F52F5E4B-3790-0935-0574-E53B753E5C3F}"/>
              </a:ext>
            </a:extLst>
          </p:cNvPr>
          <p:cNvSpPr>
            <a:spLocks noGrp="1"/>
          </p:cNvSpPr>
          <p:nvPr>
            <p:ph idx="1"/>
          </p:nvPr>
        </p:nvSpPr>
        <p:spPr>
          <a:xfrm>
            <a:off x="457200" y="1600200"/>
            <a:ext cx="8229600" cy="4983162"/>
          </a:xfrm>
        </p:spPr>
        <p:txBody>
          <a:bodyPr>
            <a:normAutofit fontScale="62500" lnSpcReduction="20000"/>
          </a:bodyPr>
          <a:lstStyle/>
          <a:p>
            <a:pPr marL="0" indent="0" fontAlgn="base">
              <a:buNone/>
            </a:pPr>
            <a:r>
              <a:rPr lang="en-US" sz="3800" dirty="0"/>
              <a:t>1. Reusability: One of the key advantages of the STL is that it provides a way to write generic, reusable code that can be applied to different data types. This can lead to more efficient and maintainable code.</a:t>
            </a:r>
          </a:p>
          <a:p>
            <a:pPr marL="0" indent="0" fontAlgn="base">
              <a:buNone/>
            </a:pPr>
            <a:r>
              <a:rPr lang="en-US" sz="3800" dirty="0"/>
              <a:t>2. Efficient algorithms: Many of the algorithms and data structures in the STL are implemented using optimized algorithms, which can result in faster execution times compared to custom code.</a:t>
            </a:r>
          </a:p>
          <a:p>
            <a:pPr marL="0" indent="0" fontAlgn="base">
              <a:buNone/>
            </a:pPr>
            <a:r>
              <a:rPr lang="en-US" sz="3800" dirty="0"/>
              <a:t>3. Improved code readability: The STL provides a consistent and well-documented way of working with data, which can make your code easier to understand and maintain.</a:t>
            </a:r>
          </a:p>
          <a:p>
            <a:pPr marL="0" indent="0" fontAlgn="base">
              <a:buNone/>
            </a:pPr>
            <a:r>
              <a:rPr lang="en-US" sz="3800" dirty="0"/>
              <a:t>4. Large community of users: The STL is widely used, which means that there is a large community of developers who can provide support and resources, such as tutorials and forums.</a:t>
            </a:r>
          </a:p>
          <a:p>
            <a:endParaRPr lang="en-IN" dirty="0"/>
          </a:p>
        </p:txBody>
      </p:sp>
    </p:spTree>
    <p:extLst>
      <p:ext uri="{BB962C8B-B14F-4D97-AF65-F5344CB8AC3E}">
        <p14:creationId xmlns:p14="http://schemas.microsoft.com/office/powerpoint/2010/main" val="68730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81D30-2F16-B1C9-4514-D65B83EDCB18}"/>
              </a:ext>
            </a:extLst>
          </p:cNvPr>
          <p:cNvSpPr>
            <a:spLocks noGrp="1"/>
          </p:cNvSpPr>
          <p:nvPr>
            <p:ph type="title"/>
          </p:nvPr>
        </p:nvSpPr>
        <p:spPr/>
        <p:txBody>
          <a:bodyPr>
            <a:normAutofit fontScale="90000"/>
          </a:bodyPr>
          <a:lstStyle/>
          <a:p>
            <a:r>
              <a:rPr lang="en-US" sz="3600" dirty="0">
                <a:solidFill>
                  <a:srgbClr val="273239"/>
                </a:solidFill>
                <a:latin typeface="Nunito" pitchFamily="2" charset="0"/>
                <a:ea typeface="+mn-ea"/>
                <a:cs typeface="+mn-cs"/>
              </a:rPr>
              <a:t>Disadvantages of the C++ Standard Template Library (STL)</a:t>
            </a:r>
            <a:endParaRPr lang="en-IN" sz="3600" dirty="0">
              <a:solidFill>
                <a:srgbClr val="273239"/>
              </a:solidFill>
              <a:latin typeface="Nunito" pitchFamily="2" charset="0"/>
              <a:ea typeface="+mn-ea"/>
              <a:cs typeface="+mn-cs"/>
            </a:endParaRPr>
          </a:p>
        </p:txBody>
      </p:sp>
      <p:sp>
        <p:nvSpPr>
          <p:cNvPr id="3" name="Content Placeholder 2">
            <a:extLst>
              <a:ext uri="{FF2B5EF4-FFF2-40B4-BE49-F238E27FC236}">
                <a16:creationId xmlns:a16="http://schemas.microsoft.com/office/drawing/2014/main" id="{D7C0E986-9DE3-1A22-DC18-AAC56CD63C53}"/>
              </a:ext>
            </a:extLst>
          </p:cNvPr>
          <p:cNvSpPr>
            <a:spLocks noGrp="1"/>
          </p:cNvSpPr>
          <p:nvPr>
            <p:ph idx="1"/>
          </p:nvPr>
        </p:nvSpPr>
        <p:spPr/>
        <p:txBody>
          <a:bodyPr>
            <a:normAutofit/>
          </a:bodyPr>
          <a:lstStyle/>
          <a:p>
            <a:pPr marL="0" indent="0" algn="l" fontAlgn="base">
              <a:buNone/>
            </a:pPr>
            <a:r>
              <a:rPr lang="en-US" sz="2500" dirty="0"/>
              <a:t>1. Learning curve: The STL can be difficult to learn, especially for beginners, due to its complex syntax and use of advanced features like iterators and function objects.</a:t>
            </a:r>
          </a:p>
          <a:p>
            <a:pPr marL="0" indent="0" algn="l" fontAlgn="base">
              <a:buNone/>
            </a:pPr>
            <a:r>
              <a:rPr lang="en-US" sz="2500" dirty="0"/>
              <a:t>2. Lack of control: When using the STL, you have to rely on the implementation provided by the library, which can limit your control over certain aspects of your code.</a:t>
            </a:r>
          </a:p>
          <a:p>
            <a:pPr marL="0" indent="0" algn="l" fontAlgn="base">
              <a:buNone/>
            </a:pPr>
            <a:r>
              <a:rPr lang="en-US" sz="2500" dirty="0"/>
              <a:t>3. Performance: In some cases, using the STL can result in slower execution times compared to custom code, especially when dealing with small amounts of data.</a:t>
            </a:r>
          </a:p>
          <a:p>
            <a:endParaRPr lang="en-IN" dirty="0"/>
          </a:p>
        </p:txBody>
      </p:sp>
    </p:spTree>
    <p:extLst>
      <p:ext uri="{BB962C8B-B14F-4D97-AF65-F5344CB8AC3E}">
        <p14:creationId xmlns:p14="http://schemas.microsoft.com/office/powerpoint/2010/main" val="133796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539" y="401836"/>
            <a:ext cx="6438305" cy="532236"/>
          </a:xfrm>
          <a:prstGeom prst="rect">
            <a:avLst/>
          </a:prstGeom>
        </p:spPr>
        <p:txBody>
          <a:bodyPr vert="horz" wrap="square" lIns="0" tIns="8929" rIns="0" bIns="0" rtlCol="0">
            <a:spAutoFit/>
          </a:bodyPr>
          <a:lstStyle/>
          <a:p>
            <a:pPr marL="8929">
              <a:spcBef>
                <a:spcPts val="70"/>
              </a:spcBef>
            </a:pPr>
            <a:r>
              <a:rPr sz="3400" spc="-4" dirty="0"/>
              <a:t>How </a:t>
            </a:r>
            <a:r>
              <a:rPr sz="3400" dirty="0"/>
              <a:t>to </a:t>
            </a:r>
            <a:r>
              <a:rPr sz="3400" spc="28" dirty="0"/>
              <a:t>define </a:t>
            </a:r>
            <a:r>
              <a:rPr sz="3400" spc="21" dirty="0"/>
              <a:t>function</a:t>
            </a:r>
            <a:r>
              <a:rPr sz="3400" spc="-21" dirty="0"/>
              <a:t> </a:t>
            </a:r>
            <a:r>
              <a:rPr sz="3400" spc="-4" dirty="0"/>
              <a:t>template?</a:t>
            </a:r>
            <a:endParaRPr sz="3400"/>
          </a:p>
        </p:txBody>
      </p:sp>
      <p:sp>
        <p:nvSpPr>
          <p:cNvPr id="3" name="object 3"/>
          <p:cNvSpPr txBox="1"/>
          <p:nvPr/>
        </p:nvSpPr>
        <p:spPr>
          <a:xfrm>
            <a:off x="290773" y="1241226"/>
            <a:ext cx="8198793" cy="978512"/>
          </a:xfrm>
          <a:prstGeom prst="rect">
            <a:avLst/>
          </a:prstGeom>
        </p:spPr>
        <p:txBody>
          <a:bodyPr vert="horz" wrap="square" lIns="0" tIns="8929" rIns="0" bIns="0" rtlCol="0">
            <a:spAutoFit/>
          </a:bodyPr>
          <a:lstStyle/>
          <a:p>
            <a:pPr marL="325029" marR="3572" indent="-316546" algn="just">
              <a:spcBef>
                <a:spcPts val="70"/>
              </a:spcBef>
              <a:buSzPct val="75000"/>
              <a:buChar char="•"/>
              <a:tabLst>
                <a:tab pos="325476" algn="l"/>
              </a:tabLst>
            </a:pPr>
            <a:r>
              <a:rPr sz="2100" dirty="0">
                <a:latin typeface="Arial"/>
                <a:cs typeface="Arial"/>
              </a:rPr>
              <a:t>A </a:t>
            </a:r>
            <a:r>
              <a:rPr sz="2100" spc="14" dirty="0">
                <a:latin typeface="Arial"/>
                <a:cs typeface="Arial"/>
              </a:rPr>
              <a:t>function template </a:t>
            </a:r>
            <a:r>
              <a:rPr sz="2100" spc="4" dirty="0">
                <a:latin typeface="Arial"/>
                <a:cs typeface="Arial"/>
              </a:rPr>
              <a:t>starts </a:t>
            </a:r>
            <a:r>
              <a:rPr sz="2100" spc="-4" dirty="0">
                <a:latin typeface="Arial"/>
                <a:cs typeface="Arial"/>
              </a:rPr>
              <a:t>with </a:t>
            </a:r>
            <a:r>
              <a:rPr lang="en-IN" sz="2100" spc="-4" dirty="0">
                <a:latin typeface="Arial"/>
                <a:cs typeface="Arial"/>
              </a:rPr>
              <a:t>a </a:t>
            </a:r>
            <a:r>
              <a:rPr sz="2100" spc="11" dirty="0">
                <a:latin typeface="Arial"/>
                <a:cs typeface="Arial"/>
              </a:rPr>
              <a:t>keyword </a:t>
            </a:r>
            <a:r>
              <a:rPr sz="2100" b="1" spc="14" dirty="0">
                <a:latin typeface="Arial"/>
                <a:cs typeface="Arial"/>
              </a:rPr>
              <a:t>template</a:t>
            </a:r>
            <a:r>
              <a:rPr sz="2100" spc="14" dirty="0">
                <a:latin typeface="Arial"/>
                <a:cs typeface="Arial"/>
              </a:rPr>
              <a:t> followed</a:t>
            </a:r>
            <a:r>
              <a:rPr sz="2100" spc="593" dirty="0">
                <a:latin typeface="Arial"/>
                <a:cs typeface="Arial"/>
              </a:rPr>
              <a:t> </a:t>
            </a:r>
            <a:r>
              <a:rPr sz="2100" spc="56" dirty="0">
                <a:latin typeface="Arial"/>
                <a:cs typeface="Arial"/>
              </a:rPr>
              <a:t>by </a:t>
            </a:r>
            <a:r>
              <a:rPr sz="2100" spc="14" dirty="0">
                <a:latin typeface="Arial"/>
                <a:cs typeface="Arial"/>
              </a:rPr>
              <a:t>template </a:t>
            </a:r>
            <a:r>
              <a:rPr sz="2100" spc="7" dirty="0">
                <a:latin typeface="Arial"/>
                <a:cs typeface="Arial"/>
              </a:rPr>
              <a:t>parameter/s </a:t>
            </a:r>
            <a:r>
              <a:rPr sz="2100" spc="18" dirty="0">
                <a:latin typeface="Arial"/>
                <a:cs typeface="Arial"/>
              </a:rPr>
              <a:t>inside </a:t>
            </a:r>
            <a:r>
              <a:rPr sz="2100" spc="158" dirty="0">
                <a:latin typeface="Arial"/>
                <a:cs typeface="Arial"/>
              </a:rPr>
              <a:t>&lt; &gt; </a:t>
            </a:r>
            <a:r>
              <a:rPr sz="2100" spc="21" dirty="0">
                <a:latin typeface="Arial"/>
                <a:cs typeface="Arial"/>
              </a:rPr>
              <a:t>which </a:t>
            </a:r>
            <a:r>
              <a:rPr sz="2100" spc="-4" dirty="0">
                <a:latin typeface="Arial"/>
                <a:cs typeface="Arial"/>
              </a:rPr>
              <a:t>is </a:t>
            </a:r>
            <a:r>
              <a:rPr sz="2100" spc="14" dirty="0">
                <a:latin typeface="Arial"/>
                <a:cs typeface="Arial"/>
              </a:rPr>
              <a:t>followed </a:t>
            </a:r>
            <a:r>
              <a:rPr sz="2100" spc="56" dirty="0">
                <a:latin typeface="Arial"/>
                <a:cs typeface="Arial"/>
              </a:rPr>
              <a:t>by </a:t>
            </a:r>
            <a:r>
              <a:rPr sz="2100" spc="14" dirty="0">
                <a:latin typeface="Arial"/>
                <a:cs typeface="Arial"/>
              </a:rPr>
              <a:t>function </a:t>
            </a:r>
            <a:r>
              <a:rPr sz="2100" spc="18" dirty="0">
                <a:latin typeface="Arial"/>
                <a:cs typeface="Arial"/>
              </a:rPr>
              <a:t>declaration.</a:t>
            </a:r>
            <a:endParaRPr sz="2100" dirty="0">
              <a:latin typeface="Arial"/>
              <a:cs typeface="Arial"/>
            </a:endParaRPr>
          </a:p>
        </p:txBody>
      </p:sp>
      <p:sp>
        <p:nvSpPr>
          <p:cNvPr id="4" name="object 4"/>
          <p:cNvSpPr/>
          <p:nvPr/>
        </p:nvSpPr>
        <p:spPr>
          <a:xfrm>
            <a:off x="583844" y="2520574"/>
            <a:ext cx="7976309" cy="131623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10634" y="2529503"/>
            <a:ext cx="7922865" cy="2380158"/>
          </a:xfrm>
          <a:prstGeom prst="rect">
            <a:avLst/>
          </a:prstGeom>
          <a:ln w="3175"/>
        </p:spPr>
        <p:style>
          <a:lnRef idx="2">
            <a:schemeClr val="dk1"/>
          </a:lnRef>
          <a:fillRef idx="1">
            <a:schemeClr val="lt1"/>
          </a:fillRef>
          <a:effectRef idx="0">
            <a:schemeClr val="dk1"/>
          </a:effectRef>
          <a:fontRef idx="minor">
            <a:schemeClr val="dk1"/>
          </a:fontRef>
        </p:style>
        <p:txBody>
          <a:bodyPr vert="horz" wrap="square" lIns="0" tIns="33039" rIns="0" bIns="0" rtlCol="0">
            <a:spAutoFit/>
          </a:bodyPr>
          <a:lstStyle/>
          <a:p>
            <a:pPr marL="32146">
              <a:spcBef>
                <a:spcPts val="260"/>
              </a:spcBef>
            </a:pPr>
            <a:r>
              <a:rPr sz="2800" b="1" spc="-4" dirty="0">
                <a:latin typeface="Arial"/>
                <a:cs typeface="Arial"/>
              </a:rPr>
              <a:t>template</a:t>
            </a:r>
            <a:r>
              <a:rPr sz="2800" spc="-4" dirty="0">
                <a:latin typeface="Arial"/>
                <a:cs typeface="Arial"/>
              </a:rPr>
              <a:t> &lt;</a:t>
            </a:r>
            <a:r>
              <a:rPr sz="2800" b="1" spc="-4" dirty="0">
                <a:latin typeface="Arial"/>
                <a:cs typeface="Arial"/>
              </a:rPr>
              <a:t>class</a:t>
            </a:r>
            <a:r>
              <a:rPr sz="2800" spc="-4" dirty="0">
                <a:latin typeface="Arial"/>
                <a:cs typeface="Arial"/>
              </a:rPr>
              <a:t> type&gt; </a:t>
            </a:r>
            <a:endParaRPr lang="en-US" sz="2800" spc="-4" dirty="0">
              <a:latin typeface="Arial"/>
              <a:cs typeface="Arial"/>
            </a:endParaRPr>
          </a:p>
          <a:p>
            <a:pPr marL="32146">
              <a:spcBef>
                <a:spcPts val="260"/>
              </a:spcBef>
            </a:pPr>
            <a:r>
              <a:rPr lang="en-IN" sz="2800" spc="-4" dirty="0">
                <a:latin typeface="Arial"/>
                <a:cs typeface="Arial"/>
              </a:rPr>
              <a:t>ret-</a:t>
            </a:r>
            <a:r>
              <a:rPr sz="2800" spc="-4" dirty="0">
                <a:latin typeface="Arial"/>
                <a:cs typeface="Arial"/>
              </a:rPr>
              <a:t>type func-name(parameter</a:t>
            </a:r>
            <a:r>
              <a:rPr sz="2800" spc="21" dirty="0">
                <a:latin typeface="Arial"/>
                <a:cs typeface="Arial"/>
              </a:rPr>
              <a:t> </a:t>
            </a:r>
            <a:r>
              <a:rPr sz="2800" spc="-4" dirty="0">
                <a:latin typeface="Arial"/>
                <a:cs typeface="Arial"/>
              </a:rPr>
              <a:t>list</a:t>
            </a:r>
            <a:r>
              <a:rPr lang="en-IN" sz="2800" spc="-4" dirty="0">
                <a:latin typeface="Arial"/>
                <a:cs typeface="Arial"/>
              </a:rPr>
              <a:t> with type</a:t>
            </a:r>
            <a:r>
              <a:rPr sz="2800" spc="-4" dirty="0">
                <a:latin typeface="Arial"/>
                <a:cs typeface="Arial"/>
              </a:rPr>
              <a:t>)</a:t>
            </a:r>
            <a:endParaRPr sz="2800" dirty="0">
              <a:latin typeface="Arial"/>
              <a:cs typeface="Arial"/>
            </a:endParaRPr>
          </a:p>
          <a:p>
            <a:pPr marL="32146">
              <a:spcBef>
                <a:spcPts val="436"/>
              </a:spcBef>
            </a:pPr>
            <a:r>
              <a:rPr sz="2800" dirty="0">
                <a:latin typeface="Arial"/>
                <a:cs typeface="Arial"/>
              </a:rPr>
              <a:t>{</a:t>
            </a:r>
          </a:p>
          <a:p>
            <a:pPr marL="210733">
              <a:spcBef>
                <a:spcPts val="366"/>
              </a:spcBef>
            </a:pPr>
            <a:r>
              <a:rPr sz="2800" spc="-4" dirty="0">
                <a:latin typeface="Arial"/>
                <a:cs typeface="Arial"/>
              </a:rPr>
              <a:t>// body of </a:t>
            </a:r>
            <a:r>
              <a:rPr lang="en-IN" sz="2800" spc="-4" dirty="0">
                <a:latin typeface="Arial"/>
                <a:cs typeface="Arial"/>
              </a:rPr>
              <a:t>the </a:t>
            </a:r>
            <a:r>
              <a:rPr sz="2800" spc="-4" dirty="0">
                <a:latin typeface="Arial"/>
                <a:cs typeface="Arial"/>
              </a:rPr>
              <a:t>function</a:t>
            </a:r>
            <a:endParaRPr sz="2800" dirty="0">
              <a:latin typeface="Arial"/>
              <a:cs typeface="Arial"/>
            </a:endParaRPr>
          </a:p>
          <a:p>
            <a:pPr marL="32146">
              <a:spcBef>
                <a:spcPts val="436"/>
              </a:spcBef>
            </a:pPr>
            <a:r>
              <a:rPr sz="2800" dirty="0">
                <a:latin typeface="Arial"/>
                <a:cs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6F91-FAE0-9267-0E8B-CF5295504FA8}"/>
              </a:ext>
            </a:extLst>
          </p:cNvPr>
          <p:cNvSpPr>
            <a:spLocks noGrp="1"/>
          </p:cNvSpPr>
          <p:nvPr>
            <p:ph type="title"/>
          </p:nvPr>
        </p:nvSpPr>
        <p:spPr/>
        <p:txBody>
          <a:bodyPr/>
          <a:lstStyle/>
          <a:p>
            <a:r>
              <a:rPr lang="en-IN" dirty="0"/>
              <a:t>Without function template</a:t>
            </a:r>
          </a:p>
        </p:txBody>
      </p:sp>
      <p:sp>
        <p:nvSpPr>
          <p:cNvPr id="3" name="Content Placeholder 2">
            <a:extLst>
              <a:ext uri="{FF2B5EF4-FFF2-40B4-BE49-F238E27FC236}">
                <a16:creationId xmlns:a16="http://schemas.microsoft.com/office/drawing/2014/main" id="{D2583B1E-21B2-FF9A-742E-DA796632F547}"/>
              </a:ext>
            </a:extLst>
          </p:cNvPr>
          <p:cNvSpPr>
            <a:spLocks noGrp="1"/>
          </p:cNvSpPr>
          <p:nvPr>
            <p:ph idx="1"/>
          </p:nvPr>
        </p:nvSpPr>
        <p:spPr>
          <a:xfrm>
            <a:off x="457200" y="1600200"/>
            <a:ext cx="3733800" cy="4525963"/>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IN" sz="2400" dirty="0"/>
              <a:t>#include &lt;iostream&gt;</a:t>
            </a:r>
          </a:p>
          <a:p>
            <a:pPr marL="0" indent="0">
              <a:buNone/>
            </a:pPr>
            <a:r>
              <a:rPr lang="en-IN" sz="2400" dirty="0"/>
              <a:t>using namespace std;</a:t>
            </a:r>
          </a:p>
          <a:p>
            <a:pPr marL="0" indent="0">
              <a:buNone/>
            </a:pPr>
            <a:r>
              <a:rPr lang="en-IN" sz="2400" dirty="0"/>
              <a:t>int add(int x, int y){</a:t>
            </a:r>
          </a:p>
          <a:p>
            <a:pPr marL="0" indent="0">
              <a:buNone/>
            </a:pPr>
            <a:r>
              <a:rPr lang="en-IN" sz="2400" dirty="0"/>
              <a:t>	return </a:t>
            </a:r>
            <a:r>
              <a:rPr lang="en-IN" sz="2400" dirty="0" err="1"/>
              <a:t>x+y</a:t>
            </a:r>
            <a:r>
              <a:rPr lang="en-IN" sz="2400" dirty="0"/>
              <a:t>;</a:t>
            </a:r>
          </a:p>
          <a:p>
            <a:pPr marL="0" indent="0">
              <a:buNone/>
            </a:pPr>
            <a:r>
              <a:rPr lang="en-IN" sz="2400" dirty="0"/>
              <a:t>}</a:t>
            </a:r>
          </a:p>
          <a:p>
            <a:pPr marL="0" indent="0">
              <a:buNone/>
            </a:pPr>
            <a:r>
              <a:rPr lang="en-IN" sz="2400" dirty="0"/>
              <a:t>int main(){</a:t>
            </a:r>
          </a:p>
          <a:p>
            <a:pPr marL="0" indent="0">
              <a:buNone/>
            </a:pPr>
            <a:r>
              <a:rPr lang="en-IN" sz="2400" dirty="0" err="1"/>
              <a:t>cout</a:t>
            </a:r>
            <a:r>
              <a:rPr lang="en-IN" sz="2400" dirty="0"/>
              <a:t>&lt;&lt;add(2,3)&lt;&lt;</a:t>
            </a:r>
            <a:r>
              <a:rPr lang="en-IN" sz="2400" dirty="0" err="1"/>
              <a:t>endl</a:t>
            </a:r>
            <a:r>
              <a:rPr lang="en-IN" sz="2400" dirty="0"/>
              <a:t>;</a:t>
            </a:r>
          </a:p>
          <a:p>
            <a:pPr marL="0" indent="0">
              <a:buNone/>
            </a:pPr>
            <a:r>
              <a:rPr lang="en-IN" sz="2400" dirty="0"/>
              <a:t>}</a:t>
            </a:r>
          </a:p>
          <a:p>
            <a:pPr marL="0" indent="0">
              <a:buNone/>
            </a:pPr>
            <a:r>
              <a:rPr lang="en-IN" sz="2400" dirty="0"/>
              <a:t>Out put:</a:t>
            </a:r>
          </a:p>
          <a:p>
            <a:pPr marL="0" indent="0">
              <a:buNone/>
            </a:pPr>
            <a:r>
              <a:rPr lang="en-IN" sz="2400" dirty="0"/>
              <a:t>5</a:t>
            </a:r>
          </a:p>
        </p:txBody>
      </p:sp>
      <p:sp>
        <p:nvSpPr>
          <p:cNvPr id="5" name="TextBox 4">
            <a:extLst>
              <a:ext uri="{FF2B5EF4-FFF2-40B4-BE49-F238E27FC236}">
                <a16:creationId xmlns:a16="http://schemas.microsoft.com/office/drawing/2014/main" id="{B48CA29D-6B51-8C48-3166-7EA32AD6FCFA}"/>
              </a:ext>
            </a:extLst>
          </p:cNvPr>
          <p:cNvSpPr txBox="1"/>
          <p:nvPr/>
        </p:nvSpPr>
        <p:spPr>
          <a:xfrm>
            <a:off x="4419600" y="1600200"/>
            <a:ext cx="4114800" cy="48197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Bef>
                <a:spcPct val="20000"/>
              </a:spcBef>
            </a:pPr>
            <a:r>
              <a:rPr lang="en-IN" sz="2400" dirty="0"/>
              <a:t>#include &lt;iostream&gt;</a:t>
            </a:r>
          </a:p>
          <a:p>
            <a:pPr>
              <a:spcBef>
                <a:spcPct val="20000"/>
              </a:spcBef>
            </a:pPr>
            <a:r>
              <a:rPr lang="en-IN" sz="2400" dirty="0"/>
              <a:t>using namespace std;</a:t>
            </a:r>
          </a:p>
          <a:p>
            <a:pPr>
              <a:spcBef>
                <a:spcPct val="20000"/>
              </a:spcBef>
            </a:pPr>
            <a:r>
              <a:rPr lang="en-IN" sz="2400" dirty="0"/>
              <a:t>int add(int x, int y){</a:t>
            </a:r>
          </a:p>
          <a:p>
            <a:pPr>
              <a:spcBef>
                <a:spcPct val="20000"/>
              </a:spcBef>
            </a:pPr>
            <a:r>
              <a:rPr lang="en-IN" sz="2400" dirty="0"/>
              <a:t>	return </a:t>
            </a:r>
            <a:r>
              <a:rPr lang="en-IN" sz="2400" dirty="0" err="1"/>
              <a:t>x+y</a:t>
            </a:r>
            <a:r>
              <a:rPr lang="en-IN" sz="2400" dirty="0"/>
              <a:t>;</a:t>
            </a:r>
          </a:p>
          <a:p>
            <a:pPr>
              <a:spcBef>
                <a:spcPct val="20000"/>
              </a:spcBef>
            </a:pPr>
            <a:r>
              <a:rPr lang="en-IN" sz="2400" dirty="0"/>
              <a:t>}</a:t>
            </a:r>
          </a:p>
          <a:p>
            <a:pPr>
              <a:spcBef>
                <a:spcPct val="20000"/>
              </a:spcBef>
            </a:pPr>
            <a:r>
              <a:rPr lang="en-IN" sz="2400" dirty="0"/>
              <a:t>int main(){</a:t>
            </a:r>
          </a:p>
          <a:p>
            <a:pPr>
              <a:spcBef>
                <a:spcPct val="20000"/>
              </a:spcBef>
            </a:pPr>
            <a:r>
              <a:rPr lang="en-IN" sz="2400" dirty="0" err="1"/>
              <a:t>cout</a:t>
            </a:r>
            <a:r>
              <a:rPr lang="en-IN" sz="2400" dirty="0"/>
              <a:t>&lt;&lt;add(2.5,3.6)&lt;&lt;</a:t>
            </a:r>
            <a:r>
              <a:rPr lang="en-IN" sz="2400" dirty="0" err="1"/>
              <a:t>endl</a:t>
            </a:r>
            <a:r>
              <a:rPr lang="en-IN" sz="2400" dirty="0"/>
              <a:t>;</a:t>
            </a:r>
          </a:p>
          <a:p>
            <a:pPr>
              <a:spcBef>
                <a:spcPct val="20000"/>
              </a:spcBef>
            </a:pPr>
            <a:r>
              <a:rPr lang="en-IN" sz="2400" dirty="0"/>
              <a:t>}</a:t>
            </a:r>
          </a:p>
          <a:p>
            <a:pPr>
              <a:spcBef>
                <a:spcPct val="20000"/>
              </a:spcBef>
            </a:pPr>
            <a:r>
              <a:rPr lang="en-IN" sz="2400" dirty="0"/>
              <a:t>Output:</a:t>
            </a:r>
          </a:p>
          <a:p>
            <a:pPr>
              <a:spcBef>
                <a:spcPct val="20000"/>
              </a:spcBef>
            </a:pPr>
            <a:r>
              <a:rPr lang="en-IN" sz="2400" dirty="0"/>
              <a:t>5    //This is wrong as this is losing the decimal part</a:t>
            </a:r>
          </a:p>
        </p:txBody>
      </p:sp>
    </p:spTree>
    <p:extLst>
      <p:ext uri="{BB962C8B-B14F-4D97-AF65-F5344CB8AC3E}">
        <p14:creationId xmlns:p14="http://schemas.microsoft.com/office/powerpoint/2010/main" val="293677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B80-6424-7A62-51B0-BA42D5C9A7BC}"/>
              </a:ext>
            </a:extLst>
          </p:cNvPr>
          <p:cNvSpPr>
            <a:spLocks noGrp="1"/>
          </p:cNvSpPr>
          <p:nvPr>
            <p:ph type="title"/>
          </p:nvPr>
        </p:nvSpPr>
        <p:spPr/>
        <p:txBody>
          <a:bodyPr/>
          <a:lstStyle/>
          <a:p>
            <a:r>
              <a:rPr lang="en-IN" dirty="0"/>
              <a:t>Function template example</a:t>
            </a:r>
          </a:p>
        </p:txBody>
      </p:sp>
      <p:sp>
        <p:nvSpPr>
          <p:cNvPr id="3" name="Content Placeholder 2">
            <a:extLst>
              <a:ext uri="{FF2B5EF4-FFF2-40B4-BE49-F238E27FC236}">
                <a16:creationId xmlns:a16="http://schemas.microsoft.com/office/drawing/2014/main" id="{556DBE89-BB91-D952-CE8D-EFD03668A474}"/>
              </a:ext>
            </a:extLst>
          </p:cNvPr>
          <p:cNvSpPr>
            <a:spLocks noGrp="1"/>
          </p:cNvSpPr>
          <p:nvPr>
            <p:ph idx="1"/>
          </p:nvPr>
        </p:nvSpPr>
        <p:spPr>
          <a:xfrm>
            <a:off x="457200" y="1295400"/>
            <a:ext cx="8229600" cy="5410200"/>
          </a:xfrm>
        </p:spPr>
        <p:txBody>
          <a:bodyPr>
            <a:normAutofit fontScale="62500" lnSpcReduction="20000"/>
          </a:bodyPr>
          <a:lstStyle/>
          <a:p>
            <a:pPr marL="0" indent="0">
              <a:buNone/>
            </a:pPr>
            <a:r>
              <a:rPr lang="en-IN" dirty="0"/>
              <a:t>#include &lt;iostream&gt;</a:t>
            </a:r>
          </a:p>
          <a:p>
            <a:pPr marL="0" indent="0">
              <a:buNone/>
            </a:pPr>
            <a:r>
              <a:rPr lang="en-IN" dirty="0"/>
              <a:t>using namespace std;</a:t>
            </a:r>
          </a:p>
          <a:p>
            <a:pPr marL="0" indent="0">
              <a:buNone/>
            </a:pPr>
            <a:r>
              <a:rPr lang="en-IN" dirty="0"/>
              <a:t>template &lt;class T&gt;  //syntax of function template</a:t>
            </a:r>
          </a:p>
          <a:p>
            <a:pPr marL="0" indent="0">
              <a:buNone/>
            </a:pPr>
            <a:r>
              <a:rPr lang="en-IN" dirty="0"/>
              <a:t>T add(T x, T y)        // in place of “</a:t>
            </a:r>
            <a:r>
              <a:rPr lang="en-IN" sz="3200" dirty="0"/>
              <a:t>int add(int x, int y)”</a:t>
            </a:r>
            <a:endParaRPr lang="en-IN" dirty="0"/>
          </a:p>
          <a:p>
            <a:pPr marL="0" indent="0">
              <a:buNone/>
            </a:pPr>
            <a:r>
              <a:rPr lang="en-IN" dirty="0"/>
              <a:t>{</a:t>
            </a:r>
          </a:p>
          <a:p>
            <a:pPr marL="0" indent="0">
              <a:buNone/>
            </a:pPr>
            <a:r>
              <a:rPr lang="en-IN" dirty="0"/>
              <a:t>	return </a:t>
            </a:r>
            <a:r>
              <a:rPr lang="en-IN" dirty="0" err="1"/>
              <a:t>x+y</a:t>
            </a:r>
            <a:r>
              <a:rPr lang="en-IN" dirty="0"/>
              <a:t>;</a:t>
            </a:r>
          </a:p>
          <a:p>
            <a:pPr marL="0" indent="0">
              <a:buNone/>
            </a:pPr>
            <a:r>
              <a:rPr lang="en-IN" dirty="0"/>
              <a:t>}</a:t>
            </a:r>
          </a:p>
          <a:p>
            <a:pPr marL="0" indent="0">
              <a:buNone/>
            </a:pPr>
            <a:r>
              <a:rPr lang="en-IN" dirty="0"/>
              <a:t>int main(){</a:t>
            </a:r>
          </a:p>
          <a:p>
            <a:pPr marL="0" indent="0">
              <a:buNone/>
            </a:pPr>
            <a:r>
              <a:rPr lang="en-IN" dirty="0"/>
              <a:t>	</a:t>
            </a:r>
            <a:r>
              <a:rPr lang="en-IN" dirty="0" err="1"/>
              <a:t>cout</a:t>
            </a:r>
            <a:r>
              <a:rPr lang="en-IN" dirty="0"/>
              <a:t>&lt;&lt;add&lt;float&gt;(2.5,3.6)&lt;&lt;</a:t>
            </a:r>
            <a:r>
              <a:rPr lang="en-IN" dirty="0" err="1"/>
              <a:t>endl</a:t>
            </a:r>
            <a:r>
              <a:rPr lang="en-IN" dirty="0"/>
              <a:t>; // here T will act as float</a:t>
            </a:r>
          </a:p>
          <a:p>
            <a:pPr marL="0" indent="0">
              <a:buNone/>
            </a:pPr>
            <a:r>
              <a:rPr lang="en-IN" dirty="0"/>
              <a:t>	</a:t>
            </a:r>
            <a:r>
              <a:rPr lang="en-IN" dirty="0" err="1"/>
              <a:t>cout</a:t>
            </a:r>
            <a:r>
              <a:rPr lang="en-IN" dirty="0"/>
              <a:t>&lt;&lt;add&lt;int&gt;(2,3)&lt;&lt;</a:t>
            </a:r>
            <a:r>
              <a:rPr lang="en-IN" dirty="0" err="1"/>
              <a:t>endl</a:t>
            </a:r>
            <a:r>
              <a:rPr lang="en-IN" dirty="0"/>
              <a:t>; // here T will act as int</a:t>
            </a:r>
          </a:p>
          <a:p>
            <a:pPr marL="0" indent="0">
              <a:buNone/>
            </a:pPr>
            <a:r>
              <a:rPr lang="en-IN" dirty="0"/>
              <a:t>	</a:t>
            </a:r>
            <a:r>
              <a:rPr lang="en-IN" dirty="0" err="1"/>
              <a:t>cout</a:t>
            </a:r>
            <a:r>
              <a:rPr lang="en-IN" dirty="0"/>
              <a:t>&lt;&lt;add&lt;string&gt;("vit ","</a:t>
            </a:r>
            <a:r>
              <a:rPr lang="en-IN" dirty="0" err="1"/>
              <a:t>vellore</a:t>
            </a:r>
            <a:r>
              <a:rPr lang="en-IN" dirty="0"/>
              <a:t>")&lt;&lt;</a:t>
            </a:r>
            <a:r>
              <a:rPr lang="en-IN" dirty="0" err="1"/>
              <a:t>endl</a:t>
            </a:r>
            <a:r>
              <a:rPr lang="en-IN" dirty="0"/>
              <a:t>; // here T will act as string</a:t>
            </a:r>
          </a:p>
          <a:p>
            <a:pPr marL="0" indent="0">
              <a:buNone/>
            </a:pPr>
            <a:r>
              <a:rPr lang="en-IN" dirty="0"/>
              <a:t>}</a:t>
            </a:r>
          </a:p>
          <a:p>
            <a:pPr marL="0" indent="0">
              <a:buNone/>
            </a:pPr>
            <a:endParaRPr lang="en-IN" dirty="0"/>
          </a:p>
          <a:p>
            <a:pPr marL="0" indent="0">
              <a:buNone/>
            </a:pPr>
            <a:r>
              <a:rPr lang="en-IN" dirty="0"/>
              <a:t>Output:</a:t>
            </a:r>
          </a:p>
          <a:p>
            <a:pPr marL="0" indent="0">
              <a:buNone/>
            </a:pPr>
            <a:r>
              <a:rPr lang="en-IN" dirty="0"/>
              <a:t>6.1</a:t>
            </a:r>
          </a:p>
          <a:p>
            <a:pPr marL="0" indent="0">
              <a:buNone/>
            </a:pPr>
            <a:r>
              <a:rPr lang="en-IN" dirty="0"/>
              <a:t>5</a:t>
            </a:r>
          </a:p>
          <a:p>
            <a:pPr marL="0" indent="0">
              <a:buNone/>
            </a:pPr>
            <a:r>
              <a:rPr lang="en-IN" dirty="0"/>
              <a:t>vit </a:t>
            </a:r>
            <a:r>
              <a:rPr lang="en-IN" dirty="0" err="1"/>
              <a:t>vellore</a:t>
            </a:r>
            <a:endParaRPr lang="en-IN" dirty="0"/>
          </a:p>
        </p:txBody>
      </p:sp>
    </p:spTree>
    <p:extLst>
      <p:ext uri="{BB962C8B-B14F-4D97-AF65-F5344CB8AC3E}">
        <p14:creationId xmlns:p14="http://schemas.microsoft.com/office/powerpoint/2010/main" val="341578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B80-6424-7A62-51B0-BA42D5C9A7BC}"/>
              </a:ext>
            </a:extLst>
          </p:cNvPr>
          <p:cNvSpPr>
            <a:spLocks noGrp="1"/>
          </p:cNvSpPr>
          <p:nvPr>
            <p:ph type="title"/>
          </p:nvPr>
        </p:nvSpPr>
        <p:spPr>
          <a:xfrm>
            <a:off x="457200" y="274638"/>
            <a:ext cx="8229600" cy="563562"/>
          </a:xfrm>
        </p:spPr>
        <p:txBody>
          <a:bodyPr>
            <a:normAutofit fontScale="90000"/>
          </a:bodyPr>
          <a:lstStyle/>
          <a:p>
            <a:r>
              <a:rPr lang="en-IN" dirty="0"/>
              <a:t>Without Class template example</a:t>
            </a:r>
          </a:p>
        </p:txBody>
      </p:sp>
      <p:sp>
        <p:nvSpPr>
          <p:cNvPr id="3" name="Content Placeholder 2">
            <a:extLst>
              <a:ext uri="{FF2B5EF4-FFF2-40B4-BE49-F238E27FC236}">
                <a16:creationId xmlns:a16="http://schemas.microsoft.com/office/drawing/2014/main" id="{556DBE89-BB91-D952-CE8D-EFD03668A474}"/>
              </a:ext>
            </a:extLst>
          </p:cNvPr>
          <p:cNvSpPr>
            <a:spLocks noGrp="1"/>
          </p:cNvSpPr>
          <p:nvPr>
            <p:ph idx="1"/>
          </p:nvPr>
        </p:nvSpPr>
        <p:spPr>
          <a:xfrm>
            <a:off x="152400" y="838200"/>
            <a:ext cx="4419600" cy="5943600"/>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pPr marL="0" indent="0">
              <a:buNone/>
            </a:pPr>
            <a:r>
              <a:rPr lang="en-IN" sz="2300" dirty="0"/>
              <a:t>#include &lt;iostream&gt;</a:t>
            </a:r>
          </a:p>
          <a:p>
            <a:pPr marL="0" indent="0">
              <a:buNone/>
            </a:pPr>
            <a:r>
              <a:rPr lang="en-IN" sz="2300" dirty="0"/>
              <a:t>using namespace std;</a:t>
            </a:r>
          </a:p>
          <a:p>
            <a:pPr marL="0" indent="0">
              <a:buNone/>
            </a:pPr>
            <a:r>
              <a:rPr lang="en-IN" sz="2300" dirty="0"/>
              <a:t>class demo</a:t>
            </a:r>
          </a:p>
          <a:p>
            <a:pPr marL="0" indent="0">
              <a:buNone/>
            </a:pPr>
            <a:r>
              <a:rPr lang="en-IN" sz="2300" dirty="0"/>
              <a:t>{</a:t>
            </a:r>
          </a:p>
          <a:p>
            <a:pPr marL="0" indent="0">
              <a:buNone/>
            </a:pPr>
            <a:r>
              <a:rPr lang="en-IN" sz="2300" dirty="0"/>
              <a:t>private:</a:t>
            </a:r>
          </a:p>
          <a:p>
            <a:pPr marL="0" indent="0">
              <a:buNone/>
            </a:pPr>
            <a:r>
              <a:rPr lang="en-IN" sz="2300" dirty="0"/>
              <a:t>	int num1, num2;</a:t>
            </a:r>
          </a:p>
          <a:p>
            <a:pPr marL="0" indent="0">
              <a:buNone/>
            </a:pPr>
            <a:r>
              <a:rPr lang="en-IN" sz="2300" dirty="0"/>
              <a:t>public:</a:t>
            </a:r>
          </a:p>
          <a:p>
            <a:pPr marL="0" indent="0">
              <a:buNone/>
            </a:pPr>
            <a:r>
              <a:rPr lang="en-IN" sz="2300" dirty="0"/>
              <a:t>demo(int n1, int n2) //constructor</a:t>
            </a:r>
          </a:p>
          <a:p>
            <a:pPr marL="0" indent="0">
              <a:buNone/>
            </a:pPr>
            <a:r>
              <a:rPr lang="en-IN" sz="2300" dirty="0"/>
              <a:t>{</a:t>
            </a:r>
          </a:p>
          <a:p>
            <a:pPr marL="0" indent="0">
              <a:buNone/>
            </a:pPr>
            <a:r>
              <a:rPr lang="en-IN" sz="2300" dirty="0"/>
              <a:t>num1=n1;</a:t>
            </a:r>
          </a:p>
          <a:p>
            <a:pPr marL="0" indent="0">
              <a:buNone/>
            </a:pPr>
            <a:r>
              <a:rPr lang="en-IN" sz="2300" dirty="0"/>
              <a:t>num2=n2;	</a:t>
            </a:r>
          </a:p>
          <a:p>
            <a:pPr marL="0" indent="0">
              <a:buNone/>
            </a:pPr>
            <a:r>
              <a:rPr lang="en-IN" sz="2300" dirty="0"/>
              <a:t>}</a:t>
            </a:r>
          </a:p>
          <a:p>
            <a:pPr marL="0" indent="0">
              <a:buNone/>
            </a:pPr>
            <a:r>
              <a:rPr lang="en-IN" sz="2300" dirty="0"/>
              <a:t>void check()</a:t>
            </a:r>
          </a:p>
          <a:p>
            <a:pPr marL="0" indent="0">
              <a:buNone/>
            </a:pPr>
            <a:r>
              <a:rPr lang="en-IN" sz="2300" dirty="0"/>
              <a:t>{</a:t>
            </a:r>
          </a:p>
          <a:p>
            <a:pPr marL="0" indent="0">
              <a:buNone/>
            </a:pPr>
            <a:r>
              <a:rPr lang="en-IN" sz="2300" dirty="0"/>
              <a:t>if(num1&gt;num2)</a:t>
            </a:r>
          </a:p>
          <a:p>
            <a:pPr marL="0" indent="0">
              <a:buNone/>
            </a:pPr>
            <a:r>
              <a:rPr lang="en-IN" sz="2300" dirty="0" err="1"/>
              <a:t>cout</a:t>
            </a:r>
            <a:r>
              <a:rPr lang="en-IN" sz="2300" dirty="0"/>
              <a:t>&lt;&lt;num1&lt;&lt;" is the largest number"&lt;&lt;</a:t>
            </a:r>
            <a:r>
              <a:rPr lang="en-IN" sz="2300" dirty="0" err="1"/>
              <a:t>endl</a:t>
            </a:r>
            <a:r>
              <a:rPr lang="en-IN" sz="2300" dirty="0"/>
              <a:t>;	</a:t>
            </a:r>
          </a:p>
          <a:p>
            <a:pPr marL="0" indent="0">
              <a:buNone/>
            </a:pPr>
            <a:r>
              <a:rPr lang="en-IN" sz="2300" dirty="0"/>
              <a:t>else</a:t>
            </a:r>
          </a:p>
          <a:p>
            <a:pPr marL="0" indent="0">
              <a:buNone/>
            </a:pPr>
            <a:r>
              <a:rPr lang="en-IN" sz="2300" dirty="0" err="1"/>
              <a:t>cout</a:t>
            </a:r>
            <a:r>
              <a:rPr lang="en-IN" sz="2300" dirty="0"/>
              <a:t>&lt;&lt;num2&lt;&lt;" is the largest number"&lt;&lt;</a:t>
            </a:r>
            <a:r>
              <a:rPr lang="en-IN" sz="2300" dirty="0" err="1"/>
              <a:t>endl</a:t>
            </a:r>
            <a:r>
              <a:rPr lang="en-IN" sz="2300" dirty="0"/>
              <a:t>;</a:t>
            </a:r>
          </a:p>
          <a:p>
            <a:pPr marL="0" indent="0">
              <a:buNone/>
            </a:pPr>
            <a:r>
              <a:rPr lang="en-IN" sz="2300" dirty="0"/>
              <a:t>}</a:t>
            </a:r>
          </a:p>
          <a:p>
            <a:pPr marL="0" indent="0">
              <a:buNone/>
            </a:pPr>
            <a:r>
              <a:rPr lang="en-IN" sz="2300" dirty="0"/>
              <a:t>};</a:t>
            </a:r>
          </a:p>
          <a:p>
            <a:pPr marL="0" indent="0">
              <a:buNone/>
            </a:pPr>
            <a:r>
              <a:rPr lang="en-IN" sz="2300" dirty="0"/>
              <a:t>int main()</a:t>
            </a:r>
          </a:p>
          <a:p>
            <a:pPr marL="0" indent="0">
              <a:buNone/>
            </a:pPr>
            <a:r>
              <a:rPr lang="en-IN" sz="2300" dirty="0"/>
              <a:t>{</a:t>
            </a:r>
          </a:p>
          <a:p>
            <a:pPr marL="0" indent="0">
              <a:buNone/>
            </a:pPr>
            <a:r>
              <a:rPr lang="en-IN" sz="2300" dirty="0"/>
              <a:t>	demo obj1(5,3); // input int values</a:t>
            </a:r>
          </a:p>
          <a:p>
            <a:pPr marL="0" indent="0">
              <a:buNone/>
            </a:pPr>
            <a:r>
              <a:rPr lang="en-IN" sz="2300" dirty="0"/>
              <a:t>	obj1.check();</a:t>
            </a:r>
          </a:p>
          <a:p>
            <a:pPr marL="0" indent="0">
              <a:buNone/>
            </a:pPr>
            <a:r>
              <a:rPr lang="en-IN" sz="2300" dirty="0"/>
              <a:t>	return 0;</a:t>
            </a:r>
          </a:p>
          <a:p>
            <a:pPr marL="0" indent="0">
              <a:buNone/>
            </a:pPr>
            <a:r>
              <a:rPr lang="en-IN" sz="2300" dirty="0"/>
              <a:t>}</a:t>
            </a:r>
          </a:p>
          <a:p>
            <a:pPr marL="0" indent="0">
              <a:buNone/>
            </a:pPr>
            <a:r>
              <a:rPr lang="en-US" sz="2300" dirty="0"/>
              <a:t>Output: 5 is the largest number</a:t>
            </a:r>
            <a:endParaRPr lang="en-IN" sz="1400" dirty="0"/>
          </a:p>
        </p:txBody>
      </p:sp>
      <p:sp>
        <p:nvSpPr>
          <p:cNvPr id="6" name="Content Placeholder 2">
            <a:extLst>
              <a:ext uri="{FF2B5EF4-FFF2-40B4-BE49-F238E27FC236}">
                <a16:creationId xmlns:a16="http://schemas.microsoft.com/office/drawing/2014/main" id="{822CCC1E-DEDA-1392-9C0C-D52ADAEE5C00}"/>
              </a:ext>
            </a:extLst>
          </p:cNvPr>
          <p:cNvSpPr txBox="1">
            <a:spLocks/>
          </p:cNvSpPr>
          <p:nvPr/>
        </p:nvSpPr>
        <p:spPr>
          <a:xfrm>
            <a:off x="4648200" y="838200"/>
            <a:ext cx="4419600" cy="59436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000" dirty="0"/>
              <a:t>#include &lt;iostream&gt;</a:t>
            </a:r>
          </a:p>
          <a:p>
            <a:pPr marL="0" indent="0">
              <a:buFont typeface="Arial" pitchFamily="34" charset="0"/>
              <a:buNone/>
            </a:pPr>
            <a:r>
              <a:rPr lang="en-IN" sz="2000" dirty="0"/>
              <a:t>using namespace std;</a:t>
            </a:r>
          </a:p>
          <a:p>
            <a:pPr marL="0" indent="0">
              <a:buFont typeface="Arial" pitchFamily="34" charset="0"/>
              <a:buNone/>
            </a:pPr>
            <a:r>
              <a:rPr lang="en-IN" sz="2000" dirty="0"/>
              <a:t>class demo</a:t>
            </a:r>
          </a:p>
          <a:p>
            <a:pPr marL="0" indent="0">
              <a:buFont typeface="Arial" pitchFamily="34" charset="0"/>
              <a:buNone/>
            </a:pPr>
            <a:r>
              <a:rPr lang="en-IN" sz="2000" dirty="0"/>
              <a:t>{</a:t>
            </a:r>
          </a:p>
          <a:p>
            <a:pPr marL="0" indent="0">
              <a:buFont typeface="Arial" pitchFamily="34" charset="0"/>
              <a:buNone/>
            </a:pPr>
            <a:r>
              <a:rPr lang="en-IN" sz="2000" dirty="0"/>
              <a:t>private:</a:t>
            </a:r>
          </a:p>
          <a:p>
            <a:pPr marL="0" indent="0">
              <a:buFont typeface="Arial" pitchFamily="34" charset="0"/>
              <a:buNone/>
            </a:pPr>
            <a:r>
              <a:rPr lang="en-IN" sz="2000" dirty="0"/>
              <a:t>	int num1, num2;</a:t>
            </a:r>
          </a:p>
          <a:p>
            <a:pPr marL="0" indent="0">
              <a:buFont typeface="Arial" pitchFamily="34" charset="0"/>
              <a:buNone/>
            </a:pPr>
            <a:r>
              <a:rPr lang="en-IN" sz="2000" dirty="0"/>
              <a:t>public:</a:t>
            </a:r>
          </a:p>
          <a:p>
            <a:pPr marL="0" indent="0">
              <a:buFont typeface="Arial" pitchFamily="34" charset="0"/>
              <a:buNone/>
            </a:pPr>
            <a:r>
              <a:rPr lang="en-IN" sz="2000" dirty="0"/>
              <a:t>demo(int n1, int n2) //constructor</a:t>
            </a:r>
          </a:p>
          <a:p>
            <a:pPr marL="0" indent="0">
              <a:buFont typeface="Arial" pitchFamily="34" charset="0"/>
              <a:buNone/>
            </a:pPr>
            <a:r>
              <a:rPr lang="en-IN" sz="2000" dirty="0"/>
              <a:t>{</a:t>
            </a:r>
          </a:p>
          <a:p>
            <a:pPr marL="0" indent="0">
              <a:buFont typeface="Arial" pitchFamily="34" charset="0"/>
              <a:buNone/>
            </a:pPr>
            <a:r>
              <a:rPr lang="en-IN" sz="2000" dirty="0"/>
              <a:t>num1=n1;</a:t>
            </a:r>
          </a:p>
          <a:p>
            <a:pPr marL="0" indent="0">
              <a:buFont typeface="Arial" pitchFamily="34" charset="0"/>
              <a:buNone/>
            </a:pPr>
            <a:r>
              <a:rPr lang="en-IN" sz="2000" dirty="0"/>
              <a:t>num2=n2;	</a:t>
            </a:r>
          </a:p>
          <a:p>
            <a:pPr marL="0" indent="0">
              <a:buFont typeface="Arial" pitchFamily="34" charset="0"/>
              <a:buNone/>
            </a:pPr>
            <a:r>
              <a:rPr lang="en-IN" sz="2000" dirty="0"/>
              <a:t>}</a:t>
            </a:r>
          </a:p>
          <a:p>
            <a:pPr marL="0" indent="0">
              <a:buFont typeface="Arial" pitchFamily="34" charset="0"/>
              <a:buNone/>
            </a:pPr>
            <a:r>
              <a:rPr lang="en-IN" sz="2000" dirty="0"/>
              <a:t>void check()</a:t>
            </a:r>
          </a:p>
          <a:p>
            <a:pPr marL="0" indent="0">
              <a:buFont typeface="Arial" pitchFamily="34" charset="0"/>
              <a:buNone/>
            </a:pPr>
            <a:r>
              <a:rPr lang="en-IN" sz="2000" dirty="0"/>
              <a:t>{</a:t>
            </a:r>
          </a:p>
          <a:p>
            <a:pPr marL="0" indent="0">
              <a:buFont typeface="Arial" pitchFamily="34" charset="0"/>
              <a:buNone/>
            </a:pPr>
            <a:r>
              <a:rPr lang="en-IN" sz="2000" dirty="0"/>
              <a:t>if(num1&gt;num2)</a:t>
            </a:r>
          </a:p>
          <a:p>
            <a:pPr marL="0" indent="0">
              <a:buFont typeface="Arial" pitchFamily="34" charset="0"/>
              <a:buNone/>
            </a:pPr>
            <a:r>
              <a:rPr lang="en-IN" sz="2000" dirty="0" err="1"/>
              <a:t>cout</a:t>
            </a:r>
            <a:r>
              <a:rPr lang="en-IN" sz="2000" dirty="0"/>
              <a:t>&lt;&lt;num1&lt;&lt;" is the largest number"&lt;&lt;</a:t>
            </a:r>
            <a:r>
              <a:rPr lang="en-IN" sz="2000" dirty="0" err="1"/>
              <a:t>endl</a:t>
            </a:r>
            <a:r>
              <a:rPr lang="en-IN" sz="2000" dirty="0"/>
              <a:t>;	</a:t>
            </a:r>
          </a:p>
          <a:p>
            <a:pPr marL="0" indent="0">
              <a:buFont typeface="Arial" pitchFamily="34" charset="0"/>
              <a:buNone/>
            </a:pPr>
            <a:r>
              <a:rPr lang="en-IN" sz="2000" dirty="0"/>
              <a:t>else</a:t>
            </a:r>
          </a:p>
          <a:p>
            <a:pPr marL="0" indent="0">
              <a:buFont typeface="Arial" pitchFamily="34" charset="0"/>
              <a:buNone/>
            </a:pPr>
            <a:r>
              <a:rPr lang="en-IN" sz="2000" dirty="0" err="1"/>
              <a:t>cout</a:t>
            </a:r>
            <a:r>
              <a:rPr lang="en-IN" sz="2000" dirty="0"/>
              <a:t>&lt;&lt;num2&lt;&lt;" is the largest number"&lt;&lt;</a:t>
            </a:r>
            <a:r>
              <a:rPr lang="en-IN" sz="2000" dirty="0" err="1"/>
              <a:t>endl</a:t>
            </a:r>
            <a:r>
              <a:rPr lang="en-IN" sz="2000" dirty="0"/>
              <a:t>;</a:t>
            </a:r>
          </a:p>
          <a:p>
            <a:pPr marL="0" indent="0">
              <a:buFont typeface="Arial" pitchFamily="34" charset="0"/>
              <a:buNone/>
            </a:pPr>
            <a:r>
              <a:rPr lang="en-IN" sz="2000" dirty="0"/>
              <a:t>}</a:t>
            </a:r>
          </a:p>
          <a:p>
            <a:pPr marL="0" indent="0">
              <a:buFont typeface="Arial" pitchFamily="34" charset="0"/>
              <a:buNone/>
            </a:pPr>
            <a:r>
              <a:rPr lang="en-IN" sz="2000" dirty="0"/>
              <a:t>};</a:t>
            </a:r>
          </a:p>
          <a:p>
            <a:pPr marL="0" indent="0">
              <a:buFont typeface="Arial" pitchFamily="34" charset="0"/>
              <a:buNone/>
            </a:pPr>
            <a:r>
              <a:rPr lang="en-IN" sz="2000" dirty="0"/>
              <a:t>int main()</a:t>
            </a:r>
          </a:p>
          <a:p>
            <a:pPr marL="0" indent="0">
              <a:buFont typeface="Arial" pitchFamily="34" charset="0"/>
              <a:buNone/>
            </a:pPr>
            <a:r>
              <a:rPr lang="en-IN" sz="2000" dirty="0"/>
              <a:t>{</a:t>
            </a:r>
          </a:p>
          <a:p>
            <a:pPr marL="0" indent="0">
              <a:buFont typeface="Arial" pitchFamily="34" charset="0"/>
              <a:buNone/>
            </a:pPr>
            <a:r>
              <a:rPr lang="en-IN" sz="2000" dirty="0"/>
              <a:t>	demo obj1(5.2,5.8); //input float values</a:t>
            </a:r>
          </a:p>
          <a:p>
            <a:pPr marL="0" indent="0">
              <a:buFont typeface="Arial" pitchFamily="34" charset="0"/>
              <a:buNone/>
            </a:pPr>
            <a:r>
              <a:rPr lang="en-IN" sz="2000" dirty="0"/>
              <a:t>	obj1.check();</a:t>
            </a:r>
          </a:p>
          <a:p>
            <a:pPr marL="0" indent="0">
              <a:buFont typeface="Arial" pitchFamily="34" charset="0"/>
              <a:buNone/>
            </a:pPr>
            <a:r>
              <a:rPr lang="en-IN" sz="2000" dirty="0"/>
              <a:t>	return 0;</a:t>
            </a:r>
          </a:p>
          <a:p>
            <a:pPr marL="0" indent="0">
              <a:buFont typeface="Arial" pitchFamily="34" charset="0"/>
              <a:buNone/>
            </a:pPr>
            <a:r>
              <a:rPr lang="en-IN" sz="2000" dirty="0"/>
              <a:t>}</a:t>
            </a:r>
          </a:p>
          <a:p>
            <a:pPr marL="0" indent="0">
              <a:buFont typeface="Arial" pitchFamily="34" charset="0"/>
              <a:buNone/>
            </a:pPr>
            <a:r>
              <a:rPr lang="en-US" sz="2000" dirty="0"/>
              <a:t>Output: 5 is the largest number //wrong output</a:t>
            </a:r>
            <a:endParaRPr lang="en-IN" sz="1400" dirty="0"/>
          </a:p>
        </p:txBody>
      </p:sp>
    </p:spTree>
    <p:extLst>
      <p:ext uri="{BB962C8B-B14F-4D97-AF65-F5344CB8AC3E}">
        <p14:creationId xmlns:p14="http://schemas.microsoft.com/office/powerpoint/2010/main" val="239849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B80-6424-7A62-51B0-BA42D5C9A7BC}"/>
              </a:ext>
            </a:extLst>
          </p:cNvPr>
          <p:cNvSpPr>
            <a:spLocks noGrp="1"/>
          </p:cNvSpPr>
          <p:nvPr>
            <p:ph type="title"/>
          </p:nvPr>
        </p:nvSpPr>
        <p:spPr>
          <a:xfrm>
            <a:off x="457200" y="76200"/>
            <a:ext cx="8229600" cy="563562"/>
          </a:xfrm>
        </p:spPr>
        <p:txBody>
          <a:bodyPr>
            <a:normAutofit fontScale="90000"/>
          </a:bodyPr>
          <a:lstStyle/>
          <a:p>
            <a:r>
              <a:rPr lang="en-IN" dirty="0"/>
              <a:t>Class template example</a:t>
            </a:r>
          </a:p>
        </p:txBody>
      </p:sp>
      <p:sp>
        <p:nvSpPr>
          <p:cNvPr id="3" name="Content Placeholder 2">
            <a:extLst>
              <a:ext uri="{FF2B5EF4-FFF2-40B4-BE49-F238E27FC236}">
                <a16:creationId xmlns:a16="http://schemas.microsoft.com/office/drawing/2014/main" id="{556DBE89-BB91-D952-CE8D-EFD03668A474}"/>
              </a:ext>
            </a:extLst>
          </p:cNvPr>
          <p:cNvSpPr>
            <a:spLocks noGrp="1"/>
          </p:cNvSpPr>
          <p:nvPr>
            <p:ph idx="1"/>
          </p:nvPr>
        </p:nvSpPr>
        <p:spPr>
          <a:xfrm>
            <a:off x="152400" y="762000"/>
            <a:ext cx="6248400" cy="601980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marL="0" indent="0">
              <a:buNone/>
            </a:pPr>
            <a:r>
              <a:rPr lang="en-IN" sz="5600" dirty="0"/>
              <a:t>#include &lt;iostream&gt;</a:t>
            </a:r>
          </a:p>
          <a:p>
            <a:pPr marL="0" indent="0">
              <a:buNone/>
            </a:pPr>
            <a:r>
              <a:rPr lang="en-IN" sz="5600" dirty="0"/>
              <a:t>using namespace std;</a:t>
            </a:r>
          </a:p>
          <a:p>
            <a:pPr marL="0" indent="0">
              <a:buNone/>
            </a:pPr>
            <a:r>
              <a:rPr lang="en-IN" sz="5600" dirty="0"/>
              <a:t>template &lt;class T&gt;</a:t>
            </a:r>
          </a:p>
          <a:p>
            <a:pPr marL="0" indent="0">
              <a:buNone/>
            </a:pPr>
            <a:r>
              <a:rPr lang="en-IN" sz="5600" dirty="0"/>
              <a:t>class demo</a:t>
            </a:r>
          </a:p>
          <a:p>
            <a:pPr marL="0" indent="0">
              <a:buNone/>
            </a:pPr>
            <a:r>
              <a:rPr lang="en-IN" sz="5600" dirty="0"/>
              <a:t>{</a:t>
            </a:r>
          </a:p>
          <a:p>
            <a:pPr marL="0" indent="0">
              <a:buNone/>
            </a:pPr>
            <a:r>
              <a:rPr lang="en-IN" sz="5600" dirty="0"/>
              <a:t>private:</a:t>
            </a:r>
          </a:p>
          <a:p>
            <a:pPr marL="0" indent="0">
              <a:buNone/>
            </a:pPr>
            <a:r>
              <a:rPr lang="en-IN" sz="5600" dirty="0"/>
              <a:t>	T num1, num2;</a:t>
            </a:r>
          </a:p>
          <a:p>
            <a:pPr marL="0" indent="0">
              <a:buNone/>
            </a:pPr>
            <a:r>
              <a:rPr lang="en-IN" sz="5600" dirty="0"/>
              <a:t>public:</a:t>
            </a:r>
          </a:p>
          <a:p>
            <a:pPr marL="0" indent="0">
              <a:buNone/>
            </a:pPr>
            <a:r>
              <a:rPr lang="en-IN" sz="5600" dirty="0"/>
              <a:t>	demo(T n1, T n2)</a:t>
            </a:r>
          </a:p>
          <a:p>
            <a:pPr marL="0" indent="0">
              <a:buNone/>
            </a:pPr>
            <a:r>
              <a:rPr lang="en-IN" sz="5600" dirty="0"/>
              <a:t>	{</a:t>
            </a:r>
          </a:p>
          <a:p>
            <a:pPr marL="0" indent="0">
              <a:buNone/>
            </a:pPr>
            <a:r>
              <a:rPr lang="en-IN" sz="5600" dirty="0"/>
              <a:t>		num1=n1;</a:t>
            </a:r>
          </a:p>
          <a:p>
            <a:pPr marL="0" indent="0">
              <a:buNone/>
            </a:pPr>
            <a:r>
              <a:rPr lang="en-IN" sz="5600" dirty="0"/>
              <a:t>		num2=n2;	</a:t>
            </a:r>
          </a:p>
          <a:p>
            <a:pPr marL="0" indent="0">
              <a:buNone/>
            </a:pPr>
            <a:r>
              <a:rPr lang="en-IN" sz="5600" dirty="0"/>
              <a:t>	}</a:t>
            </a:r>
          </a:p>
          <a:p>
            <a:pPr marL="0" indent="0">
              <a:buNone/>
            </a:pPr>
            <a:r>
              <a:rPr lang="en-IN" sz="5600" dirty="0"/>
              <a:t>	void check()</a:t>
            </a:r>
          </a:p>
          <a:p>
            <a:pPr marL="0" indent="0">
              <a:buNone/>
            </a:pPr>
            <a:r>
              <a:rPr lang="en-IN" sz="5600" dirty="0"/>
              <a:t>	{</a:t>
            </a:r>
          </a:p>
          <a:p>
            <a:pPr marL="0" indent="0">
              <a:buNone/>
            </a:pPr>
            <a:r>
              <a:rPr lang="en-IN" sz="5600" dirty="0"/>
              <a:t>		if(num1&gt;num2)</a:t>
            </a:r>
          </a:p>
          <a:p>
            <a:pPr marL="0" indent="0">
              <a:buNone/>
            </a:pPr>
            <a:r>
              <a:rPr lang="en-IN" sz="5600" dirty="0"/>
              <a:t>		</a:t>
            </a:r>
            <a:r>
              <a:rPr lang="en-IN" sz="5600" dirty="0" err="1"/>
              <a:t>cout</a:t>
            </a:r>
            <a:r>
              <a:rPr lang="en-IN" sz="5600" dirty="0"/>
              <a:t>&lt;&lt;num1&lt;&lt;" is the largest number"&lt;&lt;</a:t>
            </a:r>
            <a:r>
              <a:rPr lang="en-IN" sz="5600" dirty="0" err="1"/>
              <a:t>endl</a:t>
            </a:r>
            <a:r>
              <a:rPr lang="en-IN" sz="5600" dirty="0"/>
              <a:t>;</a:t>
            </a:r>
          </a:p>
          <a:p>
            <a:pPr marL="0" indent="0">
              <a:buNone/>
            </a:pPr>
            <a:r>
              <a:rPr lang="en-IN" sz="5600" dirty="0"/>
              <a:t>		else</a:t>
            </a:r>
          </a:p>
          <a:p>
            <a:pPr marL="0" indent="0">
              <a:buNone/>
            </a:pPr>
            <a:r>
              <a:rPr lang="en-IN" sz="5600" dirty="0"/>
              <a:t>		</a:t>
            </a:r>
            <a:r>
              <a:rPr lang="en-IN" sz="5600" dirty="0" err="1"/>
              <a:t>cout</a:t>
            </a:r>
            <a:r>
              <a:rPr lang="en-IN" sz="5600" dirty="0"/>
              <a:t>&lt;&lt;num2&lt;&lt;" is the largest number"&lt;&lt;</a:t>
            </a:r>
            <a:r>
              <a:rPr lang="en-IN" sz="5600" dirty="0" err="1"/>
              <a:t>endl</a:t>
            </a:r>
            <a:r>
              <a:rPr lang="en-IN" sz="5600" dirty="0"/>
              <a:t>;</a:t>
            </a:r>
          </a:p>
          <a:p>
            <a:pPr marL="0" indent="0">
              <a:buNone/>
            </a:pPr>
            <a:r>
              <a:rPr lang="en-IN" sz="5600" dirty="0"/>
              <a:t>	}</a:t>
            </a:r>
          </a:p>
          <a:p>
            <a:pPr marL="0" indent="0">
              <a:buNone/>
            </a:pPr>
            <a:r>
              <a:rPr lang="en-IN" sz="5600" dirty="0"/>
              <a:t>};</a:t>
            </a:r>
          </a:p>
          <a:p>
            <a:pPr marL="0" indent="0">
              <a:buNone/>
            </a:pPr>
            <a:r>
              <a:rPr lang="en-IN" sz="5600" dirty="0"/>
              <a:t>int main()</a:t>
            </a:r>
          </a:p>
          <a:p>
            <a:pPr marL="0" indent="0">
              <a:buNone/>
            </a:pPr>
            <a:r>
              <a:rPr lang="en-IN" sz="5600" dirty="0"/>
              <a:t>{</a:t>
            </a:r>
          </a:p>
          <a:p>
            <a:pPr marL="0" indent="0">
              <a:buNone/>
            </a:pPr>
            <a:r>
              <a:rPr lang="en-IN" sz="5600" dirty="0"/>
              <a:t>	demo &lt;float&gt; obj1(5.2,5.8);</a:t>
            </a:r>
          </a:p>
          <a:p>
            <a:pPr marL="0" indent="0">
              <a:buNone/>
            </a:pPr>
            <a:r>
              <a:rPr lang="en-IN" sz="5600" dirty="0"/>
              <a:t>	obj1.check();</a:t>
            </a:r>
          </a:p>
          <a:p>
            <a:pPr marL="0" indent="0">
              <a:buNone/>
            </a:pPr>
            <a:r>
              <a:rPr lang="en-IN" sz="5600" dirty="0"/>
              <a:t>	return 0;</a:t>
            </a:r>
          </a:p>
          <a:p>
            <a:pPr marL="0" indent="0">
              <a:buNone/>
            </a:pPr>
            <a:r>
              <a:rPr lang="en-IN" sz="5600" dirty="0"/>
              <a:t>}</a:t>
            </a:r>
          </a:p>
          <a:p>
            <a:pPr marL="0" indent="0">
              <a:buNone/>
            </a:pPr>
            <a:r>
              <a:rPr lang="en-US" sz="5600" dirty="0"/>
              <a:t>Output: 5.8 is the largest number</a:t>
            </a:r>
            <a:endParaRPr lang="en-IN" sz="1400" dirty="0"/>
          </a:p>
        </p:txBody>
      </p:sp>
    </p:spTree>
    <p:extLst>
      <p:ext uri="{BB962C8B-B14F-4D97-AF65-F5344CB8AC3E}">
        <p14:creationId xmlns:p14="http://schemas.microsoft.com/office/powerpoint/2010/main" val="95087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7045-AEB1-D5B6-7BE3-3BC6A1804903}"/>
              </a:ext>
            </a:extLst>
          </p:cNvPr>
          <p:cNvSpPr>
            <a:spLocks noGrp="1"/>
          </p:cNvSpPr>
          <p:nvPr>
            <p:ph type="title"/>
          </p:nvPr>
        </p:nvSpPr>
        <p:spPr/>
        <p:txBody>
          <a:bodyPr>
            <a:normAutofit fontScale="90000"/>
          </a:bodyPr>
          <a:lstStyle/>
          <a:p>
            <a:r>
              <a:rPr lang="en-US" b="0" i="0" dirty="0">
                <a:solidFill>
                  <a:srgbClr val="273239"/>
                </a:solidFill>
                <a:effectLst/>
                <a:latin typeface="Nunito" pitchFamily="2" charset="0"/>
              </a:rPr>
              <a:t>Standard Template Library (STL)</a:t>
            </a:r>
            <a:endParaRPr lang="en-IN" dirty="0"/>
          </a:p>
        </p:txBody>
      </p:sp>
      <p:sp>
        <p:nvSpPr>
          <p:cNvPr id="3" name="Content Placeholder 2">
            <a:extLst>
              <a:ext uri="{FF2B5EF4-FFF2-40B4-BE49-F238E27FC236}">
                <a16:creationId xmlns:a16="http://schemas.microsoft.com/office/drawing/2014/main" id="{39F71AA5-574E-A16B-24DA-465EFF5B4DC4}"/>
              </a:ext>
            </a:extLst>
          </p:cNvPr>
          <p:cNvSpPr>
            <a:spLocks noGrp="1"/>
          </p:cNvSpPr>
          <p:nvPr>
            <p:ph idx="1"/>
          </p:nvPr>
        </p:nvSpPr>
        <p:spPr/>
        <p:txBody>
          <a:bodyPr>
            <a:normAutofit fontScale="92500" lnSpcReduction="10000"/>
          </a:bodyPr>
          <a:lstStyle/>
          <a:p>
            <a:r>
              <a:rPr lang="en-US" b="0" i="0" dirty="0">
                <a:solidFill>
                  <a:srgbClr val="273239"/>
                </a:solidFill>
                <a:effectLst/>
                <a:latin typeface="Nunito" pitchFamily="2" charset="0"/>
              </a:rPr>
              <a:t>The Standard Template Library (STL) is a set of C++ template classes to provide common programming data structures and functions such as lists, stacks, arrays, etc. </a:t>
            </a:r>
          </a:p>
          <a:p>
            <a:r>
              <a:rPr lang="en-US" b="0" i="0" dirty="0">
                <a:solidFill>
                  <a:srgbClr val="273239"/>
                </a:solidFill>
                <a:effectLst/>
                <a:latin typeface="Nunito" pitchFamily="2" charset="0"/>
              </a:rPr>
              <a:t>It is a library of - containers, algorithms, iterators, and functors. </a:t>
            </a:r>
          </a:p>
          <a:p>
            <a:r>
              <a:rPr lang="en-US" b="0" i="0" dirty="0">
                <a:solidFill>
                  <a:srgbClr val="273239"/>
                </a:solidFill>
                <a:effectLst/>
                <a:latin typeface="Nunito" pitchFamily="2" charset="0"/>
              </a:rPr>
              <a:t>It is a generalized library and so, its components are parameterized. </a:t>
            </a:r>
          </a:p>
          <a:p>
            <a:r>
              <a:rPr lang="en-US" b="0" i="0" dirty="0">
                <a:solidFill>
                  <a:srgbClr val="273239"/>
                </a:solidFill>
                <a:effectLst/>
                <a:latin typeface="Nunito" pitchFamily="2" charset="0"/>
              </a:rPr>
              <a:t>Working knowledge of </a:t>
            </a:r>
            <a:r>
              <a:rPr lang="en-US" b="0" i="0" dirty="0">
                <a:effectLst/>
                <a:latin typeface="Nunito" pitchFamily="2" charset="0"/>
              </a:rPr>
              <a:t>template classes</a:t>
            </a:r>
            <a:r>
              <a:rPr lang="en-US" b="0" i="0" dirty="0">
                <a:solidFill>
                  <a:srgbClr val="273239"/>
                </a:solidFill>
                <a:effectLst/>
                <a:latin typeface="Nunito" pitchFamily="2" charset="0"/>
              </a:rPr>
              <a:t> is a prerequisite for working with STL.</a:t>
            </a:r>
            <a:endParaRPr lang="en-IN" dirty="0"/>
          </a:p>
        </p:txBody>
      </p:sp>
    </p:spTree>
    <p:extLst>
      <p:ext uri="{BB962C8B-B14F-4D97-AF65-F5344CB8AC3E}">
        <p14:creationId xmlns:p14="http://schemas.microsoft.com/office/powerpoint/2010/main" val="3160320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2791</TotalTime>
  <Words>3791</Words>
  <Application>Microsoft Office PowerPoint</Application>
  <PresentationFormat>On-screen Show (4:3)</PresentationFormat>
  <Paragraphs>494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Nunito</vt:lpstr>
      <vt:lpstr>Office Theme</vt:lpstr>
      <vt:lpstr>PowerPoint Presentation</vt:lpstr>
      <vt:lpstr>Templates</vt:lpstr>
      <vt:lpstr>Function Templates</vt:lpstr>
      <vt:lpstr>How to define function template?</vt:lpstr>
      <vt:lpstr>Without function template</vt:lpstr>
      <vt:lpstr>Function template example</vt:lpstr>
      <vt:lpstr>Without Class template example</vt:lpstr>
      <vt:lpstr>Class template example</vt:lpstr>
      <vt:lpstr>Standard Template Library (STL)</vt:lpstr>
      <vt:lpstr>PowerPoint Presentation</vt:lpstr>
      <vt:lpstr>PowerPoint Presentation</vt:lpstr>
      <vt:lpstr>Key components of the STL</vt:lpstr>
      <vt:lpstr>Iterators</vt:lpstr>
      <vt:lpstr>PowerPoint Presentation</vt:lpstr>
      <vt:lpstr>Iterator Example</vt:lpstr>
      <vt:lpstr>Containers</vt:lpstr>
      <vt:lpstr>Vector container Example</vt:lpstr>
      <vt:lpstr>List (insert)</vt:lpstr>
      <vt:lpstr>List (delete)</vt:lpstr>
      <vt:lpstr>Algorithms</vt:lpstr>
      <vt:lpstr>Types of Algorithms</vt:lpstr>
      <vt:lpstr>Swapping  Example</vt:lpstr>
      <vt:lpstr>Sorting</vt:lpstr>
      <vt:lpstr>Sorting example</vt:lpstr>
      <vt:lpstr>Binary search example</vt:lpstr>
      <vt:lpstr>Binary search example</vt:lpstr>
      <vt:lpstr>PowerPoint Presentation</vt:lpstr>
      <vt:lpstr>asize = sizeof(a) / sizeof(a[0]);</vt:lpstr>
      <vt:lpstr>Function Objects / Functors</vt:lpstr>
      <vt:lpstr>Function Objects example</vt:lpstr>
      <vt:lpstr>Advantages of the C++ Standard Template Library (STL):</vt:lpstr>
      <vt:lpstr>Disadvantages of the C++ Standard Template Library (STL)</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191CSC302T</dc:title>
  <dc:creator>HP</dc:creator>
  <cp:lastModifiedBy>Dr. Mohammad Arif</cp:lastModifiedBy>
  <cp:revision>221</cp:revision>
  <dcterms:created xsi:type="dcterms:W3CDTF">2020-07-19T12:41:49Z</dcterms:created>
  <dcterms:modified xsi:type="dcterms:W3CDTF">2024-03-18T13:15:50Z</dcterms:modified>
</cp:coreProperties>
</file>