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813" r:id="rId2"/>
    <p:sldId id="269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67" r:id="rId13"/>
    <p:sldId id="283" r:id="rId14"/>
    <p:sldId id="284" r:id="rId15"/>
    <p:sldId id="264" r:id="rId16"/>
    <p:sldId id="285" r:id="rId17"/>
    <p:sldId id="286" r:id="rId18"/>
    <p:sldId id="288" r:id="rId19"/>
    <p:sldId id="274" r:id="rId20"/>
    <p:sldId id="290" r:id="rId21"/>
    <p:sldId id="291" r:id="rId22"/>
    <p:sldId id="292" r:id="rId23"/>
    <p:sldId id="298" r:id="rId24"/>
    <p:sldId id="299" r:id="rId25"/>
    <p:sldId id="811" r:id="rId26"/>
    <p:sldId id="310" r:id="rId27"/>
    <p:sldId id="697" r:id="rId28"/>
    <p:sldId id="698" r:id="rId29"/>
    <p:sldId id="699" r:id="rId30"/>
    <p:sldId id="700" r:id="rId31"/>
    <p:sldId id="701" r:id="rId32"/>
    <p:sldId id="785" r:id="rId33"/>
    <p:sldId id="812" r:id="rId34"/>
    <p:sldId id="704" r:id="rId35"/>
    <p:sldId id="764" r:id="rId36"/>
    <p:sldId id="765" r:id="rId37"/>
    <p:sldId id="706" r:id="rId38"/>
    <p:sldId id="707" r:id="rId39"/>
    <p:sldId id="708" r:id="rId40"/>
    <p:sldId id="709" r:id="rId41"/>
    <p:sldId id="710" r:id="rId42"/>
    <p:sldId id="71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8426FF-93A2-4BBC-A7BD-F283660D5176}">
          <p14:sldIdLst/>
        </p14:section>
        <p14:section name="Default Section" id="{E242CB43-FC55-4715-95D0-4960BCB2522E}">
          <p14:sldIdLst>
            <p14:sldId id="813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67"/>
            <p14:sldId id="283"/>
            <p14:sldId id="284"/>
            <p14:sldId id="264"/>
            <p14:sldId id="285"/>
            <p14:sldId id="286"/>
            <p14:sldId id="288"/>
            <p14:sldId id="274"/>
            <p14:sldId id="290"/>
            <p14:sldId id="291"/>
            <p14:sldId id="292"/>
            <p14:sldId id="298"/>
            <p14:sldId id="299"/>
            <p14:sldId id="811"/>
            <p14:sldId id="310"/>
            <p14:sldId id="697"/>
            <p14:sldId id="698"/>
            <p14:sldId id="699"/>
            <p14:sldId id="700"/>
            <p14:sldId id="701"/>
            <p14:sldId id="785"/>
            <p14:sldId id="812"/>
            <p14:sldId id="704"/>
            <p14:sldId id="764"/>
            <p14:sldId id="765"/>
            <p14:sldId id="706"/>
            <p14:sldId id="707"/>
            <p14:sldId id="708"/>
            <p14:sldId id="709"/>
            <p14:sldId id="710"/>
            <p14:sldId id="711"/>
          </p14:sldIdLst>
        </p14:section>
        <p14:section name="Default Section" id="{619FCD2F-0F2B-4F40-B9A2-AB8CAB71B3C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42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58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5ED8A-E208-40A1-AA86-13C30CBC9917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A1C5E-E32F-49C8-8EB9-EA3282CA5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6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DE9D5C1-06C3-484E-BA2F-13E77C53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72014-B6B1-495B-9E71-389BB2FF4C2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D9F308-2B1E-4A5D-AE7C-A86E76F11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12763"/>
            <a:ext cx="4576762" cy="257492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32AD97-415A-46F0-8452-DC01CC28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3257550"/>
            <a:ext cx="6748463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Agile as opposed to rigorous.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0DCA217D-4F5D-40EC-B9D0-7644D23514CA}" type="slidenum">
              <a:rPr lang="en-US" altLang="en-US">
                <a:latin typeface="Times New Roman" pitchFamily="18" charset="0"/>
              </a:rPr>
              <a:pPr defTabSz="931863"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55A553C2-F165-4CC0-9E2D-B58E5D936F8D}" type="slidenum">
              <a:rPr lang="en-US" altLang="en-US">
                <a:latin typeface="Times New Roman" pitchFamily="18" charset="0"/>
              </a:rPr>
              <a:pPr defTabSz="931863"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AFCEA10A-92E5-49F4-B79C-A5596881D1DF}" type="slidenum">
              <a:rPr lang="en-US" altLang="en-US">
                <a:latin typeface="Times New Roman" pitchFamily="18" charset="0"/>
              </a:rPr>
              <a:pPr defTabSz="931863"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732ADF31-585C-4A85-8AEF-FEC96545401A}" type="slidenum">
              <a:rPr lang="en-US" altLang="en-US">
                <a:latin typeface="Times New Roman" pitchFamily="18" charset="0"/>
              </a:rPr>
              <a:pPr defTabSz="931863"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D114424F-C009-41E0-B5DF-A2F93AFC8051}" type="slidenum">
              <a:rPr lang="en-US" altLang="en-US">
                <a:latin typeface="Times New Roman" pitchFamily="18" charset="0"/>
              </a:rPr>
              <a:pPr defTabSz="931863"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08CB7C6F-19D9-46FF-8AB0-56260FB95E5E}" type="slidenum">
              <a:rPr lang="en-US" altLang="en-US">
                <a:latin typeface="Times New Roman" pitchFamily="18" charset="0"/>
              </a:rPr>
              <a:pPr defTabSz="931863"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C5590923-A803-4638-B856-3B00265302E2}" type="slidenum">
              <a:rPr lang="en-US" altLang="en-US">
                <a:latin typeface="Times New Roman" pitchFamily="18" charset="0"/>
              </a:rPr>
              <a:pPr defTabSz="931863"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633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A0ADEFF0-37FF-4400-9679-0A5845B8F03B}" type="slidenum">
              <a:rPr lang="en-US" altLang="en-US">
                <a:latin typeface="Times New Roman" pitchFamily="18" charset="0"/>
              </a:rPr>
              <a:pPr defTabSz="931863"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EF1E06F2-D7F5-4706-8A00-BEACF049010C}" type="slidenum">
              <a:rPr lang="en-US" altLang="en-US">
                <a:latin typeface="Times New Roman" pitchFamily="18" charset="0"/>
              </a:rPr>
              <a:pPr defTabSz="931863"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E67EDAE2-2C2F-4769-A1A5-8313B4C59CF9}" type="slidenum">
              <a:rPr lang="en-US" altLang="en-US">
                <a:latin typeface="Times New Roman" pitchFamily="18" charset="0"/>
              </a:rPr>
              <a:pPr defTabSz="931863"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DE9D5C1-06C3-484E-BA2F-13E77C53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72014-B6B1-495B-9E71-389BB2FF4C29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D9F308-2B1E-4A5D-AE7C-A86E76F11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12763"/>
            <a:ext cx="4576762" cy="257492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32AD97-415A-46F0-8452-DC01CC28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3257550"/>
            <a:ext cx="6748463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Agile as opposed to rigorous.</a:t>
            </a:r>
          </a:p>
        </p:txBody>
      </p:sp>
    </p:spTree>
    <p:extLst>
      <p:ext uri="{BB962C8B-B14F-4D97-AF65-F5344CB8AC3E}">
        <p14:creationId xmlns:p14="http://schemas.microsoft.com/office/powerpoint/2010/main" val="762801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A6C9F4CB-D991-4D64-9BE7-33550D75B720}" type="slidenum">
              <a:rPr lang="en-US" altLang="en-US">
                <a:latin typeface="Times New Roman" pitchFamily="18" charset="0"/>
              </a:rPr>
              <a:pPr defTabSz="931863"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81D2D084-16FA-4D4D-BEBA-8C6EF750624F}" type="slidenum">
              <a:rPr lang="en-US" altLang="en-US">
                <a:latin typeface="Times New Roman" pitchFamily="18" charset="0"/>
              </a:rPr>
              <a:pPr defTabSz="931863"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837B394C-6E48-4F57-9108-4F16DF2590D9}" type="slidenum">
              <a:rPr lang="en-US" altLang="en-US">
                <a:latin typeface="Times New Roman" pitchFamily="18" charset="0"/>
              </a:rPr>
              <a:pPr defTabSz="931863"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DE9D5C1-06C3-484E-BA2F-13E77C53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72014-B6B1-495B-9E71-389BB2FF4C29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D9F308-2B1E-4A5D-AE7C-A86E76F11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12763"/>
            <a:ext cx="4576762" cy="257492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32AD97-415A-46F0-8452-DC01CC28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3257550"/>
            <a:ext cx="6748463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Agile as opposed to rigorous.</a:t>
            </a:r>
          </a:p>
        </p:txBody>
      </p:sp>
    </p:spTree>
    <p:extLst>
      <p:ext uri="{BB962C8B-B14F-4D97-AF65-F5344CB8AC3E}">
        <p14:creationId xmlns:p14="http://schemas.microsoft.com/office/powerpoint/2010/main" val="9859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DE9D5C1-06C3-484E-BA2F-13E77C53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72014-B6B1-495B-9E71-389BB2FF4C2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D9F308-2B1E-4A5D-AE7C-A86E76F11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12763"/>
            <a:ext cx="4576762" cy="257492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32AD97-415A-46F0-8452-DC01CC28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3257550"/>
            <a:ext cx="6748463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Agile as opposed to rigorous.</a:t>
            </a:r>
          </a:p>
        </p:txBody>
      </p:sp>
    </p:spTree>
    <p:extLst>
      <p:ext uri="{BB962C8B-B14F-4D97-AF65-F5344CB8AC3E}">
        <p14:creationId xmlns:p14="http://schemas.microsoft.com/office/powerpoint/2010/main" val="166451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DE9D5C1-06C3-484E-BA2F-13E77C53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72014-B6B1-495B-9E71-389BB2FF4C29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D9F308-2B1E-4A5D-AE7C-A86E76F11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12763"/>
            <a:ext cx="4576762" cy="257492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32AD97-415A-46F0-8452-DC01CC28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3257550"/>
            <a:ext cx="6748463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Agile as opposed to rigorous.</a:t>
            </a:r>
          </a:p>
        </p:txBody>
      </p:sp>
    </p:spTree>
    <p:extLst>
      <p:ext uri="{BB962C8B-B14F-4D97-AF65-F5344CB8AC3E}">
        <p14:creationId xmlns:p14="http://schemas.microsoft.com/office/powerpoint/2010/main" val="29471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DE9D5C1-06C3-484E-BA2F-13E77C53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72014-B6B1-495B-9E71-389BB2FF4C29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D9F308-2B1E-4A5D-AE7C-A86E76F11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12763"/>
            <a:ext cx="4576762" cy="257492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32AD97-415A-46F0-8452-DC01CC28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3257550"/>
            <a:ext cx="6748463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Agile as opposed to rigorous.</a:t>
            </a:r>
          </a:p>
        </p:txBody>
      </p:sp>
    </p:spTree>
    <p:extLst>
      <p:ext uri="{BB962C8B-B14F-4D97-AF65-F5344CB8AC3E}">
        <p14:creationId xmlns:p14="http://schemas.microsoft.com/office/powerpoint/2010/main" val="270586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DE9D5C1-06C3-484E-BA2F-13E77C53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72014-B6B1-495B-9E71-389BB2FF4C29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D9F308-2B1E-4A5D-AE7C-A86E76F11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12763"/>
            <a:ext cx="4576762" cy="257492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32AD97-415A-46F0-8452-DC01CC28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3257550"/>
            <a:ext cx="6748463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Agile as opposed to rigorous.</a:t>
            </a:r>
          </a:p>
        </p:txBody>
      </p:sp>
    </p:spTree>
    <p:extLst>
      <p:ext uri="{BB962C8B-B14F-4D97-AF65-F5344CB8AC3E}">
        <p14:creationId xmlns:p14="http://schemas.microsoft.com/office/powerpoint/2010/main" val="77158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DE9D5C1-06C3-484E-BA2F-13E77C53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72014-B6B1-495B-9E71-389BB2FF4C29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D9F308-2B1E-4A5D-AE7C-A86E76F11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12763"/>
            <a:ext cx="4576762" cy="257492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32AD97-415A-46F0-8452-DC01CC28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3257550"/>
            <a:ext cx="6748463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Agile as opposed to rigorous.</a:t>
            </a:r>
          </a:p>
        </p:txBody>
      </p:sp>
    </p:spTree>
    <p:extLst>
      <p:ext uri="{BB962C8B-B14F-4D97-AF65-F5344CB8AC3E}">
        <p14:creationId xmlns:p14="http://schemas.microsoft.com/office/powerpoint/2010/main" val="224654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DE9D5C1-06C3-484E-BA2F-13E77C53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72014-B6B1-495B-9E71-389BB2FF4C29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D9F308-2B1E-4A5D-AE7C-A86E76F11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12763"/>
            <a:ext cx="4576762" cy="257492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32AD97-415A-46F0-8452-DC01CC28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3257550"/>
            <a:ext cx="6748463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Agile as opposed to rigorous.</a:t>
            </a:r>
          </a:p>
        </p:txBody>
      </p:sp>
    </p:spTree>
    <p:extLst>
      <p:ext uri="{BB962C8B-B14F-4D97-AF65-F5344CB8AC3E}">
        <p14:creationId xmlns:p14="http://schemas.microsoft.com/office/powerpoint/2010/main" val="325135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244F-9306-427F-805E-E2C87AFE9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805B0-7632-4150-8B31-7BB1A751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815A-2E62-4FF7-84D8-5EF8F0C6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148-AF9D-4812-8CFB-853533BF1AD3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41A1-B5D6-48FF-ACCB-EA6A4AA1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8223-00E9-451C-AD04-6E6A3D8F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BB8-1968-4403-B077-78CE4497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14C7-F202-4901-BBF7-443BC745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5D6E-4C0F-40BC-9CF9-8C24F4E9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4F7B-253C-42C7-92C0-AA1917CEFC00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247F-6900-4208-A893-E3C8EF2B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B8F22-F959-4D30-8CC9-7E3D934D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7EB0E-1141-4FAB-8EC0-E03B0947F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5FB3E-FC70-440E-827C-F2B906858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1652-7054-43C6-800E-E904F3A4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4FEE-6AAD-4E41-8210-A563ACD0FCCC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1793-EF7C-405A-9E14-8825EA1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8815-A98F-4588-9276-F09DD7F6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83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BFC8-41AA-45A0-A27E-4F5F7562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BD5B-A91D-408C-BB86-F459DAF0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BBB9-EE7F-47E1-A268-B2996CB0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D43B-1952-4EBE-92F9-818F69F80A6B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46CD-9636-4965-9B38-BD5C1059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3427-EF1F-480B-8FA4-3775D423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B29B-39D2-4F5E-8808-B483DC04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F7BA9-C9C4-4DBA-B3DD-E4EB3F2E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8813-7C68-4F61-BEA8-CB89F233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A7D-BD29-4D68-9358-32D0B81E4375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2A34-2B4B-46F4-B359-9017C92E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D3A6C-9003-41C9-B868-FF438663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4F4-7FE0-44B2-A276-688B3DE1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6B72-5849-4920-8526-1B0595460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830F7-FA1C-43FA-9745-454A99951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B2CA7-5235-46ED-B723-C02F49A4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BBBF-D400-4D82-A9EF-E6F3513AB08D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21D3-9BAA-4F10-B544-39A4B4CD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FE8F-8BA0-4F4E-8395-A5BEB947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2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E7AC-1295-40DB-84C9-ED37A66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A589C-393D-478D-B28F-BADFABB93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E6103-ACE8-40EC-8CC4-72F4AB7BC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4E409-332B-46F3-BAD7-90AD7FE1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1C268-5D41-4615-AEB3-1DFA53F53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6CE04-0028-4A44-A60C-BEB07FD9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2379-DE5A-4D3C-A156-BE23D3FCD901}" type="datetime1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06375-E231-4863-8D3C-9E7EF8CE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0969E-C395-4A4D-9DA9-34464457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6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B65A-59EA-445B-AE62-D468A45D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83AB6-C1DE-42E4-B018-4E08DCC9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DE23-040A-41D0-AD8E-952B0312D7EC}" type="datetime1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7E331-3814-4749-A25B-749EFA23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45FDB-17EA-4380-A942-F105D950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0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94F8F-16B4-4AF9-93E8-22BE12CC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B16E-266B-4B73-AF96-A77AE99EA8EA}" type="datetime1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9A6BC-B144-42F6-BCF1-08430732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E627-70E7-4D12-96D7-D5E42D31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2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3C57-1BD8-4725-BB67-C2FB82F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8F84-9062-4176-93AB-3A1BD442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3FFF-AD12-4E6C-A89B-9215FDA53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4491F-71D4-43B8-940B-B10D721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F967-675E-4448-A3A3-EB40705BE4C0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EA91A-D98A-443B-9A8F-DA055F99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24ED-CEF7-4BFD-992E-65D61817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518E-D897-4010-9971-7D5BE226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21B54-D1D0-4E70-B260-46C6AB549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1E412-9146-4585-A1A4-AB71C86A4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267C0-C24B-4D9A-9F14-90C26F32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3FA-3C64-4A35-AD47-BDA1ABFB0CCD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5A9B3-11A4-4759-B985-7ADE7AC8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2BF9-6D06-4404-A5DC-A19A52A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77A6F-9CB1-4FF5-8D83-FD36CA0A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0075-60EF-4477-B5A0-85B536DE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4202-A52C-4D5A-B258-DF45D3FFC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DAB2-118A-4E04-A902-48310B7BDE31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C25F-1EEE-4A34-94DB-2670E330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9EDA-0661-487C-AA5B-1373B04AD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32C8-BDCE-4F83-AF98-B47C7317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5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832B-71DD-7FDE-757E-D34F9D16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41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191598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8B79D5-F183-4A25-B1F5-621681CE1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5982" y="360756"/>
            <a:ext cx="7543800" cy="695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ARRAY INITIALIZATION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76D331-FE0D-46B4-AECA-77E0DAE9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5040" y="1056081"/>
            <a:ext cx="10325685" cy="5134709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Initialization of an array of type char for holding strings may take the following form,</a:t>
            </a: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200" dirty="0">
                <a:solidFill>
                  <a:srgbClr val="0070C0"/>
                </a:solidFill>
                <a:latin typeface="Monteserrat"/>
                <a:ea typeface="Times New Roman" panose="02020603050405020304" pitchFamily="18" charset="0"/>
                <a:cs typeface="Courier New" panose="02070309020205020404" pitchFamily="49" charset="0"/>
              </a:rPr>
              <a:t>char    </a:t>
            </a:r>
            <a:r>
              <a:rPr lang="en-US" altLang="en-US" sz="2200" dirty="0" err="1">
                <a:solidFill>
                  <a:srgbClr val="0070C0"/>
                </a:solidFill>
                <a:latin typeface="Monteserrat"/>
                <a:ea typeface="Times New Roman" panose="02020603050405020304" pitchFamily="18" charset="0"/>
                <a:cs typeface="Courier New" panose="02070309020205020404" pitchFamily="49" charset="0"/>
              </a:rPr>
              <a:t>array_name</a:t>
            </a:r>
            <a:r>
              <a:rPr lang="en-US" altLang="en-US" sz="2200" dirty="0">
                <a:solidFill>
                  <a:srgbClr val="0070C0"/>
                </a:solidFill>
                <a:latin typeface="Monteserrat"/>
                <a:ea typeface="Times New Roman" panose="02020603050405020304" pitchFamily="18" charset="0"/>
                <a:cs typeface="Courier New" panose="02070309020205020404" pitchFamily="49" charset="0"/>
              </a:rPr>
              <a:t>[size] = "</a:t>
            </a:r>
            <a:r>
              <a:rPr lang="en-US" altLang="en-US" sz="2200" dirty="0" err="1">
                <a:solidFill>
                  <a:srgbClr val="0070C0"/>
                </a:solidFill>
                <a:latin typeface="Monteserrat"/>
                <a:ea typeface="Times New Roman" panose="02020603050405020304" pitchFamily="18" charset="0"/>
                <a:cs typeface="Courier New" panose="02070309020205020404" pitchFamily="49" charset="0"/>
              </a:rPr>
              <a:t>string_literal_constant</a:t>
            </a:r>
            <a:r>
              <a:rPr lang="en-US" altLang="en-US" sz="2200" dirty="0">
                <a:solidFill>
                  <a:srgbClr val="0070C0"/>
                </a:solidFill>
                <a:latin typeface="Monteserrat"/>
                <a:ea typeface="Times New Roman" panose="02020603050405020304" pitchFamily="18" charset="0"/>
                <a:cs typeface="Courier New" panose="02070309020205020404" pitchFamily="49" charset="0"/>
              </a:rPr>
              <a:t>";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Monteserrat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For example, the array </a:t>
            </a:r>
            <a:r>
              <a:rPr lang="en-US" altLang="en-US" sz="2200" dirty="0" err="1">
                <a:solidFill>
                  <a:schemeClr val="tx1"/>
                </a:solidFill>
                <a:latin typeface="Monteserrat"/>
                <a:cs typeface="Courier New" panose="02070309020205020404" pitchFamily="49" charset="0"/>
              </a:rPr>
              <a:t>chString</a:t>
            </a:r>
            <a:r>
              <a:rPr lang="en-US" altLang="en-US" sz="2200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 in the previous example could have been written more compactly as follows,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Monteserrat"/>
            </a:endParaRP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char    </a:t>
            </a:r>
            <a:r>
              <a:rPr lang="en-US" altLang="en-US" sz="2000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char</a:t>
            </a:r>
            <a:r>
              <a:rPr lang="en-US" altLang="en-US" sz="20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chString</a:t>
            </a:r>
            <a:r>
              <a:rPr lang="en-US" altLang="en-US" sz="20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[7] = “hi vit”;</a:t>
            </a:r>
            <a:endParaRPr lang="en-US" altLang="en-US" sz="2200" dirty="0">
              <a:solidFill>
                <a:schemeClr val="tx1"/>
              </a:solidFill>
              <a:latin typeface="Monteserra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Monteserrat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When the value assigned to a character array is a string (which must be enclosed in double quotes), the </a:t>
            </a:r>
            <a:r>
              <a:rPr lang="en-US" altLang="en-US" sz="2200" u="sng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compiler automatically supplies the </a:t>
            </a:r>
            <a:r>
              <a:rPr lang="en-US" altLang="en-US" sz="2200" u="sng" dirty="0">
                <a:solidFill>
                  <a:schemeClr val="tx1"/>
                </a:solidFill>
                <a:latin typeface="Monteserrat"/>
                <a:cs typeface="Courier New" panose="02070309020205020404" pitchFamily="49" charset="0"/>
              </a:rPr>
              <a:t>NULL</a:t>
            </a:r>
            <a:r>
              <a:rPr lang="en-US" altLang="en-US" sz="2200" u="sng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 character</a:t>
            </a:r>
            <a:r>
              <a:rPr lang="en-US" altLang="en-US" sz="2200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 but we still have to reserve one extra place for the </a:t>
            </a:r>
            <a:r>
              <a:rPr lang="en-US" altLang="en-US" sz="2200" dirty="0">
                <a:solidFill>
                  <a:schemeClr val="tx1"/>
                </a:solidFill>
                <a:latin typeface="Monteserrat"/>
                <a:cs typeface="Courier New" panose="02070309020205020404" pitchFamily="49" charset="0"/>
              </a:rPr>
              <a:t>NULL</a:t>
            </a:r>
            <a:r>
              <a:rPr lang="en-US" altLang="en-US" sz="2200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ct val="0"/>
              </a:spcBef>
              <a:buClrTx/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Monteserrat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For unsized array (variable sized), we can declare as follows,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Monteserrat"/>
            </a:endParaRP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200" dirty="0">
                <a:solidFill>
                  <a:srgbClr val="0070C0"/>
                </a:solidFill>
                <a:latin typeface="Monteserrat"/>
                <a:cs typeface="Times New Roman" panose="02020603050405020304" pitchFamily="18" charset="0"/>
              </a:rPr>
              <a:t>char </a:t>
            </a:r>
            <a:r>
              <a:rPr lang="en-US" altLang="en-US" sz="2200" dirty="0" err="1">
                <a:solidFill>
                  <a:srgbClr val="0070C0"/>
                </a:solidFill>
                <a:latin typeface="Monteserrat"/>
                <a:cs typeface="Times New Roman" panose="02020603050405020304" pitchFamily="18" charset="0"/>
              </a:rPr>
              <a:t>chName</a:t>
            </a:r>
            <a:r>
              <a:rPr lang="en-US" altLang="en-US" sz="2200" dirty="0">
                <a:solidFill>
                  <a:srgbClr val="0070C0"/>
                </a:solidFill>
                <a:latin typeface="Monteserrat"/>
                <a:cs typeface="Times New Roman" panose="02020603050405020304" pitchFamily="18" charset="0"/>
              </a:rPr>
              <a:t>[ ] = “Student";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Monteserrat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solidFill>
                  <a:schemeClr val="tx1"/>
                </a:solidFill>
                <a:latin typeface="Monteserrat"/>
              </a:rPr>
              <a:t>C compiler automatically creates an array which is big enough to hold all the initialized values.</a:t>
            </a:r>
          </a:p>
        </p:txBody>
      </p:sp>
    </p:spTree>
    <p:extLst>
      <p:ext uri="{BB962C8B-B14F-4D97-AF65-F5344CB8AC3E}">
        <p14:creationId xmlns:p14="http://schemas.microsoft.com/office/powerpoint/2010/main" val="1959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06"/>
    </mc:Choice>
    <mc:Fallback xmlns="">
      <p:transition spd="slow" advTm="10680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4A3D-B5E3-48CA-ABC1-3D8D241C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</a:t>
            </a:r>
            <a:r>
              <a:rPr lang="en-IN" b="1" dirty="0"/>
              <a:t>ARRAY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009D-9D3E-413B-8CC5-0DABCE20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>
                <a:latin typeface="Monteserrat"/>
              </a:rPr>
              <a:t>Array elements are commonly used in loops</a:t>
            </a:r>
          </a:p>
          <a:p>
            <a:r>
              <a:rPr lang="en-US" altLang="en-US" sz="2200" dirty="0">
                <a:latin typeface="Monteserrat"/>
              </a:rPr>
              <a:t>E.g.,</a:t>
            </a:r>
          </a:p>
          <a:p>
            <a:pPr lvl="2">
              <a:buFontTx/>
              <a:buNone/>
            </a:pPr>
            <a:r>
              <a:rPr lang="en-US" altLang="en-US" sz="2200" b="1" dirty="0">
                <a:latin typeface="Monteserrat"/>
              </a:rPr>
              <a:t>for(</a:t>
            </a:r>
            <a:r>
              <a:rPr lang="en-US" altLang="en-US" sz="2200" b="1" dirty="0" err="1">
                <a:latin typeface="Monteserrat"/>
              </a:rPr>
              <a:t>i</a:t>
            </a:r>
            <a:r>
              <a:rPr lang="en-US" altLang="en-US" sz="2200" b="1" dirty="0">
                <a:latin typeface="Monteserrat"/>
              </a:rPr>
              <a:t>=0; </a:t>
            </a:r>
            <a:r>
              <a:rPr lang="en-US" altLang="en-US" sz="2200" b="1" dirty="0" err="1">
                <a:latin typeface="Monteserrat"/>
              </a:rPr>
              <a:t>i</a:t>
            </a:r>
            <a:r>
              <a:rPr lang="en-US" altLang="en-US" sz="2200" b="1" dirty="0">
                <a:latin typeface="Monteserrat"/>
              </a:rPr>
              <a:t> &lt; max; </a:t>
            </a:r>
            <a:r>
              <a:rPr lang="en-US" altLang="en-US" sz="2200" b="1" dirty="0" err="1">
                <a:latin typeface="Monteserrat"/>
              </a:rPr>
              <a:t>i</a:t>
            </a:r>
            <a:r>
              <a:rPr lang="en-US" altLang="en-US" sz="2200" b="1" dirty="0">
                <a:latin typeface="Monteserrat"/>
              </a:rPr>
              <a:t>++)</a:t>
            </a:r>
            <a:br>
              <a:rPr lang="en-US" altLang="en-US" sz="2200" b="1" dirty="0">
                <a:latin typeface="Monteserrat"/>
              </a:rPr>
            </a:br>
            <a:r>
              <a:rPr lang="en-US" altLang="en-US" sz="2200" b="1" dirty="0">
                <a:latin typeface="Monteserrat"/>
              </a:rPr>
              <a:t>A[</a:t>
            </a:r>
            <a:r>
              <a:rPr lang="en-US" altLang="en-US" sz="2200" b="1" dirty="0" err="1">
                <a:latin typeface="Monteserrat"/>
              </a:rPr>
              <a:t>i</a:t>
            </a:r>
            <a:r>
              <a:rPr lang="en-US" altLang="en-US" sz="2200" b="1" dirty="0">
                <a:latin typeface="Monteserrat"/>
              </a:rPr>
              <a:t>] = </a:t>
            </a:r>
            <a:r>
              <a:rPr lang="en-US" altLang="en-US" sz="2200" b="1" dirty="0" err="1">
                <a:latin typeface="Monteserrat"/>
              </a:rPr>
              <a:t>i</a:t>
            </a:r>
            <a:r>
              <a:rPr lang="en-US" altLang="en-US" sz="2200" b="1" dirty="0">
                <a:latin typeface="Monteserrat"/>
              </a:rPr>
              <a:t>*</a:t>
            </a:r>
            <a:r>
              <a:rPr lang="en-US" altLang="en-US" sz="2200" b="1" dirty="0" err="1">
                <a:latin typeface="Monteserrat"/>
              </a:rPr>
              <a:t>i</a:t>
            </a:r>
            <a:r>
              <a:rPr lang="en-US" altLang="en-US" sz="2200" b="1" dirty="0">
                <a:latin typeface="Monteserrat"/>
              </a:rPr>
              <a:t>;</a:t>
            </a:r>
            <a:br>
              <a:rPr lang="en-US" altLang="en-US" sz="2200" b="1" dirty="0">
                <a:latin typeface="Monteserrat"/>
              </a:rPr>
            </a:br>
            <a:endParaRPr lang="en-US" altLang="en-US" sz="2200" b="1" dirty="0">
              <a:latin typeface="Monteserrat"/>
            </a:endParaRPr>
          </a:p>
          <a:p>
            <a:pPr lvl="2">
              <a:buFontTx/>
              <a:buNone/>
            </a:pPr>
            <a:r>
              <a:rPr lang="en-US" altLang="en-US" sz="2200" b="1" dirty="0">
                <a:latin typeface="Monteserrat"/>
              </a:rPr>
              <a:t>sum = 0; </a:t>
            </a:r>
          </a:p>
          <a:p>
            <a:pPr lvl="2">
              <a:buFontTx/>
              <a:buNone/>
            </a:pPr>
            <a:r>
              <a:rPr lang="en-US" altLang="en-US" sz="2200" b="1" dirty="0">
                <a:latin typeface="Monteserrat"/>
              </a:rPr>
              <a:t>for(j=0; j &lt; max; </a:t>
            </a:r>
            <a:r>
              <a:rPr lang="en-US" altLang="en-US" sz="2200" b="1" dirty="0" err="1">
                <a:latin typeface="Monteserrat"/>
              </a:rPr>
              <a:t>j++</a:t>
            </a:r>
            <a:r>
              <a:rPr lang="en-US" altLang="en-US" sz="2200" b="1" dirty="0">
                <a:latin typeface="Monteserrat"/>
              </a:rPr>
              <a:t>)</a:t>
            </a:r>
            <a:br>
              <a:rPr lang="en-US" altLang="en-US" sz="2200" b="1" dirty="0">
                <a:latin typeface="Monteserrat"/>
              </a:rPr>
            </a:br>
            <a:r>
              <a:rPr lang="en-US" altLang="en-US" sz="2200" b="1" dirty="0">
                <a:latin typeface="Monteserrat"/>
              </a:rPr>
              <a:t>sum += B[j];</a:t>
            </a:r>
            <a:br>
              <a:rPr lang="en-US" altLang="en-US" sz="2200" b="1" dirty="0">
                <a:latin typeface="Monteserrat"/>
              </a:rPr>
            </a:br>
            <a:endParaRPr lang="en-US" altLang="en-US" sz="2200" b="1" dirty="0">
              <a:latin typeface="Monteserrat"/>
            </a:endParaRPr>
          </a:p>
          <a:p>
            <a:pPr lvl="2">
              <a:buFontTx/>
              <a:buNone/>
            </a:pPr>
            <a:r>
              <a:rPr lang="en-US" altLang="en-US" sz="2200" b="1" dirty="0">
                <a:latin typeface="Monteserrat"/>
              </a:rPr>
              <a:t>for (count=0; </a:t>
            </a:r>
            <a:r>
              <a:rPr lang="en-US" altLang="en-US" sz="2200" b="1" dirty="0" err="1">
                <a:latin typeface="Monteserrat"/>
              </a:rPr>
              <a:t>rc</a:t>
            </a:r>
            <a:r>
              <a:rPr lang="en-US" altLang="en-US" sz="2200" b="1" dirty="0">
                <a:latin typeface="Monteserrat"/>
              </a:rPr>
              <a:t>!=EOF; count++)</a:t>
            </a:r>
            <a:br>
              <a:rPr lang="en-US" altLang="en-US" sz="2200" b="1" dirty="0">
                <a:latin typeface="Monteserrat"/>
              </a:rPr>
            </a:br>
            <a:r>
              <a:rPr lang="en-US" altLang="en-US" sz="2200" b="1" dirty="0" err="1">
                <a:latin typeface="Monteserrat"/>
              </a:rPr>
              <a:t>rc</a:t>
            </a:r>
            <a:r>
              <a:rPr lang="en-US" altLang="en-US" sz="2200" b="1" dirty="0">
                <a:latin typeface="Monteserrat"/>
              </a:rPr>
              <a:t>=</a:t>
            </a:r>
            <a:r>
              <a:rPr lang="en-US" altLang="en-US" sz="2200" b="1" dirty="0" err="1">
                <a:latin typeface="Monteserrat"/>
              </a:rPr>
              <a:t>scanf</a:t>
            </a:r>
            <a:r>
              <a:rPr lang="en-US" altLang="en-US" sz="2200" b="1" dirty="0">
                <a:latin typeface="Monteserrat"/>
              </a:rPr>
              <a:t>("%f", &amp;A[count]);</a:t>
            </a:r>
            <a:endParaRPr lang="en-US" altLang="en-US" sz="2200" dirty="0">
              <a:latin typeface="Monteserra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064"/>
    </mc:Choice>
    <mc:Fallback xmlns="">
      <p:transition spd="slow" advTm="21406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8DD2-2A45-4F9F-A2B5-D51863D3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6529-37AC-427E-BD62-40424947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Monteserrat"/>
              </a:rPr>
              <a:t>Arrays are helpful for storing data using a single name.</a:t>
            </a:r>
          </a:p>
          <a:p>
            <a:pPr algn="l"/>
            <a:r>
              <a:rPr lang="en-US" sz="2400" b="0" i="0" u="none" strike="noStrike" baseline="0" dirty="0">
                <a:latin typeface="Monteserrat"/>
              </a:rPr>
              <a:t>Arr</a:t>
            </a:r>
            <a:r>
              <a:rPr lang="en-US" sz="2400" dirty="0">
                <a:latin typeface="Monteserrat"/>
              </a:rPr>
              <a:t>ays should be declared before using them in the program.</a:t>
            </a:r>
          </a:p>
          <a:p>
            <a:pPr algn="l"/>
            <a:r>
              <a:rPr lang="en-US" sz="2400" dirty="0">
                <a:latin typeface="Monteserrat"/>
              </a:rPr>
              <a:t>Single dimensional arrays are of different types and their starting index is 0.</a:t>
            </a:r>
          </a:p>
          <a:p>
            <a:pPr algn="l"/>
            <a:r>
              <a:rPr lang="en-US" sz="2400" dirty="0">
                <a:latin typeface="Monteserrat"/>
              </a:rPr>
              <a:t>During declaration of an array, it is possible to initialize values.</a:t>
            </a:r>
          </a:p>
          <a:p>
            <a:pPr algn="l"/>
            <a:r>
              <a:rPr lang="en-US" sz="2400" dirty="0">
                <a:latin typeface="Monteserrat"/>
              </a:rPr>
              <a:t>Subscripts help to identify positions of elements in an array.</a:t>
            </a:r>
          </a:p>
          <a:p>
            <a:pPr algn="l"/>
            <a:r>
              <a:rPr lang="en-US" sz="2400" dirty="0">
                <a:latin typeface="Monteserrat"/>
              </a:rPr>
              <a:t>Loops are used for array processing.</a:t>
            </a:r>
          </a:p>
        </p:txBody>
      </p:sp>
    </p:spTree>
    <p:extLst>
      <p:ext uri="{BB962C8B-B14F-4D97-AF65-F5344CB8AC3E}">
        <p14:creationId xmlns:p14="http://schemas.microsoft.com/office/powerpoint/2010/main" val="31954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16"/>
    </mc:Choice>
    <mc:Fallback xmlns="">
      <p:transition spd="slow" advTm="5321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E9B1-7970-401D-8A47-5CD3AFF8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EFEF-96E8-49B7-B5C9-8E502133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 eaLnBrk="1" hangingPunct="1">
              <a:buNone/>
              <a:defRPr/>
            </a:pPr>
            <a:r>
              <a:rPr lang="en-IN" sz="3600" dirty="0"/>
              <a:t>(a) To increment the </a:t>
            </a:r>
            <a:r>
              <a:rPr lang="en-IN" sz="3600" dirty="0" err="1"/>
              <a:t>ith</a:t>
            </a:r>
            <a:r>
              <a:rPr lang="en-IN" sz="3600" dirty="0"/>
              <a:t> element, the given statements can be used.</a:t>
            </a:r>
          </a:p>
          <a:p>
            <a:pPr marL="914400" lvl="2" indent="0" eaLnBrk="1" hangingPunct="1">
              <a:buNone/>
              <a:defRPr/>
            </a:pPr>
            <a:r>
              <a:rPr lang="en-IN" sz="3600" dirty="0" err="1"/>
              <a:t>ar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]++;</a:t>
            </a:r>
          </a:p>
          <a:p>
            <a:pPr marL="914400" lvl="2" indent="0" eaLnBrk="1" hangingPunct="1">
              <a:buNone/>
              <a:defRPr/>
            </a:pPr>
            <a:r>
              <a:rPr lang="en-IN" sz="3600" dirty="0" err="1"/>
              <a:t>ar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 += 1;</a:t>
            </a:r>
          </a:p>
          <a:p>
            <a:pPr marL="914400" lvl="2" indent="0" eaLnBrk="1" hangingPunct="1">
              <a:buNone/>
              <a:defRPr/>
            </a:pPr>
            <a:r>
              <a:rPr lang="en-IN" sz="3600" dirty="0" err="1"/>
              <a:t>ar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 = </a:t>
            </a:r>
            <a:r>
              <a:rPr lang="en-IN" sz="3600" dirty="0" err="1"/>
              <a:t>ar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 + 1;</a:t>
            </a:r>
          </a:p>
          <a:p>
            <a:pPr marL="457200" lvl="1" indent="0" eaLnBrk="1" hangingPunct="1">
              <a:buNone/>
              <a:defRPr/>
            </a:pPr>
            <a:r>
              <a:rPr lang="en-IN" sz="3600" dirty="0"/>
              <a:t>(b) To add n to the </a:t>
            </a:r>
            <a:r>
              <a:rPr lang="en-IN" sz="3600" dirty="0" err="1"/>
              <a:t>ith</a:t>
            </a:r>
            <a:r>
              <a:rPr lang="en-IN" sz="3600" dirty="0"/>
              <a:t> element, the following statements may be used,</a:t>
            </a:r>
          </a:p>
          <a:p>
            <a:pPr marL="914400" lvl="2" indent="0" eaLnBrk="1" hangingPunct="1">
              <a:buNone/>
              <a:defRPr/>
            </a:pPr>
            <a:r>
              <a:rPr lang="en-IN" sz="3600" dirty="0" err="1"/>
              <a:t>ar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 += n;</a:t>
            </a:r>
          </a:p>
          <a:p>
            <a:pPr marL="914400" lvl="2" indent="0" eaLnBrk="1" hangingPunct="1">
              <a:buNone/>
              <a:defRPr/>
            </a:pPr>
            <a:r>
              <a:rPr lang="en-IN" sz="3600" dirty="0" err="1"/>
              <a:t>ar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 = </a:t>
            </a:r>
            <a:r>
              <a:rPr lang="en-IN" sz="3600" dirty="0" err="1"/>
              <a:t>ar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 + n;</a:t>
            </a:r>
          </a:p>
          <a:p>
            <a:pPr marL="457200" lvl="1" indent="0" eaLnBrk="1" hangingPunct="1">
              <a:buNone/>
              <a:defRPr/>
            </a:pPr>
            <a:r>
              <a:rPr lang="en-IN" sz="3600" dirty="0"/>
              <a:t>(c) To copy the contents of the </a:t>
            </a:r>
            <a:r>
              <a:rPr lang="en-IN" sz="3600" dirty="0" err="1"/>
              <a:t>ith</a:t>
            </a:r>
            <a:r>
              <a:rPr lang="en-IN" sz="3600" dirty="0"/>
              <a:t> element to the kth element, the following statement may be written.</a:t>
            </a:r>
          </a:p>
          <a:p>
            <a:pPr marL="914400" lvl="2" indent="0" eaLnBrk="1" hangingPunct="1">
              <a:buNone/>
              <a:defRPr/>
            </a:pPr>
            <a:r>
              <a:rPr lang="en-IN" sz="3600" dirty="0" err="1"/>
              <a:t>ar</a:t>
            </a:r>
            <a:r>
              <a:rPr lang="en-IN" sz="3600" dirty="0"/>
              <a:t>[k] = </a:t>
            </a:r>
            <a:r>
              <a:rPr lang="en-IN" sz="3600" dirty="0" err="1"/>
              <a:t>ar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];</a:t>
            </a:r>
          </a:p>
          <a:p>
            <a:pPr marL="457200" lvl="1" indent="0" eaLnBrk="1" hangingPunct="1">
              <a:buNone/>
              <a:defRPr/>
            </a:pPr>
            <a:r>
              <a:rPr lang="en-IN" sz="3600" dirty="0"/>
              <a:t>(d) To copy the contents of one array ‘</a:t>
            </a:r>
            <a:r>
              <a:rPr lang="en-IN" sz="3600" dirty="0" err="1"/>
              <a:t>ar</a:t>
            </a:r>
            <a:r>
              <a:rPr lang="en-IN" sz="3600" dirty="0"/>
              <a:t>’ to another array ‘</a:t>
            </a:r>
            <a:r>
              <a:rPr lang="en-IN" sz="3600" dirty="0" err="1"/>
              <a:t>br</a:t>
            </a:r>
            <a:r>
              <a:rPr lang="en-IN" sz="3600" dirty="0"/>
              <a:t>’, it must again be done one by one.</a:t>
            </a:r>
          </a:p>
          <a:p>
            <a:pPr marL="914400" lvl="2" indent="0" eaLnBrk="1" hangingPunct="1">
              <a:buNone/>
              <a:defRPr/>
            </a:pPr>
            <a:r>
              <a:rPr lang="en-IN" sz="3600" dirty="0"/>
              <a:t>int </a:t>
            </a:r>
            <a:r>
              <a:rPr lang="en-IN" sz="3600" dirty="0" err="1"/>
              <a:t>ar</a:t>
            </a:r>
            <a:r>
              <a:rPr lang="en-IN" sz="3600" dirty="0"/>
              <a:t>[10],</a:t>
            </a:r>
            <a:r>
              <a:rPr lang="en-IN" sz="3600" dirty="0" err="1"/>
              <a:t>br</a:t>
            </a:r>
            <a:r>
              <a:rPr lang="en-IN" sz="3600" dirty="0"/>
              <a:t>[10];</a:t>
            </a:r>
          </a:p>
          <a:p>
            <a:pPr marL="914400" lvl="2" indent="0" eaLnBrk="1" hangingPunct="1">
              <a:buNone/>
              <a:defRPr/>
            </a:pPr>
            <a:r>
              <a:rPr lang="nn-NO" sz="3600" dirty="0"/>
              <a:t>for(i = 0; i &lt; 10; i = i + 1)</a:t>
            </a:r>
          </a:p>
          <a:p>
            <a:pPr marL="914400" lvl="2" indent="0" eaLnBrk="1" hangingPunct="1">
              <a:buNone/>
              <a:defRPr/>
            </a:pPr>
            <a:r>
              <a:rPr lang="en-IN" sz="3600" dirty="0" err="1"/>
              <a:t>br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 = </a:t>
            </a:r>
            <a:r>
              <a:rPr lang="en-IN" sz="3600" dirty="0" err="1"/>
              <a:t>ar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20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E9B1-7970-401D-8A47-5CD3AFF8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EFEF-96E8-49B7-B5C9-8E502133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1" hangingPunct="1">
              <a:buNone/>
              <a:defRPr/>
            </a:pPr>
            <a:r>
              <a:rPr lang="en-IN" sz="2000" dirty="0"/>
              <a:t>(e) To exchange the values in </a:t>
            </a:r>
            <a:r>
              <a:rPr lang="en-IN" sz="2000" dirty="0" err="1"/>
              <a:t>ar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 and </a:t>
            </a:r>
            <a:r>
              <a:rPr lang="en-IN" sz="2000" dirty="0" err="1"/>
              <a:t>ar</a:t>
            </a:r>
            <a:r>
              <a:rPr lang="en-IN" sz="2000" dirty="0"/>
              <a:t>[k], a ‘temporary’ variable must be declared to hold one value, and it should be the same data type as the array elements being swapped. 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dirty="0"/>
              <a:t>int temp;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dirty="0"/>
              <a:t>temp = </a:t>
            </a:r>
            <a:r>
              <a:rPr lang="en-IN" dirty="0" err="1"/>
              <a:t>ar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 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dirty="0"/>
              <a:t>/* save a copy of value in </a:t>
            </a:r>
            <a:r>
              <a:rPr lang="en-IN" dirty="0" err="1"/>
              <a:t>ar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*/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pt-BR" dirty="0"/>
              <a:t>ar[i] = ar[j]; 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pt-BR" dirty="0"/>
              <a:t>/* copy value from ar[j] to ar[i] */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dirty="0" err="1"/>
              <a:t>ar</a:t>
            </a:r>
            <a:r>
              <a:rPr lang="en-IN" dirty="0"/>
              <a:t>[j] = temp;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dirty="0"/>
              <a:t> /* copy saved value of </a:t>
            </a:r>
            <a:r>
              <a:rPr lang="en-IN" dirty="0" err="1"/>
              <a:t>ar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to </a:t>
            </a:r>
            <a:r>
              <a:rPr lang="en-IN" dirty="0" err="1"/>
              <a:t>ar</a:t>
            </a:r>
            <a:r>
              <a:rPr lang="en-IN" dirty="0"/>
              <a:t>[j] */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80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80E9-2798-4DDB-8E9D-6FEB3BD1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25" y="1530350"/>
            <a:ext cx="10470383" cy="457904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sz="2400" dirty="0"/>
              <a:t>x and y are similar arrays (i.e., of the same data type, dimensionality, and size), then assignment operations, comparison operations, etc.,  using them should be carried out on an element-by-element basis.</a:t>
            </a:r>
          </a:p>
          <a:p>
            <a:pPr eaLnBrk="1" hangingPunct="1">
              <a:defRPr/>
            </a:pPr>
            <a:r>
              <a:rPr lang="en-IN" sz="2400" dirty="0"/>
              <a:t>Examples using the elements of an array named ‘numbers’ are shown here: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sz="2400" dirty="0"/>
              <a:t>numbers [0] = 98;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sz="2400" dirty="0"/>
              <a:t>numbers [1] = numbers [0] – 11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sz="2400" dirty="0"/>
              <a:t>numbers [2] = 2 * (numbers [0] – 6);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sz="2400" dirty="0"/>
              <a:t>numbers [3] = 79;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sz="2400" dirty="0"/>
              <a:t>numbers [4] = (numbers [2] + numbers [3] – 3)/2;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IN" sz="2400" dirty="0"/>
              <a:t>total = numbers[0] + numbers[1] + numbers[2] + numbers[3] + numbers[4];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C0AFC-E0F4-4629-BA8D-A2171C81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188" y="563564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/>
              <a:t>Accessing Array Elements</a:t>
            </a:r>
            <a:br>
              <a:rPr lang="en-IN" b="1" dirty="0"/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2C03-D686-4710-9190-97C50CF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41464"/>
            <a:ext cx="8229600" cy="4911725"/>
          </a:xfrm>
        </p:spPr>
        <p:txBody>
          <a:bodyPr/>
          <a:lstStyle/>
          <a:p>
            <a:pPr eaLnBrk="1" hangingPunct="1">
              <a:defRPr/>
            </a:pPr>
            <a:r>
              <a:rPr lang="en-IN" sz="2400" b="1" i="1" dirty="0"/>
              <a:t>Reading the </a:t>
            </a:r>
            <a:r>
              <a:rPr lang="en-IN" sz="2400" dirty="0"/>
              <a:t>input into an array is done as shown. </a:t>
            </a:r>
          </a:p>
          <a:p>
            <a:pPr marL="0" indent="0" eaLnBrk="1" hangingPunct="1">
              <a:buNone/>
              <a:defRPr/>
            </a:pPr>
            <a:r>
              <a:rPr lang="en-IN" sz="2400" dirty="0"/>
              <a:t>      int a[10]; /* an array with 10 “int” elements */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sz="2000" dirty="0"/>
              <a:t>for(</a:t>
            </a:r>
            <a:r>
              <a:rPr lang="en-IN" sz="2000" dirty="0" err="1"/>
              <a:t>i</a:t>
            </a:r>
            <a:r>
              <a:rPr lang="en-IN" sz="2000" dirty="0"/>
              <a:t>=0 ; </a:t>
            </a:r>
            <a:r>
              <a:rPr lang="en-IN" sz="2000" dirty="0" err="1"/>
              <a:t>i</a:t>
            </a:r>
            <a:r>
              <a:rPr lang="en-IN" sz="2000" dirty="0"/>
              <a:t>&lt; 10;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sz="2000" dirty="0"/>
              <a:t>  </a:t>
            </a:r>
            <a:r>
              <a:rPr lang="en-IN" sz="2000" dirty="0" err="1"/>
              <a:t>scanf</a:t>
            </a:r>
            <a:r>
              <a:rPr lang="en-IN" sz="2000" dirty="0"/>
              <a:t>(“%d”, &amp;a[</a:t>
            </a:r>
            <a:r>
              <a:rPr lang="en-IN" sz="2000" dirty="0" err="1"/>
              <a:t>i</a:t>
            </a:r>
            <a:r>
              <a:rPr lang="en-IN" sz="2000" dirty="0"/>
              <a:t>]);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IN" sz="20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sz="2000" dirty="0" err="1"/>
              <a:t>Eg</a:t>
            </a:r>
            <a:r>
              <a:rPr lang="en-IN" sz="2000" dirty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sz="2000" dirty="0"/>
              <a:t>  Input: 9 8 7 6 5 4 3 2 1 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IN" sz="20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sz="2000" dirty="0"/>
              <a:t>  Result: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sz="2000" dirty="0"/>
              <a:t>    a[0]=9, a[1]=8 ……….     a[9]=0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sz="2000" dirty="0"/>
              <a:t>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849F6-D5FD-4BE3-A856-B4DD178B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333376"/>
            <a:ext cx="9111343" cy="10080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/>
              <a:t>Storing values given by the user in an array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035B-0CCC-45D5-B3ED-D34F854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644" y="1398589"/>
            <a:ext cx="5517383" cy="5126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sz="2400" dirty="0"/>
              <a:t>The following code segment prints the elements of an array, a[10].</a:t>
            </a:r>
            <a:br>
              <a:rPr lang="en-IN" sz="2400" dirty="0"/>
            </a:br>
            <a:endParaRPr lang="en-IN" sz="24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 ; </a:t>
            </a:r>
            <a:r>
              <a:rPr lang="en-IN" dirty="0" err="1"/>
              <a:t>i</a:t>
            </a:r>
            <a:r>
              <a:rPr lang="en-IN" dirty="0"/>
              <a:t>&lt; 10;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IN" dirty="0"/>
              <a:t>  printf(“%d”, 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271463" lvl="1" eaLnBrk="1" hangingPunct="1">
              <a:buFont typeface="Wingdings" panose="05000000000000000000" pitchFamily="2" charset="2"/>
              <a:buNone/>
              <a:defRPr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03821-E951-4606-A138-54685B29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6" y="274639"/>
            <a:ext cx="4191000" cy="7254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b="1" i="1" dirty="0"/>
              <a:t>Printing an array </a:t>
            </a:r>
            <a:endParaRPr lang="en-IN" dirty="0"/>
          </a:p>
        </p:txBody>
      </p:sp>
      <p:pic>
        <p:nvPicPr>
          <p:cNvPr id="30726" name="Picture 2">
            <a:extLst>
              <a:ext uri="{FF2B5EF4-FFF2-40B4-BE49-F238E27FC236}">
                <a16:creationId xmlns:a16="http://schemas.microsoft.com/office/drawing/2014/main" id="{F77ADC19-7368-4D05-A058-BE3433ED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84" y="200967"/>
            <a:ext cx="5436158" cy="647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5EA6F8-8855-4F53-97E0-E93F3189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80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/>
              <a:t>Fibonacci series using an array</a:t>
            </a:r>
            <a:endParaRPr lang="en-IN" dirty="0"/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E8EAD5C1-48DC-49FE-AA7B-F7A4EEC58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80" y="1215851"/>
            <a:ext cx="4463772" cy="52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>
            <a:extLst>
              <a:ext uri="{FF2B5EF4-FFF2-40B4-BE49-F238E27FC236}">
                <a16:creationId xmlns:a16="http://schemas.microsoft.com/office/drawing/2014/main" id="{7C9BB036-0496-4BBA-90F2-53648C03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03" y="663191"/>
            <a:ext cx="1797922" cy="573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EA36-6C9F-4D22-AFF8-AD8FE9BD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11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/>
              <a:t>Searching an element within an array</a:t>
            </a:r>
            <a:endParaRPr lang="en-IN" dirty="0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8D2AF614-E80F-4A57-AC43-1762309D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7" y="795862"/>
            <a:ext cx="5424960" cy="585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>
            <a:extLst>
              <a:ext uri="{FF2B5EF4-FFF2-40B4-BE49-F238E27FC236}">
                <a16:creationId xmlns:a16="http://schemas.microsoft.com/office/drawing/2014/main" id="{CEB4827D-4B19-4E44-A566-0EE0AE2A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04" y="1357312"/>
            <a:ext cx="3571875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8B79D5-F183-4A25-B1F5-621681CE1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605" y="387887"/>
            <a:ext cx="7543800" cy="695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ARRAYS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76D331-FE0D-46B4-AECA-77E0DAE9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4229" y="1083212"/>
            <a:ext cx="10325685" cy="5134709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Wingdings" pitchFamily="2" charset="2"/>
              <a:buChar char="§"/>
            </a:pPr>
            <a:endParaRPr lang="en-US" altLang="en-US" sz="2400" dirty="0">
              <a:latin typeface="Monteserrat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An array is a </a:t>
            </a:r>
            <a:r>
              <a:rPr lang="en-US" altLang="en-US" sz="2400" u="sng" dirty="0">
                <a:latin typeface="Monteserrat"/>
                <a:cs typeface="Times New Roman" pitchFamily="18" charset="0"/>
              </a:rPr>
              <a:t>collection of elements of the same type that are referenced by a common name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Monteserrat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Compared to the basic data type (int, float &amp; char) it is an </a:t>
            </a:r>
            <a:r>
              <a:rPr lang="en-US" altLang="en-US" sz="2400" u="sng" dirty="0">
                <a:latin typeface="Monteserrat"/>
                <a:cs typeface="Times New Roman" pitchFamily="18" charset="0"/>
              </a:rPr>
              <a:t>aggregate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 or </a:t>
            </a:r>
            <a:r>
              <a:rPr lang="en-US" altLang="en-US" sz="2400" u="sng" dirty="0">
                <a:latin typeface="Monteserrat"/>
                <a:cs typeface="Times New Roman" pitchFamily="18" charset="0"/>
              </a:rPr>
              <a:t>derived data type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altLang="en-US" sz="2400" dirty="0">
              <a:latin typeface="Monteserrat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All the elements of an array occupy a set of contiguous memory locations.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13"/>
    </mc:Choice>
    <mc:Fallback xmlns="">
      <p:transition spd="slow" advTm="4111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0ED4-0039-465F-B483-ED38F1E5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12864"/>
            <a:ext cx="8229600" cy="328612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IN" sz="2400" b="1" i="1" dirty="0"/>
              <a:t>A bubble sort compares adjacent array elements </a:t>
            </a:r>
            <a:r>
              <a:rPr lang="en-IN" sz="2400" dirty="0"/>
              <a:t>and exchanges their values if they are out of order.</a:t>
            </a:r>
          </a:p>
          <a:p>
            <a:pPr algn="just" eaLnBrk="1" hangingPunct="1">
              <a:defRPr/>
            </a:pPr>
            <a:r>
              <a:rPr lang="en-IN" sz="2400" dirty="0"/>
              <a:t>In this way, the smaller values </a:t>
            </a:r>
            <a:r>
              <a:rPr lang="en-IN" sz="2400" b="1" dirty="0"/>
              <a:t>‘bubble’</a:t>
            </a:r>
            <a:r>
              <a:rPr lang="en-IN" sz="2400" dirty="0"/>
              <a:t> to the top of the array (towards element 0), while the larger values </a:t>
            </a:r>
            <a:r>
              <a:rPr lang="en-IN" sz="2400" b="1" dirty="0"/>
              <a:t>‘sink’</a:t>
            </a:r>
            <a:r>
              <a:rPr lang="en-IN" sz="2400" dirty="0"/>
              <a:t> to the bottom of the array.</a:t>
            </a:r>
          </a:p>
          <a:p>
            <a:pPr algn="just" eaLnBrk="1" hangingPunct="1">
              <a:defRPr/>
            </a:pPr>
            <a:r>
              <a:rPr lang="en-IN" sz="2400" dirty="0"/>
              <a:t> This sort continues until no exchanges are performed in a pass.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45C89-A6C3-464D-91A6-59CF4237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214313"/>
            <a:ext cx="8229600" cy="5000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/>
              <a:t>Bubble sort 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0ED4-0039-465F-B483-ED38F1E5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223890"/>
            <a:ext cx="9287023" cy="4529796"/>
          </a:xfrm>
        </p:spPr>
        <p:txBody>
          <a:bodyPr/>
          <a:lstStyle/>
          <a:p>
            <a:pPr eaLnBrk="1" hangingPunct="1">
              <a:defRPr/>
            </a:pPr>
            <a:endParaRPr lang="en-IN" sz="2400" dirty="0"/>
          </a:p>
          <a:p>
            <a:pPr eaLnBrk="1" hangingPunct="1">
              <a:defRPr/>
            </a:pP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45C89-A6C3-464D-91A6-59CF4237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214313"/>
            <a:ext cx="8229600" cy="5000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/>
              <a:t>Bubble sort 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DC394B-247C-4F94-874E-F9C33214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63" y="2110154"/>
            <a:ext cx="9721979" cy="34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182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0957-850C-420C-AA07-ECBF9E49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969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dirty="0"/>
              <a:t>Bubble sort program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C1C7903D-03C2-4279-BB1E-3009003C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8" y="944546"/>
            <a:ext cx="5506445" cy="562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>
            <a:extLst>
              <a:ext uri="{FF2B5EF4-FFF2-40B4-BE49-F238E27FC236}">
                <a16:creationId xmlns:a16="http://schemas.microsoft.com/office/drawing/2014/main" id="{824F3E66-9B2B-4578-BC66-63D44AE0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698" y="854110"/>
            <a:ext cx="4920448" cy="571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0F4E-ACB4-4F3C-8D82-F582890C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01" y="1825624"/>
            <a:ext cx="10750899" cy="423353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dirty="0"/>
              <a:t>Arrays with more than one dimension are called multidimensional arrays.</a:t>
            </a:r>
          </a:p>
          <a:p>
            <a:pPr eaLnBrk="1" hangingPunct="1">
              <a:defRPr/>
            </a:pPr>
            <a:r>
              <a:rPr lang="en-IN" dirty="0"/>
              <a:t>An array of two dimensions can be declared as follows:</a:t>
            </a:r>
          </a:p>
          <a:p>
            <a:pPr lvl="1" eaLnBrk="1" hangingPunct="1">
              <a:defRPr/>
            </a:pPr>
            <a:r>
              <a:rPr lang="en-IN" b="1" dirty="0"/>
              <a:t>data_type array_name[size1][size2];</a:t>
            </a:r>
          </a:p>
          <a:p>
            <a:pPr lvl="1" eaLnBrk="1" hangingPunct="1">
              <a:defRPr/>
            </a:pPr>
            <a:r>
              <a:rPr lang="en-IN" dirty="0"/>
              <a:t>Here, data_type is the name of some type of data, such as int. Also, size1 and size2 are the sizes of the array’s first and second dimensions, respectively.</a:t>
            </a:r>
          </a:p>
          <a:p>
            <a:pPr eaLnBrk="1" hangingPunct="1">
              <a:defRPr/>
            </a:pPr>
            <a:r>
              <a:rPr lang="en-IN" dirty="0"/>
              <a:t>A three-dimensional array, such as a cube, can be declared as follows:</a:t>
            </a:r>
          </a:p>
          <a:p>
            <a:pPr lvl="1" eaLnBrk="1" hangingPunct="1">
              <a:defRPr/>
            </a:pPr>
            <a:r>
              <a:rPr lang="en-IN" b="1" dirty="0"/>
              <a:t>data_type array_name[size1][size2][size3]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A2EBD-DF52-4F7E-85C0-6F2E27DA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b="1" dirty="0"/>
              <a:t>MULTIDIMENSIONAL ARRAYS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61AB-ECBB-430D-861D-592EAE76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97" y="928689"/>
            <a:ext cx="9672543" cy="558264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sz="2400" dirty="0"/>
              <a:t>The number of subscripts determines the </a:t>
            </a:r>
            <a:r>
              <a:rPr lang="en-IN" sz="2400" i="1" dirty="0"/>
              <a:t>dimensionality </a:t>
            </a:r>
            <a:r>
              <a:rPr lang="en-IN" sz="2400" dirty="0"/>
              <a:t>of an array.</a:t>
            </a:r>
          </a:p>
          <a:p>
            <a:pPr marL="0" indent="0" eaLnBrk="1" hangingPunct="1">
              <a:buNone/>
              <a:defRPr/>
            </a:pPr>
            <a:endParaRPr lang="en-IN" sz="2400" dirty="0"/>
          </a:p>
          <a:p>
            <a:pPr marL="0" indent="0" eaLnBrk="1" hangingPunct="1">
              <a:buNone/>
              <a:defRPr/>
            </a:pPr>
            <a:r>
              <a:rPr lang="en-IN" sz="2400" dirty="0"/>
              <a:t>E.g. :  </a:t>
            </a:r>
          </a:p>
          <a:p>
            <a:pPr eaLnBrk="1" hangingPunct="1">
              <a:defRPr/>
            </a:pPr>
            <a:r>
              <a:rPr lang="en-IN" sz="2400" dirty="0"/>
              <a:t> x[</a:t>
            </a:r>
            <a:r>
              <a:rPr lang="en-IN" sz="2400" dirty="0" err="1"/>
              <a:t>i</a:t>
            </a:r>
            <a:r>
              <a:rPr lang="en-IN" sz="2400" dirty="0"/>
              <a:t>] refers to an element of a one-dimensional array, x. </a:t>
            </a:r>
          </a:p>
          <a:p>
            <a:pPr eaLnBrk="1" hangingPunct="1">
              <a:defRPr/>
            </a:pPr>
            <a:r>
              <a:rPr lang="en-IN" sz="2400" dirty="0"/>
              <a:t> y[</a:t>
            </a:r>
            <a:r>
              <a:rPr lang="en-IN" sz="2400" dirty="0" err="1"/>
              <a:t>i</a:t>
            </a:r>
            <a:r>
              <a:rPr lang="en-IN" sz="2400" dirty="0"/>
              <a:t>][j] refers to an element of a two-dimensional array, y, and so on.</a:t>
            </a:r>
          </a:p>
          <a:p>
            <a:pPr marL="0" indent="0" eaLnBrk="1" hangingPunct="1">
              <a:buNone/>
              <a:defRPr/>
            </a:pPr>
            <a:endParaRPr lang="en-IN" sz="2400" dirty="0"/>
          </a:p>
          <a:p>
            <a:pPr lvl="1" eaLnBrk="1" hangingPunct="1">
              <a:defRPr/>
            </a:pPr>
            <a:r>
              <a:rPr lang="en-IN" sz="2000" dirty="0"/>
              <a:t>int b[3][5]={{1,2,3,4,5},{6,7,8,9,10},{11,12,13,14,15}};</a:t>
            </a:r>
          </a:p>
          <a:p>
            <a:pPr lvl="1" eaLnBrk="1" hangingPunct="1">
              <a:defRPr/>
            </a:pPr>
            <a:endParaRPr lang="en-IN" sz="2000" dirty="0"/>
          </a:p>
          <a:p>
            <a:pPr eaLnBrk="1" hangingPunct="1">
              <a:defRPr/>
            </a:pPr>
            <a:r>
              <a:rPr lang="en-IN" sz="2400" b="1" dirty="0"/>
              <a:t>Unsized Array Initializations</a:t>
            </a:r>
          </a:p>
          <a:p>
            <a:pPr lvl="1" eaLnBrk="1" hangingPunct="1">
              <a:defRPr/>
            </a:pPr>
            <a:r>
              <a:rPr lang="en-IN" sz="2000" dirty="0"/>
              <a:t>C compiler automatically creates an array big enough to hold all the initializers. This is called an unsized array. </a:t>
            </a:r>
          </a:p>
          <a:p>
            <a:pPr marL="457200" lvl="1" indent="0" eaLnBrk="1" hangingPunct="1">
              <a:buNone/>
              <a:defRPr/>
            </a:pPr>
            <a:endParaRPr lang="en-IN" sz="2000" dirty="0"/>
          </a:p>
          <a:p>
            <a:pPr lvl="2" eaLnBrk="1" hangingPunct="1">
              <a:defRPr/>
            </a:pPr>
            <a:r>
              <a:rPr lang="pt-BR" b="1" dirty="0"/>
              <a:t> char e1[] =“read error\n”;</a:t>
            </a:r>
          </a:p>
          <a:p>
            <a:pPr lvl="2" eaLnBrk="1" hangingPunct="1">
              <a:defRPr/>
            </a:pPr>
            <a:r>
              <a:rPr lang="pt-BR" b="1" dirty="0"/>
              <a:t> char e2[] =“write error\n”;</a:t>
            </a:r>
            <a:endParaRPr lang="en-IN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F00F-D671-4CCC-B01F-E2F2521F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4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F2FF-550D-556B-6DD3-4A69B867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3600" dirty="0"/>
              <a:t>Printing matrix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475E-9961-0507-7BC9-3A2946A9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965"/>
            <a:ext cx="7381352" cy="5352998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main(){    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=0,j=0;  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[4][3]={{1,2,3},{2,3,4},{3,4,5},{4,5,6}};    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=0;i&lt;4;i++){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 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(j=0;j&lt;3;j++){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    printf(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arr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[%d] [%d] = %d 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i,j,arr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][j]);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    }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}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67A67-8576-AB9C-14A4-F3C4933FE2AE}"/>
              </a:ext>
            </a:extLst>
          </p:cNvPr>
          <p:cNvSpPr txBox="1"/>
          <p:nvPr/>
        </p:nvSpPr>
        <p:spPr>
          <a:xfrm>
            <a:off x="8601386" y="1030016"/>
            <a:ext cx="224078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Output: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[0][0] = 1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[0][1] = 2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[0][2] = 3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[1][0] = 2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[1][1] = 3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[1][2] = 4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[2][0] = 3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[2][1] = 4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[2][2] = 5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[3][0] = 4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[3][1] = 5</a:t>
            </a:r>
          </a:p>
          <a:p>
            <a:r>
              <a:rPr lang="en-IN" sz="2800" dirty="0" err="1"/>
              <a:t>arr</a:t>
            </a:r>
            <a:r>
              <a:rPr lang="en-IN" sz="2800" dirty="0"/>
              <a:t>[3][2] = 6</a:t>
            </a:r>
          </a:p>
        </p:txBody>
      </p:sp>
    </p:spTree>
    <p:extLst>
      <p:ext uri="{BB962C8B-B14F-4D97-AF65-F5344CB8AC3E}">
        <p14:creationId xmlns:p14="http://schemas.microsoft.com/office/powerpoint/2010/main" val="1193939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1027-F74B-40B0-995E-F89DCF46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sz="2400" dirty="0"/>
              <a:t>Multi-dimensional arrays are kept in computer memory as a linear sequence of variables.</a:t>
            </a:r>
          </a:p>
          <a:p>
            <a:pPr eaLnBrk="1" hangingPunct="1">
              <a:defRPr/>
            </a:pPr>
            <a:r>
              <a:rPr lang="en-IN" sz="2400" dirty="0"/>
              <a:t>The elements of a multi-dimensional array are stored contiguously in a block of computer memory.</a:t>
            </a:r>
          </a:p>
          <a:p>
            <a:pPr eaLnBrk="1" hangingPunct="1">
              <a:defRPr/>
            </a:pPr>
            <a:r>
              <a:rPr lang="en-IN" sz="2400" dirty="0"/>
              <a:t>The number of subscripts determines the </a:t>
            </a:r>
            <a:r>
              <a:rPr lang="en-IN" sz="2400" i="1" dirty="0"/>
              <a:t>dimensionality </a:t>
            </a:r>
            <a:r>
              <a:rPr lang="en-IN" sz="2400" dirty="0"/>
              <a:t>of an array.</a:t>
            </a:r>
          </a:p>
          <a:p>
            <a:pPr eaLnBrk="1" hangingPunct="1">
              <a:defRPr/>
            </a:pPr>
            <a:r>
              <a:rPr lang="en-IN" sz="2400" dirty="0"/>
              <a:t>If unsized arrays are declared, the C compiler automatically creates an array big enough to hold all the initializers.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F7C77-17F9-4FE2-8EAE-6C7DD2B9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Cont.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349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Matrices (2D-arrays)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627" y="900112"/>
            <a:ext cx="9421534" cy="522636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dirty="0"/>
              <a:t>A matrix is a set of numbers arranged in a grid with rows and columns.  </a:t>
            </a:r>
          </a:p>
          <a:p>
            <a:pPr>
              <a:defRPr/>
            </a:pPr>
            <a:r>
              <a:rPr lang="en-US" altLang="en-US" sz="2400" dirty="0"/>
              <a:t>A matrix is defined using a type declaration statement.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altLang="en-US" dirty="0"/>
              <a:t>	datatype </a:t>
            </a:r>
            <a:r>
              <a:rPr lang="en-US" altLang="en-US" dirty="0" err="1"/>
              <a:t>array_name</a:t>
            </a:r>
            <a:r>
              <a:rPr lang="en-US" altLang="en-US" dirty="0"/>
              <a:t>[</a:t>
            </a:r>
            <a:r>
              <a:rPr lang="en-US" altLang="en-US" dirty="0" err="1"/>
              <a:t>row_size</a:t>
            </a:r>
            <a:r>
              <a:rPr lang="en-US" altLang="en-US" dirty="0"/>
              <a:t>][</a:t>
            </a:r>
            <a:r>
              <a:rPr lang="en-US" altLang="en-US" dirty="0" err="1"/>
              <a:t>column_size</a:t>
            </a:r>
            <a:r>
              <a:rPr lang="en-US" altLang="en-US" dirty="0"/>
              <a:t>];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altLang="en-US" dirty="0"/>
              <a:t>	int matrix[3][4];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310446" y="5664200"/>
            <a:ext cx="2857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itchFamily="18" charset="0"/>
              </a:rPr>
              <a:t> memory – row major order</a:t>
            </a:r>
          </a:p>
        </p:txBody>
      </p:sp>
      <p:sp>
        <p:nvSpPr>
          <p:cNvPr id="212998" name="Text Box 38"/>
          <p:cNvSpPr txBox="1">
            <a:spLocks noChangeArrowheads="1"/>
          </p:cNvSpPr>
          <p:nvPr/>
        </p:nvSpPr>
        <p:spPr bwMode="auto">
          <a:xfrm>
            <a:off x="3114400" y="5467350"/>
            <a:ext cx="1149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Column 0</a:t>
            </a:r>
          </a:p>
        </p:txBody>
      </p:sp>
      <p:sp>
        <p:nvSpPr>
          <p:cNvPr id="212999" name="Text Box 39"/>
          <p:cNvSpPr txBox="1">
            <a:spLocks noChangeArrowheads="1"/>
          </p:cNvSpPr>
          <p:nvPr/>
        </p:nvSpPr>
        <p:spPr bwMode="auto">
          <a:xfrm>
            <a:off x="4208464" y="5488783"/>
            <a:ext cx="1149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Column 1</a:t>
            </a:r>
          </a:p>
        </p:txBody>
      </p:sp>
      <p:sp>
        <p:nvSpPr>
          <p:cNvPr id="213000" name="Text Box 40"/>
          <p:cNvSpPr txBox="1">
            <a:spLocks noChangeArrowheads="1"/>
          </p:cNvSpPr>
          <p:nvPr/>
        </p:nvSpPr>
        <p:spPr bwMode="auto">
          <a:xfrm>
            <a:off x="5262805" y="5399882"/>
            <a:ext cx="1149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Column 2</a:t>
            </a:r>
          </a:p>
        </p:txBody>
      </p:sp>
      <p:sp>
        <p:nvSpPr>
          <p:cNvPr id="213001" name="Text Box 41"/>
          <p:cNvSpPr txBox="1">
            <a:spLocks noChangeArrowheads="1"/>
          </p:cNvSpPr>
          <p:nvPr/>
        </p:nvSpPr>
        <p:spPr bwMode="auto">
          <a:xfrm>
            <a:off x="6412155" y="5341144"/>
            <a:ext cx="1149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>
                <a:latin typeface="Tahoma" pitchFamily="34" charset="0"/>
              </a:rPr>
              <a:t>Column 3</a:t>
            </a:r>
          </a:p>
        </p:txBody>
      </p:sp>
      <p:sp>
        <p:nvSpPr>
          <p:cNvPr id="213002" name="Text Box 42"/>
          <p:cNvSpPr txBox="1">
            <a:spLocks noChangeArrowheads="1"/>
          </p:cNvSpPr>
          <p:nvPr/>
        </p:nvSpPr>
        <p:spPr bwMode="auto">
          <a:xfrm>
            <a:off x="3130551" y="3558454"/>
            <a:ext cx="817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Row 0</a:t>
            </a:r>
          </a:p>
        </p:txBody>
      </p:sp>
      <p:sp>
        <p:nvSpPr>
          <p:cNvPr id="213003" name="Text Box 43"/>
          <p:cNvSpPr txBox="1">
            <a:spLocks noChangeArrowheads="1"/>
          </p:cNvSpPr>
          <p:nvPr/>
        </p:nvSpPr>
        <p:spPr bwMode="auto">
          <a:xfrm>
            <a:off x="3148634" y="4108450"/>
            <a:ext cx="819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Row 1</a:t>
            </a:r>
          </a:p>
        </p:txBody>
      </p:sp>
      <p:sp>
        <p:nvSpPr>
          <p:cNvPr id="213004" name="Text Box 44"/>
          <p:cNvSpPr txBox="1">
            <a:spLocks noChangeArrowheads="1"/>
          </p:cNvSpPr>
          <p:nvPr/>
        </p:nvSpPr>
        <p:spPr bwMode="auto">
          <a:xfrm>
            <a:off x="3207995" y="4584392"/>
            <a:ext cx="819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Row 2</a:t>
            </a:r>
          </a:p>
        </p:txBody>
      </p:sp>
      <p:sp>
        <p:nvSpPr>
          <p:cNvPr id="213005" name="Line 46"/>
          <p:cNvSpPr>
            <a:spLocks noChangeShapeType="1"/>
          </p:cNvSpPr>
          <p:nvPr/>
        </p:nvSpPr>
        <p:spPr bwMode="auto">
          <a:xfrm flipV="1">
            <a:off x="3948113" y="4999039"/>
            <a:ext cx="56515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3006" name="Line 47"/>
          <p:cNvSpPr>
            <a:spLocks noChangeShapeType="1"/>
          </p:cNvSpPr>
          <p:nvPr/>
        </p:nvSpPr>
        <p:spPr bwMode="auto">
          <a:xfrm flipV="1">
            <a:off x="5049838" y="49784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3007" name="Line 48"/>
          <p:cNvSpPr>
            <a:spLocks noChangeShapeType="1"/>
          </p:cNvSpPr>
          <p:nvPr/>
        </p:nvSpPr>
        <p:spPr bwMode="auto">
          <a:xfrm flipH="1" flipV="1">
            <a:off x="6151564" y="4978401"/>
            <a:ext cx="388937" cy="52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548" name="Group 116"/>
          <p:cNvGraphicFramePr>
            <a:graphicFrameLocks noGrp="1"/>
          </p:cNvGraphicFramePr>
          <p:nvPr/>
        </p:nvGraphicFramePr>
        <p:xfrm>
          <a:off x="10677405" y="2567782"/>
          <a:ext cx="511969" cy="3200400"/>
        </p:xfrm>
        <a:graphic>
          <a:graphicData uri="http://schemas.openxmlformats.org/drawingml/2006/table">
            <a:tbl>
              <a:tblPr/>
              <a:tblGrid>
                <a:gridCol w="51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8546" name="Group 114"/>
          <p:cNvGraphicFramePr>
            <a:graphicFrameLocks noGrp="1"/>
          </p:cNvGraphicFramePr>
          <p:nvPr/>
        </p:nvGraphicFramePr>
        <p:xfrm>
          <a:off x="4286250" y="3630614"/>
          <a:ext cx="2286000" cy="1347787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058" name="Line 115"/>
          <p:cNvSpPr>
            <a:spLocks noChangeShapeType="1"/>
          </p:cNvSpPr>
          <p:nvPr/>
        </p:nvSpPr>
        <p:spPr bwMode="auto">
          <a:xfrm flipV="1">
            <a:off x="5665788" y="49990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3059" name="Line 49"/>
          <p:cNvSpPr>
            <a:spLocks noChangeShapeType="1"/>
          </p:cNvSpPr>
          <p:nvPr/>
        </p:nvSpPr>
        <p:spPr bwMode="auto">
          <a:xfrm>
            <a:off x="4022726" y="38163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3060" name="Line 49"/>
          <p:cNvSpPr>
            <a:spLocks noChangeShapeType="1"/>
          </p:cNvSpPr>
          <p:nvPr/>
        </p:nvSpPr>
        <p:spPr bwMode="auto">
          <a:xfrm>
            <a:off x="3986213" y="4292600"/>
            <a:ext cx="26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3061" name="Line 49"/>
          <p:cNvSpPr>
            <a:spLocks noChangeShapeType="1"/>
          </p:cNvSpPr>
          <p:nvPr/>
        </p:nvSpPr>
        <p:spPr bwMode="auto">
          <a:xfrm>
            <a:off x="3984626" y="47656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Array Elements</a:t>
            </a:r>
          </a:p>
        </p:txBody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5736" y="1985553"/>
            <a:ext cx="8489551" cy="394498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int matrix[3][4];matrix</a:t>
            </a:r>
            <a:r>
              <a:rPr lang="en-US" altLang="en-US" dirty="0"/>
              <a:t> has 12 integer elements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</a:rPr>
              <a:t>matrix[0][0]</a:t>
            </a:r>
            <a:r>
              <a:rPr lang="en-US" altLang="en-US" dirty="0"/>
              <a:t> element in first row, first column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</a:rPr>
              <a:t>matrix[2][3] </a:t>
            </a:r>
            <a:r>
              <a:rPr lang="en-US" altLang="en-US" dirty="0"/>
              <a:t>element </a:t>
            </a:r>
            <a:r>
              <a:rPr lang="en-US" altLang="en-US"/>
              <a:t>in 3rd </a:t>
            </a:r>
            <a:r>
              <a:rPr lang="en-US" altLang="en-US" dirty="0"/>
              <a:t>row</a:t>
            </a:r>
            <a:r>
              <a:rPr lang="en-US" altLang="en-US"/>
              <a:t>, 4th </a:t>
            </a:r>
            <a:r>
              <a:rPr lang="en-US" altLang="en-US" dirty="0"/>
              <a:t>column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</a:rPr>
              <a:t>matrix </a:t>
            </a:r>
            <a:r>
              <a:rPr lang="en-US" altLang="en-US" dirty="0"/>
              <a:t>is the address of the first element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</a:rPr>
              <a:t>matrix[1]</a:t>
            </a:r>
            <a:r>
              <a:rPr lang="en-US" altLang="en-US" dirty="0"/>
              <a:t> is the address of Row 1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</a:rPr>
              <a:t>matrix[1] </a:t>
            </a:r>
            <a:r>
              <a:rPr lang="en-US" altLang="en-US" dirty="0"/>
              <a:t>is a one-dimensional array (Row 1)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Initialization</a:t>
            </a:r>
          </a:p>
        </p:txBody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28420" cy="43513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int x[4][4] = {	{2, 3, 7, 2},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				{7, 4, 5, 9},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				{5, 1, 6, -3},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				{2, 5, -1, 3}};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int x[][4] = {	{2, 3, 7, 2},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				{7, 4, 5, 9},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				{5, 1, 6, -3},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				{2, 5, -1, 3}};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8B79D5-F183-4A25-B1F5-621681CE1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605" y="387887"/>
            <a:ext cx="7543800" cy="695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ARRAYS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76D331-FE0D-46B4-AECA-77E0DAE9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4229" y="1083212"/>
            <a:ext cx="10325685" cy="5134709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Why do we need to use array type?</a:t>
            </a:r>
          </a:p>
          <a:p>
            <a:pPr marL="0" indent="0">
              <a:buNone/>
            </a:pPr>
            <a:endParaRPr lang="en-US" altLang="en-US" sz="2400" dirty="0">
              <a:latin typeface="Monteserrat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Consider the following issue:</a:t>
            </a:r>
          </a:p>
          <a:p>
            <a:pPr marL="0" indent="0">
              <a:buNone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"We have a list of 1000 students' marks of integer type. If we use the basic data type (int), we will declare something like the following…"</a:t>
            </a:r>
          </a:p>
          <a:p>
            <a:pPr marL="0" indent="0" algn="ctr">
              <a:buNone/>
            </a:pPr>
            <a:r>
              <a:rPr lang="de-DE" altLang="en-US" sz="2400" dirty="0">
                <a:latin typeface="Monteserrat"/>
                <a:cs typeface="Times New Roman" pitchFamily="18" charset="0"/>
              </a:rPr>
              <a:t>int  studMark0, studMark1, studMark2, ..., studMark999;</a:t>
            </a:r>
          </a:p>
          <a:p>
            <a:pPr marL="0" indent="0" algn="ctr">
              <a:buNone/>
            </a:pPr>
            <a:endParaRPr lang="de-DE" altLang="en-US" sz="2400" dirty="0">
              <a:latin typeface="Monteserrat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de-DE" altLang="en-US" sz="2400" dirty="0">
                <a:latin typeface="Monteserrat"/>
                <a:cs typeface="Times New Roman" pitchFamily="18" charset="0"/>
              </a:rPr>
              <a:t>but using an array we can initialize like.....</a:t>
            </a:r>
          </a:p>
          <a:p>
            <a:pPr algn="ctr"/>
            <a:r>
              <a:rPr lang="de-DE" altLang="en-US" sz="2400" dirty="0">
                <a:latin typeface="Monteserrat"/>
                <a:cs typeface="Times New Roman" pitchFamily="18" charset="0"/>
              </a:rPr>
              <a:t>int studmark[1000] 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66"/>
    </mc:Choice>
    <mc:Fallback xmlns="">
      <p:transition spd="slow" advTm="6886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2547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Initialization</a:t>
            </a:r>
          </a:p>
        </p:txBody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2476" y="1412647"/>
            <a:ext cx="3450074" cy="221457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, j, matrix[3][4];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en-US" sz="26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altLang="en-US" sz="26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&lt;3; </a:t>
            </a:r>
            <a:r>
              <a:rPr lang="en-US" altLang="en-US" sz="26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	 for (j=0; j&lt;4; j++)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    matrix[</a:t>
            </a:r>
            <a:r>
              <a:rPr lang="en-US" altLang="en-US" sz="26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][j] = </a:t>
            </a:r>
            <a:r>
              <a:rPr lang="en-US" altLang="en-US" sz="26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 dirty="0">
              <a:latin typeface="Courier New" pitchFamily="49" charset="0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270932" y="3698861"/>
            <a:ext cx="2989306" cy="2214577"/>
            <a:chOff x="2069" y="2721"/>
            <a:chExt cx="1944" cy="1596"/>
          </a:xfrm>
        </p:grpSpPr>
        <p:sp>
          <p:nvSpPr>
            <p:cNvPr id="219196" name="Line 22"/>
            <p:cNvSpPr>
              <a:spLocks noChangeShapeType="1"/>
            </p:cNvSpPr>
            <p:nvPr/>
          </p:nvSpPr>
          <p:spPr bwMode="auto">
            <a:xfrm flipV="1">
              <a:off x="2861" y="3056"/>
              <a:ext cx="1152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197" name="Text Box 23"/>
            <p:cNvSpPr txBox="1">
              <a:spLocks noChangeArrowheads="1"/>
            </p:cNvSpPr>
            <p:nvPr/>
          </p:nvSpPr>
          <p:spPr bwMode="auto">
            <a:xfrm>
              <a:off x="3369" y="2721"/>
              <a:ext cx="21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itchFamily="34" charset="0"/>
                </a:rPr>
                <a:t>j</a:t>
              </a:r>
            </a:p>
          </p:txBody>
        </p:sp>
        <p:sp>
          <p:nvSpPr>
            <p:cNvPr id="219198" name="Text Box 24"/>
            <p:cNvSpPr txBox="1">
              <a:spLocks noChangeArrowheads="1"/>
            </p:cNvSpPr>
            <p:nvPr/>
          </p:nvSpPr>
          <p:spPr bwMode="auto">
            <a:xfrm>
              <a:off x="2701" y="3071"/>
              <a:ext cx="129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ahoma" pitchFamily="34" charset="0"/>
                </a:rPr>
                <a:t>  0     1      2     3</a:t>
              </a:r>
            </a:p>
          </p:txBody>
        </p:sp>
        <p:sp>
          <p:nvSpPr>
            <p:cNvPr id="219199" name="Text Box 25"/>
            <p:cNvSpPr txBox="1">
              <a:spLocks noChangeArrowheads="1"/>
            </p:cNvSpPr>
            <p:nvPr/>
          </p:nvSpPr>
          <p:spPr bwMode="auto">
            <a:xfrm>
              <a:off x="2484" y="3406"/>
              <a:ext cx="1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</a:rPr>
                <a:t>0</a:t>
              </a:r>
            </a:p>
          </p:txBody>
        </p:sp>
        <p:sp>
          <p:nvSpPr>
            <p:cNvPr id="219200" name="Text Box 26"/>
            <p:cNvSpPr txBox="1">
              <a:spLocks noChangeArrowheads="1"/>
            </p:cNvSpPr>
            <p:nvPr/>
          </p:nvSpPr>
          <p:spPr bwMode="auto">
            <a:xfrm>
              <a:off x="2484" y="3733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19201" name="Text Box 27"/>
            <p:cNvSpPr txBox="1">
              <a:spLocks noChangeArrowheads="1"/>
            </p:cNvSpPr>
            <p:nvPr/>
          </p:nvSpPr>
          <p:spPr bwMode="auto">
            <a:xfrm>
              <a:off x="2484" y="4007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19202" name="Line 28"/>
            <p:cNvSpPr>
              <a:spLocks noChangeShapeType="1"/>
            </p:cNvSpPr>
            <p:nvPr/>
          </p:nvSpPr>
          <p:spPr bwMode="auto">
            <a:xfrm>
              <a:off x="2334" y="3347"/>
              <a:ext cx="0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203" name="Text Box 29"/>
            <p:cNvSpPr txBox="1">
              <a:spLocks noChangeArrowheads="1"/>
            </p:cNvSpPr>
            <p:nvPr/>
          </p:nvSpPr>
          <p:spPr bwMode="auto">
            <a:xfrm>
              <a:off x="2069" y="3686"/>
              <a:ext cx="2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itchFamily="34" charset="0"/>
                </a:rPr>
                <a:t>i</a:t>
              </a:r>
            </a:p>
          </p:txBody>
        </p:sp>
      </p:grpSp>
      <p:graphicFrame>
        <p:nvGraphicFramePr>
          <p:cNvPr id="7071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53813"/>
              </p:ext>
            </p:extLst>
          </p:nvPr>
        </p:nvGraphicFramePr>
        <p:xfrm>
          <a:off x="3387554" y="4537075"/>
          <a:ext cx="1933353" cy="1250952"/>
        </p:xfrm>
        <a:graphic>
          <a:graphicData uri="http://schemas.openxmlformats.org/drawingml/2006/table">
            <a:tbl>
              <a:tblPr/>
              <a:tblGrid>
                <a:gridCol w="48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5941687" y="3813161"/>
            <a:ext cx="2948682" cy="2127160"/>
            <a:chOff x="2069" y="2721"/>
            <a:chExt cx="2112" cy="1533"/>
          </a:xfrm>
        </p:grpSpPr>
        <p:sp>
          <p:nvSpPr>
            <p:cNvPr id="219188" name="Line 60"/>
            <p:cNvSpPr>
              <a:spLocks noChangeShapeType="1"/>
            </p:cNvSpPr>
            <p:nvPr/>
          </p:nvSpPr>
          <p:spPr bwMode="auto">
            <a:xfrm flipV="1">
              <a:off x="2861" y="3056"/>
              <a:ext cx="1152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189" name="Text Box 61"/>
            <p:cNvSpPr txBox="1">
              <a:spLocks noChangeArrowheads="1"/>
            </p:cNvSpPr>
            <p:nvPr/>
          </p:nvSpPr>
          <p:spPr bwMode="auto">
            <a:xfrm>
              <a:off x="3369" y="2721"/>
              <a:ext cx="21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itchFamily="34" charset="0"/>
                </a:rPr>
                <a:t>j</a:t>
              </a:r>
            </a:p>
          </p:txBody>
        </p:sp>
        <p:sp>
          <p:nvSpPr>
            <p:cNvPr id="219190" name="Text Box 62"/>
            <p:cNvSpPr txBox="1">
              <a:spLocks noChangeArrowheads="1"/>
            </p:cNvSpPr>
            <p:nvPr/>
          </p:nvSpPr>
          <p:spPr bwMode="auto">
            <a:xfrm>
              <a:off x="2692" y="3013"/>
              <a:ext cx="148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ahoma" pitchFamily="34" charset="0"/>
                </a:rPr>
                <a:t>0      1    2     3</a:t>
              </a:r>
            </a:p>
          </p:txBody>
        </p:sp>
        <p:sp>
          <p:nvSpPr>
            <p:cNvPr id="219191" name="Text Box 63"/>
            <p:cNvSpPr txBox="1">
              <a:spLocks noChangeArrowheads="1"/>
            </p:cNvSpPr>
            <p:nvPr/>
          </p:nvSpPr>
          <p:spPr bwMode="auto">
            <a:xfrm>
              <a:off x="2484" y="3336"/>
              <a:ext cx="1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19192" name="Text Box 64"/>
            <p:cNvSpPr txBox="1">
              <a:spLocks noChangeArrowheads="1"/>
            </p:cNvSpPr>
            <p:nvPr/>
          </p:nvSpPr>
          <p:spPr bwMode="auto">
            <a:xfrm>
              <a:off x="2484" y="3649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19193" name="Text Box 65"/>
            <p:cNvSpPr txBox="1">
              <a:spLocks noChangeArrowheads="1"/>
            </p:cNvSpPr>
            <p:nvPr/>
          </p:nvSpPr>
          <p:spPr bwMode="auto">
            <a:xfrm>
              <a:off x="2484" y="3944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219194" name="Line 66"/>
            <p:cNvSpPr>
              <a:spLocks noChangeShapeType="1"/>
            </p:cNvSpPr>
            <p:nvPr/>
          </p:nvSpPr>
          <p:spPr bwMode="auto">
            <a:xfrm>
              <a:off x="2334" y="3347"/>
              <a:ext cx="0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195" name="Text Box 67"/>
            <p:cNvSpPr txBox="1">
              <a:spLocks noChangeArrowheads="1"/>
            </p:cNvSpPr>
            <p:nvPr/>
          </p:nvSpPr>
          <p:spPr bwMode="auto">
            <a:xfrm>
              <a:off x="2069" y="3686"/>
              <a:ext cx="2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itchFamily="34" charset="0"/>
                </a:rPr>
                <a:t>i</a:t>
              </a:r>
            </a:p>
          </p:txBody>
        </p:sp>
      </p:grpSp>
      <p:graphicFrame>
        <p:nvGraphicFramePr>
          <p:cNvPr id="7072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89567"/>
              </p:ext>
            </p:extLst>
          </p:nvPr>
        </p:nvGraphicFramePr>
        <p:xfrm>
          <a:off x="6869583" y="4648484"/>
          <a:ext cx="1819999" cy="1253841"/>
        </p:xfrm>
        <a:graphic>
          <a:graphicData uri="http://schemas.openxmlformats.org/drawingml/2006/table">
            <a:tbl>
              <a:tblPr/>
              <a:tblGrid>
                <a:gridCol w="4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746" name="Rectangle 90"/>
          <p:cNvSpPr>
            <a:spLocks noChangeArrowheads="1"/>
          </p:cNvSpPr>
          <p:nvPr/>
        </p:nvSpPr>
        <p:spPr bwMode="auto">
          <a:xfrm>
            <a:off x="6869583" y="3024554"/>
            <a:ext cx="345007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matrix[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][j] = j;</a:t>
            </a:r>
            <a:endParaRPr lang="en-US" alt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</a:t>
            </a:r>
          </a:p>
        </p:txBody>
      </p:sp>
      <p:graphicFrame>
        <p:nvGraphicFramePr>
          <p:cNvPr id="211999" name="Group 31"/>
          <p:cNvGraphicFramePr>
            <a:graphicFrameLocks noGrp="1"/>
          </p:cNvGraphicFramePr>
          <p:nvPr/>
        </p:nvGraphicFramePr>
        <p:xfrm>
          <a:off x="3084514" y="3425826"/>
          <a:ext cx="1596629" cy="1645445"/>
        </p:xfrm>
        <a:graphic>
          <a:graphicData uri="http://schemas.openxmlformats.org/drawingml/2006/table">
            <a:tbl>
              <a:tblPr/>
              <a:tblGrid>
                <a:gridCol w="53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210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the nested loop to initialize a 2D array as follows:</a:t>
            </a:r>
          </a:p>
        </p:txBody>
      </p:sp>
      <p:sp>
        <p:nvSpPr>
          <p:cNvPr id="211998" name="Rectangle 30"/>
          <p:cNvSpPr>
            <a:spLocks noChangeArrowheads="1"/>
          </p:cNvSpPr>
          <p:nvPr/>
        </p:nvSpPr>
        <p:spPr bwMode="auto">
          <a:xfrm>
            <a:off x="4927601" y="3360739"/>
            <a:ext cx="4475163" cy="2234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</a:rPr>
              <a:t>Solution: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 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, j, x[4][3];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for(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=0; 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&lt;4; 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++)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  for(j=0; j&lt;3; </a:t>
            </a:r>
            <a:r>
              <a:rPr lang="en-US" altLang="en-US" sz="2400" b="1" dirty="0" err="1">
                <a:latin typeface="Courier New" pitchFamily="49" charset="0"/>
              </a:rPr>
              <a:t>j++</a:t>
            </a:r>
            <a:r>
              <a:rPr lang="en-US" altLang="en-US" sz="2400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    x[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][j] = </a:t>
            </a:r>
            <a:r>
              <a:rPr lang="en-US" altLang="en-US" sz="2400" b="1" dirty="0" err="1">
                <a:latin typeface="Courier New" pitchFamily="49" charset="0"/>
              </a:rPr>
              <a:t>i+j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9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A918-B206-4BC2-AAE1-491F3CDB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774"/>
          </a:xfrm>
        </p:spPr>
        <p:txBody>
          <a:bodyPr>
            <a:normAutofit/>
          </a:bodyPr>
          <a:lstStyle/>
          <a:p>
            <a:pPr algn="ctr"/>
            <a:r>
              <a:rPr lang="en-IN" sz="3500" dirty="0"/>
              <a:t>2D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98EC-97D1-474B-9B83-A1ADD3AB2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3" y="1527349"/>
            <a:ext cx="11354637" cy="4649614"/>
          </a:xfrm>
        </p:spPr>
        <p:txBody>
          <a:bodyPr>
            <a:normAutofit fontScale="925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/* Valid declaration*/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/* Valid declaration*/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/*Invalid declaration – you must specify </a:t>
            </a:r>
            <a:r>
              <a:rPr lang="en-US" altLang="en-US" sz="2800" b="1" dirty="0">
                <a:solidFill>
                  <a:srgbClr val="808080"/>
                </a:solidFill>
                <a:latin typeface="Consolas" panose="020B0609020204030204" pitchFamily="49" charset="0"/>
              </a:rPr>
              <a:t>second </a:t>
            </a:r>
            <a:r>
              <a:rPr lang="en-US" alt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dimension*/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[][] = {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/*Invalid because of the same reason  mentioned above*/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][] = {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alt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015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F03-75E4-7C19-0BA8-C82B7C53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386" y="174212"/>
            <a:ext cx="6701413" cy="589468"/>
          </a:xfrm>
        </p:spPr>
        <p:txBody>
          <a:bodyPr>
            <a:normAutofit fontScale="90000"/>
          </a:bodyPr>
          <a:lstStyle/>
          <a:p>
            <a:r>
              <a:rPr lang="en-US" sz="3200" b="0" i="0" dirty="0">
                <a:effectLst/>
                <a:latin typeface="erdana"/>
              </a:rPr>
              <a:t>2D array example: Storing elements in a matrix and printing it.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0E69-7532-BC4C-E746-DD58328F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12"/>
            <a:ext cx="4949651" cy="65179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#include&lt;stdio.h&gt;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int main()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int </a:t>
            </a: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[3][3],</a:t>
            </a: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i,j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for(</a:t>
            </a: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=0;i&lt;3;i++)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for(j=0;j&lt;3;j++)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printf("Entera[%d][%d]:",</a:t>
            </a: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i,j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("%d",&amp;</a:t>
            </a: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][j]);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printf("\n printing the elements....\n");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for(</a:t>
            </a: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=0;i&lt;3;i++)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printf("\n");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for(j=0;j&lt;3;j++)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printf("%d\t",</a:t>
            </a: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IN" sz="19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][j]);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return 0;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4C157-6148-CC19-24E7-C3F98FC137D2}"/>
              </a:ext>
            </a:extLst>
          </p:cNvPr>
          <p:cNvSpPr txBox="1"/>
          <p:nvPr/>
        </p:nvSpPr>
        <p:spPr>
          <a:xfrm>
            <a:off x="6842924" y="1169355"/>
            <a:ext cx="31526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Output:</a:t>
            </a:r>
          </a:p>
          <a:p>
            <a:endParaRPr lang="pt-BR" dirty="0"/>
          </a:p>
          <a:p>
            <a:r>
              <a:rPr lang="pt-BR" dirty="0"/>
              <a:t>Enter a[0][0]: 56   </a:t>
            </a:r>
          </a:p>
          <a:p>
            <a:r>
              <a:rPr lang="pt-BR" dirty="0"/>
              <a:t>Enter a[0][1]: 10   </a:t>
            </a:r>
          </a:p>
          <a:p>
            <a:r>
              <a:rPr lang="pt-BR" dirty="0"/>
              <a:t>Enter a[0][2]: 30  </a:t>
            </a:r>
          </a:p>
          <a:p>
            <a:r>
              <a:rPr lang="pt-BR" dirty="0"/>
              <a:t>Enter a[1][0]: 34  </a:t>
            </a:r>
          </a:p>
          <a:p>
            <a:r>
              <a:rPr lang="pt-BR" dirty="0"/>
              <a:t>Enter a[1][1]: 21 </a:t>
            </a:r>
          </a:p>
          <a:p>
            <a:r>
              <a:rPr lang="pt-BR" dirty="0"/>
              <a:t>Enter a[1][2]: 34    </a:t>
            </a:r>
          </a:p>
          <a:p>
            <a:r>
              <a:rPr lang="pt-BR" dirty="0"/>
              <a:t>Enter a[2][0]: 45</a:t>
            </a:r>
          </a:p>
          <a:p>
            <a:r>
              <a:rPr lang="pt-BR" dirty="0"/>
              <a:t>Enter a[2][1]: 56</a:t>
            </a:r>
          </a:p>
          <a:p>
            <a:r>
              <a:rPr lang="pt-BR" dirty="0"/>
              <a:t>Enter a[2][2]: 78   </a:t>
            </a:r>
          </a:p>
          <a:p>
            <a:endParaRPr lang="pt-BR" dirty="0"/>
          </a:p>
          <a:p>
            <a:r>
              <a:rPr lang="pt-BR" dirty="0"/>
              <a:t> printing the elements .... 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56      10      30  </a:t>
            </a:r>
          </a:p>
          <a:p>
            <a:r>
              <a:rPr lang="pt-BR" dirty="0"/>
              <a:t>34      21      34  </a:t>
            </a:r>
          </a:p>
          <a:p>
            <a:r>
              <a:rPr lang="pt-BR" dirty="0"/>
              <a:t>45      56      78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152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Maximum element finding</a:t>
            </a:r>
          </a:p>
        </p:txBody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8316" y="1764255"/>
            <a:ext cx="7968343" cy="80912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Find the maximum element of the matrix:</a:t>
            </a:r>
          </a:p>
          <a:p>
            <a:pPr marL="0" indent="0" eaLnBrk="1" hangingPunct="1">
              <a:buNone/>
            </a:pPr>
            <a:r>
              <a:rPr lang="en-US" altLang="en-US" i="1" dirty="0"/>
              <a:t>     int matrix[3][4]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27351" name="Text Box 22"/>
          <p:cNvSpPr txBox="1">
            <a:spLocks noChangeArrowheads="1"/>
          </p:cNvSpPr>
          <p:nvPr/>
        </p:nvSpPr>
        <p:spPr bwMode="auto">
          <a:xfrm>
            <a:off x="7626350" y="3130550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   </a:t>
            </a: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2295478" y="3130550"/>
            <a:ext cx="6691767" cy="2797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 err="1">
                <a:latin typeface="Courier New" pitchFamily="49" charset="0"/>
              </a:rPr>
              <a:t>int</a:t>
            </a:r>
            <a:r>
              <a:rPr lang="en-US" altLang="en-US" sz="2800" b="1" dirty="0">
                <a:latin typeface="Courier New" pitchFamily="49" charset="0"/>
              </a:rPr>
              <a:t> max =0;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>
                <a:latin typeface="Courier New" pitchFamily="49" charset="0"/>
              </a:rPr>
              <a:t>for (</a:t>
            </a:r>
            <a:r>
              <a:rPr lang="en-US" altLang="en-US" sz="2800" b="1" dirty="0" err="1">
                <a:latin typeface="Courier New" pitchFamily="49" charset="0"/>
              </a:rPr>
              <a:t>i</a:t>
            </a:r>
            <a:r>
              <a:rPr lang="en-US" altLang="en-US" sz="2800" b="1" dirty="0">
                <a:latin typeface="Courier New" pitchFamily="49" charset="0"/>
              </a:rPr>
              <a:t>=0; </a:t>
            </a:r>
            <a:r>
              <a:rPr lang="en-US" altLang="en-US" sz="2800" b="1" dirty="0" err="1">
                <a:latin typeface="Courier New" pitchFamily="49" charset="0"/>
              </a:rPr>
              <a:t>i</a:t>
            </a:r>
            <a:r>
              <a:rPr lang="en-US" altLang="en-US" sz="2800" b="1" dirty="0">
                <a:latin typeface="Courier New" pitchFamily="49" charset="0"/>
              </a:rPr>
              <a:t>&lt;3; </a:t>
            </a:r>
            <a:r>
              <a:rPr lang="en-US" altLang="en-US" sz="2800" b="1" dirty="0" err="1">
                <a:latin typeface="Courier New" pitchFamily="49" charset="0"/>
              </a:rPr>
              <a:t>i</a:t>
            </a:r>
            <a:r>
              <a:rPr lang="en-US" altLang="en-US" sz="2800" b="1" dirty="0">
                <a:latin typeface="Courier New" pitchFamily="49" charset="0"/>
              </a:rPr>
              <a:t>++)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>
                <a:latin typeface="Courier New" pitchFamily="49" charset="0"/>
              </a:rPr>
              <a:t>  for (j=0; j&lt;4; j++)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>
                <a:latin typeface="Courier New" pitchFamily="49" charset="0"/>
              </a:rPr>
              <a:t>    if (matrix[</a:t>
            </a:r>
            <a:r>
              <a:rPr lang="en-US" altLang="en-US" sz="2800" b="1" dirty="0" err="1">
                <a:latin typeface="Courier New" pitchFamily="49" charset="0"/>
              </a:rPr>
              <a:t>i</a:t>
            </a:r>
            <a:r>
              <a:rPr lang="en-US" altLang="en-US" sz="2800" b="1" dirty="0">
                <a:latin typeface="Courier New" pitchFamily="49" charset="0"/>
              </a:rPr>
              <a:t>][j] &gt; max)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>
                <a:latin typeface="Courier New" pitchFamily="49" charset="0"/>
              </a:rPr>
              <a:t>		 max = matrix[</a:t>
            </a:r>
            <a:r>
              <a:rPr lang="en-US" altLang="en-US" sz="2800" b="1" dirty="0" err="1">
                <a:latin typeface="Courier New" pitchFamily="49" charset="0"/>
              </a:rPr>
              <a:t>i</a:t>
            </a:r>
            <a:r>
              <a:rPr lang="en-US" altLang="en-US" sz="2800" b="1" dirty="0">
                <a:latin typeface="Courier New" pitchFamily="49" charset="0"/>
              </a:rPr>
              <a:t>][j];</a:t>
            </a:r>
            <a:endParaRPr lang="en-US" alt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188F-ACDE-4E8A-BCA0-A8E8B43A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42" y="204354"/>
            <a:ext cx="5140569" cy="689952"/>
          </a:xfrm>
        </p:spPr>
        <p:txBody>
          <a:bodyPr>
            <a:normAutofit fontScale="90000"/>
          </a:bodyPr>
          <a:lstStyle/>
          <a:p>
            <a:r>
              <a:rPr lang="en-IN" dirty="0"/>
              <a:t>Find an item in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7675-15E6-493F-B33D-68D37006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551" y="204355"/>
            <a:ext cx="5536634" cy="644929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int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int m, n, item, count=0, array[5][5];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printf("Enter the number of rows and columns: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</a:t>
            </a:r>
            <a:r>
              <a:rPr lang="en-IN" sz="1800" dirty="0" err="1"/>
              <a:t>scanf</a:t>
            </a:r>
            <a:r>
              <a:rPr lang="en-IN" sz="1800" dirty="0"/>
              <a:t>("%d %d", &amp;m, &amp;n);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printf("Enter %d elements: ", (m*n));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for(int 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&lt;m; </a:t>
            </a:r>
            <a:r>
              <a:rPr lang="en-IN" sz="1800" dirty="0" err="1"/>
              <a:t>i</a:t>
            </a:r>
            <a:r>
              <a:rPr lang="en-IN" sz="18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  for(int j=0; j&lt;n; </a:t>
            </a:r>
            <a:r>
              <a:rPr lang="en-IN" sz="1800" dirty="0" err="1"/>
              <a:t>j++</a:t>
            </a:r>
            <a:r>
              <a:rPr lang="en-IN" sz="1800" dirty="0"/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    </a:t>
            </a:r>
            <a:r>
              <a:rPr lang="en-IN" sz="1800" dirty="0" err="1"/>
              <a:t>scanf</a:t>
            </a:r>
            <a:r>
              <a:rPr lang="en-IN" sz="1800" dirty="0"/>
              <a:t>("%d", &amp;array[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  }}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printf("Enter the item to find: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</a:t>
            </a:r>
            <a:r>
              <a:rPr lang="en-IN" sz="1800" dirty="0" err="1"/>
              <a:t>scanf</a:t>
            </a:r>
            <a:r>
              <a:rPr lang="en-IN" sz="1800" dirty="0"/>
              <a:t>("%d", &amp;item);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for(int 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&lt;m; </a:t>
            </a:r>
            <a:r>
              <a:rPr lang="en-IN" sz="1800" dirty="0" err="1"/>
              <a:t>i</a:t>
            </a:r>
            <a:r>
              <a:rPr lang="en-IN" sz="18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  for(int j=0; j&lt;n; </a:t>
            </a:r>
            <a:r>
              <a:rPr lang="en-IN" sz="1800" dirty="0" err="1"/>
              <a:t>j++</a:t>
            </a:r>
            <a:r>
              <a:rPr lang="en-IN" sz="1800" dirty="0"/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    if(array[</a:t>
            </a:r>
            <a:r>
              <a:rPr lang="en-IN" sz="1800" dirty="0" err="1"/>
              <a:t>i</a:t>
            </a:r>
            <a:r>
              <a:rPr lang="en-IN" sz="1800" dirty="0"/>
              <a:t>][j] == item){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      printf("Item found at [%d, %d] \n",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      count++;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    }}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if(count==0)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  printf("Item Not found");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79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18367"/>
            <a:ext cx="8229600" cy="615072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Frequency of an element in 2D array</a:t>
            </a: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1668029" y="1487157"/>
            <a:ext cx="7365442" cy="38585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>
                <a:latin typeface="Courier New" pitchFamily="49" charset="0"/>
              </a:rPr>
              <a:t>int count =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>
                <a:latin typeface="Courier New" pitchFamily="49" charset="0"/>
              </a:rPr>
              <a:t> for (</a:t>
            </a:r>
            <a:r>
              <a:rPr lang="en-US" altLang="en-US" sz="2800" b="1" dirty="0" err="1">
                <a:latin typeface="Courier New" pitchFamily="49" charset="0"/>
              </a:rPr>
              <a:t>i</a:t>
            </a:r>
            <a:r>
              <a:rPr lang="en-US" altLang="en-US" sz="2800" b="1" dirty="0">
                <a:latin typeface="Courier New" pitchFamily="49" charset="0"/>
              </a:rPr>
              <a:t>=0; </a:t>
            </a:r>
            <a:r>
              <a:rPr lang="en-US" altLang="en-US" sz="2800" b="1" dirty="0" err="1">
                <a:latin typeface="Courier New" pitchFamily="49" charset="0"/>
              </a:rPr>
              <a:t>i</a:t>
            </a:r>
            <a:r>
              <a:rPr lang="en-US" altLang="en-US" sz="2800" b="1" dirty="0">
                <a:latin typeface="Courier New" pitchFamily="49" charset="0"/>
              </a:rPr>
              <a:t>&lt;3; </a:t>
            </a:r>
            <a:r>
              <a:rPr lang="en-US" altLang="en-US" sz="2800" b="1" dirty="0" err="1">
                <a:latin typeface="Courier New" pitchFamily="49" charset="0"/>
              </a:rPr>
              <a:t>i</a:t>
            </a:r>
            <a:r>
              <a:rPr lang="en-US" altLang="en-US" sz="2800" b="1" dirty="0">
                <a:latin typeface="Courier New" pitchFamily="49" charset="0"/>
              </a:rPr>
              <a:t>++)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>
                <a:latin typeface="Courier New" pitchFamily="49" charset="0"/>
              </a:rPr>
              <a:t>   for (j=0; j&lt;4; j++)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>
                <a:latin typeface="Courier New" pitchFamily="49" charset="0"/>
              </a:rPr>
              <a:t>    if (matrix[</a:t>
            </a:r>
            <a:r>
              <a:rPr lang="en-US" altLang="en-US" sz="2800" b="1" dirty="0" err="1">
                <a:latin typeface="Courier New" pitchFamily="49" charset="0"/>
              </a:rPr>
              <a:t>i</a:t>
            </a:r>
            <a:r>
              <a:rPr lang="en-US" altLang="en-US" sz="2800" b="1" dirty="0">
                <a:latin typeface="Courier New" pitchFamily="49" charset="0"/>
              </a:rPr>
              <a:t>][j] == x)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b="1" dirty="0">
                <a:latin typeface="Courier New" pitchFamily="49" charset="0"/>
              </a:rPr>
              <a:t>		  count = count + 1;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76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 sum</a:t>
            </a:r>
          </a:p>
        </p:txBody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100" y="1785927"/>
            <a:ext cx="6072187" cy="4905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Compute the addition of two matrices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31429" name="Rectangle 4"/>
          <p:cNvSpPr>
            <a:spLocks noChangeArrowheads="1"/>
          </p:cNvSpPr>
          <p:nvPr/>
        </p:nvSpPr>
        <p:spPr bwMode="auto">
          <a:xfrm>
            <a:off x="7858125" y="3392488"/>
            <a:ext cx="1371600" cy="102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latin typeface="Tahoma" pitchFamily="34" charset="0"/>
            </a:endParaRPr>
          </a:p>
        </p:txBody>
      </p:sp>
      <p:sp>
        <p:nvSpPr>
          <p:cNvPr id="231430" name="Line 5"/>
          <p:cNvSpPr>
            <a:spLocks noChangeShapeType="1"/>
          </p:cNvSpPr>
          <p:nvPr/>
        </p:nvSpPr>
        <p:spPr bwMode="auto">
          <a:xfrm>
            <a:off x="7891463" y="36782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1" name="Line 6"/>
          <p:cNvSpPr>
            <a:spLocks noChangeShapeType="1"/>
          </p:cNvSpPr>
          <p:nvPr/>
        </p:nvSpPr>
        <p:spPr bwMode="auto">
          <a:xfrm>
            <a:off x="7891463" y="40846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2" name="Line 7"/>
          <p:cNvSpPr>
            <a:spLocks noChangeShapeType="1"/>
          </p:cNvSpPr>
          <p:nvPr/>
        </p:nvSpPr>
        <p:spPr bwMode="auto">
          <a:xfrm>
            <a:off x="8561388" y="3392488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3" name="Line 8"/>
          <p:cNvSpPr>
            <a:spLocks noChangeShapeType="1"/>
          </p:cNvSpPr>
          <p:nvPr/>
        </p:nvSpPr>
        <p:spPr bwMode="auto">
          <a:xfrm>
            <a:off x="8181975" y="3392488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4" name="Line 9"/>
          <p:cNvSpPr>
            <a:spLocks noChangeShapeType="1"/>
          </p:cNvSpPr>
          <p:nvPr/>
        </p:nvSpPr>
        <p:spPr bwMode="auto">
          <a:xfrm>
            <a:off x="8907463" y="3392488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5" name="Text Box 10"/>
          <p:cNvSpPr txBox="1">
            <a:spLocks noChangeArrowheads="1"/>
          </p:cNvSpPr>
          <p:nvPr/>
        </p:nvSpPr>
        <p:spPr bwMode="auto">
          <a:xfrm>
            <a:off x="7891463" y="339248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3</a:t>
            </a:r>
          </a:p>
        </p:txBody>
      </p:sp>
      <p:sp>
        <p:nvSpPr>
          <p:cNvPr id="231436" name="Text Box 11"/>
          <p:cNvSpPr txBox="1">
            <a:spLocks noChangeArrowheads="1"/>
          </p:cNvSpPr>
          <p:nvPr/>
        </p:nvSpPr>
        <p:spPr bwMode="auto">
          <a:xfrm>
            <a:off x="8237538" y="3368675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37" name="Text Box 12"/>
          <p:cNvSpPr txBox="1">
            <a:spLocks noChangeArrowheads="1"/>
          </p:cNvSpPr>
          <p:nvPr/>
        </p:nvSpPr>
        <p:spPr bwMode="auto">
          <a:xfrm>
            <a:off x="8907463" y="3368675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3</a:t>
            </a:r>
          </a:p>
        </p:txBody>
      </p:sp>
      <p:sp>
        <p:nvSpPr>
          <p:cNvPr id="231438" name="Text Box 13"/>
          <p:cNvSpPr txBox="1">
            <a:spLocks noChangeArrowheads="1"/>
          </p:cNvSpPr>
          <p:nvPr/>
        </p:nvSpPr>
        <p:spPr bwMode="auto">
          <a:xfrm>
            <a:off x="8561388" y="3368675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3</a:t>
            </a:r>
          </a:p>
        </p:txBody>
      </p:sp>
      <p:sp>
        <p:nvSpPr>
          <p:cNvPr id="231439" name="Text Box 14"/>
          <p:cNvSpPr txBox="1">
            <a:spLocks noChangeArrowheads="1"/>
          </p:cNvSpPr>
          <p:nvPr/>
        </p:nvSpPr>
        <p:spPr bwMode="auto">
          <a:xfrm>
            <a:off x="7891463" y="37576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40" name="Text Box 15"/>
          <p:cNvSpPr txBox="1">
            <a:spLocks noChangeArrowheads="1"/>
          </p:cNvSpPr>
          <p:nvPr/>
        </p:nvSpPr>
        <p:spPr bwMode="auto">
          <a:xfrm>
            <a:off x="8237538" y="37576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6</a:t>
            </a:r>
          </a:p>
        </p:txBody>
      </p:sp>
      <p:sp>
        <p:nvSpPr>
          <p:cNvPr id="231441" name="Text Box 16"/>
          <p:cNvSpPr txBox="1">
            <a:spLocks noChangeArrowheads="1"/>
          </p:cNvSpPr>
          <p:nvPr/>
        </p:nvSpPr>
        <p:spPr bwMode="auto">
          <a:xfrm>
            <a:off x="8561388" y="37576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6</a:t>
            </a:r>
          </a:p>
        </p:txBody>
      </p:sp>
      <p:sp>
        <p:nvSpPr>
          <p:cNvPr id="231442" name="Text Box 17"/>
          <p:cNvSpPr txBox="1">
            <a:spLocks noChangeArrowheads="1"/>
          </p:cNvSpPr>
          <p:nvPr/>
        </p:nvSpPr>
        <p:spPr bwMode="auto">
          <a:xfrm>
            <a:off x="8907463" y="37576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3</a:t>
            </a:r>
          </a:p>
        </p:txBody>
      </p:sp>
      <p:sp>
        <p:nvSpPr>
          <p:cNvPr id="231443" name="Text Box 18"/>
          <p:cNvSpPr txBox="1">
            <a:spLocks noChangeArrowheads="1"/>
          </p:cNvSpPr>
          <p:nvPr/>
        </p:nvSpPr>
        <p:spPr bwMode="auto">
          <a:xfrm>
            <a:off x="7891463" y="40846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2</a:t>
            </a:r>
          </a:p>
        </p:txBody>
      </p:sp>
      <p:sp>
        <p:nvSpPr>
          <p:cNvPr id="231444" name="Text Box 19"/>
          <p:cNvSpPr txBox="1">
            <a:spLocks noChangeArrowheads="1"/>
          </p:cNvSpPr>
          <p:nvPr/>
        </p:nvSpPr>
        <p:spPr bwMode="auto">
          <a:xfrm>
            <a:off x="8237538" y="40846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45" name="Text Box 20"/>
          <p:cNvSpPr txBox="1">
            <a:spLocks noChangeArrowheads="1"/>
          </p:cNvSpPr>
          <p:nvPr/>
        </p:nvSpPr>
        <p:spPr bwMode="auto">
          <a:xfrm>
            <a:off x="8561388" y="40846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4</a:t>
            </a:r>
          </a:p>
        </p:txBody>
      </p:sp>
      <p:sp>
        <p:nvSpPr>
          <p:cNvPr id="231446" name="Text Box 21"/>
          <p:cNvSpPr txBox="1">
            <a:spLocks noChangeArrowheads="1"/>
          </p:cNvSpPr>
          <p:nvPr/>
        </p:nvSpPr>
        <p:spPr bwMode="auto">
          <a:xfrm>
            <a:off x="8907463" y="40846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4</a:t>
            </a:r>
          </a:p>
        </p:txBody>
      </p:sp>
      <p:sp>
        <p:nvSpPr>
          <p:cNvPr id="231447" name="Text Box 22"/>
          <p:cNvSpPr txBox="1">
            <a:spLocks noChangeArrowheads="1"/>
          </p:cNvSpPr>
          <p:nvPr/>
        </p:nvSpPr>
        <p:spPr bwMode="auto">
          <a:xfrm>
            <a:off x="7858125" y="3047514"/>
            <a:ext cx="1412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0   1    2   3</a:t>
            </a:r>
          </a:p>
        </p:txBody>
      </p:sp>
      <p:sp>
        <p:nvSpPr>
          <p:cNvPr id="231448" name="Text Box 23"/>
          <p:cNvSpPr txBox="1">
            <a:spLocks noChangeArrowheads="1"/>
          </p:cNvSpPr>
          <p:nvPr/>
        </p:nvSpPr>
        <p:spPr bwMode="auto">
          <a:xfrm>
            <a:off x="7408863" y="3438525"/>
            <a:ext cx="233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49" name="Text Box 24"/>
          <p:cNvSpPr txBox="1">
            <a:spLocks noChangeArrowheads="1"/>
          </p:cNvSpPr>
          <p:nvPr/>
        </p:nvSpPr>
        <p:spPr bwMode="auto">
          <a:xfrm>
            <a:off x="7408863" y="382746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1</a:t>
            </a:r>
          </a:p>
        </p:txBody>
      </p:sp>
      <p:sp>
        <p:nvSpPr>
          <p:cNvPr id="231450" name="Text Box 25"/>
          <p:cNvSpPr txBox="1">
            <a:spLocks noChangeArrowheads="1"/>
          </p:cNvSpPr>
          <p:nvPr/>
        </p:nvSpPr>
        <p:spPr bwMode="auto">
          <a:xfrm>
            <a:off x="7408863" y="415448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2</a:t>
            </a:r>
          </a:p>
        </p:txBody>
      </p:sp>
      <p:sp>
        <p:nvSpPr>
          <p:cNvPr id="231451" name="Rectangle 27"/>
          <p:cNvSpPr>
            <a:spLocks noChangeArrowheads="1"/>
          </p:cNvSpPr>
          <p:nvPr/>
        </p:nvSpPr>
        <p:spPr bwMode="auto">
          <a:xfrm>
            <a:off x="3330575" y="3405188"/>
            <a:ext cx="1371600" cy="102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latin typeface="Tahoma" pitchFamily="34" charset="0"/>
            </a:endParaRPr>
          </a:p>
        </p:txBody>
      </p:sp>
      <p:sp>
        <p:nvSpPr>
          <p:cNvPr id="231452" name="Line 28"/>
          <p:cNvSpPr>
            <a:spLocks noChangeShapeType="1"/>
          </p:cNvSpPr>
          <p:nvPr/>
        </p:nvSpPr>
        <p:spPr bwMode="auto">
          <a:xfrm>
            <a:off x="3363913" y="36909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53" name="Line 29"/>
          <p:cNvSpPr>
            <a:spLocks noChangeShapeType="1"/>
          </p:cNvSpPr>
          <p:nvPr/>
        </p:nvSpPr>
        <p:spPr bwMode="auto">
          <a:xfrm>
            <a:off x="3363913" y="40973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54" name="Line 30"/>
          <p:cNvSpPr>
            <a:spLocks noChangeShapeType="1"/>
          </p:cNvSpPr>
          <p:nvPr/>
        </p:nvSpPr>
        <p:spPr bwMode="auto">
          <a:xfrm>
            <a:off x="4032250" y="3405188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55" name="Line 31"/>
          <p:cNvSpPr>
            <a:spLocks noChangeShapeType="1"/>
          </p:cNvSpPr>
          <p:nvPr/>
        </p:nvSpPr>
        <p:spPr bwMode="auto">
          <a:xfrm>
            <a:off x="3654425" y="3405188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56" name="Line 32"/>
          <p:cNvSpPr>
            <a:spLocks noChangeShapeType="1"/>
          </p:cNvSpPr>
          <p:nvPr/>
        </p:nvSpPr>
        <p:spPr bwMode="auto">
          <a:xfrm>
            <a:off x="4379913" y="3405188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57" name="Text Box 33"/>
          <p:cNvSpPr txBox="1">
            <a:spLocks noChangeArrowheads="1"/>
          </p:cNvSpPr>
          <p:nvPr/>
        </p:nvSpPr>
        <p:spPr bwMode="auto">
          <a:xfrm>
            <a:off x="3363913" y="3405189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58" name="Text Box 34"/>
          <p:cNvSpPr txBox="1">
            <a:spLocks noChangeArrowheads="1"/>
          </p:cNvSpPr>
          <p:nvPr/>
        </p:nvSpPr>
        <p:spPr bwMode="auto">
          <a:xfrm>
            <a:off x="3709988" y="3381375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1</a:t>
            </a:r>
          </a:p>
        </p:txBody>
      </p:sp>
      <p:sp>
        <p:nvSpPr>
          <p:cNvPr id="231459" name="Text Box 35"/>
          <p:cNvSpPr txBox="1">
            <a:spLocks noChangeArrowheads="1"/>
          </p:cNvSpPr>
          <p:nvPr/>
        </p:nvSpPr>
        <p:spPr bwMode="auto">
          <a:xfrm>
            <a:off x="4379913" y="3381375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2</a:t>
            </a:r>
          </a:p>
        </p:txBody>
      </p:sp>
      <p:sp>
        <p:nvSpPr>
          <p:cNvPr id="231460" name="Text Box 36"/>
          <p:cNvSpPr txBox="1">
            <a:spLocks noChangeArrowheads="1"/>
          </p:cNvSpPr>
          <p:nvPr/>
        </p:nvSpPr>
        <p:spPr bwMode="auto">
          <a:xfrm>
            <a:off x="4032250" y="3381375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61" name="Text Box 37"/>
          <p:cNvSpPr txBox="1">
            <a:spLocks noChangeArrowheads="1"/>
          </p:cNvSpPr>
          <p:nvPr/>
        </p:nvSpPr>
        <p:spPr bwMode="auto">
          <a:xfrm>
            <a:off x="3363913" y="3770314"/>
            <a:ext cx="393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-1</a:t>
            </a:r>
          </a:p>
        </p:txBody>
      </p:sp>
      <p:sp>
        <p:nvSpPr>
          <p:cNvPr id="231462" name="Text Box 38"/>
          <p:cNvSpPr txBox="1">
            <a:spLocks noChangeArrowheads="1"/>
          </p:cNvSpPr>
          <p:nvPr/>
        </p:nvSpPr>
        <p:spPr bwMode="auto">
          <a:xfrm>
            <a:off x="3709988" y="37703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2</a:t>
            </a:r>
          </a:p>
        </p:txBody>
      </p:sp>
      <p:sp>
        <p:nvSpPr>
          <p:cNvPr id="231463" name="Text Box 39"/>
          <p:cNvSpPr txBox="1">
            <a:spLocks noChangeArrowheads="1"/>
          </p:cNvSpPr>
          <p:nvPr/>
        </p:nvSpPr>
        <p:spPr bwMode="auto">
          <a:xfrm>
            <a:off x="4032250" y="37703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4</a:t>
            </a:r>
          </a:p>
        </p:txBody>
      </p:sp>
      <p:sp>
        <p:nvSpPr>
          <p:cNvPr id="231464" name="Text Box 40"/>
          <p:cNvSpPr txBox="1">
            <a:spLocks noChangeArrowheads="1"/>
          </p:cNvSpPr>
          <p:nvPr/>
        </p:nvSpPr>
        <p:spPr bwMode="auto">
          <a:xfrm>
            <a:off x="4379913" y="37703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3</a:t>
            </a:r>
          </a:p>
        </p:txBody>
      </p:sp>
      <p:sp>
        <p:nvSpPr>
          <p:cNvPr id="231465" name="Text Box 41"/>
          <p:cNvSpPr txBox="1">
            <a:spLocks noChangeArrowheads="1"/>
          </p:cNvSpPr>
          <p:nvPr/>
        </p:nvSpPr>
        <p:spPr bwMode="auto">
          <a:xfrm>
            <a:off x="3363913" y="40973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66" name="Text Box 42"/>
          <p:cNvSpPr txBox="1">
            <a:spLocks noChangeArrowheads="1"/>
          </p:cNvSpPr>
          <p:nvPr/>
        </p:nvSpPr>
        <p:spPr bwMode="auto">
          <a:xfrm>
            <a:off x="3709989" y="4097338"/>
            <a:ext cx="395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-1</a:t>
            </a:r>
          </a:p>
        </p:txBody>
      </p:sp>
      <p:sp>
        <p:nvSpPr>
          <p:cNvPr id="231467" name="Text Box 43"/>
          <p:cNvSpPr txBox="1">
            <a:spLocks noChangeArrowheads="1"/>
          </p:cNvSpPr>
          <p:nvPr/>
        </p:nvSpPr>
        <p:spPr bwMode="auto">
          <a:xfrm>
            <a:off x="4032250" y="40973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3</a:t>
            </a:r>
          </a:p>
        </p:txBody>
      </p:sp>
      <p:sp>
        <p:nvSpPr>
          <p:cNvPr id="231468" name="Text Box 44"/>
          <p:cNvSpPr txBox="1">
            <a:spLocks noChangeArrowheads="1"/>
          </p:cNvSpPr>
          <p:nvPr/>
        </p:nvSpPr>
        <p:spPr bwMode="auto">
          <a:xfrm>
            <a:off x="4379913" y="40973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1</a:t>
            </a:r>
          </a:p>
        </p:txBody>
      </p:sp>
      <p:sp>
        <p:nvSpPr>
          <p:cNvPr id="231469" name="Text Box 45"/>
          <p:cNvSpPr txBox="1">
            <a:spLocks noChangeArrowheads="1"/>
          </p:cNvSpPr>
          <p:nvPr/>
        </p:nvSpPr>
        <p:spPr bwMode="auto">
          <a:xfrm>
            <a:off x="2881314" y="3451225"/>
            <a:ext cx="231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70" name="Text Box 46"/>
          <p:cNvSpPr txBox="1">
            <a:spLocks noChangeArrowheads="1"/>
          </p:cNvSpPr>
          <p:nvPr/>
        </p:nvSpPr>
        <p:spPr bwMode="auto">
          <a:xfrm>
            <a:off x="2881313" y="3841750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1</a:t>
            </a:r>
          </a:p>
        </p:txBody>
      </p:sp>
      <p:sp>
        <p:nvSpPr>
          <p:cNvPr id="231471" name="Text Box 47"/>
          <p:cNvSpPr txBox="1">
            <a:spLocks noChangeArrowheads="1"/>
          </p:cNvSpPr>
          <p:nvPr/>
        </p:nvSpPr>
        <p:spPr bwMode="auto">
          <a:xfrm>
            <a:off x="2881313" y="4167189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2</a:t>
            </a:r>
          </a:p>
        </p:txBody>
      </p:sp>
      <p:sp>
        <p:nvSpPr>
          <p:cNvPr id="231472" name="Text Box 48"/>
          <p:cNvSpPr txBox="1">
            <a:spLocks noChangeArrowheads="1"/>
          </p:cNvSpPr>
          <p:nvPr/>
        </p:nvSpPr>
        <p:spPr bwMode="auto">
          <a:xfrm>
            <a:off x="3330575" y="3106738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0   1   2   3</a:t>
            </a:r>
          </a:p>
        </p:txBody>
      </p:sp>
      <p:sp>
        <p:nvSpPr>
          <p:cNvPr id="231473" name="Text Box 49"/>
          <p:cNvSpPr txBox="1">
            <a:spLocks noChangeArrowheads="1"/>
          </p:cNvSpPr>
          <p:nvPr/>
        </p:nvSpPr>
        <p:spPr bwMode="auto">
          <a:xfrm>
            <a:off x="4775201" y="3725864"/>
            <a:ext cx="354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+</a:t>
            </a:r>
          </a:p>
        </p:txBody>
      </p:sp>
      <p:sp>
        <p:nvSpPr>
          <p:cNvPr id="231474" name="Rectangle 50"/>
          <p:cNvSpPr>
            <a:spLocks noChangeArrowheads="1"/>
          </p:cNvSpPr>
          <p:nvPr/>
        </p:nvSpPr>
        <p:spPr bwMode="auto">
          <a:xfrm>
            <a:off x="5529263" y="3392488"/>
            <a:ext cx="1371600" cy="102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latin typeface="Tahoma" pitchFamily="34" charset="0"/>
            </a:endParaRPr>
          </a:p>
        </p:txBody>
      </p:sp>
      <p:sp>
        <p:nvSpPr>
          <p:cNvPr id="231475" name="Line 51"/>
          <p:cNvSpPr>
            <a:spLocks noChangeShapeType="1"/>
          </p:cNvSpPr>
          <p:nvPr/>
        </p:nvSpPr>
        <p:spPr bwMode="auto">
          <a:xfrm>
            <a:off x="5562600" y="36782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76" name="Line 52"/>
          <p:cNvSpPr>
            <a:spLocks noChangeShapeType="1"/>
          </p:cNvSpPr>
          <p:nvPr/>
        </p:nvSpPr>
        <p:spPr bwMode="auto">
          <a:xfrm>
            <a:off x="5562600" y="40846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77" name="Line 53"/>
          <p:cNvSpPr>
            <a:spLocks noChangeShapeType="1"/>
          </p:cNvSpPr>
          <p:nvPr/>
        </p:nvSpPr>
        <p:spPr bwMode="auto">
          <a:xfrm>
            <a:off x="6230938" y="3392488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78" name="Line 54"/>
          <p:cNvSpPr>
            <a:spLocks noChangeShapeType="1"/>
          </p:cNvSpPr>
          <p:nvPr/>
        </p:nvSpPr>
        <p:spPr bwMode="auto">
          <a:xfrm>
            <a:off x="5853113" y="3392488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79" name="Line 55"/>
          <p:cNvSpPr>
            <a:spLocks noChangeShapeType="1"/>
          </p:cNvSpPr>
          <p:nvPr/>
        </p:nvSpPr>
        <p:spPr bwMode="auto">
          <a:xfrm>
            <a:off x="6578600" y="3392488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80" name="Text Box 56"/>
          <p:cNvSpPr txBox="1">
            <a:spLocks noChangeArrowheads="1"/>
          </p:cNvSpPr>
          <p:nvPr/>
        </p:nvSpPr>
        <p:spPr bwMode="auto">
          <a:xfrm>
            <a:off x="5562600" y="339248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3</a:t>
            </a:r>
          </a:p>
        </p:txBody>
      </p:sp>
      <p:sp>
        <p:nvSpPr>
          <p:cNvPr id="231481" name="Text Box 57"/>
          <p:cNvSpPr txBox="1">
            <a:spLocks noChangeArrowheads="1"/>
          </p:cNvSpPr>
          <p:nvPr/>
        </p:nvSpPr>
        <p:spPr bwMode="auto">
          <a:xfrm>
            <a:off x="5908675" y="3368675"/>
            <a:ext cx="395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-1</a:t>
            </a:r>
          </a:p>
        </p:txBody>
      </p:sp>
      <p:sp>
        <p:nvSpPr>
          <p:cNvPr id="231482" name="Text Box 58"/>
          <p:cNvSpPr txBox="1">
            <a:spLocks noChangeArrowheads="1"/>
          </p:cNvSpPr>
          <p:nvPr/>
        </p:nvSpPr>
        <p:spPr bwMode="auto">
          <a:xfrm>
            <a:off x="6578600" y="3368675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1</a:t>
            </a:r>
          </a:p>
        </p:txBody>
      </p:sp>
      <p:sp>
        <p:nvSpPr>
          <p:cNvPr id="231483" name="Text Box 59"/>
          <p:cNvSpPr txBox="1">
            <a:spLocks noChangeArrowheads="1"/>
          </p:cNvSpPr>
          <p:nvPr/>
        </p:nvSpPr>
        <p:spPr bwMode="auto">
          <a:xfrm>
            <a:off x="6232525" y="3368675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3</a:t>
            </a:r>
          </a:p>
        </p:txBody>
      </p:sp>
      <p:sp>
        <p:nvSpPr>
          <p:cNvPr id="231484" name="Text Box 60"/>
          <p:cNvSpPr txBox="1">
            <a:spLocks noChangeArrowheads="1"/>
          </p:cNvSpPr>
          <p:nvPr/>
        </p:nvSpPr>
        <p:spPr bwMode="auto">
          <a:xfrm>
            <a:off x="5562600" y="37576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1</a:t>
            </a:r>
          </a:p>
        </p:txBody>
      </p:sp>
      <p:sp>
        <p:nvSpPr>
          <p:cNvPr id="231485" name="Text Box 61"/>
          <p:cNvSpPr txBox="1">
            <a:spLocks noChangeArrowheads="1"/>
          </p:cNvSpPr>
          <p:nvPr/>
        </p:nvSpPr>
        <p:spPr bwMode="auto">
          <a:xfrm>
            <a:off x="5908675" y="37576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4</a:t>
            </a:r>
          </a:p>
        </p:txBody>
      </p:sp>
      <p:sp>
        <p:nvSpPr>
          <p:cNvPr id="231486" name="Text Box 62"/>
          <p:cNvSpPr txBox="1">
            <a:spLocks noChangeArrowheads="1"/>
          </p:cNvSpPr>
          <p:nvPr/>
        </p:nvSpPr>
        <p:spPr bwMode="auto">
          <a:xfrm>
            <a:off x="6232525" y="37576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2</a:t>
            </a:r>
          </a:p>
        </p:txBody>
      </p:sp>
      <p:sp>
        <p:nvSpPr>
          <p:cNvPr id="231487" name="Text Box 63"/>
          <p:cNvSpPr txBox="1">
            <a:spLocks noChangeArrowheads="1"/>
          </p:cNvSpPr>
          <p:nvPr/>
        </p:nvSpPr>
        <p:spPr bwMode="auto">
          <a:xfrm>
            <a:off x="6578600" y="375761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88" name="Text Box 64"/>
          <p:cNvSpPr txBox="1">
            <a:spLocks noChangeArrowheads="1"/>
          </p:cNvSpPr>
          <p:nvPr/>
        </p:nvSpPr>
        <p:spPr bwMode="auto">
          <a:xfrm>
            <a:off x="5562600" y="40846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2</a:t>
            </a:r>
          </a:p>
        </p:txBody>
      </p:sp>
      <p:sp>
        <p:nvSpPr>
          <p:cNvPr id="231489" name="Text Box 65"/>
          <p:cNvSpPr txBox="1">
            <a:spLocks noChangeArrowheads="1"/>
          </p:cNvSpPr>
          <p:nvPr/>
        </p:nvSpPr>
        <p:spPr bwMode="auto">
          <a:xfrm>
            <a:off x="5908675" y="40846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1</a:t>
            </a:r>
          </a:p>
        </p:txBody>
      </p:sp>
      <p:sp>
        <p:nvSpPr>
          <p:cNvPr id="231490" name="Text Box 66"/>
          <p:cNvSpPr txBox="1">
            <a:spLocks noChangeArrowheads="1"/>
          </p:cNvSpPr>
          <p:nvPr/>
        </p:nvSpPr>
        <p:spPr bwMode="auto">
          <a:xfrm>
            <a:off x="6232525" y="40846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1</a:t>
            </a:r>
          </a:p>
        </p:txBody>
      </p:sp>
      <p:sp>
        <p:nvSpPr>
          <p:cNvPr id="231491" name="Text Box 67"/>
          <p:cNvSpPr txBox="1">
            <a:spLocks noChangeArrowheads="1"/>
          </p:cNvSpPr>
          <p:nvPr/>
        </p:nvSpPr>
        <p:spPr bwMode="auto">
          <a:xfrm>
            <a:off x="6578600" y="408463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3</a:t>
            </a:r>
          </a:p>
        </p:txBody>
      </p:sp>
      <p:sp>
        <p:nvSpPr>
          <p:cNvPr id="231492" name="Text Box 68"/>
          <p:cNvSpPr txBox="1">
            <a:spLocks noChangeArrowheads="1"/>
          </p:cNvSpPr>
          <p:nvPr/>
        </p:nvSpPr>
        <p:spPr bwMode="auto">
          <a:xfrm>
            <a:off x="5080001" y="3438525"/>
            <a:ext cx="233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ahoma" pitchFamily="34" charset="0"/>
              </a:rPr>
              <a:t>0</a:t>
            </a:r>
          </a:p>
        </p:txBody>
      </p:sp>
      <p:sp>
        <p:nvSpPr>
          <p:cNvPr id="231493" name="Text Box 69"/>
          <p:cNvSpPr txBox="1">
            <a:spLocks noChangeArrowheads="1"/>
          </p:cNvSpPr>
          <p:nvPr/>
        </p:nvSpPr>
        <p:spPr bwMode="auto">
          <a:xfrm>
            <a:off x="5080000" y="3827464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1</a:t>
            </a:r>
          </a:p>
        </p:txBody>
      </p:sp>
      <p:sp>
        <p:nvSpPr>
          <p:cNvPr id="231494" name="Text Box 70"/>
          <p:cNvSpPr txBox="1">
            <a:spLocks noChangeArrowheads="1"/>
          </p:cNvSpPr>
          <p:nvPr/>
        </p:nvSpPr>
        <p:spPr bwMode="auto">
          <a:xfrm>
            <a:off x="5080000" y="4154488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2</a:t>
            </a:r>
          </a:p>
        </p:txBody>
      </p:sp>
      <p:sp>
        <p:nvSpPr>
          <p:cNvPr id="231495" name="Text Box 71"/>
          <p:cNvSpPr txBox="1">
            <a:spLocks noChangeArrowheads="1"/>
          </p:cNvSpPr>
          <p:nvPr/>
        </p:nvSpPr>
        <p:spPr bwMode="auto">
          <a:xfrm>
            <a:off x="5529264" y="3094038"/>
            <a:ext cx="1412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0   1    2   3</a:t>
            </a:r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7104063" y="3773488"/>
            <a:ext cx="354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=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2"/>
          <p:cNvSpPr>
            <a:spLocks noGrp="1" noChangeArrowheads="1"/>
          </p:cNvSpPr>
          <p:nvPr>
            <p:ph type="title"/>
          </p:nvPr>
        </p:nvSpPr>
        <p:spPr>
          <a:xfrm>
            <a:off x="3323622" y="692697"/>
            <a:ext cx="5845175" cy="712787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</a:t>
            </a:r>
          </a:p>
        </p:txBody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7555" y="1594791"/>
            <a:ext cx="10017807" cy="424330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altLang="en-US" sz="16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int matrix1[3][4],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      matrix2[3][4],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      sum[3][4];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  // initialize matrix1 and matrix2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for (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=0; 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&lt;3; 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	for (j=0; j&lt;4; </a:t>
            </a:r>
            <a:r>
              <a:rPr lang="en-US" altLang="en-US" sz="2400" b="1" dirty="0" err="1">
                <a:latin typeface="Courier New" pitchFamily="49" charset="0"/>
              </a:rPr>
              <a:t>j++</a:t>
            </a:r>
            <a:r>
              <a:rPr lang="en-US" altLang="en-US" sz="2400" b="1" dirty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		sum[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][j]= matrix1[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][j] + matrix2[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][j];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4605" y="445270"/>
            <a:ext cx="5843587" cy="703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/>
              <a:t>Transpose</a:t>
            </a:r>
            <a:r>
              <a:rPr lang="en-US" altLang="en-US" sz="4800" dirty="0"/>
              <a:t> 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4322" y="221064"/>
            <a:ext cx="6541476" cy="663693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#include &lt;</a:t>
            </a:r>
            <a:r>
              <a:rPr lang="en-US" altLang="en-US" sz="1200" b="1" dirty="0" err="1">
                <a:latin typeface="Courier New" pitchFamily="49" charset="0"/>
              </a:rPr>
              <a:t>stdio.h</a:t>
            </a:r>
            <a:r>
              <a:rPr lang="en-US" altLang="en-US" sz="1200" b="1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int main()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int a[10][10], transpose[10][10], r, c;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printf("Enter rows and columns: 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</a:t>
            </a:r>
            <a:r>
              <a:rPr lang="en-US" altLang="en-US" sz="1200" b="1" dirty="0" err="1">
                <a:latin typeface="Courier New" pitchFamily="49" charset="0"/>
              </a:rPr>
              <a:t>scanf</a:t>
            </a:r>
            <a:r>
              <a:rPr lang="en-US" altLang="en-US" sz="1200" b="1" dirty="0">
                <a:latin typeface="Courier New" pitchFamily="49" charset="0"/>
              </a:rPr>
              <a:t>("%d %d", &amp;r, &amp;c);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// </a:t>
            </a:r>
            <a:r>
              <a:rPr lang="en-US" altLang="en-US" sz="1200" b="1" dirty="0" err="1">
                <a:latin typeface="Courier New" pitchFamily="49" charset="0"/>
              </a:rPr>
              <a:t>asssigning</a:t>
            </a:r>
            <a:r>
              <a:rPr lang="en-US" altLang="en-US" sz="1200" b="1" dirty="0">
                <a:latin typeface="Courier New" pitchFamily="49" charset="0"/>
              </a:rPr>
              <a:t> elements to the matrix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printf("\</a:t>
            </a:r>
            <a:r>
              <a:rPr lang="en-US" altLang="en-US" sz="1200" b="1" dirty="0" err="1">
                <a:latin typeface="Courier New" pitchFamily="49" charset="0"/>
              </a:rPr>
              <a:t>nEnter</a:t>
            </a:r>
            <a:r>
              <a:rPr lang="en-US" altLang="en-US" sz="1200" b="1" dirty="0">
                <a:latin typeface="Courier New" pitchFamily="49" charset="0"/>
              </a:rPr>
              <a:t> matrix elements:\n");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for (int 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 = 0; 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 &lt; r; ++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for (int j = 0; j &lt; c; ++j)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  printf("Enter element </a:t>
            </a:r>
            <a:r>
              <a:rPr lang="en-US" altLang="en-US" sz="1200" b="1" dirty="0" err="1">
                <a:latin typeface="Courier New" pitchFamily="49" charset="0"/>
              </a:rPr>
              <a:t>a%d%d</a:t>
            </a:r>
            <a:r>
              <a:rPr lang="en-US" altLang="en-US" sz="1200" b="1" dirty="0">
                <a:latin typeface="Courier New" pitchFamily="49" charset="0"/>
              </a:rPr>
              <a:t>: ", 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 + 1, j + 1);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  </a:t>
            </a:r>
            <a:r>
              <a:rPr lang="en-US" altLang="en-US" sz="1200" b="1" dirty="0" err="1">
                <a:latin typeface="Courier New" pitchFamily="49" charset="0"/>
              </a:rPr>
              <a:t>scanf</a:t>
            </a:r>
            <a:r>
              <a:rPr lang="en-US" altLang="en-US" sz="1200" b="1" dirty="0">
                <a:latin typeface="Courier New" pitchFamily="49" charset="0"/>
              </a:rPr>
              <a:t>("%d", &amp;a[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][j]);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// printing the matrix a[][]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printf("\</a:t>
            </a:r>
            <a:r>
              <a:rPr lang="en-US" altLang="en-US" sz="1200" b="1" dirty="0" err="1">
                <a:latin typeface="Courier New" pitchFamily="49" charset="0"/>
              </a:rPr>
              <a:t>nEntered</a:t>
            </a:r>
            <a:r>
              <a:rPr lang="en-US" altLang="en-US" sz="1200" b="1" dirty="0">
                <a:latin typeface="Courier New" pitchFamily="49" charset="0"/>
              </a:rPr>
              <a:t> matrix: \n");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for (int 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 = 0; 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 &lt; r; ++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for (int j = 0; j &lt; c; ++j)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  printf("%d  ", a[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][j]);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  if (j == c - 1)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  printf("\n");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// computing the transpose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for (int 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 = 0; 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 &lt; r; ++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for (int j = 0; j &lt; c; ++j)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  transpose[j][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] = a[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][j];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// printing the transpose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printf("\</a:t>
            </a:r>
            <a:r>
              <a:rPr lang="en-US" altLang="en-US" sz="1200" b="1" dirty="0" err="1">
                <a:latin typeface="Courier New" pitchFamily="49" charset="0"/>
              </a:rPr>
              <a:t>nTranspose</a:t>
            </a:r>
            <a:r>
              <a:rPr lang="en-US" altLang="en-US" sz="1200" b="1" dirty="0">
                <a:latin typeface="Courier New" pitchFamily="49" charset="0"/>
              </a:rPr>
              <a:t> of the matrix:\n");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for (int 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 = 0; 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 &lt; c; ++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for (int j = 0; j &lt; r; ++j)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  printf("%d  ", transpose[</a:t>
            </a:r>
            <a:r>
              <a:rPr lang="en-US" altLang="en-US" sz="1200" b="1" dirty="0" err="1">
                <a:latin typeface="Courier New" pitchFamily="49" charset="0"/>
              </a:rPr>
              <a:t>i</a:t>
            </a:r>
            <a:r>
              <a:rPr lang="en-US" altLang="en-US" sz="1200" b="1" dirty="0">
                <a:latin typeface="Courier New" pitchFamily="49" charset="0"/>
              </a:rPr>
              <a:t>][j]);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  if (j == r - 1)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  printf("\n");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241668" name="Group 4"/>
          <p:cNvGraphicFramePr>
            <a:graphicFrameLocks noGrp="1"/>
          </p:cNvGraphicFramePr>
          <p:nvPr/>
        </p:nvGraphicFramePr>
        <p:xfrm>
          <a:off x="2854325" y="2687639"/>
          <a:ext cx="1524000" cy="900113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682" name="Group 18"/>
          <p:cNvGraphicFramePr>
            <a:graphicFrameLocks noGrp="1"/>
          </p:cNvGraphicFramePr>
          <p:nvPr/>
        </p:nvGraphicFramePr>
        <p:xfrm>
          <a:off x="2854325" y="4135438"/>
          <a:ext cx="1524000" cy="164068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553" name="Text Box 32"/>
          <p:cNvSpPr txBox="1">
            <a:spLocks noChangeArrowheads="1"/>
          </p:cNvSpPr>
          <p:nvPr/>
        </p:nvSpPr>
        <p:spPr bwMode="auto">
          <a:xfrm>
            <a:off x="2854325" y="3765550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Tahoma" pitchFamily="34" charset="0"/>
              </a:rPr>
              <a:t>b</a:t>
            </a:r>
          </a:p>
        </p:txBody>
      </p:sp>
      <p:sp>
        <p:nvSpPr>
          <p:cNvPr id="235554" name="Text Box 33"/>
          <p:cNvSpPr txBox="1">
            <a:spLocks noChangeArrowheads="1"/>
          </p:cNvSpPr>
          <p:nvPr/>
        </p:nvSpPr>
        <p:spPr bwMode="auto">
          <a:xfrm>
            <a:off x="2879934" y="218202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Tahoma" pitchFamily="34" charset="0"/>
              </a:rPr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8B79D5-F183-4A25-B1F5-621681CE1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605" y="387887"/>
            <a:ext cx="7543800" cy="695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/>
              <a:t>ARRAYS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76D331-FE0D-46B4-AECA-77E0DAE9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4229" y="1083212"/>
            <a:ext cx="10325685" cy="5134709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altLang="en-US" sz="1800" dirty="0">
                <a:latin typeface="Montserrat" panose="020B0604020202020204" charset="0"/>
                <a:cs typeface="Times New Roman" pitchFamily="18" charset="0"/>
              </a:rPr>
              <a:t>By using an array, we just declare like this,</a:t>
            </a:r>
          </a:p>
          <a:p>
            <a:pPr marL="1371600" lvl="2" indent="-457200"/>
            <a:r>
              <a:rPr lang="en-US" altLang="en-US" sz="1800" dirty="0">
                <a:solidFill>
                  <a:srgbClr val="0070C0"/>
                </a:solidFill>
                <a:latin typeface="Montserrat" panose="020B0604020202020204" charset="0"/>
                <a:ea typeface="Times New Roman" pitchFamily="18" charset="0"/>
                <a:cs typeface="Courier New" pitchFamily="49" charset="0"/>
              </a:rPr>
              <a:t>int  </a:t>
            </a:r>
            <a:r>
              <a:rPr lang="en-US" altLang="en-US" sz="1800" dirty="0" err="1">
                <a:solidFill>
                  <a:srgbClr val="0070C0"/>
                </a:solidFill>
                <a:latin typeface="Montserrat" panose="020B0604020202020204" charset="0"/>
                <a:ea typeface="Times New Roman" pitchFamily="18" charset="0"/>
                <a:cs typeface="Courier New" pitchFamily="49" charset="0"/>
              </a:rPr>
              <a:t>studMark</a:t>
            </a:r>
            <a:r>
              <a:rPr lang="en-US" altLang="en-US" sz="1800" dirty="0">
                <a:solidFill>
                  <a:srgbClr val="0070C0"/>
                </a:solidFill>
                <a:latin typeface="Montserrat" panose="020B0604020202020204" charset="0"/>
                <a:ea typeface="Times New Roman" pitchFamily="18" charset="0"/>
                <a:cs typeface="Courier New" pitchFamily="49" charset="0"/>
              </a:rPr>
              <a:t>[1000];    </a:t>
            </a:r>
          </a:p>
          <a:p>
            <a:pPr marL="1371600" lvl="2" indent="-457200"/>
            <a:r>
              <a:rPr lang="en-US" altLang="en-US" sz="1800" dirty="0">
                <a:latin typeface="Montserrat" panose="020B0604020202020204" charset="0"/>
                <a:cs typeface="Times New Roman" pitchFamily="18" charset="0"/>
              </a:rPr>
              <a:t>Reserves 1000 contiguous memory locations for storing the students’ marks.</a:t>
            </a:r>
            <a:endParaRPr lang="en-US" altLang="en-US" sz="1800" dirty="0">
              <a:latin typeface="Montserrat" panose="020B0604020202020204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C427E43-CFE6-49BA-9AF5-12D1D1B4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9688" y="2204224"/>
            <a:ext cx="6753973" cy="405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91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01"/>
    </mc:Choice>
    <mc:Fallback xmlns="">
      <p:transition spd="slow" advTm="11100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 multiplication</a:t>
            </a:r>
          </a:p>
        </p:txBody>
      </p:sp>
      <p:sp>
        <p:nvSpPr>
          <p:cNvPr id="237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930" y="1428736"/>
            <a:ext cx="7539222" cy="1122362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8000" dirty="0"/>
              <a:t>   int  a[3][2], b[2][4], c[3][4];</a:t>
            </a:r>
          </a:p>
          <a:p>
            <a:pPr eaLnBrk="1" hangingPunct="1"/>
            <a:r>
              <a:rPr lang="en-US" altLang="en-US" sz="8000" dirty="0"/>
              <a:t>Find c = a * b;</a:t>
            </a:r>
          </a:p>
          <a:p>
            <a:pPr eaLnBrk="1" hangingPunct="1"/>
            <a:r>
              <a:rPr lang="en-US" altLang="en-US" sz="8000" dirty="0"/>
              <a:t>a =</a:t>
            </a:r>
          </a:p>
          <a:p>
            <a:pPr eaLnBrk="1" hangingPunct="1"/>
            <a:endParaRPr lang="en-US" altLang="en-US" sz="8000" dirty="0"/>
          </a:p>
          <a:p>
            <a:pPr marL="0" indent="0" eaLnBrk="1" hangingPunct="1">
              <a:buNone/>
            </a:pPr>
            <a:endParaRPr lang="en-US" altLang="en-US" sz="8000" dirty="0"/>
          </a:p>
          <a:p>
            <a:pPr marL="0" indent="0" eaLnBrk="1" hangingPunct="1">
              <a:buNone/>
            </a:pPr>
            <a:endParaRPr lang="en-US" altLang="en-US" sz="8000" dirty="0"/>
          </a:p>
          <a:p>
            <a:r>
              <a:rPr lang="en-US" altLang="en-US" sz="8000" dirty="0"/>
              <a:t>b=</a:t>
            </a:r>
          </a:p>
          <a:p>
            <a:pPr eaLnBrk="1" hangingPunct="1">
              <a:buNone/>
            </a:pPr>
            <a:endParaRPr lang="en-US" altLang="en-US" sz="2000" dirty="0"/>
          </a:p>
          <a:p>
            <a:pPr eaLnBrk="1" hangingPunct="1">
              <a:buNone/>
            </a:pPr>
            <a:endParaRPr lang="en-US" altLang="en-US" sz="2000" dirty="0"/>
          </a:p>
          <a:p>
            <a:pPr eaLnBrk="1" hangingPunct="1">
              <a:buNone/>
            </a:pPr>
            <a:r>
              <a:rPr lang="en-US" altLang="en-US" sz="8000" dirty="0"/>
              <a:t>c[0][0] = a[0][0]*b[0][0] + a[0][1]*b[1][0]  + a[0][2]*b[2] [0]</a:t>
            </a:r>
          </a:p>
          <a:p>
            <a:pPr eaLnBrk="1" hangingPunct="1">
              <a:buNone/>
            </a:pPr>
            <a:r>
              <a:rPr lang="en-US" altLang="en-US" sz="8000" dirty="0"/>
              <a:t>c[0][1] =  a[0][0]*b[0][1] + a[0][1]*b[1][1]  + a[0][2]*b[2][1]</a:t>
            </a:r>
          </a:p>
          <a:p>
            <a:pPr eaLnBrk="1" hangingPunct="1">
              <a:buNone/>
            </a:pPr>
            <a:r>
              <a:rPr lang="en-US" altLang="en-US" sz="8000" dirty="0"/>
              <a:t>c[1][0] =  a[1][0]*b[0][0] + a[1][1]*b[1][0] + a[1][2] *b[2][0]</a:t>
            </a:r>
          </a:p>
          <a:p>
            <a:pPr eaLnBrk="1" hangingPunct="1">
              <a:buNone/>
            </a:pPr>
            <a:r>
              <a:rPr lang="en-US" altLang="en-US" sz="8000" dirty="0"/>
              <a:t>c[1][1] =   a[1][0]*b[0][1] + a[1][1]*b[1][1] + a[1][2]*b[2][1]</a:t>
            </a:r>
          </a:p>
          <a:p>
            <a:pPr eaLnBrk="1" hangingPunct="1">
              <a:buNone/>
            </a:pPr>
            <a:endParaRPr lang="en-US" altLang="en-US" sz="18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030676" y="2012619"/>
          <a:ext cx="1000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30676" y="2921938"/>
          <a:ext cx="692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 Multiplication cont’d</a:t>
            </a:r>
          </a:p>
        </p:txBody>
      </p:sp>
      <p:sp>
        <p:nvSpPr>
          <p:cNvPr id="239620" name="Text Box 11"/>
          <p:cNvSpPr txBox="1">
            <a:spLocks noChangeArrowheads="1"/>
          </p:cNvSpPr>
          <p:nvPr/>
        </p:nvSpPr>
        <p:spPr bwMode="auto">
          <a:xfrm>
            <a:off x="4230688" y="3214689"/>
            <a:ext cx="265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itchFamily="34" charset="0"/>
              </a:rPr>
              <a:t>x</a:t>
            </a:r>
          </a:p>
        </p:txBody>
      </p:sp>
      <p:sp>
        <p:nvSpPr>
          <p:cNvPr id="239621" name="Text Box 12"/>
          <p:cNvSpPr txBox="1">
            <a:spLocks noChangeArrowheads="1"/>
          </p:cNvSpPr>
          <p:nvPr/>
        </p:nvSpPr>
        <p:spPr bwMode="auto">
          <a:xfrm>
            <a:off x="6616701" y="3162300"/>
            <a:ext cx="265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itchFamily="34" charset="0"/>
              </a:rPr>
              <a:t>=</a:t>
            </a:r>
          </a:p>
        </p:txBody>
      </p:sp>
      <p:graphicFrame>
        <p:nvGraphicFramePr>
          <p:cNvPr id="248848" name="Group 16"/>
          <p:cNvGraphicFramePr>
            <a:graphicFrameLocks noGrp="1"/>
          </p:cNvGraphicFramePr>
          <p:nvPr/>
        </p:nvGraphicFramePr>
        <p:xfrm>
          <a:off x="4457701" y="2938464"/>
          <a:ext cx="2144315" cy="884635"/>
        </p:xfrm>
        <a:graphic>
          <a:graphicData uri="http://schemas.openxmlformats.org/drawingml/2006/table">
            <a:tbl>
              <a:tblPr/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8865" name="Group 33"/>
          <p:cNvGraphicFramePr>
            <a:graphicFrameLocks noGrp="1"/>
          </p:cNvGraphicFramePr>
          <p:nvPr/>
        </p:nvGraphicFramePr>
        <p:xfrm>
          <a:off x="3087688" y="2809876"/>
          <a:ext cx="1143000" cy="1165821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8879" name="Group 47"/>
          <p:cNvGraphicFramePr>
            <a:graphicFrameLocks noGrp="1"/>
          </p:cNvGraphicFramePr>
          <p:nvPr/>
        </p:nvGraphicFramePr>
        <p:xfrm>
          <a:off x="7096126" y="2708275"/>
          <a:ext cx="2287191" cy="126563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675" name="Line 69"/>
          <p:cNvSpPr>
            <a:spLocks noChangeShapeType="1"/>
          </p:cNvSpPr>
          <p:nvPr/>
        </p:nvSpPr>
        <p:spPr bwMode="auto">
          <a:xfrm>
            <a:off x="2798763" y="2809876"/>
            <a:ext cx="0" cy="1012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676" name="Line 70"/>
          <p:cNvSpPr>
            <a:spLocks noChangeShapeType="1"/>
          </p:cNvSpPr>
          <p:nvPr/>
        </p:nvSpPr>
        <p:spPr bwMode="auto">
          <a:xfrm>
            <a:off x="4457701" y="2708275"/>
            <a:ext cx="188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677" name="Line 71"/>
          <p:cNvSpPr>
            <a:spLocks noChangeShapeType="1"/>
          </p:cNvSpPr>
          <p:nvPr/>
        </p:nvSpPr>
        <p:spPr bwMode="auto">
          <a:xfrm>
            <a:off x="7235825" y="2476500"/>
            <a:ext cx="1887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678" name="Line 72"/>
          <p:cNvSpPr>
            <a:spLocks noChangeShapeType="1"/>
          </p:cNvSpPr>
          <p:nvPr/>
        </p:nvSpPr>
        <p:spPr bwMode="auto">
          <a:xfrm>
            <a:off x="6897688" y="2809876"/>
            <a:ext cx="0" cy="1012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905" name="Text Box 73"/>
          <p:cNvSpPr txBox="1">
            <a:spLocks noChangeArrowheads="1"/>
          </p:cNvSpPr>
          <p:nvPr/>
        </p:nvSpPr>
        <p:spPr bwMode="auto">
          <a:xfrm>
            <a:off x="2759075" y="4783138"/>
            <a:ext cx="939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i=0</a:t>
            </a:r>
          </a:p>
        </p:txBody>
      </p:sp>
      <p:sp>
        <p:nvSpPr>
          <p:cNvPr id="239680" name="Rectangle 76"/>
          <p:cNvSpPr>
            <a:spLocks noChangeArrowheads="1"/>
          </p:cNvSpPr>
          <p:nvPr/>
        </p:nvSpPr>
        <p:spPr bwMode="auto">
          <a:xfrm>
            <a:off x="6759576" y="3822700"/>
            <a:ext cx="322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i</a:t>
            </a:r>
          </a:p>
        </p:txBody>
      </p:sp>
      <p:sp>
        <p:nvSpPr>
          <p:cNvPr id="239681" name="Rectangle 78"/>
          <p:cNvSpPr>
            <a:spLocks noChangeArrowheads="1"/>
          </p:cNvSpPr>
          <p:nvPr/>
        </p:nvSpPr>
        <p:spPr bwMode="auto">
          <a:xfrm>
            <a:off x="5256213" y="2365375"/>
            <a:ext cx="322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j</a:t>
            </a:r>
          </a:p>
        </p:txBody>
      </p:sp>
      <p:sp>
        <p:nvSpPr>
          <p:cNvPr id="239682" name="Rectangle 79"/>
          <p:cNvSpPr>
            <a:spLocks noChangeArrowheads="1"/>
          </p:cNvSpPr>
          <p:nvPr/>
        </p:nvSpPr>
        <p:spPr bwMode="auto">
          <a:xfrm>
            <a:off x="7885113" y="2165350"/>
            <a:ext cx="322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j</a:t>
            </a:r>
          </a:p>
        </p:txBody>
      </p:sp>
      <p:graphicFrame>
        <p:nvGraphicFramePr>
          <p:cNvPr id="248921" name="Group 89"/>
          <p:cNvGraphicFramePr>
            <a:graphicFrameLocks noGrp="1"/>
          </p:cNvGraphicFramePr>
          <p:nvPr/>
        </p:nvGraphicFramePr>
        <p:xfrm>
          <a:off x="3328988" y="4722813"/>
          <a:ext cx="1062038" cy="463154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930" name="Group 98"/>
          <p:cNvGraphicFramePr>
            <a:graphicFrameLocks noGrp="1"/>
          </p:cNvGraphicFramePr>
          <p:nvPr/>
        </p:nvGraphicFramePr>
        <p:xfrm>
          <a:off x="4979988" y="4560889"/>
          <a:ext cx="551260" cy="787003"/>
        </p:xfrm>
        <a:graphic>
          <a:graphicData uri="http://schemas.openxmlformats.org/drawingml/2006/table">
            <a:tbl>
              <a:tblPr/>
              <a:tblGrid>
                <a:gridCol w="55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8931" name="Text Box 99"/>
          <p:cNvSpPr txBox="1">
            <a:spLocks noChangeArrowheads="1"/>
          </p:cNvSpPr>
          <p:nvPr/>
        </p:nvSpPr>
        <p:spPr bwMode="auto">
          <a:xfrm>
            <a:off x="4610101" y="4783138"/>
            <a:ext cx="265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itchFamily="34" charset="0"/>
              </a:rPr>
              <a:t>x</a:t>
            </a:r>
          </a:p>
        </p:txBody>
      </p:sp>
      <p:sp>
        <p:nvSpPr>
          <p:cNvPr id="248932" name="Rectangle 100"/>
          <p:cNvSpPr>
            <a:spLocks noChangeArrowheads="1"/>
          </p:cNvSpPr>
          <p:nvPr/>
        </p:nvSpPr>
        <p:spPr bwMode="auto">
          <a:xfrm>
            <a:off x="4967289" y="4198938"/>
            <a:ext cx="598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j=0</a:t>
            </a:r>
          </a:p>
        </p:txBody>
      </p:sp>
      <p:sp>
        <p:nvSpPr>
          <p:cNvPr id="248933" name="Line 101"/>
          <p:cNvSpPr>
            <a:spLocks noChangeShapeType="1"/>
          </p:cNvSpPr>
          <p:nvPr/>
        </p:nvSpPr>
        <p:spPr bwMode="auto">
          <a:xfrm>
            <a:off x="3371851" y="5346700"/>
            <a:ext cx="1019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934" name="Line 102"/>
          <p:cNvSpPr>
            <a:spLocks noChangeShapeType="1"/>
          </p:cNvSpPr>
          <p:nvPr/>
        </p:nvSpPr>
        <p:spPr bwMode="auto">
          <a:xfrm>
            <a:off x="5686425" y="45608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935" name="Rectangle 103"/>
          <p:cNvSpPr>
            <a:spLocks noChangeArrowheads="1"/>
          </p:cNvSpPr>
          <p:nvPr/>
        </p:nvSpPr>
        <p:spPr bwMode="auto">
          <a:xfrm>
            <a:off x="3860801" y="5346700"/>
            <a:ext cx="322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k</a:t>
            </a:r>
          </a:p>
        </p:txBody>
      </p:sp>
      <p:sp>
        <p:nvSpPr>
          <p:cNvPr id="248936" name="Rectangle 104"/>
          <p:cNvSpPr>
            <a:spLocks noChangeArrowheads="1"/>
          </p:cNvSpPr>
          <p:nvPr/>
        </p:nvSpPr>
        <p:spPr bwMode="auto">
          <a:xfrm>
            <a:off x="5686426" y="4722813"/>
            <a:ext cx="322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k</a:t>
            </a:r>
          </a:p>
        </p:txBody>
      </p:sp>
      <p:sp>
        <p:nvSpPr>
          <p:cNvPr id="248937" name="Text Box 105"/>
          <p:cNvSpPr txBox="1">
            <a:spLocks noChangeArrowheads="1"/>
          </p:cNvSpPr>
          <p:nvPr/>
        </p:nvSpPr>
        <p:spPr bwMode="auto">
          <a:xfrm>
            <a:off x="5909310" y="4722813"/>
            <a:ext cx="265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Tahoma" pitchFamily="34" charset="0"/>
              </a:rPr>
              <a:t>=</a:t>
            </a:r>
          </a:p>
        </p:txBody>
      </p:sp>
      <p:sp>
        <p:nvSpPr>
          <p:cNvPr id="248938" name="Text Box 106"/>
          <p:cNvSpPr txBox="1">
            <a:spLocks noChangeArrowheads="1"/>
          </p:cNvSpPr>
          <p:nvPr/>
        </p:nvSpPr>
        <p:spPr bwMode="auto">
          <a:xfrm>
            <a:off x="6185533" y="4761222"/>
            <a:ext cx="5892585" cy="323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dirty="0">
                <a:latin typeface="Courier New" pitchFamily="49" charset="0"/>
              </a:rPr>
              <a:t>c[</a:t>
            </a:r>
            <a:r>
              <a:rPr lang="en-US" altLang="en-US" sz="1500" dirty="0" err="1">
                <a:latin typeface="Courier New" pitchFamily="49" charset="0"/>
              </a:rPr>
              <a:t>i</a:t>
            </a:r>
            <a:r>
              <a:rPr lang="en-US" altLang="en-US" sz="1500" dirty="0">
                <a:latin typeface="Courier New" pitchFamily="49" charset="0"/>
              </a:rPr>
              <a:t>][j] = a[</a:t>
            </a:r>
            <a:r>
              <a:rPr lang="en-US" altLang="en-US" sz="1500" dirty="0" err="1">
                <a:latin typeface="Courier New" pitchFamily="49" charset="0"/>
              </a:rPr>
              <a:t>i</a:t>
            </a:r>
            <a:r>
              <a:rPr lang="en-US" altLang="en-US" sz="1500" dirty="0">
                <a:latin typeface="Courier New" pitchFamily="49" charset="0"/>
              </a:rPr>
              <a:t>][</a:t>
            </a:r>
            <a:r>
              <a:rPr lang="en-US" altLang="en-US" sz="1500" b="1" dirty="0">
                <a:latin typeface="Courier New" pitchFamily="49" charset="0"/>
              </a:rPr>
              <a:t>k=0</a:t>
            </a:r>
            <a:r>
              <a:rPr lang="en-US" altLang="en-US" sz="1500" dirty="0">
                <a:latin typeface="Courier New" pitchFamily="49" charset="0"/>
              </a:rPr>
              <a:t>]*b[</a:t>
            </a:r>
            <a:r>
              <a:rPr lang="en-US" altLang="en-US" sz="1500" b="1" dirty="0">
                <a:latin typeface="Courier New" pitchFamily="49" charset="0"/>
              </a:rPr>
              <a:t>k=0</a:t>
            </a:r>
            <a:r>
              <a:rPr lang="en-US" altLang="en-US" sz="1500" dirty="0">
                <a:latin typeface="Courier New" pitchFamily="49" charset="0"/>
              </a:rPr>
              <a:t>][j]+a[</a:t>
            </a:r>
            <a:r>
              <a:rPr lang="en-US" altLang="en-US" sz="1500" dirty="0" err="1">
                <a:latin typeface="Courier New" pitchFamily="49" charset="0"/>
              </a:rPr>
              <a:t>i</a:t>
            </a:r>
            <a:r>
              <a:rPr lang="en-US" altLang="en-US" sz="1500" dirty="0">
                <a:latin typeface="Courier New" pitchFamily="49" charset="0"/>
              </a:rPr>
              <a:t>][</a:t>
            </a:r>
            <a:r>
              <a:rPr lang="en-US" altLang="en-US" sz="1500" b="1" dirty="0">
                <a:latin typeface="Courier New" pitchFamily="49" charset="0"/>
              </a:rPr>
              <a:t>k=1</a:t>
            </a:r>
            <a:r>
              <a:rPr lang="en-US" altLang="en-US" sz="1500" dirty="0">
                <a:latin typeface="Courier New" pitchFamily="49" charset="0"/>
              </a:rPr>
              <a:t>]*b[</a:t>
            </a:r>
            <a:r>
              <a:rPr lang="en-US" altLang="en-US" sz="1500" b="1" dirty="0">
                <a:latin typeface="Courier New" pitchFamily="49" charset="0"/>
              </a:rPr>
              <a:t>k=1</a:t>
            </a:r>
            <a:r>
              <a:rPr lang="en-US" altLang="en-US" sz="1500" dirty="0">
                <a:latin typeface="Courier New" pitchFamily="49" charset="0"/>
              </a:rPr>
              <a:t>][j]</a:t>
            </a:r>
          </a:p>
        </p:txBody>
      </p:sp>
      <p:sp>
        <p:nvSpPr>
          <p:cNvPr id="239707" name="Text Box 107"/>
          <p:cNvSpPr txBox="1">
            <a:spLocks noChangeArrowheads="1"/>
          </p:cNvSpPr>
          <p:nvPr/>
        </p:nvSpPr>
        <p:spPr bwMode="auto">
          <a:xfrm>
            <a:off x="4418014" y="2687638"/>
            <a:ext cx="217328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500">
                <a:latin typeface="Tahoma" pitchFamily="34" charset="0"/>
              </a:rPr>
              <a:t>0        1        2        3</a:t>
            </a:r>
          </a:p>
        </p:txBody>
      </p:sp>
      <p:sp>
        <p:nvSpPr>
          <p:cNvPr id="239708" name="Rectangle 108"/>
          <p:cNvSpPr>
            <a:spLocks noChangeArrowheads="1"/>
          </p:cNvSpPr>
          <p:nvPr/>
        </p:nvSpPr>
        <p:spPr bwMode="auto">
          <a:xfrm>
            <a:off x="2684463" y="3802064"/>
            <a:ext cx="322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i</a:t>
            </a:r>
          </a:p>
        </p:txBody>
      </p:sp>
      <p:sp>
        <p:nvSpPr>
          <p:cNvPr id="239709" name="Text Box 109"/>
          <p:cNvSpPr txBox="1">
            <a:spLocks noChangeArrowheads="1"/>
          </p:cNvSpPr>
          <p:nvPr/>
        </p:nvSpPr>
        <p:spPr bwMode="auto">
          <a:xfrm>
            <a:off x="2811464" y="2916238"/>
            <a:ext cx="333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latin typeface="Tahoma" pitchFamily="34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Tahoma" pitchFamily="3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Tahoma" pitchFamily="34" charset="0"/>
              </a:rPr>
              <a:t>2</a:t>
            </a:r>
          </a:p>
        </p:txBody>
      </p:sp>
      <p:sp>
        <p:nvSpPr>
          <p:cNvPr id="239710" name="Text Box 110"/>
          <p:cNvSpPr txBox="1">
            <a:spLocks noChangeArrowheads="1"/>
          </p:cNvSpPr>
          <p:nvPr/>
        </p:nvSpPr>
        <p:spPr bwMode="auto">
          <a:xfrm>
            <a:off x="7096125" y="2455863"/>
            <a:ext cx="2173288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500">
                <a:latin typeface="Tahoma" pitchFamily="34" charset="0"/>
              </a:rPr>
              <a:t>0        1        2        3</a:t>
            </a:r>
          </a:p>
        </p:txBody>
      </p:sp>
      <p:sp>
        <p:nvSpPr>
          <p:cNvPr id="239711" name="Text Box 111"/>
          <p:cNvSpPr txBox="1">
            <a:spLocks noChangeArrowheads="1"/>
          </p:cNvSpPr>
          <p:nvPr/>
        </p:nvSpPr>
        <p:spPr bwMode="auto">
          <a:xfrm>
            <a:off x="6891339" y="2852738"/>
            <a:ext cx="333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latin typeface="Tahoma" pitchFamily="34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Tahoma" pitchFamily="3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Tahoma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 Multiplication cont’d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1685109" y="1690687"/>
            <a:ext cx="8151222" cy="3404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#define N  3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#define M  2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#define L  4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void </a:t>
            </a:r>
            <a:r>
              <a:rPr lang="en-US" altLang="en-US" sz="1500" b="1" dirty="0" err="1">
                <a:latin typeface="Courier New" pitchFamily="49" charset="0"/>
              </a:rPr>
              <a:t>matrix_mul</a:t>
            </a:r>
            <a:r>
              <a:rPr lang="en-US" altLang="en-US" sz="1500" b="1" dirty="0">
                <a:latin typeface="Courier New" pitchFamily="49" charset="0"/>
              </a:rPr>
              <a:t>(a[N][M], </a:t>
            </a:r>
            <a:r>
              <a:rPr lang="en-US" altLang="en-US" sz="1500" b="1" dirty="0" err="1">
                <a:latin typeface="Courier New" pitchFamily="49" charset="0"/>
              </a:rPr>
              <a:t>int</a:t>
            </a:r>
            <a:r>
              <a:rPr lang="en-US" altLang="en-US" sz="1500" b="1" dirty="0">
                <a:latin typeface="Courier New" pitchFamily="49" charset="0"/>
              </a:rPr>
              <a:t> b[M][L], </a:t>
            </a:r>
            <a:r>
              <a:rPr lang="en-US" altLang="en-US" sz="1500" b="1" dirty="0" err="1">
                <a:latin typeface="Courier New" pitchFamily="49" charset="0"/>
              </a:rPr>
              <a:t>int</a:t>
            </a:r>
            <a:r>
              <a:rPr lang="en-US" altLang="en-US" sz="1500" b="1" dirty="0">
                <a:latin typeface="Courier New" pitchFamily="49" charset="0"/>
              </a:rPr>
              <a:t> c[N][L])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  </a:t>
            </a:r>
            <a:r>
              <a:rPr lang="en-US" altLang="en-US" sz="1500" b="1" dirty="0" err="1">
                <a:latin typeface="Courier New" pitchFamily="49" charset="0"/>
              </a:rPr>
              <a:t>int</a:t>
            </a:r>
            <a:r>
              <a:rPr lang="en-US" altLang="en-US" sz="1500" b="1" dirty="0">
                <a:latin typeface="Courier New" pitchFamily="49" charset="0"/>
              </a:rPr>
              <a:t> </a:t>
            </a:r>
            <a:r>
              <a:rPr lang="en-US" altLang="en-US" sz="1500" b="1" dirty="0" err="1">
                <a:latin typeface="Courier New" pitchFamily="49" charset="0"/>
              </a:rPr>
              <a:t>i</a:t>
            </a:r>
            <a:r>
              <a:rPr lang="en-US" altLang="en-US" sz="1500" b="1" dirty="0">
                <a:latin typeface="Courier New" pitchFamily="49" charset="0"/>
              </a:rPr>
              <a:t>, j, k;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  for(</a:t>
            </a:r>
            <a:r>
              <a:rPr lang="en-US" altLang="en-US" sz="1500" b="1" dirty="0" err="1">
                <a:latin typeface="Courier New" pitchFamily="49" charset="0"/>
              </a:rPr>
              <a:t>i</a:t>
            </a:r>
            <a:r>
              <a:rPr lang="en-US" altLang="en-US" sz="1500" b="1" dirty="0">
                <a:latin typeface="Courier New" pitchFamily="49" charset="0"/>
              </a:rPr>
              <a:t>=0; </a:t>
            </a:r>
            <a:r>
              <a:rPr lang="en-US" altLang="en-US" sz="1500" b="1" dirty="0" err="1">
                <a:latin typeface="Courier New" pitchFamily="49" charset="0"/>
              </a:rPr>
              <a:t>i</a:t>
            </a:r>
            <a:r>
              <a:rPr lang="en-US" altLang="en-US" sz="1500" b="1" dirty="0">
                <a:latin typeface="Courier New" pitchFamily="49" charset="0"/>
              </a:rPr>
              <a:t> &lt; N; </a:t>
            </a:r>
            <a:r>
              <a:rPr lang="en-US" altLang="en-US" sz="1500" b="1" dirty="0" err="1">
                <a:latin typeface="Courier New" pitchFamily="49" charset="0"/>
              </a:rPr>
              <a:t>i</a:t>
            </a:r>
            <a:r>
              <a:rPr lang="en-US" altLang="en-US" sz="1500" b="1" dirty="0">
                <a:latin typeface="Courier New" pitchFamily="49" charset="0"/>
              </a:rPr>
              <a:t>++) {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     for(j=0; j &lt; L; j++) {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itchFamily="49" charset="0"/>
              </a:rPr>
              <a:t>         c[</a:t>
            </a:r>
            <a:r>
              <a:rPr lang="en-US" altLang="en-US" sz="1500" b="1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altLang="en-US" sz="1500" b="1" dirty="0">
                <a:solidFill>
                  <a:schemeClr val="hlink"/>
                </a:solidFill>
                <a:latin typeface="Courier New" pitchFamily="49" charset="0"/>
              </a:rPr>
              <a:t>][j] = 0;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itchFamily="49" charset="0"/>
              </a:rPr>
              <a:t>         for(k=0; k &lt; M; k++) {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itchFamily="49" charset="0"/>
              </a:rPr>
              <a:t>            c[</a:t>
            </a:r>
            <a:r>
              <a:rPr lang="en-US" altLang="en-US" sz="1500" b="1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altLang="en-US" sz="1500" b="1" dirty="0">
                <a:solidFill>
                  <a:schemeClr val="hlink"/>
                </a:solidFill>
                <a:latin typeface="Courier New" pitchFamily="49" charset="0"/>
              </a:rPr>
              <a:t>][j] = c[</a:t>
            </a:r>
            <a:r>
              <a:rPr lang="en-US" altLang="en-US" sz="1500" b="1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altLang="en-US" sz="1500" b="1" dirty="0">
                <a:solidFill>
                  <a:schemeClr val="hlink"/>
                </a:solidFill>
                <a:latin typeface="Courier New" pitchFamily="49" charset="0"/>
              </a:rPr>
              <a:t>][j] + a[</a:t>
            </a:r>
            <a:r>
              <a:rPr lang="en-US" altLang="en-US" sz="1500" b="1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altLang="en-US" sz="1500" b="1" dirty="0">
                <a:solidFill>
                  <a:schemeClr val="hlink"/>
                </a:solidFill>
                <a:latin typeface="Courier New" pitchFamily="49" charset="0"/>
              </a:rPr>
              <a:t>][k] * b[k][j];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itchFamily="49" charset="0"/>
              </a:rPr>
              <a:t>         }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  }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  return;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15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8B79D5-F183-4A25-B1F5-621681CE1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605" y="387887"/>
            <a:ext cx="7543800" cy="695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/>
              <a:t>ARRAYS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76D331-FE0D-46B4-AECA-77E0DAE9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4229" y="1083212"/>
            <a:ext cx="10325685" cy="5134709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altLang="en-US" sz="2400" u="sng" dirty="0">
                <a:latin typeface="Monteserrat"/>
                <a:cs typeface="Times New Roman" pitchFamily="18" charset="0"/>
              </a:rPr>
              <a:t>Simplified our declaration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 of the variables.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Use </a:t>
            </a:r>
            <a:r>
              <a:rPr lang="en-US" altLang="en-US" sz="2400" u="sng" dirty="0">
                <a:latin typeface="Monteserrat"/>
                <a:cs typeface="Times New Roman" pitchFamily="18" charset="0"/>
              </a:rPr>
              <a:t>index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 or </a:t>
            </a:r>
            <a:r>
              <a:rPr lang="en-US" altLang="en-US" sz="2400" u="sng" dirty="0">
                <a:latin typeface="Monteserrat"/>
                <a:cs typeface="Times New Roman" pitchFamily="18" charset="0"/>
              </a:rPr>
              <a:t>subscript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 to identify each element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For example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, </a:t>
            </a:r>
            <a:r>
              <a:rPr lang="en-US" altLang="en-US" sz="2400" dirty="0" err="1">
                <a:latin typeface="Monteserrat"/>
                <a:cs typeface="Times New Roman" pitchFamily="18" charset="0"/>
              </a:rPr>
              <a:t>studMark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[0] will refer to the first element of the array.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Subscripts  vary from “0” to “number of items in the array -1”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In an array declaration,</a:t>
            </a:r>
          </a:p>
          <a:p>
            <a:pPr marL="0" indent="0">
              <a:buNone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           int a[10] will hold 10 integer data items/ values and can be accessed</a:t>
            </a:r>
          </a:p>
          <a:p>
            <a:pPr marL="0" indent="0">
              <a:buNone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           using a[0]…a[9].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b="1" dirty="0">
                <a:latin typeface="Monteserrat"/>
                <a:cs typeface="Times New Roman" pitchFamily="18" charset="0"/>
              </a:rPr>
              <a:t>a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 is known as the base address. Address of the first item in an array.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>
                <a:latin typeface="Monteserrat"/>
                <a:cs typeface="Times New Roman" pitchFamily="18" charset="0"/>
              </a:rPr>
              <a:t>Address of the second item is </a:t>
            </a:r>
            <a:r>
              <a:rPr lang="en-US" altLang="en-US" sz="2400" b="1" dirty="0">
                <a:latin typeface="Monteserrat"/>
                <a:cs typeface="Times New Roman" pitchFamily="18" charset="0"/>
              </a:rPr>
              <a:t>a+1</a:t>
            </a:r>
            <a:r>
              <a:rPr lang="en-US" altLang="en-US" sz="2400" dirty="0">
                <a:latin typeface="Monteserrat"/>
                <a:cs typeface="Times New Roman" pitchFamily="18" charset="0"/>
              </a:rPr>
              <a:t>; here a+1 will be automatically incremented depending on the data type of the array.</a:t>
            </a:r>
          </a:p>
          <a:p>
            <a:pPr marL="0" indent="0"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78"/>
    </mc:Choice>
    <mc:Fallback xmlns="">
      <p:transition spd="slow" advTm="1109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8B79D5-F183-4A25-B1F5-621681CE1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605" y="387887"/>
            <a:ext cx="7543800" cy="695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/>
              <a:t>ARRAYS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76D331-FE0D-46B4-AECA-77E0DAE9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4229" y="1083212"/>
            <a:ext cx="10325685" cy="5134709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 dirty="0">
                <a:cs typeface="Times New Roman" pitchFamily="18" charset="0"/>
              </a:rPr>
              <a:t>One Dimensional Array: Declaration</a:t>
            </a:r>
          </a:p>
          <a:p>
            <a:pPr eaLnBrk="1" hangingPunct="1"/>
            <a:endParaRPr lang="en-US" altLang="en-US" b="1" i="1" dirty="0"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A single or one dimensional array declaration has the following form,</a:t>
            </a: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endParaRPr lang="en-US" altLang="en-US" dirty="0">
              <a:solidFill>
                <a:srgbClr val="0070C0"/>
              </a:solidFill>
              <a:latin typeface="Monteserrat"/>
              <a:cs typeface="Times New Roman" pitchFamily="18" charset="0"/>
            </a:endParaRP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array_element_data_type</a:t>
            </a:r>
            <a:r>
              <a:rPr lang="en-US" altLang="en-US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  </a:t>
            </a:r>
            <a:r>
              <a:rPr lang="en-US" altLang="en-US" dirty="0" err="1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array_name</a:t>
            </a:r>
            <a:r>
              <a:rPr lang="en-US" altLang="en-US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[</a:t>
            </a:r>
            <a:r>
              <a:rPr lang="en-US" altLang="en-US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array_size</a:t>
            </a:r>
            <a:r>
              <a:rPr lang="en-US" altLang="en-US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];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i="1" dirty="0" err="1">
                <a:solidFill>
                  <a:schemeClr val="tx1"/>
                </a:solidFill>
                <a:latin typeface="Monteserrat"/>
                <a:cs typeface="Times New Roman" pitchFamily="18" charset="0"/>
              </a:rPr>
              <a:t>array_element_data_type</a:t>
            </a: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 defines the base type of the array, which is the type of each element in the array.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i="1" dirty="0" err="1">
                <a:solidFill>
                  <a:schemeClr val="tx1"/>
                </a:solidFill>
                <a:latin typeface="Monteserrat"/>
                <a:cs typeface="Times New Roman" pitchFamily="18" charset="0"/>
              </a:rPr>
              <a:t>array_name</a:t>
            </a: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 is any valid C identifier name that obeys the same rule for the identifier naming.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i="1" dirty="0" err="1">
                <a:solidFill>
                  <a:schemeClr val="tx1"/>
                </a:solidFill>
                <a:latin typeface="Monteserrat"/>
                <a:cs typeface="Times New Roman" pitchFamily="18" charset="0"/>
              </a:rPr>
              <a:t>array_size</a:t>
            </a: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 defines how many elements the array can hold. </a:t>
            </a:r>
          </a:p>
          <a:p>
            <a:pPr marL="0" indent="0"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44"/>
    </mc:Choice>
    <mc:Fallback xmlns="">
      <p:transition spd="slow" advTm="675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8B79D5-F183-4A25-B1F5-621681CE1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605" y="387887"/>
            <a:ext cx="7543800" cy="695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/>
              <a:t>ARRAYS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76D331-FE0D-46B4-AECA-77E0DAE9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5040" y="1056081"/>
            <a:ext cx="10325685" cy="5134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cs typeface="Times New Roman" pitchFamily="18" charset="0"/>
              </a:rPr>
              <a:t>One Dimensional Array  Declaration </a:t>
            </a:r>
          </a:p>
          <a:p>
            <a:pPr marL="0" indent="0" eaLnBrk="1" hangingPunct="1">
              <a:buNone/>
            </a:pPr>
            <a:endParaRPr lang="en-US" altLang="en-US" sz="2400" b="1" i="1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anose="02020603050405020304" pitchFamily="18" charset="0"/>
              </a:rPr>
              <a:t>For example, to declare an array of 30 characters, 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Monteserrat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>
                <a:solidFill>
                  <a:srgbClr val="0070C0"/>
                </a:solidFill>
                <a:latin typeface="Monteserrat"/>
                <a:ea typeface="Times New Roman" panose="02020603050405020304" pitchFamily="18" charset="0"/>
                <a:cs typeface="Courier New" panose="02070309020205020404" pitchFamily="49" charset="0"/>
              </a:rPr>
              <a:t>                char   </a:t>
            </a:r>
            <a:r>
              <a:rPr lang="en-US" altLang="en-US" dirty="0" err="1">
                <a:solidFill>
                  <a:srgbClr val="0070C0"/>
                </a:solidFill>
                <a:latin typeface="Monteserrat"/>
                <a:ea typeface="Times New Roman" panose="02020603050405020304" pitchFamily="18" charset="0"/>
                <a:cs typeface="Courier New" panose="02070309020205020404" pitchFamily="49" charset="0"/>
              </a:rPr>
              <a:t>cName</a:t>
            </a:r>
            <a:r>
              <a:rPr lang="en-US" altLang="en-US" dirty="0">
                <a:solidFill>
                  <a:srgbClr val="0070C0"/>
                </a:solidFill>
                <a:latin typeface="Monteserrat"/>
                <a:ea typeface="Times New Roman" panose="02020603050405020304" pitchFamily="18" charset="0"/>
                <a:cs typeface="Courier New" panose="02070309020205020404" pitchFamily="49" charset="0"/>
              </a:rPr>
              <a:t>[30];</a:t>
            </a:r>
          </a:p>
          <a:p>
            <a:pPr marL="457200" lvl="1" indent="0">
              <a:spcBef>
                <a:spcPct val="0"/>
              </a:spcBef>
              <a:buNone/>
              <a:defRPr/>
            </a:pPr>
            <a:endParaRPr lang="en-US" altLang="en-US" dirty="0">
              <a:solidFill>
                <a:srgbClr val="0070C0"/>
              </a:solidFill>
              <a:latin typeface="Monteserrat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The array </a:t>
            </a: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cName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can store up to 30 characters with</a:t>
            </a: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  the first character occupying the location </a:t>
            </a: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cName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[0] </a:t>
            </a: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  and  the last character occupying </a:t>
            </a: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cName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[29]. </a:t>
            </a:r>
          </a:p>
          <a:p>
            <a:pPr marL="457200" lvl="1" indent="0">
              <a:spcBef>
                <a:spcPct val="0"/>
              </a:spcBef>
              <a:buNone/>
              <a:defRPr/>
            </a:pPr>
            <a:endParaRPr lang="en-US" altLang="en-US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Note that the </a:t>
            </a:r>
            <a:r>
              <a:rPr lang="en-US" altLang="en-US" u="sng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index runs from 0 to 29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.  In C, an index 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     always </a:t>
            </a:r>
            <a:r>
              <a:rPr lang="en-US" altLang="en-US" sz="2400" u="sng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starts from 0</a:t>
            </a:r>
            <a:r>
              <a:rPr lang="en-US" altLang="en-US" sz="2400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and ends with </a:t>
            </a:r>
            <a:r>
              <a:rPr lang="en-US" altLang="en-US" sz="2400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(</a:t>
            </a:r>
            <a:r>
              <a:rPr lang="en-US" altLang="en-US" sz="2400" u="sng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array's size-1)</a:t>
            </a:r>
            <a:r>
              <a:rPr lang="en-US" altLang="en-US" sz="24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1E99E0-49B6-423F-87DD-D49FD4E4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141" y="2480692"/>
            <a:ext cx="2591264" cy="38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10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28"/>
    </mc:Choice>
    <mc:Fallback xmlns="">
      <p:transition spd="slow" advTm="461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8B79D5-F183-4A25-B1F5-621681CE1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2674" y="365761"/>
            <a:ext cx="9503731" cy="7174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ARRAY DECLARATION EXAMPLES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76D331-FE0D-46B4-AECA-77E0DAE9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5040" y="1056081"/>
            <a:ext cx="10325685" cy="513470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Examples of one-dimensional array declarations: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int      </a:t>
            </a:r>
            <a:r>
              <a:rPr lang="en-US" altLang="en-US" sz="2800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xNum</a:t>
            </a:r>
            <a:r>
              <a:rPr lang="en-US" altLang="en-US" sz="28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[20], </a:t>
            </a:r>
            <a:r>
              <a:rPr lang="en-US" altLang="en-US" sz="2800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yNum</a:t>
            </a:r>
            <a:r>
              <a:rPr lang="en-US" altLang="en-US" sz="28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[50];</a:t>
            </a:r>
          </a:p>
          <a:p>
            <a:pPr lvl="2">
              <a:spcBef>
                <a:spcPct val="0"/>
              </a:spcBef>
              <a:buClrTx/>
              <a:buFontTx/>
              <a:buNone/>
              <a:defRPr/>
            </a:pPr>
            <a:endParaRPr lang="en-US" altLang="en-US" sz="2800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float    </a:t>
            </a:r>
            <a:r>
              <a:rPr lang="en-US" altLang="en-US" sz="2800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fPrice</a:t>
            </a:r>
            <a:r>
              <a:rPr lang="en-US" altLang="en-US" sz="28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[10], </a:t>
            </a:r>
            <a:r>
              <a:rPr lang="en-US" altLang="en-US" sz="2800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fYield</a:t>
            </a:r>
            <a:r>
              <a:rPr lang="en-US" altLang="en-US" sz="28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;</a:t>
            </a:r>
          </a:p>
          <a:p>
            <a:pPr lvl="2">
              <a:spcBef>
                <a:spcPct val="0"/>
              </a:spcBef>
              <a:buClrTx/>
              <a:buFontTx/>
              <a:buNone/>
              <a:defRPr/>
            </a:pPr>
            <a:endParaRPr lang="en-US" altLang="en-US" sz="2800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char     </a:t>
            </a:r>
            <a:r>
              <a:rPr lang="en-US" altLang="en-US" sz="2800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chLetter</a:t>
            </a:r>
            <a:r>
              <a:rPr lang="en-US" altLang="en-US" sz="2800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[70];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The first example declares two arrays named </a:t>
            </a: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xNum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and </a:t>
            </a: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yNum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of type int.  Array </a:t>
            </a: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xNum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can store up to 20 integer numbers while </a:t>
            </a: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yNum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can store up to 50 numbers. 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altLang="en-US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The second line declares the array </a:t>
            </a: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fPrice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of type float.  It can store up to 10 floating-point values.</a:t>
            </a:r>
          </a:p>
          <a:p>
            <a:pPr marL="0" indent="0">
              <a:spcBef>
                <a:spcPct val="0"/>
              </a:spcBef>
              <a:buClrTx/>
              <a:buNone/>
              <a:defRPr/>
            </a:pPr>
            <a:endParaRPr lang="en-US" altLang="en-US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fYield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is basic variable which shows array type can be declared together with basic type provided the type is similar.</a:t>
            </a:r>
          </a:p>
          <a:p>
            <a:pPr marL="0" indent="0">
              <a:spcBef>
                <a:spcPct val="0"/>
              </a:spcBef>
              <a:buClrTx/>
              <a:buNone/>
              <a:defRPr/>
            </a:pPr>
            <a:endParaRPr lang="en-US" altLang="en-US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The third line declares the array </a:t>
            </a:r>
            <a:r>
              <a:rPr lang="en-US" altLang="en-US" dirty="0" err="1">
                <a:solidFill>
                  <a:prstClr val="black"/>
                </a:solidFill>
                <a:latin typeface="Monteserrat"/>
                <a:cs typeface="Times New Roman" pitchFamily="18" charset="0"/>
              </a:rPr>
              <a:t>chLetter</a:t>
            </a: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 of type char.  It can store a string with up to 69 characters.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altLang="en-US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altLang="en-US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Monteserrat"/>
                <a:cs typeface="Times New Roman" pitchFamily="18" charset="0"/>
              </a:rPr>
              <a:t>Why 69 instead of 70? Remember, a string has a null terminating character (\0) at the end, so we must reserve space for it.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solidFill>
                <a:prstClr val="black"/>
              </a:solidFill>
              <a:latin typeface="Montserrat" panose="020B0604020202020204" charset="0"/>
              <a:cs typeface="Times New Roman" pitchFamily="18" charset="0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54"/>
    </mc:Choice>
    <mc:Fallback xmlns="">
      <p:transition spd="slow" advTm="775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8B79D5-F183-4A25-B1F5-621681CE1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5982" y="360756"/>
            <a:ext cx="7543800" cy="695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ARRAY INITIALIZATION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76D331-FE0D-46B4-AECA-77E0DAE9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5040" y="1056081"/>
            <a:ext cx="10325685" cy="513470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An array may be initialized at the time of declaration.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solidFill>
                <a:schemeClr val="tx1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Initialization of an array may take the following form:</a:t>
            </a:r>
          </a:p>
          <a:p>
            <a:pPr lvl="2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type   </a:t>
            </a:r>
            <a:r>
              <a:rPr lang="en-US" altLang="en-US" sz="2400" dirty="0" err="1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array_name</a:t>
            </a:r>
            <a:r>
              <a:rPr lang="en-US" altLang="en-US" sz="2400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[size] = {</a:t>
            </a:r>
            <a:r>
              <a:rPr lang="en-US" altLang="en-US" sz="2400" dirty="0" err="1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a_list_of_values</a:t>
            </a:r>
            <a:r>
              <a:rPr lang="en-US" altLang="en-US" sz="2400" dirty="0">
                <a:solidFill>
                  <a:srgbClr val="FF0000"/>
                </a:solidFill>
                <a:latin typeface="Monteserrat"/>
                <a:cs typeface="Times New Roman" pitchFamily="18" charset="0"/>
              </a:rPr>
              <a:t>};</a:t>
            </a:r>
          </a:p>
          <a:p>
            <a:pPr lvl="2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>
              <a:solidFill>
                <a:srgbClr val="FF0000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For example: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int    </a:t>
            </a:r>
            <a:r>
              <a:rPr lang="en-US" altLang="en-US" sz="2400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idNum</a:t>
            </a: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[7] = {1, 2, 3, 4, 5, 6, 7};        // </a:t>
            </a:r>
            <a:r>
              <a:rPr lang="en-US" altLang="en-US" sz="2400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idNum</a:t>
            </a: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[0]=1, </a:t>
            </a:r>
            <a:r>
              <a:rPr lang="en-US" altLang="en-US" sz="2400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idNum</a:t>
            </a: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[1]=2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endParaRPr lang="en-US" altLang="en-US" sz="2400" dirty="0">
              <a:solidFill>
                <a:srgbClr val="0070C0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None/>
              <a:defRPr/>
            </a:pP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  int a[4] = { 1,2};          // a[0]=1,a[1]=2,a[2]=0,a[3]=0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  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  float  ft[3] = {5.6, 5.7, 5.8};        //</a:t>
            </a: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 </a:t>
            </a:r>
            <a:r>
              <a:rPr lang="en-US" altLang="en-US" sz="2400" dirty="0">
                <a:solidFill>
                  <a:schemeClr val="accent1"/>
                </a:solidFill>
                <a:latin typeface="Monteserrat"/>
                <a:cs typeface="Times New Roman" pitchFamily="18" charset="0"/>
              </a:rPr>
              <a:t>5.6 to ft [0],  5.7  to  ft[1] , 5.8 to ft[2]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endParaRPr lang="en-US" altLang="en-US" sz="2400" dirty="0">
              <a:solidFill>
                <a:srgbClr val="0070C0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None/>
              <a:defRPr/>
            </a:pP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  char   </a:t>
            </a:r>
            <a:r>
              <a:rPr lang="en-US" altLang="en-US" sz="2400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chString</a:t>
            </a: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[7] = {‘h', ‘</a:t>
            </a:r>
            <a:r>
              <a:rPr lang="en-US" altLang="en-US" sz="2400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', ‘ ', ‘v', ‘</a:t>
            </a:r>
            <a:r>
              <a:rPr lang="en-US" altLang="en-US" sz="2400" dirty="0" err="1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’, ‘t’, '\0’}; 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r>
              <a:rPr lang="en-US" altLang="en-US" sz="2400" dirty="0">
                <a:solidFill>
                  <a:srgbClr val="0070C0"/>
                </a:solidFill>
                <a:latin typeface="Monteserrat"/>
                <a:cs typeface="Times New Roman" pitchFamily="18" charset="0"/>
              </a:rPr>
              <a:t>  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endParaRPr lang="en-US" altLang="en-US" sz="2400" dirty="0">
              <a:solidFill>
                <a:srgbClr val="0070C0"/>
              </a:solidFill>
              <a:latin typeface="Monteserrat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Assigns the characters 'a' to </a:t>
            </a:r>
            <a:r>
              <a:rPr lang="en-US" altLang="en-US" sz="2400" dirty="0" err="1">
                <a:solidFill>
                  <a:schemeClr val="tx1"/>
                </a:solidFill>
                <a:latin typeface="Monteserrat"/>
                <a:cs typeface="Times New Roman" pitchFamily="18" charset="0"/>
              </a:rPr>
              <a:t>chVowel</a:t>
            </a: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[0], 'e' to </a:t>
            </a:r>
            <a:r>
              <a:rPr lang="en-US" altLang="en-US" sz="2400" dirty="0" err="1">
                <a:solidFill>
                  <a:schemeClr val="tx1"/>
                </a:solidFill>
                <a:latin typeface="Monteserrat"/>
                <a:cs typeface="Times New Roman" pitchFamily="18" charset="0"/>
              </a:rPr>
              <a:t>chVowel</a:t>
            </a: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[1], and so on.  Note again, for characters we must use the single apostrophe/quote (') to enclose them.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Also, the last character in </a:t>
            </a:r>
            <a:r>
              <a:rPr lang="en-US" altLang="en-US" sz="2400" dirty="0" err="1">
                <a:solidFill>
                  <a:schemeClr val="tx1"/>
                </a:solidFill>
                <a:latin typeface="Monteserrat"/>
                <a:cs typeface="Times New Roman" pitchFamily="18" charset="0"/>
              </a:rPr>
              <a:t>chVowel</a:t>
            </a:r>
            <a:r>
              <a:rPr lang="en-US" altLang="en-US" sz="2400" dirty="0">
                <a:solidFill>
                  <a:schemeClr val="tx1"/>
                </a:solidFill>
                <a:latin typeface="Monteserrat"/>
                <a:cs typeface="Times New Roman" pitchFamily="18" charset="0"/>
              </a:rPr>
              <a:t> is NULL character ('\0').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endParaRPr lang="en-US" altLang="en-US" dirty="0">
              <a:solidFill>
                <a:prstClr val="black"/>
              </a:solidFill>
              <a:latin typeface="Monteserrat"/>
              <a:cs typeface="Times New Roman" pitchFamily="18" charset="0"/>
            </a:endParaRP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18"/>
    </mc:Choice>
    <mc:Fallback xmlns="">
      <p:transition spd="slow" advTm="18461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4437</Words>
  <Application>Microsoft Office PowerPoint</Application>
  <PresentationFormat>Widescreen</PresentationFormat>
  <Paragraphs>672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ＭＳ Ｐゴシック</vt:lpstr>
      <vt:lpstr>Arial</vt:lpstr>
      <vt:lpstr>Calibri</vt:lpstr>
      <vt:lpstr>Calibri Light</vt:lpstr>
      <vt:lpstr>Consolas</vt:lpstr>
      <vt:lpstr>Courier New</vt:lpstr>
      <vt:lpstr>erdana</vt:lpstr>
      <vt:lpstr>inter-regular</vt:lpstr>
      <vt:lpstr>Monteserrat</vt:lpstr>
      <vt:lpstr>Montserrat</vt:lpstr>
      <vt:lpstr>Tahoma</vt:lpstr>
      <vt:lpstr>Times New Roman</vt:lpstr>
      <vt:lpstr>Wingdings</vt:lpstr>
      <vt:lpstr>Wingdings 2</vt:lpstr>
      <vt:lpstr>Office Theme</vt:lpstr>
      <vt:lpstr>Module 2</vt:lpstr>
      <vt:lpstr>ARRAYS</vt:lpstr>
      <vt:lpstr>ARRAYS</vt:lpstr>
      <vt:lpstr>ARRAYS</vt:lpstr>
      <vt:lpstr>ARRAYS</vt:lpstr>
      <vt:lpstr>ARRAYS</vt:lpstr>
      <vt:lpstr>ARRAYS</vt:lpstr>
      <vt:lpstr>ARRAY DECLARATION EXAMPLES</vt:lpstr>
      <vt:lpstr>ARRAY INITIALIZATION</vt:lpstr>
      <vt:lpstr>ARRAY INITIALIZATION</vt:lpstr>
      <vt:lpstr>             ARRAY PROCESSING</vt:lpstr>
      <vt:lpstr>Arrays-summary</vt:lpstr>
      <vt:lpstr>Operations on arrays</vt:lpstr>
      <vt:lpstr>Operations on arrays</vt:lpstr>
      <vt:lpstr>Accessing Array Elements </vt:lpstr>
      <vt:lpstr>Storing values given by the user in an array </vt:lpstr>
      <vt:lpstr>Printing an array </vt:lpstr>
      <vt:lpstr>Fibonacci series using an array</vt:lpstr>
      <vt:lpstr>Searching an element within an array</vt:lpstr>
      <vt:lpstr>Bubble sort </vt:lpstr>
      <vt:lpstr>Bubble sort </vt:lpstr>
      <vt:lpstr>Bubble sort program</vt:lpstr>
      <vt:lpstr>MULTIDIMENSIONAL ARRAYS</vt:lpstr>
      <vt:lpstr>Cont.</vt:lpstr>
      <vt:lpstr>Printing matrix element</vt:lpstr>
      <vt:lpstr>Cont.</vt:lpstr>
      <vt:lpstr>Matrices (2D-arrays)</vt:lpstr>
      <vt:lpstr>Accessing Array Elements</vt:lpstr>
      <vt:lpstr>Initialization</vt:lpstr>
      <vt:lpstr>Initialization</vt:lpstr>
      <vt:lpstr>Exercise</vt:lpstr>
      <vt:lpstr>2D declarations</vt:lpstr>
      <vt:lpstr>2D array example: Storing elements in a matrix and printing it.</vt:lpstr>
      <vt:lpstr>Maximum element finding</vt:lpstr>
      <vt:lpstr>Find an item in a Matrix</vt:lpstr>
      <vt:lpstr>Frequency of an element in 2D array</vt:lpstr>
      <vt:lpstr>Matrix sum</vt:lpstr>
      <vt:lpstr>Solution</vt:lpstr>
      <vt:lpstr>Transpose </vt:lpstr>
      <vt:lpstr>Matrix multiplication</vt:lpstr>
      <vt:lpstr>Matrix Multiplication cont’d</vt:lpstr>
      <vt:lpstr>Matrix Multiplication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SUGUNA M</dc:creator>
  <cp:lastModifiedBy>Dr. Mohammad Arif</cp:lastModifiedBy>
  <cp:revision>90</cp:revision>
  <dcterms:created xsi:type="dcterms:W3CDTF">2022-02-15T17:31:26Z</dcterms:created>
  <dcterms:modified xsi:type="dcterms:W3CDTF">2024-01-19T04:00:39Z</dcterms:modified>
</cp:coreProperties>
</file>