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591" r:id="rId2"/>
    <p:sldId id="542" r:id="rId3"/>
    <p:sldId id="550" r:id="rId4"/>
    <p:sldId id="548" r:id="rId5"/>
    <p:sldId id="549" r:id="rId6"/>
    <p:sldId id="358" r:id="rId7"/>
    <p:sldId id="553" r:id="rId8"/>
    <p:sldId id="592" r:id="rId9"/>
    <p:sldId id="593" r:id="rId10"/>
    <p:sldId id="556" r:id="rId11"/>
    <p:sldId id="626" r:id="rId12"/>
    <p:sldId id="627" r:id="rId13"/>
    <p:sldId id="595" r:id="rId14"/>
    <p:sldId id="598" r:id="rId15"/>
    <p:sldId id="597" r:id="rId16"/>
    <p:sldId id="600" r:id="rId17"/>
    <p:sldId id="602" r:id="rId18"/>
    <p:sldId id="603" r:id="rId19"/>
    <p:sldId id="604" r:id="rId20"/>
    <p:sldId id="625" r:id="rId21"/>
    <p:sldId id="609" r:id="rId22"/>
    <p:sldId id="610" r:id="rId23"/>
    <p:sldId id="606" r:id="rId24"/>
    <p:sldId id="607" r:id="rId25"/>
    <p:sldId id="608" r:id="rId26"/>
    <p:sldId id="569" r:id="rId27"/>
    <p:sldId id="570" r:id="rId28"/>
    <p:sldId id="613" r:id="rId29"/>
    <p:sldId id="614" r:id="rId30"/>
    <p:sldId id="615" r:id="rId31"/>
    <p:sldId id="524" r:id="rId32"/>
    <p:sldId id="574" r:id="rId33"/>
    <p:sldId id="629" r:id="rId34"/>
    <p:sldId id="630" r:id="rId35"/>
    <p:sldId id="578" r:id="rId36"/>
    <p:sldId id="577" r:id="rId37"/>
    <p:sldId id="294" r:id="rId38"/>
    <p:sldId id="295" r:id="rId39"/>
    <p:sldId id="296" r:id="rId40"/>
    <p:sldId id="297" r:id="rId41"/>
    <p:sldId id="298" r:id="rId42"/>
    <p:sldId id="299" r:id="rId43"/>
    <p:sldId id="300" r:id="rId44"/>
    <p:sldId id="302" r:id="rId45"/>
    <p:sldId id="303" r:id="rId46"/>
    <p:sldId id="304" r:id="rId47"/>
    <p:sldId id="305" r:id="rId48"/>
    <p:sldId id="306" r:id="rId49"/>
    <p:sldId id="307" r:id="rId50"/>
    <p:sldId id="633" r:id="rId51"/>
    <p:sldId id="632" r:id="rId52"/>
    <p:sldId id="308" r:id="rId53"/>
    <p:sldId id="309" r:id="rId54"/>
    <p:sldId id="310" r:id="rId55"/>
    <p:sldId id="311" r:id="rId56"/>
    <p:sldId id="312" r:id="rId57"/>
    <p:sldId id="313" r:id="rId58"/>
    <p:sldId id="321" r:id="rId59"/>
    <p:sldId id="620" r:id="rId60"/>
    <p:sldId id="322" r:id="rId61"/>
    <p:sldId id="314" r:id="rId62"/>
    <p:sldId id="315" r:id="rId63"/>
    <p:sldId id="316" r:id="rId64"/>
    <p:sldId id="624" r:id="rId65"/>
    <p:sldId id="318" r:id="rId66"/>
    <p:sldId id="319" r:id="rId67"/>
    <p:sldId id="622" r:id="rId68"/>
    <p:sldId id="320"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714" autoAdjust="0"/>
    <p:restoredTop sz="94660"/>
  </p:normalViewPr>
  <p:slideViewPr>
    <p:cSldViewPr snapToGrid="0">
      <p:cViewPr varScale="1">
        <p:scale>
          <a:sx n="77" d="100"/>
          <a:sy n="77" d="100"/>
        </p:scale>
        <p:origin x="67"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9892D-1DC5-4F2A-9DF1-99ECDED3D039}" type="datetimeFigureOut">
              <a:rPr lang="en-IN" smtClean="0"/>
              <a:t>29-01-2024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34223-F15C-4732-BF91-241C36CFD536}" type="slidenum">
              <a:rPr lang="en-IN" smtClean="0"/>
              <a:t>‹#›</a:t>
            </a:fld>
            <a:endParaRPr lang="en-IN"/>
          </a:p>
        </p:txBody>
      </p:sp>
    </p:spTree>
    <p:extLst>
      <p:ext uri="{BB962C8B-B14F-4D97-AF65-F5344CB8AC3E}">
        <p14:creationId xmlns:p14="http://schemas.microsoft.com/office/powerpoint/2010/main" val="66712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5154" name="Shape 194"/>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 ang="0">
                <a:pos x="0" y="0"/>
              </a:cxn>
            </a:cxnLst>
            <a:rect l="T0" t="T1" r="T2" b="T3"/>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p:spPr>
      </p:sp>
      <p:sp>
        <p:nvSpPr>
          <p:cNvPr id="305155" name="Shape 195"/>
          <p:cNvSpPr txBox="1">
            <a:spLocks noGrp="1"/>
          </p:cNvSpPr>
          <p:nvPr>
            <p:ph type="body" idx="1"/>
          </p:nvPr>
        </p:nvSpPr>
        <p:spPr bwMode="auto">
          <a:noFill/>
        </p:spPr>
        <p:txBody>
          <a:bodyPr wrap="square" lIns="91425" tIns="91425" rIns="91425" bIns="91425"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80010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to calculate the square of a given number is given . It can be seen that main() is the calling function and square() is the called function</a:t>
            </a:r>
          </a:p>
        </p:txBody>
      </p:sp>
      <p:sp>
        <p:nvSpPr>
          <p:cNvPr id="4" name="Slide Number Placeholder 3"/>
          <p:cNvSpPr>
            <a:spLocks noGrp="1"/>
          </p:cNvSpPr>
          <p:nvPr>
            <p:ph type="sldNum" sz="quarter" idx="5"/>
          </p:nvPr>
        </p:nvSpPr>
        <p:spPr/>
        <p:txBody>
          <a:bodyPr/>
          <a:lstStyle/>
          <a:p>
            <a:fld id="{6BDECE06-FE72-4077-967E-BB3E088599CE}" type="slidenum">
              <a:rPr lang="en-IN" smtClean="0"/>
              <a:pPr/>
              <a:t>15</a:t>
            </a:fld>
            <a:endParaRPr lang="en-IN"/>
          </a:p>
        </p:txBody>
      </p:sp>
    </p:spTree>
    <p:extLst>
      <p:ext uri="{BB962C8B-B14F-4D97-AF65-F5344CB8AC3E}">
        <p14:creationId xmlns:p14="http://schemas.microsoft.com/office/powerpoint/2010/main" val="213106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a:t>
            </a:r>
            <a:r>
              <a:rPr lang="en-US" dirty="0" err="1"/>
              <a:t>addNumbers</a:t>
            </a:r>
            <a:r>
              <a:rPr lang="en-US" dirty="0"/>
              <a:t> is a function with 2 arguments a and b which are of type int . The functions adds a and b and stores the value in the result </a:t>
            </a:r>
            <a:r>
              <a:rPr lang="en-US" dirty="0" err="1"/>
              <a:t>varible</a:t>
            </a:r>
            <a:r>
              <a:rPr lang="en-US" dirty="0"/>
              <a:t> which is then returned to the calling function using the return statement</a:t>
            </a:r>
          </a:p>
        </p:txBody>
      </p:sp>
      <p:sp>
        <p:nvSpPr>
          <p:cNvPr id="4" name="Slide Number Placeholder 3"/>
          <p:cNvSpPr>
            <a:spLocks noGrp="1"/>
          </p:cNvSpPr>
          <p:nvPr>
            <p:ph type="sldNum" sz="quarter" idx="5"/>
          </p:nvPr>
        </p:nvSpPr>
        <p:spPr/>
        <p:txBody>
          <a:bodyPr/>
          <a:lstStyle/>
          <a:p>
            <a:fld id="{6BDECE06-FE72-4077-967E-BB3E088599CE}" type="slidenum">
              <a:rPr lang="en-IN" smtClean="0"/>
              <a:pPr/>
              <a:t>16</a:t>
            </a:fld>
            <a:endParaRPr lang="en-IN"/>
          </a:p>
        </p:txBody>
      </p:sp>
    </p:spTree>
    <p:extLst>
      <p:ext uri="{BB962C8B-B14F-4D97-AF65-F5344CB8AC3E}">
        <p14:creationId xmlns:p14="http://schemas.microsoft.com/office/powerpoint/2010/main" val="95647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17</a:t>
            </a:fld>
            <a:endParaRPr lang="en-IN"/>
          </a:p>
        </p:txBody>
      </p:sp>
    </p:spTree>
    <p:extLst>
      <p:ext uri="{BB962C8B-B14F-4D97-AF65-F5344CB8AC3E}">
        <p14:creationId xmlns:p14="http://schemas.microsoft.com/office/powerpoint/2010/main" val="1212217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54A32-9585-4FBA-B7CE-28B5216681FC}" type="slidenum">
              <a:rPr lang="en-US"/>
              <a:pPr/>
              <a:t>19</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4066" name="Shape 311"/>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 ang="0">
                <a:pos x="0" y="0"/>
              </a:cxn>
            </a:cxnLst>
            <a:rect l="T0" t="T1" r="T2" b="T3"/>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p:spPr>
      </p:sp>
      <p:sp>
        <p:nvSpPr>
          <p:cNvPr id="344067" name="Shape 312"/>
          <p:cNvSpPr txBox="1">
            <a:spLocks noGrp="1"/>
          </p:cNvSpPr>
          <p:nvPr>
            <p:ph type="body" idx="1"/>
          </p:nvPr>
        </p:nvSpPr>
        <p:spPr bwMode="auto">
          <a:noFill/>
        </p:spPr>
        <p:txBody>
          <a:bodyPr wrap="square" lIns="91425" tIns="91425" rIns="91425" bIns="91425" numCol="1" anchor="t" anchorCtr="0" compatLnSpc="1">
            <a:prstTxWarp prst="textNoShape">
              <a:avLst/>
            </a:prstTxWarp>
          </a:bodyPr>
          <a:lstStyle/>
          <a:p>
            <a:pPr algn="l"/>
            <a:r>
              <a:rPr lang="en-US" b="0" i="0" dirty="0">
                <a:solidFill>
                  <a:srgbClr val="333333"/>
                </a:solidFill>
                <a:effectLst/>
                <a:latin typeface="Open Sans"/>
              </a:rPr>
              <a:t>Arguments which are mentioned in the function call is known as the actual argument. Arguments which are mentioned in the definition of the function is called formal arguments. Formal arguments are very similar to local variables inside the function. </a:t>
            </a:r>
          </a:p>
          <a:p>
            <a:br>
              <a:rPr lang="en-US" b="0" i="0" dirty="0">
                <a:solidFill>
                  <a:srgbClr val="333333"/>
                </a:solidFill>
                <a:effectLst/>
                <a:latin typeface="Open Sans"/>
              </a:rPr>
            </a:br>
            <a:endParaRPr lang="en-US" dirty="0"/>
          </a:p>
        </p:txBody>
      </p:sp>
    </p:spTree>
    <p:extLst>
      <p:ext uri="{BB962C8B-B14F-4D97-AF65-F5344CB8AC3E}">
        <p14:creationId xmlns:p14="http://schemas.microsoft.com/office/powerpoint/2010/main" val="1942950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see an example for actual and formal parameters</a:t>
            </a:r>
          </a:p>
          <a:p>
            <a:endParaRPr lang="en-US" dirty="0"/>
          </a:p>
          <a:p>
            <a:pPr algn="l">
              <a:buFont typeface="+mj-lt"/>
              <a:buAutoNum type="arabicPeriod"/>
            </a:pPr>
            <a:r>
              <a:rPr lang="en-US" b="0" i="0" dirty="0">
                <a:solidFill>
                  <a:srgbClr val="333333"/>
                </a:solidFill>
                <a:effectLst/>
                <a:latin typeface="Open Sans"/>
              </a:rPr>
              <a:t>Order, number, and type of the actual arguments in the function call must match with formal arguments of the function.</a:t>
            </a:r>
          </a:p>
          <a:p>
            <a:pPr algn="l">
              <a:buFont typeface="+mj-lt"/>
              <a:buAutoNum type="arabicPeriod"/>
            </a:pPr>
            <a:r>
              <a:rPr lang="en-US" b="0" i="0" dirty="0">
                <a:solidFill>
                  <a:srgbClr val="333333"/>
                </a:solidFill>
                <a:effectLst/>
                <a:latin typeface="Open Sans"/>
              </a:rPr>
              <a:t>If there is type mismatch between actual and formal arguments then the compiler will try to convert the type of actual arguments to formal arguments</a:t>
            </a:r>
          </a:p>
          <a:p>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22</a:t>
            </a:fld>
            <a:endParaRPr lang="en-IN"/>
          </a:p>
        </p:txBody>
      </p:sp>
    </p:spTree>
    <p:extLst>
      <p:ext uri="{BB962C8B-B14F-4D97-AF65-F5344CB8AC3E}">
        <p14:creationId xmlns:p14="http://schemas.microsoft.com/office/powerpoint/2010/main" val="429301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see an example to find the square of the given number using functions.</a:t>
            </a:r>
          </a:p>
        </p:txBody>
      </p:sp>
      <p:sp>
        <p:nvSpPr>
          <p:cNvPr id="4" name="Slide Number Placeholder 3"/>
          <p:cNvSpPr>
            <a:spLocks noGrp="1"/>
          </p:cNvSpPr>
          <p:nvPr>
            <p:ph type="sldNum" sz="quarter" idx="5"/>
          </p:nvPr>
        </p:nvSpPr>
        <p:spPr/>
        <p:txBody>
          <a:bodyPr/>
          <a:lstStyle/>
          <a:p>
            <a:fld id="{6BDECE06-FE72-4077-967E-BB3E088599CE}" type="slidenum">
              <a:rPr lang="en-IN" smtClean="0"/>
              <a:pPr/>
              <a:t>23</a:t>
            </a:fld>
            <a:endParaRPr lang="en-IN"/>
          </a:p>
        </p:txBody>
      </p:sp>
    </p:spTree>
    <p:extLst>
      <p:ext uri="{BB962C8B-B14F-4D97-AF65-F5344CB8AC3E}">
        <p14:creationId xmlns:p14="http://schemas.microsoft.com/office/powerpoint/2010/main" val="2630767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For better understanding of arguments and return in functions, user-defined functions can be </a:t>
            </a:r>
            <a:r>
              <a:rPr lang="en-US" b="0" i="0" dirty="0" err="1">
                <a:solidFill>
                  <a:srgbClr val="000000"/>
                </a:solidFill>
                <a:effectLst/>
                <a:latin typeface="verdana" panose="020B0604030504040204" pitchFamily="34" charset="0"/>
              </a:rPr>
              <a:t>categorised</a:t>
            </a:r>
            <a:r>
              <a:rPr lang="en-US" b="0" i="0" dirty="0">
                <a:solidFill>
                  <a:srgbClr val="000000"/>
                </a:solidFill>
                <a:effectLst/>
                <a:latin typeface="verdana" panose="020B0604030504040204" pitchFamily="34" charset="0"/>
              </a:rPr>
              <a:t> into 4 types:</a:t>
            </a:r>
          </a:p>
          <a:p>
            <a:pPr algn="just">
              <a:buFont typeface="+mj-lt"/>
              <a:buAutoNum type="arabicPeriod"/>
            </a:pPr>
            <a:r>
              <a:rPr lang="en-US" b="0" i="0" dirty="0">
                <a:solidFill>
                  <a:srgbClr val="333333"/>
                </a:solidFill>
                <a:effectLst/>
                <a:latin typeface="libre baskerville"/>
              </a:rPr>
              <a:t>Function with no argument and no Return value</a:t>
            </a:r>
          </a:p>
          <a:p>
            <a:pPr algn="just">
              <a:buFont typeface="+mj-lt"/>
              <a:buAutoNum type="arabicPeriod"/>
            </a:pPr>
            <a:r>
              <a:rPr lang="en-US" b="0" i="0" dirty="0">
                <a:solidFill>
                  <a:srgbClr val="333333"/>
                </a:solidFill>
                <a:effectLst/>
                <a:latin typeface="libre baskerville"/>
              </a:rPr>
              <a:t>Function with no argument and with a Return value</a:t>
            </a:r>
          </a:p>
          <a:p>
            <a:pPr algn="just">
              <a:buFont typeface="+mj-lt"/>
              <a:buAutoNum type="arabicPeriod"/>
            </a:pPr>
            <a:r>
              <a:rPr lang="en-US" b="0" i="0" dirty="0">
                <a:solidFill>
                  <a:srgbClr val="333333"/>
                </a:solidFill>
                <a:effectLst/>
                <a:latin typeface="libre baskerville"/>
              </a:rPr>
              <a:t>Function with argument and No Return value</a:t>
            </a:r>
          </a:p>
          <a:p>
            <a:pPr algn="just">
              <a:buFont typeface="+mj-lt"/>
              <a:buAutoNum type="arabicPeriod"/>
            </a:pPr>
            <a:r>
              <a:rPr lang="en-US" b="0" i="0" dirty="0">
                <a:solidFill>
                  <a:srgbClr val="333333"/>
                </a:solidFill>
                <a:effectLst/>
                <a:latin typeface="libre baskerville"/>
              </a:rPr>
              <a:t>Function with argument and Return value</a:t>
            </a:r>
          </a:p>
          <a:p>
            <a:br>
              <a:rPr lang="en-US" dirty="0"/>
            </a:br>
            <a:endParaRPr lang="en-US" b="0" i="0" dirty="0">
              <a:solidFill>
                <a:srgbClr val="000000"/>
              </a:solidFill>
              <a:effectLst/>
              <a:latin typeface="verdana" panose="020B0604030504040204" pitchFamily="34" charset="0"/>
            </a:endParaRPr>
          </a:p>
          <a:p>
            <a:br>
              <a:rPr lang="en-US" b="0" i="0" dirty="0">
                <a:solidFill>
                  <a:srgbClr val="000000"/>
                </a:solidFill>
                <a:effectLst/>
                <a:latin typeface="verdana" panose="020B0604030504040204" pitchFamily="34" charset="0"/>
              </a:rPr>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26</a:t>
            </a:fld>
            <a:endParaRPr lang="en-IN"/>
          </a:p>
        </p:txBody>
      </p:sp>
    </p:spTree>
    <p:extLst>
      <p:ext uri="{BB962C8B-B14F-4D97-AF65-F5344CB8AC3E}">
        <p14:creationId xmlns:p14="http://schemas.microsoft.com/office/powerpoint/2010/main" val="1610968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27</a:t>
            </a:fld>
            <a:endParaRPr lang="en-IN"/>
          </a:p>
        </p:txBody>
      </p:sp>
    </p:spTree>
    <p:extLst>
      <p:ext uri="{BB962C8B-B14F-4D97-AF65-F5344CB8AC3E}">
        <p14:creationId xmlns:p14="http://schemas.microsoft.com/office/powerpoint/2010/main" val="3683572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4546" name="Shape 375"/>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 ang="0">
                <a:pos x="0" y="0"/>
              </a:cxn>
            </a:cxnLst>
            <a:rect l="T0" t="T1" r="T2" b="T3"/>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p:spPr>
      </p:sp>
      <p:sp>
        <p:nvSpPr>
          <p:cNvPr id="364547" name="Shape 376"/>
          <p:cNvSpPr txBox="1">
            <a:spLocks noGrp="1"/>
          </p:cNvSpPr>
          <p:nvPr>
            <p:ph type="body" idx="1"/>
          </p:nvPr>
        </p:nvSpPr>
        <p:spPr bwMode="auto">
          <a:noFill/>
        </p:spPr>
        <p:txBody>
          <a:bodyPr wrap="square" lIns="91425" tIns="91425" rIns="91425" bIns="91425" numCol="1" anchor="t" anchorCtr="0" compatLnSpc="1">
            <a:prstTxWarp prst="textNoShape">
              <a:avLst/>
            </a:prstTxWarp>
          </a:bodyPr>
          <a:lstStyle/>
          <a:p>
            <a:pPr>
              <a:spcBef>
                <a:spcPct val="0"/>
              </a:spcBef>
            </a:pPr>
            <a:r>
              <a:rPr lang="en-US" b="0" i="0" dirty="0">
                <a:solidFill>
                  <a:srgbClr val="222222"/>
                </a:solidFill>
                <a:effectLst/>
                <a:latin typeface="Source Sans Pro" panose="020B0503030403020204" pitchFamily="34" charset="0"/>
              </a:rPr>
              <a:t> functions can be invoked in two ways: which is known as Call by Value and Call by Reference.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language has two types of functions namely standard library functions and user defined functions</a:t>
            </a:r>
          </a:p>
        </p:txBody>
      </p:sp>
      <p:sp>
        <p:nvSpPr>
          <p:cNvPr id="4" name="Slide Number Placeholder 3"/>
          <p:cNvSpPr>
            <a:spLocks noGrp="1"/>
          </p:cNvSpPr>
          <p:nvPr>
            <p:ph type="sldNum" sz="quarter" idx="5"/>
          </p:nvPr>
        </p:nvSpPr>
        <p:spPr/>
        <p:txBody>
          <a:bodyPr/>
          <a:lstStyle/>
          <a:p>
            <a:fld id="{6BDECE06-FE72-4077-967E-BB3E088599CE}" type="slidenum">
              <a:rPr lang="en-IN" smtClean="0"/>
              <a:pPr/>
              <a:t>3</a:t>
            </a:fld>
            <a:endParaRPr lang="en-IN"/>
          </a:p>
        </p:txBody>
      </p:sp>
    </p:spTree>
    <p:extLst>
      <p:ext uri="{BB962C8B-B14F-4D97-AF65-F5344CB8AC3E}">
        <p14:creationId xmlns:p14="http://schemas.microsoft.com/office/powerpoint/2010/main" val="2653965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Source Sans Pro" panose="020B0503030403020204" pitchFamily="34" charset="0"/>
              </a:rPr>
              <a:t>Call by reference method copies the address of an argument into the formal parameter. In this method, the address is used to access the actual argument used in the function call. It means that changes made in the parameter alter the passing argument.</a:t>
            </a:r>
          </a:p>
          <a:p>
            <a:br>
              <a:rPr lang="en-US" dirty="0"/>
            </a:br>
            <a:r>
              <a:rPr lang="en-US" b="0" i="0" dirty="0">
                <a:solidFill>
                  <a:srgbClr val="222222"/>
                </a:solidFill>
                <a:effectLst/>
                <a:latin typeface="Source Sans Pro" panose="020B0503030403020204" pitchFamily="34" charset="0"/>
              </a:rPr>
              <a:t>All the operation in the function are performed on the value stored at the address of the actual parameter, and the modified value will be stored at the same address.</a:t>
            </a:r>
          </a:p>
          <a:p>
            <a:pPr algn="l"/>
            <a:r>
              <a:rPr lang="en-US" b="0" i="0" dirty="0">
                <a:solidFill>
                  <a:srgbClr val="222222"/>
                </a:solidFill>
                <a:effectLst/>
                <a:latin typeface="Source Sans Pro" panose="020B0503030403020204" pitchFamily="34" charset="0"/>
              </a:rPr>
              <a:t>Call by value method copies the value of an argument into the formal parameter of that function. Therefore, changes made to the parameter of the main function do not affect the argument.</a:t>
            </a:r>
          </a:p>
          <a:p>
            <a:br>
              <a:rPr lang="en-US" b="0" i="0" u="none" strike="noStrike" dirty="0">
                <a:solidFill>
                  <a:srgbClr val="000000"/>
                </a:solidFill>
                <a:effectLst/>
                <a:latin typeface="inherit"/>
              </a:rPr>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32</a:t>
            </a:fld>
            <a:endParaRPr lang="en-IN"/>
          </a:p>
        </p:txBody>
      </p:sp>
    </p:spTree>
    <p:extLst>
      <p:ext uri="{BB962C8B-B14F-4D97-AF65-F5344CB8AC3E}">
        <p14:creationId xmlns:p14="http://schemas.microsoft.com/office/powerpoint/2010/main" val="3186544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Thus actual values of a and b remain unchanged even after swapping them. In call by value we cannot alter the values of actual variables through function calls.</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35</a:t>
            </a:fld>
            <a:endParaRPr lang="en-IN"/>
          </a:p>
        </p:txBody>
      </p:sp>
    </p:spTree>
    <p:extLst>
      <p:ext uri="{BB962C8B-B14F-4D97-AF65-F5344CB8AC3E}">
        <p14:creationId xmlns:p14="http://schemas.microsoft.com/office/powerpoint/2010/main" val="2828105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Open Sans"/>
              </a:rPr>
              <a:t>In call by reference, </a:t>
            </a:r>
            <a:r>
              <a:rPr lang="en-US" b="1" i="0" dirty="0">
                <a:solidFill>
                  <a:srgbClr val="000000"/>
                </a:solidFill>
                <a:effectLst/>
                <a:latin typeface="Open Sans"/>
              </a:rPr>
              <a:t>original value is changed</a:t>
            </a:r>
            <a:r>
              <a:rPr lang="en-US" b="0" i="0" dirty="0">
                <a:solidFill>
                  <a:srgbClr val="000000"/>
                </a:solidFill>
                <a:effectLst/>
                <a:latin typeface="Open Sans"/>
              </a:rPr>
              <a:t> or modified because we pass reference (address). Here, address of the value is passed in the function, so actual and formal arguments shares the same address space. Hence, any value changed inside the function, is reflected inside as well as outside the function.</a:t>
            </a:r>
          </a:p>
          <a:p>
            <a:br>
              <a:rPr lang="en-US" b="0" i="0" dirty="0">
                <a:solidFill>
                  <a:srgbClr val="000000"/>
                </a:solidFill>
                <a:effectLst/>
                <a:latin typeface="Helvetica" panose="020B0604020202020204" pitchFamily="34" charset="0"/>
              </a:rPr>
            </a:br>
            <a:r>
              <a:rPr lang="en-US" dirty="0">
                <a:effectLst/>
              </a:rPr>
              <a:t>This method copy address of arguments into function as a arguments. Changes made to the parameter affect the argument. Because address is used to access the actual argument.</a:t>
            </a: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36</a:t>
            </a:fld>
            <a:endParaRPr lang="en-IN"/>
          </a:p>
        </p:txBody>
      </p:sp>
    </p:spTree>
    <p:extLst>
      <p:ext uri="{BB962C8B-B14F-4D97-AF65-F5344CB8AC3E}">
        <p14:creationId xmlns:p14="http://schemas.microsoft.com/office/powerpoint/2010/main" val="3777487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1" dirty="0">
                <a:solidFill>
                  <a:srgbClr val="444444"/>
                </a:solidFill>
                <a:effectLst/>
                <a:latin typeface="inherit"/>
              </a:rPr>
              <a:t>Standard Library Functions are basically the inbuilt functions in the C compiler that makes things easy for the programmer.</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As we have already discussed, every C program has at least one function, that is, the </a:t>
            </a:r>
            <a:r>
              <a:rPr lang="en-US" b="1" i="0" dirty="0">
                <a:solidFill>
                  <a:srgbClr val="444444"/>
                </a:solidFill>
                <a:effectLst/>
                <a:latin typeface="inherit"/>
              </a:rPr>
              <a:t>main()</a:t>
            </a:r>
            <a:r>
              <a:rPr lang="en-US" b="0" i="0" dirty="0">
                <a:solidFill>
                  <a:srgbClr val="444444"/>
                </a:solidFill>
                <a:effectLst/>
                <a:latin typeface="Georgia" panose="02040502050405020303" pitchFamily="18" charset="0"/>
              </a:rPr>
              <a:t> </a:t>
            </a:r>
            <a:r>
              <a:rPr lang="en-US" b="1" i="0" dirty="0">
                <a:solidFill>
                  <a:srgbClr val="444444"/>
                </a:solidFill>
                <a:effectLst/>
                <a:latin typeface="inherit"/>
              </a:rPr>
              <a:t>function</a:t>
            </a:r>
            <a:r>
              <a:rPr lang="en-US" b="0" i="0" dirty="0">
                <a:solidFill>
                  <a:srgbClr val="444444"/>
                </a:solidFill>
                <a:effectLst/>
                <a:latin typeface="Georgia" panose="02040502050405020303" pitchFamily="18" charset="0"/>
              </a:rPr>
              <a:t>. The main() function is also a standard library function in C since it is inbuilt and conveys a specific meaning to the C compiler. Standard library functions allow the programmer to use the pre-existing codes available in the C compiler without the need for the user to define his own code</a:t>
            </a:r>
          </a:p>
          <a:p>
            <a:br>
              <a:rPr lang="en-US" b="0" i="0" dirty="0">
                <a:solidFill>
                  <a:srgbClr val="444444"/>
                </a:solidFill>
                <a:effectLst/>
                <a:latin typeface="Georgia" panose="02040502050405020303" pitchFamily="18" charset="0"/>
              </a:rPr>
            </a:br>
            <a:endParaRPr lang="en-US" b="0" i="0" dirty="0">
              <a:solidFill>
                <a:srgbClr val="444444"/>
              </a:solidFill>
              <a:effectLst/>
              <a:latin typeface="Georgia" panose="02040502050405020303" pitchFamily="18"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4</a:t>
            </a:fld>
            <a:endParaRPr lang="en-IN"/>
          </a:p>
        </p:txBody>
      </p:sp>
    </p:spTree>
    <p:extLst>
      <p:ext uri="{BB962C8B-B14F-4D97-AF65-F5344CB8AC3E}">
        <p14:creationId xmlns:p14="http://schemas.microsoft.com/office/powerpoint/2010/main" val="341822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noto sans"/>
              </a:rPr>
              <a:t>A </a:t>
            </a:r>
            <a:r>
              <a:rPr lang="en-US" b="1" i="0" dirty="0">
                <a:solidFill>
                  <a:srgbClr val="333333"/>
                </a:solidFill>
                <a:effectLst/>
                <a:latin typeface="noto sans"/>
              </a:rPr>
              <a:t>User-defined functions</a:t>
            </a:r>
            <a:r>
              <a:rPr lang="en-US" b="0" i="0" dirty="0">
                <a:solidFill>
                  <a:srgbClr val="333333"/>
                </a:solidFill>
                <a:effectLst/>
                <a:latin typeface="noto sans"/>
              </a:rPr>
              <a:t> on the other hand, are those functions which are defined by the user at the time of writing program. These functions are made for code reusability and for saving time and space.</a:t>
            </a:r>
          </a:p>
          <a:p>
            <a:br>
              <a:rPr lang="en-US" dirty="0"/>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5</a:t>
            </a:fld>
            <a:endParaRPr lang="en-IN"/>
          </a:p>
        </p:txBody>
      </p:sp>
    </p:spTree>
    <p:extLst>
      <p:ext uri="{BB962C8B-B14F-4D97-AF65-F5344CB8AC3E}">
        <p14:creationId xmlns:p14="http://schemas.microsoft.com/office/powerpoint/2010/main" val="25635856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248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523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5154" name="Shape 194"/>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 ang="0">
                <a:pos x="0" y="0"/>
              </a:cxn>
            </a:cxnLst>
            <a:rect l="T0" t="T1" r="T2" b="T3"/>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p:spPr>
      </p:sp>
      <p:sp>
        <p:nvSpPr>
          <p:cNvPr id="305155" name="Shape 195"/>
          <p:cNvSpPr txBox="1">
            <a:spLocks noGrp="1"/>
          </p:cNvSpPr>
          <p:nvPr>
            <p:ph type="body" idx="1"/>
          </p:nvPr>
        </p:nvSpPr>
        <p:spPr bwMode="auto">
          <a:noFill/>
        </p:spPr>
        <p:txBody>
          <a:bodyPr wrap="square" lIns="91425" tIns="91425" rIns="91425" bIns="91425"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The general form of a function definition in C programming language is as follows −</a:t>
            </a:r>
          </a:p>
          <a:p>
            <a:pPr algn="just">
              <a:buFont typeface="Arial" panose="020B0604020202020204" pitchFamily="34" charset="0"/>
              <a:buChar char="•"/>
            </a:pPr>
            <a:r>
              <a:rPr lang="en-US" b="1" i="0" dirty="0">
                <a:solidFill>
                  <a:srgbClr val="000000"/>
                </a:solidFill>
                <a:effectLst/>
                <a:latin typeface="Arial" panose="020B0604020202020204" pitchFamily="34" charset="0"/>
              </a:rPr>
              <a:t>Return Type</a:t>
            </a:r>
            <a:r>
              <a:rPr lang="en-US" b="0" i="0" dirty="0">
                <a:solidFill>
                  <a:srgbClr val="000000"/>
                </a:solidFill>
                <a:effectLst/>
                <a:latin typeface="Arial" panose="020B0604020202020204" pitchFamily="34" charset="0"/>
              </a:rPr>
              <a:t> − A function may return a value. The </a:t>
            </a:r>
            <a:r>
              <a:rPr lang="en-US" b="1" i="0" dirty="0" err="1">
                <a:solidFill>
                  <a:srgbClr val="000000"/>
                </a:solidFill>
                <a:effectLst/>
                <a:latin typeface="Arial" panose="020B0604020202020204" pitchFamily="34" charset="0"/>
              </a:rPr>
              <a:t>return_type</a:t>
            </a:r>
            <a:r>
              <a:rPr lang="en-US" b="0" i="0" dirty="0">
                <a:solidFill>
                  <a:srgbClr val="000000"/>
                </a:solidFill>
                <a:effectLst/>
                <a:latin typeface="Arial" panose="020B0604020202020204" pitchFamily="34" charset="0"/>
              </a:rPr>
              <a:t> is the data type of the value the function returns. Some functions perform the desired operations without returning a value. In this case, the </a:t>
            </a:r>
            <a:r>
              <a:rPr lang="en-US" b="0" i="0" dirty="0" err="1">
                <a:solidFill>
                  <a:srgbClr val="000000"/>
                </a:solidFill>
                <a:effectLst/>
                <a:latin typeface="Arial" panose="020B0604020202020204" pitchFamily="34" charset="0"/>
              </a:rPr>
              <a:t>return_type</a:t>
            </a:r>
            <a:r>
              <a:rPr lang="en-US" b="0" i="0" dirty="0">
                <a:solidFill>
                  <a:srgbClr val="000000"/>
                </a:solidFill>
                <a:effectLst/>
                <a:latin typeface="Arial" panose="020B0604020202020204" pitchFamily="34" charset="0"/>
              </a:rPr>
              <a:t> is the keyword </a:t>
            </a:r>
            <a:r>
              <a:rPr lang="en-US" b="1" i="0" dirty="0">
                <a:solidFill>
                  <a:srgbClr val="000000"/>
                </a:solidFill>
                <a:effectLst/>
                <a:latin typeface="Arial" panose="020B0604020202020204" pitchFamily="34" charset="0"/>
              </a:rPr>
              <a:t>void</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1" i="0" dirty="0">
                <a:solidFill>
                  <a:srgbClr val="000000"/>
                </a:solidFill>
                <a:effectLst/>
                <a:latin typeface="Arial" panose="020B0604020202020204" pitchFamily="34" charset="0"/>
              </a:rPr>
              <a:t>Function Name</a:t>
            </a:r>
            <a:r>
              <a:rPr lang="en-US" b="0" i="0" dirty="0">
                <a:solidFill>
                  <a:srgbClr val="000000"/>
                </a:solidFill>
                <a:effectLst/>
                <a:latin typeface="Arial" panose="020B0604020202020204" pitchFamily="34" charset="0"/>
              </a:rPr>
              <a:t> − This is the actual name of the function. The function name and the parameter list together constitute the function signature.</a:t>
            </a:r>
          </a:p>
          <a:p>
            <a:pPr algn="just">
              <a:buFont typeface="Arial" panose="020B0604020202020204" pitchFamily="34" charset="0"/>
              <a:buChar char="•"/>
            </a:pPr>
            <a:r>
              <a:rPr lang="en-US" b="1" i="0" dirty="0">
                <a:solidFill>
                  <a:srgbClr val="000000"/>
                </a:solidFill>
                <a:effectLst/>
                <a:latin typeface="Arial" panose="020B0604020202020204" pitchFamily="34" charset="0"/>
              </a:rPr>
              <a:t>Parameters</a:t>
            </a:r>
            <a:r>
              <a:rPr lang="en-US" b="0" i="0" dirty="0">
                <a:solidFill>
                  <a:srgbClr val="000000"/>
                </a:solidFill>
                <a:effectLst/>
                <a:latin typeface="Arial" panose="020B0604020202020204" pitchFamily="34" charset="0"/>
              </a:rPr>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pPr algn="just">
              <a:buFont typeface="Arial" panose="020B0604020202020204" pitchFamily="34" charset="0"/>
              <a:buChar char="•"/>
            </a:pPr>
            <a:r>
              <a:rPr lang="en-US" b="1" i="0" dirty="0">
                <a:solidFill>
                  <a:srgbClr val="000000"/>
                </a:solidFill>
                <a:effectLst/>
                <a:latin typeface="Arial" panose="020B0604020202020204" pitchFamily="34" charset="0"/>
              </a:rPr>
              <a:t>Function Body</a:t>
            </a:r>
            <a:r>
              <a:rPr lang="en-US" b="0" i="0" dirty="0">
                <a:solidFill>
                  <a:srgbClr val="000000"/>
                </a:solidFill>
                <a:effectLst/>
                <a:latin typeface="Arial" panose="020B0604020202020204" pitchFamily="34" charset="0"/>
              </a:rPr>
              <a:t> − The function body contains a collection of statements that define what the function does.</a:t>
            </a:r>
          </a:p>
          <a:p>
            <a:pPr algn="just"/>
            <a:endParaRPr lang="en-US" b="0" i="0" dirty="0">
              <a:solidFill>
                <a:srgbClr val="000000"/>
              </a:solidFill>
              <a:effectLst/>
              <a:latin typeface="Arial" panose="020B0604020202020204" pitchFamily="34"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7</a:t>
            </a:fld>
            <a:endParaRPr lang="en-IN"/>
          </a:p>
        </p:txBody>
      </p:sp>
    </p:spTree>
    <p:extLst>
      <p:ext uri="{BB962C8B-B14F-4D97-AF65-F5344CB8AC3E}">
        <p14:creationId xmlns:p14="http://schemas.microsoft.com/office/powerpoint/2010/main" val="426495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9</a:t>
            </a:fld>
            <a:endParaRPr lang="en-IN"/>
          </a:p>
        </p:txBody>
      </p:sp>
    </p:spTree>
    <p:extLst>
      <p:ext uri="{BB962C8B-B14F-4D97-AF65-F5344CB8AC3E}">
        <p14:creationId xmlns:p14="http://schemas.microsoft.com/office/powerpoint/2010/main" val="140524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examples for function declaration.</a:t>
            </a:r>
          </a:p>
        </p:txBody>
      </p:sp>
      <p:sp>
        <p:nvSpPr>
          <p:cNvPr id="4" name="Slide Number Placeholder 3"/>
          <p:cNvSpPr>
            <a:spLocks noGrp="1"/>
          </p:cNvSpPr>
          <p:nvPr>
            <p:ph type="sldNum" sz="quarter" idx="5"/>
          </p:nvPr>
        </p:nvSpPr>
        <p:spPr/>
        <p:txBody>
          <a:bodyPr/>
          <a:lstStyle/>
          <a:p>
            <a:fld id="{6BDECE06-FE72-4077-967E-BB3E088599CE}" type="slidenum">
              <a:rPr lang="en-IN" smtClean="0"/>
              <a:pPr/>
              <a:t>13</a:t>
            </a:fld>
            <a:endParaRPr lang="en-IN"/>
          </a:p>
        </p:txBody>
      </p:sp>
    </p:spTree>
    <p:extLst>
      <p:ext uri="{BB962C8B-B14F-4D97-AF65-F5344CB8AC3E}">
        <p14:creationId xmlns:p14="http://schemas.microsoft.com/office/powerpoint/2010/main" val="268106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buFont typeface="Arial" panose="020B0604020202020204" pitchFamily="34" charset="0"/>
              <a:buChar char="•"/>
            </a:pPr>
            <a:r>
              <a:rPr lang="en-US" b="0" i="0" dirty="0">
                <a:solidFill>
                  <a:srgbClr val="444444"/>
                </a:solidFill>
                <a:effectLst/>
                <a:latin typeface="Merriweather"/>
              </a:rPr>
              <a:t>Function definition – This contains all the statements to be executed.</a:t>
            </a:r>
          </a:p>
          <a:p>
            <a:br>
              <a:rPr lang="en-US" dirty="0"/>
            </a:br>
            <a:endParaRPr lang="en-US" dirty="0"/>
          </a:p>
        </p:txBody>
      </p:sp>
      <p:sp>
        <p:nvSpPr>
          <p:cNvPr id="4" name="Slide Number Placeholder 3"/>
          <p:cNvSpPr>
            <a:spLocks noGrp="1"/>
          </p:cNvSpPr>
          <p:nvPr>
            <p:ph type="sldNum" sz="quarter" idx="5"/>
          </p:nvPr>
        </p:nvSpPr>
        <p:spPr/>
        <p:txBody>
          <a:bodyPr/>
          <a:lstStyle/>
          <a:p>
            <a:fld id="{6BDECE06-FE72-4077-967E-BB3E088599CE}" type="slidenum">
              <a:rPr lang="en-IN" smtClean="0"/>
              <a:pPr/>
              <a:t>14</a:t>
            </a:fld>
            <a:endParaRPr lang="en-IN"/>
          </a:p>
        </p:txBody>
      </p:sp>
    </p:spTree>
    <p:extLst>
      <p:ext uri="{BB962C8B-B14F-4D97-AF65-F5344CB8AC3E}">
        <p14:creationId xmlns:p14="http://schemas.microsoft.com/office/powerpoint/2010/main" val="313147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72A-F66A-4EE7-9391-5D541E6C3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604A5-C497-47A4-B6BD-E489648BF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2102D7-E2E8-44E6-922A-E2470B957C3B}"/>
              </a:ext>
            </a:extLst>
          </p:cNvPr>
          <p:cNvSpPr>
            <a:spLocks noGrp="1"/>
          </p:cNvSpPr>
          <p:nvPr>
            <p:ph type="dt" sz="half" idx="10"/>
          </p:nvPr>
        </p:nvSpPr>
        <p:spPr/>
        <p:txBody>
          <a:bodyPr/>
          <a:lstStyle/>
          <a:p>
            <a:fld id="{BA80534C-5BCA-4A4E-A64C-6ED7872477DB}" type="datetime1">
              <a:rPr lang="en-IN" smtClean="0"/>
              <a:t>29-01-2024</a:t>
            </a:fld>
            <a:endParaRPr lang="en-IN"/>
          </a:p>
        </p:txBody>
      </p:sp>
      <p:sp>
        <p:nvSpPr>
          <p:cNvPr id="5" name="Footer Placeholder 4">
            <a:extLst>
              <a:ext uri="{FF2B5EF4-FFF2-40B4-BE49-F238E27FC236}">
                <a16:creationId xmlns:a16="http://schemas.microsoft.com/office/drawing/2014/main" id="{7485B203-2EAF-4BF3-990B-758A0A898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B9D09-48A3-4F26-B4E8-335FA240D8BB}"/>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334118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EEDE-1660-4DD0-8F86-71A5DF5CF7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24499-F0C3-46AB-9D32-2003753A7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FD7AE-0F02-4532-AA61-2205398E81C1}"/>
              </a:ext>
            </a:extLst>
          </p:cNvPr>
          <p:cNvSpPr>
            <a:spLocks noGrp="1"/>
          </p:cNvSpPr>
          <p:nvPr>
            <p:ph type="dt" sz="half" idx="10"/>
          </p:nvPr>
        </p:nvSpPr>
        <p:spPr/>
        <p:txBody>
          <a:bodyPr/>
          <a:lstStyle/>
          <a:p>
            <a:fld id="{D96CFB93-DADF-425E-B840-27909B0F6FB1}" type="datetime1">
              <a:rPr lang="en-IN" smtClean="0"/>
              <a:t>29-01-2024</a:t>
            </a:fld>
            <a:endParaRPr lang="en-IN"/>
          </a:p>
        </p:txBody>
      </p:sp>
      <p:sp>
        <p:nvSpPr>
          <p:cNvPr id="5" name="Footer Placeholder 4">
            <a:extLst>
              <a:ext uri="{FF2B5EF4-FFF2-40B4-BE49-F238E27FC236}">
                <a16:creationId xmlns:a16="http://schemas.microsoft.com/office/drawing/2014/main" id="{B3EAF8C2-286F-48AD-9EB1-BA53ADEAC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7108C-05BC-4E49-B553-11655E89806E}"/>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27842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E7113-94B8-4743-B01B-BCC87A6A58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9EE55-B3D0-4413-BA49-9AD114329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8B5AC-07C3-4EBE-8BD7-C83D4CF388B7}"/>
              </a:ext>
            </a:extLst>
          </p:cNvPr>
          <p:cNvSpPr>
            <a:spLocks noGrp="1"/>
          </p:cNvSpPr>
          <p:nvPr>
            <p:ph type="dt" sz="half" idx="10"/>
          </p:nvPr>
        </p:nvSpPr>
        <p:spPr/>
        <p:txBody>
          <a:bodyPr/>
          <a:lstStyle/>
          <a:p>
            <a:fld id="{437E18AC-52D2-4670-BF54-11669DC9C448}" type="datetime1">
              <a:rPr lang="en-IN" smtClean="0"/>
              <a:t>29-01-2024</a:t>
            </a:fld>
            <a:endParaRPr lang="en-IN"/>
          </a:p>
        </p:txBody>
      </p:sp>
      <p:sp>
        <p:nvSpPr>
          <p:cNvPr id="5" name="Footer Placeholder 4">
            <a:extLst>
              <a:ext uri="{FF2B5EF4-FFF2-40B4-BE49-F238E27FC236}">
                <a16:creationId xmlns:a16="http://schemas.microsoft.com/office/drawing/2014/main" id="{10B4AAA3-272E-4852-B3B2-6744220947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7F3B59-4E11-43F2-8D4E-1B35425A83CB}"/>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269568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F88E-6A46-4816-A07D-709B3E89D2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EC4D3-90E9-4CA6-BE63-61496D719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FE1395-A39C-4C09-9527-BD2D0019CAA5}"/>
              </a:ext>
            </a:extLst>
          </p:cNvPr>
          <p:cNvSpPr>
            <a:spLocks noGrp="1"/>
          </p:cNvSpPr>
          <p:nvPr>
            <p:ph type="dt" sz="half" idx="10"/>
          </p:nvPr>
        </p:nvSpPr>
        <p:spPr/>
        <p:txBody>
          <a:bodyPr/>
          <a:lstStyle/>
          <a:p>
            <a:fld id="{29011D02-1BA3-4059-8F6D-5DACC24D01A2}" type="datetime1">
              <a:rPr lang="en-IN" smtClean="0"/>
              <a:t>29-01-2024</a:t>
            </a:fld>
            <a:endParaRPr lang="en-IN"/>
          </a:p>
        </p:txBody>
      </p:sp>
      <p:sp>
        <p:nvSpPr>
          <p:cNvPr id="5" name="Footer Placeholder 4">
            <a:extLst>
              <a:ext uri="{FF2B5EF4-FFF2-40B4-BE49-F238E27FC236}">
                <a16:creationId xmlns:a16="http://schemas.microsoft.com/office/drawing/2014/main" id="{1FD35BAC-B064-4012-8502-C93FEFA18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A14EEE-0DEC-4BB4-B73C-0A2055FACB1D}"/>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360381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0C3C-BB8A-43F4-A5A9-3E7E1F179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0D56D-FA6E-46C4-B98E-A3004279C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76392F-6E63-4A53-972F-74CB9B1DBBF8}"/>
              </a:ext>
            </a:extLst>
          </p:cNvPr>
          <p:cNvSpPr>
            <a:spLocks noGrp="1"/>
          </p:cNvSpPr>
          <p:nvPr>
            <p:ph type="dt" sz="half" idx="10"/>
          </p:nvPr>
        </p:nvSpPr>
        <p:spPr/>
        <p:txBody>
          <a:bodyPr/>
          <a:lstStyle/>
          <a:p>
            <a:fld id="{BFE6DDD0-25A3-4C60-922C-F7A7ECB1C5BF}" type="datetime1">
              <a:rPr lang="en-IN" smtClean="0"/>
              <a:t>29-01-2024</a:t>
            </a:fld>
            <a:endParaRPr lang="en-IN"/>
          </a:p>
        </p:txBody>
      </p:sp>
      <p:sp>
        <p:nvSpPr>
          <p:cNvPr id="5" name="Footer Placeholder 4">
            <a:extLst>
              <a:ext uri="{FF2B5EF4-FFF2-40B4-BE49-F238E27FC236}">
                <a16:creationId xmlns:a16="http://schemas.microsoft.com/office/drawing/2014/main" id="{611F453C-E6E6-449A-9F42-FC2364D27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E7950-6BFA-4A61-A0A4-DF01B7E0B3D1}"/>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302623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413-F991-4E0B-83C3-9C225FF836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E7DC54-8165-4058-AF56-F628E8D58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929463-A054-438F-8B6A-17D9ECBA4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1AD582-25C2-4A13-ADAD-5145868CA732}"/>
              </a:ext>
            </a:extLst>
          </p:cNvPr>
          <p:cNvSpPr>
            <a:spLocks noGrp="1"/>
          </p:cNvSpPr>
          <p:nvPr>
            <p:ph type="dt" sz="half" idx="10"/>
          </p:nvPr>
        </p:nvSpPr>
        <p:spPr/>
        <p:txBody>
          <a:bodyPr/>
          <a:lstStyle/>
          <a:p>
            <a:fld id="{F3A909F9-0153-4D7B-941D-434779B4632A}" type="datetime1">
              <a:rPr lang="en-IN" smtClean="0"/>
              <a:t>29-01-2024</a:t>
            </a:fld>
            <a:endParaRPr lang="en-IN"/>
          </a:p>
        </p:txBody>
      </p:sp>
      <p:sp>
        <p:nvSpPr>
          <p:cNvPr id="6" name="Footer Placeholder 5">
            <a:extLst>
              <a:ext uri="{FF2B5EF4-FFF2-40B4-BE49-F238E27FC236}">
                <a16:creationId xmlns:a16="http://schemas.microsoft.com/office/drawing/2014/main" id="{28823E7B-648B-4523-BDD4-63DF2DEFB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72536-FB31-47DF-8C9E-AD60278758D7}"/>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2321153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0BD1-085C-4A1B-A551-95EF853AAF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0A092E-29E2-49FE-B715-E23D30FD0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0A1532-8D64-4EB4-AFB5-A91C315CD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ED276F-C645-4E88-AF0A-E0BE27951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A4848-291E-4BFB-8315-B2186D0D8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8FF15E-7F2B-4E53-8912-9ADE2B56673C}"/>
              </a:ext>
            </a:extLst>
          </p:cNvPr>
          <p:cNvSpPr>
            <a:spLocks noGrp="1"/>
          </p:cNvSpPr>
          <p:nvPr>
            <p:ph type="dt" sz="half" idx="10"/>
          </p:nvPr>
        </p:nvSpPr>
        <p:spPr/>
        <p:txBody>
          <a:bodyPr/>
          <a:lstStyle/>
          <a:p>
            <a:fld id="{F251D982-4C3F-46F6-99D7-D18A56AAAA23}" type="datetime1">
              <a:rPr lang="en-IN" smtClean="0"/>
              <a:t>29-01-2024</a:t>
            </a:fld>
            <a:endParaRPr lang="en-IN"/>
          </a:p>
        </p:txBody>
      </p:sp>
      <p:sp>
        <p:nvSpPr>
          <p:cNvPr id="8" name="Footer Placeholder 7">
            <a:extLst>
              <a:ext uri="{FF2B5EF4-FFF2-40B4-BE49-F238E27FC236}">
                <a16:creationId xmlns:a16="http://schemas.microsoft.com/office/drawing/2014/main" id="{74546D8A-3950-45A8-B6C7-21A3695BC4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E8C13A-44C9-46AA-A25D-6CF2A24763FF}"/>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24920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0BAF-8C5D-4F2C-91FB-43174C7C35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F3044E-0F21-4A8B-B2E9-D9BF973324F4}"/>
              </a:ext>
            </a:extLst>
          </p:cNvPr>
          <p:cNvSpPr>
            <a:spLocks noGrp="1"/>
          </p:cNvSpPr>
          <p:nvPr>
            <p:ph type="dt" sz="half" idx="10"/>
          </p:nvPr>
        </p:nvSpPr>
        <p:spPr/>
        <p:txBody>
          <a:bodyPr/>
          <a:lstStyle/>
          <a:p>
            <a:fld id="{BE4BC438-841B-4149-A902-F6C485AA88E8}" type="datetime1">
              <a:rPr lang="en-IN" smtClean="0"/>
              <a:t>29-01-2024</a:t>
            </a:fld>
            <a:endParaRPr lang="en-IN"/>
          </a:p>
        </p:txBody>
      </p:sp>
      <p:sp>
        <p:nvSpPr>
          <p:cNvPr id="4" name="Footer Placeholder 3">
            <a:extLst>
              <a:ext uri="{FF2B5EF4-FFF2-40B4-BE49-F238E27FC236}">
                <a16:creationId xmlns:a16="http://schemas.microsoft.com/office/drawing/2014/main" id="{4F1BBE37-C818-4ACE-9D49-86DE317A83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D6CE71-CEC9-434F-B419-EC43834962B7}"/>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388026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A9FE2-D9B6-420F-9E77-4F2F7705E5A2}"/>
              </a:ext>
            </a:extLst>
          </p:cNvPr>
          <p:cNvSpPr>
            <a:spLocks noGrp="1"/>
          </p:cNvSpPr>
          <p:nvPr>
            <p:ph type="dt" sz="half" idx="10"/>
          </p:nvPr>
        </p:nvSpPr>
        <p:spPr/>
        <p:txBody>
          <a:bodyPr/>
          <a:lstStyle/>
          <a:p>
            <a:fld id="{4F036E4B-B04A-49E6-BB38-7469381E94AF}" type="datetime1">
              <a:rPr lang="en-IN" smtClean="0"/>
              <a:t>29-01-2024</a:t>
            </a:fld>
            <a:endParaRPr lang="en-IN"/>
          </a:p>
        </p:txBody>
      </p:sp>
      <p:sp>
        <p:nvSpPr>
          <p:cNvPr id="3" name="Footer Placeholder 2">
            <a:extLst>
              <a:ext uri="{FF2B5EF4-FFF2-40B4-BE49-F238E27FC236}">
                <a16:creationId xmlns:a16="http://schemas.microsoft.com/office/drawing/2014/main" id="{F10B59C8-DC21-433B-B09B-7C386A26AB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DA4B10-74A4-4826-AB9E-01AD2C1BD668}"/>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400416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EBD6-2172-44A9-B8E2-D1A7C79D7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65272D-1D6C-4430-9727-FA992CC0E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55DBB7-5B47-405D-9194-D02CAD3C9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43688-9E2A-4A3C-835A-5300836CCB33}"/>
              </a:ext>
            </a:extLst>
          </p:cNvPr>
          <p:cNvSpPr>
            <a:spLocks noGrp="1"/>
          </p:cNvSpPr>
          <p:nvPr>
            <p:ph type="dt" sz="half" idx="10"/>
          </p:nvPr>
        </p:nvSpPr>
        <p:spPr/>
        <p:txBody>
          <a:bodyPr/>
          <a:lstStyle/>
          <a:p>
            <a:fld id="{6E9A8B7B-F09B-462D-A63F-84EC9BD4F4D6}" type="datetime1">
              <a:rPr lang="en-IN" smtClean="0"/>
              <a:t>29-01-2024</a:t>
            </a:fld>
            <a:endParaRPr lang="en-IN"/>
          </a:p>
        </p:txBody>
      </p:sp>
      <p:sp>
        <p:nvSpPr>
          <p:cNvPr id="6" name="Footer Placeholder 5">
            <a:extLst>
              <a:ext uri="{FF2B5EF4-FFF2-40B4-BE49-F238E27FC236}">
                <a16:creationId xmlns:a16="http://schemas.microsoft.com/office/drawing/2014/main" id="{6F1DE6BB-257C-4BA6-8B5D-135BE1CE5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3509AE-719A-4E15-A45D-0FD3F50EBA48}"/>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42938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6E29-F6B5-43C2-A69D-878FFE5CB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DF22AA-04BB-42CE-BDFB-97AA75AD0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D8FE7E-2269-488D-81E3-C57B09DC9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B2238-131A-4054-A79E-F416EE41398F}"/>
              </a:ext>
            </a:extLst>
          </p:cNvPr>
          <p:cNvSpPr>
            <a:spLocks noGrp="1"/>
          </p:cNvSpPr>
          <p:nvPr>
            <p:ph type="dt" sz="half" idx="10"/>
          </p:nvPr>
        </p:nvSpPr>
        <p:spPr/>
        <p:txBody>
          <a:bodyPr/>
          <a:lstStyle/>
          <a:p>
            <a:fld id="{3C842BE7-A87A-42F0-9C1B-F2AE8F50F35D}" type="datetime1">
              <a:rPr lang="en-IN" smtClean="0"/>
              <a:t>29-01-2024</a:t>
            </a:fld>
            <a:endParaRPr lang="en-IN"/>
          </a:p>
        </p:txBody>
      </p:sp>
      <p:sp>
        <p:nvSpPr>
          <p:cNvPr id="6" name="Footer Placeholder 5">
            <a:extLst>
              <a:ext uri="{FF2B5EF4-FFF2-40B4-BE49-F238E27FC236}">
                <a16:creationId xmlns:a16="http://schemas.microsoft.com/office/drawing/2014/main" id="{910BFA1A-1570-4419-A4CF-5B3A18698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160756-D61B-4EED-9F6F-1CFD0A5D7ADA}"/>
              </a:ext>
            </a:extLst>
          </p:cNvPr>
          <p:cNvSpPr>
            <a:spLocks noGrp="1"/>
          </p:cNvSpPr>
          <p:nvPr>
            <p:ph type="sldNum" sz="quarter" idx="12"/>
          </p:nvPr>
        </p:nvSpPr>
        <p:spPr/>
        <p:txBody>
          <a:bodyPr/>
          <a:lstStyle/>
          <a:p>
            <a:fld id="{12E2EA2A-F1C4-4558-B9C7-C76DF55966FC}" type="slidenum">
              <a:rPr lang="en-IN" smtClean="0"/>
              <a:t>‹#›</a:t>
            </a:fld>
            <a:endParaRPr lang="en-IN"/>
          </a:p>
        </p:txBody>
      </p:sp>
    </p:spTree>
    <p:extLst>
      <p:ext uri="{BB962C8B-B14F-4D97-AF65-F5344CB8AC3E}">
        <p14:creationId xmlns:p14="http://schemas.microsoft.com/office/powerpoint/2010/main" val="242460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BB885-B01F-44FA-8006-A3C0D0043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D2BBCB-E43A-400D-BA7D-F77487242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DC57A-90A2-430C-ACDC-95A74A053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23918-0BB5-47A5-B27B-F310093D1E0E}" type="datetime1">
              <a:rPr lang="en-IN" smtClean="0"/>
              <a:t>29-01-2024</a:t>
            </a:fld>
            <a:endParaRPr lang="en-IN"/>
          </a:p>
        </p:txBody>
      </p:sp>
      <p:sp>
        <p:nvSpPr>
          <p:cNvPr id="5" name="Footer Placeholder 4">
            <a:extLst>
              <a:ext uri="{FF2B5EF4-FFF2-40B4-BE49-F238E27FC236}">
                <a16:creationId xmlns:a16="http://schemas.microsoft.com/office/drawing/2014/main" id="{6B8E28A0-D15E-4CA9-BBDF-556A10596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A109E3-9357-483E-987D-2C927FB0D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2EA2A-F1C4-4558-B9C7-C76DF55966FC}" type="slidenum">
              <a:rPr lang="en-IN" smtClean="0"/>
              <a:t>‹#›</a:t>
            </a:fld>
            <a:endParaRPr lang="en-IN"/>
          </a:p>
        </p:txBody>
      </p:sp>
    </p:spTree>
    <p:extLst>
      <p:ext uri="{BB962C8B-B14F-4D97-AF65-F5344CB8AC3E}">
        <p14:creationId xmlns:p14="http://schemas.microsoft.com/office/powerpoint/2010/main" val="133609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777765"/>
            <a:ext cx="10170930" cy="1951367"/>
          </a:xfrm>
        </p:spPr>
        <p:txBody>
          <a:bodyPr>
            <a:normAutofit/>
          </a:bodyPr>
          <a:lstStyle/>
          <a:p>
            <a:r>
              <a:rPr lang="en-IN" sz="4800" b="1" dirty="0">
                <a:latin typeface="+mj-lt"/>
              </a:rPr>
              <a:t>FUNCTIONS &amp; STORAGE CLASSES</a:t>
            </a:r>
            <a:endParaRPr lang="en-US" sz="4800" dirty="0">
              <a:latin typeface="+mj-lt"/>
            </a:endParaRPr>
          </a:p>
        </p:txBody>
      </p:sp>
      <p:sp>
        <p:nvSpPr>
          <p:cNvPr id="6" name="Text Placeholder 5"/>
          <p:cNvSpPr>
            <a:spLocks noGrp="1"/>
          </p:cNvSpPr>
          <p:nvPr>
            <p:ph type="body" idx="1"/>
          </p:nvPr>
        </p:nvSpPr>
        <p:spPr>
          <a:xfrm>
            <a:off x="831850" y="3276851"/>
            <a:ext cx="9830054" cy="2209549"/>
          </a:xfrm>
        </p:spPr>
        <p:txBody>
          <a:bodyPr/>
          <a:lstStyle/>
          <a:p>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4092"/>
    </mc:Choice>
    <mc:Fallback xmlns="">
      <p:transition spd="slow" advTm="240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2" y="53843"/>
            <a:ext cx="9423244" cy="597912"/>
          </a:xfrm>
        </p:spPr>
        <p:txBody>
          <a:bodyPr>
            <a:normAutofit fontScale="90000"/>
          </a:bodyPr>
          <a:lstStyle/>
          <a:p>
            <a:r>
              <a:rPr lang="en-US" b="1" dirty="0">
                <a:latin typeface="+mj-lt"/>
              </a:rPr>
              <a:t>EXAMPLE</a:t>
            </a:r>
          </a:p>
        </p:txBody>
      </p:sp>
      <p:pic>
        <p:nvPicPr>
          <p:cNvPr id="9" name="Content Placeholder 6" descr="function steps example.JPG"/>
          <p:cNvPicPr>
            <a:picLocks noChangeAspect="1"/>
          </p:cNvPicPr>
          <p:nvPr/>
        </p:nvPicPr>
        <p:blipFill>
          <a:blip r:embed="rId2"/>
          <a:stretch>
            <a:fillRect/>
          </a:stretch>
        </p:blipFill>
        <p:spPr>
          <a:xfrm>
            <a:off x="2664795" y="155643"/>
            <a:ext cx="8300026" cy="65856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5283"/>
    </mc:Choice>
    <mc:Fallback xmlns="">
      <p:transition spd="slow" advTm="14528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B6B5-5B70-053D-7A84-F72C513D9524}"/>
              </a:ext>
            </a:extLst>
          </p:cNvPr>
          <p:cNvSpPr>
            <a:spLocks noGrp="1"/>
          </p:cNvSpPr>
          <p:nvPr>
            <p:ph type="title"/>
          </p:nvPr>
        </p:nvSpPr>
        <p:spPr/>
        <p:txBody>
          <a:bodyPr/>
          <a:lstStyle/>
          <a:p>
            <a:r>
              <a:rPr lang="en-US" dirty="0"/>
              <a:t>Function declaration</a:t>
            </a:r>
            <a:endParaRPr lang="en-IN" dirty="0"/>
          </a:p>
        </p:txBody>
      </p:sp>
      <p:sp>
        <p:nvSpPr>
          <p:cNvPr id="3" name="Content Placeholder 2">
            <a:extLst>
              <a:ext uri="{FF2B5EF4-FFF2-40B4-BE49-F238E27FC236}">
                <a16:creationId xmlns:a16="http://schemas.microsoft.com/office/drawing/2014/main" id="{FF824F97-73E3-AA52-3DA4-0E3F3CC24829}"/>
              </a:ext>
            </a:extLst>
          </p:cNvPr>
          <p:cNvSpPr>
            <a:spLocks noGrp="1"/>
          </p:cNvSpPr>
          <p:nvPr>
            <p:ph idx="1"/>
          </p:nvPr>
        </p:nvSpPr>
        <p:spPr/>
        <p:txBody>
          <a:bodyPr>
            <a:normAutofit lnSpcReduction="10000"/>
          </a:bodyPr>
          <a:lstStyle/>
          <a:p>
            <a:r>
              <a:rPr lang="en-US" dirty="0"/>
              <a:t>Function declaration in C always ends with a semicolon.</a:t>
            </a:r>
          </a:p>
          <a:p>
            <a:r>
              <a:rPr lang="en-US" dirty="0"/>
              <a:t>By default the return type of a function is integer(int) data type.</a:t>
            </a:r>
          </a:p>
          <a:p>
            <a:r>
              <a:rPr lang="en-US" dirty="0"/>
              <a:t>Function declaration is also known as function prototype.</a:t>
            </a:r>
          </a:p>
          <a:p>
            <a:r>
              <a:rPr lang="en-US" dirty="0"/>
              <a:t>Name of parameters is not compulsory in function declaration only their type is required. Hence the following declaration is also valid.</a:t>
            </a:r>
          </a:p>
          <a:p>
            <a:pPr marL="0" indent="0">
              <a:buNone/>
            </a:pPr>
            <a:r>
              <a:rPr lang="en-US" dirty="0"/>
              <a:t>      int </a:t>
            </a:r>
            <a:r>
              <a:rPr lang="en-US" dirty="0" err="1"/>
              <a:t>getSum</a:t>
            </a:r>
            <a:r>
              <a:rPr lang="en-US" dirty="0"/>
              <a:t>(int, int);</a:t>
            </a:r>
          </a:p>
          <a:p>
            <a:r>
              <a:rPr lang="en-US" dirty="0"/>
              <a:t>If the function definition is written before the main function then function declaration is not required</a:t>
            </a:r>
          </a:p>
          <a:p>
            <a:r>
              <a:rPr lang="en-US" dirty="0"/>
              <a:t>If the function definition is written after the main function then we must write the function declaration before the main function.</a:t>
            </a:r>
            <a:endParaRPr lang="en-IN" dirty="0"/>
          </a:p>
        </p:txBody>
      </p:sp>
    </p:spTree>
    <p:extLst>
      <p:ext uri="{BB962C8B-B14F-4D97-AF65-F5344CB8AC3E}">
        <p14:creationId xmlns:p14="http://schemas.microsoft.com/office/powerpoint/2010/main" val="328575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1E81-B323-5664-7A97-EE609FD4DE31}"/>
              </a:ext>
            </a:extLst>
          </p:cNvPr>
          <p:cNvSpPr>
            <a:spLocks noGrp="1"/>
          </p:cNvSpPr>
          <p:nvPr>
            <p:ph type="title"/>
          </p:nvPr>
        </p:nvSpPr>
        <p:spPr>
          <a:xfrm>
            <a:off x="838200" y="365126"/>
            <a:ext cx="10515600" cy="64655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757119C-3758-AF9D-4FE5-B3964D58FA78}"/>
              </a:ext>
            </a:extLst>
          </p:cNvPr>
          <p:cNvSpPr>
            <a:spLocks noGrp="1"/>
          </p:cNvSpPr>
          <p:nvPr>
            <p:ph idx="1"/>
          </p:nvPr>
        </p:nvSpPr>
        <p:spPr>
          <a:xfrm>
            <a:off x="342088" y="1517519"/>
            <a:ext cx="5134583" cy="5155654"/>
          </a:xfrm>
        </p:spPr>
        <p:txBody>
          <a:bodyPr>
            <a:normAutofit fontScale="77500" lnSpcReduction="20000"/>
          </a:bodyPr>
          <a:lstStyle/>
          <a:p>
            <a:pPr marL="0" indent="0">
              <a:buNone/>
            </a:pPr>
            <a:r>
              <a:rPr lang="en-IN" dirty="0"/>
              <a:t>//function defined before main()</a:t>
            </a:r>
          </a:p>
          <a:p>
            <a:pPr marL="0" indent="0">
              <a:buNone/>
            </a:pPr>
            <a:r>
              <a:rPr lang="en-IN" dirty="0"/>
              <a:t>int </a:t>
            </a:r>
            <a:r>
              <a:rPr lang="en-IN" dirty="0" err="1"/>
              <a:t>getSum</a:t>
            </a:r>
            <a:r>
              <a:rPr lang="en-IN" dirty="0"/>
              <a:t>(int a, int b) {</a:t>
            </a:r>
          </a:p>
          <a:p>
            <a:pPr marL="0" indent="0">
              <a:buNone/>
            </a:pPr>
            <a:r>
              <a:rPr lang="en-IN" dirty="0"/>
              <a:t>   return </a:t>
            </a:r>
            <a:r>
              <a:rPr lang="en-IN" dirty="0" err="1"/>
              <a:t>a+b</a:t>
            </a:r>
            <a:r>
              <a:rPr lang="en-IN" dirty="0"/>
              <a:t>;</a:t>
            </a:r>
          </a:p>
          <a:p>
            <a:pPr marL="0" indent="0">
              <a:buNone/>
            </a:pPr>
            <a:r>
              <a:rPr lang="en-IN" dirty="0"/>
              <a:t>}</a:t>
            </a:r>
          </a:p>
          <a:p>
            <a:pPr marL="0" indent="0">
              <a:buNone/>
            </a:pPr>
            <a:r>
              <a:rPr lang="en-IN" dirty="0"/>
              <a:t> </a:t>
            </a:r>
          </a:p>
          <a:p>
            <a:pPr marL="0" indent="0">
              <a:buNone/>
            </a:pPr>
            <a:r>
              <a:rPr lang="en-IN" dirty="0"/>
              <a:t>int main(){</a:t>
            </a:r>
          </a:p>
          <a:p>
            <a:pPr marL="0" indent="0">
              <a:buNone/>
            </a:pPr>
            <a:r>
              <a:rPr lang="en-IN" dirty="0"/>
              <a:t>   int a, b, sum;</a:t>
            </a:r>
          </a:p>
          <a:p>
            <a:pPr marL="0" indent="0">
              <a:buNone/>
            </a:pPr>
            <a:r>
              <a:rPr lang="en-IN" dirty="0"/>
              <a:t>   printf("Enter two numbers\n");</a:t>
            </a:r>
          </a:p>
          <a:p>
            <a:pPr marL="0" indent="0">
              <a:buNone/>
            </a:pPr>
            <a:r>
              <a:rPr lang="en-IN" dirty="0"/>
              <a:t>   </a:t>
            </a:r>
            <a:r>
              <a:rPr lang="en-IN" dirty="0" err="1"/>
              <a:t>scanf</a:t>
            </a:r>
            <a:r>
              <a:rPr lang="en-IN" dirty="0"/>
              <a:t>("%d %d", &amp;a, &amp;b);</a:t>
            </a:r>
          </a:p>
          <a:p>
            <a:pPr marL="0" indent="0">
              <a:buNone/>
            </a:pPr>
            <a:r>
              <a:rPr lang="en-IN" dirty="0"/>
              <a:t>sum = </a:t>
            </a:r>
            <a:r>
              <a:rPr lang="en-IN" dirty="0" err="1"/>
              <a:t>getSum</a:t>
            </a:r>
            <a:r>
              <a:rPr lang="en-IN" dirty="0"/>
              <a:t>(a, b);</a:t>
            </a:r>
          </a:p>
          <a:p>
            <a:pPr marL="0" indent="0">
              <a:buNone/>
            </a:pPr>
            <a:r>
              <a:rPr lang="en-IN" dirty="0"/>
              <a:t>   printf("SUM = %d", sum);</a:t>
            </a:r>
          </a:p>
          <a:p>
            <a:pPr marL="0" indent="0">
              <a:buNone/>
            </a:pPr>
            <a:r>
              <a:rPr lang="en-IN" dirty="0"/>
              <a:t>    </a:t>
            </a:r>
          </a:p>
          <a:p>
            <a:pPr marL="0" indent="0">
              <a:buNone/>
            </a:pPr>
            <a:r>
              <a:rPr lang="en-IN" dirty="0"/>
              <a:t>   return 0;</a:t>
            </a:r>
          </a:p>
          <a:p>
            <a:pPr marL="0" indent="0">
              <a:buNone/>
            </a:pPr>
            <a:r>
              <a:rPr lang="en-IN" dirty="0"/>
              <a:t>}</a:t>
            </a:r>
          </a:p>
        </p:txBody>
      </p:sp>
      <p:sp>
        <p:nvSpPr>
          <p:cNvPr id="5" name="TextBox 4">
            <a:extLst>
              <a:ext uri="{FF2B5EF4-FFF2-40B4-BE49-F238E27FC236}">
                <a16:creationId xmlns:a16="http://schemas.microsoft.com/office/drawing/2014/main" id="{3DDF8499-F0B7-EFA0-3BB9-CC2C6E9B665A}"/>
              </a:ext>
            </a:extLst>
          </p:cNvPr>
          <p:cNvSpPr txBox="1"/>
          <p:nvPr/>
        </p:nvSpPr>
        <p:spPr>
          <a:xfrm>
            <a:off x="5634753" y="1517519"/>
            <a:ext cx="6094378" cy="5324535"/>
          </a:xfrm>
          <a:prstGeom prst="rect">
            <a:avLst/>
          </a:prstGeom>
          <a:noFill/>
        </p:spPr>
        <p:txBody>
          <a:bodyPr wrap="square">
            <a:spAutoFit/>
          </a:bodyPr>
          <a:lstStyle/>
          <a:p>
            <a:r>
              <a:rPr lang="en-IN" sz="2000" dirty="0"/>
              <a:t>//function defined after main()</a:t>
            </a:r>
          </a:p>
          <a:p>
            <a:r>
              <a:rPr lang="en-IN" sz="2000" dirty="0"/>
              <a:t>#include&lt;stdio.h&gt;</a:t>
            </a:r>
          </a:p>
          <a:p>
            <a:r>
              <a:rPr lang="en-IN" sz="2000" dirty="0"/>
              <a:t> int </a:t>
            </a:r>
            <a:r>
              <a:rPr lang="en-IN" sz="2000" dirty="0" err="1"/>
              <a:t>getSum</a:t>
            </a:r>
            <a:r>
              <a:rPr lang="en-IN" sz="2000" dirty="0"/>
              <a:t>(int a, int b);</a:t>
            </a:r>
          </a:p>
          <a:p>
            <a:endParaRPr lang="en-IN" sz="2000" dirty="0"/>
          </a:p>
          <a:p>
            <a:r>
              <a:rPr lang="en-IN" sz="2000" dirty="0"/>
              <a:t> int main(){</a:t>
            </a:r>
          </a:p>
          <a:p>
            <a:r>
              <a:rPr lang="en-IN" sz="2000" dirty="0"/>
              <a:t>   int a, b, sum;</a:t>
            </a:r>
          </a:p>
          <a:p>
            <a:r>
              <a:rPr lang="en-IN" sz="2000" dirty="0"/>
              <a:t>   printf("Enter two numbers\n");</a:t>
            </a:r>
          </a:p>
          <a:p>
            <a:r>
              <a:rPr lang="en-IN" sz="2000" dirty="0"/>
              <a:t>   </a:t>
            </a:r>
            <a:r>
              <a:rPr lang="en-IN" sz="2000" dirty="0" err="1"/>
              <a:t>scanf</a:t>
            </a:r>
            <a:r>
              <a:rPr lang="en-IN" sz="2000" dirty="0"/>
              <a:t>("%d %d", &amp;a, &amp;b);</a:t>
            </a:r>
          </a:p>
          <a:p>
            <a:r>
              <a:rPr lang="en-IN" sz="2000" dirty="0"/>
              <a:t>sum = </a:t>
            </a:r>
            <a:r>
              <a:rPr lang="en-IN" sz="2000" dirty="0" err="1"/>
              <a:t>getSum</a:t>
            </a:r>
            <a:r>
              <a:rPr lang="en-IN" sz="2000" dirty="0"/>
              <a:t>(a, b);</a:t>
            </a:r>
          </a:p>
          <a:p>
            <a:r>
              <a:rPr lang="en-IN" sz="2000" dirty="0"/>
              <a:t>   printf("SUM = %d", sum);</a:t>
            </a:r>
          </a:p>
          <a:p>
            <a:r>
              <a:rPr lang="en-IN" sz="2000" dirty="0"/>
              <a:t>    </a:t>
            </a:r>
          </a:p>
          <a:p>
            <a:r>
              <a:rPr lang="en-IN" sz="2000" dirty="0"/>
              <a:t>   return 0;</a:t>
            </a:r>
          </a:p>
          <a:p>
            <a:r>
              <a:rPr lang="en-IN" sz="2000" dirty="0"/>
              <a:t>}</a:t>
            </a:r>
          </a:p>
          <a:p>
            <a:r>
              <a:rPr lang="en-IN" sz="2000" dirty="0"/>
              <a:t> </a:t>
            </a:r>
          </a:p>
          <a:p>
            <a:r>
              <a:rPr lang="en-IN" sz="2000" dirty="0"/>
              <a:t>int </a:t>
            </a:r>
            <a:r>
              <a:rPr lang="en-IN" sz="2000" dirty="0" err="1"/>
              <a:t>getSum</a:t>
            </a:r>
            <a:r>
              <a:rPr lang="en-IN" sz="2000" dirty="0"/>
              <a:t>(int a, int b) {</a:t>
            </a:r>
          </a:p>
          <a:p>
            <a:r>
              <a:rPr lang="en-IN" sz="2000" dirty="0"/>
              <a:t>   return </a:t>
            </a:r>
            <a:r>
              <a:rPr lang="en-IN" sz="2000" dirty="0" err="1"/>
              <a:t>a+b</a:t>
            </a:r>
            <a:r>
              <a:rPr lang="en-IN" sz="2000" dirty="0"/>
              <a:t>;</a:t>
            </a:r>
          </a:p>
          <a:p>
            <a:r>
              <a:rPr lang="en-IN" sz="2000" dirty="0"/>
              <a:t>}</a:t>
            </a:r>
          </a:p>
        </p:txBody>
      </p:sp>
    </p:spTree>
    <p:extLst>
      <p:ext uri="{BB962C8B-B14F-4D97-AF65-F5344CB8AC3E}">
        <p14:creationId xmlns:p14="http://schemas.microsoft.com/office/powerpoint/2010/main" val="1183583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95" y="365125"/>
            <a:ext cx="10508567" cy="1325563"/>
          </a:xfrm>
        </p:spPr>
        <p:txBody>
          <a:bodyPr>
            <a:normAutofit/>
          </a:bodyPr>
          <a:lstStyle/>
          <a:p>
            <a:r>
              <a:rPr lang="en-US" b="1" dirty="0">
                <a:latin typeface="+mj-lt"/>
              </a:rPr>
              <a:t>FUNCTION DECLARATION/PROTOTYPE (Cont…)</a:t>
            </a:r>
          </a:p>
        </p:txBody>
      </p:sp>
      <p:sp>
        <p:nvSpPr>
          <p:cNvPr id="3" name="Content Placeholder 2"/>
          <p:cNvSpPr>
            <a:spLocks noGrp="1"/>
          </p:cNvSpPr>
          <p:nvPr>
            <p:ph idx="1"/>
          </p:nvPr>
        </p:nvSpPr>
        <p:spPr>
          <a:xfrm>
            <a:off x="337624" y="1825625"/>
            <a:ext cx="10324279" cy="4351338"/>
          </a:xfrm>
        </p:spPr>
        <p:txBody>
          <a:bodyPr>
            <a:normAutofit fontScale="92500" lnSpcReduction="10000"/>
          </a:bodyPr>
          <a:lstStyle/>
          <a:p>
            <a:pPr marL="171450" indent="-38100">
              <a:spcBef>
                <a:spcPct val="0"/>
              </a:spcBef>
              <a:buClr>
                <a:srgbClr val="000000"/>
              </a:buClr>
              <a:buSzPts val="2800"/>
              <a:buNone/>
            </a:pPr>
            <a:r>
              <a:rPr lang="en-US" b="1" dirty="0">
                <a:solidFill>
                  <a:schemeClr val="tx1">
                    <a:lumMod val="95000"/>
                    <a:lumOff val="5000"/>
                  </a:schemeClr>
                </a:solidFill>
                <a:latin typeface="+mn-lt"/>
              </a:rPr>
              <a:t>EXAMPLES :</a:t>
            </a: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marL="171450" indent="-38100">
              <a:spcBef>
                <a:spcPct val="0"/>
              </a:spcBef>
              <a:buClr>
                <a:srgbClr val="000000"/>
              </a:buClr>
              <a:buSzPts val="2800"/>
              <a:buNone/>
            </a:pPr>
            <a:r>
              <a:rPr lang="en-US" dirty="0">
                <a:solidFill>
                  <a:schemeClr val="tx1">
                    <a:lumMod val="95000"/>
                    <a:lumOff val="5000"/>
                  </a:schemeClr>
                </a:solidFill>
                <a:latin typeface="+mn-lt"/>
              </a:rPr>
              <a:t>float  </a:t>
            </a:r>
            <a:r>
              <a:rPr lang="en-US" dirty="0" err="1">
                <a:solidFill>
                  <a:schemeClr val="tx1">
                    <a:lumMod val="95000"/>
                    <a:lumOff val="5000"/>
                  </a:schemeClr>
                </a:solidFill>
                <a:latin typeface="+mn-lt"/>
              </a:rPr>
              <a:t>area_rectangle</a:t>
            </a:r>
            <a:r>
              <a:rPr lang="en-US" dirty="0">
                <a:solidFill>
                  <a:schemeClr val="tx1">
                    <a:lumMod val="95000"/>
                    <a:lumOff val="5000"/>
                  </a:schemeClr>
                </a:solidFill>
                <a:latin typeface="+mn-lt"/>
              </a:rPr>
              <a:t>(</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a, </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b);</a:t>
            </a: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marL="171450" indent="-38100">
              <a:spcBef>
                <a:spcPct val="0"/>
              </a:spcBef>
              <a:buClr>
                <a:srgbClr val="000000"/>
              </a:buClr>
              <a:buSzPts val="2800"/>
              <a:buNone/>
            </a:pP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diff(</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a, </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b, float c);</a:t>
            </a: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marL="171450" indent="-38100">
              <a:spcBef>
                <a:spcPct val="0"/>
              </a:spcBef>
              <a:buClr>
                <a:srgbClr val="000000"/>
              </a:buClr>
              <a:buSzPts val="2800"/>
              <a:buNone/>
            </a:pP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equal(char a, char b) ;</a:t>
            </a: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marL="171450" indent="-38100">
              <a:spcBef>
                <a:spcPct val="0"/>
              </a:spcBef>
              <a:buClr>
                <a:srgbClr val="000000"/>
              </a:buClr>
              <a:buSzPts val="2800"/>
              <a:buNone/>
            </a:pP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sum(</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*a, </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b);</a:t>
            </a: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marL="171450" indent="-38100">
              <a:spcBef>
                <a:spcPct val="0"/>
              </a:spcBef>
              <a:buClr>
                <a:srgbClr val="000000"/>
              </a:buClr>
              <a:buSzPts val="2800"/>
              <a:buNone/>
            </a:pP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diff(</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a[], </a:t>
            </a: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b);</a:t>
            </a: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marL="171450" indent="-38100">
              <a:spcBef>
                <a:spcPct val="0"/>
              </a:spcBef>
              <a:buClr>
                <a:srgbClr val="000000"/>
              </a:buClr>
              <a:buSzPts val="2800"/>
              <a:buNone/>
            </a:pPr>
            <a:r>
              <a:rPr lang="en-US" dirty="0" err="1">
                <a:solidFill>
                  <a:schemeClr val="tx1">
                    <a:lumMod val="95000"/>
                    <a:lumOff val="5000"/>
                  </a:schemeClr>
                </a:solidFill>
                <a:latin typeface="+mn-lt"/>
              </a:rPr>
              <a:t>int</a:t>
            </a:r>
            <a:r>
              <a:rPr lang="en-US" dirty="0">
                <a:solidFill>
                  <a:schemeClr val="tx1">
                    <a:lumMod val="95000"/>
                    <a:lumOff val="5000"/>
                  </a:schemeClr>
                </a:solidFill>
                <a:latin typeface="+mn-lt"/>
              </a:rPr>
              <a:t> equal(float *a, char b);</a:t>
            </a: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marL="171450" indent="-38100">
              <a:spcBef>
                <a:spcPct val="0"/>
              </a:spcBef>
              <a:buClr>
                <a:srgbClr val="000000"/>
              </a:buClr>
              <a:buSzPts val="2800"/>
              <a:buNone/>
            </a:pPr>
            <a:endParaRPr lang="en-US" dirty="0">
              <a:solidFill>
                <a:schemeClr val="tx1">
                  <a:lumMod val="95000"/>
                  <a:lumOff val="5000"/>
                </a:schemeClr>
              </a:solidFill>
              <a:latin typeface="+mn-lt"/>
            </a:endParaRPr>
          </a:p>
          <a:p>
            <a:pPr>
              <a:buNone/>
            </a:pPr>
            <a:endParaRPr lang="en-US" dirty="0">
              <a:solidFill>
                <a:schemeClr val="tx1">
                  <a:lumMod val="95000"/>
                  <a:lumOff val="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105683"/>
    </mc:Choice>
    <mc:Fallback xmlns="">
      <p:transition spd="slow" advTm="1056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rPr>
              <a:t>FUNCTION CALL</a:t>
            </a:r>
          </a:p>
        </p:txBody>
      </p:sp>
      <p:sp>
        <p:nvSpPr>
          <p:cNvPr id="3" name="Content Placeholder 2"/>
          <p:cNvSpPr>
            <a:spLocks noGrp="1"/>
          </p:cNvSpPr>
          <p:nvPr>
            <p:ph idx="1"/>
          </p:nvPr>
        </p:nvSpPr>
        <p:spPr/>
        <p:txBody>
          <a:bodyPr>
            <a:normAutofit/>
          </a:bodyPr>
          <a:lstStyle/>
          <a:p>
            <a:endParaRPr lang="en-US" dirty="0">
              <a:solidFill>
                <a:schemeClr val="tx1"/>
              </a:solidFill>
              <a:latin typeface="+mn-lt"/>
            </a:endParaRPr>
          </a:p>
          <a:p>
            <a:r>
              <a:rPr lang="en-US" dirty="0">
                <a:solidFill>
                  <a:schemeClr val="tx1"/>
                </a:solidFill>
                <a:latin typeface="+mn-lt"/>
              </a:rPr>
              <a:t>Function definition contains the </a:t>
            </a:r>
            <a:r>
              <a:rPr lang="en-US" b="1" i="1" dirty="0">
                <a:solidFill>
                  <a:srgbClr val="FF0000"/>
                </a:solidFill>
                <a:latin typeface="+mn-lt"/>
              </a:rPr>
              <a:t>block of code to perform a specific task</a:t>
            </a:r>
            <a:r>
              <a:rPr lang="en-US" dirty="0">
                <a:solidFill>
                  <a:schemeClr val="tx1"/>
                </a:solidFill>
                <a:latin typeface="+mn-lt"/>
              </a:rPr>
              <a:t>. </a:t>
            </a:r>
          </a:p>
          <a:p>
            <a:pPr>
              <a:buNone/>
            </a:pPr>
            <a:endParaRPr lang="en-US" dirty="0">
              <a:solidFill>
                <a:schemeClr val="tx1"/>
              </a:solidFill>
              <a:latin typeface="+mn-lt"/>
            </a:endParaRPr>
          </a:p>
          <a:p>
            <a:r>
              <a:rPr lang="en-US" dirty="0">
                <a:solidFill>
                  <a:schemeClr val="tx1"/>
                </a:solidFill>
                <a:latin typeface="+mn-lt"/>
              </a:rPr>
              <a:t>When a </a:t>
            </a:r>
            <a:r>
              <a:rPr lang="en-US" b="1" dirty="0">
                <a:solidFill>
                  <a:schemeClr val="tx1"/>
                </a:solidFill>
                <a:latin typeface="+mn-lt"/>
              </a:rPr>
              <a:t>function </a:t>
            </a:r>
            <a:r>
              <a:rPr lang="en-US" dirty="0">
                <a:solidFill>
                  <a:schemeClr val="tx1"/>
                </a:solidFill>
                <a:latin typeface="+mn-lt"/>
              </a:rPr>
              <a:t>is</a:t>
            </a:r>
            <a:r>
              <a:rPr lang="en-US" b="1" i="1" dirty="0">
                <a:solidFill>
                  <a:srgbClr val="0070C0"/>
                </a:solidFill>
                <a:latin typeface="+mn-lt"/>
              </a:rPr>
              <a:t> called</a:t>
            </a:r>
            <a:r>
              <a:rPr lang="en-US" dirty="0">
                <a:solidFill>
                  <a:schemeClr val="tx1"/>
                </a:solidFill>
                <a:latin typeface="+mn-lt"/>
              </a:rPr>
              <a:t>, the </a:t>
            </a:r>
            <a:r>
              <a:rPr lang="en-US" b="1" dirty="0">
                <a:solidFill>
                  <a:schemeClr val="tx1"/>
                </a:solidFill>
                <a:latin typeface="+mn-lt"/>
              </a:rPr>
              <a:t>control of the program</a:t>
            </a:r>
            <a:r>
              <a:rPr lang="en-US" dirty="0">
                <a:solidFill>
                  <a:schemeClr val="tx1"/>
                </a:solidFill>
                <a:latin typeface="+mn-lt"/>
              </a:rPr>
              <a:t> is </a:t>
            </a:r>
            <a:r>
              <a:rPr lang="en-US" b="1" dirty="0">
                <a:solidFill>
                  <a:srgbClr val="00B050"/>
                </a:solidFill>
                <a:latin typeface="+mn-lt"/>
              </a:rPr>
              <a:t>transferred</a:t>
            </a:r>
            <a:r>
              <a:rPr lang="en-US" dirty="0">
                <a:solidFill>
                  <a:schemeClr val="tx1"/>
                </a:solidFill>
                <a:latin typeface="+mn-lt"/>
              </a:rPr>
              <a:t> to the </a:t>
            </a:r>
            <a:r>
              <a:rPr lang="en-US" b="1" dirty="0">
                <a:solidFill>
                  <a:schemeClr val="tx2">
                    <a:lumMod val="75000"/>
                  </a:schemeClr>
                </a:solidFill>
                <a:latin typeface="+mn-lt"/>
              </a:rPr>
              <a:t>function definition.</a:t>
            </a:r>
            <a:r>
              <a:rPr lang="en-US" dirty="0">
                <a:solidFill>
                  <a:schemeClr val="tx1"/>
                </a:solidFill>
                <a:latin typeface="+mn-lt"/>
              </a:rPr>
              <a:t> The compiler starts executing the codes inside the body of the function.</a:t>
            </a:r>
          </a:p>
          <a:p>
            <a:pPr>
              <a:buNone/>
            </a:pPr>
            <a:endParaRPr lang="en-US"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20518"/>
    </mc:Choice>
    <mc:Fallback xmlns="">
      <p:transition spd="slow" advTm="2051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rPr>
              <a:t>FUNCTION CALL ( Cont…)</a:t>
            </a:r>
          </a:p>
        </p:txBody>
      </p:sp>
      <p:sp>
        <p:nvSpPr>
          <p:cNvPr id="7" name="Text Placeholder 6"/>
          <p:cNvSpPr>
            <a:spLocks noGrp="1"/>
          </p:cNvSpPr>
          <p:nvPr>
            <p:ph type="body" idx="1"/>
          </p:nvPr>
        </p:nvSpPr>
        <p:spPr>
          <a:xfrm>
            <a:off x="839788" y="1378635"/>
            <a:ext cx="3521197" cy="440438"/>
          </a:xfrm>
        </p:spPr>
        <p:txBody>
          <a:bodyPr>
            <a:normAutofit/>
          </a:bodyPr>
          <a:lstStyle/>
          <a:p>
            <a:r>
              <a:rPr lang="en-US" dirty="0">
                <a:solidFill>
                  <a:schemeClr val="tx1"/>
                </a:solidFill>
                <a:latin typeface="+mn-lt"/>
              </a:rPr>
              <a:t>EXAMPLE  2:</a:t>
            </a:r>
          </a:p>
        </p:txBody>
      </p:sp>
      <p:pic>
        <p:nvPicPr>
          <p:cNvPr id="5" name="Shape 303"/>
          <p:cNvPicPr preferRelativeResize="0">
            <a:picLocks noGrp="1" noChangeAspect="1" noChangeArrowheads="1"/>
          </p:cNvPicPr>
          <p:nvPr>
            <p:ph sz="half" idx="2"/>
          </p:nvPr>
        </p:nvPicPr>
        <p:blipFill>
          <a:blip r:embed="rId3"/>
          <a:stretch>
            <a:fillRect/>
          </a:stretch>
        </p:blipFill>
        <p:spPr bwMode="auto">
          <a:xfrm>
            <a:off x="97278" y="1819073"/>
            <a:ext cx="4149805" cy="4980559"/>
          </a:xfrm>
          <a:prstGeom prst="rect">
            <a:avLst/>
          </a:prstGeom>
          <a:noFill/>
          <a:ln w="9525">
            <a:noFill/>
            <a:miter lim="800000"/>
            <a:headEnd/>
            <a:tailEnd/>
          </a:ln>
        </p:spPr>
      </p:pic>
      <p:sp>
        <p:nvSpPr>
          <p:cNvPr id="8" name="Content Placeholder 7"/>
          <p:cNvSpPr>
            <a:spLocks noGrp="1"/>
          </p:cNvSpPr>
          <p:nvPr>
            <p:ph sz="quarter" idx="4"/>
          </p:nvPr>
        </p:nvSpPr>
        <p:spPr>
          <a:xfrm>
            <a:off x="4740812" y="1547446"/>
            <a:ext cx="6175717" cy="4642217"/>
          </a:xfrm>
        </p:spPr>
        <p:txBody>
          <a:bodyPr>
            <a:normAutofit/>
          </a:bodyPr>
          <a:lstStyle/>
          <a:p>
            <a:r>
              <a:rPr lang="en-US" dirty="0">
                <a:solidFill>
                  <a:schemeClr val="tx1"/>
                </a:solidFill>
                <a:latin typeface="+mn-lt"/>
              </a:rPr>
              <a:t>Function that calls another function is known as </a:t>
            </a:r>
            <a:r>
              <a:rPr lang="en-US" b="1" dirty="0">
                <a:solidFill>
                  <a:schemeClr val="tx1"/>
                </a:solidFill>
                <a:latin typeface="+mn-lt"/>
              </a:rPr>
              <a:t>“</a:t>
            </a:r>
            <a:r>
              <a:rPr lang="en-US" b="1" i="1" dirty="0">
                <a:solidFill>
                  <a:schemeClr val="accent1">
                    <a:lumMod val="50000"/>
                  </a:schemeClr>
                </a:solidFill>
                <a:latin typeface="+mn-lt"/>
              </a:rPr>
              <a:t>calling function</a:t>
            </a:r>
            <a:r>
              <a:rPr lang="en-US" b="1" i="1" dirty="0">
                <a:solidFill>
                  <a:schemeClr val="tx1"/>
                </a:solidFill>
                <a:latin typeface="+mn-lt"/>
              </a:rPr>
              <a:t>”</a:t>
            </a:r>
          </a:p>
          <a:p>
            <a:r>
              <a:rPr lang="en-US" dirty="0">
                <a:solidFill>
                  <a:schemeClr val="tx1"/>
                </a:solidFill>
                <a:latin typeface="+mn-lt"/>
              </a:rPr>
              <a:t>Function that is being called is known as </a:t>
            </a:r>
            <a:r>
              <a:rPr lang="en-US" b="1" dirty="0">
                <a:solidFill>
                  <a:schemeClr val="tx1"/>
                </a:solidFill>
                <a:latin typeface="+mn-lt"/>
              </a:rPr>
              <a:t>“</a:t>
            </a:r>
            <a:r>
              <a:rPr lang="en-US" b="1" i="1" dirty="0">
                <a:solidFill>
                  <a:srgbClr val="FF0000"/>
                </a:solidFill>
                <a:latin typeface="+mn-lt"/>
              </a:rPr>
              <a:t>called function</a:t>
            </a:r>
            <a:r>
              <a:rPr lang="en-US" b="1" i="1" dirty="0">
                <a:solidFill>
                  <a:schemeClr val="tx1"/>
                </a:solidFill>
                <a:latin typeface="+mn-lt"/>
              </a:rPr>
              <a:t>”  </a:t>
            </a:r>
            <a:r>
              <a:rPr lang="en-US" b="1" i="1" dirty="0">
                <a:solidFill>
                  <a:srgbClr val="FF0000"/>
                </a:solidFill>
                <a:latin typeface="+mn-lt"/>
              </a:rPr>
              <a:t>  </a:t>
            </a:r>
          </a:p>
          <a:p>
            <a:pPr>
              <a:buNone/>
            </a:pPr>
            <a:endParaRPr lang="en-US" dirty="0">
              <a:solidFill>
                <a:schemeClr val="tx1"/>
              </a:solidFill>
              <a:latin typeface="+mn-lt"/>
            </a:endParaRPr>
          </a:p>
          <a:p>
            <a:pPr>
              <a:buNone/>
            </a:pPr>
            <a:r>
              <a:rPr lang="en-US" b="1" i="1" dirty="0">
                <a:solidFill>
                  <a:schemeClr val="tx1"/>
                </a:solidFill>
                <a:latin typeface="+mn-lt"/>
              </a:rPr>
              <a:t>In example :</a:t>
            </a:r>
          </a:p>
          <a:p>
            <a:pPr>
              <a:buNone/>
            </a:pPr>
            <a:endParaRPr lang="en-US" dirty="0">
              <a:solidFill>
                <a:schemeClr val="tx1"/>
              </a:solidFill>
              <a:latin typeface="+mn-lt"/>
            </a:endParaRPr>
          </a:p>
          <a:p>
            <a:pPr>
              <a:buNone/>
            </a:pPr>
            <a:r>
              <a:rPr lang="en-US" b="1" dirty="0">
                <a:solidFill>
                  <a:schemeClr val="accent1">
                    <a:lumMod val="50000"/>
                  </a:schemeClr>
                </a:solidFill>
                <a:latin typeface="+mn-lt"/>
              </a:rPr>
              <a:t>Calling function :</a:t>
            </a:r>
            <a:r>
              <a:rPr lang="en-US" dirty="0">
                <a:solidFill>
                  <a:schemeClr val="tx1"/>
                </a:solidFill>
                <a:latin typeface="+mn-lt"/>
              </a:rPr>
              <a:t>   main()</a:t>
            </a:r>
          </a:p>
          <a:p>
            <a:pPr>
              <a:buNone/>
            </a:pPr>
            <a:r>
              <a:rPr lang="en-US" b="1" dirty="0">
                <a:solidFill>
                  <a:srgbClr val="FF0000"/>
                </a:solidFill>
                <a:latin typeface="+mn-lt"/>
              </a:rPr>
              <a:t>Called function  :</a:t>
            </a:r>
            <a:r>
              <a:rPr lang="en-US" dirty="0">
                <a:solidFill>
                  <a:schemeClr val="tx1"/>
                </a:solidFill>
                <a:latin typeface="+mn-lt"/>
              </a:rPr>
              <a:t>  </a:t>
            </a:r>
            <a:r>
              <a:rPr lang="en-US" dirty="0" err="1">
                <a:solidFill>
                  <a:schemeClr val="tx1"/>
                </a:solidFill>
                <a:latin typeface="+mn-lt"/>
              </a:rPr>
              <a:t>int</a:t>
            </a:r>
            <a:r>
              <a:rPr lang="en-US" dirty="0">
                <a:solidFill>
                  <a:schemeClr val="tx1"/>
                </a:solidFill>
                <a:latin typeface="+mn-lt"/>
              </a:rPr>
              <a:t> square(</a:t>
            </a:r>
            <a:r>
              <a:rPr lang="en-US" dirty="0" err="1">
                <a:solidFill>
                  <a:schemeClr val="tx1"/>
                </a:solidFill>
                <a:latin typeface="+mn-lt"/>
              </a:rPr>
              <a:t>int</a:t>
            </a:r>
            <a:r>
              <a:rPr lang="en-US" dirty="0">
                <a:solidFill>
                  <a:schemeClr val="tx1"/>
                </a:solidFill>
                <a:latin typeface="+mn-lt"/>
              </a:rPr>
              <a:t> n1)</a:t>
            </a:r>
          </a:p>
        </p:txBody>
      </p:sp>
    </p:spTree>
  </p:cSld>
  <p:clrMapOvr>
    <a:masterClrMapping/>
  </p:clrMapOvr>
  <mc:AlternateContent xmlns:mc="http://schemas.openxmlformats.org/markup-compatibility/2006" xmlns:p14="http://schemas.microsoft.com/office/powerpoint/2010/main">
    <mc:Choice Requires="p14">
      <p:transition spd="slow" p14:dur="2000" advTm="29210"/>
    </mc:Choice>
    <mc:Fallback xmlns="">
      <p:transition spd="slow" advTm="2921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365125"/>
            <a:ext cx="11141613" cy="1325563"/>
          </a:xfrm>
        </p:spPr>
        <p:txBody>
          <a:bodyPr/>
          <a:lstStyle/>
          <a:p>
            <a:r>
              <a:rPr lang="en-US" b="1" dirty="0">
                <a:latin typeface="+mj-lt"/>
              </a:rPr>
              <a:t>FUNCTION DEFINITION (Cont…)</a:t>
            </a:r>
          </a:p>
        </p:txBody>
      </p:sp>
      <p:sp>
        <p:nvSpPr>
          <p:cNvPr id="3" name="Content Placeholder 2"/>
          <p:cNvSpPr>
            <a:spLocks noGrp="1"/>
          </p:cNvSpPr>
          <p:nvPr>
            <p:ph idx="1"/>
          </p:nvPr>
        </p:nvSpPr>
        <p:spPr/>
        <p:txBody>
          <a:bodyPr/>
          <a:lstStyle/>
          <a:p>
            <a:pPr>
              <a:buNone/>
            </a:pPr>
            <a:r>
              <a:rPr lang="en-US" dirty="0">
                <a:solidFill>
                  <a:schemeClr val="tx1"/>
                </a:solidFill>
                <a:latin typeface="+mn-lt"/>
                <a:hlinkClick r:id="rId3" action="ppaction://hlinksldjump"/>
              </a:rPr>
              <a:t>Example 1</a:t>
            </a:r>
            <a:r>
              <a:rPr lang="en-US" dirty="0">
                <a:solidFill>
                  <a:schemeClr val="tx1"/>
                </a:solidFill>
                <a:latin typeface="+mn-lt"/>
              </a:rPr>
              <a:t>:</a:t>
            </a:r>
          </a:p>
          <a:p>
            <a:pPr>
              <a:buNone/>
            </a:pPr>
            <a:endParaRPr lang="en-US" dirty="0">
              <a:solidFill>
                <a:schemeClr val="tx1"/>
              </a:solidFill>
              <a:latin typeface="+mn-lt"/>
            </a:endParaRPr>
          </a:p>
          <a:p>
            <a:pPr>
              <a:buNone/>
            </a:pPr>
            <a:r>
              <a:rPr lang="en-US" dirty="0" err="1">
                <a:solidFill>
                  <a:schemeClr val="tx1"/>
                </a:solidFill>
                <a:latin typeface="+mn-lt"/>
              </a:rPr>
              <a:t>int</a:t>
            </a:r>
            <a:r>
              <a:rPr lang="en-US" dirty="0">
                <a:solidFill>
                  <a:schemeClr val="tx1"/>
                </a:solidFill>
                <a:latin typeface="+mn-lt"/>
              </a:rPr>
              <a:t> </a:t>
            </a:r>
            <a:r>
              <a:rPr lang="en-US" dirty="0" err="1">
                <a:solidFill>
                  <a:schemeClr val="tx1"/>
                </a:solidFill>
                <a:latin typeface="+mn-lt"/>
              </a:rPr>
              <a:t>addNumbers</a:t>
            </a:r>
            <a:r>
              <a:rPr lang="en-US" dirty="0">
                <a:solidFill>
                  <a:schemeClr val="tx1"/>
                </a:solidFill>
                <a:latin typeface="+mn-lt"/>
              </a:rPr>
              <a:t> (</a:t>
            </a:r>
            <a:r>
              <a:rPr lang="en-US" dirty="0" err="1">
                <a:solidFill>
                  <a:schemeClr val="tx1"/>
                </a:solidFill>
                <a:latin typeface="+mn-lt"/>
              </a:rPr>
              <a:t>int</a:t>
            </a:r>
            <a:r>
              <a:rPr lang="en-US" dirty="0">
                <a:solidFill>
                  <a:schemeClr val="tx1"/>
                </a:solidFill>
                <a:latin typeface="+mn-lt"/>
              </a:rPr>
              <a:t> a, </a:t>
            </a:r>
            <a:r>
              <a:rPr lang="en-US" dirty="0" err="1">
                <a:solidFill>
                  <a:schemeClr val="tx1"/>
                </a:solidFill>
                <a:latin typeface="+mn-lt"/>
              </a:rPr>
              <a:t>int</a:t>
            </a:r>
            <a:r>
              <a:rPr lang="en-US" dirty="0">
                <a:solidFill>
                  <a:schemeClr val="tx1"/>
                </a:solidFill>
                <a:latin typeface="+mn-lt"/>
              </a:rPr>
              <a:t> b)   </a:t>
            </a:r>
            <a:r>
              <a:rPr lang="en-US" b="1" i="1" dirty="0">
                <a:solidFill>
                  <a:srgbClr val="FF0000"/>
                </a:solidFill>
                <a:latin typeface="+mn-lt"/>
              </a:rPr>
              <a:t>// function definition</a:t>
            </a:r>
            <a:r>
              <a:rPr lang="en-US" dirty="0">
                <a:solidFill>
                  <a:schemeClr val="tx1"/>
                </a:solidFill>
                <a:latin typeface="+mn-lt"/>
              </a:rPr>
              <a:t> </a:t>
            </a:r>
          </a:p>
          <a:p>
            <a:pPr>
              <a:buNone/>
            </a:pPr>
            <a:r>
              <a:rPr lang="en-US" dirty="0">
                <a:solidFill>
                  <a:schemeClr val="tx1"/>
                </a:solidFill>
                <a:latin typeface="+mn-lt"/>
              </a:rPr>
              <a:t>{ </a:t>
            </a:r>
          </a:p>
          <a:p>
            <a:pPr>
              <a:buNone/>
            </a:pPr>
            <a:r>
              <a:rPr lang="en-US" dirty="0" err="1">
                <a:solidFill>
                  <a:schemeClr val="tx1"/>
                </a:solidFill>
                <a:latin typeface="+mn-lt"/>
              </a:rPr>
              <a:t>int</a:t>
            </a:r>
            <a:r>
              <a:rPr lang="en-US" dirty="0">
                <a:solidFill>
                  <a:schemeClr val="tx1"/>
                </a:solidFill>
                <a:latin typeface="+mn-lt"/>
              </a:rPr>
              <a:t> result;                                 </a:t>
            </a:r>
            <a:r>
              <a:rPr lang="en-US" b="1" i="1" dirty="0">
                <a:solidFill>
                  <a:srgbClr val="0070C0"/>
                </a:solidFill>
                <a:latin typeface="+mn-lt"/>
              </a:rPr>
              <a:t>// local variable declaration</a:t>
            </a:r>
          </a:p>
          <a:p>
            <a:pPr>
              <a:buNone/>
            </a:pPr>
            <a:r>
              <a:rPr lang="en-US" dirty="0">
                <a:solidFill>
                  <a:schemeClr val="tx1"/>
                </a:solidFill>
                <a:latin typeface="+mn-lt"/>
              </a:rPr>
              <a:t>result = </a:t>
            </a:r>
            <a:r>
              <a:rPr lang="en-US" dirty="0" err="1">
                <a:solidFill>
                  <a:schemeClr val="tx1"/>
                </a:solidFill>
                <a:latin typeface="+mn-lt"/>
              </a:rPr>
              <a:t>a+b</a:t>
            </a:r>
            <a:r>
              <a:rPr lang="en-US" dirty="0">
                <a:solidFill>
                  <a:schemeClr val="tx1"/>
                </a:solidFill>
                <a:latin typeface="+mn-lt"/>
              </a:rPr>
              <a:t>; </a:t>
            </a:r>
          </a:p>
          <a:p>
            <a:pPr>
              <a:buNone/>
            </a:pPr>
            <a:r>
              <a:rPr lang="en-US" dirty="0">
                <a:solidFill>
                  <a:schemeClr val="tx1"/>
                </a:solidFill>
                <a:latin typeface="+mn-lt"/>
              </a:rPr>
              <a:t>return result;                         </a:t>
            </a:r>
            <a:r>
              <a:rPr lang="en-US" b="1" i="1" dirty="0">
                <a:solidFill>
                  <a:srgbClr val="C00000"/>
                </a:solidFill>
                <a:latin typeface="+mn-lt"/>
              </a:rPr>
              <a:t>// return statement </a:t>
            </a:r>
          </a:p>
          <a:p>
            <a:pPr>
              <a:buNone/>
            </a:pPr>
            <a:r>
              <a:rPr lang="en-US" dirty="0">
                <a:solidFill>
                  <a:schemeClr val="tx1"/>
                </a:solidFill>
                <a:latin typeface="+mn-lt"/>
              </a:rPr>
              <a:t>}</a:t>
            </a:r>
          </a:p>
          <a:p>
            <a:pPr>
              <a:buNone/>
            </a:pPr>
            <a:endParaRPr lang="en-US"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20219"/>
    </mc:Choice>
    <mc:Fallback xmlns="">
      <p:transition spd="slow" advTm="2021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546311"/>
          </a:xfrm>
        </p:spPr>
        <p:txBody>
          <a:bodyPr>
            <a:normAutofit fontScale="90000"/>
          </a:bodyPr>
          <a:lstStyle/>
          <a:p>
            <a:r>
              <a:rPr lang="en-US" b="1" dirty="0">
                <a:latin typeface="+mj-lt"/>
              </a:rPr>
              <a:t>FUNCTION DEFINITION (Cont…)</a:t>
            </a:r>
          </a:p>
        </p:txBody>
      </p:sp>
      <p:sp>
        <p:nvSpPr>
          <p:cNvPr id="8" name="Text Placeholder 7"/>
          <p:cNvSpPr>
            <a:spLocks noGrp="1"/>
          </p:cNvSpPr>
          <p:nvPr>
            <p:ph type="body" idx="1"/>
          </p:nvPr>
        </p:nvSpPr>
        <p:spPr>
          <a:xfrm>
            <a:off x="839788" y="1463040"/>
            <a:ext cx="5157787" cy="1042035"/>
          </a:xfrm>
        </p:spPr>
        <p:txBody>
          <a:bodyPr>
            <a:normAutofit/>
          </a:bodyPr>
          <a:lstStyle/>
          <a:p>
            <a:r>
              <a:rPr lang="en-US" sz="3200" dirty="0">
                <a:solidFill>
                  <a:srgbClr val="FF0000"/>
                </a:solidFill>
                <a:latin typeface="+mj-lt"/>
              </a:rPr>
              <a:t>return</a:t>
            </a:r>
            <a:r>
              <a:rPr lang="en-US" sz="3200" dirty="0">
                <a:latin typeface="+mj-lt"/>
              </a:rPr>
              <a:t> </a:t>
            </a:r>
            <a:r>
              <a:rPr lang="en-US" sz="3200" dirty="0">
                <a:solidFill>
                  <a:schemeClr val="tx1">
                    <a:lumMod val="85000"/>
                    <a:lumOff val="15000"/>
                  </a:schemeClr>
                </a:solidFill>
                <a:latin typeface="+mj-lt"/>
              </a:rPr>
              <a:t>Statement:</a:t>
            </a:r>
          </a:p>
          <a:p>
            <a:endParaRPr lang="en-US" sz="3200" dirty="0">
              <a:latin typeface="+mj-lt"/>
            </a:endParaRPr>
          </a:p>
        </p:txBody>
      </p:sp>
      <p:sp>
        <p:nvSpPr>
          <p:cNvPr id="3" name="Content Placeholder 2"/>
          <p:cNvSpPr>
            <a:spLocks noGrp="1"/>
          </p:cNvSpPr>
          <p:nvPr>
            <p:ph sz="half" idx="2"/>
          </p:nvPr>
        </p:nvSpPr>
        <p:spPr>
          <a:xfrm>
            <a:off x="359923" y="2053883"/>
            <a:ext cx="5736078" cy="4135780"/>
          </a:xfrm>
        </p:spPr>
        <p:txBody>
          <a:bodyPr>
            <a:normAutofit/>
          </a:bodyPr>
          <a:lstStyle/>
          <a:p>
            <a:pPr algn="just"/>
            <a:r>
              <a:rPr lang="en-US" dirty="0">
                <a:solidFill>
                  <a:schemeClr val="tx1">
                    <a:lumMod val="85000"/>
                    <a:lumOff val="15000"/>
                  </a:schemeClr>
                </a:solidFill>
                <a:latin typeface="+mn-lt"/>
              </a:rPr>
              <a:t>  The return statement </a:t>
            </a:r>
            <a:r>
              <a:rPr lang="en-US" b="1" i="1" dirty="0">
                <a:solidFill>
                  <a:srgbClr val="0070C0"/>
                </a:solidFill>
                <a:latin typeface="+mn-lt"/>
              </a:rPr>
              <a:t>terminates</a:t>
            </a:r>
            <a:r>
              <a:rPr lang="en-US" dirty="0">
                <a:solidFill>
                  <a:schemeClr val="tx1">
                    <a:lumMod val="85000"/>
                    <a:lumOff val="15000"/>
                  </a:schemeClr>
                </a:solidFill>
                <a:latin typeface="+mn-lt"/>
              </a:rPr>
              <a:t> the execution of a function and </a:t>
            </a:r>
            <a:r>
              <a:rPr lang="en-US" b="1" i="1" dirty="0">
                <a:solidFill>
                  <a:srgbClr val="0070C0"/>
                </a:solidFill>
                <a:latin typeface="+mn-lt"/>
              </a:rPr>
              <a:t>returns</a:t>
            </a:r>
            <a:r>
              <a:rPr lang="en-US" dirty="0">
                <a:solidFill>
                  <a:schemeClr val="tx1">
                    <a:lumMod val="85000"/>
                    <a:lumOff val="15000"/>
                  </a:schemeClr>
                </a:solidFill>
                <a:latin typeface="+mn-lt"/>
              </a:rPr>
              <a:t> a value to the </a:t>
            </a:r>
            <a:r>
              <a:rPr lang="en-US" b="1" i="1" dirty="0">
                <a:solidFill>
                  <a:srgbClr val="C00000"/>
                </a:solidFill>
                <a:latin typeface="+mn-lt"/>
              </a:rPr>
              <a:t>calling function</a:t>
            </a:r>
            <a:r>
              <a:rPr lang="en-US" dirty="0">
                <a:solidFill>
                  <a:schemeClr val="tx1">
                    <a:lumMod val="85000"/>
                    <a:lumOff val="15000"/>
                  </a:schemeClr>
                </a:solidFill>
                <a:latin typeface="+mn-lt"/>
              </a:rPr>
              <a:t>.</a:t>
            </a:r>
          </a:p>
          <a:p>
            <a:pPr algn="just"/>
            <a:r>
              <a:rPr lang="en-US" dirty="0">
                <a:solidFill>
                  <a:schemeClr val="tx1">
                    <a:lumMod val="85000"/>
                    <a:lumOff val="15000"/>
                  </a:schemeClr>
                </a:solidFill>
                <a:latin typeface="+mn-lt"/>
              </a:rPr>
              <a:t> The program control is transferred to the calling function after the return statement.</a:t>
            </a:r>
          </a:p>
          <a:p>
            <a:pPr>
              <a:buNone/>
            </a:pPr>
            <a:r>
              <a:rPr lang="en-US" b="1" dirty="0">
                <a:solidFill>
                  <a:schemeClr val="tx1">
                    <a:lumMod val="85000"/>
                    <a:lumOff val="15000"/>
                  </a:schemeClr>
                </a:solidFill>
                <a:latin typeface="+mn-lt"/>
              </a:rPr>
              <a:t> Syntax of the return statement</a:t>
            </a:r>
          </a:p>
          <a:p>
            <a:pPr>
              <a:buNone/>
            </a:pPr>
            <a:r>
              <a:rPr lang="en-US" dirty="0">
                <a:solidFill>
                  <a:schemeClr val="tx1">
                    <a:lumMod val="85000"/>
                    <a:lumOff val="15000"/>
                  </a:schemeClr>
                </a:solidFill>
                <a:latin typeface="+mn-lt"/>
              </a:rPr>
              <a:t>  return expression; </a:t>
            </a:r>
          </a:p>
          <a:p>
            <a:pPr>
              <a:buNone/>
            </a:pPr>
            <a:endParaRPr lang="en-US" dirty="0"/>
          </a:p>
        </p:txBody>
      </p:sp>
      <p:sp>
        <p:nvSpPr>
          <p:cNvPr id="9" name="Text Placeholder 8"/>
          <p:cNvSpPr>
            <a:spLocks noGrp="1"/>
          </p:cNvSpPr>
          <p:nvPr>
            <p:ph type="body" sz="quarter" idx="3"/>
          </p:nvPr>
        </p:nvSpPr>
        <p:spPr>
          <a:xfrm>
            <a:off x="6298809" y="1091664"/>
            <a:ext cx="5183188" cy="546311"/>
          </a:xfrm>
        </p:spPr>
        <p:txBody>
          <a:bodyPr>
            <a:normAutofit/>
          </a:bodyPr>
          <a:lstStyle/>
          <a:p>
            <a:r>
              <a:rPr lang="en-US" sz="3200" dirty="0">
                <a:latin typeface="+mj-lt"/>
                <a:hlinkClick r:id="rId3" action="ppaction://hlinksldjump"/>
              </a:rPr>
              <a:t>EXAMPLE:</a:t>
            </a:r>
            <a:endParaRPr lang="en-US" sz="3200" dirty="0">
              <a:latin typeface="+mj-lt"/>
            </a:endParaRPr>
          </a:p>
        </p:txBody>
      </p:sp>
      <p:pic>
        <p:nvPicPr>
          <p:cNvPr id="1026" name="Picture 2"/>
          <p:cNvPicPr>
            <a:picLocks noGrp="1" noChangeAspect="1" noChangeArrowheads="1"/>
          </p:cNvPicPr>
          <p:nvPr>
            <p:ph sz="quarter" idx="4"/>
          </p:nvPr>
        </p:nvPicPr>
        <p:blipFill rotWithShape="1">
          <a:blip r:embed="rId4"/>
          <a:srcRect l="16793"/>
          <a:stretch/>
        </p:blipFill>
        <p:spPr bwMode="auto">
          <a:xfrm>
            <a:off x="6096000" y="1637976"/>
            <a:ext cx="5839838" cy="5103292"/>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advTm="39026"/>
    </mc:Choice>
    <mc:Fallback xmlns="">
      <p:transition spd="slow" advTm="3902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839787" y="2053883"/>
            <a:ext cx="9893861" cy="4135780"/>
          </a:xfrm>
        </p:spPr>
        <p:txBody>
          <a:bodyPr>
            <a:normAutofit/>
          </a:bodyPr>
          <a:lstStyle/>
          <a:p>
            <a:pPr>
              <a:buNone/>
            </a:pPr>
            <a:r>
              <a:rPr lang="en-US" b="1" dirty="0">
                <a:solidFill>
                  <a:schemeClr val="tx1">
                    <a:lumMod val="95000"/>
                    <a:lumOff val="5000"/>
                  </a:schemeClr>
                </a:solidFill>
                <a:latin typeface="+mn-lt"/>
              </a:rPr>
              <a:t>EXAMPLES :</a:t>
            </a:r>
          </a:p>
          <a:p>
            <a:pPr marL="0" indent="0">
              <a:spcBef>
                <a:spcPts val="750"/>
              </a:spcBef>
              <a:buNone/>
            </a:pPr>
            <a:r>
              <a:rPr lang="en-US" dirty="0">
                <a:solidFill>
                  <a:schemeClr val="tx1">
                    <a:lumMod val="95000"/>
                    <a:lumOff val="5000"/>
                  </a:schemeClr>
                </a:solidFill>
                <a:latin typeface="+mn-lt"/>
              </a:rPr>
              <a:t>return 5;                      // returns a value</a:t>
            </a:r>
          </a:p>
          <a:p>
            <a:pPr marL="0" indent="0">
              <a:spcBef>
                <a:spcPts val="750"/>
              </a:spcBef>
              <a:buNone/>
            </a:pPr>
            <a:r>
              <a:rPr lang="en-US">
                <a:solidFill>
                  <a:schemeClr val="tx1">
                    <a:lumMod val="95000"/>
                    <a:lumOff val="5000"/>
                  </a:schemeClr>
                </a:solidFill>
                <a:latin typeface="+mn-lt"/>
              </a:rPr>
              <a:t>return (x);                      </a:t>
            </a:r>
            <a:r>
              <a:rPr lang="en-US" dirty="0">
                <a:solidFill>
                  <a:schemeClr val="tx1">
                    <a:lumMod val="95000"/>
                    <a:lumOff val="5000"/>
                  </a:schemeClr>
                </a:solidFill>
                <a:latin typeface="+mn-lt"/>
              </a:rPr>
              <a:t>// returns a variable</a:t>
            </a:r>
          </a:p>
          <a:p>
            <a:pPr marL="0" indent="0">
              <a:spcBef>
                <a:spcPts val="750"/>
              </a:spcBef>
              <a:buNone/>
            </a:pPr>
            <a:r>
              <a:rPr lang="en-US" dirty="0">
                <a:solidFill>
                  <a:schemeClr val="tx1">
                    <a:lumMod val="95000"/>
                    <a:lumOff val="5000"/>
                  </a:schemeClr>
                </a:solidFill>
                <a:latin typeface="+mn-lt"/>
              </a:rPr>
              <a:t>return </a:t>
            </a:r>
            <a:r>
              <a:rPr lang="en-US" dirty="0" err="1">
                <a:solidFill>
                  <a:schemeClr val="tx1">
                    <a:lumMod val="95000"/>
                    <a:lumOff val="5000"/>
                  </a:schemeClr>
                </a:solidFill>
                <a:latin typeface="+mn-lt"/>
              </a:rPr>
              <a:t>a+b</a:t>
            </a:r>
            <a:r>
              <a:rPr lang="en-US" dirty="0">
                <a:solidFill>
                  <a:schemeClr val="tx1">
                    <a:lumMod val="95000"/>
                    <a:lumOff val="5000"/>
                  </a:schemeClr>
                </a:solidFill>
                <a:latin typeface="+mn-lt"/>
              </a:rPr>
              <a:t>;                // returns a value after doing addition</a:t>
            </a:r>
          </a:p>
          <a:p>
            <a:pPr marL="0" indent="0">
              <a:spcBef>
                <a:spcPts val="750"/>
              </a:spcBef>
              <a:buNone/>
            </a:pPr>
            <a:r>
              <a:rPr lang="en-US" dirty="0">
                <a:solidFill>
                  <a:schemeClr val="tx1">
                    <a:lumMod val="95000"/>
                    <a:lumOff val="5000"/>
                  </a:schemeClr>
                </a:solidFill>
                <a:latin typeface="+mn-lt"/>
              </a:rPr>
              <a:t>return &amp;p;                // returns an address stored in p</a:t>
            </a:r>
          </a:p>
          <a:p>
            <a:pPr marL="0" indent="0">
              <a:spcBef>
                <a:spcPts val="750"/>
              </a:spcBef>
              <a:buNone/>
            </a:pPr>
            <a:r>
              <a:rPr lang="en-US" dirty="0">
                <a:solidFill>
                  <a:schemeClr val="tx1">
                    <a:lumMod val="95000"/>
                    <a:lumOff val="5000"/>
                  </a:schemeClr>
                </a:solidFill>
                <a:latin typeface="+mn-lt"/>
              </a:rPr>
              <a:t>return *p;                // returns a value pointed by p </a:t>
            </a:r>
          </a:p>
          <a:p>
            <a:pPr algn="just">
              <a:buNone/>
            </a:pPr>
            <a:r>
              <a:rPr lang="en-US" dirty="0">
                <a:solidFill>
                  <a:schemeClr val="tx1">
                    <a:lumMod val="85000"/>
                    <a:lumOff val="15000"/>
                  </a:schemeClr>
                </a:solidFill>
                <a:latin typeface="+mn-lt"/>
              </a:rPr>
              <a:t> </a:t>
            </a:r>
            <a:endParaRPr lang="en-US" dirty="0"/>
          </a:p>
        </p:txBody>
      </p:sp>
      <p:sp>
        <p:nvSpPr>
          <p:cNvPr id="12" name="Rectangle 2"/>
          <p:cNvSpPr>
            <a:spLocks noGrp="1" noChangeArrowheads="1"/>
          </p:cNvSpPr>
          <p:nvPr>
            <p:ph type="title"/>
          </p:nvPr>
        </p:nvSpPr>
        <p:spPr>
          <a:xfrm>
            <a:off x="838200" y="365125"/>
            <a:ext cx="9768840" cy="1325563"/>
          </a:xfrm>
        </p:spPr>
        <p:txBody>
          <a:bodyPr>
            <a:normAutofit/>
          </a:bodyPr>
          <a:lstStyle/>
          <a:p>
            <a:pPr algn="ctr"/>
            <a:r>
              <a:rPr lang="en-US" b="1" dirty="0">
                <a:latin typeface="+mj-lt"/>
              </a:rPr>
              <a:t>FUNCTION DEFINITION </a:t>
            </a:r>
            <a:br>
              <a:rPr lang="en-US" b="1" dirty="0">
                <a:latin typeface="+mj-lt"/>
              </a:rPr>
            </a:br>
            <a:r>
              <a:rPr lang="en-US" b="1" dirty="0">
                <a:solidFill>
                  <a:srgbClr val="FF0000"/>
                </a:solidFill>
                <a:latin typeface="+mj-lt"/>
              </a:rPr>
              <a:t>return</a:t>
            </a:r>
            <a:r>
              <a:rPr lang="en-US" b="1" dirty="0">
                <a:latin typeface="+mj-lt"/>
              </a:rPr>
              <a:t> STATEMENT (Cont…)</a:t>
            </a:r>
            <a:endParaRPr lang="en-US" b="1" dirty="0">
              <a:solidFill>
                <a:srgbClr val="FF0000"/>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advTm="33006"/>
    </mc:Choice>
    <mc:Fallback xmlns="">
      <p:transition spd="slow" advTm="330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algn="ctr"/>
            <a:r>
              <a:rPr lang="en-US" b="1" dirty="0">
                <a:latin typeface="+mj-lt"/>
              </a:rPr>
              <a:t>FUNCTION DEFINITION </a:t>
            </a:r>
            <a:br>
              <a:rPr lang="en-US" b="1" dirty="0">
                <a:latin typeface="+mj-lt"/>
              </a:rPr>
            </a:br>
            <a:r>
              <a:rPr lang="en-US" b="1" dirty="0">
                <a:solidFill>
                  <a:srgbClr val="FF0000"/>
                </a:solidFill>
                <a:latin typeface="+mj-lt"/>
              </a:rPr>
              <a:t>return</a:t>
            </a:r>
            <a:r>
              <a:rPr lang="en-US" b="1" dirty="0">
                <a:latin typeface="+mj-lt"/>
              </a:rPr>
              <a:t> STATEMENT (Cont…)</a:t>
            </a:r>
            <a:br>
              <a:rPr lang="en-US" b="1" dirty="0">
                <a:solidFill>
                  <a:srgbClr val="FF0000"/>
                </a:solidFill>
                <a:latin typeface="+mj-lt"/>
              </a:rPr>
            </a:br>
            <a:endParaRPr lang="en-US" b="1" dirty="0">
              <a:solidFill>
                <a:srgbClr val="FF0000"/>
              </a:solidFill>
              <a:latin typeface="+mj-lt"/>
            </a:endParaRPr>
          </a:p>
        </p:txBody>
      </p:sp>
      <p:sp>
        <p:nvSpPr>
          <p:cNvPr id="55299" name="Rectangle 3"/>
          <p:cNvSpPr>
            <a:spLocks noGrp="1" noChangeArrowheads="1"/>
          </p:cNvSpPr>
          <p:nvPr>
            <p:ph type="body" idx="1"/>
          </p:nvPr>
        </p:nvSpPr>
        <p:spPr/>
        <p:txBody>
          <a:bodyPr/>
          <a:lstStyle/>
          <a:p>
            <a:pPr algn="just">
              <a:buNone/>
            </a:pPr>
            <a:r>
              <a:rPr lang="en-US" dirty="0">
                <a:solidFill>
                  <a:schemeClr val="tx1">
                    <a:lumMod val="95000"/>
                    <a:lumOff val="5000"/>
                  </a:schemeClr>
                </a:solidFill>
                <a:latin typeface="+mn-lt"/>
              </a:rPr>
              <a:t>If There is </a:t>
            </a:r>
            <a:r>
              <a:rPr lang="en-US" dirty="0">
                <a:solidFill>
                  <a:srgbClr val="FF0000"/>
                </a:solidFill>
                <a:latin typeface="+mn-lt"/>
              </a:rPr>
              <a:t>No return </a:t>
            </a:r>
            <a:r>
              <a:rPr lang="en-US" dirty="0">
                <a:solidFill>
                  <a:schemeClr val="bg2">
                    <a:lumMod val="10000"/>
                  </a:schemeClr>
                </a:solidFill>
                <a:latin typeface="+mn-lt"/>
              </a:rPr>
              <a:t>?</a:t>
            </a:r>
          </a:p>
          <a:p>
            <a:pPr algn="just">
              <a:buNone/>
            </a:pPr>
            <a:r>
              <a:rPr lang="en-US" dirty="0">
                <a:solidFill>
                  <a:schemeClr val="tx1">
                    <a:lumMod val="95000"/>
                    <a:lumOff val="5000"/>
                  </a:schemeClr>
                </a:solidFill>
                <a:latin typeface="+mn-lt"/>
              </a:rPr>
              <a:t>In C, one </a:t>
            </a:r>
            <a:r>
              <a:rPr lang="en-US" b="1" dirty="0">
                <a:solidFill>
                  <a:schemeClr val="tx1">
                    <a:lumMod val="95000"/>
                    <a:lumOff val="5000"/>
                  </a:schemeClr>
                </a:solidFill>
                <a:latin typeface="+mn-lt"/>
              </a:rPr>
              <a:t>cannot skip the return statement</a:t>
            </a:r>
            <a:r>
              <a:rPr lang="en-US" dirty="0">
                <a:solidFill>
                  <a:schemeClr val="tx1">
                    <a:lumMod val="95000"/>
                    <a:lumOff val="5000"/>
                  </a:schemeClr>
                </a:solidFill>
                <a:latin typeface="+mn-lt"/>
              </a:rPr>
              <a:t> when the return type of the function is </a:t>
            </a:r>
            <a:r>
              <a:rPr lang="en-US" b="1" dirty="0">
                <a:solidFill>
                  <a:schemeClr val="tx1">
                    <a:lumMod val="95000"/>
                    <a:lumOff val="5000"/>
                  </a:schemeClr>
                </a:solidFill>
                <a:latin typeface="+mn-lt"/>
              </a:rPr>
              <a:t>non-void type</a:t>
            </a:r>
            <a:r>
              <a:rPr lang="en-US" dirty="0">
                <a:solidFill>
                  <a:schemeClr val="tx1">
                    <a:lumMod val="95000"/>
                    <a:lumOff val="5000"/>
                  </a:schemeClr>
                </a:solidFill>
                <a:latin typeface="+mn-lt"/>
              </a:rPr>
              <a:t>. </a:t>
            </a:r>
          </a:p>
          <a:p>
            <a:pPr algn="just">
              <a:buNone/>
            </a:pPr>
            <a:r>
              <a:rPr lang="en-US" dirty="0">
                <a:solidFill>
                  <a:schemeClr val="tx1">
                    <a:lumMod val="95000"/>
                    <a:lumOff val="5000"/>
                  </a:schemeClr>
                </a:solidFill>
                <a:latin typeface="+mn-lt"/>
              </a:rPr>
              <a:t>The return statement </a:t>
            </a:r>
            <a:r>
              <a:rPr lang="en-US" b="1" dirty="0">
                <a:solidFill>
                  <a:schemeClr val="tx1">
                    <a:lumMod val="95000"/>
                    <a:lumOff val="5000"/>
                  </a:schemeClr>
                </a:solidFill>
                <a:latin typeface="+mn-lt"/>
              </a:rPr>
              <a:t>can be skipped </a:t>
            </a:r>
            <a:r>
              <a:rPr lang="en-US" dirty="0">
                <a:solidFill>
                  <a:schemeClr val="tx1">
                    <a:lumMod val="95000"/>
                    <a:lumOff val="5000"/>
                  </a:schemeClr>
                </a:solidFill>
                <a:latin typeface="+mn-lt"/>
              </a:rPr>
              <a:t>only </a:t>
            </a:r>
            <a:r>
              <a:rPr lang="en-US" b="1" dirty="0">
                <a:solidFill>
                  <a:schemeClr val="tx1">
                    <a:lumMod val="95000"/>
                    <a:lumOff val="5000"/>
                  </a:schemeClr>
                </a:solidFill>
                <a:latin typeface="+mn-lt"/>
              </a:rPr>
              <a:t>for void </a:t>
            </a:r>
            <a:r>
              <a:rPr lang="en-US" dirty="0">
                <a:solidFill>
                  <a:schemeClr val="tx1">
                    <a:lumMod val="95000"/>
                    <a:lumOff val="5000"/>
                  </a:schemeClr>
                </a:solidFill>
                <a:latin typeface="+mn-lt"/>
              </a:rPr>
              <a:t>types.</a:t>
            </a:r>
          </a:p>
          <a:p>
            <a:pPr algn="just">
              <a:buNone/>
            </a:pPr>
            <a:endParaRPr lang="en-US" dirty="0">
              <a:solidFill>
                <a:schemeClr val="tx1">
                  <a:lumMod val="95000"/>
                  <a:lumOff val="5000"/>
                </a:schemeClr>
              </a:solidFill>
              <a:latin typeface="+mn-lt"/>
            </a:endParaRPr>
          </a:p>
          <a:p>
            <a:pPr algn="just">
              <a:buNone/>
            </a:pPr>
            <a:r>
              <a:rPr lang="en-US" dirty="0">
                <a:solidFill>
                  <a:schemeClr val="tx1">
                    <a:lumMod val="95000"/>
                    <a:lumOff val="5000"/>
                  </a:schemeClr>
                </a:solidFill>
                <a:latin typeface="+mn-lt"/>
              </a:rPr>
              <a:t>Not using a return statement in void return type function: </a:t>
            </a:r>
          </a:p>
          <a:p>
            <a:pPr algn="just">
              <a:buNone/>
            </a:pPr>
            <a:r>
              <a:rPr lang="en-US" dirty="0">
                <a:solidFill>
                  <a:schemeClr val="tx1">
                    <a:lumMod val="95000"/>
                    <a:lumOff val="5000"/>
                  </a:schemeClr>
                </a:solidFill>
                <a:latin typeface="+mn-lt"/>
              </a:rPr>
              <a:t>While using the </a:t>
            </a:r>
            <a:r>
              <a:rPr lang="en-US" b="1" dirty="0">
                <a:solidFill>
                  <a:schemeClr val="tx1">
                    <a:lumMod val="95000"/>
                    <a:lumOff val="5000"/>
                  </a:schemeClr>
                </a:solidFill>
                <a:latin typeface="+mn-lt"/>
              </a:rPr>
              <a:t>void function</a:t>
            </a:r>
            <a:r>
              <a:rPr lang="en-US" dirty="0">
                <a:solidFill>
                  <a:schemeClr val="tx1">
                    <a:lumMod val="95000"/>
                    <a:lumOff val="5000"/>
                  </a:schemeClr>
                </a:solidFill>
                <a:latin typeface="+mn-lt"/>
              </a:rPr>
              <a:t>, it is </a:t>
            </a:r>
            <a:r>
              <a:rPr lang="en-US" b="1" dirty="0">
                <a:solidFill>
                  <a:schemeClr val="tx1">
                    <a:lumMod val="95000"/>
                    <a:lumOff val="5000"/>
                  </a:schemeClr>
                </a:solidFill>
                <a:latin typeface="+mn-lt"/>
              </a:rPr>
              <a:t>not necessary </a:t>
            </a:r>
            <a:r>
              <a:rPr lang="en-US" dirty="0">
                <a:solidFill>
                  <a:schemeClr val="tx1">
                    <a:lumMod val="95000"/>
                    <a:lumOff val="5000"/>
                  </a:schemeClr>
                </a:solidFill>
                <a:latin typeface="+mn-lt"/>
              </a:rPr>
              <a:t>to use return as the </a:t>
            </a:r>
            <a:r>
              <a:rPr lang="en-US" b="1" dirty="0">
                <a:solidFill>
                  <a:schemeClr val="tx1">
                    <a:lumMod val="95000"/>
                    <a:lumOff val="5000"/>
                  </a:schemeClr>
                </a:solidFill>
                <a:latin typeface="+mn-lt"/>
              </a:rPr>
              <a:t>void itself means nothing </a:t>
            </a:r>
            <a:r>
              <a:rPr lang="en-US" dirty="0">
                <a:solidFill>
                  <a:schemeClr val="tx1">
                    <a:lumMod val="95000"/>
                    <a:lumOff val="5000"/>
                  </a:schemeClr>
                </a:solidFill>
                <a:latin typeface="+mn-lt"/>
              </a:rPr>
              <a:t>(an empty value).</a:t>
            </a:r>
          </a:p>
        </p:txBody>
      </p:sp>
    </p:spTree>
  </p:cSld>
  <p:clrMapOvr>
    <a:masterClrMapping/>
  </p:clrMapOvr>
  <mc:AlternateContent xmlns:mc="http://schemas.openxmlformats.org/markup-compatibility/2006" xmlns:p14="http://schemas.microsoft.com/office/powerpoint/2010/main">
    <mc:Choice Requires="p14">
      <p:transition spd="slow" p14:dur="2000" advTm="13560"/>
    </mc:Choice>
    <mc:Fallback xmlns="">
      <p:transition spd="slow" advTm="135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hape 197"/>
          <p:cNvSpPr>
            <a:spLocks noGrp="1"/>
          </p:cNvSpPr>
          <p:nvPr>
            <p:ph type="title"/>
          </p:nvPr>
        </p:nvSpPr>
        <p:spPr>
          <a:xfrm>
            <a:off x="717453" y="280718"/>
            <a:ext cx="9931790" cy="1325563"/>
          </a:xfrm>
        </p:spPr>
        <p:txBody>
          <a:bodyPr vert="horz" lIns="68569" tIns="34275" rIns="68569" bIns="34275" rtlCol="0" anchor="ctr">
            <a:normAutofit/>
          </a:bodyPr>
          <a:lstStyle/>
          <a:p>
            <a:pPr algn="just"/>
            <a:r>
              <a:rPr lang="en-US" sz="4800" b="1" dirty="0">
                <a:latin typeface="+mj-lt"/>
              </a:rPr>
              <a:t>FUNCTIONS – AN INTRODUCTION </a:t>
            </a:r>
          </a:p>
        </p:txBody>
      </p:sp>
      <p:sp>
        <p:nvSpPr>
          <p:cNvPr id="304131" name="Shape 198"/>
          <p:cNvSpPr>
            <a:spLocks noGrp="1"/>
          </p:cNvSpPr>
          <p:nvPr>
            <p:ph idx="1"/>
          </p:nvPr>
        </p:nvSpPr>
        <p:spPr/>
        <p:txBody>
          <a:bodyPr vert="horz" lIns="68569" tIns="34275" rIns="68569" bIns="34275" rtlCol="0">
            <a:normAutofit/>
          </a:bodyPr>
          <a:lstStyle/>
          <a:p>
            <a:pPr algn="just"/>
            <a:r>
              <a:rPr lang="en-US" sz="2400" dirty="0">
                <a:solidFill>
                  <a:schemeClr val="tx1">
                    <a:lumMod val="95000"/>
                    <a:lumOff val="5000"/>
                  </a:schemeClr>
                </a:solidFill>
                <a:latin typeface="+mn-lt"/>
              </a:rPr>
              <a:t>A </a:t>
            </a:r>
            <a:r>
              <a:rPr lang="en-US" sz="2400" b="1" dirty="0">
                <a:solidFill>
                  <a:srgbClr val="FF0000"/>
                </a:solidFill>
                <a:latin typeface="+mn-lt"/>
              </a:rPr>
              <a:t>function</a:t>
            </a:r>
            <a:r>
              <a:rPr lang="en-US" sz="2400" dirty="0">
                <a:solidFill>
                  <a:schemeClr val="tx1">
                    <a:lumMod val="95000"/>
                    <a:lumOff val="5000"/>
                  </a:schemeClr>
                </a:solidFill>
                <a:latin typeface="+mn-lt"/>
              </a:rPr>
              <a:t> is a </a:t>
            </a:r>
            <a:r>
              <a:rPr lang="en-US" sz="2400" b="1" dirty="0">
                <a:solidFill>
                  <a:srgbClr val="FF0000"/>
                </a:solidFill>
                <a:latin typeface="+mn-lt"/>
              </a:rPr>
              <a:t>block of code</a:t>
            </a:r>
            <a:r>
              <a:rPr lang="en-US" sz="2400" dirty="0">
                <a:solidFill>
                  <a:srgbClr val="FF0000"/>
                </a:solidFill>
                <a:latin typeface="+mn-lt"/>
              </a:rPr>
              <a:t> </a:t>
            </a:r>
            <a:r>
              <a:rPr lang="en-US" sz="2400" dirty="0">
                <a:solidFill>
                  <a:schemeClr val="tx1">
                    <a:lumMod val="95000"/>
                    <a:lumOff val="5000"/>
                  </a:schemeClr>
                </a:solidFill>
                <a:latin typeface="+mn-lt"/>
              </a:rPr>
              <a:t>that performs a </a:t>
            </a:r>
            <a:r>
              <a:rPr lang="en-US" sz="2400" b="1" dirty="0">
                <a:solidFill>
                  <a:srgbClr val="FF0000"/>
                </a:solidFill>
                <a:latin typeface="+mn-lt"/>
              </a:rPr>
              <a:t>specific task</a:t>
            </a:r>
            <a:r>
              <a:rPr lang="en-US" sz="2400" dirty="0">
                <a:solidFill>
                  <a:schemeClr val="tx1">
                    <a:lumMod val="95000"/>
                    <a:lumOff val="5000"/>
                  </a:schemeClr>
                </a:solidFill>
                <a:latin typeface="+mn-lt"/>
              </a:rPr>
              <a:t>.</a:t>
            </a:r>
          </a:p>
          <a:p>
            <a:pPr algn="just"/>
            <a:r>
              <a:rPr lang="en-US" sz="2400" dirty="0">
                <a:solidFill>
                  <a:schemeClr val="tx1">
                    <a:lumMod val="95000"/>
                    <a:lumOff val="5000"/>
                  </a:schemeClr>
                </a:solidFill>
                <a:latin typeface="+mn-lt"/>
              </a:rPr>
              <a:t>A function </a:t>
            </a:r>
            <a:r>
              <a:rPr lang="en-US" sz="2400" b="1" i="1" dirty="0">
                <a:solidFill>
                  <a:schemeClr val="accent1">
                    <a:lumMod val="75000"/>
                  </a:schemeClr>
                </a:solidFill>
                <a:latin typeface="+mn-lt"/>
              </a:rPr>
              <a:t>take input/s</a:t>
            </a:r>
            <a:r>
              <a:rPr lang="en-US" sz="2400" dirty="0">
                <a:solidFill>
                  <a:schemeClr val="tx1">
                    <a:lumMod val="95000"/>
                    <a:lumOff val="5000"/>
                  </a:schemeClr>
                </a:solidFill>
                <a:latin typeface="+mn-lt"/>
              </a:rPr>
              <a:t>, do some specific </a:t>
            </a:r>
            <a:r>
              <a:rPr lang="en-US" sz="2400" b="1" i="1" dirty="0">
                <a:solidFill>
                  <a:schemeClr val="accent1">
                    <a:lumMod val="75000"/>
                  </a:schemeClr>
                </a:solidFill>
                <a:latin typeface="+mn-lt"/>
              </a:rPr>
              <a:t>computation</a:t>
            </a:r>
            <a:r>
              <a:rPr lang="en-US" sz="2400" dirty="0">
                <a:solidFill>
                  <a:schemeClr val="accent1">
                    <a:lumMod val="75000"/>
                  </a:schemeClr>
                </a:solidFill>
                <a:latin typeface="+mn-lt"/>
              </a:rPr>
              <a:t> </a:t>
            </a:r>
            <a:r>
              <a:rPr lang="en-US" sz="2400" dirty="0">
                <a:solidFill>
                  <a:schemeClr val="tx1">
                    <a:lumMod val="95000"/>
                    <a:lumOff val="5000"/>
                  </a:schemeClr>
                </a:solidFill>
                <a:latin typeface="+mn-lt"/>
              </a:rPr>
              <a:t>and </a:t>
            </a:r>
            <a:r>
              <a:rPr lang="en-US" sz="2400" b="1" i="1" dirty="0">
                <a:solidFill>
                  <a:schemeClr val="accent1">
                    <a:lumMod val="75000"/>
                  </a:schemeClr>
                </a:solidFill>
                <a:latin typeface="+mn-lt"/>
              </a:rPr>
              <a:t>produces output</a:t>
            </a:r>
            <a:r>
              <a:rPr lang="en-US" sz="2400" dirty="0">
                <a:solidFill>
                  <a:schemeClr val="tx1">
                    <a:lumMod val="95000"/>
                    <a:lumOff val="5000"/>
                  </a:schemeClr>
                </a:solidFill>
                <a:latin typeface="+mn-lt"/>
              </a:rPr>
              <a:t>. </a:t>
            </a:r>
          </a:p>
          <a:p>
            <a:pPr algn="just"/>
            <a:r>
              <a:rPr lang="en-US" sz="2400" dirty="0">
                <a:solidFill>
                  <a:schemeClr val="tx1">
                    <a:lumMod val="95000"/>
                    <a:lumOff val="5000"/>
                  </a:schemeClr>
                </a:solidFill>
                <a:latin typeface="+mn-lt"/>
              </a:rPr>
              <a:t>All C programs contain at least one function, called main() where execution starts.</a:t>
            </a:r>
          </a:p>
          <a:p>
            <a:pPr>
              <a:buNone/>
            </a:pPr>
            <a:endParaRPr lang="en-US" sz="2400" dirty="0">
              <a:solidFill>
                <a:schemeClr val="tx1"/>
              </a:solidFill>
              <a:latin typeface="+mn-lt"/>
            </a:endParaRPr>
          </a:p>
          <a:p>
            <a:pPr>
              <a:buNone/>
            </a:pPr>
            <a:endParaRPr lang="en-US" sz="2400" dirty="0">
              <a:latin typeface="+mn-lt"/>
            </a:endParaRPr>
          </a:p>
          <a:p>
            <a:pPr>
              <a:buNone/>
            </a:pPr>
            <a:r>
              <a:rPr lang="en-US" sz="2400" dirty="0">
                <a:latin typeface="+mn-lt"/>
              </a:rPr>
              <a:t>   </a:t>
            </a:r>
          </a:p>
          <a:p>
            <a:pPr>
              <a:buNone/>
            </a:pPr>
            <a:endParaRPr lang="en-US" sz="2400" dirty="0">
              <a:solidFill>
                <a:schemeClr val="tx1"/>
              </a:solidFill>
              <a:latin typeface="+mn-lt"/>
            </a:endParaRPr>
          </a:p>
          <a:p>
            <a:pPr>
              <a:buNone/>
            </a:pPr>
            <a:endParaRPr lang="en-US" sz="2400" dirty="0">
              <a:solidFill>
                <a:schemeClr val="tx1"/>
              </a:solidFill>
              <a:latin typeface="+mn-lt"/>
            </a:endParaRPr>
          </a:p>
        </p:txBody>
      </p:sp>
    </p:spTree>
    <p:extLst>
      <p:ext uri="{BB962C8B-B14F-4D97-AF65-F5344CB8AC3E}">
        <p14:creationId xmlns:p14="http://schemas.microsoft.com/office/powerpoint/2010/main" val="625248817"/>
      </p:ext>
    </p:extLst>
  </p:cSld>
  <p:clrMapOvr>
    <a:masterClrMapping/>
  </p:clrMapOvr>
  <mc:AlternateContent xmlns:mc="http://schemas.openxmlformats.org/markup-compatibility/2006" xmlns:p14="http://schemas.microsoft.com/office/powerpoint/2010/main">
    <mc:Choice Requires="p14">
      <p:transition spd="slow" p14:dur="2000" advTm="32904"/>
    </mc:Choice>
    <mc:Fallback xmlns="">
      <p:transition spd="slow" advTm="3290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29FF-8145-983E-0A37-C476B873097D}"/>
              </a:ext>
            </a:extLst>
          </p:cNvPr>
          <p:cNvSpPr>
            <a:spLocks noGrp="1"/>
          </p:cNvSpPr>
          <p:nvPr>
            <p:ph type="title"/>
          </p:nvPr>
        </p:nvSpPr>
        <p:spPr>
          <a:xfrm>
            <a:off x="838200" y="365126"/>
            <a:ext cx="10515600" cy="763284"/>
          </a:xfrm>
        </p:spPr>
        <p:txBody>
          <a:bodyPr/>
          <a:lstStyle/>
          <a:p>
            <a:r>
              <a:rPr lang="en-IN" dirty="0"/>
              <a:t>No return</a:t>
            </a:r>
          </a:p>
        </p:txBody>
      </p:sp>
      <p:sp>
        <p:nvSpPr>
          <p:cNvPr id="3" name="Content Placeholder 2">
            <a:extLst>
              <a:ext uri="{FF2B5EF4-FFF2-40B4-BE49-F238E27FC236}">
                <a16:creationId xmlns:a16="http://schemas.microsoft.com/office/drawing/2014/main" id="{A940DD9A-B815-C3DC-BD07-C02B72D91980}"/>
              </a:ext>
            </a:extLst>
          </p:cNvPr>
          <p:cNvSpPr>
            <a:spLocks noGrp="1"/>
          </p:cNvSpPr>
          <p:nvPr>
            <p:ph idx="1"/>
          </p:nvPr>
        </p:nvSpPr>
        <p:spPr>
          <a:xfrm>
            <a:off x="838200" y="1527243"/>
            <a:ext cx="4132634" cy="4649720"/>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IN" dirty="0"/>
              <a:t>#include &lt;</a:t>
            </a:r>
            <a:r>
              <a:rPr lang="en-IN" dirty="0" err="1"/>
              <a:t>stdio.h</a:t>
            </a:r>
            <a:r>
              <a:rPr lang="en-IN" dirty="0"/>
              <a:t>&gt;</a:t>
            </a:r>
          </a:p>
          <a:p>
            <a:pPr marL="0" indent="0">
              <a:buNone/>
            </a:pPr>
            <a:r>
              <a:rPr lang="en-IN" dirty="0"/>
              <a:t>  int main()</a:t>
            </a:r>
          </a:p>
          <a:p>
            <a:pPr marL="0" indent="0">
              <a:buNone/>
            </a:pPr>
            <a:r>
              <a:rPr lang="en-IN" dirty="0"/>
              <a:t>{</a:t>
            </a:r>
          </a:p>
          <a:p>
            <a:pPr marL="0" indent="0">
              <a:buNone/>
            </a:pPr>
            <a:r>
              <a:rPr lang="en-IN" dirty="0"/>
              <a:t>  print();</a:t>
            </a:r>
          </a:p>
          <a:p>
            <a:pPr marL="0" indent="0">
              <a:buNone/>
            </a:pPr>
            <a:r>
              <a:rPr lang="en-IN" dirty="0"/>
              <a:t>  return 0;</a:t>
            </a:r>
          </a:p>
          <a:p>
            <a:pPr marL="0" indent="0">
              <a:buNone/>
            </a:pPr>
            <a:r>
              <a:rPr lang="en-IN" dirty="0"/>
              <a:t>}</a:t>
            </a:r>
          </a:p>
          <a:p>
            <a:pPr marL="0" indent="0">
              <a:buNone/>
            </a:pPr>
            <a:r>
              <a:rPr lang="en-IN" dirty="0"/>
              <a:t>void print()</a:t>
            </a:r>
          </a:p>
          <a:p>
            <a:pPr marL="0" indent="0">
              <a:buNone/>
            </a:pPr>
            <a:r>
              <a:rPr lang="en-IN" dirty="0"/>
              <a:t>{</a:t>
            </a:r>
          </a:p>
          <a:p>
            <a:pPr marL="0" indent="0">
              <a:buNone/>
            </a:pPr>
            <a:r>
              <a:rPr lang="en-IN" dirty="0"/>
              <a:t>    printf("Welcome to vit");</a:t>
            </a:r>
          </a:p>
          <a:p>
            <a:pPr marL="0" indent="0">
              <a:buNone/>
            </a:pPr>
            <a:r>
              <a:rPr lang="en-IN" dirty="0"/>
              <a:t>}</a:t>
            </a:r>
          </a:p>
          <a:p>
            <a:pPr marL="0" indent="0">
              <a:buNone/>
            </a:pPr>
            <a:r>
              <a:rPr lang="en-IN" dirty="0"/>
              <a:t>  Output:</a:t>
            </a:r>
          </a:p>
          <a:p>
            <a:pPr marL="0" indent="0">
              <a:buNone/>
            </a:pPr>
            <a:r>
              <a:rPr lang="en-IN" dirty="0"/>
              <a:t>Welcome to vit</a:t>
            </a:r>
          </a:p>
        </p:txBody>
      </p:sp>
      <p:sp>
        <p:nvSpPr>
          <p:cNvPr id="5" name="TextBox 4">
            <a:extLst>
              <a:ext uri="{FF2B5EF4-FFF2-40B4-BE49-F238E27FC236}">
                <a16:creationId xmlns:a16="http://schemas.microsoft.com/office/drawing/2014/main" id="{B80BA453-F421-CC51-24C0-B4860B7073E6}"/>
              </a:ext>
            </a:extLst>
          </p:cNvPr>
          <p:cNvSpPr txBox="1"/>
          <p:nvPr/>
        </p:nvSpPr>
        <p:spPr>
          <a:xfrm>
            <a:off x="5457218" y="1607776"/>
            <a:ext cx="5896582"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But if the return statement tries to return a value in a void return type function, that will lead to errors. </a:t>
            </a:r>
          </a:p>
          <a:p>
            <a:endParaRPr lang="en-US" sz="2400" dirty="0"/>
          </a:p>
          <a:p>
            <a:endParaRPr lang="en-US" sz="2400" dirty="0"/>
          </a:p>
          <a:p>
            <a:endParaRPr lang="en-US" sz="2400" dirty="0"/>
          </a:p>
          <a:p>
            <a:r>
              <a:rPr lang="en-US" sz="2400" dirty="0"/>
              <a:t>void </a:t>
            </a:r>
            <a:r>
              <a:rPr lang="en-US" sz="2400" dirty="0" err="1"/>
              <a:t>func</a:t>
            </a:r>
            <a:r>
              <a:rPr lang="en-US" sz="2400" dirty="0"/>
              <a:t>()</a:t>
            </a:r>
          </a:p>
          <a:p>
            <a:r>
              <a:rPr lang="en-US" sz="2400" dirty="0"/>
              <a:t>{</a:t>
            </a:r>
          </a:p>
          <a:p>
            <a:r>
              <a:rPr lang="en-US" sz="2400" dirty="0"/>
              <a:t>    return value;</a:t>
            </a:r>
          </a:p>
          <a:p>
            <a:r>
              <a:rPr lang="en-US" sz="2400" dirty="0"/>
              <a:t>}</a:t>
            </a:r>
          </a:p>
          <a:p>
            <a:endParaRPr lang="en-IN" sz="2400" dirty="0"/>
          </a:p>
        </p:txBody>
      </p:sp>
    </p:spTree>
    <p:extLst>
      <p:ext uri="{BB962C8B-B14F-4D97-AF65-F5344CB8AC3E}">
        <p14:creationId xmlns:p14="http://schemas.microsoft.com/office/powerpoint/2010/main" val="1001030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hape 314"/>
          <p:cNvSpPr>
            <a:spLocks noGrp="1"/>
          </p:cNvSpPr>
          <p:nvPr>
            <p:ph type="title"/>
          </p:nvPr>
        </p:nvSpPr>
        <p:spPr>
          <a:xfrm>
            <a:off x="647114" y="500043"/>
            <a:ext cx="9406496" cy="993775"/>
          </a:xfrm>
        </p:spPr>
        <p:txBody>
          <a:bodyPr vert="horz" lIns="68569" tIns="34275" rIns="68569" bIns="34275" rtlCol="0" anchor="ctr">
            <a:normAutofit/>
          </a:bodyPr>
          <a:lstStyle/>
          <a:p>
            <a:pPr>
              <a:buClr>
                <a:srgbClr val="000000"/>
              </a:buClr>
              <a:buSzPts val="4400"/>
            </a:pPr>
            <a:r>
              <a:rPr lang="en-US" b="1" dirty="0">
                <a:latin typeface="+mj-lt"/>
              </a:rPr>
              <a:t>ACTUAL VS FORMAL PARAMETERS</a:t>
            </a:r>
          </a:p>
        </p:txBody>
      </p:sp>
      <p:sp>
        <p:nvSpPr>
          <p:cNvPr id="343043" name="Shape 315"/>
          <p:cNvSpPr>
            <a:spLocks noGrp="1"/>
          </p:cNvSpPr>
          <p:nvPr>
            <p:ph type="body" idx="1"/>
          </p:nvPr>
        </p:nvSpPr>
        <p:spPr>
          <a:xfrm>
            <a:off x="928468" y="1643050"/>
            <a:ext cx="9453812" cy="4643470"/>
          </a:xfrm>
        </p:spPr>
        <p:txBody>
          <a:bodyPr vert="horz" lIns="68569" tIns="34275" rIns="68569" bIns="34275" rtlCol="0">
            <a:normAutofit/>
          </a:bodyPr>
          <a:lstStyle/>
          <a:p>
            <a:pPr indent="-304800">
              <a:lnSpc>
                <a:spcPct val="115000"/>
              </a:lnSpc>
              <a:spcBef>
                <a:spcPct val="0"/>
              </a:spcBef>
              <a:buSzPts val="2800"/>
            </a:pPr>
            <a:r>
              <a:rPr lang="en-US" b="1" i="1" dirty="0">
                <a:solidFill>
                  <a:srgbClr val="FF0000"/>
                </a:solidFill>
                <a:latin typeface="+mj-lt"/>
              </a:rPr>
              <a:t>Actual  Parameters</a:t>
            </a:r>
            <a:r>
              <a:rPr lang="en-US" dirty="0">
                <a:solidFill>
                  <a:schemeClr val="tx1"/>
                </a:solidFill>
                <a:latin typeface="+mj-lt"/>
              </a:rPr>
              <a:t> are written within the parenthesis at the time of </a:t>
            </a:r>
            <a:r>
              <a:rPr lang="en-US" b="1" i="1" dirty="0">
                <a:solidFill>
                  <a:schemeClr val="accent1">
                    <a:lumMod val="75000"/>
                  </a:schemeClr>
                </a:solidFill>
                <a:latin typeface="+mj-lt"/>
              </a:rPr>
              <a:t>function call</a:t>
            </a:r>
            <a:r>
              <a:rPr lang="en-US" dirty="0">
                <a:solidFill>
                  <a:schemeClr val="tx1"/>
                </a:solidFill>
                <a:latin typeface="+mj-lt"/>
              </a:rPr>
              <a:t> in calling statement. Also called </a:t>
            </a:r>
            <a:r>
              <a:rPr lang="en-US">
                <a:solidFill>
                  <a:schemeClr val="tx1"/>
                </a:solidFill>
                <a:latin typeface="+mj-lt"/>
              </a:rPr>
              <a:t>function arguments.</a:t>
            </a:r>
          </a:p>
          <a:p>
            <a:pPr marL="0" indent="0">
              <a:lnSpc>
                <a:spcPct val="115000"/>
              </a:lnSpc>
              <a:spcBef>
                <a:spcPct val="0"/>
              </a:spcBef>
              <a:buSzPts val="2800"/>
              <a:buNone/>
            </a:pPr>
            <a:endParaRPr lang="en-US" dirty="0">
              <a:solidFill>
                <a:schemeClr val="tx1"/>
              </a:solidFill>
              <a:latin typeface="+mj-lt"/>
            </a:endParaRPr>
          </a:p>
          <a:p>
            <a:pPr indent="-304800">
              <a:lnSpc>
                <a:spcPct val="115000"/>
              </a:lnSpc>
              <a:spcBef>
                <a:spcPct val="0"/>
              </a:spcBef>
              <a:buSzPts val="2800"/>
            </a:pPr>
            <a:r>
              <a:rPr lang="en-US" b="1" i="1" dirty="0">
                <a:solidFill>
                  <a:srgbClr val="FF0000"/>
                </a:solidFill>
                <a:latin typeface="+mj-lt"/>
              </a:rPr>
              <a:t>Formal Parameters </a:t>
            </a:r>
            <a:r>
              <a:rPr lang="en-US" dirty="0">
                <a:solidFill>
                  <a:schemeClr val="tx1"/>
                </a:solidFill>
                <a:latin typeface="+mj-lt"/>
              </a:rPr>
              <a:t>are written within the parenthesis at the time of </a:t>
            </a:r>
            <a:r>
              <a:rPr lang="en-US" b="1" i="1" dirty="0">
                <a:solidFill>
                  <a:srgbClr val="0070C0"/>
                </a:solidFill>
                <a:latin typeface="+mj-lt"/>
              </a:rPr>
              <a:t>function definition</a:t>
            </a:r>
            <a:r>
              <a:rPr lang="en-US" dirty="0">
                <a:solidFill>
                  <a:schemeClr val="tx1"/>
                </a:solidFill>
                <a:latin typeface="+mj-lt"/>
              </a:rPr>
              <a:t>. Or in the function header.</a:t>
            </a:r>
          </a:p>
        </p:txBody>
      </p:sp>
    </p:spTree>
    <p:extLst>
      <p:ext uri="{BB962C8B-B14F-4D97-AF65-F5344CB8AC3E}">
        <p14:creationId xmlns:p14="http://schemas.microsoft.com/office/powerpoint/2010/main" val="1353221454"/>
      </p:ext>
    </p:extLst>
  </p:cSld>
  <p:clrMapOvr>
    <a:masterClrMapping/>
  </p:clrMapOvr>
  <mc:AlternateContent xmlns:mc="http://schemas.openxmlformats.org/markup-compatibility/2006" xmlns:p14="http://schemas.microsoft.com/office/powerpoint/2010/main">
    <mc:Choice Requires="p14">
      <p:transition spd="slow" p14:dur="2000" advTm="25266"/>
    </mc:Choice>
    <mc:Fallback xmlns="">
      <p:transition spd="slow" advTm="2526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63" y="365126"/>
            <a:ext cx="10564837" cy="685462"/>
          </a:xfrm>
        </p:spPr>
        <p:txBody>
          <a:bodyPr>
            <a:normAutofit fontScale="90000"/>
          </a:bodyPr>
          <a:lstStyle/>
          <a:p>
            <a:r>
              <a:rPr lang="en-US" b="1" dirty="0">
                <a:latin typeface="+mj-lt"/>
              </a:rPr>
              <a:t>ACTUAL VS FORMAL PARAMETERS</a:t>
            </a:r>
            <a:endParaRPr lang="en-US" dirty="0">
              <a:latin typeface="+mj-lt"/>
            </a:endParaRPr>
          </a:p>
        </p:txBody>
      </p:sp>
      <p:pic>
        <p:nvPicPr>
          <p:cNvPr id="2050" name="Picture 2"/>
          <p:cNvPicPr>
            <a:picLocks noGrp="1" noChangeAspect="1" noChangeArrowheads="1"/>
          </p:cNvPicPr>
          <p:nvPr>
            <p:ph sz="half" idx="1"/>
          </p:nvPr>
        </p:nvPicPr>
        <p:blipFill>
          <a:blip r:embed="rId3"/>
          <a:srcRect l="37733"/>
          <a:stretch>
            <a:fillRect/>
          </a:stretch>
        </p:blipFill>
        <p:spPr bwMode="auto">
          <a:xfrm>
            <a:off x="496111" y="1147864"/>
            <a:ext cx="4831539" cy="5417864"/>
          </a:xfrm>
          <a:prstGeom prst="rect">
            <a:avLst/>
          </a:prstGeom>
          <a:noFill/>
          <a:ln w="9525">
            <a:noFill/>
            <a:miter lim="800000"/>
            <a:headEnd/>
            <a:tailEnd/>
          </a:ln>
          <a:effectLst/>
        </p:spPr>
      </p:pic>
      <p:sp>
        <p:nvSpPr>
          <p:cNvPr id="6" name="Content Placeholder 5"/>
          <p:cNvSpPr>
            <a:spLocks noGrp="1"/>
          </p:cNvSpPr>
          <p:nvPr>
            <p:ph sz="half" idx="2"/>
          </p:nvPr>
        </p:nvSpPr>
        <p:spPr>
          <a:xfrm>
            <a:off x="5711483" y="1825625"/>
            <a:ext cx="4950421" cy="4351338"/>
          </a:xfrm>
        </p:spPr>
        <p:txBody>
          <a:bodyPr>
            <a:normAutofit lnSpcReduction="10000"/>
          </a:bodyPr>
          <a:lstStyle/>
          <a:p>
            <a:pPr algn="just"/>
            <a:r>
              <a:rPr lang="en-US" dirty="0">
                <a:solidFill>
                  <a:schemeClr val="tx1"/>
                </a:solidFill>
                <a:latin typeface="+mn-lt"/>
              </a:rPr>
              <a:t>In the example, two variables </a:t>
            </a:r>
            <a:r>
              <a:rPr lang="en-US" b="1" i="1" dirty="0">
                <a:solidFill>
                  <a:srgbClr val="FF0000"/>
                </a:solidFill>
                <a:latin typeface="+mn-lt"/>
              </a:rPr>
              <a:t>n1</a:t>
            </a:r>
            <a:r>
              <a:rPr lang="en-US" b="1" dirty="0">
                <a:solidFill>
                  <a:srgbClr val="FF0000"/>
                </a:solidFill>
                <a:latin typeface="+mn-lt"/>
              </a:rPr>
              <a:t> </a:t>
            </a:r>
            <a:r>
              <a:rPr lang="en-US" dirty="0">
                <a:solidFill>
                  <a:schemeClr val="tx1"/>
                </a:solidFill>
                <a:latin typeface="+mn-lt"/>
              </a:rPr>
              <a:t>and </a:t>
            </a:r>
            <a:r>
              <a:rPr lang="en-US" i="1" dirty="0">
                <a:solidFill>
                  <a:srgbClr val="FF0000"/>
                </a:solidFill>
                <a:latin typeface="+mn-lt"/>
              </a:rPr>
              <a:t>n2</a:t>
            </a:r>
            <a:r>
              <a:rPr lang="en-US" dirty="0">
                <a:solidFill>
                  <a:srgbClr val="FF0000"/>
                </a:solidFill>
                <a:latin typeface="+mn-lt"/>
              </a:rPr>
              <a:t> </a:t>
            </a:r>
            <a:r>
              <a:rPr lang="en-US" dirty="0">
                <a:solidFill>
                  <a:schemeClr val="tx1"/>
                </a:solidFill>
                <a:latin typeface="+mn-lt"/>
              </a:rPr>
              <a:t>are passed during the function call. These arguments are called </a:t>
            </a:r>
            <a:r>
              <a:rPr lang="en-US" dirty="0">
                <a:solidFill>
                  <a:srgbClr val="FF0000"/>
                </a:solidFill>
                <a:latin typeface="+mn-lt"/>
              </a:rPr>
              <a:t>actual  parameters </a:t>
            </a:r>
            <a:r>
              <a:rPr lang="en-US" dirty="0">
                <a:solidFill>
                  <a:schemeClr val="tx1"/>
                </a:solidFill>
                <a:latin typeface="+mn-lt"/>
              </a:rPr>
              <a:t>of the function.</a:t>
            </a:r>
          </a:p>
          <a:p>
            <a:pPr algn="just"/>
            <a:r>
              <a:rPr lang="en-US" dirty="0">
                <a:solidFill>
                  <a:schemeClr val="tx1"/>
                </a:solidFill>
                <a:latin typeface="+mn-lt"/>
              </a:rPr>
              <a:t>The parameters </a:t>
            </a:r>
            <a:r>
              <a:rPr lang="en-US" i="1" dirty="0">
                <a:solidFill>
                  <a:srgbClr val="FF0000"/>
                </a:solidFill>
                <a:latin typeface="+mn-lt"/>
              </a:rPr>
              <a:t>a</a:t>
            </a:r>
            <a:r>
              <a:rPr lang="en-US" dirty="0">
                <a:solidFill>
                  <a:schemeClr val="tx1"/>
                </a:solidFill>
                <a:latin typeface="+mn-lt"/>
              </a:rPr>
              <a:t> and </a:t>
            </a:r>
            <a:r>
              <a:rPr lang="en-US" i="1" dirty="0">
                <a:solidFill>
                  <a:srgbClr val="FF0000"/>
                </a:solidFill>
                <a:latin typeface="+mn-lt"/>
              </a:rPr>
              <a:t>b</a:t>
            </a:r>
            <a:r>
              <a:rPr lang="en-US" dirty="0">
                <a:solidFill>
                  <a:schemeClr val="tx1"/>
                </a:solidFill>
                <a:latin typeface="+mn-lt"/>
              </a:rPr>
              <a:t> accepts the passed arguments in the </a:t>
            </a:r>
            <a:r>
              <a:rPr lang="en-US" dirty="0">
                <a:solidFill>
                  <a:srgbClr val="FF0000"/>
                </a:solidFill>
                <a:latin typeface="+mn-lt"/>
              </a:rPr>
              <a:t>function definition.</a:t>
            </a:r>
            <a:r>
              <a:rPr lang="en-US" dirty="0">
                <a:solidFill>
                  <a:schemeClr val="tx1"/>
                </a:solidFill>
                <a:latin typeface="+mn-lt"/>
              </a:rPr>
              <a:t> These arguments are called </a:t>
            </a:r>
            <a:r>
              <a:rPr lang="en-US" dirty="0">
                <a:solidFill>
                  <a:srgbClr val="FF0000"/>
                </a:solidFill>
                <a:latin typeface="+mn-lt"/>
              </a:rPr>
              <a:t>formal parameters</a:t>
            </a:r>
            <a:r>
              <a:rPr lang="en-US" dirty="0">
                <a:solidFill>
                  <a:schemeClr val="tx1"/>
                </a:solidFill>
                <a:latin typeface="+mn-lt"/>
              </a:rPr>
              <a:t> of the function.</a:t>
            </a:r>
          </a:p>
          <a:p>
            <a:pPr algn="just"/>
            <a:endParaRPr lang="en-US" dirty="0">
              <a:solidFill>
                <a:schemeClr val="tx1"/>
              </a:solidFill>
              <a:latin typeface="+mn-lt"/>
            </a:endParaRPr>
          </a:p>
          <a:p>
            <a:pPr algn="just">
              <a:buNone/>
            </a:pPr>
            <a:endParaRPr lang="en-US" dirty="0">
              <a:solidFill>
                <a:schemeClr val="tx1"/>
              </a:solidFill>
              <a:latin typeface="+mn-lt"/>
            </a:endParaRPr>
          </a:p>
        </p:txBody>
      </p:sp>
    </p:spTree>
    <p:extLst>
      <p:ext uri="{BB962C8B-B14F-4D97-AF65-F5344CB8AC3E}">
        <p14:creationId xmlns:p14="http://schemas.microsoft.com/office/powerpoint/2010/main" val="1858320053"/>
      </p:ext>
    </p:extLst>
  </p:cSld>
  <p:clrMapOvr>
    <a:masterClrMapping/>
  </p:clrMapOvr>
  <mc:AlternateContent xmlns:mc="http://schemas.openxmlformats.org/markup-compatibility/2006" xmlns:p14="http://schemas.microsoft.com/office/powerpoint/2010/main">
    <mc:Choice Requires="p14">
      <p:transition spd="slow" p14:dur="2000" advTm="39279"/>
    </mc:Choice>
    <mc:Fallback xmlns="">
      <p:transition spd="slow" advTm="3927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253218"/>
            <a:ext cx="11188505" cy="1533379"/>
          </a:xfrm>
        </p:spPr>
        <p:txBody>
          <a:bodyPr>
            <a:normAutofit fontScale="90000"/>
          </a:bodyPr>
          <a:lstStyle/>
          <a:p>
            <a:r>
              <a:rPr lang="en-IN" b="1" dirty="0">
                <a:solidFill>
                  <a:schemeClr val="accent1">
                    <a:lumMod val="50000"/>
                  </a:schemeClr>
                </a:solidFill>
                <a:latin typeface="+mj-lt"/>
              </a:rPr>
              <a:t>PROGRAM EXAMPLE 1</a:t>
            </a:r>
            <a:br>
              <a:rPr lang="en-IN" b="1" dirty="0">
                <a:solidFill>
                  <a:schemeClr val="accent1">
                    <a:lumMod val="50000"/>
                  </a:schemeClr>
                </a:solidFill>
                <a:latin typeface="+mj-lt"/>
              </a:rPr>
            </a:br>
            <a:r>
              <a:rPr lang="en-IN" sz="3600" b="1" dirty="0">
                <a:solidFill>
                  <a:schemeClr val="accent1">
                    <a:lumMod val="50000"/>
                  </a:schemeClr>
                </a:solidFill>
                <a:latin typeface="+mj-lt"/>
              </a:rPr>
              <a:t>Find the square of a number</a:t>
            </a:r>
            <a:br>
              <a:rPr lang="en-IN" sz="3600" b="1" dirty="0">
                <a:solidFill>
                  <a:schemeClr val="accent1">
                    <a:lumMod val="50000"/>
                  </a:schemeClr>
                </a:solidFill>
                <a:latin typeface="+mj-lt"/>
              </a:rPr>
            </a:br>
            <a:endParaRPr lang="en-US" b="1" dirty="0">
              <a:solidFill>
                <a:schemeClr val="accent1">
                  <a:lumMod val="50000"/>
                </a:schemeClr>
              </a:solidFill>
              <a:latin typeface="+mj-lt"/>
            </a:endParaRPr>
          </a:p>
        </p:txBody>
      </p:sp>
      <p:sp>
        <p:nvSpPr>
          <p:cNvPr id="3" name="Content Placeholder 2"/>
          <p:cNvSpPr>
            <a:spLocks noGrp="1"/>
          </p:cNvSpPr>
          <p:nvPr>
            <p:ph idx="1"/>
          </p:nvPr>
        </p:nvSpPr>
        <p:spPr>
          <a:xfrm>
            <a:off x="609599" y="1434905"/>
            <a:ext cx="10405403" cy="4691259"/>
          </a:xfrm>
          <a:solidFill>
            <a:schemeClr val="bg2">
              <a:lumMod val="90000"/>
            </a:schemeClr>
          </a:solidFill>
        </p:spPr>
        <p:txBody>
          <a:bodyPr>
            <a:noAutofit/>
          </a:bodyPr>
          <a:lstStyle/>
          <a:p>
            <a:pPr marL="182880">
              <a:lnSpc>
                <a:spcPct val="100000"/>
              </a:lnSpc>
              <a:spcBef>
                <a:spcPts val="0"/>
              </a:spcBef>
              <a:buNone/>
            </a:pPr>
            <a:r>
              <a:rPr lang="en-US" sz="2000" dirty="0">
                <a:solidFill>
                  <a:schemeClr val="tx1"/>
                </a:solidFill>
                <a:latin typeface="+mn-lt"/>
              </a:rPr>
              <a:t>#include&lt;</a:t>
            </a:r>
            <a:r>
              <a:rPr lang="en-US" sz="2000" dirty="0" err="1">
                <a:solidFill>
                  <a:schemeClr val="tx1"/>
                </a:solidFill>
                <a:latin typeface="+mn-lt"/>
              </a:rPr>
              <a:t>stdio.h</a:t>
            </a:r>
            <a:r>
              <a:rPr lang="en-US" sz="2000" dirty="0">
                <a:solidFill>
                  <a:schemeClr val="tx1"/>
                </a:solidFill>
                <a:latin typeface="+mn-lt"/>
              </a:rPr>
              <a:t>&gt;</a:t>
            </a:r>
          </a:p>
          <a:p>
            <a:pPr marL="182880">
              <a:lnSpc>
                <a:spcPct val="100000"/>
              </a:lnSpc>
              <a:spcBef>
                <a:spcPts val="0"/>
              </a:spcBef>
              <a:buNone/>
            </a:pPr>
            <a:r>
              <a:rPr lang="en-US" sz="2000" dirty="0">
                <a:solidFill>
                  <a:schemeClr val="tx1"/>
                </a:solidFill>
                <a:latin typeface="+mn-lt"/>
              </a:rPr>
              <a:t>float square(float);</a:t>
            </a:r>
          </a:p>
          <a:p>
            <a:pPr marL="182880">
              <a:lnSpc>
                <a:spcPct val="100000"/>
              </a:lnSpc>
              <a:spcBef>
                <a:spcPts val="0"/>
              </a:spcBef>
              <a:buNone/>
            </a:pPr>
            <a:r>
              <a:rPr lang="en-US" sz="2000" dirty="0">
                <a:solidFill>
                  <a:schemeClr val="tx1"/>
                </a:solidFill>
                <a:latin typeface="+mn-lt"/>
              </a:rPr>
              <a:t>void main()</a:t>
            </a:r>
          </a:p>
          <a:p>
            <a:pPr marL="182880">
              <a:lnSpc>
                <a:spcPct val="100000"/>
              </a:lnSpc>
              <a:spcBef>
                <a:spcPts val="0"/>
              </a:spcBef>
              <a:buNone/>
            </a:pPr>
            <a:r>
              <a:rPr lang="en-US" sz="2000" dirty="0">
                <a:solidFill>
                  <a:schemeClr val="tx1"/>
                </a:solidFill>
                <a:latin typeface="+mn-lt"/>
              </a:rPr>
              <a:t>{</a:t>
            </a:r>
          </a:p>
          <a:p>
            <a:pPr marL="182880">
              <a:lnSpc>
                <a:spcPct val="100000"/>
              </a:lnSpc>
              <a:spcBef>
                <a:spcPts val="0"/>
              </a:spcBef>
              <a:buNone/>
            </a:pPr>
            <a:r>
              <a:rPr lang="en-US" sz="2000" dirty="0">
                <a:solidFill>
                  <a:schemeClr val="tx1"/>
                </a:solidFill>
                <a:latin typeface="+mn-lt"/>
              </a:rPr>
              <a:t>    float m, n ;</a:t>
            </a:r>
          </a:p>
          <a:p>
            <a:pPr marL="182880">
              <a:lnSpc>
                <a:spcPct val="100000"/>
              </a:lnSpc>
              <a:spcBef>
                <a:spcPts val="0"/>
              </a:spcBef>
              <a:buNone/>
            </a:pPr>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 ("\</a:t>
            </a:r>
            <a:r>
              <a:rPr lang="en-US" sz="2000" dirty="0" err="1">
                <a:solidFill>
                  <a:schemeClr val="tx1"/>
                </a:solidFill>
                <a:latin typeface="+mn-lt"/>
              </a:rPr>
              <a:t>nEnter</a:t>
            </a:r>
            <a:r>
              <a:rPr lang="en-US" sz="2000" dirty="0">
                <a:solidFill>
                  <a:schemeClr val="tx1"/>
                </a:solidFill>
                <a:latin typeface="+mn-lt"/>
              </a:rPr>
              <a:t> some number for finding square \n");</a:t>
            </a:r>
          </a:p>
          <a:p>
            <a:pPr marL="182880">
              <a:lnSpc>
                <a:spcPct val="100000"/>
              </a:lnSpc>
              <a:spcBef>
                <a:spcPts val="0"/>
              </a:spcBef>
              <a:buNone/>
            </a:pPr>
            <a:r>
              <a:rPr lang="en-US" sz="2000" dirty="0">
                <a:solidFill>
                  <a:schemeClr val="tx1"/>
                </a:solidFill>
                <a:latin typeface="+mn-lt"/>
              </a:rPr>
              <a:t>    </a:t>
            </a:r>
            <a:r>
              <a:rPr lang="en-US" sz="2000" dirty="0" err="1">
                <a:solidFill>
                  <a:schemeClr val="tx1"/>
                </a:solidFill>
                <a:latin typeface="+mn-lt"/>
              </a:rPr>
              <a:t>scanf</a:t>
            </a:r>
            <a:r>
              <a:rPr lang="en-US" sz="2000" dirty="0">
                <a:solidFill>
                  <a:schemeClr val="tx1"/>
                </a:solidFill>
                <a:latin typeface="+mn-lt"/>
              </a:rPr>
              <a:t> ( "%f", &amp;m ) ;</a:t>
            </a:r>
          </a:p>
          <a:p>
            <a:pPr marL="182880">
              <a:lnSpc>
                <a:spcPct val="100000"/>
              </a:lnSpc>
              <a:spcBef>
                <a:spcPts val="0"/>
              </a:spcBef>
              <a:buNone/>
            </a:pPr>
            <a:r>
              <a:rPr lang="en-US" sz="2000" dirty="0">
                <a:solidFill>
                  <a:schemeClr val="tx1"/>
                </a:solidFill>
                <a:latin typeface="+mn-lt"/>
              </a:rPr>
              <a:t>    n = square(m) ;</a:t>
            </a:r>
          </a:p>
          <a:p>
            <a:pPr marL="182880">
              <a:lnSpc>
                <a:spcPct val="100000"/>
              </a:lnSpc>
              <a:spcBef>
                <a:spcPts val="0"/>
              </a:spcBef>
              <a:buNone/>
            </a:pPr>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a:t>
            </a:r>
            <a:r>
              <a:rPr lang="en-US" sz="2000" dirty="0" err="1">
                <a:solidFill>
                  <a:schemeClr val="tx1"/>
                </a:solidFill>
                <a:latin typeface="+mn-lt"/>
              </a:rPr>
              <a:t>nSquare</a:t>
            </a:r>
            <a:r>
              <a:rPr lang="en-US" sz="2000" dirty="0">
                <a:solidFill>
                  <a:schemeClr val="tx1"/>
                </a:solidFill>
                <a:latin typeface="+mn-lt"/>
              </a:rPr>
              <a:t> of the given number %f is %</a:t>
            </a:r>
            <a:r>
              <a:rPr lang="en-US" sz="2000" dirty="0" err="1">
                <a:solidFill>
                  <a:schemeClr val="tx1"/>
                </a:solidFill>
                <a:latin typeface="+mn-lt"/>
              </a:rPr>
              <a:t>f",m,n</a:t>
            </a:r>
            <a:r>
              <a:rPr lang="en-US" sz="2000" dirty="0">
                <a:solidFill>
                  <a:schemeClr val="tx1"/>
                </a:solidFill>
                <a:latin typeface="+mn-lt"/>
              </a:rPr>
              <a:t>);</a:t>
            </a:r>
          </a:p>
          <a:p>
            <a:pPr marL="182880">
              <a:lnSpc>
                <a:spcPct val="100000"/>
              </a:lnSpc>
              <a:spcBef>
                <a:spcPts val="0"/>
              </a:spcBef>
              <a:buNone/>
            </a:pPr>
            <a:r>
              <a:rPr lang="en-US" sz="2000" dirty="0">
                <a:solidFill>
                  <a:schemeClr val="tx1"/>
                </a:solidFill>
                <a:latin typeface="+mn-lt"/>
              </a:rPr>
              <a:t>}</a:t>
            </a:r>
          </a:p>
          <a:p>
            <a:pPr marL="182880">
              <a:lnSpc>
                <a:spcPct val="100000"/>
              </a:lnSpc>
              <a:spcBef>
                <a:spcPts val="0"/>
              </a:spcBef>
              <a:buNone/>
            </a:pPr>
            <a:r>
              <a:rPr lang="en-US" sz="2000" dirty="0">
                <a:solidFill>
                  <a:schemeClr val="tx1"/>
                </a:solidFill>
                <a:latin typeface="+mn-lt"/>
              </a:rPr>
              <a:t>float square(float x)</a:t>
            </a:r>
          </a:p>
          <a:p>
            <a:pPr marL="182880">
              <a:lnSpc>
                <a:spcPct val="100000"/>
              </a:lnSpc>
              <a:spcBef>
                <a:spcPts val="0"/>
              </a:spcBef>
              <a:buNone/>
            </a:pPr>
            <a:r>
              <a:rPr lang="en-US" sz="2000" dirty="0">
                <a:solidFill>
                  <a:schemeClr val="tx1"/>
                </a:solidFill>
                <a:latin typeface="+mn-lt"/>
              </a:rPr>
              <a:t>{</a:t>
            </a:r>
          </a:p>
          <a:p>
            <a:pPr marL="182880">
              <a:lnSpc>
                <a:spcPct val="100000"/>
              </a:lnSpc>
              <a:spcBef>
                <a:spcPts val="0"/>
              </a:spcBef>
              <a:buNone/>
            </a:pPr>
            <a:r>
              <a:rPr lang="en-US" sz="2000" dirty="0">
                <a:solidFill>
                  <a:schemeClr val="tx1"/>
                </a:solidFill>
                <a:latin typeface="+mn-lt"/>
              </a:rPr>
              <a:t>    float p;</a:t>
            </a:r>
          </a:p>
          <a:p>
            <a:pPr marL="182880">
              <a:lnSpc>
                <a:spcPct val="100000"/>
              </a:lnSpc>
              <a:spcBef>
                <a:spcPts val="0"/>
              </a:spcBef>
              <a:buNone/>
            </a:pPr>
            <a:r>
              <a:rPr lang="en-US" sz="2000" dirty="0">
                <a:solidFill>
                  <a:schemeClr val="tx1"/>
                </a:solidFill>
                <a:latin typeface="+mn-lt"/>
              </a:rPr>
              <a:t>    p=x*x;</a:t>
            </a:r>
          </a:p>
          <a:p>
            <a:pPr marL="182880">
              <a:lnSpc>
                <a:spcPct val="100000"/>
              </a:lnSpc>
              <a:spcBef>
                <a:spcPts val="0"/>
              </a:spcBef>
              <a:buNone/>
            </a:pPr>
            <a:r>
              <a:rPr lang="en-US" sz="2000" dirty="0">
                <a:solidFill>
                  <a:schemeClr val="tx1"/>
                </a:solidFill>
                <a:latin typeface="+mn-lt"/>
              </a:rPr>
              <a:t>    return(p);</a:t>
            </a:r>
          </a:p>
          <a:p>
            <a:pPr marL="182880">
              <a:lnSpc>
                <a:spcPct val="100000"/>
              </a:lnSpc>
              <a:spcBef>
                <a:spcPts val="0"/>
              </a:spcBef>
              <a:buNone/>
            </a:pPr>
            <a:r>
              <a:rPr lang="en-US" sz="2000" dirty="0">
                <a:solidFill>
                  <a:schemeClr val="tx1"/>
                </a:solidFill>
                <a:latin typeface="+mn-lt"/>
              </a:rPr>
              <a:t>}</a:t>
            </a:r>
          </a:p>
        </p:txBody>
      </p:sp>
      <p:sp>
        <p:nvSpPr>
          <p:cNvPr id="8" name="TextBox 7"/>
          <p:cNvSpPr txBox="1"/>
          <p:nvPr/>
        </p:nvSpPr>
        <p:spPr>
          <a:xfrm>
            <a:off x="5978769" y="5008098"/>
            <a:ext cx="502216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OUTPUT :</a:t>
            </a:r>
          </a:p>
          <a:p>
            <a:r>
              <a:rPr lang="en-US" sz="1600" dirty="0"/>
              <a:t>Enter some number for finding square </a:t>
            </a:r>
          </a:p>
          <a:p>
            <a:r>
              <a:rPr lang="en-US" sz="1600" dirty="0"/>
              <a:t>3</a:t>
            </a:r>
          </a:p>
          <a:p>
            <a:r>
              <a:rPr lang="en-US" sz="1600" dirty="0"/>
              <a:t>Square of the given number 3.000000 is 9.000000</a:t>
            </a:r>
          </a:p>
        </p:txBody>
      </p:sp>
    </p:spTree>
  </p:cSld>
  <p:clrMapOvr>
    <a:masterClrMapping/>
  </p:clrMapOvr>
  <mc:AlternateContent xmlns:mc="http://schemas.openxmlformats.org/markup-compatibility/2006" xmlns:p14="http://schemas.microsoft.com/office/powerpoint/2010/main">
    <mc:Choice Requires="p14">
      <p:transition spd="slow" p14:dur="2000" advTm="87220"/>
    </mc:Choice>
    <mc:Fallback xmlns="">
      <p:transition spd="slow" advTm="8722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506437"/>
            <a:ext cx="11188505" cy="1280160"/>
          </a:xfrm>
        </p:spPr>
        <p:txBody>
          <a:bodyPr>
            <a:normAutofit fontScale="90000"/>
          </a:bodyPr>
          <a:lstStyle/>
          <a:p>
            <a:r>
              <a:rPr lang="en-IN" b="1" dirty="0">
                <a:solidFill>
                  <a:schemeClr val="accent1">
                    <a:lumMod val="50000"/>
                  </a:schemeClr>
                </a:solidFill>
                <a:latin typeface="+mj-lt"/>
              </a:rPr>
              <a:t>PROGRAM EXAMPLE 2:</a:t>
            </a:r>
            <a:br>
              <a:rPr lang="en-IN" b="1" dirty="0">
                <a:solidFill>
                  <a:schemeClr val="accent1">
                    <a:lumMod val="50000"/>
                  </a:schemeClr>
                </a:solidFill>
                <a:latin typeface="+mj-lt"/>
              </a:rPr>
            </a:br>
            <a:r>
              <a:rPr lang="en-US" sz="3600" b="1" dirty="0">
                <a:solidFill>
                  <a:schemeClr val="accent1">
                    <a:lumMod val="50000"/>
                  </a:schemeClr>
                </a:solidFill>
                <a:latin typeface="+mj-lt"/>
              </a:rPr>
              <a:t>Function  to Calculate the Minimum of 2 Values</a:t>
            </a:r>
            <a:br>
              <a:rPr lang="en-US" sz="3600" b="1" dirty="0">
                <a:solidFill>
                  <a:schemeClr val="accent1">
                    <a:lumMod val="50000"/>
                  </a:schemeClr>
                </a:solidFill>
                <a:latin typeface="+mj-lt"/>
              </a:rPr>
            </a:br>
            <a:br>
              <a:rPr lang="en-IN" sz="3600" b="1" dirty="0">
                <a:solidFill>
                  <a:schemeClr val="accent1">
                    <a:lumMod val="50000"/>
                  </a:schemeClr>
                </a:solidFill>
                <a:latin typeface="+mj-lt"/>
              </a:rPr>
            </a:br>
            <a:endParaRPr lang="en-US" b="1" dirty="0">
              <a:solidFill>
                <a:schemeClr val="accent1">
                  <a:lumMod val="50000"/>
                </a:schemeClr>
              </a:solidFill>
              <a:latin typeface="+mj-lt"/>
            </a:endParaRPr>
          </a:p>
        </p:txBody>
      </p:sp>
      <p:sp>
        <p:nvSpPr>
          <p:cNvPr id="3" name="Content Placeholder 2"/>
          <p:cNvSpPr>
            <a:spLocks noGrp="1"/>
          </p:cNvSpPr>
          <p:nvPr>
            <p:ph idx="1"/>
          </p:nvPr>
        </p:nvSpPr>
        <p:spPr>
          <a:xfrm>
            <a:off x="609599" y="1167618"/>
            <a:ext cx="10405403" cy="5430129"/>
          </a:xfrm>
          <a:solidFill>
            <a:schemeClr val="bg2">
              <a:lumMod val="90000"/>
            </a:schemeClr>
          </a:solidFill>
        </p:spPr>
        <p:txBody>
          <a:bodyPr>
            <a:noAutofit/>
          </a:bodyPr>
          <a:lstStyle/>
          <a:p>
            <a:pPr>
              <a:lnSpc>
                <a:spcPct val="100000"/>
              </a:lnSpc>
              <a:spcBef>
                <a:spcPts val="0"/>
              </a:spcBef>
              <a:buNone/>
            </a:pPr>
            <a:r>
              <a:rPr lang="en-US" sz="2000" dirty="0">
                <a:solidFill>
                  <a:schemeClr val="tx1"/>
                </a:solidFill>
                <a:latin typeface="+mn-lt"/>
              </a:rPr>
              <a:t>#include &lt;</a:t>
            </a:r>
            <a:r>
              <a:rPr lang="en-US" sz="2000" dirty="0" err="1">
                <a:solidFill>
                  <a:schemeClr val="tx1"/>
                </a:solidFill>
                <a:latin typeface="+mn-lt"/>
              </a:rPr>
              <a:t>stdio.h</a:t>
            </a:r>
            <a:r>
              <a:rPr lang="en-US" sz="2000" dirty="0">
                <a:solidFill>
                  <a:schemeClr val="tx1"/>
                </a:solidFill>
                <a:latin typeface="+mn-lt"/>
              </a:rPr>
              <a:t>&gt;</a:t>
            </a:r>
          </a:p>
          <a:p>
            <a:pPr>
              <a:lnSpc>
                <a:spcPct val="100000"/>
              </a:lnSpc>
              <a:spcBef>
                <a:spcPts val="0"/>
              </a:spcBef>
              <a:buNone/>
            </a:pPr>
            <a:r>
              <a:rPr lang="en-US" sz="2000" dirty="0" err="1">
                <a:solidFill>
                  <a:schemeClr val="tx1"/>
                </a:solidFill>
                <a:latin typeface="+mn-lt"/>
              </a:rPr>
              <a:t>int</a:t>
            </a:r>
            <a:r>
              <a:rPr lang="en-US" sz="2000" dirty="0">
                <a:solidFill>
                  <a:schemeClr val="tx1"/>
                </a:solidFill>
                <a:latin typeface="+mn-lt"/>
              </a:rPr>
              <a:t>  min(</a:t>
            </a:r>
            <a:r>
              <a:rPr lang="en-US" sz="2000" dirty="0" err="1">
                <a:solidFill>
                  <a:schemeClr val="tx1"/>
                </a:solidFill>
                <a:latin typeface="+mn-lt"/>
              </a:rPr>
              <a:t>int</a:t>
            </a:r>
            <a:r>
              <a:rPr lang="en-US" sz="2000" dirty="0">
                <a:solidFill>
                  <a:schemeClr val="tx1"/>
                </a:solidFill>
                <a:latin typeface="+mn-lt"/>
              </a:rPr>
              <a:t> a, </a:t>
            </a:r>
            <a:r>
              <a:rPr lang="en-US" sz="2000" dirty="0" err="1">
                <a:solidFill>
                  <a:schemeClr val="tx1"/>
                </a:solidFill>
                <a:latin typeface="+mn-lt"/>
              </a:rPr>
              <a:t>int</a:t>
            </a:r>
            <a:r>
              <a:rPr lang="en-US" sz="2000" dirty="0">
                <a:solidFill>
                  <a:schemeClr val="tx1"/>
                </a:solidFill>
                <a:latin typeface="+mn-lt"/>
              </a:rPr>
              <a:t> b);</a:t>
            </a:r>
          </a:p>
          <a:p>
            <a:pPr>
              <a:lnSpc>
                <a:spcPct val="100000"/>
              </a:lnSpc>
              <a:spcBef>
                <a:spcPts val="0"/>
              </a:spcBef>
              <a:buNone/>
            </a:pPr>
            <a:r>
              <a:rPr lang="en-US" sz="2000" dirty="0">
                <a:solidFill>
                  <a:schemeClr val="tx1"/>
                </a:solidFill>
                <a:latin typeface="+mn-lt"/>
              </a:rPr>
              <a:t>int main()</a:t>
            </a:r>
          </a:p>
          <a:p>
            <a:pPr>
              <a:lnSpc>
                <a:spcPct val="100000"/>
              </a:lnSpc>
              <a:spcBef>
                <a:spcPts val="0"/>
              </a:spcBef>
              <a:buNone/>
            </a:pPr>
            <a:r>
              <a:rPr lang="en-US" sz="2000" dirty="0">
                <a:solidFill>
                  <a:schemeClr val="tx1"/>
                </a:solidFill>
                <a:latin typeface="+mn-lt"/>
              </a:rPr>
              <a:t>{</a:t>
            </a:r>
          </a:p>
          <a:p>
            <a:pPr>
              <a:lnSpc>
                <a:spcPct val="100000"/>
              </a:lnSpc>
              <a:spcBef>
                <a:spcPts val="0"/>
              </a:spcBef>
              <a:buNone/>
            </a:pPr>
            <a:r>
              <a:rPr lang="en-US" sz="2000" dirty="0">
                <a:solidFill>
                  <a:schemeClr val="tx1"/>
                </a:solidFill>
                <a:latin typeface="+mn-lt"/>
              </a:rPr>
              <a:t>   </a:t>
            </a:r>
            <a:r>
              <a:rPr lang="en-US" sz="2000" dirty="0" err="1">
                <a:solidFill>
                  <a:schemeClr val="tx1"/>
                </a:solidFill>
                <a:latin typeface="+mn-lt"/>
              </a:rPr>
              <a:t>int</a:t>
            </a:r>
            <a:r>
              <a:rPr lang="en-US" sz="2000" dirty="0">
                <a:solidFill>
                  <a:schemeClr val="tx1"/>
                </a:solidFill>
                <a:latin typeface="+mn-lt"/>
              </a:rPr>
              <a:t>   j, k, m;</a:t>
            </a:r>
          </a:p>
          <a:p>
            <a:pPr>
              <a:lnSpc>
                <a:spcPct val="100000"/>
              </a:lnSpc>
              <a:spcBef>
                <a:spcPts val="0"/>
              </a:spcBef>
              <a:buNone/>
            </a:pPr>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a:t>
            </a:r>
            <a:r>
              <a:rPr lang="en-US" sz="2000" dirty="0" err="1">
                <a:solidFill>
                  <a:schemeClr val="tx1"/>
                </a:solidFill>
                <a:latin typeface="+mn-lt"/>
              </a:rPr>
              <a:t>nInput</a:t>
            </a:r>
            <a:r>
              <a:rPr lang="en-US" sz="2000" dirty="0">
                <a:solidFill>
                  <a:schemeClr val="tx1"/>
                </a:solidFill>
                <a:latin typeface="+mn-lt"/>
              </a:rPr>
              <a:t> two integers: ");</a:t>
            </a:r>
          </a:p>
          <a:p>
            <a:pPr>
              <a:lnSpc>
                <a:spcPct val="100000"/>
              </a:lnSpc>
              <a:spcBef>
                <a:spcPts val="0"/>
              </a:spcBef>
              <a:buNone/>
            </a:pPr>
            <a:r>
              <a:rPr lang="en-US" sz="2000" dirty="0">
                <a:solidFill>
                  <a:schemeClr val="tx1"/>
                </a:solidFill>
                <a:latin typeface="+mn-lt"/>
              </a:rPr>
              <a:t>   </a:t>
            </a:r>
            <a:r>
              <a:rPr lang="en-US" sz="2000" dirty="0" err="1">
                <a:solidFill>
                  <a:schemeClr val="tx1"/>
                </a:solidFill>
                <a:latin typeface="+mn-lt"/>
              </a:rPr>
              <a:t>scanf</a:t>
            </a:r>
            <a:r>
              <a:rPr lang="en-US" sz="2000" dirty="0">
                <a:solidFill>
                  <a:schemeClr val="tx1"/>
                </a:solidFill>
                <a:latin typeface="+mn-lt"/>
              </a:rPr>
              <a:t>("%</a:t>
            </a:r>
            <a:r>
              <a:rPr lang="en-US" sz="2000" dirty="0" err="1">
                <a:solidFill>
                  <a:schemeClr val="tx1"/>
                </a:solidFill>
                <a:latin typeface="+mn-lt"/>
              </a:rPr>
              <a:t>d%d</a:t>
            </a:r>
            <a:r>
              <a:rPr lang="en-US" sz="2000" dirty="0">
                <a:solidFill>
                  <a:schemeClr val="tx1"/>
                </a:solidFill>
                <a:latin typeface="+mn-lt"/>
              </a:rPr>
              <a:t>", &amp;j, &amp;k);</a:t>
            </a:r>
          </a:p>
          <a:p>
            <a:pPr>
              <a:lnSpc>
                <a:spcPct val="100000"/>
              </a:lnSpc>
              <a:spcBef>
                <a:spcPts val="0"/>
              </a:spcBef>
              <a:buNone/>
            </a:pPr>
            <a:r>
              <a:rPr lang="en-US" sz="2000" dirty="0">
                <a:solidFill>
                  <a:schemeClr val="tx1"/>
                </a:solidFill>
                <a:latin typeface="+mn-lt"/>
              </a:rPr>
              <a:t>   m = min(j, k);</a:t>
            </a:r>
          </a:p>
          <a:p>
            <a:pPr>
              <a:lnSpc>
                <a:spcPct val="100000"/>
              </a:lnSpc>
              <a:spcBef>
                <a:spcPts val="0"/>
              </a:spcBef>
              <a:buNone/>
            </a:pPr>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a:t>
            </a:r>
            <a:r>
              <a:rPr lang="en-US" sz="2000" dirty="0" err="1">
                <a:solidFill>
                  <a:schemeClr val="tx1"/>
                </a:solidFill>
                <a:latin typeface="+mn-lt"/>
              </a:rPr>
              <a:t>nOf</a:t>
            </a:r>
            <a:r>
              <a:rPr lang="en-US" sz="2000" dirty="0">
                <a:solidFill>
                  <a:schemeClr val="tx1"/>
                </a:solidFill>
                <a:latin typeface="+mn-lt"/>
              </a:rPr>
              <a:t> the two values %d and %d, the minimum is %d.\n\n", j, k, m);</a:t>
            </a:r>
          </a:p>
          <a:p>
            <a:pPr>
              <a:lnSpc>
                <a:spcPct val="100000"/>
              </a:lnSpc>
              <a:spcBef>
                <a:spcPts val="0"/>
              </a:spcBef>
              <a:buNone/>
            </a:pPr>
            <a:r>
              <a:rPr lang="en-US" sz="2000" dirty="0">
                <a:solidFill>
                  <a:schemeClr val="tx1"/>
                </a:solidFill>
                <a:latin typeface="+mn-lt"/>
              </a:rPr>
              <a:t>   return 0;</a:t>
            </a:r>
          </a:p>
          <a:p>
            <a:pPr>
              <a:lnSpc>
                <a:spcPct val="100000"/>
              </a:lnSpc>
              <a:spcBef>
                <a:spcPts val="0"/>
              </a:spcBef>
              <a:buNone/>
            </a:pPr>
            <a:r>
              <a:rPr lang="en-US" sz="2000" dirty="0">
                <a:solidFill>
                  <a:schemeClr val="tx1"/>
                </a:solidFill>
                <a:latin typeface="+mn-lt"/>
              </a:rPr>
              <a:t>}</a:t>
            </a:r>
          </a:p>
          <a:p>
            <a:pPr>
              <a:lnSpc>
                <a:spcPct val="100000"/>
              </a:lnSpc>
              <a:spcBef>
                <a:spcPts val="0"/>
              </a:spcBef>
              <a:buNone/>
            </a:pPr>
            <a:r>
              <a:rPr lang="en-US" sz="2000" dirty="0" err="1">
                <a:solidFill>
                  <a:schemeClr val="tx1"/>
                </a:solidFill>
                <a:latin typeface="+mn-lt"/>
              </a:rPr>
              <a:t>int</a:t>
            </a:r>
            <a:r>
              <a:rPr lang="en-US" sz="2000" dirty="0">
                <a:solidFill>
                  <a:schemeClr val="tx1"/>
                </a:solidFill>
                <a:latin typeface="+mn-lt"/>
              </a:rPr>
              <a:t> min(</a:t>
            </a:r>
            <a:r>
              <a:rPr lang="en-US" sz="2000" dirty="0" err="1">
                <a:solidFill>
                  <a:schemeClr val="tx1"/>
                </a:solidFill>
                <a:latin typeface="+mn-lt"/>
              </a:rPr>
              <a:t>int</a:t>
            </a:r>
            <a:r>
              <a:rPr lang="en-US" sz="2000" dirty="0">
                <a:solidFill>
                  <a:schemeClr val="tx1"/>
                </a:solidFill>
                <a:latin typeface="+mn-lt"/>
              </a:rPr>
              <a:t> a, </a:t>
            </a:r>
            <a:r>
              <a:rPr lang="en-US" sz="2000" dirty="0" err="1">
                <a:solidFill>
                  <a:schemeClr val="tx1"/>
                </a:solidFill>
                <a:latin typeface="+mn-lt"/>
              </a:rPr>
              <a:t>int</a:t>
            </a:r>
            <a:r>
              <a:rPr lang="en-US" sz="2000" dirty="0">
                <a:solidFill>
                  <a:schemeClr val="tx1"/>
                </a:solidFill>
                <a:latin typeface="+mn-lt"/>
              </a:rPr>
              <a:t> b)</a:t>
            </a:r>
          </a:p>
          <a:p>
            <a:pPr>
              <a:lnSpc>
                <a:spcPct val="100000"/>
              </a:lnSpc>
              <a:spcBef>
                <a:spcPts val="0"/>
              </a:spcBef>
              <a:buNone/>
            </a:pPr>
            <a:r>
              <a:rPr lang="en-US" sz="2000" dirty="0">
                <a:solidFill>
                  <a:schemeClr val="tx1"/>
                </a:solidFill>
                <a:latin typeface="+mn-lt"/>
              </a:rPr>
              <a:t>{</a:t>
            </a:r>
          </a:p>
          <a:p>
            <a:pPr>
              <a:lnSpc>
                <a:spcPct val="100000"/>
              </a:lnSpc>
              <a:spcBef>
                <a:spcPts val="0"/>
              </a:spcBef>
              <a:buNone/>
            </a:pPr>
            <a:r>
              <a:rPr lang="en-US" sz="2000" dirty="0">
                <a:solidFill>
                  <a:schemeClr val="tx1"/>
                </a:solidFill>
                <a:latin typeface="+mn-lt"/>
              </a:rPr>
              <a:t>   if (a &lt; b)</a:t>
            </a:r>
          </a:p>
          <a:p>
            <a:pPr>
              <a:lnSpc>
                <a:spcPct val="100000"/>
              </a:lnSpc>
              <a:spcBef>
                <a:spcPts val="0"/>
              </a:spcBef>
              <a:buNone/>
            </a:pPr>
            <a:r>
              <a:rPr lang="en-US" sz="2000" dirty="0">
                <a:solidFill>
                  <a:schemeClr val="tx1"/>
                </a:solidFill>
                <a:latin typeface="+mn-lt"/>
              </a:rPr>
              <a:t>      return a;</a:t>
            </a:r>
          </a:p>
          <a:p>
            <a:pPr>
              <a:lnSpc>
                <a:spcPct val="100000"/>
              </a:lnSpc>
              <a:spcBef>
                <a:spcPts val="0"/>
              </a:spcBef>
              <a:buNone/>
            </a:pPr>
            <a:r>
              <a:rPr lang="en-US" sz="2000" dirty="0">
                <a:solidFill>
                  <a:schemeClr val="tx1"/>
                </a:solidFill>
                <a:latin typeface="+mn-lt"/>
              </a:rPr>
              <a:t>   else</a:t>
            </a:r>
          </a:p>
          <a:p>
            <a:pPr>
              <a:lnSpc>
                <a:spcPct val="100000"/>
              </a:lnSpc>
              <a:spcBef>
                <a:spcPts val="0"/>
              </a:spcBef>
              <a:buNone/>
            </a:pPr>
            <a:r>
              <a:rPr lang="en-US" sz="2000" dirty="0">
                <a:solidFill>
                  <a:schemeClr val="tx1"/>
                </a:solidFill>
                <a:latin typeface="+mn-lt"/>
              </a:rPr>
              <a:t>      return b;</a:t>
            </a:r>
          </a:p>
          <a:p>
            <a:pPr>
              <a:lnSpc>
                <a:spcPct val="100000"/>
              </a:lnSpc>
              <a:spcBef>
                <a:spcPts val="0"/>
              </a:spcBef>
              <a:buNone/>
            </a:pPr>
            <a:r>
              <a:rPr lang="en-US" sz="2000" dirty="0">
                <a:solidFill>
                  <a:schemeClr val="tx1"/>
                </a:solidFill>
                <a:latin typeface="+mn-lt"/>
              </a:rPr>
              <a:t>}</a:t>
            </a:r>
          </a:p>
        </p:txBody>
      </p:sp>
      <p:sp>
        <p:nvSpPr>
          <p:cNvPr id="8" name="TextBox 7"/>
          <p:cNvSpPr txBox="1"/>
          <p:nvPr/>
        </p:nvSpPr>
        <p:spPr>
          <a:xfrm>
            <a:off x="5978769" y="5008098"/>
            <a:ext cx="502216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OUTPUT :</a:t>
            </a:r>
          </a:p>
          <a:p>
            <a:r>
              <a:rPr lang="en-US" sz="1600" dirty="0"/>
              <a:t>Input two integers : 5 7</a:t>
            </a:r>
          </a:p>
          <a:p>
            <a:r>
              <a:rPr lang="en-US" sz="1600" dirty="0"/>
              <a:t>Of the two values 5 and 7 ,the minimum is 5</a:t>
            </a:r>
          </a:p>
        </p:txBody>
      </p:sp>
    </p:spTree>
  </p:cSld>
  <p:clrMapOvr>
    <a:masterClrMapping/>
  </p:clrMapOvr>
  <mc:AlternateContent xmlns:mc="http://schemas.openxmlformats.org/markup-compatibility/2006" xmlns:p14="http://schemas.microsoft.com/office/powerpoint/2010/main">
    <mc:Choice Requires="p14">
      <p:transition spd="slow" p14:dur="2000" advTm="83805"/>
    </mc:Choice>
    <mc:Fallback xmlns="">
      <p:transition spd="slow" advTm="8380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rPr>
              <a:t>PRACTICE EXERCISE</a:t>
            </a:r>
          </a:p>
        </p:txBody>
      </p:sp>
      <p:sp>
        <p:nvSpPr>
          <p:cNvPr id="3" name="Content Placeholder 2"/>
          <p:cNvSpPr>
            <a:spLocks noGrp="1"/>
          </p:cNvSpPr>
          <p:nvPr>
            <p:ph idx="1"/>
          </p:nvPr>
        </p:nvSpPr>
        <p:spPr/>
        <p:txBody>
          <a:bodyPr/>
          <a:lstStyle/>
          <a:p>
            <a:pPr marL="514350" indent="-514350">
              <a:buNone/>
            </a:pPr>
            <a:r>
              <a:rPr lang="en-US" dirty="0">
                <a:solidFill>
                  <a:schemeClr val="tx1"/>
                </a:solidFill>
                <a:latin typeface="+mn-lt"/>
              </a:rPr>
              <a:t>1. Write a C program for the calculator application using functions.</a:t>
            </a:r>
          </a:p>
          <a:p>
            <a:pPr>
              <a:buNone/>
            </a:pPr>
            <a:r>
              <a:rPr lang="en-US" dirty="0">
                <a:solidFill>
                  <a:schemeClr val="tx1"/>
                </a:solidFill>
                <a:latin typeface="+mn-lt"/>
              </a:rPr>
              <a:t>2. Write a C program to find all prime numbers between given intervals using functions.</a:t>
            </a:r>
          </a:p>
          <a:p>
            <a:pPr>
              <a:buNone/>
            </a:pPr>
            <a:endParaRPr lang="en-US"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17680"/>
    </mc:Choice>
    <mc:Fallback xmlns="">
      <p:transition spd="slow" advTm="1768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rPr>
              <a:t>FUNCTION TYPES </a:t>
            </a:r>
          </a:p>
        </p:txBody>
      </p:sp>
      <p:pic>
        <p:nvPicPr>
          <p:cNvPr id="7" name="Content Placeholder 6" descr="function_types.png"/>
          <p:cNvPicPr>
            <a:picLocks noGrp="1" noChangeAspect="1"/>
          </p:cNvPicPr>
          <p:nvPr>
            <p:ph sz="half" idx="2"/>
          </p:nvPr>
        </p:nvPicPr>
        <p:blipFill>
          <a:blip r:embed="rId3"/>
          <a:stretch>
            <a:fillRect/>
          </a:stretch>
        </p:blipFill>
        <p:spPr>
          <a:xfrm>
            <a:off x="938494" y="1195006"/>
            <a:ext cx="10719582" cy="5448985"/>
          </a:xfrm>
        </p:spPr>
      </p:pic>
    </p:spTree>
  </p:cSld>
  <p:clrMapOvr>
    <a:masterClrMapping/>
  </p:clrMapOvr>
  <mc:AlternateContent xmlns:mc="http://schemas.openxmlformats.org/markup-compatibility/2006" xmlns:p14="http://schemas.microsoft.com/office/powerpoint/2010/main">
    <mc:Choice Requires="p14">
      <p:transition spd="slow" p14:dur="2000" advTm="23534"/>
    </mc:Choice>
    <mc:Fallback xmlns="">
      <p:transition spd="slow" advTm="2353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43" y="365125"/>
            <a:ext cx="10339753" cy="1325563"/>
          </a:xfrm>
        </p:spPr>
        <p:txBody>
          <a:bodyPr>
            <a:normAutofit/>
          </a:bodyPr>
          <a:lstStyle/>
          <a:p>
            <a:r>
              <a:rPr lang="en-US" b="1" dirty="0">
                <a:latin typeface="+mj-lt"/>
              </a:rPr>
              <a:t>FUNCTION TYPES (Cont…)</a:t>
            </a:r>
            <a:br>
              <a:rPr lang="en-US" b="1" dirty="0">
                <a:latin typeface="+mj-lt"/>
              </a:rPr>
            </a:br>
            <a:r>
              <a:rPr lang="en-US" sz="3200" b="1" dirty="0">
                <a:solidFill>
                  <a:srgbClr val="FF0000"/>
                </a:solidFill>
                <a:latin typeface="+mj-lt"/>
              </a:rPr>
              <a:t>EXAMPLE :</a:t>
            </a:r>
            <a:r>
              <a:rPr lang="en-US" sz="3200" b="1" dirty="0">
                <a:latin typeface="+mj-lt"/>
              </a:rPr>
              <a:t> SUM OF TWO NUMBERS</a:t>
            </a:r>
          </a:p>
        </p:txBody>
      </p:sp>
      <p:sp>
        <p:nvSpPr>
          <p:cNvPr id="14" name="Content Placeholder 13"/>
          <p:cNvSpPr>
            <a:spLocks noGrp="1"/>
          </p:cNvSpPr>
          <p:nvPr>
            <p:ph idx="1"/>
          </p:nvPr>
        </p:nvSpPr>
        <p:spPr>
          <a:xfrm>
            <a:off x="323557" y="1575582"/>
            <a:ext cx="10338347" cy="4601381"/>
          </a:xfrm>
        </p:spPr>
        <p:txBody>
          <a:bodyPr/>
          <a:lstStyle/>
          <a:p>
            <a:pPr marL="514350" indent="-514350">
              <a:buAutoNum type="arabicPeriod"/>
            </a:pPr>
            <a:r>
              <a:rPr lang="en-US" sz="2400" dirty="0">
                <a:solidFill>
                  <a:schemeClr val="tx1"/>
                </a:solidFill>
                <a:latin typeface="+mn-lt"/>
              </a:rPr>
              <a:t>With arguments and with return values</a:t>
            </a:r>
          </a:p>
          <a:p>
            <a:pPr marL="514350" indent="-514350">
              <a:buNone/>
            </a:pPr>
            <a:endParaRPr lang="en-US" dirty="0">
              <a:solidFill>
                <a:schemeClr val="tx1"/>
              </a:solidFill>
              <a:latin typeface="+mn-lt"/>
            </a:endParaRPr>
          </a:p>
          <a:p>
            <a:pPr marL="514350" indent="-514350">
              <a:buNone/>
            </a:pPr>
            <a:endParaRPr lang="en-US" dirty="0">
              <a:solidFill>
                <a:schemeClr val="tx1"/>
              </a:solidFill>
              <a:latin typeface="+mn-lt"/>
            </a:endParaRPr>
          </a:p>
        </p:txBody>
      </p:sp>
      <p:sp>
        <p:nvSpPr>
          <p:cNvPr id="17" name="TextBox 16"/>
          <p:cNvSpPr txBox="1"/>
          <p:nvPr/>
        </p:nvSpPr>
        <p:spPr>
          <a:xfrm>
            <a:off x="1392700" y="2208629"/>
            <a:ext cx="6049109"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38100">
              <a:spcBef>
                <a:spcPct val="0"/>
              </a:spcBef>
              <a:buClr>
                <a:srgbClr val="000000"/>
              </a:buClr>
              <a:buSzPts val="2800"/>
              <a:buNone/>
            </a:pPr>
            <a:r>
              <a:rPr lang="en-US" dirty="0"/>
              <a:t>#include &lt;</a:t>
            </a:r>
            <a:r>
              <a:rPr lang="en-US" dirty="0" err="1"/>
              <a:t>stdio.h</a:t>
            </a:r>
            <a:r>
              <a:rPr lang="en-US" dirty="0"/>
              <a:t>&gt;</a:t>
            </a:r>
          </a:p>
          <a:p>
            <a:pPr marL="171450" indent="-38100">
              <a:spcBef>
                <a:spcPct val="0"/>
              </a:spcBef>
              <a:buClr>
                <a:srgbClr val="000000"/>
              </a:buClr>
              <a:buSzPts val="2800"/>
              <a:buNone/>
            </a:pPr>
            <a:r>
              <a:rPr lang="en-US" dirty="0"/>
              <a:t>int add(</a:t>
            </a:r>
            <a:r>
              <a:rPr lang="en-US" dirty="0" err="1"/>
              <a:t>int,int</a:t>
            </a:r>
            <a:r>
              <a:rPr lang="en-US" dirty="0"/>
              <a:t>);                     </a:t>
            </a:r>
            <a:r>
              <a:rPr lang="en-US" dirty="0">
                <a:solidFill>
                  <a:srgbClr val="FF0000"/>
                </a:solidFill>
              </a:rPr>
              <a:t>// Function Declaration</a:t>
            </a:r>
          </a:p>
          <a:p>
            <a:pPr marL="171450" indent="-38100">
              <a:spcBef>
                <a:spcPct val="0"/>
              </a:spcBef>
              <a:buClr>
                <a:srgbClr val="000000"/>
              </a:buClr>
              <a:buSzPts val="2800"/>
              <a:buNone/>
            </a:pPr>
            <a:r>
              <a:rPr lang="en-US" dirty="0"/>
              <a:t>main()</a:t>
            </a:r>
          </a:p>
          <a:p>
            <a:pPr marL="171450" indent="-38100">
              <a:spcBef>
                <a:spcPct val="0"/>
              </a:spcBef>
              <a:buClr>
                <a:srgbClr val="000000"/>
              </a:buClr>
              <a:buSzPts val="2800"/>
              <a:buNone/>
            </a:pPr>
            <a:r>
              <a:rPr lang="en-US" dirty="0"/>
              <a:t>{</a:t>
            </a:r>
          </a:p>
          <a:p>
            <a:pPr marL="171450" indent="-38100">
              <a:spcBef>
                <a:spcPct val="0"/>
              </a:spcBef>
              <a:buClr>
                <a:srgbClr val="000000"/>
              </a:buClr>
              <a:buSzPts val="2800"/>
              <a:buNone/>
            </a:pPr>
            <a:r>
              <a:rPr lang="en-US" dirty="0" err="1"/>
              <a:t>int</a:t>
            </a:r>
            <a:r>
              <a:rPr lang="en-US" dirty="0"/>
              <a:t> a=10,b=20,sum;</a:t>
            </a:r>
          </a:p>
          <a:p>
            <a:pPr marL="171450" indent="-38100">
              <a:spcBef>
                <a:spcPct val="0"/>
              </a:spcBef>
              <a:buClr>
                <a:srgbClr val="000000"/>
              </a:buClr>
              <a:buSzPts val="2800"/>
              <a:buNone/>
            </a:pPr>
            <a:r>
              <a:rPr lang="en-US" dirty="0" err="1"/>
              <a:t>printf</a:t>
            </a:r>
            <a:r>
              <a:rPr lang="en-US" dirty="0"/>
              <a:t>(“Addition”);      </a:t>
            </a:r>
          </a:p>
          <a:p>
            <a:pPr marL="171450" indent="-38100">
              <a:spcBef>
                <a:spcPct val="0"/>
              </a:spcBef>
              <a:buClr>
                <a:srgbClr val="000000"/>
              </a:buClr>
              <a:buSzPts val="2800"/>
              <a:buNone/>
            </a:pPr>
            <a:r>
              <a:rPr lang="en-US" dirty="0"/>
              <a:t>sum=add(</a:t>
            </a:r>
            <a:r>
              <a:rPr lang="en-US" dirty="0" err="1"/>
              <a:t>a,b</a:t>
            </a:r>
            <a:r>
              <a:rPr lang="en-US" dirty="0"/>
              <a:t>);                       </a:t>
            </a:r>
            <a:r>
              <a:rPr lang="en-US" dirty="0">
                <a:solidFill>
                  <a:srgbClr val="FF0000"/>
                </a:solidFill>
              </a:rPr>
              <a:t>// Function Call</a:t>
            </a:r>
          </a:p>
          <a:p>
            <a:pPr marL="171450" indent="-38100">
              <a:spcBef>
                <a:spcPct val="0"/>
              </a:spcBef>
              <a:buClr>
                <a:srgbClr val="000000"/>
              </a:buClr>
              <a:buSzPts val="2800"/>
              <a:buNone/>
            </a:pPr>
            <a:r>
              <a:rPr lang="en-US" dirty="0" err="1"/>
              <a:t>printf</a:t>
            </a:r>
            <a:r>
              <a:rPr lang="en-US" dirty="0"/>
              <a:t>(“sum = %</a:t>
            </a:r>
            <a:r>
              <a:rPr lang="en-US" dirty="0" err="1"/>
              <a:t>d”,sum</a:t>
            </a:r>
            <a:r>
              <a:rPr lang="en-US" dirty="0"/>
              <a:t>);</a:t>
            </a:r>
          </a:p>
          <a:p>
            <a:pPr marL="171450" indent="-38100">
              <a:spcBef>
                <a:spcPct val="0"/>
              </a:spcBef>
              <a:buClr>
                <a:srgbClr val="000000"/>
              </a:buClr>
              <a:buSzPts val="2800"/>
              <a:buNone/>
            </a:pPr>
            <a:r>
              <a:rPr lang="en-US" dirty="0"/>
              <a:t>}</a:t>
            </a:r>
          </a:p>
          <a:p>
            <a:pPr marL="171450" indent="-38100">
              <a:spcBef>
                <a:spcPct val="0"/>
              </a:spcBef>
              <a:buClr>
                <a:srgbClr val="000000"/>
              </a:buClr>
              <a:buSzPts val="2800"/>
              <a:buNone/>
            </a:pPr>
            <a:r>
              <a:rPr lang="en-US" dirty="0">
                <a:solidFill>
                  <a:srgbClr val="002060"/>
                </a:solidFill>
              </a:rPr>
              <a:t>int add(int x, int y)             </a:t>
            </a:r>
            <a:r>
              <a:rPr lang="en-US" dirty="0"/>
              <a:t> </a:t>
            </a:r>
            <a:r>
              <a:rPr lang="en-US" dirty="0">
                <a:solidFill>
                  <a:srgbClr val="FF0000"/>
                </a:solidFill>
              </a:rPr>
              <a:t>// Function Definition</a:t>
            </a:r>
          </a:p>
          <a:p>
            <a:pPr marL="171450" indent="-38100">
              <a:spcBef>
                <a:spcPct val="0"/>
              </a:spcBef>
              <a:buClr>
                <a:srgbClr val="000000"/>
              </a:buClr>
              <a:buSzPts val="2800"/>
              <a:buNone/>
            </a:pPr>
            <a:r>
              <a:rPr lang="en-US" dirty="0">
                <a:solidFill>
                  <a:srgbClr val="002060"/>
                </a:solidFill>
              </a:rPr>
              <a:t>{</a:t>
            </a:r>
          </a:p>
          <a:p>
            <a:pPr marL="171450" indent="-38100">
              <a:spcBef>
                <a:spcPct val="0"/>
              </a:spcBef>
              <a:buClr>
                <a:srgbClr val="000000"/>
              </a:buClr>
              <a:buSzPts val="2800"/>
              <a:buNone/>
            </a:pPr>
            <a:r>
              <a:rPr lang="en-US" dirty="0">
                <a:solidFill>
                  <a:srgbClr val="002060"/>
                </a:solidFill>
              </a:rPr>
              <a:t>return </a:t>
            </a:r>
            <a:r>
              <a:rPr lang="en-US" dirty="0" err="1">
                <a:solidFill>
                  <a:srgbClr val="002060"/>
                </a:solidFill>
              </a:rPr>
              <a:t>x+y</a:t>
            </a:r>
            <a:r>
              <a:rPr lang="en-US" dirty="0">
                <a:solidFill>
                  <a:srgbClr val="002060"/>
                </a:solidFill>
              </a:rPr>
              <a:t>;</a:t>
            </a:r>
          </a:p>
          <a:p>
            <a:pPr marL="171450" indent="-38100">
              <a:spcBef>
                <a:spcPct val="0"/>
              </a:spcBef>
              <a:buClr>
                <a:srgbClr val="000000"/>
              </a:buClr>
              <a:buSzPts val="2800"/>
              <a:buNone/>
            </a:pPr>
            <a:r>
              <a:rPr lang="en-US" dirty="0">
                <a:solidFill>
                  <a:srgbClr val="002060"/>
                </a:solidFill>
              </a:rPr>
              <a:t>}</a:t>
            </a:r>
          </a:p>
          <a:p>
            <a:pPr marL="171450" indent="-38100">
              <a:spcBef>
                <a:spcPct val="0"/>
              </a:spcBef>
              <a:buClr>
                <a:srgbClr val="000000"/>
              </a:buClr>
              <a:buSzPts val="2800"/>
              <a:buNone/>
            </a:pPr>
            <a:endParaRPr lang="en-US" dirty="0"/>
          </a:p>
          <a:p>
            <a:endParaRPr lang="en-US" dirty="0"/>
          </a:p>
        </p:txBody>
      </p:sp>
      <p:sp>
        <p:nvSpPr>
          <p:cNvPr id="20" name="TextBox 19"/>
          <p:cNvSpPr txBox="1"/>
          <p:nvPr/>
        </p:nvSpPr>
        <p:spPr>
          <a:xfrm>
            <a:off x="7989402" y="4487744"/>
            <a:ext cx="237744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Output :</a:t>
            </a:r>
          </a:p>
          <a:p>
            <a:r>
              <a:rPr lang="en-US" dirty="0"/>
              <a:t>Addition</a:t>
            </a:r>
          </a:p>
          <a:p>
            <a:r>
              <a:rPr lang="en-US" dirty="0"/>
              <a:t>Sum=30</a:t>
            </a:r>
          </a:p>
        </p:txBody>
      </p:sp>
    </p:spTree>
  </p:cSld>
  <p:clrMapOvr>
    <a:masterClrMapping/>
  </p:clrMapOvr>
  <mc:AlternateContent xmlns:mc="http://schemas.openxmlformats.org/markup-compatibility/2006" xmlns:p14="http://schemas.microsoft.com/office/powerpoint/2010/main">
    <mc:Choice Requires="p14">
      <p:transition spd="slow" p14:dur="2000" advTm="104741"/>
    </mc:Choice>
    <mc:Fallback xmlns="">
      <p:transition spd="slow" advTm="10474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43" y="365125"/>
            <a:ext cx="10339753" cy="1325563"/>
          </a:xfrm>
        </p:spPr>
        <p:txBody>
          <a:bodyPr>
            <a:normAutofit/>
          </a:bodyPr>
          <a:lstStyle/>
          <a:p>
            <a:r>
              <a:rPr lang="en-US" b="1" dirty="0">
                <a:latin typeface="+mj-lt"/>
              </a:rPr>
              <a:t>FUNCTION TYPES (Cont…)</a:t>
            </a:r>
            <a:br>
              <a:rPr lang="en-US" b="1" dirty="0">
                <a:latin typeface="+mj-lt"/>
              </a:rPr>
            </a:br>
            <a:r>
              <a:rPr lang="en-US" sz="3200" b="1" dirty="0">
                <a:solidFill>
                  <a:srgbClr val="FF0000"/>
                </a:solidFill>
                <a:latin typeface="+mj-lt"/>
              </a:rPr>
              <a:t>EXAMPLE :</a:t>
            </a:r>
            <a:r>
              <a:rPr lang="en-US" sz="3200" b="1" dirty="0">
                <a:latin typeface="+mj-lt"/>
              </a:rPr>
              <a:t> SUM OF TWO NUMBERS</a:t>
            </a:r>
          </a:p>
        </p:txBody>
      </p:sp>
      <p:sp>
        <p:nvSpPr>
          <p:cNvPr id="14" name="Content Placeholder 13"/>
          <p:cNvSpPr>
            <a:spLocks noGrp="1"/>
          </p:cNvSpPr>
          <p:nvPr>
            <p:ph idx="1"/>
          </p:nvPr>
        </p:nvSpPr>
        <p:spPr>
          <a:xfrm>
            <a:off x="323557" y="1575582"/>
            <a:ext cx="10338347" cy="4601381"/>
          </a:xfrm>
        </p:spPr>
        <p:txBody>
          <a:bodyPr/>
          <a:lstStyle/>
          <a:p>
            <a:pPr marL="514350" indent="-514350">
              <a:buNone/>
            </a:pPr>
            <a:r>
              <a:rPr lang="en-US" sz="2400" dirty="0">
                <a:latin typeface="+mn-lt"/>
              </a:rPr>
              <a:t>2. With arguments and without return values</a:t>
            </a:r>
          </a:p>
          <a:p>
            <a:pPr marL="514350" indent="-514350">
              <a:buNone/>
            </a:pPr>
            <a:endParaRPr lang="en-US" dirty="0">
              <a:solidFill>
                <a:schemeClr val="tx1"/>
              </a:solidFill>
              <a:latin typeface="+mn-lt"/>
            </a:endParaRPr>
          </a:p>
          <a:p>
            <a:pPr marL="514350" indent="-514350">
              <a:buNone/>
            </a:pPr>
            <a:endParaRPr lang="en-US" dirty="0">
              <a:solidFill>
                <a:schemeClr val="tx1"/>
              </a:solidFill>
              <a:latin typeface="+mn-lt"/>
            </a:endParaRPr>
          </a:p>
        </p:txBody>
      </p:sp>
      <p:sp>
        <p:nvSpPr>
          <p:cNvPr id="17" name="TextBox 16"/>
          <p:cNvSpPr txBox="1"/>
          <p:nvPr/>
        </p:nvSpPr>
        <p:spPr>
          <a:xfrm>
            <a:off x="1392700" y="2208629"/>
            <a:ext cx="6049109"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38100">
              <a:spcBef>
                <a:spcPct val="0"/>
              </a:spcBef>
              <a:buClr>
                <a:srgbClr val="000000"/>
              </a:buClr>
              <a:buSzPts val="2800"/>
            </a:pPr>
            <a:r>
              <a:rPr lang="en-US" dirty="0"/>
              <a:t>#include &lt;</a:t>
            </a:r>
            <a:r>
              <a:rPr lang="en-US" dirty="0" err="1"/>
              <a:t>stdio.h</a:t>
            </a:r>
            <a:r>
              <a:rPr lang="en-US" dirty="0"/>
              <a:t>&gt;</a:t>
            </a:r>
          </a:p>
          <a:p>
            <a:pPr marL="171450" indent="-38100">
              <a:spcBef>
                <a:spcPct val="0"/>
              </a:spcBef>
              <a:buClr>
                <a:srgbClr val="000000"/>
              </a:buClr>
              <a:buSzPts val="2800"/>
              <a:buNone/>
            </a:pPr>
            <a:r>
              <a:rPr lang="en-US" dirty="0"/>
              <a:t>void add(</a:t>
            </a:r>
            <a:r>
              <a:rPr lang="en-US" dirty="0" err="1"/>
              <a:t>int,int</a:t>
            </a:r>
            <a:r>
              <a:rPr lang="en-US" dirty="0"/>
              <a:t>);                    </a:t>
            </a:r>
            <a:r>
              <a:rPr lang="en-US" dirty="0">
                <a:solidFill>
                  <a:srgbClr val="FF0000"/>
                </a:solidFill>
              </a:rPr>
              <a:t> // Function Declaration</a:t>
            </a:r>
          </a:p>
          <a:p>
            <a:pPr marL="171450" indent="-38100">
              <a:spcBef>
                <a:spcPct val="0"/>
              </a:spcBef>
              <a:buClr>
                <a:srgbClr val="000000"/>
              </a:buClr>
              <a:buSzPts val="2800"/>
              <a:buNone/>
            </a:pPr>
            <a:r>
              <a:rPr lang="en-US" dirty="0"/>
              <a:t>main()</a:t>
            </a:r>
          </a:p>
          <a:p>
            <a:pPr marL="171450" indent="-38100">
              <a:spcBef>
                <a:spcPct val="0"/>
              </a:spcBef>
              <a:buClr>
                <a:srgbClr val="000000"/>
              </a:buClr>
              <a:buSzPts val="2800"/>
              <a:buNone/>
            </a:pPr>
            <a:r>
              <a:rPr lang="en-US" dirty="0"/>
              <a:t>{ int a=10,b=20;</a:t>
            </a:r>
          </a:p>
          <a:p>
            <a:pPr marL="171450" indent="-38100">
              <a:spcBef>
                <a:spcPct val="0"/>
              </a:spcBef>
              <a:buClr>
                <a:srgbClr val="000000"/>
              </a:buClr>
              <a:buSzPts val="2800"/>
              <a:buNone/>
            </a:pPr>
            <a:r>
              <a:rPr lang="en-US" dirty="0" err="1"/>
              <a:t>printf</a:t>
            </a:r>
            <a:r>
              <a:rPr lang="en-US" dirty="0"/>
              <a:t>(“Addition”);      </a:t>
            </a:r>
          </a:p>
          <a:p>
            <a:pPr marL="171450" indent="-38100">
              <a:spcBef>
                <a:spcPct val="0"/>
              </a:spcBef>
              <a:buClr>
                <a:srgbClr val="000000"/>
              </a:buClr>
              <a:buSzPts val="2800"/>
              <a:buNone/>
            </a:pPr>
            <a:r>
              <a:rPr lang="en-US" dirty="0"/>
              <a:t>add(</a:t>
            </a:r>
            <a:r>
              <a:rPr lang="en-US" dirty="0" err="1"/>
              <a:t>a,b</a:t>
            </a:r>
            <a:r>
              <a:rPr lang="en-US" dirty="0"/>
              <a:t>);                                </a:t>
            </a:r>
            <a:r>
              <a:rPr lang="en-US" dirty="0">
                <a:solidFill>
                  <a:srgbClr val="FF0000"/>
                </a:solidFill>
              </a:rPr>
              <a:t>// Function Call</a:t>
            </a:r>
          </a:p>
          <a:p>
            <a:pPr marL="171450" indent="-38100">
              <a:spcBef>
                <a:spcPct val="0"/>
              </a:spcBef>
              <a:buClr>
                <a:srgbClr val="000000"/>
              </a:buClr>
              <a:buSzPts val="2800"/>
              <a:buNone/>
            </a:pPr>
            <a:r>
              <a:rPr lang="en-US" dirty="0"/>
              <a:t>}</a:t>
            </a:r>
          </a:p>
          <a:p>
            <a:pPr marL="171450" indent="-38100">
              <a:spcBef>
                <a:spcPct val="0"/>
              </a:spcBef>
              <a:buClr>
                <a:srgbClr val="000000"/>
              </a:buClr>
              <a:buSzPts val="2800"/>
              <a:buNone/>
            </a:pPr>
            <a:r>
              <a:rPr lang="en-US" dirty="0">
                <a:solidFill>
                  <a:srgbClr val="002060"/>
                </a:solidFill>
              </a:rPr>
              <a:t>void add(int x, int y)</a:t>
            </a:r>
            <a:r>
              <a:rPr lang="en-US" dirty="0"/>
              <a:t>           </a:t>
            </a:r>
            <a:r>
              <a:rPr lang="en-US" dirty="0">
                <a:solidFill>
                  <a:srgbClr val="FF0000"/>
                </a:solidFill>
              </a:rPr>
              <a:t> // Function Definition</a:t>
            </a:r>
          </a:p>
          <a:p>
            <a:pPr marL="171450" indent="-38100">
              <a:spcBef>
                <a:spcPct val="0"/>
              </a:spcBef>
              <a:buClr>
                <a:srgbClr val="000000"/>
              </a:buClr>
              <a:buSzPts val="2800"/>
              <a:buNone/>
            </a:pPr>
            <a:r>
              <a:rPr lang="en-US" dirty="0">
                <a:solidFill>
                  <a:srgbClr val="002060"/>
                </a:solidFill>
              </a:rPr>
              <a:t>{</a:t>
            </a:r>
          </a:p>
          <a:p>
            <a:pPr marL="171450" indent="-38100">
              <a:spcBef>
                <a:spcPct val="0"/>
              </a:spcBef>
              <a:buClr>
                <a:srgbClr val="000000"/>
              </a:buClr>
              <a:buSzPts val="2800"/>
            </a:pPr>
            <a:r>
              <a:rPr lang="en-US" dirty="0">
                <a:solidFill>
                  <a:srgbClr val="002060"/>
                </a:solidFill>
              </a:rPr>
              <a:t>int sum;</a:t>
            </a:r>
          </a:p>
          <a:p>
            <a:pPr marL="171450" indent="-38100">
              <a:spcBef>
                <a:spcPct val="0"/>
              </a:spcBef>
              <a:buClr>
                <a:srgbClr val="000000"/>
              </a:buClr>
              <a:buSzPts val="2800"/>
            </a:pPr>
            <a:r>
              <a:rPr lang="en-US" dirty="0">
                <a:solidFill>
                  <a:srgbClr val="002060"/>
                </a:solidFill>
              </a:rPr>
              <a:t>sum= x + y;</a:t>
            </a:r>
          </a:p>
          <a:p>
            <a:pPr marL="171450" indent="-38100">
              <a:spcBef>
                <a:spcPct val="0"/>
              </a:spcBef>
              <a:buClr>
                <a:srgbClr val="000000"/>
              </a:buClr>
              <a:buSzPts val="2800"/>
            </a:pPr>
            <a:r>
              <a:rPr lang="en-US" dirty="0" err="1">
                <a:solidFill>
                  <a:srgbClr val="002060"/>
                </a:solidFill>
              </a:rPr>
              <a:t>printf</a:t>
            </a:r>
            <a:r>
              <a:rPr lang="en-US" dirty="0">
                <a:solidFill>
                  <a:srgbClr val="002060"/>
                </a:solidFill>
              </a:rPr>
              <a:t>(“sum = %</a:t>
            </a:r>
            <a:r>
              <a:rPr lang="en-US" dirty="0" err="1">
                <a:solidFill>
                  <a:srgbClr val="002060"/>
                </a:solidFill>
              </a:rPr>
              <a:t>d”,sum</a:t>
            </a:r>
            <a:r>
              <a:rPr lang="en-US" dirty="0">
                <a:solidFill>
                  <a:srgbClr val="002060"/>
                </a:solidFill>
              </a:rPr>
              <a:t>);</a:t>
            </a:r>
          </a:p>
          <a:p>
            <a:pPr marL="171450" indent="-38100">
              <a:spcBef>
                <a:spcPct val="0"/>
              </a:spcBef>
              <a:buClr>
                <a:srgbClr val="000000"/>
              </a:buClr>
              <a:buSzPts val="2800"/>
              <a:buNone/>
            </a:pPr>
            <a:r>
              <a:rPr lang="en-US" dirty="0">
                <a:solidFill>
                  <a:srgbClr val="002060"/>
                </a:solidFill>
              </a:rPr>
              <a:t>}</a:t>
            </a:r>
          </a:p>
          <a:p>
            <a:pPr marL="171450" indent="-38100">
              <a:spcBef>
                <a:spcPct val="0"/>
              </a:spcBef>
              <a:buClr>
                <a:srgbClr val="000000"/>
              </a:buClr>
              <a:buSzPts val="2800"/>
              <a:buNone/>
            </a:pPr>
            <a:endParaRPr lang="en-US" dirty="0"/>
          </a:p>
          <a:p>
            <a:pPr marL="171450" indent="-38100">
              <a:spcBef>
                <a:spcPct val="0"/>
              </a:spcBef>
              <a:buClr>
                <a:srgbClr val="000000"/>
              </a:buClr>
              <a:buSzPts val="2800"/>
              <a:buNone/>
            </a:pPr>
            <a:endParaRPr lang="en-US" dirty="0"/>
          </a:p>
          <a:p>
            <a:endParaRPr lang="en-US" dirty="0"/>
          </a:p>
        </p:txBody>
      </p:sp>
      <p:sp>
        <p:nvSpPr>
          <p:cNvPr id="20" name="TextBox 19"/>
          <p:cNvSpPr txBox="1"/>
          <p:nvPr/>
        </p:nvSpPr>
        <p:spPr>
          <a:xfrm>
            <a:off x="7863136" y="4701752"/>
            <a:ext cx="237744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Output :</a:t>
            </a:r>
          </a:p>
          <a:p>
            <a:r>
              <a:rPr lang="en-US" dirty="0"/>
              <a:t>Addition</a:t>
            </a:r>
          </a:p>
          <a:p>
            <a:r>
              <a:rPr lang="en-US" dirty="0"/>
              <a:t>Sum=30</a:t>
            </a:r>
          </a:p>
        </p:txBody>
      </p:sp>
    </p:spTree>
  </p:cSld>
  <p:clrMapOvr>
    <a:masterClrMapping/>
  </p:clrMapOvr>
  <mc:AlternateContent xmlns:mc="http://schemas.openxmlformats.org/markup-compatibility/2006" xmlns:p14="http://schemas.microsoft.com/office/powerpoint/2010/main">
    <mc:Choice Requires="p14">
      <p:transition spd="slow" p14:dur="2000" advTm="85579"/>
    </mc:Choice>
    <mc:Fallback xmlns="">
      <p:transition spd="slow" advTm="8557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43" y="365125"/>
            <a:ext cx="10339753" cy="1325563"/>
          </a:xfrm>
        </p:spPr>
        <p:txBody>
          <a:bodyPr>
            <a:normAutofit/>
          </a:bodyPr>
          <a:lstStyle/>
          <a:p>
            <a:r>
              <a:rPr lang="en-US" b="1" dirty="0">
                <a:latin typeface="+mj-lt"/>
              </a:rPr>
              <a:t>FUNCTION TYPES (Cont…)</a:t>
            </a:r>
            <a:br>
              <a:rPr lang="en-US" b="1" dirty="0">
                <a:latin typeface="+mj-lt"/>
              </a:rPr>
            </a:br>
            <a:r>
              <a:rPr lang="en-US" sz="3200" b="1" dirty="0">
                <a:solidFill>
                  <a:srgbClr val="FF0000"/>
                </a:solidFill>
                <a:latin typeface="+mj-lt"/>
              </a:rPr>
              <a:t>EXAMPLE :</a:t>
            </a:r>
            <a:r>
              <a:rPr lang="en-US" sz="3200" b="1" dirty="0">
                <a:latin typeface="+mj-lt"/>
              </a:rPr>
              <a:t> SUM OF TWO NUMBERS</a:t>
            </a:r>
          </a:p>
        </p:txBody>
      </p:sp>
      <p:sp>
        <p:nvSpPr>
          <p:cNvPr id="14" name="Content Placeholder 13"/>
          <p:cNvSpPr>
            <a:spLocks noGrp="1"/>
          </p:cNvSpPr>
          <p:nvPr>
            <p:ph idx="1"/>
          </p:nvPr>
        </p:nvSpPr>
        <p:spPr>
          <a:xfrm>
            <a:off x="323557" y="1575582"/>
            <a:ext cx="10338347" cy="4601381"/>
          </a:xfrm>
        </p:spPr>
        <p:txBody>
          <a:bodyPr/>
          <a:lstStyle/>
          <a:p>
            <a:pPr marL="514350" indent="-514350">
              <a:buNone/>
            </a:pPr>
            <a:r>
              <a:rPr lang="en-US" sz="2400" dirty="0">
                <a:latin typeface="+mn-lt"/>
              </a:rPr>
              <a:t> 3. Without arguments and with return values</a:t>
            </a:r>
          </a:p>
          <a:p>
            <a:pPr marL="514350" indent="-514350">
              <a:buNone/>
            </a:pPr>
            <a:endParaRPr lang="en-US" sz="2400" dirty="0">
              <a:latin typeface="+mn-lt"/>
            </a:endParaRPr>
          </a:p>
          <a:p>
            <a:pPr marL="514350" indent="-514350">
              <a:buNone/>
            </a:pPr>
            <a:endParaRPr lang="en-US" dirty="0">
              <a:solidFill>
                <a:schemeClr val="tx1"/>
              </a:solidFill>
              <a:latin typeface="+mn-lt"/>
            </a:endParaRPr>
          </a:p>
          <a:p>
            <a:pPr marL="514350" indent="-514350">
              <a:buNone/>
            </a:pPr>
            <a:endParaRPr lang="en-US" dirty="0">
              <a:solidFill>
                <a:schemeClr val="tx1"/>
              </a:solidFill>
              <a:latin typeface="+mn-lt"/>
            </a:endParaRPr>
          </a:p>
        </p:txBody>
      </p:sp>
      <p:sp>
        <p:nvSpPr>
          <p:cNvPr id="17" name="TextBox 16"/>
          <p:cNvSpPr txBox="1"/>
          <p:nvPr/>
        </p:nvSpPr>
        <p:spPr>
          <a:xfrm>
            <a:off x="1392700" y="2208629"/>
            <a:ext cx="6049109"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38100">
              <a:spcBef>
                <a:spcPct val="0"/>
              </a:spcBef>
              <a:buClr>
                <a:srgbClr val="000000"/>
              </a:buClr>
              <a:buSzPts val="2800"/>
            </a:pPr>
            <a:r>
              <a:rPr lang="en-US" dirty="0"/>
              <a:t>#include &lt;</a:t>
            </a:r>
            <a:r>
              <a:rPr lang="en-US" dirty="0" err="1"/>
              <a:t>stdio.h</a:t>
            </a:r>
            <a:r>
              <a:rPr lang="en-US" dirty="0"/>
              <a:t>&gt;</a:t>
            </a:r>
          </a:p>
          <a:p>
            <a:pPr marL="171450" indent="-38100">
              <a:spcBef>
                <a:spcPct val="0"/>
              </a:spcBef>
              <a:buClr>
                <a:srgbClr val="000000"/>
              </a:buClr>
              <a:buSzPts val="2800"/>
              <a:buNone/>
            </a:pPr>
            <a:r>
              <a:rPr lang="en-US" dirty="0"/>
              <a:t>int add(void);                     </a:t>
            </a:r>
            <a:r>
              <a:rPr lang="en-US" dirty="0">
                <a:solidFill>
                  <a:srgbClr val="FF0000"/>
                </a:solidFill>
              </a:rPr>
              <a:t>// Function Declaration</a:t>
            </a:r>
          </a:p>
          <a:p>
            <a:pPr marL="171450" indent="-38100">
              <a:spcBef>
                <a:spcPct val="0"/>
              </a:spcBef>
              <a:buClr>
                <a:srgbClr val="000000"/>
              </a:buClr>
              <a:buSzPts val="2800"/>
              <a:buNone/>
            </a:pPr>
            <a:r>
              <a:rPr lang="en-US" dirty="0"/>
              <a:t>main()</a:t>
            </a:r>
          </a:p>
          <a:p>
            <a:pPr marL="171450" indent="-38100">
              <a:spcBef>
                <a:spcPct val="0"/>
              </a:spcBef>
              <a:buClr>
                <a:srgbClr val="000000"/>
              </a:buClr>
              <a:buSzPts val="2800"/>
              <a:buNone/>
            </a:pPr>
            <a:r>
              <a:rPr lang="en-US" dirty="0"/>
              <a:t>{ int sum;</a:t>
            </a:r>
          </a:p>
          <a:p>
            <a:pPr marL="171450" indent="-38100">
              <a:spcBef>
                <a:spcPct val="0"/>
              </a:spcBef>
              <a:buClr>
                <a:srgbClr val="000000"/>
              </a:buClr>
              <a:buSzPts val="2800"/>
              <a:buNone/>
            </a:pPr>
            <a:r>
              <a:rPr lang="en-US" dirty="0" err="1"/>
              <a:t>printf</a:t>
            </a:r>
            <a:r>
              <a:rPr lang="en-US" dirty="0"/>
              <a:t>(“Addition”);      </a:t>
            </a:r>
          </a:p>
          <a:p>
            <a:pPr marL="171450" indent="-38100">
              <a:spcBef>
                <a:spcPct val="0"/>
              </a:spcBef>
              <a:buClr>
                <a:srgbClr val="000000"/>
              </a:buClr>
              <a:buSzPts val="2800"/>
              <a:buNone/>
            </a:pPr>
            <a:r>
              <a:rPr lang="en-US" dirty="0"/>
              <a:t>sum=add();                      </a:t>
            </a:r>
            <a:r>
              <a:rPr lang="en-US" dirty="0">
                <a:solidFill>
                  <a:srgbClr val="FF0000"/>
                </a:solidFill>
              </a:rPr>
              <a:t> // Function Call</a:t>
            </a:r>
          </a:p>
          <a:p>
            <a:pPr marL="171450" indent="-38100">
              <a:spcBef>
                <a:spcPct val="0"/>
              </a:spcBef>
              <a:buClr>
                <a:srgbClr val="000000"/>
              </a:buClr>
              <a:buSzPts val="2800"/>
              <a:buNone/>
            </a:pPr>
            <a:r>
              <a:rPr lang="en-US" dirty="0" err="1"/>
              <a:t>printf</a:t>
            </a:r>
            <a:r>
              <a:rPr lang="en-US" dirty="0"/>
              <a:t>(“sum = %</a:t>
            </a:r>
            <a:r>
              <a:rPr lang="en-US" dirty="0" err="1"/>
              <a:t>d”,sum</a:t>
            </a:r>
            <a:r>
              <a:rPr lang="en-US" dirty="0"/>
              <a:t>);</a:t>
            </a:r>
          </a:p>
          <a:p>
            <a:pPr marL="171450" indent="-38100">
              <a:spcBef>
                <a:spcPct val="0"/>
              </a:spcBef>
              <a:buClr>
                <a:srgbClr val="000000"/>
              </a:buClr>
              <a:buSzPts val="2800"/>
              <a:buNone/>
            </a:pPr>
            <a:r>
              <a:rPr lang="en-US" dirty="0"/>
              <a:t>}</a:t>
            </a:r>
          </a:p>
          <a:p>
            <a:pPr marL="171450" indent="-38100">
              <a:spcBef>
                <a:spcPct val="0"/>
              </a:spcBef>
              <a:buClr>
                <a:srgbClr val="000000"/>
              </a:buClr>
              <a:buSzPts val="2800"/>
              <a:buNone/>
            </a:pPr>
            <a:r>
              <a:rPr lang="en-US" dirty="0">
                <a:solidFill>
                  <a:srgbClr val="002060"/>
                </a:solidFill>
              </a:rPr>
              <a:t>int add(void)</a:t>
            </a:r>
            <a:r>
              <a:rPr lang="en-US" dirty="0"/>
              <a:t>            </a:t>
            </a:r>
            <a:r>
              <a:rPr lang="en-US" dirty="0">
                <a:solidFill>
                  <a:srgbClr val="FF0000"/>
                </a:solidFill>
              </a:rPr>
              <a:t>// Function Definition</a:t>
            </a:r>
          </a:p>
          <a:p>
            <a:pPr marL="171450" indent="-38100">
              <a:spcBef>
                <a:spcPct val="0"/>
              </a:spcBef>
              <a:buClr>
                <a:srgbClr val="000000"/>
              </a:buClr>
              <a:buSzPts val="2800"/>
              <a:buNone/>
            </a:pPr>
            <a:r>
              <a:rPr lang="en-US" dirty="0">
                <a:solidFill>
                  <a:srgbClr val="002060"/>
                </a:solidFill>
              </a:rPr>
              <a:t>{</a:t>
            </a:r>
          </a:p>
          <a:p>
            <a:pPr marL="171450" indent="-38100">
              <a:spcBef>
                <a:spcPct val="0"/>
              </a:spcBef>
              <a:buClr>
                <a:srgbClr val="000000"/>
              </a:buClr>
              <a:buSzPts val="2800"/>
              <a:buNone/>
            </a:pPr>
            <a:r>
              <a:rPr lang="en-US" dirty="0" err="1">
                <a:solidFill>
                  <a:srgbClr val="002060"/>
                </a:solidFill>
              </a:rPr>
              <a:t>int</a:t>
            </a:r>
            <a:r>
              <a:rPr lang="en-US" dirty="0">
                <a:solidFill>
                  <a:srgbClr val="002060"/>
                </a:solidFill>
              </a:rPr>
              <a:t> x=10,y=20;</a:t>
            </a:r>
          </a:p>
          <a:p>
            <a:pPr marL="171450" indent="-38100">
              <a:spcBef>
                <a:spcPct val="0"/>
              </a:spcBef>
              <a:buClr>
                <a:srgbClr val="000000"/>
              </a:buClr>
              <a:buSzPts val="2800"/>
              <a:buNone/>
            </a:pPr>
            <a:r>
              <a:rPr lang="en-US" dirty="0">
                <a:solidFill>
                  <a:srgbClr val="002060"/>
                </a:solidFill>
              </a:rPr>
              <a:t>return </a:t>
            </a:r>
            <a:r>
              <a:rPr lang="en-US" dirty="0" err="1">
                <a:solidFill>
                  <a:srgbClr val="002060"/>
                </a:solidFill>
              </a:rPr>
              <a:t>x+y</a:t>
            </a:r>
            <a:r>
              <a:rPr lang="en-US" dirty="0">
                <a:solidFill>
                  <a:srgbClr val="002060"/>
                </a:solidFill>
              </a:rPr>
              <a:t>;</a:t>
            </a:r>
          </a:p>
          <a:p>
            <a:pPr marL="171450" indent="-38100">
              <a:spcBef>
                <a:spcPct val="0"/>
              </a:spcBef>
              <a:buClr>
                <a:srgbClr val="000000"/>
              </a:buClr>
              <a:buSzPts val="2800"/>
              <a:buNone/>
            </a:pPr>
            <a:r>
              <a:rPr lang="en-US" dirty="0">
                <a:solidFill>
                  <a:srgbClr val="002060"/>
                </a:solidFill>
              </a:rPr>
              <a:t>}</a:t>
            </a:r>
          </a:p>
          <a:p>
            <a:pPr marL="171450" indent="-38100">
              <a:spcBef>
                <a:spcPct val="0"/>
              </a:spcBef>
              <a:buClr>
                <a:srgbClr val="000000"/>
              </a:buClr>
              <a:buSzPts val="2800"/>
              <a:buNone/>
            </a:pPr>
            <a:endParaRPr lang="en-US" dirty="0"/>
          </a:p>
          <a:p>
            <a:endParaRPr lang="en-US" dirty="0"/>
          </a:p>
        </p:txBody>
      </p:sp>
      <p:sp>
        <p:nvSpPr>
          <p:cNvPr id="20" name="TextBox 19"/>
          <p:cNvSpPr txBox="1"/>
          <p:nvPr/>
        </p:nvSpPr>
        <p:spPr>
          <a:xfrm>
            <a:off x="8018585" y="4614203"/>
            <a:ext cx="237744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Output :</a:t>
            </a:r>
          </a:p>
          <a:p>
            <a:r>
              <a:rPr lang="en-US" dirty="0"/>
              <a:t>Addition</a:t>
            </a:r>
          </a:p>
          <a:p>
            <a:r>
              <a:rPr lang="en-US" dirty="0"/>
              <a:t>Sum=30</a:t>
            </a:r>
          </a:p>
        </p:txBody>
      </p:sp>
    </p:spTree>
  </p:cSld>
  <p:clrMapOvr>
    <a:masterClrMapping/>
  </p:clrMapOvr>
  <mc:AlternateContent xmlns:mc="http://schemas.openxmlformats.org/markup-compatibility/2006" xmlns:p14="http://schemas.microsoft.com/office/powerpoint/2010/main">
    <mc:Choice Requires="p14">
      <p:transition spd="slow" p14:dur="2000" advTm="132325"/>
    </mc:Choice>
    <mc:Fallback xmlns="">
      <p:transition spd="slow" advTm="1323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9" y="365125"/>
            <a:ext cx="9777046" cy="1325563"/>
          </a:xfrm>
        </p:spPr>
        <p:txBody>
          <a:bodyPr>
            <a:normAutofit/>
          </a:bodyPr>
          <a:lstStyle/>
          <a:p>
            <a:pPr algn="just"/>
            <a:r>
              <a:rPr lang="en-US" sz="4300" b="1" dirty="0">
                <a:latin typeface="+mj-lt"/>
              </a:rPr>
              <a:t>  TYPES OF FUNCTIONS</a:t>
            </a:r>
          </a:p>
        </p:txBody>
      </p:sp>
      <p:sp>
        <p:nvSpPr>
          <p:cNvPr id="3" name="Content Placeholder 2"/>
          <p:cNvSpPr>
            <a:spLocks noGrp="1"/>
          </p:cNvSpPr>
          <p:nvPr>
            <p:ph idx="1"/>
          </p:nvPr>
        </p:nvSpPr>
        <p:spPr/>
        <p:txBody>
          <a:bodyPr/>
          <a:lstStyle/>
          <a:p>
            <a:pPr>
              <a:buNone/>
            </a:pPr>
            <a:endParaRPr lang="en-US" dirty="0">
              <a:solidFill>
                <a:schemeClr val="tx1">
                  <a:lumMod val="95000"/>
                  <a:lumOff val="5000"/>
                </a:schemeClr>
              </a:solidFill>
              <a:latin typeface="+mn-lt"/>
            </a:endParaRPr>
          </a:p>
          <a:p>
            <a:pPr>
              <a:buNone/>
            </a:pPr>
            <a:r>
              <a:rPr lang="en-US" dirty="0">
                <a:solidFill>
                  <a:schemeClr val="tx1">
                    <a:lumMod val="95000"/>
                    <a:lumOff val="5000"/>
                  </a:schemeClr>
                </a:solidFill>
                <a:latin typeface="+mn-lt"/>
              </a:rPr>
              <a:t>There are two types of function in C programming:</a:t>
            </a:r>
          </a:p>
          <a:p>
            <a:pPr>
              <a:buNone/>
            </a:pPr>
            <a:endParaRPr lang="en-US" dirty="0">
              <a:solidFill>
                <a:schemeClr val="tx1">
                  <a:lumMod val="95000"/>
                  <a:lumOff val="5000"/>
                </a:schemeClr>
              </a:solidFill>
              <a:latin typeface="+mn-lt"/>
            </a:endParaRPr>
          </a:p>
          <a:p>
            <a:pPr marL="514350" indent="-514350">
              <a:buFont typeface="+mj-lt"/>
              <a:buAutoNum type="arabicPeriod"/>
            </a:pPr>
            <a:r>
              <a:rPr lang="en-US" b="1" dirty="0">
                <a:solidFill>
                  <a:srgbClr val="FF0000"/>
                </a:solidFill>
                <a:latin typeface="+mn-lt"/>
              </a:rPr>
              <a:t>Standard library functions</a:t>
            </a:r>
          </a:p>
          <a:p>
            <a:pPr marL="514350" indent="-514350">
              <a:buFont typeface="+mj-lt"/>
              <a:buAutoNum type="arabicPeriod"/>
            </a:pPr>
            <a:r>
              <a:rPr lang="en-US" b="1" dirty="0">
                <a:solidFill>
                  <a:srgbClr val="0070C0"/>
                </a:solidFill>
                <a:latin typeface="+mn-lt"/>
              </a:rPr>
              <a:t>User-defined functions</a:t>
            </a:r>
          </a:p>
          <a:p>
            <a:pPr>
              <a:buNone/>
            </a:pPr>
            <a:endParaRPr lang="en-US"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3427"/>
    </mc:Choice>
    <mc:Fallback xmlns="">
      <p:transition spd="slow" advTm="1342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43" y="365125"/>
            <a:ext cx="10339753" cy="1325563"/>
          </a:xfrm>
        </p:spPr>
        <p:txBody>
          <a:bodyPr>
            <a:normAutofit/>
          </a:bodyPr>
          <a:lstStyle/>
          <a:p>
            <a:r>
              <a:rPr lang="en-US" b="1" dirty="0">
                <a:latin typeface="+mj-lt"/>
              </a:rPr>
              <a:t>FUNCTION TYPES (Cont…)</a:t>
            </a:r>
            <a:br>
              <a:rPr lang="en-US" b="1" dirty="0">
                <a:latin typeface="+mj-lt"/>
              </a:rPr>
            </a:br>
            <a:r>
              <a:rPr lang="en-US" sz="3200" b="1" dirty="0">
                <a:solidFill>
                  <a:srgbClr val="FF0000"/>
                </a:solidFill>
                <a:latin typeface="+mj-lt"/>
              </a:rPr>
              <a:t>EXAMPLE :</a:t>
            </a:r>
            <a:r>
              <a:rPr lang="en-US" sz="3200" b="1" dirty="0">
                <a:latin typeface="+mj-lt"/>
              </a:rPr>
              <a:t> SUM OF TWO NUMBERS</a:t>
            </a:r>
          </a:p>
        </p:txBody>
      </p:sp>
      <p:sp>
        <p:nvSpPr>
          <p:cNvPr id="14" name="Content Placeholder 13"/>
          <p:cNvSpPr>
            <a:spLocks noGrp="1"/>
          </p:cNvSpPr>
          <p:nvPr>
            <p:ph idx="1"/>
          </p:nvPr>
        </p:nvSpPr>
        <p:spPr>
          <a:xfrm>
            <a:off x="323557" y="1575582"/>
            <a:ext cx="10338347" cy="4601381"/>
          </a:xfrm>
        </p:spPr>
        <p:txBody>
          <a:bodyPr/>
          <a:lstStyle/>
          <a:p>
            <a:pPr marL="514350" indent="-514350">
              <a:buNone/>
            </a:pPr>
            <a:r>
              <a:rPr lang="en-US" sz="2400" dirty="0">
                <a:latin typeface="+mn-lt"/>
              </a:rPr>
              <a:t> 4. Without arguments and without return values</a:t>
            </a:r>
          </a:p>
          <a:p>
            <a:pPr marL="514350" indent="-514350">
              <a:buNone/>
            </a:pPr>
            <a:endParaRPr lang="en-US" sz="2400" dirty="0">
              <a:latin typeface="+mn-lt"/>
            </a:endParaRPr>
          </a:p>
          <a:p>
            <a:pPr marL="514350" indent="-514350">
              <a:buNone/>
            </a:pPr>
            <a:endParaRPr lang="en-US" dirty="0">
              <a:solidFill>
                <a:schemeClr val="tx1"/>
              </a:solidFill>
              <a:latin typeface="+mn-lt"/>
            </a:endParaRPr>
          </a:p>
          <a:p>
            <a:pPr marL="514350" indent="-514350">
              <a:buNone/>
            </a:pPr>
            <a:endParaRPr lang="en-US" dirty="0">
              <a:solidFill>
                <a:schemeClr val="tx1"/>
              </a:solidFill>
              <a:latin typeface="+mn-lt"/>
            </a:endParaRPr>
          </a:p>
        </p:txBody>
      </p:sp>
      <p:sp>
        <p:nvSpPr>
          <p:cNvPr id="17" name="TextBox 16"/>
          <p:cNvSpPr txBox="1"/>
          <p:nvPr/>
        </p:nvSpPr>
        <p:spPr>
          <a:xfrm>
            <a:off x="1392700" y="2208629"/>
            <a:ext cx="6049109"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38100">
              <a:spcBef>
                <a:spcPct val="0"/>
              </a:spcBef>
              <a:buClr>
                <a:srgbClr val="000000"/>
              </a:buClr>
              <a:buSzPts val="2800"/>
              <a:buNone/>
            </a:pPr>
            <a:r>
              <a:rPr lang="en-US" dirty="0"/>
              <a:t>void add(void);                     </a:t>
            </a:r>
            <a:r>
              <a:rPr lang="en-US" dirty="0">
                <a:solidFill>
                  <a:srgbClr val="FF0000"/>
                </a:solidFill>
              </a:rPr>
              <a:t>// Function Declaration</a:t>
            </a:r>
          </a:p>
          <a:p>
            <a:pPr marL="171450" indent="-38100">
              <a:spcBef>
                <a:spcPct val="0"/>
              </a:spcBef>
              <a:buClr>
                <a:srgbClr val="000000"/>
              </a:buClr>
              <a:buSzPts val="2800"/>
              <a:buNone/>
            </a:pPr>
            <a:r>
              <a:rPr lang="en-US" dirty="0"/>
              <a:t>main()</a:t>
            </a:r>
          </a:p>
          <a:p>
            <a:pPr marL="171450" indent="-38100">
              <a:spcBef>
                <a:spcPct val="0"/>
              </a:spcBef>
              <a:buClr>
                <a:srgbClr val="000000"/>
              </a:buClr>
              <a:buSzPts val="2800"/>
              <a:buNone/>
            </a:pPr>
            <a:r>
              <a:rPr lang="en-US" dirty="0"/>
              <a:t>{</a:t>
            </a:r>
          </a:p>
          <a:p>
            <a:pPr marL="171450" indent="-38100">
              <a:spcBef>
                <a:spcPct val="0"/>
              </a:spcBef>
              <a:buClr>
                <a:srgbClr val="000000"/>
              </a:buClr>
              <a:buSzPts val="2800"/>
              <a:buNone/>
            </a:pPr>
            <a:r>
              <a:rPr lang="en-US" dirty="0"/>
              <a:t>  add();                      </a:t>
            </a:r>
            <a:r>
              <a:rPr lang="en-US" dirty="0">
                <a:solidFill>
                  <a:srgbClr val="FF0000"/>
                </a:solidFill>
              </a:rPr>
              <a:t>  // Function Call</a:t>
            </a:r>
          </a:p>
          <a:p>
            <a:pPr marL="171450" indent="-38100">
              <a:spcBef>
                <a:spcPct val="0"/>
              </a:spcBef>
              <a:buClr>
                <a:srgbClr val="000000"/>
              </a:buClr>
              <a:buSzPts val="2800"/>
              <a:buNone/>
            </a:pPr>
            <a:r>
              <a:rPr lang="en-US" dirty="0"/>
              <a:t>}</a:t>
            </a:r>
          </a:p>
          <a:p>
            <a:pPr marL="171450" indent="-38100">
              <a:spcBef>
                <a:spcPct val="0"/>
              </a:spcBef>
              <a:buClr>
                <a:srgbClr val="000000"/>
              </a:buClr>
              <a:buSzPts val="2800"/>
              <a:buNone/>
            </a:pPr>
            <a:endParaRPr lang="en-US" dirty="0"/>
          </a:p>
          <a:p>
            <a:pPr marL="171450" indent="-38100">
              <a:spcBef>
                <a:spcPct val="0"/>
              </a:spcBef>
              <a:buClr>
                <a:srgbClr val="000000"/>
              </a:buClr>
              <a:buSzPts val="2800"/>
              <a:buNone/>
            </a:pPr>
            <a:r>
              <a:rPr lang="en-US" dirty="0">
                <a:solidFill>
                  <a:srgbClr val="002060"/>
                </a:solidFill>
              </a:rPr>
              <a:t>void add()</a:t>
            </a:r>
            <a:r>
              <a:rPr lang="en-US" dirty="0"/>
              <a:t>                        /</a:t>
            </a:r>
            <a:r>
              <a:rPr lang="en-US" dirty="0">
                <a:solidFill>
                  <a:srgbClr val="FF0000"/>
                </a:solidFill>
              </a:rPr>
              <a:t>/ Function Definition</a:t>
            </a:r>
          </a:p>
          <a:p>
            <a:pPr marL="171450" indent="-38100">
              <a:spcBef>
                <a:spcPct val="0"/>
              </a:spcBef>
              <a:buClr>
                <a:srgbClr val="000000"/>
              </a:buClr>
              <a:buSzPts val="2800"/>
              <a:buNone/>
            </a:pPr>
            <a:r>
              <a:rPr lang="en-US" dirty="0">
                <a:solidFill>
                  <a:srgbClr val="002060"/>
                </a:solidFill>
              </a:rPr>
              <a:t>{</a:t>
            </a:r>
          </a:p>
          <a:p>
            <a:pPr marL="171450" indent="-38100">
              <a:spcBef>
                <a:spcPct val="0"/>
              </a:spcBef>
              <a:buClr>
                <a:srgbClr val="000000"/>
              </a:buClr>
              <a:buSzPts val="2800"/>
              <a:buNone/>
            </a:pPr>
            <a:r>
              <a:rPr lang="en-US" dirty="0">
                <a:solidFill>
                  <a:srgbClr val="002060"/>
                </a:solidFill>
              </a:rPr>
              <a:t>   int a=10,b=20,sum;</a:t>
            </a:r>
          </a:p>
          <a:p>
            <a:pPr marL="171450" indent="-38100">
              <a:spcBef>
                <a:spcPct val="0"/>
              </a:spcBef>
              <a:buClr>
                <a:srgbClr val="000000"/>
              </a:buClr>
              <a:buSzPts val="2800"/>
              <a:buNone/>
            </a:pPr>
            <a:r>
              <a:rPr lang="en-US" dirty="0">
                <a:solidFill>
                  <a:srgbClr val="002060"/>
                </a:solidFill>
              </a:rPr>
              <a:t>   sum = </a:t>
            </a:r>
            <a:r>
              <a:rPr lang="en-US" dirty="0" err="1">
                <a:solidFill>
                  <a:srgbClr val="002060"/>
                </a:solidFill>
              </a:rPr>
              <a:t>a+b</a:t>
            </a:r>
            <a:r>
              <a:rPr lang="en-US" dirty="0">
                <a:solidFill>
                  <a:srgbClr val="002060"/>
                </a:solidFill>
              </a:rPr>
              <a:t>;</a:t>
            </a:r>
          </a:p>
          <a:p>
            <a:pPr marL="171450" indent="-38100">
              <a:spcBef>
                <a:spcPct val="0"/>
              </a:spcBef>
              <a:buClr>
                <a:srgbClr val="000000"/>
              </a:buClr>
              <a:buSzPts val="2800"/>
              <a:buNone/>
            </a:pPr>
            <a:r>
              <a:rPr lang="en-US" dirty="0">
                <a:solidFill>
                  <a:srgbClr val="002060"/>
                </a:solidFill>
              </a:rPr>
              <a:t>   </a:t>
            </a:r>
            <a:r>
              <a:rPr lang="en-US" dirty="0" err="1">
                <a:solidFill>
                  <a:srgbClr val="002060"/>
                </a:solidFill>
              </a:rPr>
              <a:t>printf</a:t>
            </a:r>
            <a:r>
              <a:rPr lang="en-US" dirty="0">
                <a:solidFill>
                  <a:srgbClr val="002060"/>
                </a:solidFill>
              </a:rPr>
              <a:t>(“Addition”);</a:t>
            </a:r>
          </a:p>
          <a:p>
            <a:pPr marL="171450" indent="-38100">
              <a:spcBef>
                <a:spcPct val="0"/>
              </a:spcBef>
              <a:buClr>
                <a:srgbClr val="000000"/>
              </a:buClr>
              <a:buSzPts val="2800"/>
              <a:buNone/>
            </a:pPr>
            <a:r>
              <a:rPr lang="en-US" dirty="0">
                <a:solidFill>
                  <a:srgbClr val="002060"/>
                </a:solidFill>
              </a:rPr>
              <a:t>   </a:t>
            </a:r>
            <a:r>
              <a:rPr lang="en-US" dirty="0" err="1">
                <a:solidFill>
                  <a:srgbClr val="002060"/>
                </a:solidFill>
              </a:rPr>
              <a:t>printf</a:t>
            </a:r>
            <a:r>
              <a:rPr lang="en-US" dirty="0">
                <a:solidFill>
                  <a:srgbClr val="002060"/>
                </a:solidFill>
              </a:rPr>
              <a:t>(“sum = %</a:t>
            </a:r>
            <a:r>
              <a:rPr lang="en-US" dirty="0" err="1">
                <a:solidFill>
                  <a:srgbClr val="002060"/>
                </a:solidFill>
              </a:rPr>
              <a:t>d”,sum</a:t>
            </a:r>
            <a:r>
              <a:rPr lang="en-US" dirty="0">
                <a:solidFill>
                  <a:srgbClr val="002060"/>
                </a:solidFill>
              </a:rPr>
              <a:t>);</a:t>
            </a:r>
          </a:p>
          <a:p>
            <a:pPr marL="171450" indent="-38100">
              <a:spcBef>
                <a:spcPct val="0"/>
              </a:spcBef>
              <a:buClr>
                <a:srgbClr val="000000"/>
              </a:buClr>
              <a:buSzPts val="2800"/>
              <a:buNone/>
            </a:pPr>
            <a:r>
              <a:rPr lang="en-US" dirty="0">
                <a:solidFill>
                  <a:srgbClr val="002060"/>
                </a:solidFill>
              </a:rPr>
              <a:t>}      </a:t>
            </a:r>
          </a:p>
          <a:p>
            <a:endParaRPr lang="en-US" dirty="0"/>
          </a:p>
        </p:txBody>
      </p:sp>
      <p:sp>
        <p:nvSpPr>
          <p:cNvPr id="20" name="TextBox 19"/>
          <p:cNvSpPr txBox="1"/>
          <p:nvPr/>
        </p:nvSpPr>
        <p:spPr>
          <a:xfrm>
            <a:off x="7765665" y="4575293"/>
            <a:ext cx="237744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Output :</a:t>
            </a:r>
          </a:p>
          <a:p>
            <a:r>
              <a:rPr lang="en-US" dirty="0"/>
              <a:t>Addition</a:t>
            </a:r>
          </a:p>
          <a:p>
            <a:r>
              <a:rPr lang="en-US" dirty="0"/>
              <a:t>Sum=30</a:t>
            </a:r>
          </a:p>
        </p:txBody>
      </p:sp>
    </p:spTree>
  </p:cSld>
  <p:clrMapOvr>
    <a:masterClrMapping/>
  </p:clrMapOvr>
  <mc:AlternateContent xmlns:mc="http://schemas.openxmlformats.org/markup-compatibility/2006" xmlns:p14="http://schemas.microsoft.com/office/powerpoint/2010/main">
    <mc:Choice Requires="p14">
      <p:transition spd="slow" p14:dur="2000" advTm="92495"/>
    </mc:Choice>
    <mc:Fallback xmlns="">
      <p:transition spd="slow" advTm="9249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7115" y="365125"/>
            <a:ext cx="10297550" cy="1325563"/>
          </a:xfrm>
        </p:spPr>
        <p:txBody>
          <a:bodyPr>
            <a:normAutofit/>
          </a:bodyPr>
          <a:lstStyle/>
          <a:p>
            <a:r>
              <a:rPr lang="en-US" sz="3600" b="1" dirty="0">
                <a:latin typeface="+mj-lt"/>
              </a:rPr>
              <a:t>CALL BY VALUE  &amp; CALL BY REFERENCE</a:t>
            </a:r>
          </a:p>
        </p:txBody>
      </p:sp>
      <p:sp>
        <p:nvSpPr>
          <p:cNvPr id="4" name="Content Placeholder 3"/>
          <p:cNvSpPr>
            <a:spLocks noGrp="1"/>
          </p:cNvSpPr>
          <p:nvPr>
            <p:ph idx="1"/>
          </p:nvPr>
        </p:nvSpPr>
        <p:spPr/>
        <p:txBody>
          <a:bodyPr/>
          <a:lstStyle/>
          <a:p>
            <a:pPr>
              <a:buNone/>
            </a:pPr>
            <a:r>
              <a:rPr lang="en-US" dirty="0">
                <a:solidFill>
                  <a:schemeClr val="tx1"/>
                </a:solidFill>
                <a:latin typeface="+mn-lt"/>
              </a:rPr>
              <a:t>There are two ways to pass value or data to function in C language which is given below:</a:t>
            </a:r>
          </a:p>
          <a:p>
            <a:pPr marL="514350" indent="-514350">
              <a:buFont typeface="+mj-lt"/>
              <a:buAutoNum type="arabicPeriod"/>
            </a:pPr>
            <a:r>
              <a:rPr lang="en-US" dirty="0">
                <a:solidFill>
                  <a:schemeClr val="tx1"/>
                </a:solidFill>
                <a:latin typeface="+mn-lt"/>
              </a:rPr>
              <a:t>Call by value</a:t>
            </a:r>
          </a:p>
          <a:p>
            <a:pPr marL="514350" indent="-514350">
              <a:buFont typeface="+mj-lt"/>
              <a:buAutoNum type="arabicPeriod"/>
            </a:pPr>
            <a:r>
              <a:rPr lang="en-US" dirty="0">
                <a:solidFill>
                  <a:schemeClr val="tx1"/>
                </a:solidFill>
                <a:latin typeface="+mn-lt"/>
              </a:rPr>
              <a:t>Call by reference</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1784"/>
    </mc:Choice>
    <mc:Fallback xmlns="">
      <p:transition spd="slow" advTm="1178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2879" y="365126"/>
            <a:ext cx="10635175" cy="704918"/>
          </a:xfrm>
        </p:spPr>
        <p:txBody>
          <a:bodyPr>
            <a:normAutofit/>
          </a:bodyPr>
          <a:lstStyle/>
          <a:p>
            <a:r>
              <a:rPr lang="en-US" sz="3600" b="1" dirty="0">
                <a:latin typeface="+mj-lt"/>
              </a:rPr>
              <a:t>CALL BY REFERENCE VS CALL BY VALUE</a:t>
            </a:r>
            <a:endParaRPr lang="en-US" sz="3600" dirty="0">
              <a:latin typeface="+mj-lt"/>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760090092"/>
              </p:ext>
            </p:extLst>
          </p:nvPr>
        </p:nvGraphicFramePr>
        <p:xfrm>
          <a:off x="838200" y="1115503"/>
          <a:ext cx="9823450" cy="4023360"/>
        </p:xfrm>
        <a:graphic>
          <a:graphicData uri="http://schemas.openxmlformats.org/drawingml/2006/table">
            <a:tbl>
              <a:tblPr firstRow="1" bandRow="1">
                <a:tableStyleId>{5940675A-B579-460E-94D1-54222C63F5DA}</a:tableStyleId>
              </a:tblPr>
              <a:tblGrid>
                <a:gridCol w="4911725">
                  <a:extLst>
                    <a:ext uri="{9D8B030D-6E8A-4147-A177-3AD203B41FA5}">
                      <a16:colId xmlns:a16="http://schemas.microsoft.com/office/drawing/2014/main" val="20000"/>
                    </a:ext>
                  </a:extLst>
                </a:gridCol>
                <a:gridCol w="4911725">
                  <a:extLst>
                    <a:ext uri="{9D8B030D-6E8A-4147-A177-3AD203B41FA5}">
                      <a16:colId xmlns:a16="http://schemas.microsoft.com/office/drawing/2014/main" val="20001"/>
                    </a:ext>
                  </a:extLst>
                </a:gridCol>
              </a:tblGrid>
              <a:tr h="370840">
                <a:tc>
                  <a:txBody>
                    <a:bodyPr/>
                    <a:lstStyle/>
                    <a:p>
                      <a:r>
                        <a:rPr lang="en-US" sz="2000" dirty="0"/>
                        <a:t>Call </a:t>
                      </a:r>
                      <a:r>
                        <a:rPr lang="en-US" sz="2000" baseline="0" dirty="0"/>
                        <a:t> by  Reference </a:t>
                      </a:r>
                      <a:endParaRPr lang="en-US" sz="2000" dirty="0">
                        <a:latin typeface="+mn-lt"/>
                      </a:endParaRPr>
                    </a:p>
                  </a:txBody>
                  <a:tcPr/>
                </a:tc>
                <a:tc>
                  <a:txBody>
                    <a:bodyPr/>
                    <a:lstStyle/>
                    <a:p>
                      <a:r>
                        <a:rPr lang="en-US" sz="2000" dirty="0"/>
                        <a:t>Call </a:t>
                      </a:r>
                      <a:r>
                        <a:rPr lang="en-US" sz="2000" baseline="0" dirty="0"/>
                        <a:t> by Value</a:t>
                      </a:r>
                      <a:endParaRPr lang="en-US" sz="2000" dirty="0">
                        <a:latin typeface="+mn-lt"/>
                      </a:endParaRPr>
                    </a:p>
                  </a:txBody>
                  <a:tcPr/>
                </a:tc>
                <a:extLst>
                  <a:ext uri="{0D108BD9-81ED-4DB2-BD59-A6C34878D82A}">
                    <a16:rowId xmlns:a16="http://schemas.microsoft.com/office/drawing/2014/main" val="10000"/>
                  </a:ext>
                </a:extLst>
              </a:tr>
              <a:tr h="370840">
                <a:tc>
                  <a:txBody>
                    <a:bodyPr/>
                    <a:lstStyle/>
                    <a:p>
                      <a:r>
                        <a:rPr lang="en-US" sz="2000" dirty="0"/>
                        <a:t>This method copies the address of arguments into function as arguments.</a:t>
                      </a:r>
                      <a:endParaRPr lang="en-US" sz="2000" dirty="0">
                        <a:latin typeface="+mn-lt"/>
                      </a:endParaRPr>
                    </a:p>
                  </a:txBody>
                  <a:tcPr/>
                </a:tc>
                <a:tc>
                  <a:txBody>
                    <a:bodyPr/>
                    <a:lstStyle/>
                    <a:p>
                      <a:r>
                        <a:rPr lang="en-US" sz="2000" dirty="0"/>
                        <a:t>This method copies the original value into function as arguments.</a:t>
                      </a:r>
                      <a:endParaRPr lang="en-US" sz="2000" dirty="0">
                        <a:latin typeface="+mn-lt"/>
                      </a:endParaRPr>
                    </a:p>
                  </a:txBody>
                  <a:tcPr/>
                </a:tc>
                <a:extLst>
                  <a:ext uri="{0D108BD9-81ED-4DB2-BD59-A6C34878D82A}">
                    <a16:rowId xmlns:a16="http://schemas.microsoft.com/office/drawing/2014/main" val="10001"/>
                  </a:ext>
                </a:extLst>
              </a:tr>
              <a:tr h="370840">
                <a:tc>
                  <a:txBody>
                    <a:bodyPr/>
                    <a:lstStyle/>
                    <a:p>
                      <a:r>
                        <a:rPr lang="en-US" sz="2000" kern="1200" dirty="0">
                          <a:solidFill>
                            <a:schemeClr val="dk1"/>
                          </a:solidFill>
                        </a:rPr>
                        <a:t>Actual and formal arguments share the same address space</a:t>
                      </a:r>
                      <a:endParaRPr lang="en-US" sz="2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rPr>
                        <a:t>Actual and formal arguments are stored in the different address space</a:t>
                      </a:r>
                    </a:p>
                    <a:p>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dirty="0">
                          <a:solidFill>
                            <a:schemeClr val="dk1"/>
                          </a:solidFill>
                        </a:rPr>
                        <a:t>Both the actual and formal parameters refer to the same memory locations and so, any changes made inside the function are reflected in actual parameters of the calling function.</a:t>
                      </a:r>
                      <a:endParaRPr lang="en-US" sz="20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2000" kern="1200" dirty="0">
                          <a:solidFill>
                            <a:schemeClr val="dk1"/>
                          </a:solidFill>
                        </a:rPr>
                        <a:t>Values of actual parameters are copied to function’s formal parameters and the two types of parameters are stored in different memory locations. So, any changes made inside functions are not reflected in actual parameters of the calling function.</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val="26379851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55124"/>
    </mc:Choice>
    <mc:Fallback xmlns="">
      <p:transition spd="slow" advTm="5512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3999-D547-938F-9A34-F6855EC042E3}"/>
              </a:ext>
            </a:extLst>
          </p:cNvPr>
          <p:cNvSpPr>
            <a:spLocks noGrp="1"/>
          </p:cNvSpPr>
          <p:nvPr>
            <p:ph type="title"/>
          </p:nvPr>
        </p:nvSpPr>
        <p:spPr>
          <a:xfrm>
            <a:off x="838200" y="365125"/>
            <a:ext cx="5021424" cy="772559"/>
          </a:xfrm>
        </p:spPr>
        <p:txBody>
          <a:bodyPr/>
          <a:lstStyle/>
          <a:p>
            <a:r>
              <a:rPr lang="en-IN" dirty="0"/>
              <a:t>Call by Value</a:t>
            </a:r>
          </a:p>
        </p:txBody>
      </p:sp>
      <p:sp>
        <p:nvSpPr>
          <p:cNvPr id="3" name="Content Placeholder 2">
            <a:extLst>
              <a:ext uri="{FF2B5EF4-FFF2-40B4-BE49-F238E27FC236}">
                <a16:creationId xmlns:a16="http://schemas.microsoft.com/office/drawing/2014/main" id="{4B31CF99-5BBD-D6D5-C995-6A7509D8B760}"/>
              </a:ext>
            </a:extLst>
          </p:cNvPr>
          <p:cNvSpPr>
            <a:spLocks noGrp="1"/>
          </p:cNvSpPr>
          <p:nvPr>
            <p:ph idx="1"/>
          </p:nvPr>
        </p:nvSpPr>
        <p:spPr>
          <a:xfrm>
            <a:off x="838200" y="1063256"/>
            <a:ext cx="4605670" cy="5507665"/>
          </a:xfrm>
        </p:spPr>
        <p:txBody>
          <a:bodyPr>
            <a:normAutofit fontScale="70000" lnSpcReduction="20000"/>
          </a:bodyPr>
          <a:lstStyle/>
          <a:p>
            <a:pPr marL="0" indent="0">
              <a:buNone/>
            </a:pPr>
            <a:r>
              <a:rPr lang="en-IN" dirty="0"/>
              <a:t>#include &lt;</a:t>
            </a:r>
            <a:r>
              <a:rPr lang="en-IN" dirty="0" err="1"/>
              <a:t>stdio.h</a:t>
            </a:r>
            <a:r>
              <a:rPr lang="en-IN" dirty="0"/>
              <a:t>&gt;</a:t>
            </a:r>
          </a:p>
          <a:p>
            <a:pPr marL="0" indent="0">
              <a:buNone/>
            </a:pPr>
            <a:r>
              <a:rPr lang="en-IN" dirty="0"/>
              <a:t>void fun(</a:t>
            </a:r>
            <a:r>
              <a:rPr lang="en-IN" dirty="0" err="1"/>
              <a:t>int,int</a:t>
            </a:r>
            <a:r>
              <a:rPr lang="en-IN" dirty="0"/>
              <a:t>);</a:t>
            </a:r>
          </a:p>
          <a:p>
            <a:pPr marL="0" indent="0">
              <a:buNone/>
            </a:pPr>
            <a:r>
              <a:rPr lang="en-IN" dirty="0"/>
              <a:t>void main()</a:t>
            </a:r>
          </a:p>
          <a:p>
            <a:pPr marL="0" indent="0">
              <a:buNone/>
            </a:pPr>
            <a:r>
              <a:rPr lang="en-IN" dirty="0"/>
              <a:t>{</a:t>
            </a:r>
          </a:p>
          <a:p>
            <a:pPr marL="0" indent="0">
              <a:buNone/>
            </a:pPr>
            <a:r>
              <a:rPr lang="en-IN" dirty="0"/>
              <a:t>    int x=5, y=7;</a:t>
            </a:r>
          </a:p>
          <a:p>
            <a:pPr marL="0" indent="0">
              <a:buNone/>
            </a:pPr>
            <a:r>
              <a:rPr lang="en-IN" dirty="0"/>
              <a:t>    fun(</a:t>
            </a:r>
            <a:r>
              <a:rPr lang="en-IN" dirty="0" err="1"/>
              <a:t>x,y</a:t>
            </a:r>
            <a:r>
              <a:rPr lang="en-IN" dirty="0"/>
              <a:t>); // call by value</a:t>
            </a:r>
          </a:p>
          <a:p>
            <a:pPr marL="0" indent="0">
              <a:buNone/>
            </a:pPr>
            <a:r>
              <a:rPr lang="en-IN" dirty="0"/>
              <a:t>    printf("\</a:t>
            </a:r>
            <a:r>
              <a:rPr lang="en-IN" dirty="0" err="1"/>
              <a:t>nwithin</a:t>
            </a:r>
            <a:r>
              <a:rPr lang="en-IN" dirty="0"/>
              <a:t> main\n");</a:t>
            </a:r>
          </a:p>
          <a:p>
            <a:pPr marL="0" indent="0">
              <a:buNone/>
            </a:pPr>
            <a:r>
              <a:rPr lang="en-IN" dirty="0"/>
              <a:t>    printf("x= %d y= %d ", </a:t>
            </a:r>
            <a:r>
              <a:rPr lang="en-IN" dirty="0" err="1"/>
              <a:t>x,y</a:t>
            </a:r>
            <a:r>
              <a:rPr lang="en-IN" dirty="0"/>
              <a:t>);</a:t>
            </a:r>
          </a:p>
          <a:p>
            <a:pPr marL="0" indent="0">
              <a:buNone/>
            </a:pPr>
            <a:r>
              <a:rPr lang="en-IN" dirty="0"/>
              <a:t>}</a:t>
            </a:r>
          </a:p>
          <a:p>
            <a:pPr marL="0" indent="0">
              <a:buNone/>
            </a:pPr>
            <a:r>
              <a:rPr lang="en-IN" dirty="0"/>
              <a:t>void fun(int </a:t>
            </a:r>
            <a:r>
              <a:rPr lang="en-IN" dirty="0" err="1"/>
              <a:t>x,int</a:t>
            </a:r>
            <a:r>
              <a:rPr lang="en-IN" dirty="0"/>
              <a:t> y)</a:t>
            </a:r>
          </a:p>
          <a:p>
            <a:pPr marL="0" indent="0">
              <a:buNone/>
            </a:pPr>
            <a:r>
              <a:rPr lang="en-IN" dirty="0"/>
              <a:t>{</a:t>
            </a:r>
          </a:p>
          <a:p>
            <a:pPr marL="0" indent="0">
              <a:buNone/>
            </a:pPr>
            <a:r>
              <a:rPr lang="en-IN" dirty="0"/>
              <a:t>	x=7;</a:t>
            </a:r>
          </a:p>
          <a:p>
            <a:pPr marL="0" indent="0">
              <a:buNone/>
            </a:pPr>
            <a:r>
              <a:rPr lang="en-IN" dirty="0"/>
              <a:t>	y=5;</a:t>
            </a:r>
          </a:p>
          <a:p>
            <a:pPr marL="0" indent="0">
              <a:buNone/>
            </a:pPr>
            <a:r>
              <a:rPr lang="en-IN" dirty="0"/>
              <a:t>	printf("\</a:t>
            </a:r>
            <a:r>
              <a:rPr lang="en-IN" dirty="0" err="1"/>
              <a:t>nwithin</a:t>
            </a:r>
            <a:r>
              <a:rPr lang="en-IN" dirty="0"/>
              <a:t> fun\n");</a:t>
            </a:r>
          </a:p>
          <a:p>
            <a:pPr marL="0" indent="0">
              <a:buNone/>
            </a:pPr>
            <a:r>
              <a:rPr lang="en-IN" dirty="0"/>
              <a:t>	printf("x= %d y= %d", </a:t>
            </a:r>
            <a:r>
              <a:rPr lang="en-IN" dirty="0" err="1"/>
              <a:t>x,y</a:t>
            </a:r>
            <a:r>
              <a:rPr lang="en-IN" dirty="0"/>
              <a:t>);</a:t>
            </a:r>
          </a:p>
          <a:p>
            <a:pPr marL="0" indent="0">
              <a:buNone/>
            </a:pPr>
            <a:r>
              <a:rPr lang="en-IN" dirty="0"/>
              <a:t>}</a:t>
            </a:r>
          </a:p>
        </p:txBody>
      </p:sp>
      <p:graphicFrame>
        <p:nvGraphicFramePr>
          <p:cNvPr id="9" name="Table 9">
            <a:extLst>
              <a:ext uri="{FF2B5EF4-FFF2-40B4-BE49-F238E27FC236}">
                <a16:creationId xmlns:a16="http://schemas.microsoft.com/office/drawing/2014/main" id="{CD873ED2-84F6-3B8A-6E29-16793C5374F5}"/>
              </a:ext>
            </a:extLst>
          </p:cNvPr>
          <p:cNvGraphicFramePr>
            <a:graphicFrameLocks noGrp="1"/>
          </p:cNvGraphicFramePr>
          <p:nvPr>
            <p:extLst>
              <p:ext uri="{D42A27DB-BD31-4B8C-83A1-F6EECF244321}">
                <p14:modId xmlns:p14="http://schemas.microsoft.com/office/powerpoint/2010/main" val="3842534827"/>
              </p:ext>
            </p:extLst>
          </p:nvPr>
        </p:nvGraphicFramePr>
        <p:xfrm>
          <a:off x="6096000" y="1181534"/>
          <a:ext cx="2189584" cy="1279563"/>
        </p:xfrm>
        <a:graphic>
          <a:graphicData uri="http://schemas.openxmlformats.org/drawingml/2006/table">
            <a:tbl>
              <a:tblPr firstRow="1" bandRow="1">
                <a:tableStyleId>{5940675A-B579-460E-94D1-54222C63F5DA}</a:tableStyleId>
              </a:tblPr>
              <a:tblGrid>
                <a:gridCol w="1094792">
                  <a:extLst>
                    <a:ext uri="{9D8B030D-6E8A-4147-A177-3AD203B41FA5}">
                      <a16:colId xmlns:a16="http://schemas.microsoft.com/office/drawing/2014/main" val="14429873"/>
                    </a:ext>
                  </a:extLst>
                </a:gridCol>
                <a:gridCol w="1094792">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x</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5</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1025</a:t>
                      </a:r>
                    </a:p>
                  </a:txBody>
                  <a:tcPr/>
                </a:tc>
                <a:extLst>
                  <a:ext uri="{0D108BD9-81ED-4DB2-BD59-A6C34878D82A}">
                    <a16:rowId xmlns:a16="http://schemas.microsoft.com/office/drawing/2014/main" val="3846046466"/>
                  </a:ext>
                </a:extLst>
              </a:tr>
            </a:tbl>
          </a:graphicData>
        </a:graphic>
      </p:graphicFrame>
      <p:graphicFrame>
        <p:nvGraphicFramePr>
          <p:cNvPr id="10" name="Table 9">
            <a:extLst>
              <a:ext uri="{FF2B5EF4-FFF2-40B4-BE49-F238E27FC236}">
                <a16:creationId xmlns:a16="http://schemas.microsoft.com/office/drawing/2014/main" id="{4F7342E8-3BC3-4D23-FAB8-E1A5B6B74C46}"/>
              </a:ext>
            </a:extLst>
          </p:cNvPr>
          <p:cNvGraphicFramePr>
            <a:graphicFrameLocks noGrp="1"/>
          </p:cNvGraphicFramePr>
          <p:nvPr>
            <p:extLst>
              <p:ext uri="{D42A27DB-BD31-4B8C-83A1-F6EECF244321}">
                <p14:modId xmlns:p14="http://schemas.microsoft.com/office/powerpoint/2010/main" val="1941319465"/>
              </p:ext>
            </p:extLst>
          </p:nvPr>
        </p:nvGraphicFramePr>
        <p:xfrm>
          <a:off x="8786326" y="1165985"/>
          <a:ext cx="2189584" cy="1279563"/>
        </p:xfrm>
        <a:graphic>
          <a:graphicData uri="http://schemas.openxmlformats.org/drawingml/2006/table">
            <a:tbl>
              <a:tblPr firstRow="1" bandRow="1">
                <a:tableStyleId>{5940675A-B579-460E-94D1-54222C63F5DA}</a:tableStyleId>
              </a:tblPr>
              <a:tblGrid>
                <a:gridCol w="1094792">
                  <a:extLst>
                    <a:ext uri="{9D8B030D-6E8A-4147-A177-3AD203B41FA5}">
                      <a16:colId xmlns:a16="http://schemas.microsoft.com/office/drawing/2014/main" val="14429873"/>
                    </a:ext>
                  </a:extLst>
                </a:gridCol>
                <a:gridCol w="1094792">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y</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7</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1050</a:t>
                      </a:r>
                    </a:p>
                  </a:txBody>
                  <a:tcPr/>
                </a:tc>
                <a:extLst>
                  <a:ext uri="{0D108BD9-81ED-4DB2-BD59-A6C34878D82A}">
                    <a16:rowId xmlns:a16="http://schemas.microsoft.com/office/drawing/2014/main" val="3846046466"/>
                  </a:ext>
                </a:extLst>
              </a:tr>
            </a:tbl>
          </a:graphicData>
        </a:graphic>
      </p:graphicFrame>
      <p:graphicFrame>
        <p:nvGraphicFramePr>
          <p:cNvPr id="11" name="Table 9">
            <a:extLst>
              <a:ext uri="{FF2B5EF4-FFF2-40B4-BE49-F238E27FC236}">
                <a16:creationId xmlns:a16="http://schemas.microsoft.com/office/drawing/2014/main" id="{949FCB35-FAF4-1D6C-7667-1857DA0504F0}"/>
              </a:ext>
            </a:extLst>
          </p:cNvPr>
          <p:cNvGraphicFramePr>
            <a:graphicFrameLocks noGrp="1"/>
          </p:cNvGraphicFramePr>
          <p:nvPr>
            <p:extLst>
              <p:ext uri="{D42A27DB-BD31-4B8C-83A1-F6EECF244321}">
                <p14:modId xmlns:p14="http://schemas.microsoft.com/office/powerpoint/2010/main" val="1609224443"/>
              </p:ext>
            </p:extLst>
          </p:nvPr>
        </p:nvGraphicFramePr>
        <p:xfrm>
          <a:off x="6099112" y="4226422"/>
          <a:ext cx="2186472" cy="1279563"/>
        </p:xfrm>
        <a:graphic>
          <a:graphicData uri="http://schemas.openxmlformats.org/drawingml/2006/table">
            <a:tbl>
              <a:tblPr firstRow="1" bandRow="1">
                <a:tableStyleId>{5940675A-B579-460E-94D1-54222C63F5DA}</a:tableStyleId>
              </a:tblPr>
              <a:tblGrid>
                <a:gridCol w="1093236">
                  <a:extLst>
                    <a:ext uri="{9D8B030D-6E8A-4147-A177-3AD203B41FA5}">
                      <a16:colId xmlns:a16="http://schemas.microsoft.com/office/drawing/2014/main" val="14429873"/>
                    </a:ext>
                  </a:extLst>
                </a:gridCol>
                <a:gridCol w="1093236">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x</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7</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2025</a:t>
                      </a:r>
                    </a:p>
                  </a:txBody>
                  <a:tcPr/>
                </a:tc>
                <a:extLst>
                  <a:ext uri="{0D108BD9-81ED-4DB2-BD59-A6C34878D82A}">
                    <a16:rowId xmlns:a16="http://schemas.microsoft.com/office/drawing/2014/main" val="3846046466"/>
                  </a:ext>
                </a:extLst>
              </a:tr>
            </a:tbl>
          </a:graphicData>
        </a:graphic>
      </p:graphicFrame>
      <p:graphicFrame>
        <p:nvGraphicFramePr>
          <p:cNvPr id="12" name="Table 11">
            <a:extLst>
              <a:ext uri="{FF2B5EF4-FFF2-40B4-BE49-F238E27FC236}">
                <a16:creationId xmlns:a16="http://schemas.microsoft.com/office/drawing/2014/main" id="{79AF37D5-88E0-07B2-2DF6-DF0299C140A4}"/>
              </a:ext>
            </a:extLst>
          </p:cNvPr>
          <p:cNvGraphicFramePr>
            <a:graphicFrameLocks noGrp="1"/>
          </p:cNvGraphicFramePr>
          <p:nvPr>
            <p:extLst>
              <p:ext uri="{D42A27DB-BD31-4B8C-83A1-F6EECF244321}">
                <p14:modId xmlns:p14="http://schemas.microsoft.com/office/powerpoint/2010/main" val="2842521836"/>
              </p:ext>
            </p:extLst>
          </p:nvPr>
        </p:nvGraphicFramePr>
        <p:xfrm>
          <a:off x="8789438" y="4210873"/>
          <a:ext cx="2186472" cy="1279563"/>
        </p:xfrm>
        <a:graphic>
          <a:graphicData uri="http://schemas.openxmlformats.org/drawingml/2006/table">
            <a:tbl>
              <a:tblPr firstRow="1" bandRow="1">
                <a:tableStyleId>{5940675A-B579-460E-94D1-54222C63F5DA}</a:tableStyleId>
              </a:tblPr>
              <a:tblGrid>
                <a:gridCol w="1093236">
                  <a:extLst>
                    <a:ext uri="{9D8B030D-6E8A-4147-A177-3AD203B41FA5}">
                      <a16:colId xmlns:a16="http://schemas.microsoft.com/office/drawing/2014/main" val="14429873"/>
                    </a:ext>
                  </a:extLst>
                </a:gridCol>
                <a:gridCol w="1093236">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y</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5</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2050</a:t>
                      </a:r>
                    </a:p>
                  </a:txBody>
                  <a:tcPr/>
                </a:tc>
                <a:extLst>
                  <a:ext uri="{0D108BD9-81ED-4DB2-BD59-A6C34878D82A}">
                    <a16:rowId xmlns:a16="http://schemas.microsoft.com/office/drawing/2014/main" val="3846046466"/>
                  </a:ext>
                </a:extLst>
              </a:tr>
            </a:tbl>
          </a:graphicData>
        </a:graphic>
      </p:graphicFrame>
      <p:sp>
        <p:nvSpPr>
          <p:cNvPr id="13" name="TextBox 12">
            <a:extLst>
              <a:ext uri="{FF2B5EF4-FFF2-40B4-BE49-F238E27FC236}">
                <a16:creationId xmlns:a16="http://schemas.microsoft.com/office/drawing/2014/main" id="{CDAACD05-7428-11D9-5411-CAA32C65A3BB}"/>
              </a:ext>
            </a:extLst>
          </p:cNvPr>
          <p:cNvSpPr txBox="1"/>
          <p:nvPr/>
        </p:nvSpPr>
        <p:spPr>
          <a:xfrm>
            <a:off x="7644881" y="547726"/>
            <a:ext cx="3738465" cy="369332"/>
          </a:xfrm>
          <a:prstGeom prst="rect">
            <a:avLst/>
          </a:prstGeom>
          <a:noFill/>
        </p:spPr>
        <p:txBody>
          <a:bodyPr wrap="square" rtlCol="0">
            <a:spAutoFit/>
          </a:bodyPr>
          <a:lstStyle/>
          <a:p>
            <a:r>
              <a:rPr lang="en-IN" dirty="0"/>
              <a:t>Within main</a:t>
            </a:r>
          </a:p>
        </p:txBody>
      </p:sp>
      <p:sp>
        <p:nvSpPr>
          <p:cNvPr id="14" name="TextBox 13">
            <a:extLst>
              <a:ext uri="{FF2B5EF4-FFF2-40B4-BE49-F238E27FC236}">
                <a16:creationId xmlns:a16="http://schemas.microsoft.com/office/drawing/2014/main" id="{C8E12C43-DE0E-CEB7-1B09-70ED405A506D}"/>
              </a:ext>
            </a:extLst>
          </p:cNvPr>
          <p:cNvSpPr txBox="1"/>
          <p:nvPr/>
        </p:nvSpPr>
        <p:spPr>
          <a:xfrm>
            <a:off x="7590818" y="3788068"/>
            <a:ext cx="3738465" cy="369332"/>
          </a:xfrm>
          <a:prstGeom prst="rect">
            <a:avLst/>
          </a:prstGeom>
          <a:noFill/>
        </p:spPr>
        <p:txBody>
          <a:bodyPr wrap="square" rtlCol="0">
            <a:spAutoFit/>
          </a:bodyPr>
          <a:lstStyle/>
          <a:p>
            <a:r>
              <a:rPr lang="en-IN" dirty="0"/>
              <a:t>Within fun</a:t>
            </a:r>
          </a:p>
        </p:txBody>
      </p:sp>
      <p:sp>
        <p:nvSpPr>
          <p:cNvPr id="4" name="TextBox 3">
            <a:extLst>
              <a:ext uri="{FF2B5EF4-FFF2-40B4-BE49-F238E27FC236}">
                <a16:creationId xmlns:a16="http://schemas.microsoft.com/office/drawing/2014/main" id="{0F5C4424-7FB1-E816-9283-B361ADE27022}"/>
              </a:ext>
            </a:extLst>
          </p:cNvPr>
          <p:cNvSpPr txBox="1"/>
          <p:nvPr/>
        </p:nvSpPr>
        <p:spPr>
          <a:xfrm>
            <a:off x="6096000" y="2597280"/>
            <a:ext cx="5382638" cy="1200329"/>
          </a:xfrm>
          <a:prstGeom prst="rect">
            <a:avLst/>
          </a:prstGeom>
          <a:noFill/>
        </p:spPr>
        <p:txBody>
          <a:bodyPr wrap="square" rtlCol="0">
            <a:spAutoFit/>
          </a:bodyPr>
          <a:lstStyle/>
          <a:p>
            <a:r>
              <a:rPr lang="en-IN" dirty="0"/>
              <a:t>As fun is called by value, so copy of x=5 &amp; y=7 will be sent to fun. But fun will change the values of x &amp; y. As the value-changing activity is local, so it will not be reflected in the main</a:t>
            </a:r>
          </a:p>
        </p:txBody>
      </p:sp>
      <p:sp>
        <p:nvSpPr>
          <p:cNvPr id="5" name="TextBox 4">
            <a:extLst>
              <a:ext uri="{FF2B5EF4-FFF2-40B4-BE49-F238E27FC236}">
                <a16:creationId xmlns:a16="http://schemas.microsoft.com/office/drawing/2014/main" id="{E4189842-1084-8373-7CE7-24A85D197C4E}"/>
              </a:ext>
            </a:extLst>
          </p:cNvPr>
          <p:cNvSpPr txBox="1"/>
          <p:nvPr/>
        </p:nvSpPr>
        <p:spPr>
          <a:xfrm>
            <a:off x="7128589" y="5635692"/>
            <a:ext cx="3209730" cy="1169551"/>
          </a:xfrm>
          <a:prstGeom prst="rect">
            <a:avLst/>
          </a:prstGeom>
          <a:noFill/>
        </p:spPr>
        <p:txBody>
          <a:bodyPr wrap="square" rtlCol="0">
            <a:spAutoFit/>
          </a:bodyPr>
          <a:lstStyle/>
          <a:p>
            <a:r>
              <a:rPr lang="en-US" sz="1400" dirty="0"/>
              <a:t>OUTPUT: </a:t>
            </a:r>
          </a:p>
          <a:p>
            <a:r>
              <a:rPr lang="en-US" sz="1400" dirty="0"/>
              <a:t>within fun</a:t>
            </a:r>
          </a:p>
          <a:p>
            <a:r>
              <a:rPr lang="en-US" sz="1400" dirty="0"/>
              <a:t>x= 7 y= 5</a:t>
            </a:r>
          </a:p>
          <a:p>
            <a:r>
              <a:rPr lang="en-US" sz="1400" dirty="0"/>
              <a:t>within main</a:t>
            </a:r>
          </a:p>
          <a:p>
            <a:r>
              <a:rPr lang="en-US" sz="1400" dirty="0"/>
              <a:t>x= 5 y= 7</a:t>
            </a:r>
            <a:endParaRPr lang="en-IN" sz="1400" dirty="0"/>
          </a:p>
        </p:txBody>
      </p:sp>
    </p:spTree>
    <p:extLst>
      <p:ext uri="{BB962C8B-B14F-4D97-AF65-F5344CB8AC3E}">
        <p14:creationId xmlns:p14="http://schemas.microsoft.com/office/powerpoint/2010/main" val="1558607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3999-D547-938F-9A34-F6855EC042E3}"/>
              </a:ext>
            </a:extLst>
          </p:cNvPr>
          <p:cNvSpPr>
            <a:spLocks noGrp="1"/>
          </p:cNvSpPr>
          <p:nvPr>
            <p:ph type="title"/>
          </p:nvPr>
        </p:nvSpPr>
        <p:spPr>
          <a:xfrm>
            <a:off x="838200" y="365125"/>
            <a:ext cx="5021424" cy="772559"/>
          </a:xfrm>
        </p:spPr>
        <p:txBody>
          <a:bodyPr/>
          <a:lstStyle/>
          <a:p>
            <a:r>
              <a:rPr lang="en-IN" dirty="0"/>
              <a:t>Call by Refences</a:t>
            </a:r>
          </a:p>
        </p:txBody>
      </p:sp>
      <p:sp>
        <p:nvSpPr>
          <p:cNvPr id="3" name="Content Placeholder 2">
            <a:extLst>
              <a:ext uri="{FF2B5EF4-FFF2-40B4-BE49-F238E27FC236}">
                <a16:creationId xmlns:a16="http://schemas.microsoft.com/office/drawing/2014/main" id="{4B31CF99-5BBD-D6D5-C995-6A7509D8B760}"/>
              </a:ext>
            </a:extLst>
          </p:cNvPr>
          <p:cNvSpPr>
            <a:spLocks noGrp="1"/>
          </p:cNvSpPr>
          <p:nvPr>
            <p:ph idx="1"/>
          </p:nvPr>
        </p:nvSpPr>
        <p:spPr>
          <a:xfrm>
            <a:off x="352014" y="1063256"/>
            <a:ext cx="5091856" cy="5507665"/>
          </a:xfrm>
        </p:spPr>
        <p:txBody>
          <a:bodyPr>
            <a:normAutofit fontScale="70000" lnSpcReduction="20000"/>
          </a:bodyPr>
          <a:lstStyle/>
          <a:p>
            <a:pPr marL="0" indent="0">
              <a:buNone/>
            </a:pPr>
            <a:r>
              <a:rPr lang="en-IN" dirty="0"/>
              <a:t>#include &lt;</a:t>
            </a:r>
            <a:r>
              <a:rPr lang="en-IN" dirty="0" err="1"/>
              <a:t>stdio.h</a:t>
            </a:r>
            <a:r>
              <a:rPr lang="en-IN" dirty="0"/>
              <a:t>&gt;</a:t>
            </a:r>
          </a:p>
          <a:p>
            <a:pPr marL="0" indent="0">
              <a:buNone/>
            </a:pPr>
            <a:r>
              <a:rPr lang="en-IN" dirty="0"/>
              <a:t>void fun(int*,int*);</a:t>
            </a:r>
          </a:p>
          <a:p>
            <a:pPr marL="0" indent="0">
              <a:buNone/>
            </a:pPr>
            <a:r>
              <a:rPr lang="en-IN" dirty="0"/>
              <a:t>void main()</a:t>
            </a:r>
          </a:p>
          <a:p>
            <a:pPr marL="0" indent="0">
              <a:buNone/>
            </a:pPr>
            <a:r>
              <a:rPr lang="en-IN" dirty="0"/>
              <a:t>{</a:t>
            </a:r>
          </a:p>
          <a:p>
            <a:pPr marL="0" indent="0">
              <a:buNone/>
            </a:pPr>
            <a:r>
              <a:rPr lang="en-IN" dirty="0"/>
              <a:t>    int x=5, y=7;</a:t>
            </a:r>
          </a:p>
          <a:p>
            <a:pPr marL="0" indent="0">
              <a:buNone/>
            </a:pPr>
            <a:r>
              <a:rPr lang="en-IN" dirty="0"/>
              <a:t>    fun(&amp;x, &amp;y); // call by reference</a:t>
            </a:r>
          </a:p>
          <a:p>
            <a:pPr marL="0" indent="0">
              <a:buNone/>
            </a:pPr>
            <a:r>
              <a:rPr lang="en-IN" dirty="0"/>
              <a:t>    printf("\</a:t>
            </a:r>
            <a:r>
              <a:rPr lang="en-IN" dirty="0" err="1"/>
              <a:t>nwithin</a:t>
            </a:r>
            <a:r>
              <a:rPr lang="en-IN" dirty="0"/>
              <a:t> main\n");</a:t>
            </a:r>
          </a:p>
          <a:p>
            <a:pPr marL="0" indent="0">
              <a:buNone/>
            </a:pPr>
            <a:r>
              <a:rPr lang="en-IN" dirty="0"/>
              <a:t>    printf("x= %d y= %d ", </a:t>
            </a:r>
            <a:r>
              <a:rPr lang="en-IN" dirty="0" err="1"/>
              <a:t>x,y</a:t>
            </a:r>
            <a:r>
              <a:rPr lang="en-IN" dirty="0"/>
              <a:t>);</a:t>
            </a:r>
          </a:p>
          <a:p>
            <a:pPr marL="0" indent="0">
              <a:buNone/>
            </a:pPr>
            <a:r>
              <a:rPr lang="en-IN" dirty="0"/>
              <a:t>}</a:t>
            </a:r>
          </a:p>
          <a:p>
            <a:pPr marL="0" indent="0">
              <a:buNone/>
            </a:pPr>
            <a:r>
              <a:rPr lang="en-IN" dirty="0"/>
              <a:t>void fun(int* x, int* y)</a:t>
            </a:r>
          </a:p>
          <a:p>
            <a:pPr marL="0" indent="0">
              <a:buNone/>
            </a:pPr>
            <a:r>
              <a:rPr lang="en-IN" dirty="0"/>
              <a:t>{</a:t>
            </a:r>
          </a:p>
          <a:p>
            <a:pPr marL="0" indent="0">
              <a:buNone/>
            </a:pPr>
            <a:r>
              <a:rPr lang="en-IN" dirty="0"/>
              <a:t>*x=7; //is storing this value at the address of x</a:t>
            </a:r>
          </a:p>
          <a:p>
            <a:pPr marL="0" indent="0">
              <a:buNone/>
            </a:pPr>
            <a:r>
              <a:rPr lang="en-IN" dirty="0"/>
              <a:t>*y=5; //is storing this value at the address of y</a:t>
            </a:r>
          </a:p>
          <a:p>
            <a:pPr marL="0" indent="0">
              <a:buNone/>
            </a:pPr>
            <a:r>
              <a:rPr lang="en-IN" dirty="0"/>
              <a:t>	printf("\</a:t>
            </a:r>
            <a:r>
              <a:rPr lang="en-IN" dirty="0" err="1"/>
              <a:t>nwithin</a:t>
            </a:r>
            <a:r>
              <a:rPr lang="en-IN" dirty="0"/>
              <a:t> fun\n");</a:t>
            </a:r>
          </a:p>
          <a:p>
            <a:pPr marL="0" indent="0">
              <a:buNone/>
            </a:pPr>
            <a:r>
              <a:rPr lang="en-IN" dirty="0"/>
              <a:t>	printf("x= %d y= %d", *x,*y);</a:t>
            </a:r>
          </a:p>
          <a:p>
            <a:pPr marL="0" indent="0">
              <a:buNone/>
            </a:pPr>
            <a:r>
              <a:rPr lang="en-IN" dirty="0"/>
              <a:t>}</a:t>
            </a:r>
          </a:p>
        </p:txBody>
      </p:sp>
      <p:graphicFrame>
        <p:nvGraphicFramePr>
          <p:cNvPr id="9" name="Table 9">
            <a:extLst>
              <a:ext uri="{FF2B5EF4-FFF2-40B4-BE49-F238E27FC236}">
                <a16:creationId xmlns:a16="http://schemas.microsoft.com/office/drawing/2014/main" id="{CD873ED2-84F6-3B8A-6E29-16793C5374F5}"/>
              </a:ext>
            </a:extLst>
          </p:cNvPr>
          <p:cNvGraphicFramePr>
            <a:graphicFrameLocks noGrp="1"/>
          </p:cNvGraphicFramePr>
          <p:nvPr/>
        </p:nvGraphicFramePr>
        <p:xfrm>
          <a:off x="6096000" y="1181534"/>
          <a:ext cx="2189584" cy="1279563"/>
        </p:xfrm>
        <a:graphic>
          <a:graphicData uri="http://schemas.openxmlformats.org/drawingml/2006/table">
            <a:tbl>
              <a:tblPr firstRow="1" bandRow="1">
                <a:tableStyleId>{5940675A-B579-460E-94D1-54222C63F5DA}</a:tableStyleId>
              </a:tblPr>
              <a:tblGrid>
                <a:gridCol w="1094792">
                  <a:extLst>
                    <a:ext uri="{9D8B030D-6E8A-4147-A177-3AD203B41FA5}">
                      <a16:colId xmlns:a16="http://schemas.microsoft.com/office/drawing/2014/main" val="14429873"/>
                    </a:ext>
                  </a:extLst>
                </a:gridCol>
                <a:gridCol w="1094792">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x</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5</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1025</a:t>
                      </a:r>
                    </a:p>
                  </a:txBody>
                  <a:tcPr/>
                </a:tc>
                <a:extLst>
                  <a:ext uri="{0D108BD9-81ED-4DB2-BD59-A6C34878D82A}">
                    <a16:rowId xmlns:a16="http://schemas.microsoft.com/office/drawing/2014/main" val="3846046466"/>
                  </a:ext>
                </a:extLst>
              </a:tr>
            </a:tbl>
          </a:graphicData>
        </a:graphic>
      </p:graphicFrame>
      <p:graphicFrame>
        <p:nvGraphicFramePr>
          <p:cNvPr id="10" name="Table 9">
            <a:extLst>
              <a:ext uri="{FF2B5EF4-FFF2-40B4-BE49-F238E27FC236}">
                <a16:creationId xmlns:a16="http://schemas.microsoft.com/office/drawing/2014/main" id="{4F7342E8-3BC3-4D23-FAB8-E1A5B6B74C46}"/>
              </a:ext>
            </a:extLst>
          </p:cNvPr>
          <p:cNvGraphicFramePr>
            <a:graphicFrameLocks noGrp="1"/>
          </p:cNvGraphicFramePr>
          <p:nvPr/>
        </p:nvGraphicFramePr>
        <p:xfrm>
          <a:off x="8786326" y="1165985"/>
          <a:ext cx="2189584" cy="1279563"/>
        </p:xfrm>
        <a:graphic>
          <a:graphicData uri="http://schemas.openxmlformats.org/drawingml/2006/table">
            <a:tbl>
              <a:tblPr firstRow="1" bandRow="1">
                <a:tableStyleId>{5940675A-B579-460E-94D1-54222C63F5DA}</a:tableStyleId>
              </a:tblPr>
              <a:tblGrid>
                <a:gridCol w="1094792">
                  <a:extLst>
                    <a:ext uri="{9D8B030D-6E8A-4147-A177-3AD203B41FA5}">
                      <a16:colId xmlns:a16="http://schemas.microsoft.com/office/drawing/2014/main" val="14429873"/>
                    </a:ext>
                  </a:extLst>
                </a:gridCol>
                <a:gridCol w="1094792">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y</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7</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1050</a:t>
                      </a:r>
                    </a:p>
                  </a:txBody>
                  <a:tcPr/>
                </a:tc>
                <a:extLst>
                  <a:ext uri="{0D108BD9-81ED-4DB2-BD59-A6C34878D82A}">
                    <a16:rowId xmlns:a16="http://schemas.microsoft.com/office/drawing/2014/main" val="3846046466"/>
                  </a:ext>
                </a:extLst>
              </a:tr>
            </a:tbl>
          </a:graphicData>
        </a:graphic>
      </p:graphicFrame>
      <p:graphicFrame>
        <p:nvGraphicFramePr>
          <p:cNvPr id="11" name="Table 9">
            <a:extLst>
              <a:ext uri="{FF2B5EF4-FFF2-40B4-BE49-F238E27FC236}">
                <a16:creationId xmlns:a16="http://schemas.microsoft.com/office/drawing/2014/main" id="{949FCB35-FAF4-1D6C-7667-1857DA0504F0}"/>
              </a:ext>
            </a:extLst>
          </p:cNvPr>
          <p:cNvGraphicFramePr>
            <a:graphicFrameLocks noGrp="1"/>
          </p:cNvGraphicFramePr>
          <p:nvPr>
            <p:extLst>
              <p:ext uri="{D42A27DB-BD31-4B8C-83A1-F6EECF244321}">
                <p14:modId xmlns:p14="http://schemas.microsoft.com/office/powerpoint/2010/main" val="2031994375"/>
              </p:ext>
            </p:extLst>
          </p:nvPr>
        </p:nvGraphicFramePr>
        <p:xfrm>
          <a:off x="6099112" y="4226422"/>
          <a:ext cx="2186472" cy="1279563"/>
        </p:xfrm>
        <a:graphic>
          <a:graphicData uri="http://schemas.openxmlformats.org/drawingml/2006/table">
            <a:tbl>
              <a:tblPr firstRow="1" bandRow="1">
                <a:tableStyleId>{5940675A-B579-460E-94D1-54222C63F5DA}</a:tableStyleId>
              </a:tblPr>
              <a:tblGrid>
                <a:gridCol w="1093236">
                  <a:extLst>
                    <a:ext uri="{9D8B030D-6E8A-4147-A177-3AD203B41FA5}">
                      <a16:colId xmlns:a16="http://schemas.microsoft.com/office/drawing/2014/main" val="14429873"/>
                    </a:ext>
                  </a:extLst>
                </a:gridCol>
                <a:gridCol w="1093236">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*x</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1025</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2025</a:t>
                      </a:r>
                    </a:p>
                  </a:txBody>
                  <a:tcPr/>
                </a:tc>
                <a:extLst>
                  <a:ext uri="{0D108BD9-81ED-4DB2-BD59-A6C34878D82A}">
                    <a16:rowId xmlns:a16="http://schemas.microsoft.com/office/drawing/2014/main" val="3846046466"/>
                  </a:ext>
                </a:extLst>
              </a:tr>
            </a:tbl>
          </a:graphicData>
        </a:graphic>
      </p:graphicFrame>
      <p:graphicFrame>
        <p:nvGraphicFramePr>
          <p:cNvPr id="12" name="Table 11">
            <a:extLst>
              <a:ext uri="{FF2B5EF4-FFF2-40B4-BE49-F238E27FC236}">
                <a16:creationId xmlns:a16="http://schemas.microsoft.com/office/drawing/2014/main" id="{79AF37D5-88E0-07B2-2DF6-DF0299C140A4}"/>
              </a:ext>
            </a:extLst>
          </p:cNvPr>
          <p:cNvGraphicFramePr>
            <a:graphicFrameLocks noGrp="1"/>
          </p:cNvGraphicFramePr>
          <p:nvPr>
            <p:extLst>
              <p:ext uri="{D42A27DB-BD31-4B8C-83A1-F6EECF244321}">
                <p14:modId xmlns:p14="http://schemas.microsoft.com/office/powerpoint/2010/main" val="268086912"/>
              </p:ext>
            </p:extLst>
          </p:nvPr>
        </p:nvGraphicFramePr>
        <p:xfrm>
          <a:off x="8789438" y="4210873"/>
          <a:ext cx="2186472" cy="1279563"/>
        </p:xfrm>
        <a:graphic>
          <a:graphicData uri="http://schemas.openxmlformats.org/drawingml/2006/table">
            <a:tbl>
              <a:tblPr firstRow="1" bandRow="1">
                <a:tableStyleId>{5940675A-B579-460E-94D1-54222C63F5DA}</a:tableStyleId>
              </a:tblPr>
              <a:tblGrid>
                <a:gridCol w="1093236">
                  <a:extLst>
                    <a:ext uri="{9D8B030D-6E8A-4147-A177-3AD203B41FA5}">
                      <a16:colId xmlns:a16="http://schemas.microsoft.com/office/drawing/2014/main" val="14429873"/>
                    </a:ext>
                  </a:extLst>
                </a:gridCol>
                <a:gridCol w="1093236">
                  <a:extLst>
                    <a:ext uri="{9D8B030D-6E8A-4147-A177-3AD203B41FA5}">
                      <a16:colId xmlns:a16="http://schemas.microsoft.com/office/drawing/2014/main" val="2715301148"/>
                    </a:ext>
                  </a:extLst>
                </a:gridCol>
              </a:tblGrid>
              <a:tr h="426521">
                <a:tc>
                  <a:txBody>
                    <a:bodyPr/>
                    <a:lstStyle/>
                    <a:p>
                      <a:r>
                        <a:rPr lang="en-IN" sz="2000" dirty="0"/>
                        <a:t>Var</a:t>
                      </a:r>
                    </a:p>
                  </a:txBody>
                  <a:tcPr/>
                </a:tc>
                <a:tc>
                  <a:txBody>
                    <a:bodyPr/>
                    <a:lstStyle/>
                    <a:p>
                      <a:pPr algn="ctr"/>
                      <a:r>
                        <a:rPr lang="en-IN" sz="2000" dirty="0"/>
                        <a:t>*y</a:t>
                      </a:r>
                    </a:p>
                  </a:txBody>
                  <a:tcPr/>
                </a:tc>
                <a:extLst>
                  <a:ext uri="{0D108BD9-81ED-4DB2-BD59-A6C34878D82A}">
                    <a16:rowId xmlns:a16="http://schemas.microsoft.com/office/drawing/2014/main" val="1333428406"/>
                  </a:ext>
                </a:extLst>
              </a:tr>
              <a:tr h="426521">
                <a:tc>
                  <a:txBody>
                    <a:bodyPr/>
                    <a:lstStyle/>
                    <a:p>
                      <a:r>
                        <a:rPr lang="en-IN" sz="2000" dirty="0"/>
                        <a:t>Value</a:t>
                      </a:r>
                    </a:p>
                  </a:txBody>
                  <a:tcPr/>
                </a:tc>
                <a:tc>
                  <a:txBody>
                    <a:bodyPr/>
                    <a:lstStyle/>
                    <a:p>
                      <a:pPr algn="ctr"/>
                      <a:r>
                        <a:rPr lang="en-IN" sz="2000" dirty="0"/>
                        <a:t>1050</a:t>
                      </a:r>
                    </a:p>
                  </a:txBody>
                  <a:tcPr/>
                </a:tc>
                <a:extLst>
                  <a:ext uri="{0D108BD9-81ED-4DB2-BD59-A6C34878D82A}">
                    <a16:rowId xmlns:a16="http://schemas.microsoft.com/office/drawing/2014/main" val="1117346353"/>
                  </a:ext>
                </a:extLst>
              </a:tr>
              <a:tr h="426521">
                <a:tc>
                  <a:txBody>
                    <a:bodyPr/>
                    <a:lstStyle/>
                    <a:p>
                      <a:r>
                        <a:rPr lang="en-IN" sz="2000" dirty="0"/>
                        <a:t>memory</a:t>
                      </a:r>
                    </a:p>
                  </a:txBody>
                  <a:tcPr/>
                </a:tc>
                <a:tc>
                  <a:txBody>
                    <a:bodyPr/>
                    <a:lstStyle/>
                    <a:p>
                      <a:pPr algn="ctr"/>
                      <a:r>
                        <a:rPr lang="en-IN" sz="2000" dirty="0"/>
                        <a:t>2050</a:t>
                      </a:r>
                    </a:p>
                  </a:txBody>
                  <a:tcPr/>
                </a:tc>
                <a:extLst>
                  <a:ext uri="{0D108BD9-81ED-4DB2-BD59-A6C34878D82A}">
                    <a16:rowId xmlns:a16="http://schemas.microsoft.com/office/drawing/2014/main" val="3846046466"/>
                  </a:ext>
                </a:extLst>
              </a:tr>
            </a:tbl>
          </a:graphicData>
        </a:graphic>
      </p:graphicFrame>
      <p:sp>
        <p:nvSpPr>
          <p:cNvPr id="13" name="TextBox 12">
            <a:extLst>
              <a:ext uri="{FF2B5EF4-FFF2-40B4-BE49-F238E27FC236}">
                <a16:creationId xmlns:a16="http://schemas.microsoft.com/office/drawing/2014/main" id="{CDAACD05-7428-11D9-5411-CAA32C65A3BB}"/>
              </a:ext>
            </a:extLst>
          </p:cNvPr>
          <p:cNvSpPr txBox="1"/>
          <p:nvPr/>
        </p:nvSpPr>
        <p:spPr>
          <a:xfrm>
            <a:off x="7644881" y="547726"/>
            <a:ext cx="3738465" cy="369332"/>
          </a:xfrm>
          <a:prstGeom prst="rect">
            <a:avLst/>
          </a:prstGeom>
          <a:noFill/>
        </p:spPr>
        <p:txBody>
          <a:bodyPr wrap="square" rtlCol="0">
            <a:spAutoFit/>
          </a:bodyPr>
          <a:lstStyle/>
          <a:p>
            <a:r>
              <a:rPr lang="en-IN" dirty="0"/>
              <a:t>Within main</a:t>
            </a:r>
          </a:p>
        </p:txBody>
      </p:sp>
      <p:sp>
        <p:nvSpPr>
          <p:cNvPr id="14" name="TextBox 13">
            <a:extLst>
              <a:ext uri="{FF2B5EF4-FFF2-40B4-BE49-F238E27FC236}">
                <a16:creationId xmlns:a16="http://schemas.microsoft.com/office/drawing/2014/main" id="{C8E12C43-DE0E-CEB7-1B09-70ED405A506D}"/>
              </a:ext>
            </a:extLst>
          </p:cNvPr>
          <p:cNvSpPr txBox="1"/>
          <p:nvPr/>
        </p:nvSpPr>
        <p:spPr>
          <a:xfrm>
            <a:off x="7723631" y="3837693"/>
            <a:ext cx="3738465" cy="369332"/>
          </a:xfrm>
          <a:prstGeom prst="rect">
            <a:avLst/>
          </a:prstGeom>
          <a:noFill/>
        </p:spPr>
        <p:txBody>
          <a:bodyPr wrap="square" rtlCol="0">
            <a:spAutoFit/>
          </a:bodyPr>
          <a:lstStyle/>
          <a:p>
            <a:r>
              <a:rPr lang="en-IN" dirty="0"/>
              <a:t>Within fun</a:t>
            </a:r>
          </a:p>
        </p:txBody>
      </p:sp>
      <p:sp>
        <p:nvSpPr>
          <p:cNvPr id="4" name="TextBox 3">
            <a:extLst>
              <a:ext uri="{FF2B5EF4-FFF2-40B4-BE49-F238E27FC236}">
                <a16:creationId xmlns:a16="http://schemas.microsoft.com/office/drawing/2014/main" id="{0F5C4424-7FB1-E816-9283-B361ADE27022}"/>
              </a:ext>
            </a:extLst>
          </p:cNvPr>
          <p:cNvSpPr txBox="1"/>
          <p:nvPr/>
        </p:nvSpPr>
        <p:spPr>
          <a:xfrm>
            <a:off x="6096000" y="2668556"/>
            <a:ext cx="5382638" cy="1200329"/>
          </a:xfrm>
          <a:prstGeom prst="rect">
            <a:avLst/>
          </a:prstGeom>
          <a:noFill/>
        </p:spPr>
        <p:txBody>
          <a:bodyPr wrap="square" rtlCol="0">
            <a:spAutoFit/>
          </a:bodyPr>
          <a:lstStyle/>
          <a:p>
            <a:r>
              <a:rPr lang="en-IN" dirty="0"/>
              <a:t>Here both actual and formal parameters refer to the same memory location. Therefore, any changes made to the formal parameter will get reflected in the actual parameter.</a:t>
            </a:r>
          </a:p>
        </p:txBody>
      </p:sp>
      <p:sp>
        <p:nvSpPr>
          <p:cNvPr id="5" name="TextBox 4">
            <a:extLst>
              <a:ext uri="{FF2B5EF4-FFF2-40B4-BE49-F238E27FC236}">
                <a16:creationId xmlns:a16="http://schemas.microsoft.com/office/drawing/2014/main" id="{968B836C-2027-3BA6-70F3-F4074D51EA55}"/>
              </a:ext>
            </a:extLst>
          </p:cNvPr>
          <p:cNvSpPr txBox="1"/>
          <p:nvPr/>
        </p:nvSpPr>
        <p:spPr>
          <a:xfrm>
            <a:off x="7128589" y="5635692"/>
            <a:ext cx="3209730" cy="1169551"/>
          </a:xfrm>
          <a:prstGeom prst="rect">
            <a:avLst/>
          </a:prstGeom>
          <a:noFill/>
        </p:spPr>
        <p:txBody>
          <a:bodyPr wrap="square" rtlCol="0">
            <a:spAutoFit/>
          </a:bodyPr>
          <a:lstStyle/>
          <a:p>
            <a:r>
              <a:rPr lang="en-US" sz="1400" dirty="0"/>
              <a:t>OUTPUT: </a:t>
            </a:r>
          </a:p>
          <a:p>
            <a:r>
              <a:rPr lang="en-US" sz="1400" dirty="0"/>
              <a:t>within fun</a:t>
            </a:r>
          </a:p>
          <a:p>
            <a:r>
              <a:rPr lang="en-US" sz="1400" dirty="0"/>
              <a:t>x= 7 y= 5</a:t>
            </a:r>
          </a:p>
          <a:p>
            <a:r>
              <a:rPr lang="en-US" sz="1400" dirty="0"/>
              <a:t>within main</a:t>
            </a:r>
          </a:p>
          <a:p>
            <a:r>
              <a:rPr lang="en-US" sz="1400" dirty="0"/>
              <a:t>x= 7 y= 5</a:t>
            </a:r>
            <a:endParaRPr lang="en-IN" sz="1400" dirty="0"/>
          </a:p>
        </p:txBody>
      </p:sp>
    </p:spTree>
    <p:extLst>
      <p:ext uri="{BB962C8B-B14F-4D97-AF65-F5344CB8AC3E}">
        <p14:creationId xmlns:p14="http://schemas.microsoft.com/office/powerpoint/2010/main" val="4248828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640993362"/>
              </p:ext>
            </p:extLst>
          </p:nvPr>
        </p:nvGraphicFramePr>
        <p:xfrm>
          <a:off x="781930" y="856343"/>
          <a:ext cx="9276470" cy="5500007"/>
        </p:xfrm>
        <a:graphic>
          <a:graphicData uri="http://schemas.openxmlformats.org/drawingml/2006/table">
            <a:tbl>
              <a:tblPr firstRow="1" bandRow="1">
                <a:tableStyleId>{5940675A-B579-460E-94D1-54222C63F5DA}</a:tableStyleId>
              </a:tblPr>
              <a:tblGrid>
                <a:gridCol w="4588356">
                  <a:extLst>
                    <a:ext uri="{9D8B030D-6E8A-4147-A177-3AD203B41FA5}">
                      <a16:colId xmlns:a16="http://schemas.microsoft.com/office/drawing/2014/main" val="20000"/>
                    </a:ext>
                  </a:extLst>
                </a:gridCol>
                <a:gridCol w="4688114">
                  <a:extLst>
                    <a:ext uri="{9D8B030D-6E8A-4147-A177-3AD203B41FA5}">
                      <a16:colId xmlns:a16="http://schemas.microsoft.com/office/drawing/2014/main" val="20001"/>
                    </a:ext>
                  </a:extLst>
                </a:gridCol>
              </a:tblGrid>
              <a:tr h="405393">
                <a:tc>
                  <a:txBody>
                    <a:bodyPr/>
                    <a:lstStyle/>
                    <a:p>
                      <a:r>
                        <a:rPr lang="en-US" dirty="0"/>
                        <a:t>Call </a:t>
                      </a:r>
                      <a:r>
                        <a:rPr lang="en-US" baseline="0" dirty="0"/>
                        <a:t> by Value</a:t>
                      </a:r>
                      <a:endParaRPr lang="en-US" dirty="0"/>
                    </a:p>
                  </a:txBody>
                  <a:tcPr/>
                </a:tc>
                <a:tc>
                  <a:txBody>
                    <a:bodyPr/>
                    <a:lstStyle/>
                    <a:p>
                      <a:endParaRPr lang="en-US" dirty="0"/>
                    </a:p>
                  </a:txBody>
                  <a:tcPr/>
                </a:tc>
                <a:extLst>
                  <a:ext uri="{0D108BD9-81ED-4DB2-BD59-A6C34878D82A}">
                    <a16:rowId xmlns:a16="http://schemas.microsoft.com/office/drawing/2014/main" val="10000"/>
                  </a:ext>
                </a:extLst>
              </a:tr>
              <a:tr h="5094614">
                <a:tc>
                  <a:txBody>
                    <a:bodyPr/>
                    <a:lstStyle/>
                    <a:p>
                      <a:r>
                        <a:rPr lang="en-US" dirty="0"/>
                        <a:t>#include&lt;</a:t>
                      </a:r>
                      <a:r>
                        <a:rPr lang="en-US" dirty="0" err="1"/>
                        <a:t>stdio.h</a:t>
                      </a:r>
                      <a:r>
                        <a:rPr lang="en-US" dirty="0"/>
                        <a:t>&gt;</a:t>
                      </a:r>
                    </a:p>
                    <a:p>
                      <a:r>
                        <a:rPr lang="en-US" dirty="0"/>
                        <a:t> void swap(int a, int b)</a:t>
                      </a:r>
                    </a:p>
                    <a:p>
                      <a:r>
                        <a:rPr lang="en-US" dirty="0"/>
                        <a:t> {</a:t>
                      </a:r>
                    </a:p>
                    <a:p>
                      <a:r>
                        <a:rPr lang="en-US" dirty="0"/>
                        <a:t> </a:t>
                      </a:r>
                      <a:r>
                        <a:rPr lang="en-US" dirty="0" err="1"/>
                        <a:t>int</a:t>
                      </a:r>
                      <a:r>
                        <a:rPr lang="en-US" dirty="0"/>
                        <a:t> temp; </a:t>
                      </a:r>
                    </a:p>
                    <a:p>
                      <a:r>
                        <a:rPr lang="en-US" dirty="0"/>
                        <a:t>temp=a;</a:t>
                      </a:r>
                    </a:p>
                    <a:p>
                      <a:r>
                        <a:rPr lang="en-US" dirty="0"/>
                        <a:t> a=b;</a:t>
                      </a:r>
                    </a:p>
                    <a:p>
                      <a:r>
                        <a:rPr lang="en-US" dirty="0"/>
                        <a:t> b=temp;</a:t>
                      </a:r>
                    </a:p>
                    <a:p>
                      <a:r>
                        <a:rPr lang="en-US" dirty="0"/>
                        <a:t> } </a:t>
                      </a:r>
                    </a:p>
                    <a:p>
                      <a:r>
                        <a:rPr lang="en-US" dirty="0"/>
                        <a:t>void main() </a:t>
                      </a:r>
                    </a:p>
                    <a:p>
                      <a:r>
                        <a:rPr lang="en-US" dirty="0"/>
                        <a:t>{</a:t>
                      </a:r>
                    </a:p>
                    <a:p>
                      <a:r>
                        <a:rPr lang="en-US" dirty="0"/>
                        <a:t> int a=2, b=3;</a:t>
                      </a:r>
                    </a:p>
                    <a:p>
                      <a:r>
                        <a:rPr lang="en-US" dirty="0"/>
                        <a:t> swap(a, b); // passing value to function printf("\</a:t>
                      </a:r>
                      <a:r>
                        <a:rPr lang="en-US" dirty="0" err="1"/>
                        <a:t>nValue</a:t>
                      </a:r>
                      <a:r>
                        <a:rPr lang="en-US" dirty="0"/>
                        <a:t> of a: %</a:t>
                      </a:r>
                      <a:r>
                        <a:rPr lang="en-US" dirty="0" err="1"/>
                        <a:t>d",a</a:t>
                      </a:r>
                      <a:r>
                        <a:rPr lang="en-US" dirty="0"/>
                        <a:t>); </a:t>
                      </a:r>
                    </a:p>
                    <a:p>
                      <a:r>
                        <a:rPr lang="en-US" dirty="0" err="1"/>
                        <a:t>printf</a:t>
                      </a:r>
                      <a:r>
                        <a:rPr lang="en-US" dirty="0"/>
                        <a:t>("\</a:t>
                      </a:r>
                      <a:r>
                        <a:rPr lang="en-US" dirty="0" err="1"/>
                        <a:t>nValue</a:t>
                      </a:r>
                      <a:r>
                        <a:rPr lang="en-US" dirty="0"/>
                        <a:t> of b: %</a:t>
                      </a:r>
                      <a:r>
                        <a:rPr lang="en-US" dirty="0" err="1"/>
                        <a:t>d",b</a:t>
                      </a:r>
                      <a:r>
                        <a:rPr lang="en-US" dirty="0"/>
                        <a:t>); </a:t>
                      </a:r>
                    </a:p>
                    <a:p>
                      <a:r>
                        <a:rPr lang="en-US" dirty="0"/>
                        <a:t>} </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6260123" y="1298022"/>
            <a:ext cx="2236763"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Output:</a:t>
            </a:r>
          </a:p>
          <a:p>
            <a:r>
              <a:rPr lang="en-US" dirty="0"/>
              <a:t>Inside Function</a:t>
            </a:r>
          </a:p>
          <a:p>
            <a:r>
              <a:rPr lang="en-US" dirty="0"/>
              <a:t>Value of a: 3</a:t>
            </a:r>
          </a:p>
          <a:p>
            <a:r>
              <a:rPr lang="en-US" dirty="0"/>
              <a:t>Value of b:  2</a:t>
            </a:r>
          </a:p>
          <a:p>
            <a:r>
              <a:rPr lang="en-US" dirty="0"/>
              <a:t>Inside main</a:t>
            </a:r>
          </a:p>
          <a:p>
            <a:r>
              <a:rPr lang="en-US" dirty="0"/>
              <a:t>Value of a: 2</a:t>
            </a:r>
          </a:p>
          <a:p>
            <a:r>
              <a:rPr lang="en-US" dirty="0"/>
              <a:t> Value of b: 3</a:t>
            </a:r>
          </a:p>
          <a:p>
            <a:endParaRPr lang="en-US" dirty="0"/>
          </a:p>
        </p:txBody>
      </p:sp>
      <p:pic>
        <p:nvPicPr>
          <p:cNvPr id="9" name="Picture 8" descr="val ref ex.png"/>
          <p:cNvPicPr>
            <a:picLocks noChangeAspect="1"/>
          </p:cNvPicPr>
          <p:nvPr/>
        </p:nvPicPr>
        <p:blipFill>
          <a:blip r:embed="rId3"/>
          <a:srcRect l="6179" t="22895" r="55121" b="27474"/>
          <a:stretch>
            <a:fillRect/>
          </a:stretch>
        </p:blipFill>
        <p:spPr>
          <a:xfrm>
            <a:off x="6457070" y="3732627"/>
            <a:ext cx="1842868" cy="2363373"/>
          </a:xfrm>
          <a:prstGeom prst="rect">
            <a:avLst/>
          </a:prstGeom>
        </p:spPr>
      </p:pic>
      <p:sp>
        <p:nvSpPr>
          <p:cNvPr id="11" name="Title 7"/>
          <p:cNvSpPr>
            <a:spLocks noGrp="1"/>
          </p:cNvSpPr>
          <p:nvPr>
            <p:ph type="title"/>
          </p:nvPr>
        </p:nvSpPr>
        <p:spPr>
          <a:xfrm>
            <a:off x="182879" y="116011"/>
            <a:ext cx="10635175" cy="740332"/>
          </a:xfrm>
        </p:spPr>
        <p:txBody>
          <a:bodyPr>
            <a:normAutofit/>
          </a:bodyPr>
          <a:lstStyle/>
          <a:p>
            <a:r>
              <a:rPr lang="en-US" sz="3600" b="1" dirty="0">
                <a:latin typeface="+mj-lt"/>
              </a:rPr>
              <a:t>CALL BY VALUE – Swapping EXAMPLE</a:t>
            </a:r>
            <a:endParaRPr lang="en-US" sz="3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advTm="120980"/>
    </mc:Choice>
    <mc:Fallback xmlns="">
      <p:transition spd="slow" advTm="12098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2970419589"/>
              </p:ext>
            </p:extLst>
          </p:nvPr>
        </p:nvGraphicFramePr>
        <p:xfrm>
          <a:off x="781930" y="928914"/>
          <a:ext cx="9487485" cy="5394960"/>
        </p:xfrm>
        <a:graphic>
          <a:graphicData uri="http://schemas.openxmlformats.org/drawingml/2006/table">
            <a:tbl>
              <a:tblPr firstRow="1" bandRow="1">
                <a:tableStyleId>{5940675A-B579-460E-94D1-54222C63F5DA}</a:tableStyleId>
              </a:tblPr>
              <a:tblGrid>
                <a:gridCol w="4971756">
                  <a:extLst>
                    <a:ext uri="{9D8B030D-6E8A-4147-A177-3AD203B41FA5}">
                      <a16:colId xmlns:a16="http://schemas.microsoft.com/office/drawing/2014/main" val="20000"/>
                    </a:ext>
                  </a:extLst>
                </a:gridCol>
                <a:gridCol w="4515729">
                  <a:extLst>
                    <a:ext uri="{9D8B030D-6E8A-4147-A177-3AD203B41FA5}">
                      <a16:colId xmlns:a16="http://schemas.microsoft.com/office/drawing/2014/main" val="20001"/>
                    </a:ext>
                  </a:extLst>
                </a:gridCol>
              </a:tblGrid>
              <a:tr h="348343">
                <a:tc>
                  <a:txBody>
                    <a:bodyPr/>
                    <a:lstStyle/>
                    <a:p>
                      <a:r>
                        <a:rPr lang="en-US" dirty="0"/>
                        <a:t>Call </a:t>
                      </a:r>
                      <a:r>
                        <a:rPr lang="en-US" baseline="0" dirty="0"/>
                        <a:t> by  reference</a:t>
                      </a:r>
                      <a:endParaRPr lang="en-US" dirty="0"/>
                    </a:p>
                  </a:txBody>
                  <a:tcPr/>
                </a:tc>
                <a:tc>
                  <a:txBody>
                    <a:bodyPr/>
                    <a:lstStyle/>
                    <a:p>
                      <a:endParaRPr lang="en-US" dirty="0"/>
                    </a:p>
                  </a:txBody>
                  <a:tcPr/>
                </a:tc>
                <a:extLst>
                  <a:ext uri="{0D108BD9-81ED-4DB2-BD59-A6C34878D82A}">
                    <a16:rowId xmlns:a16="http://schemas.microsoft.com/office/drawing/2014/main" val="10000"/>
                  </a:ext>
                </a:extLst>
              </a:tr>
              <a:tr h="1020881">
                <a:tc>
                  <a:txBody>
                    <a:bodyPr/>
                    <a:lstStyle/>
                    <a:p>
                      <a:r>
                        <a:rPr lang="en-US" dirty="0"/>
                        <a:t>#include&lt;</a:t>
                      </a:r>
                      <a:r>
                        <a:rPr lang="en-US" dirty="0" err="1"/>
                        <a:t>stdio.h</a:t>
                      </a:r>
                      <a:r>
                        <a:rPr lang="en-US" dirty="0"/>
                        <a:t>&gt;</a:t>
                      </a:r>
                    </a:p>
                    <a:p>
                      <a:r>
                        <a:rPr lang="en-US" dirty="0"/>
                        <a:t> void swap(</a:t>
                      </a:r>
                      <a:r>
                        <a:rPr lang="en-US" dirty="0" err="1"/>
                        <a:t>int</a:t>
                      </a:r>
                      <a:r>
                        <a:rPr lang="en-US" dirty="0"/>
                        <a:t> *a, </a:t>
                      </a:r>
                      <a:r>
                        <a:rPr lang="en-US" dirty="0" err="1"/>
                        <a:t>int</a:t>
                      </a:r>
                      <a:r>
                        <a:rPr lang="en-US" dirty="0"/>
                        <a:t> *b)</a:t>
                      </a:r>
                    </a:p>
                    <a:p>
                      <a:r>
                        <a:rPr lang="en-US" dirty="0"/>
                        <a:t> { </a:t>
                      </a:r>
                      <a:r>
                        <a:rPr lang="en-US" dirty="0" err="1"/>
                        <a:t>int</a:t>
                      </a:r>
                      <a:r>
                        <a:rPr lang="en-US" dirty="0"/>
                        <a:t> temp;</a:t>
                      </a:r>
                    </a:p>
                    <a:p>
                      <a:r>
                        <a:rPr lang="en-US" dirty="0"/>
                        <a:t> temp=*a;</a:t>
                      </a:r>
                    </a:p>
                    <a:p>
                      <a:r>
                        <a:rPr lang="en-US" dirty="0"/>
                        <a:t> *a=*b;</a:t>
                      </a:r>
                    </a:p>
                    <a:p>
                      <a:r>
                        <a:rPr lang="en-US" dirty="0"/>
                        <a:t> *b=temp; </a:t>
                      </a:r>
                    </a:p>
                    <a:p>
                      <a:r>
                        <a:rPr lang="en-US" dirty="0"/>
                        <a:t>  </a:t>
                      </a:r>
                      <a:r>
                        <a:rPr lang="en-US" baseline="0" dirty="0" err="1"/>
                        <a:t>printf</a:t>
                      </a:r>
                      <a:r>
                        <a:rPr lang="en-US" baseline="0" dirty="0"/>
                        <a:t>(“\n Inside Function”);</a:t>
                      </a:r>
                    </a:p>
                    <a:p>
                      <a:r>
                        <a:rPr lang="en-US" dirty="0"/>
                        <a:t>  </a:t>
                      </a:r>
                      <a:r>
                        <a:rPr lang="en-US" dirty="0" err="1"/>
                        <a:t>printf</a:t>
                      </a:r>
                      <a:r>
                        <a:rPr lang="en-US" dirty="0"/>
                        <a:t>("\</a:t>
                      </a:r>
                      <a:r>
                        <a:rPr lang="en-US" dirty="0" err="1"/>
                        <a:t>nValue</a:t>
                      </a:r>
                      <a:r>
                        <a:rPr lang="en-US" dirty="0"/>
                        <a:t> of a: %</a:t>
                      </a:r>
                      <a:r>
                        <a:rPr lang="en-US" dirty="0" err="1"/>
                        <a:t>d",a</a:t>
                      </a:r>
                      <a:r>
                        <a:rPr lang="en-US" dirty="0"/>
                        <a:t>);</a:t>
                      </a:r>
                    </a:p>
                    <a:p>
                      <a:r>
                        <a:rPr lang="en-US" dirty="0"/>
                        <a:t>  </a:t>
                      </a:r>
                      <a:r>
                        <a:rPr lang="en-US" dirty="0" err="1"/>
                        <a:t>printf</a:t>
                      </a:r>
                      <a:r>
                        <a:rPr lang="en-US" dirty="0"/>
                        <a:t>("\</a:t>
                      </a:r>
                      <a:r>
                        <a:rPr lang="en-US" dirty="0" err="1"/>
                        <a:t>nValue</a:t>
                      </a:r>
                      <a:r>
                        <a:rPr lang="en-US" dirty="0"/>
                        <a:t> of b: %</a:t>
                      </a:r>
                      <a:r>
                        <a:rPr lang="en-US" dirty="0" err="1"/>
                        <a:t>d",b</a:t>
                      </a:r>
                      <a:r>
                        <a:rPr lang="en-US" dirty="0"/>
                        <a:t>);</a:t>
                      </a:r>
                    </a:p>
                    <a:p>
                      <a:r>
                        <a:rPr lang="en-US" dirty="0"/>
                        <a:t> }</a:t>
                      </a:r>
                    </a:p>
                    <a:p>
                      <a:r>
                        <a:rPr lang="en-US" dirty="0"/>
                        <a:t> void main() </a:t>
                      </a:r>
                    </a:p>
                    <a:p>
                      <a:r>
                        <a:rPr lang="en-US" dirty="0"/>
                        <a:t>{ </a:t>
                      </a:r>
                    </a:p>
                    <a:p>
                      <a:r>
                        <a:rPr lang="en-US" dirty="0" err="1"/>
                        <a:t>int</a:t>
                      </a:r>
                      <a:r>
                        <a:rPr lang="en-US" dirty="0"/>
                        <a:t> a=2, b=3; </a:t>
                      </a:r>
                    </a:p>
                    <a:p>
                      <a:r>
                        <a:rPr lang="en-US" dirty="0"/>
                        <a:t>swap(&amp;a, &amp;b); // passing value to function</a:t>
                      </a:r>
                    </a:p>
                    <a:p>
                      <a:r>
                        <a:rPr lang="en-US" baseline="0" dirty="0" err="1"/>
                        <a:t>printf</a:t>
                      </a:r>
                      <a:r>
                        <a:rPr lang="en-US" baseline="0" dirty="0"/>
                        <a:t>(“\n Inside main);</a:t>
                      </a:r>
                      <a:endParaRPr lang="en-US" b="1" dirty="0"/>
                    </a:p>
                    <a:p>
                      <a:r>
                        <a:rPr lang="en-US" dirty="0"/>
                        <a:t> </a:t>
                      </a:r>
                      <a:r>
                        <a:rPr lang="en-US" dirty="0" err="1"/>
                        <a:t>printf</a:t>
                      </a:r>
                      <a:r>
                        <a:rPr lang="en-US" dirty="0"/>
                        <a:t>("\</a:t>
                      </a:r>
                      <a:r>
                        <a:rPr lang="en-US" dirty="0" err="1"/>
                        <a:t>nValue</a:t>
                      </a:r>
                      <a:r>
                        <a:rPr lang="en-US" dirty="0"/>
                        <a:t> of a: %</a:t>
                      </a:r>
                      <a:r>
                        <a:rPr lang="en-US" dirty="0" err="1"/>
                        <a:t>d",a</a:t>
                      </a:r>
                      <a:r>
                        <a:rPr lang="en-US" dirty="0"/>
                        <a:t>);</a:t>
                      </a:r>
                    </a:p>
                    <a:p>
                      <a:r>
                        <a:rPr lang="en-US" dirty="0"/>
                        <a:t> </a:t>
                      </a:r>
                      <a:r>
                        <a:rPr lang="en-US" dirty="0" err="1"/>
                        <a:t>printf</a:t>
                      </a:r>
                      <a:r>
                        <a:rPr lang="en-US" dirty="0"/>
                        <a:t>("\</a:t>
                      </a:r>
                      <a:r>
                        <a:rPr lang="en-US" dirty="0" err="1"/>
                        <a:t>nValue</a:t>
                      </a:r>
                      <a:r>
                        <a:rPr lang="en-US" dirty="0"/>
                        <a:t> of b: %</a:t>
                      </a:r>
                      <a:r>
                        <a:rPr lang="en-US" dirty="0" err="1"/>
                        <a:t>d",b</a:t>
                      </a:r>
                      <a:r>
                        <a:rPr lang="en-US" dirty="0"/>
                        <a:t>);</a:t>
                      </a:r>
                    </a:p>
                    <a:p>
                      <a:r>
                        <a:rPr lang="en-US" dirty="0"/>
                        <a:t> }</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275976" y="1318070"/>
            <a:ext cx="2236763"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Output:</a:t>
            </a:r>
          </a:p>
          <a:p>
            <a:r>
              <a:rPr lang="en-US" dirty="0"/>
              <a:t>Inside Function</a:t>
            </a:r>
          </a:p>
          <a:p>
            <a:r>
              <a:rPr lang="en-US" dirty="0"/>
              <a:t>Value of a: 3</a:t>
            </a:r>
          </a:p>
          <a:p>
            <a:r>
              <a:rPr lang="en-US" dirty="0"/>
              <a:t>Value of b: 2</a:t>
            </a:r>
          </a:p>
          <a:p>
            <a:r>
              <a:rPr lang="en-US" dirty="0"/>
              <a:t>Inside main</a:t>
            </a:r>
          </a:p>
          <a:p>
            <a:r>
              <a:rPr lang="en-US" dirty="0"/>
              <a:t>Value of a: 3</a:t>
            </a:r>
          </a:p>
          <a:p>
            <a:r>
              <a:rPr lang="en-US" dirty="0"/>
              <a:t> Value of b: 2</a:t>
            </a:r>
          </a:p>
          <a:p>
            <a:endParaRPr lang="en-US" dirty="0"/>
          </a:p>
        </p:txBody>
      </p:sp>
      <p:sp>
        <p:nvSpPr>
          <p:cNvPr id="10" name="Title 7"/>
          <p:cNvSpPr>
            <a:spLocks noGrp="1"/>
          </p:cNvSpPr>
          <p:nvPr>
            <p:ph type="title"/>
          </p:nvPr>
        </p:nvSpPr>
        <p:spPr>
          <a:xfrm>
            <a:off x="182879" y="87874"/>
            <a:ext cx="10635175" cy="768470"/>
          </a:xfrm>
        </p:spPr>
        <p:txBody>
          <a:bodyPr>
            <a:normAutofit/>
          </a:bodyPr>
          <a:lstStyle/>
          <a:p>
            <a:r>
              <a:rPr lang="en-US" sz="3600" b="1" dirty="0">
                <a:latin typeface="+mj-lt"/>
              </a:rPr>
              <a:t>CALL BY REFERENCE – Swapping EXAMPLE</a:t>
            </a:r>
            <a:endParaRPr lang="en-US" sz="3600" dirty="0">
              <a:latin typeface="+mj-lt"/>
            </a:endParaRPr>
          </a:p>
        </p:txBody>
      </p:sp>
      <p:pic>
        <p:nvPicPr>
          <p:cNvPr id="17" name="Picture 16">
            <a:extLst>
              <a:ext uri="{FF2B5EF4-FFF2-40B4-BE49-F238E27FC236}">
                <a16:creationId xmlns:a16="http://schemas.microsoft.com/office/drawing/2014/main" id="{A9FA515C-FDD9-43CC-91F8-36AD72483944}"/>
              </a:ext>
            </a:extLst>
          </p:cNvPr>
          <p:cNvPicPr>
            <a:picLocks noChangeAspect="1"/>
          </p:cNvPicPr>
          <p:nvPr/>
        </p:nvPicPr>
        <p:blipFill>
          <a:blip r:embed="rId3"/>
          <a:stretch>
            <a:fillRect/>
          </a:stretch>
        </p:blipFill>
        <p:spPr>
          <a:xfrm>
            <a:off x="6104526" y="3681819"/>
            <a:ext cx="2408213" cy="24141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6739"/>
    </mc:Choice>
    <mc:Fallback xmlns="">
      <p:transition spd="slow" advTm="76739"/>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5"/>
          <p:cNvSpPr txBox="1">
            <a:spLocks noGrp="1"/>
          </p:cNvSpPr>
          <p:nvPr>
            <p:ph type="title"/>
          </p:nvPr>
        </p:nvSpPr>
        <p:spPr>
          <a:xfrm>
            <a:off x="838200" y="365125"/>
            <a:ext cx="8753856"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E4E79"/>
              </a:buClr>
              <a:buSzPts val="3600"/>
              <a:buFont typeface="Century"/>
              <a:buNone/>
            </a:pPr>
            <a:r>
              <a:rPr lang="en-US" sz="3600" b="1">
                <a:solidFill>
                  <a:srgbClr val="1E4E79"/>
                </a:solidFill>
                <a:latin typeface="Century"/>
                <a:ea typeface="Century"/>
                <a:cs typeface="Century"/>
                <a:sym typeface="Century"/>
              </a:rPr>
              <a:t>PASSING ARRAY TO A FUNCTION</a:t>
            </a:r>
            <a:br>
              <a:rPr lang="en-US" sz="3600" b="1">
                <a:solidFill>
                  <a:srgbClr val="1E4E79"/>
                </a:solidFill>
                <a:latin typeface="Century"/>
                <a:ea typeface="Century"/>
                <a:cs typeface="Century"/>
                <a:sym typeface="Century"/>
              </a:rPr>
            </a:br>
            <a:endParaRPr sz="3600" b="1">
              <a:solidFill>
                <a:srgbClr val="1E4E79"/>
              </a:solidFill>
              <a:latin typeface="Century"/>
              <a:ea typeface="Century"/>
              <a:cs typeface="Century"/>
              <a:sym typeface="Century"/>
            </a:endParaRPr>
          </a:p>
        </p:txBody>
      </p:sp>
      <p:sp>
        <p:nvSpPr>
          <p:cNvPr id="500" name="Google Shape;500;p65"/>
          <p:cNvSpPr txBox="1">
            <a:spLocks noGrp="1"/>
          </p:cNvSpPr>
          <p:nvPr>
            <p:ph type="body" idx="1"/>
          </p:nvPr>
        </p:nvSpPr>
        <p:spPr>
          <a:xfrm>
            <a:off x="299803" y="1214203"/>
            <a:ext cx="11451210" cy="4911961"/>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305C"/>
              </a:buClr>
              <a:buSzPts val="2400"/>
              <a:buNone/>
            </a:pPr>
            <a:endParaRPr sz="2400" dirty="0">
              <a:solidFill>
                <a:srgbClr val="171616"/>
              </a:solidFill>
              <a:latin typeface="Century"/>
              <a:ea typeface="Century"/>
              <a:cs typeface="Century"/>
              <a:sym typeface="Century"/>
            </a:endParaRPr>
          </a:p>
          <a:p>
            <a:pPr marL="228600" lvl="0" indent="-228600" algn="just" rtl="0">
              <a:lnSpc>
                <a:spcPct val="90000"/>
              </a:lnSpc>
              <a:spcBef>
                <a:spcPts val="1000"/>
              </a:spcBef>
              <a:spcAft>
                <a:spcPts val="0"/>
              </a:spcAft>
              <a:buClr>
                <a:srgbClr val="171616"/>
              </a:buClr>
              <a:buSzPts val="2400"/>
              <a:buNone/>
            </a:pPr>
            <a:r>
              <a:rPr lang="en-US" sz="2400" dirty="0">
                <a:solidFill>
                  <a:srgbClr val="171616"/>
                </a:solidFill>
                <a:latin typeface="Century"/>
                <a:ea typeface="Century"/>
                <a:cs typeface="Century"/>
                <a:sym typeface="Century"/>
              </a:rPr>
              <a:t>To pass a </a:t>
            </a:r>
            <a:r>
              <a:rPr lang="en-US" sz="2400" b="1" i="1" dirty="0">
                <a:solidFill>
                  <a:srgbClr val="C00000"/>
                </a:solidFill>
                <a:latin typeface="Century"/>
                <a:ea typeface="Century"/>
                <a:cs typeface="Century"/>
                <a:sym typeface="Century"/>
              </a:rPr>
              <a:t>list of elements </a:t>
            </a:r>
            <a:r>
              <a:rPr lang="en-US" sz="2400" dirty="0">
                <a:solidFill>
                  <a:srgbClr val="171616"/>
                </a:solidFill>
                <a:latin typeface="Century"/>
                <a:ea typeface="Century"/>
                <a:cs typeface="Century"/>
                <a:sym typeface="Century"/>
              </a:rPr>
              <a:t>as argument to any </a:t>
            </a:r>
            <a:r>
              <a:rPr lang="en-US" sz="2400" b="1" i="1" dirty="0">
                <a:solidFill>
                  <a:srgbClr val="C00000"/>
                </a:solidFill>
                <a:latin typeface="Century"/>
                <a:ea typeface="Century"/>
                <a:cs typeface="Century"/>
                <a:sym typeface="Century"/>
              </a:rPr>
              <a:t>function</a:t>
            </a:r>
            <a:r>
              <a:rPr lang="en-US" sz="2400" b="1" i="1" dirty="0">
                <a:solidFill>
                  <a:srgbClr val="171616"/>
                </a:solidFill>
                <a:latin typeface="Century"/>
                <a:ea typeface="Century"/>
                <a:cs typeface="Century"/>
                <a:sym typeface="Century"/>
              </a:rPr>
              <a:t> </a:t>
            </a:r>
            <a:r>
              <a:rPr lang="en-US" sz="2400" dirty="0">
                <a:solidFill>
                  <a:srgbClr val="171616"/>
                </a:solidFill>
                <a:latin typeface="Century"/>
                <a:ea typeface="Century"/>
                <a:cs typeface="Century"/>
                <a:sym typeface="Century"/>
              </a:rPr>
              <a:t>in C language, it is preferred to do so using an </a:t>
            </a:r>
            <a:r>
              <a:rPr lang="en-US" sz="2400" b="1" i="1" dirty="0">
                <a:solidFill>
                  <a:srgbClr val="C00000"/>
                </a:solidFill>
                <a:latin typeface="Century"/>
                <a:ea typeface="Century"/>
                <a:cs typeface="Century"/>
                <a:sym typeface="Century"/>
              </a:rPr>
              <a:t>array</a:t>
            </a:r>
            <a:r>
              <a:rPr lang="en-US" sz="2400" b="1" i="1" dirty="0">
                <a:solidFill>
                  <a:srgbClr val="171616"/>
                </a:solidFill>
                <a:latin typeface="Century"/>
                <a:ea typeface="Century"/>
                <a:cs typeface="Century"/>
                <a:sym typeface="Century"/>
              </a:rPr>
              <a:t>.</a:t>
            </a:r>
            <a:endParaRPr dirty="0"/>
          </a:p>
          <a:p>
            <a:pPr marL="228600" lvl="0" indent="-228600" algn="just" rtl="0">
              <a:lnSpc>
                <a:spcPct val="90000"/>
              </a:lnSpc>
              <a:spcBef>
                <a:spcPts val="1000"/>
              </a:spcBef>
              <a:spcAft>
                <a:spcPts val="0"/>
              </a:spcAft>
              <a:buClr>
                <a:srgbClr val="00305C"/>
              </a:buClr>
              <a:buSzPts val="2400"/>
              <a:buNone/>
            </a:pPr>
            <a:endParaRPr sz="2400" b="1" i="1" dirty="0">
              <a:solidFill>
                <a:srgbClr val="171616"/>
              </a:solidFill>
              <a:latin typeface="Century"/>
              <a:ea typeface="Century"/>
              <a:cs typeface="Century"/>
              <a:sym typeface="Century"/>
            </a:endParaRPr>
          </a:p>
          <a:p>
            <a:pPr marL="228600" lvl="0" indent="-228600" algn="just" rtl="0">
              <a:lnSpc>
                <a:spcPct val="90000"/>
              </a:lnSpc>
              <a:spcBef>
                <a:spcPts val="1000"/>
              </a:spcBef>
              <a:spcAft>
                <a:spcPts val="0"/>
              </a:spcAft>
              <a:buClr>
                <a:srgbClr val="7030A0"/>
              </a:buClr>
              <a:buSzPts val="2800"/>
              <a:buNone/>
            </a:pPr>
            <a:r>
              <a:rPr lang="en-US" b="1" dirty="0">
                <a:solidFill>
                  <a:srgbClr val="7030A0"/>
                </a:solidFill>
                <a:latin typeface="Century"/>
                <a:ea typeface="Century"/>
                <a:cs typeface="Century"/>
                <a:sym typeface="Century"/>
              </a:rPr>
              <a:t>Declaring Function with array as a parameter</a:t>
            </a:r>
            <a:endParaRPr dirty="0"/>
          </a:p>
          <a:p>
            <a:pPr marL="228600" lvl="0" indent="-228600" algn="l" rtl="0">
              <a:lnSpc>
                <a:spcPct val="90000"/>
              </a:lnSpc>
              <a:spcBef>
                <a:spcPts val="1000"/>
              </a:spcBef>
              <a:spcAft>
                <a:spcPts val="0"/>
              </a:spcAft>
              <a:buClr>
                <a:srgbClr val="171616"/>
              </a:buClr>
              <a:buSzPts val="2400"/>
              <a:buNone/>
            </a:pPr>
            <a:r>
              <a:rPr lang="en-US" sz="2400" dirty="0">
                <a:solidFill>
                  <a:srgbClr val="171616"/>
                </a:solidFill>
                <a:latin typeface="Century"/>
                <a:ea typeface="Century"/>
                <a:cs typeface="Century"/>
                <a:sym typeface="Century"/>
              </a:rPr>
              <a:t>1.Have an </a:t>
            </a:r>
            <a:r>
              <a:rPr lang="en-US" sz="2400" b="1" i="1" dirty="0">
                <a:solidFill>
                  <a:srgbClr val="171616"/>
                </a:solidFill>
                <a:latin typeface="Century"/>
                <a:ea typeface="Century"/>
                <a:cs typeface="Century"/>
                <a:sym typeface="Century"/>
              </a:rPr>
              <a:t>array</a:t>
            </a:r>
            <a:r>
              <a:rPr lang="en-US" sz="2400" dirty="0">
                <a:solidFill>
                  <a:srgbClr val="171616"/>
                </a:solidFill>
                <a:latin typeface="Century"/>
                <a:ea typeface="Century"/>
                <a:cs typeface="Century"/>
                <a:sym typeface="Century"/>
              </a:rPr>
              <a:t> as a parameter. </a:t>
            </a:r>
            <a:endParaRPr sz="2400" dirty="0">
              <a:solidFill>
                <a:srgbClr val="171616"/>
              </a:solidFill>
              <a:latin typeface="Century"/>
              <a:ea typeface="Century"/>
              <a:cs typeface="Century"/>
              <a:sym typeface="Century"/>
            </a:endParaRPr>
          </a:p>
          <a:p>
            <a:pPr marL="685800" lvl="1" indent="-228600" algn="l" rtl="0">
              <a:lnSpc>
                <a:spcPct val="90000"/>
              </a:lnSpc>
              <a:spcBef>
                <a:spcPts val="500"/>
              </a:spcBef>
              <a:spcAft>
                <a:spcPts val="0"/>
              </a:spcAft>
              <a:buClr>
                <a:srgbClr val="C00000"/>
              </a:buClr>
              <a:buSzPts val="2400"/>
              <a:buNone/>
            </a:pPr>
            <a:r>
              <a:rPr lang="en-US" b="1" i="1" dirty="0">
                <a:solidFill>
                  <a:srgbClr val="C00000"/>
                </a:solidFill>
                <a:latin typeface="Century"/>
                <a:ea typeface="Century"/>
                <a:cs typeface="Century"/>
                <a:sym typeface="Century"/>
              </a:rPr>
              <a:t>Single array element  </a:t>
            </a:r>
            <a:r>
              <a:rPr lang="en-US" dirty="0">
                <a:latin typeface="Century"/>
                <a:ea typeface="Century"/>
                <a:cs typeface="Century"/>
                <a:sym typeface="Century"/>
              </a:rPr>
              <a:t>or </a:t>
            </a:r>
            <a:r>
              <a:rPr lang="en-US" b="1" i="1" dirty="0">
                <a:solidFill>
                  <a:srgbClr val="0070C0"/>
                </a:solidFill>
                <a:latin typeface="Century"/>
                <a:ea typeface="Century"/>
                <a:cs typeface="Century"/>
                <a:sym typeface="Century"/>
              </a:rPr>
              <a:t>one-dimensional array  </a:t>
            </a:r>
            <a:r>
              <a:rPr lang="en-US" dirty="0">
                <a:latin typeface="Century"/>
                <a:ea typeface="Century"/>
                <a:cs typeface="Century"/>
                <a:sym typeface="Century"/>
              </a:rPr>
              <a:t>or  </a:t>
            </a:r>
            <a:r>
              <a:rPr lang="en-US" b="1" i="1" dirty="0">
                <a:solidFill>
                  <a:srgbClr val="FF0000"/>
                </a:solidFill>
                <a:latin typeface="Century"/>
                <a:ea typeface="Century"/>
                <a:cs typeface="Century"/>
                <a:sym typeface="Century"/>
              </a:rPr>
              <a:t>multidimensional </a:t>
            </a:r>
            <a:endParaRPr dirty="0"/>
          </a:p>
          <a:p>
            <a:pPr marL="685800" lvl="1" indent="-228600" algn="l" rtl="0">
              <a:lnSpc>
                <a:spcPct val="90000"/>
              </a:lnSpc>
              <a:spcBef>
                <a:spcPts val="500"/>
              </a:spcBef>
              <a:spcAft>
                <a:spcPts val="0"/>
              </a:spcAft>
              <a:buClr>
                <a:srgbClr val="FF0000"/>
              </a:buClr>
              <a:buSzPts val="2400"/>
              <a:buNone/>
            </a:pPr>
            <a:r>
              <a:rPr lang="en-US" b="1" i="1" dirty="0">
                <a:solidFill>
                  <a:srgbClr val="FF0000"/>
                </a:solidFill>
                <a:latin typeface="Century"/>
                <a:ea typeface="Century"/>
                <a:cs typeface="Century"/>
                <a:sym typeface="Century"/>
              </a:rPr>
              <a:t>array  </a:t>
            </a:r>
            <a:r>
              <a:rPr lang="en-US" dirty="0">
                <a:latin typeface="Century"/>
                <a:ea typeface="Century"/>
                <a:cs typeface="Century"/>
                <a:sym typeface="Century"/>
              </a:rPr>
              <a:t>can be passed as an argument to a function.</a:t>
            </a:r>
            <a:endParaRPr dirty="0"/>
          </a:p>
          <a:p>
            <a:pPr marL="457200" lvl="0" indent="-457200" algn="just" rtl="0">
              <a:lnSpc>
                <a:spcPct val="90000"/>
              </a:lnSpc>
              <a:spcBef>
                <a:spcPts val="1000"/>
              </a:spcBef>
              <a:spcAft>
                <a:spcPts val="0"/>
              </a:spcAft>
              <a:buClr>
                <a:srgbClr val="171616"/>
              </a:buClr>
              <a:buSzPts val="2400"/>
              <a:buNone/>
            </a:pPr>
            <a:r>
              <a:rPr lang="en-US" sz="2400" dirty="0">
                <a:solidFill>
                  <a:srgbClr val="171616"/>
                </a:solidFill>
                <a:latin typeface="Century"/>
                <a:ea typeface="Century"/>
                <a:cs typeface="Century"/>
                <a:sym typeface="Century"/>
              </a:rPr>
              <a:t>2. Have a </a:t>
            </a:r>
            <a:r>
              <a:rPr lang="en-US" sz="2400" b="1" i="1" dirty="0">
                <a:solidFill>
                  <a:srgbClr val="171616"/>
                </a:solidFill>
                <a:latin typeface="Century"/>
                <a:ea typeface="Century"/>
                <a:cs typeface="Century"/>
                <a:sym typeface="Century"/>
              </a:rPr>
              <a:t>pointer </a:t>
            </a:r>
            <a:r>
              <a:rPr lang="en-US" sz="2400" dirty="0">
                <a:solidFill>
                  <a:srgbClr val="171616"/>
                </a:solidFill>
                <a:latin typeface="Century"/>
                <a:ea typeface="Century"/>
                <a:cs typeface="Century"/>
                <a:sym typeface="Century"/>
              </a:rPr>
              <a:t>in the parameter list, to hold the </a:t>
            </a:r>
            <a:r>
              <a:rPr lang="en-US" sz="2400" b="1" i="1" dirty="0">
                <a:solidFill>
                  <a:srgbClr val="171616"/>
                </a:solidFill>
                <a:latin typeface="Century"/>
                <a:ea typeface="Century"/>
                <a:cs typeface="Century"/>
                <a:sym typeface="Century"/>
              </a:rPr>
              <a:t>base address </a:t>
            </a:r>
            <a:r>
              <a:rPr lang="en-US" sz="2400" dirty="0">
                <a:solidFill>
                  <a:srgbClr val="171616"/>
                </a:solidFill>
                <a:latin typeface="Century"/>
                <a:ea typeface="Century"/>
                <a:cs typeface="Century"/>
                <a:sym typeface="Century"/>
              </a:rPr>
              <a:t>of the array.</a:t>
            </a:r>
            <a:endParaRPr sz="2400" dirty="0">
              <a:solidFill>
                <a:srgbClr val="171616"/>
              </a:solidFill>
              <a:latin typeface="Century"/>
              <a:ea typeface="Century"/>
              <a:cs typeface="Century"/>
              <a:sym typeface="Century"/>
            </a:endParaRPr>
          </a:p>
          <a:p>
            <a:pPr marL="457200" lvl="0" indent="-457200" algn="just" rtl="0">
              <a:lnSpc>
                <a:spcPct val="90000"/>
              </a:lnSpc>
              <a:spcBef>
                <a:spcPts val="1000"/>
              </a:spcBef>
              <a:spcAft>
                <a:spcPts val="0"/>
              </a:spcAft>
              <a:buClr>
                <a:srgbClr val="171616"/>
              </a:buClr>
              <a:buSzPts val="2400"/>
              <a:buNone/>
            </a:pPr>
            <a:r>
              <a:rPr lang="en-US" sz="2400" dirty="0">
                <a:solidFill>
                  <a:srgbClr val="171616"/>
                </a:solidFill>
                <a:latin typeface="Century"/>
                <a:ea typeface="Century"/>
                <a:cs typeface="Century"/>
                <a:sym typeface="Century"/>
              </a:rPr>
              <a:t>     </a:t>
            </a:r>
            <a:endParaRPr dirty="0"/>
          </a:p>
          <a:p>
            <a:pPr marL="228600" lvl="0" indent="-228600" algn="just" rtl="0">
              <a:lnSpc>
                <a:spcPct val="90000"/>
              </a:lnSpc>
              <a:spcBef>
                <a:spcPts val="1000"/>
              </a:spcBef>
              <a:spcAft>
                <a:spcPts val="0"/>
              </a:spcAft>
              <a:buClr>
                <a:srgbClr val="00305C"/>
              </a:buClr>
              <a:buSzPts val="2400"/>
              <a:buNone/>
            </a:pPr>
            <a:endParaRPr sz="2400" b="1" i="1" dirty="0">
              <a:solidFill>
                <a:srgbClr val="C00000"/>
              </a:solidFill>
              <a:latin typeface="Century"/>
              <a:ea typeface="Century"/>
              <a:cs typeface="Century"/>
              <a:sym typeface="Century"/>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6"/>
          <p:cNvSpPr txBox="1">
            <a:spLocks noGrp="1"/>
          </p:cNvSpPr>
          <p:nvPr>
            <p:ph type="title"/>
          </p:nvPr>
        </p:nvSpPr>
        <p:spPr>
          <a:xfrm>
            <a:off x="838200" y="365126"/>
            <a:ext cx="10475068" cy="93027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3600"/>
              <a:buFont typeface="Century"/>
              <a:buNone/>
            </a:pPr>
            <a:r>
              <a:rPr lang="en-US" sz="3600" b="1" dirty="0">
                <a:solidFill>
                  <a:schemeClr val="dk2"/>
                </a:solidFill>
                <a:latin typeface="Century"/>
                <a:ea typeface="Century"/>
                <a:cs typeface="Century"/>
                <a:sym typeface="Century"/>
              </a:rPr>
              <a:t>PASSING ARRAY TO A FUNCTION ( </a:t>
            </a:r>
            <a:r>
              <a:rPr lang="en-US" sz="3600" b="1" dirty="0" err="1">
                <a:solidFill>
                  <a:schemeClr val="dk2"/>
                </a:solidFill>
                <a:latin typeface="Century"/>
                <a:ea typeface="Century"/>
                <a:cs typeface="Century"/>
                <a:sym typeface="Century"/>
              </a:rPr>
              <a:t>Cont</a:t>
            </a:r>
            <a:r>
              <a:rPr lang="en-US" sz="3600" b="1" dirty="0">
                <a:solidFill>
                  <a:schemeClr val="dk2"/>
                </a:solidFill>
                <a:latin typeface="Century"/>
                <a:ea typeface="Century"/>
                <a:cs typeface="Century"/>
                <a:sym typeface="Century"/>
              </a:rPr>
              <a:t> …)</a:t>
            </a:r>
            <a:br>
              <a:rPr lang="en-US" sz="3600" b="1" dirty="0">
                <a:solidFill>
                  <a:schemeClr val="dk2"/>
                </a:solidFill>
              </a:rPr>
            </a:br>
            <a:endParaRPr sz="3600" b="1" dirty="0">
              <a:solidFill>
                <a:schemeClr val="dk2"/>
              </a:solidFill>
            </a:endParaRPr>
          </a:p>
        </p:txBody>
      </p:sp>
      <p:sp>
        <p:nvSpPr>
          <p:cNvPr id="508" name="Google Shape;508;p66"/>
          <p:cNvSpPr txBox="1">
            <a:spLocks noGrp="1"/>
          </p:cNvSpPr>
          <p:nvPr>
            <p:ph type="body" idx="1"/>
          </p:nvPr>
        </p:nvSpPr>
        <p:spPr>
          <a:xfrm>
            <a:off x="759655" y="1295401"/>
            <a:ext cx="10164507" cy="4830763"/>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rgbClr val="00305C"/>
              </a:buClr>
              <a:buSzPts val="1960"/>
              <a:buNone/>
            </a:pPr>
            <a:endParaRPr sz="1960" b="1" dirty="0">
              <a:solidFill>
                <a:srgbClr val="7030A0"/>
              </a:solidFill>
              <a:latin typeface="Century"/>
              <a:ea typeface="Century"/>
              <a:cs typeface="Century"/>
              <a:sym typeface="Century"/>
            </a:endParaRPr>
          </a:p>
          <a:p>
            <a:pPr marL="228600" lvl="0" indent="-228600" algn="l" rtl="0">
              <a:lnSpc>
                <a:spcPct val="70000"/>
              </a:lnSpc>
              <a:spcBef>
                <a:spcPts val="1000"/>
              </a:spcBef>
              <a:spcAft>
                <a:spcPts val="0"/>
              </a:spcAft>
              <a:buClr>
                <a:srgbClr val="7030A0"/>
              </a:buClr>
              <a:buSzPts val="1960"/>
              <a:buNone/>
            </a:pPr>
            <a:r>
              <a:rPr lang="en-US" sz="1960" b="1" dirty="0">
                <a:solidFill>
                  <a:srgbClr val="7030A0"/>
                </a:solidFill>
                <a:latin typeface="Century"/>
                <a:ea typeface="Century"/>
                <a:cs typeface="Century"/>
                <a:sym typeface="Century"/>
              </a:rPr>
              <a:t>Returning an Array from a function</a:t>
            </a:r>
            <a:endParaRPr dirty="0"/>
          </a:p>
          <a:p>
            <a:pPr marL="228600" lvl="0" indent="-228600" algn="l" rtl="0">
              <a:lnSpc>
                <a:spcPct val="70000"/>
              </a:lnSpc>
              <a:spcBef>
                <a:spcPts val="1000"/>
              </a:spcBef>
              <a:spcAft>
                <a:spcPts val="0"/>
              </a:spcAft>
              <a:buClr>
                <a:srgbClr val="00305C"/>
              </a:buClr>
              <a:buSzPts val="1680"/>
              <a:buNone/>
            </a:pPr>
            <a:endParaRPr sz="1679" b="1" i="1" dirty="0">
              <a:solidFill>
                <a:srgbClr val="C00000"/>
              </a:solidFill>
              <a:latin typeface="Century"/>
              <a:ea typeface="Century"/>
              <a:cs typeface="Century"/>
              <a:sym typeface="Century"/>
            </a:endParaRPr>
          </a:p>
          <a:p>
            <a:pPr marL="228600" lvl="0" indent="-228600" algn="l" rtl="0">
              <a:lnSpc>
                <a:spcPct val="70000"/>
              </a:lnSpc>
              <a:spcBef>
                <a:spcPts val="1000"/>
              </a:spcBef>
              <a:spcAft>
                <a:spcPts val="0"/>
              </a:spcAft>
              <a:buClr>
                <a:srgbClr val="C00000"/>
              </a:buClr>
              <a:buSzPts val="1679"/>
              <a:buNone/>
            </a:pPr>
            <a:r>
              <a:rPr lang="en-US" sz="2200" b="1" i="1" dirty="0">
                <a:solidFill>
                  <a:srgbClr val="C00000"/>
                </a:solidFill>
                <a:latin typeface="Century"/>
                <a:ea typeface="Century"/>
                <a:cs typeface="Century"/>
                <a:sym typeface="Century"/>
              </a:rPr>
              <a:t>Pointer</a:t>
            </a:r>
            <a:r>
              <a:rPr lang="en-US" sz="2200" dirty="0">
                <a:solidFill>
                  <a:srgbClr val="C00000"/>
                </a:solidFill>
                <a:latin typeface="Century"/>
                <a:ea typeface="Century"/>
                <a:cs typeface="Century"/>
                <a:sym typeface="Century"/>
              </a:rPr>
              <a:t> </a:t>
            </a:r>
            <a:r>
              <a:rPr lang="en-US" sz="2200" dirty="0">
                <a:solidFill>
                  <a:srgbClr val="0C0C0C"/>
                </a:solidFill>
                <a:latin typeface="Century"/>
                <a:ea typeface="Century"/>
                <a:cs typeface="Century"/>
                <a:sym typeface="Century"/>
              </a:rPr>
              <a:t> to the array holding the </a:t>
            </a:r>
            <a:r>
              <a:rPr lang="en-US" sz="2200" b="1" i="1" dirty="0">
                <a:solidFill>
                  <a:srgbClr val="FF0000"/>
                </a:solidFill>
                <a:latin typeface="Century"/>
                <a:ea typeface="Century"/>
                <a:cs typeface="Century"/>
                <a:sym typeface="Century"/>
              </a:rPr>
              <a:t>base address</a:t>
            </a:r>
            <a:r>
              <a:rPr lang="en-US" sz="2200" b="1" i="1" dirty="0">
                <a:solidFill>
                  <a:srgbClr val="0C0C0C"/>
                </a:solidFill>
                <a:latin typeface="Century"/>
                <a:ea typeface="Century"/>
                <a:cs typeface="Century"/>
                <a:sym typeface="Century"/>
              </a:rPr>
              <a:t> </a:t>
            </a:r>
            <a:r>
              <a:rPr lang="en-US" sz="2200" dirty="0">
                <a:solidFill>
                  <a:srgbClr val="0C0C0C"/>
                </a:solidFill>
                <a:latin typeface="Century"/>
                <a:ea typeface="Century"/>
                <a:cs typeface="Century"/>
                <a:sym typeface="Century"/>
              </a:rPr>
              <a:t>of the array to be </a:t>
            </a:r>
            <a:r>
              <a:rPr lang="en-US" sz="2200" b="1" i="1" dirty="0">
                <a:solidFill>
                  <a:srgbClr val="7030A0"/>
                </a:solidFill>
                <a:latin typeface="Century"/>
                <a:ea typeface="Century"/>
                <a:cs typeface="Century"/>
                <a:sym typeface="Century"/>
              </a:rPr>
              <a:t>returned</a:t>
            </a:r>
            <a:r>
              <a:rPr lang="en-US" sz="2200" dirty="0">
                <a:solidFill>
                  <a:srgbClr val="7030A0"/>
                </a:solidFill>
                <a:latin typeface="Century"/>
                <a:ea typeface="Century"/>
                <a:cs typeface="Century"/>
                <a:sym typeface="Century"/>
              </a:rPr>
              <a:t>.</a:t>
            </a:r>
            <a:endParaRPr sz="2200" dirty="0"/>
          </a:p>
          <a:p>
            <a:pPr marL="228600" lvl="0" indent="-228600" algn="l" rtl="0">
              <a:lnSpc>
                <a:spcPct val="70000"/>
              </a:lnSpc>
              <a:spcBef>
                <a:spcPts val="1000"/>
              </a:spcBef>
              <a:spcAft>
                <a:spcPts val="0"/>
              </a:spcAft>
              <a:buClr>
                <a:srgbClr val="00305C"/>
              </a:buClr>
              <a:buSzPts val="1680"/>
              <a:buNone/>
            </a:pPr>
            <a:endParaRPr sz="2200" dirty="0">
              <a:solidFill>
                <a:srgbClr val="7030A0"/>
              </a:solidFill>
              <a:latin typeface="Century"/>
              <a:ea typeface="Century"/>
              <a:cs typeface="Century"/>
              <a:sym typeface="Century"/>
            </a:endParaRPr>
          </a:p>
          <a:p>
            <a:pPr marL="228600" lvl="0" indent="-228600" algn="l" rtl="0">
              <a:lnSpc>
                <a:spcPct val="70000"/>
              </a:lnSpc>
              <a:spcBef>
                <a:spcPts val="1000"/>
              </a:spcBef>
              <a:spcAft>
                <a:spcPts val="0"/>
              </a:spcAft>
              <a:buClr>
                <a:srgbClr val="0070C0"/>
              </a:buClr>
              <a:buSzPts val="1679"/>
              <a:buNone/>
            </a:pPr>
            <a:r>
              <a:rPr lang="en-US" sz="2200" b="1" dirty="0">
                <a:solidFill>
                  <a:srgbClr val="0070C0"/>
                </a:solidFill>
                <a:latin typeface="Century"/>
                <a:ea typeface="Century"/>
                <a:cs typeface="Century"/>
                <a:sym typeface="Century"/>
              </a:rPr>
              <a:t>SYNTAX EXAMPLE :</a:t>
            </a:r>
            <a:endParaRPr sz="2200" b="1" dirty="0">
              <a:solidFill>
                <a:srgbClr val="0070C0"/>
              </a:solidFill>
              <a:latin typeface="Century"/>
              <a:ea typeface="Century"/>
              <a:cs typeface="Century"/>
              <a:sym typeface="Century"/>
            </a:endParaRPr>
          </a:p>
          <a:p>
            <a:pPr marL="228600" lvl="0" indent="-228600" algn="l" rtl="0">
              <a:lnSpc>
                <a:spcPct val="70000"/>
              </a:lnSpc>
              <a:spcBef>
                <a:spcPts val="1000"/>
              </a:spcBef>
              <a:spcAft>
                <a:spcPts val="0"/>
              </a:spcAft>
              <a:buClr>
                <a:srgbClr val="00305C"/>
              </a:buClr>
              <a:buSzPts val="1680"/>
              <a:buNone/>
            </a:pPr>
            <a:endParaRPr sz="2200" b="1" i="1" dirty="0">
              <a:solidFill>
                <a:srgbClr val="0C0C0C"/>
              </a:solidFill>
              <a:latin typeface="Century"/>
              <a:ea typeface="Century"/>
              <a:cs typeface="Century"/>
              <a:sym typeface="Century"/>
            </a:endParaRPr>
          </a:p>
          <a:p>
            <a:pPr marL="228600" lvl="0" indent="-228600" algn="l" rtl="0">
              <a:lnSpc>
                <a:spcPct val="70000"/>
              </a:lnSpc>
              <a:spcBef>
                <a:spcPts val="1000"/>
              </a:spcBef>
              <a:spcAft>
                <a:spcPts val="0"/>
              </a:spcAft>
              <a:buClr>
                <a:srgbClr val="0C0C0C"/>
              </a:buClr>
              <a:buSzPts val="1679"/>
              <a:buNone/>
            </a:pPr>
            <a:r>
              <a:rPr lang="en-US" sz="2200" dirty="0">
                <a:solidFill>
                  <a:srgbClr val="0C0C0C"/>
                </a:solidFill>
                <a:latin typeface="Century"/>
                <a:ea typeface="Century"/>
                <a:cs typeface="Century"/>
                <a:sym typeface="Century"/>
              </a:rPr>
              <a:t>int sample (int* x[]) </a:t>
            </a:r>
            <a:r>
              <a:rPr lang="en-US" sz="2200" b="1" i="1" dirty="0">
                <a:solidFill>
                  <a:srgbClr val="0C0C0C"/>
                </a:solidFill>
                <a:latin typeface="Century"/>
                <a:ea typeface="Century"/>
                <a:cs typeface="Century"/>
                <a:sym typeface="Century"/>
              </a:rPr>
              <a:t>/</a:t>
            </a:r>
            <a:r>
              <a:rPr lang="en-US" sz="2200" b="1" i="1" dirty="0">
                <a:solidFill>
                  <a:srgbClr val="FF0000"/>
                </a:solidFill>
                <a:latin typeface="Century"/>
                <a:ea typeface="Century"/>
                <a:cs typeface="Century"/>
                <a:sym typeface="Century"/>
              </a:rPr>
              <a:t>/ Function Definition</a:t>
            </a:r>
            <a:endParaRPr sz="2200" b="1" i="1" dirty="0">
              <a:solidFill>
                <a:srgbClr val="FF0000"/>
              </a:solidFill>
              <a:latin typeface="Century"/>
              <a:ea typeface="Century"/>
              <a:cs typeface="Century"/>
              <a:sym typeface="Century"/>
            </a:endParaRPr>
          </a:p>
          <a:p>
            <a:pPr marL="228600" lvl="0" indent="-228600" algn="l" rtl="0">
              <a:lnSpc>
                <a:spcPct val="70000"/>
              </a:lnSpc>
              <a:spcBef>
                <a:spcPts val="1000"/>
              </a:spcBef>
              <a:spcAft>
                <a:spcPts val="0"/>
              </a:spcAft>
              <a:buClr>
                <a:srgbClr val="0C0C0C"/>
              </a:buClr>
              <a:buSzPts val="1679"/>
              <a:buNone/>
            </a:pPr>
            <a:r>
              <a:rPr lang="en-US" sz="2200" dirty="0">
                <a:solidFill>
                  <a:srgbClr val="0C0C0C"/>
                </a:solidFill>
                <a:latin typeface="Century"/>
                <a:ea typeface="Century"/>
                <a:cs typeface="Century"/>
                <a:sym typeface="Century"/>
              </a:rPr>
              <a:t> { </a:t>
            </a:r>
            <a:endParaRPr sz="2200" dirty="0"/>
          </a:p>
          <a:p>
            <a:pPr marL="228600" lvl="0" indent="-228600" algn="l" rtl="0">
              <a:lnSpc>
                <a:spcPct val="70000"/>
              </a:lnSpc>
              <a:spcBef>
                <a:spcPts val="1000"/>
              </a:spcBef>
              <a:spcAft>
                <a:spcPts val="0"/>
              </a:spcAft>
              <a:buClr>
                <a:srgbClr val="0C0C0C"/>
              </a:buClr>
              <a:buSzPts val="1679"/>
              <a:buNone/>
            </a:pPr>
            <a:r>
              <a:rPr lang="en-US" sz="2200" dirty="0">
                <a:solidFill>
                  <a:srgbClr val="0C0C0C"/>
                </a:solidFill>
                <a:latin typeface="Century"/>
                <a:ea typeface="Century"/>
                <a:cs typeface="Century"/>
                <a:sym typeface="Century"/>
              </a:rPr>
              <a:t>   …</a:t>
            </a:r>
            <a:endParaRPr sz="2200" dirty="0"/>
          </a:p>
          <a:p>
            <a:pPr marL="228600" lvl="0" indent="-228600" algn="l" rtl="0">
              <a:lnSpc>
                <a:spcPct val="70000"/>
              </a:lnSpc>
              <a:spcBef>
                <a:spcPts val="1000"/>
              </a:spcBef>
              <a:spcAft>
                <a:spcPts val="0"/>
              </a:spcAft>
              <a:buClr>
                <a:srgbClr val="0C0C0C"/>
              </a:buClr>
              <a:buSzPts val="1679"/>
              <a:buNone/>
            </a:pPr>
            <a:r>
              <a:rPr lang="en-US" sz="2200" dirty="0">
                <a:solidFill>
                  <a:srgbClr val="0C0C0C"/>
                </a:solidFill>
                <a:latin typeface="Century"/>
                <a:ea typeface="Century"/>
                <a:cs typeface="Century"/>
                <a:sym typeface="Century"/>
              </a:rPr>
              <a:t>   … </a:t>
            </a:r>
            <a:endParaRPr sz="2200" dirty="0"/>
          </a:p>
          <a:p>
            <a:pPr marL="228600" lvl="0" indent="-228600" algn="l" rtl="0">
              <a:lnSpc>
                <a:spcPct val="70000"/>
              </a:lnSpc>
              <a:spcBef>
                <a:spcPts val="1000"/>
              </a:spcBef>
              <a:spcAft>
                <a:spcPts val="0"/>
              </a:spcAft>
              <a:buClr>
                <a:srgbClr val="0C0C0C"/>
              </a:buClr>
              <a:buSzPts val="1679"/>
              <a:buNone/>
            </a:pPr>
            <a:r>
              <a:rPr lang="en-US" sz="2200" dirty="0">
                <a:solidFill>
                  <a:srgbClr val="0C0C0C"/>
                </a:solidFill>
                <a:latin typeface="Century"/>
                <a:ea typeface="Century"/>
                <a:cs typeface="Century"/>
                <a:sym typeface="Century"/>
              </a:rPr>
              <a:t>   …</a:t>
            </a:r>
            <a:endParaRPr sz="2200" dirty="0"/>
          </a:p>
          <a:p>
            <a:pPr marL="228600" lvl="0" indent="-228600" algn="l" rtl="0">
              <a:lnSpc>
                <a:spcPct val="70000"/>
              </a:lnSpc>
              <a:spcBef>
                <a:spcPts val="1000"/>
              </a:spcBef>
              <a:spcAft>
                <a:spcPts val="0"/>
              </a:spcAft>
              <a:buClr>
                <a:srgbClr val="0C0C0C"/>
              </a:buClr>
              <a:buSzPts val="1679"/>
              <a:buNone/>
            </a:pPr>
            <a:r>
              <a:rPr lang="en-US" sz="2200" dirty="0">
                <a:solidFill>
                  <a:srgbClr val="0C0C0C"/>
                </a:solidFill>
                <a:latin typeface="Century"/>
                <a:ea typeface="Century"/>
                <a:cs typeface="Century"/>
                <a:sym typeface="Century"/>
              </a:rPr>
              <a:t>   return x ;  </a:t>
            </a:r>
            <a:r>
              <a:rPr lang="en-US" sz="2200" b="1" i="1" dirty="0">
                <a:solidFill>
                  <a:srgbClr val="FF0000"/>
                </a:solidFill>
                <a:latin typeface="Century"/>
                <a:ea typeface="Century"/>
                <a:cs typeface="Century"/>
                <a:sym typeface="Century"/>
              </a:rPr>
              <a:t>// x is the base address of the array</a:t>
            </a:r>
            <a:endParaRPr sz="2200" b="1" i="1" dirty="0">
              <a:solidFill>
                <a:srgbClr val="FF0000"/>
              </a:solidFill>
              <a:latin typeface="Century"/>
              <a:ea typeface="Century"/>
              <a:cs typeface="Century"/>
              <a:sym typeface="Century"/>
            </a:endParaRPr>
          </a:p>
          <a:p>
            <a:pPr marL="228600" lvl="0" indent="-228600" algn="l" rtl="0">
              <a:lnSpc>
                <a:spcPct val="70000"/>
              </a:lnSpc>
              <a:spcBef>
                <a:spcPts val="1000"/>
              </a:spcBef>
              <a:spcAft>
                <a:spcPts val="0"/>
              </a:spcAft>
              <a:buClr>
                <a:srgbClr val="0C0C0C"/>
              </a:buClr>
              <a:buSzPts val="1679"/>
              <a:buNone/>
            </a:pPr>
            <a:r>
              <a:rPr lang="en-US" sz="2200" dirty="0">
                <a:solidFill>
                  <a:srgbClr val="0C0C0C"/>
                </a:solidFill>
                <a:latin typeface="Century"/>
                <a:ea typeface="Century"/>
                <a:cs typeface="Century"/>
                <a:sym typeface="Century"/>
              </a:rPr>
              <a:t>}</a:t>
            </a:r>
            <a:endParaRPr sz="2200" b="1" i="1" dirty="0">
              <a:solidFill>
                <a:srgbClr val="0C0C0C"/>
              </a:solidFill>
              <a:latin typeface="Century"/>
              <a:ea typeface="Century"/>
              <a:cs typeface="Century"/>
              <a:sym typeface="Century"/>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7"/>
          <p:cNvSpPr txBox="1">
            <a:spLocks noGrp="1"/>
          </p:cNvSpPr>
          <p:nvPr>
            <p:ph type="title"/>
          </p:nvPr>
        </p:nvSpPr>
        <p:spPr>
          <a:xfrm>
            <a:off x="838199" y="254833"/>
            <a:ext cx="9954719" cy="9615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3600"/>
              <a:buFont typeface="Century"/>
              <a:buNone/>
            </a:pPr>
            <a:r>
              <a:rPr lang="en-US" sz="3400" b="1" dirty="0">
                <a:solidFill>
                  <a:schemeClr val="dk2"/>
                </a:solidFill>
                <a:latin typeface="Century"/>
                <a:ea typeface="Century"/>
                <a:cs typeface="Century"/>
                <a:sym typeface="Century"/>
              </a:rPr>
              <a:t>PASSING ARRAY TO A FUNCTION  (</a:t>
            </a:r>
            <a:r>
              <a:rPr lang="en-US" sz="3400" b="1" dirty="0" err="1">
                <a:solidFill>
                  <a:schemeClr val="dk2"/>
                </a:solidFill>
                <a:latin typeface="Century"/>
                <a:ea typeface="Century"/>
                <a:cs typeface="Century"/>
                <a:sym typeface="Century"/>
              </a:rPr>
              <a:t>Cont</a:t>
            </a:r>
            <a:r>
              <a:rPr lang="en-US" sz="3400" b="1" dirty="0">
                <a:solidFill>
                  <a:schemeClr val="dk2"/>
                </a:solidFill>
                <a:latin typeface="Century"/>
                <a:ea typeface="Century"/>
                <a:cs typeface="Century"/>
                <a:sym typeface="Century"/>
              </a:rPr>
              <a:t> …)</a:t>
            </a:r>
            <a:br>
              <a:rPr lang="en-US" sz="3400" b="1" dirty="0">
                <a:solidFill>
                  <a:schemeClr val="dk2"/>
                </a:solidFill>
                <a:latin typeface="Century"/>
                <a:ea typeface="Century"/>
                <a:cs typeface="Century"/>
                <a:sym typeface="Century"/>
              </a:rPr>
            </a:br>
            <a:endParaRPr sz="3400" b="1" dirty="0">
              <a:solidFill>
                <a:schemeClr val="dk2"/>
              </a:solidFill>
              <a:latin typeface="Century"/>
              <a:ea typeface="Century"/>
              <a:cs typeface="Century"/>
              <a:sym typeface="Century"/>
            </a:endParaRPr>
          </a:p>
        </p:txBody>
      </p:sp>
      <p:sp>
        <p:nvSpPr>
          <p:cNvPr id="516" name="Google Shape;516;p67"/>
          <p:cNvSpPr txBox="1">
            <a:spLocks noGrp="1"/>
          </p:cNvSpPr>
          <p:nvPr>
            <p:ph type="body" idx="1"/>
          </p:nvPr>
        </p:nvSpPr>
        <p:spPr>
          <a:xfrm>
            <a:off x="1081453" y="1098589"/>
            <a:ext cx="10085900" cy="488897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220"/>
              <a:buNone/>
            </a:pPr>
            <a:r>
              <a:rPr lang="en-US" sz="2220" b="1" dirty="0">
                <a:solidFill>
                  <a:srgbClr val="C00000"/>
                </a:solidFill>
                <a:latin typeface="Century"/>
                <a:ea typeface="Century"/>
                <a:cs typeface="Century"/>
                <a:sym typeface="Century"/>
              </a:rPr>
              <a:t>Passing a single array element to a function</a:t>
            </a:r>
            <a:endParaRPr dirty="0"/>
          </a:p>
          <a:p>
            <a:pPr marL="228600" lvl="0" indent="-228600" algn="l" rtl="0">
              <a:lnSpc>
                <a:spcPct val="90000"/>
              </a:lnSpc>
              <a:spcBef>
                <a:spcPts val="1000"/>
              </a:spcBef>
              <a:spcAft>
                <a:spcPts val="0"/>
              </a:spcAft>
              <a:buClr>
                <a:srgbClr val="0C0C0C"/>
              </a:buClr>
              <a:buSzPts val="2220"/>
              <a:buNone/>
            </a:pPr>
            <a:r>
              <a:rPr lang="en-US" sz="2220" b="1" i="1" dirty="0">
                <a:solidFill>
                  <a:srgbClr val="0C0C0C"/>
                </a:solidFill>
                <a:latin typeface="Century"/>
                <a:ea typeface="Century"/>
                <a:cs typeface="Century"/>
                <a:sym typeface="Century"/>
              </a:rPr>
              <a:t>Program Example :</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#include&lt;stdio.h&gt; </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void </a:t>
            </a:r>
            <a:r>
              <a:rPr lang="en-US" sz="2220" dirty="0" err="1">
                <a:solidFill>
                  <a:srgbClr val="0C0C0C"/>
                </a:solidFill>
                <a:latin typeface="Century"/>
                <a:ea typeface="Century"/>
                <a:cs typeface="Century"/>
                <a:sym typeface="Century"/>
              </a:rPr>
              <a:t>give_element</a:t>
            </a:r>
            <a:r>
              <a:rPr lang="en-US" sz="2220" dirty="0">
                <a:solidFill>
                  <a:srgbClr val="0C0C0C"/>
                </a:solidFill>
                <a:latin typeface="Century"/>
                <a:ea typeface="Century"/>
                <a:cs typeface="Century"/>
                <a:sym typeface="Century"/>
              </a:rPr>
              <a:t> (int a);</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 void main() </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 int </a:t>
            </a:r>
            <a:r>
              <a:rPr lang="en-US" sz="2220" dirty="0" err="1">
                <a:solidFill>
                  <a:srgbClr val="0C0C0C"/>
                </a:solidFill>
                <a:latin typeface="Century"/>
                <a:ea typeface="Century"/>
                <a:cs typeface="Century"/>
                <a:sym typeface="Century"/>
              </a:rPr>
              <a:t>myArray</a:t>
            </a:r>
            <a:r>
              <a:rPr lang="en-US" sz="2220" dirty="0">
                <a:solidFill>
                  <a:srgbClr val="0C0C0C"/>
                </a:solidFill>
                <a:latin typeface="Century"/>
                <a:ea typeface="Century"/>
                <a:cs typeface="Century"/>
                <a:sym typeface="Century"/>
              </a:rPr>
              <a:t>[] = { 2, 3, 4 }; </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give_element(</a:t>
            </a:r>
            <a:r>
              <a:rPr lang="en-US" sz="2220" dirty="0" err="1">
                <a:solidFill>
                  <a:srgbClr val="0C0C0C"/>
                </a:solidFill>
                <a:latin typeface="Century"/>
                <a:ea typeface="Century"/>
                <a:cs typeface="Century"/>
                <a:sym typeface="Century"/>
              </a:rPr>
              <a:t>myArray</a:t>
            </a:r>
            <a:r>
              <a:rPr lang="en-US" sz="2220" dirty="0">
                <a:solidFill>
                  <a:srgbClr val="0C0C0C"/>
                </a:solidFill>
                <a:latin typeface="Century"/>
                <a:ea typeface="Century"/>
                <a:cs typeface="Century"/>
                <a:sym typeface="Century"/>
              </a:rPr>
              <a:t>[2]);   </a:t>
            </a:r>
            <a:r>
              <a:rPr lang="en-US" sz="2220" b="1" i="1" dirty="0">
                <a:solidFill>
                  <a:srgbClr val="0C0C0C"/>
                </a:solidFill>
                <a:latin typeface="Century"/>
                <a:ea typeface="Century"/>
                <a:cs typeface="Century"/>
                <a:sym typeface="Century"/>
              </a:rPr>
              <a:t>//Passing array element </a:t>
            </a:r>
            <a:r>
              <a:rPr lang="en-US" sz="2220" b="1" i="1" dirty="0" err="1">
                <a:solidFill>
                  <a:srgbClr val="0C0C0C"/>
                </a:solidFill>
                <a:latin typeface="Century"/>
                <a:ea typeface="Century"/>
                <a:cs typeface="Century"/>
                <a:sym typeface="Century"/>
              </a:rPr>
              <a:t>myArray</a:t>
            </a:r>
            <a:r>
              <a:rPr lang="en-US" sz="2220" b="1" i="1" dirty="0">
                <a:solidFill>
                  <a:srgbClr val="0C0C0C"/>
                </a:solidFill>
                <a:latin typeface="Century"/>
                <a:ea typeface="Century"/>
                <a:cs typeface="Century"/>
                <a:sym typeface="Century"/>
              </a:rPr>
              <a:t>[2] only. </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 } </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void give_element(int a)   </a:t>
            </a:r>
            <a:endParaRPr dirty="0"/>
          </a:p>
          <a:p>
            <a:pPr marL="228600" lvl="0" indent="-228600" algn="l" rtl="0">
              <a:lnSpc>
                <a:spcPct val="90000"/>
              </a:lnSpc>
              <a:spcBef>
                <a:spcPts val="1000"/>
              </a:spcBef>
              <a:spcAft>
                <a:spcPts val="0"/>
              </a:spcAft>
              <a:buClr>
                <a:srgbClr val="0C0C0C"/>
              </a:buClr>
              <a:buSzPts val="2220"/>
              <a:buNone/>
            </a:pPr>
            <a:r>
              <a:rPr lang="en-US" sz="2220" dirty="0">
                <a:solidFill>
                  <a:srgbClr val="0C0C0C"/>
                </a:solidFill>
                <a:latin typeface="Century"/>
                <a:ea typeface="Century"/>
                <a:cs typeface="Century"/>
                <a:sym typeface="Century"/>
              </a:rPr>
              <a:t> { </a:t>
            </a:r>
            <a:r>
              <a:rPr lang="en-US" sz="2220" dirty="0" err="1">
                <a:solidFill>
                  <a:srgbClr val="0C0C0C"/>
                </a:solidFill>
                <a:latin typeface="Century"/>
                <a:ea typeface="Century"/>
                <a:cs typeface="Century"/>
                <a:sym typeface="Century"/>
              </a:rPr>
              <a:t>printf</a:t>
            </a:r>
            <a:r>
              <a:rPr lang="en-US" sz="2220" dirty="0">
                <a:solidFill>
                  <a:srgbClr val="0C0C0C"/>
                </a:solidFill>
                <a:latin typeface="Century"/>
                <a:ea typeface="Century"/>
                <a:cs typeface="Century"/>
                <a:sym typeface="Century"/>
              </a:rPr>
              <a:t>("%d", a); }</a:t>
            </a:r>
            <a:endParaRPr sz="2220" b="1" i="1" dirty="0">
              <a:solidFill>
                <a:srgbClr val="0C0C0C"/>
              </a:solidFill>
              <a:latin typeface="Century"/>
              <a:ea typeface="Century"/>
              <a:cs typeface="Century"/>
              <a:sym typeface="Century"/>
            </a:endParaRPr>
          </a:p>
          <a:p>
            <a:pPr marL="228600" lvl="0" indent="-228600" algn="l" rtl="0">
              <a:lnSpc>
                <a:spcPct val="90000"/>
              </a:lnSpc>
              <a:spcBef>
                <a:spcPts val="1000"/>
              </a:spcBef>
              <a:spcAft>
                <a:spcPts val="0"/>
              </a:spcAft>
              <a:buClr>
                <a:srgbClr val="00305C"/>
              </a:buClr>
              <a:buSzPts val="2220"/>
              <a:buNone/>
            </a:pPr>
            <a:endParaRPr sz="2220" b="1" dirty="0">
              <a:latin typeface="Century"/>
              <a:ea typeface="Century"/>
              <a:cs typeface="Century"/>
              <a:sym typeface="Century"/>
            </a:endParaRPr>
          </a:p>
          <a:p>
            <a:pPr marL="228600" lvl="0" indent="-228600" algn="l" rtl="0">
              <a:lnSpc>
                <a:spcPct val="90000"/>
              </a:lnSpc>
              <a:spcBef>
                <a:spcPts val="1000"/>
              </a:spcBef>
              <a:spcAft>
                <a:spcPts val="0"/>
              </a:spcAft>
              <a:buClr>
                <a:srgbClr val="00305C"/>
              </a:buClr>
              <a:buSzPts val="2220"/>
              <a:buNone/>
            </a:pPr>
            <a:endParaRPr sz="2220" b="1" i="1" dirty="0">
              <a:latin typeface="Century"/>
              <a:ea typeface="Century"/>
              <a:cs typeface="Century"/>
              <a:sym typeface="Century"/>
            </a:endParaRPr>
          </a:p>
        </p:txBody>
      </p:sp>
      <p:sp>
        <p:nvSpPr>
          <p:cNvPr id="517" name="Google Shape;517;p67"/>
          <p:cNvSpPr txBox="1"/>
          <p:nvPr/>
        </p:nvSpPr>
        <p:spPr>
          <a:xfrm>
            <a:off x="8825133" y="5062025"/>
            <a:ext cx="1628922" cy="92333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Century"/>
                <a:ea typeface="Century"/>
                <a:cs typeface="Century"/>
                <a:sym typeface="Century"/>
              </a:rPr>
              <a:t>Output:</a:t>
            </a:r>
            <a:endParaRPr dirty="0"/>
          </a:p>
          <a:p>
            <a:pPr marL="0" marR="0" lvl="0" indent="0" algn="ctr" rtl="0">
              <a:spcBef>
                <a:spcPts val="0"/>
              </a:spcBef>
              <a:spcAft>
                <a:spcPts val="0"/>
              </a:spcAft>
              <a:buNone/>
            </a:pPr>
            <a:r>
              <a:rPr lang="en-US" sz="1800" dirty="0">
                <a:solidFill>
                  <a:schemeClr val="dk1"/>
                </a:solidFill>
                <a:latin typeface="Century"/>
                <a:ea typeface="Century"/>
                <a:cs typeface="Century"/>
                <a:sym typeface="Century"/>
              </a:rPr>
              <a:t>4</a:t>
            </a:r>
            <a:endParaRPr dirty="0"/>
          </a:p>
          <a:p>
            <a:pPr marL="0" marR="0" lvl="0" indent="0" algn="l" rtl="0">
              <a:spcBef>
                <a:spcPts val="0"/>
              </a:spcBef>
              <a:spcAft>
                <a:spcPts val="0"/>
              </a:spcAft>
              <a:buNone/>
            </a:pPr>
            <a:endParaRPr sz="1800" dirty="0">
              <a:solidFill>
                <a:schemeClr val="dk1"/>
              </a:solidFill>
              <a:latin typeface="Century"/>
              <a:ea typeface="Century"/>
              <a:cs typeface="Century"/>
              <a:sym typeface="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365125"/>
            <a:ext cx="10424160" cy="1325563"/>
          </a:xfrm>
        </p:spPr>
        <p:txBody>
          <a:bodyPr>
            <a:normAutofit/>
          </a:bodyPr>
          <a:lstStyle/>
          <a:p>
            <a:r>
              <a:rPr lang="en-US" sz="4300" b="1" dirty="0">
                <a:latin typeface="+mj-lt"/>
              </a:rPr>
              <a:t>TYPES OF FUNCTIONS (</a:t>
            </a:r>
            <a:r>
              <a:rPr lang="en-US" sz="4300" b="1" dirty="0" err="1">
                <a:latin typeface="+mj-lt"/>
              </a:rPr>
              <a:t>Cont</a:t>
            </a:r>
            <a:r>
              <a:rPr lang="en-US" sz="4300" b="1" dirty="0">
                <a:latin typeface="+mj-lt"/>
              </a:rPr>
              <a:t>…)</a:t>
            </a:r>
            <a:br>
              <a:rPr lang="en-US" sz="4300" b="1" dirty="0">
                <a:latin typeface="+mj-lt"/>
              </a:rPr>
            </a:br>
            <a:endParaRPr lang="en-US" sz="4300" b="1" dirty="0">
              <a:latin typeface="+mj-lt"/>
            </a:endParaRPr>
          </a:p>
        </p:txBody>
      </p:sp>
      <p:sp>
        <p:nvSpPr>
          <p:cNvPr id="3" name="Content Placeholder 2"/>
          <p:cNvSpPr>
            <a:spLocks noGrp="1"/>
          </p:cNvSpPr>
          <p:nvPr>
            <p:ph idx="1"/>
          </p:nvPr>
        </p:nvSpPr>
        <p:spPr>
          <a:xfrm>
            <a:off x="558073" y="1392702"/>
            <a:ext cx="10649244" cy="4784261"/>
          </a:xfrm>
        </p:spPr>
        <p:txBody>
          <a:bodyPr>
            <a:normAutofit/>
          </a:bodyPr>
          <a:lstStyle/>
          <a:p>
            <a:pPr>
              <a:buNone/>
            </a:pPr>
            <a:r>
              <a:rPr lang="en-US" sz="4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Standard Library Functions:</a:t>
            </a:r>
          </a:p>
          <a:p>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standard library functions are </a:t>
            </a:r>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built-in functions </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C programming.</a:t>
            </a:r>
          </a:p>
          <a:p>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These functions are defined in </a:t>
            </a:r>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header files</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t>
            </a:r>
          </a:p>
          <a:p>
            <a:pPr>
              <a:buNone/>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For example,</a:t>
            </a:r>
          </a:p>
          <a:p>
            <a:pPr>
              <a:buNone/>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  </a:t>
            </a:r>
            <a:r>
              <a:rPr lang="en-US" sz="2400" b="1" i="1"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sqrt</a:t>
            </a:r>
            <a:r>
              <a:rPr lang="en-US" sz="2400" b="1" i="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 Calculates the </a:t>
            </a:r>
            <a:r>
              <a:rPr lang="en-US" sz="2400"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square root</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of a number. </a:t>
            </a:r>
          </a:p>
          <a:p>
            <a:pPr>
              <a:buNone/>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The function is defined in the </a:t>
            </a:r>
            <a:r>
              <a:rPr lang="en-U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math.h</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header file. </a:t>
            </a:r>
          </a:p>
          <a:p>
            <a:pPr>
              <a:buNone/>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2. </a:t>
            </a:r>
            <a:r>
              <a:rPr lang="en-US" sz="2400" b="1" i="1"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strlen</a:t>
            </a:r>
            <a:r>
              <a:rPr lang="en-US" sz="2400" b="1" i="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Gives the </a:t>
            </a:r>
            <a:r>
              <a:rPr lang="en-US"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length</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of the string. </a:t>
            </a:r>
          </a:p>
          <a:p>
            <a:pPr>
              <a:buNone/>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The function is defined in the </a:t>
            </a:r>
            <a:r>
              <a:rPr lang="en-U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string.h</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header file. </a:t>
            </a:r>
          </a:p>
          <a:p>
            <a:pPr>
              <a:buNone/>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3.</a:t>
            </a:r>
            <a:r>
              <a:rPr lang="en-US" sz="2400"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sz="2400" b="1" i="1"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printf</a:t>
            </a:r>
            <a:r>
              <a:rPr lang="en-US" sz="2400" b="1" i="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b="1" i="1"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scanf</a:t>
            </a:r>
            <a:r>
              <a:rPr lang="en-US" sz="2400" b="1" i="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Performs </a:t>
            </a:r>
            <a:r>
              <a:rPr lang="en-US" sz="2400"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input and output</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functions.</a:t>
            </a:r>
          </a:p>
          <a:p>
            <a:pPr>
              <a:buNone/>
            </a:pP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The function is defined in the </a:t>
            </a:r>
            <a:r>
              <a:rPr lang="en-U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stdio.h</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header file. </a:t>
            </a:r>
          </a:p>
          <a:p>
            <a:pPr>
              <a:buNone/>
            </a:pPr>
            <a:endParaRPr lang="en-US" sz="2400" dirty="0">
              <a:solidFill>
                <a:schemeClr val="tx1">
                  <a:lumMod val="95000"/>
                  <a:lumOff val="5000"/>
                </a:schemeClr>
              </a:solidFill>
              <a:latin typeface="Century"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3075"/>
    </mc:Choice>
    <mc:Fallback xmlns="">
      <p:transition spd="slow" advTm="9307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8"/>
          <p:cNvSpPr txBox="1">
            <a:spLocks noGrp="1"/>
          </p:cNvSpPr>
          <p:nvPr>
            <p:ph type="title"/>
          </p:nvPr>
        </p:nvSpPr>
        <p:spPr>
          <a:xfrm>
            <a:off x="666371" y="136525"/>
            <a:ext cx="10222023" cy="8763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3600"/>
              <a:buFont typeface="Century"/>
              <a:buNone/>
            </a:pPr>
            <a:r>
              <a:rPr lang="en-US" sz="3600" b="1" dirty="0">
                <a:solidFill>
                  <a:schemeClr val="dk2"/>
                </a:solidFill>
                <a:latin typeface="Century"/>
                <a:ea typeface="Century"/>
                <a:cs typeface="Century"/>
                <a:sym typeface="Century"/>
              </a:rPr>
              <a:t>PASSING ARRAY TO A FUNCTION(</a:t>
            </a:r>
            <a:r>
              <a:rPr lang="en-US" sz="3600" b="1" dirty="0" err="1">
                <a:solidFill>
                  <a:schemeClr val="dk2"/>
                </a:solidFill>
                <a:latin typeface="Century"/>
                <a:ea typeface="Century"/>
                <a:cs typeface="Century"/>
                <a:sym typeface="Century"/>
              </a:rPr>
              <a:t>Cont</a:t>
            </a:r>
            <a:r>
              <a:rPr lang="en-US" sz="3600" b="1" dirty="0">
                <a:solidFill>
                  <a:schemeClr val="dk2"/>
                </a:solidFill>
                <a:latin typeface="Century"/>
                <a:ea typeface="Century"/>
                <a:cs typeface="Century"/>
                <a:sym typeface="Century"/>
              </a:rPr>
              <a:t> …)</a:t>
            </a:r>
            <a:br>
              <a:rPr lang="en-US" sz="3600" b="1" dirty="0">
                <a:solidFill>
                  <a:schemeClr val="dk2"/>
                </a:solidFill>
                <a:latin typeface="Century"/>
                <a:ea typeface="Century"/>
                <a:cs typeface="Century"/>
                <a:sym typeface="Century"/>
              </a:rPr>
            </a:br>
            <a:endParaRPr sz="3600" b="1" dirty="0">
              <a:solidFill>
                <a:schemeClr val="dk2"/>
              </a:solidFill>
              <a:latin typeface="Century"/>
              <a:ea typeface="Century"/>
              <a:cs typeface="Century"/>
              <a:sym typeface="Century"/>
            </a:endParaRPr>
          </a:p>
        </p:txBody>
      </p:sp>
      <p:sp>
        <p:nvSpPr>
          <p:cNvPr id="525" name="Google Shape;525;p68"/>
          <p:cNvSpPr txBox="1">
            <a:spLocks noGrp="1"/>
          </p:cNvSpPr>
          <p:nvPr>
            <p:ph type="body" idx="1"/>
          </p:nvPr>
        </p:nvSpPr>
        <p:spPr>
          <a:xfrm>
            <a:off x="548640" y="675698"/>
            <a:ext cx="10339754" cy="5817177"/>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C00000"/>
              </a:buClr>
              <a:buSzPts val="2000"/>
              <a:buNone/>
            </a:pPr>
            <a:r>
              <a:rPr lang="en-US" sz="2000" b="1" dirty="0">
                <a:solidFill>
                  <a:srgbClr val="C00000"/>
                </a:solidFill>
                <a:latin typeface="Century"/>
                <a:ea typeface="Century"/>
                <a:cs typeface="Century"/>
                <a:sym typeface="Century"/>
              </a:rPr>
              <a:t>Passing a one dimensional array to a function</a:t>
            </a:r>
            <a:endParaRPr dirty="0"/>
          </a:p>
          <a:p>
            <a:pPr marL="228600" lvl="0" indent="-228600" algn="l" rtl="0">
              <a:lnSpc>
                <a:spcPct val="100000"/>
              </a:lnSpc>
              <a:spcBef>
                <a:spcPts val="0"/>
              </a:spcBef>
              <a:spcAft>
                <a:spcPts val="0"/>
              </a:spcAft>
              <a:buClr>
                <a:srgbClr val="0C0C0C"/>
              </a:buClr>
              <a:buSzPts val="2000"/>
              <a:buNone/>
            </a:pPr>
            <a:r>
              <a:rPr lang="en-US" sz="2000" b="1" dirty="0">
                <a:solidFill>
                  <a:srgbClr val="0C0C0C"/>
                </a:solidFill>
                <a:latin typeface="Century"/>
                <a:ea typeface="Century"/>
                <a:cs typeface="Century"/>
                <a:sym typeface="Century"/>
              </a:rPr>
              <a:t>EXAMPLE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#include&lt;stdio.h&gt;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float </a:t>
            </a:r>
            <a:r>
              <a:rPr lang="en-US" sz="2000" dirty="0" err="1">
                <a:solidFill>
                  <a:srgbClr val="0C0C0C"/>
                </a:solidFill>
                <a:latin typeface="Century"/>
                <a:ea typeface="Century"/>
                <a:cs typeface="Century"/>
                <a:sym typeface="Century"/>
              </a:rPr>
              <a:t>findAverage</a:t>
            </a:r>
            <a:r>
              <a:rPr lang="en-US" sz="2000" dirty="0">
                <a:solidFill>
                  <a:srgbClr val="0C0C0C"/>
                </a:solidFill>
                <a:latin typeface="Century"/>
                <a:ea typeface="Century"/>
                <a:cs typeface="Century"/>
                <a:sym typeface="Century"/>
              </a:rPr>
              <a:t>(int marks[]);</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int main()</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 float avg;</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int marks[] = {99, 90, 96, 93, 95};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avg = </a:t>
            </a:r>
            <a:r>
              <a:rPr lang="en-US" sz="2000" dirty="0" err="1">
                <a:solidFill>
                  <a:srgbClr val="0C0C0C"/>
                </a:solidFill>
                <a:latin typeface="Century"/>
                <a:ea typeface="Century"/>
                <a:cs typeface="Century"/>
                <a:sym typeface="Century"/>
              </a:rPr>
              <a:t>findAverage</a:t>
            </a:r>
            <a:r>
              <a:rPr lang="en-US" sz="2000" dirty="0">
                <a:solidFill>
                  <a:srgbClr val="0C0C0C"/>
                </a:solidFill>
                <a:latin typeface="Century"/>
                <a:ea typeface="Century"/>
                <a:cs typeface="Century"/>
                <a:sym typeface="Century"/>
              </a:rPr>
              <a:t>(marks); </a:t>
            </a:r>
            <a:r>
              <a:rPr lang="en-US" sz="2000" b="1" i="1" dirty="0">
                <a:solidFill>
                  <a:srgbClr val="0C0C0C"/>
                </a:solidFill>
                <a:latin typeface="Century"/>
                <a:ea typeface="Century"/>
                <a:cs typeface="Century"/>
                <a:sym typeface="Century"/>
              </a:rPr>
              <a:t>// name of the array is passed as argument. </a:t>
            </a:r>
            <a:endParaRPr dirty="0"/>
          </a:p>
          <a:p>
            <a:pPr marL="228600" lvl="0" indent="-228600" algn="l" rtl="0">
              <a:lnSpc>
                <a:spcPct val="100000"/>
              </a:lnSpc>
              <a:spcBef>
                <a:spcPts val="0"/>
              </a:spcBef>
              <a:spcAft>
                <a:spcPts val="0"/>
              </a:spcAft>
              <a:buClr>
                <a:srgbClr val="0C0C0C"/>
              </a:buClr>
              <a:buSzPts val="2000"/>
              <a:buNone/>
            </a:pPr>
            <a:r>
              <a:rPr lang="en-US" sz="2000" dirty="0" err="1">
                <a:solidFill>
                  <a:srgbClr val="0C0C0C"/>
                </a:solidFill>
                <a:latin typeface="Century"/>
                <a:ea typeface="Century"/>
                <a:cs typeface="Century"/>
                <a:sym typeface="Century"/>
              </a:rPr>
              <a:t>printf</a:t>
            </a:r>
            <a:r>
              <a:rPr lang="en-US" sz="2000" dirty="0">
                <a:solidFill>
                  <a:srgbClr val="0C0C0C"/>
                </a:solidFill>
                <a:latin typeface="Century"/>
                <a:ea typeface="Century"/>
                <a:cs typeface="Century"/>
                <a:sym typeface="Century"/>
              </a:rPr>
              <a:t>("Average marks = %f", avg);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return 0;</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float </a:t>
            </a:r>
            <a:r>
              <a:rPr lang="en-US" sz="2000" dirty="0" err="1">
                <a:solidFill>
                  <a:srgbClr val="0C0C0C"/>
                </a:solidFill>
                <a:latin typeface="Century"/>
                <a:ea typeface="Century"/>
                <a:cs typeface="Century"/>
                <a:sym typeface="Century"/>
              </a:rPr>
              <a:t>findAverage</a:t>
            </a:r>
            <a:r>
              <a:rPr lang="en-US" sz="2000" dirty="0">
                <a:solidFill>
                  <a:srgbClr val="0C0C0C"/>
                </a:solidFill>
                <a:latin typeface="Century"/>
                <a:ea typeface="Century"/>
                <a:cs typeface="Century"/>
                <a:sym typeface="Century"/>
              </a:rPr>
              <a:t>(int marks[])</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 int </a:t>
            </a:r>
            <a:r>
              <a:rPr lang="en-US" sz="2000" dirty="0" err="1">
                <a:solidFill>
                  <a:srgbClr val="0C0C0C"/>
                </a:solidFill>
                <a:latin typeface="Century"/>
                <a:ea typeface="Century"/>
                <a:cs typeface="Century"/>
                <a:sym typeface="Century"/>
              </a:rPr>
              <a:t>i</a:t>
            </a:r>
            <a:r>
              <a:rPr lang="en-US" sz="2000" dirty="0">
                <a:solidFill>
                  <a:srgbClr val="0C0C0C"/>
                </a:solidFill>
                <a:latin typeface="Century"/>
                <a:ea typeface="Century"/>
                <a:cs typeface="Century"/>
                <a:sym typeface="Century"/>
              </a:rPr>
              <a:t>, sum = 0;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float avg;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for (</a:t>
            </a:r>
            <a:r>
              <a:rPr lang="en-US" sz="2000" dirty="0" err="1">
                <a:solidFill>
                  <a:srgbClr val="0C0C0C"/>
                </a:solidFill>
                <a:latin typeface="Century"/>
                <a:ea typeface="Century"/>
                <a:cs typeface="Century"/>
                <a:sym typeface="Century"/>
              </a:rPr>
              <a:t>i</a:t>
            </a:r>
            <a:r>
              <a:rPr lang="en-US" sz="2000" dirty="0">
                <a:solidFill>
                  <a:srgbClr val="0C0C0C"/>
                </a:solidFill>
                <a:latin typeface="Century"/>
                <a:ea typeface="Century"/>
                <a:cs typeface="Century"/>
                <a:sym typeface="Century"/>
              </a:rPr>
              <a:t> = 0; </a:t>
            </a:r>
            <a:r>
              <a:rPr lang="en-US" sz="2000" dirty="0" err="1">
                <a:solidFill>
                  <a:srgbClr val="0C0C0C"/>
                </a:solidFill>
                <a:latin typeface="Century"/>
                <a:ea typeface="Century"/>
                <a:cs typeface="Century"/>
                <a:sym typeface="Century"/>
              </a:rPr>
              <a:t>i</a:t>
            </a:r>
            <a:r>
              <a:rPr lang="en-US" sz="2000" dirty="0">
                <a:solidFill>
                  <a:srgbClr val="0C0C0C"/>
                </a:solidFill>
                <a:latin typeface="Century"/>
                <a:ea typeface="Century"/>
                <a:cs typeface="Century"/>
                <a:sym typeface="Century"/>
              </a:rPr>
              <a:t> &lt;= 4; </a:t>
            </a:r>
            <a:r>
              <a:rPr lang="en-US" sz="2000" dirty="0" err="1">
                <a:solidFill>
                  <a:srgbClr val="0C0C0C"/>
                </a:solidFill>
                <a:latin typeface="Century"/>
                <a:ea typeface="Century"/>
                <a:cs typeface="Century"/>
                <a:sym typeface="Century"/>
              </a:rPr>
              <a:t>i</a:t>
            </a:r>
            <a:r>
              <a:rPr lang="en-US" sz="2000" dirty="0">
                <a:solidFill>
                  <a:srgbClr val="0C0C0C"/>
                </a:solidFill>
                <a:latin typeface="Century"/>
                <a:ea typeface="Century"/>
                <a:cs typeface="Century"/>
                <a:sym typeface="Century"/>
              </a:rPr>
              <a:t>++)</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  sum += marks[</a:t>
            </a:r>
            <a:r>
              <a:rPr lang="en-US" sz="2000" dirty="0" err="1">
                <a:solidFill>
                  <a:srgbClr val="0C0C0C"/>
                </a:solidFill>
                <a:latin typeface="Century"/>
                <a:ea typeface="Century"/>
                <a:cs typeface="Century"/>
                <a:sym typeface="Century"/>
              </a:rPr>
              <a:t>i</a:t>
            </a:r>
            <a:r>
              <a:rPr lang="en-US" sz="2000" dirty="0">
                <a:solidFill>
                  <a:srgbClr val="0C0C0C"/>
                </a:solidFill>
                <a:latin typeface="Century"/>
                <a:ea typeface="Century"/>
                <a:cs typeface="Century"/>
                <a:sym typeface="Century"/>
              </a:rPr>
              <a:t>]; } </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avg = (sum / 5);</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return avg;</a:t>
            </a:r>
            <a:endParaRPr dirty="0"/>
          </a:p>
          <a:p>
            <a:pPr marL="228600" lvl="0" indent="-228600" algn="l" rtl="0">
              <a:lnSpc>
                <a:spcPct val="100000"/>
              </a:lnSpc>
              <a:spcBef>
                <a:spcPts val="0"/>
              </a:spcBef>
              <a:spcAft>
                <a:spcPts val="0"/>
              </a:spcAft>
              <a:buClr>
                <a:srgbClr val="0C0C0C"/>
              </a:buClr>
              <a:buSzPts val="2000"/>
              <a:buNone/>
            </a:pPr>
            <a:r>
              <a:rPr lang="en-US" sz="2000" dirty="0">
                <a:solidFill>
                  <a:srgbClr val="0C0C0C"/>
                </a:solidFill>
                <a:latin typeface="Century"/>
                <a:ea typeface="Century"/>
                <a:cs typeface="Century"/>
                <a:sym typeface="Century"/>
              </a:rPr>
              <a:t>  </a:t>
            </a:r>
            <a:r>
              <a:rPr lang="en-US" sz="2000" dirty="0">
                <a:latin typeface="Century"/>
                <a:ea typeface="Century"/>
                <a:cs typeface="Century"/>
                <a:sym typeface="Century"/>
              </a:rPr>
              <a:t>}</a:t>
            </a:r>
            <a:endParaRPr sz="2000" b="1" i="1" dirty="0">
              <a:latin typeface="Century"/>
              <a:ea typeface="Century"/>
              <a:cs typeface="Century"/>
              <a:sym typeface="Century"/>
            </a:endParaRPr>
          </a:p>
        </p:txBody>
      </p:sp>
      <p:sp>
        <p:nvSpPr>
          <p:cNvPr id="526" name="Google Shape;526;p68"/>
          <p:cNvSpPr txBox="1"/>
          <p:nvPr/>
        </p:nvSpPr>
        <p:spPr>
          <a:xfrm>
            <a:off x="7456876" y="4838294"/>
            <a:ext cx="2590800" cy="876348"/>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entury"/>
                <a:ea typeface="Century"/>
                <a:cs typeface="Century"/>
                <a:sym typeface="Century"/>
              </a:rPr>
              <a:t>Output:</a:t>
            </a:r>
            <a:endParaRPr/>
          </a:p>
          <a:p>
            <a:pPr marL="0" marR="0" lvl="0" indent="0" algn="l" rtl="0">
              <a:spcBef>
                <a:spcPts val="0"/>
              </a:spcBef>
              <a:spcAft>
                <a:spcPts val="0"/>
              </a:spcAft>
              <a:buNone/>
            </a:pPr>
            <a:r>
              <a:rPr lang="en-US" sz="1800">
                <a:solidFill>
                  <a:schemeClr val="dk1"/>
                </a:solidFill>
                <a:latin typeface="Century"/>
                <a:ea typeface="Century"/>
                <a:cs typeface="Century"/>
                <a:sym typeface="Century"/>
              </a:rPr>
              <a:t>94.6</a:t>
            </a:r>
            <a:endParaRPr/>
          </a:p>
          <a:p>
            <a:pPr marL="0" marR="0" lvl="0" indent="0" algn="l" rtl="0">
              <a:spcBef>
                <a:spcPts val="0"/>
              </a:spcBef>
              <a:spcAft>
                <a:spcPts val="0"/>
              </a:spcAft>
              <a:buNone/>
            </a:pPr>
            <a:endParaRPr sz="1800">
              <a:solidFill>
                <a:schemeClr val="dk1"/>
              </a:solidFill>
              <a:latin typeface="Century"/>
              <a:ea typeface="Century"/>
              <a:cs typeface="Century"/>
              <a:sym typeface="Century"/>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9"/>
          <p:cNvSpPr txBox="1">
            <a:spLocks noGrp="1"/>
          </p:cNvSpPr>
          <p:nvPr>
            <p:ph type="title"/>
          </p:nvPr>
        </p:nvSpPr>
        <p:spPr>
          <a:xfrm>
            <a:off x="407963" y="67468"/>
            <a:ext cx="10030264"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3600"/>
              <a:buFont typeface="Century"/>
              <a:buNone/>
            </a:pPr>
            <a:r>
              <a:rPr lang="en-US" sz="3600" b="1" dirty="0">
                <a:solidFill>
                  <a:schemeClr val="dk2"/>
                </a:solidFill>
                <a:latin typeface="Century"/>
                <a:ea typeface="Century"/>
                <a:cs typeface="Century"/>
                <a:sym typeface="Century"/>
              </a:rPr>
              <a:t>PASSING ARRAY TO A FUNCTION (</a:t>
            </a:r>
            <a:r>
              <a:rPr lang="en-US" sz="3600" b="1" dirty="0" err="1">
                <a:solidFill>
                  <a:schemeClr val="dk2"/>
                </a:solidFill>
                <a:latin typeface="Century"/>
                <a:ea typeface="Century"/>
                <a:cs typeface="Century"/>
                <a:sym typeface="Century"/>
              </a:rPr>
              <a:t>Cont</a:t>
            </a:r>
            <a:r>
              <a:rPr lang="en-US" sz="3600" b="1" dirty="0">
                <a:solidFill>
                  <a:schemeClr val="dk2"/>
                </a:solidFill>
                <a:latin typeface="Century"/>
                <a:ea typeface="Century"/>
                <a:cs typeface="Century"/>
                <a:sym typeface="Century"/>
              </a:rPr>
              <a:t>…)</a:t>
            </a:r>
            <a:br>
              <a:rPr lang="en-US" sz="3600" b="1" dirty="0">
                <a:solidFill>
                  <a:schemeClr val="dk2"/>
                </a:solidFill>
                <a:latin typeface="Century"/>
                <a:ea typeface="Century"/>
                <a:cs typeface="Century"/>
                <a:sym typeface="Century"/>
              </a:rPr>
            </a:br>
            <a:endParaRPr sz="3600" b="1" dirty="0">
              <a:solidFill>
                <a:schemeClr val="dk2"/>
              </a:solidFill>
              <a:latin typeface="Century"/>
              <a:ea typeface="Century"/>
              <a:cs typeface="Century"/>
              <a:sym typeface="Century"/>
            </a:endParaRPr>
          </a:p>
        </p:txBody>
      </p:sp>
      <p:sp>
        <p:nvSpPr>
          <p:cNvPr id="534" name="Google Shape;534;p69"/>
          <p:cNvSpPr txBox="1">
            <a:spLocks noGrp="1"/>
          </p:cNvSpPr>
          <p:nvPr>
            <p:ph type="body" idx="1"/>
          </p:nvPr>
        </p:nvSpPr>
        <p:spPr>
          <a:xfrm>
            <a:off x="407963" y="974188"/>
            <a:ext cx="9945859" cy="5186769"/>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000"/>
              <a:buNone/>
            </a:pPr>
            <a:r>
              <a:rPr lang="en-US" sz="2000" b="1" dirty="0">
                <a:solidFill>
                  <a:srgbClr val="C00000"/>
                </a:solidFill>
                <a:latin typeface="Century"/>
                <a:ea typeface="Century"/>
                <a:cs typeface="Century"/>
                <a:sym typeface="Century"/>
              </a:rPr>
              <a:t>Passing a Two dimensional array to a function</a:t>
            </a:r>
            <a:endParaRPr dirty="0"/>
          </a:p>
          <a:p>
            <a:pPr marL="228600" lvl="0" indent="-228600" algn="l" rtl="0">
              <a:lnSpc>
                <a:spcPct val="90000"/>
              </a:lnSpc>
              <a:spcBef>
                <a:spcPts val="1000"/>
              </a:spcBef>
              <a:spcAft>
                <a:spcPts val="0"/>
              </a:spcAft>
              <a:buClr>
                <a:srgbClr val="0C0C0C"/>
              </a:buClr>
              <a:buSzPts val="2000"/>
              <a:buNone/>
            </a:pPr>
            <a:r>
              <a:rPr lang="en-US" sz="2000" b="1" dirty="0">
                <a:solidFill>
                  <a:srgbClr val="0C0C0C"/>
                </a:solidFill>
                <a:latin typeface="Century"/>
                <a:ea typeface="Century"/>
                <a:cs typeface="Century"/>
                <a:sym typeface="Century"/>
              </a:rPr>
              <a:t>EXAMPLE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#include &lt;</a:t>
            </a:r>
            <a:r>
              <a:rPr lang="en-US" sz="1800" dirty="0" err="1">
                <a:solidFill>
                  <a:srgbClr val="0C0C0C"/>
                </a:solidFill>
                <a:latin typeface="Century"/>
                <a:ea typeface="Century"/>
                <a:cs typeface="Century"/>
                <a:sym typeface="Century"/>
              </a:rPr>
              <a:t>stdio.h</a:t>
            </a:r>
            <a:r>
              <a:rPr lang="en-US" sz="1800" dirty="0">
                <a:solidFill>
                  <a:srgbClr val="0C0C0C"/>
                </a:solidFill>
                <a:latin typeface="Century"/>
                <a:ea typeface="Century"/>
                <a:cs typeface="Century"/>
                <a:sym typeface="Century"/>
              </a:rPr>
              <a:t>&gt;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void print(int </a:t>
            </a:r>
            <a:r>
              <a:rPr lang="en-US" sz="1800" dirty="0" err="1">
                <a:solidFill>
                  <a:srgbClr val="0C0C0C"/>
                </a:solidFill>
                <a:latin typeface="Century"/>
                <a:ea typeface="Century"/>
                <a:cs typeface="Century"/>
                <a:sym typeface="Century"/>
              </a:rPr>
              <a:t>arr</a:t>
            </a:r>
            <a:r>
              <a:rPr lang="en-US" sz="1800" dirty="0">
                <a:solidFill>
                  <a:srgbClr val="0C0C0C"/>
                </a:solidFill>
                <a:latin typeface="Century"/>
                <a:ea typeface="Century"/>
                <a:cs typeface="Century"/>
                <a:sym typeface="Century"/>
              </a:rPr>
              <a:t>[3][3])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int </a:t>
            </a:r>
            <a:r>
              <a:rPr lang="en-US" sz="1800" dirty="0" err="1">
                <a:solidFill>
                  <a:srgbClr val="0C0C0C"/>
                </a:solidFill>
                <a:latin typeface="Century"/>
                <a:ea typeface="Century"/>
                <a:cs typeface="Century"/>
                <a:sym typeface="Century"/>
              </a:rPr>
              <a:t>i</a:t>
            </a:r>
            <a:r>
              <a:rPr lang="en-US" sz="1800" dirty="0">
                <a:solidFill>
                  <a:srgbClr val="0C0C0C"/>
                </a:solidFill>
                <a:latin typeface="Century"/>
                <a:ea typeface="Century"/>
                <a:cs typeface="Century"/>
                <a:sym typeface="Century"/>
              </a:rPr>
              <a:t>, j;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for (</a:t>
            </a:r>
            <a:r>
              <a:rPr lang="en-US" sz="1800" dirty="0" err="1">
                <a:solidFill>
                  <a:srgbClr val="0C0C0C"/>
                </a:solidFill>
                <a:latin typeface="Century"/>
                <a:ea typeface="Century"/>
                <a:cs typeface="Century"/>
                <a:sym typeface="Century"/>
              </a:rPr>
              <a:t>i</a:t>
            </a:r>
            <a:r>
              <a:rPr lang="en-US" sz="1800" dirty="0">
                <a:solidFill>
                  <a:srgbClr val="0C0C0C"/>
                </a:solidFill>
                <a:latin typeface="Century"/>
                <a:ea typeface="Century"/>
                <a:cs typeface="Century"/>
                <a:sym typeface="Century"/>
              </a:rPr>
              <a:t> = 0; </a:t>
            </a:r>
            <a:r>
              <a:rPr lang="en-US" sz="1800" dirty="0" err="1">
                <a:solidFill>
                  <a:srgbClr val="0C0C0C"/>
                </a:solidFill>
                <a:latin typeface="Century"/>
                <a:ea typeface="Century"/>
                <a:cs typeface="Century"/>
                <a:sym typeface="Century"/>
              </a:rPr>
              <a:t>i</a:t>
            </a:r>
            <a:r>
              <a:rPr lang="en-US" sz="1800" dirty="0">
                <a:solidFill>
                  <a:srgbClr val="0C0C0C"/>
                </a:solidFill>
                <a:latin typeface="Century"/>
                <a:ea typeface="Century"/>
                <a:cs typeface="Century"/>
                <a:sym typeface="Century"/>
              </a:rPr>
              <a:t> &lt; 3; </a:t>
            </a:r>
            <a:r>
              <a:rPr lang="en-US" sz="1800" dirty="0" err="1">
                <a:solidFill>
                  <a:srgbClr val="0C0C0C"/>
                </a:solidFill>
                <a:latin typeface="Century"/>
                <a:ea typeface="Century"/>
                <a:cs typeface="Century"/>
                <a:sym typeface="Century"/>
              </a:rPr>
              <a:t>i</a:t>
            </a:r>
            <a:r>
              <a:rPr lang="en-US" sz="1800" dirty="0">
                <a:solidFill>
                  <a:srgbClr val="0C0C0C"/>
                </a:solidFill>
                <a:latin typeface="Century"/>
                <a:ea typeface="Century"/>
                <a:cs typeface="Century"/>
                <a:sym typeface="Century"/>
              </a:rPr>
              <a:t>++)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for (j = 0; j &lt; 3; </a:t>
            </a:r>
            <a:r>
              <a:rPr lang="en-US" sz="1800" dirty="0" err="1">
                <a:solidFill>
                  <a:srgbClr val="0C0C0C"/>
                </a:solidFill>
                <a:latin typeface="Century"/>
                <a:ea typeface="Century"/>
                <a:cs typeface="Century"/>
                <a:sym typeface="Century"/>
              </a:rPr>
              <a:t>j++</a:t>
            </a:r>
            <a:r>
              <a:rPr lang="en-US" sz="1800" dirty="0">
                <a:solidFill>
                  <a:srgbClr val="0C0C0C"/>
                </a:solidFill>
                <a:latin typeface="Century"/>
                <a:ea typeface="Century"/>
                <a:cs typeface="Century"/>
                <a:sym typeface="Century"/>
              </a:rPr>
              <a:t>)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a:t>
            </a:r>
            <a:r>
              <a:rPr lang="en-US" sz="1800" dirty="0" err="1">
                <a:solidFill>
                  <a:srgbClr val="0C0C0C"/>
                </a:solidFill>
                <a:latin typeface="Century"/>
                <a:ea typeface="Century"/>
                <a:cs typeface="Century"/>
                <a:sym typeface="Century"/>
              </a:rPr>
              <a:t>printf</a:t>
            </a:r>
            <a:r>
              <a:rPr lang="en-US" sz="1800" dirty="0">
                <a:solidFill>
                  <a:srgbClr val="0C0C0C"/>
                </a:solidFill>
                <a:latin typeface="Century"/>
                <a:ea typeface="Century"/>
                <a:cs typeface="Century"/>
                <a:sym typeface="Century"/>
              </a:rPr>
              <a:t>("%d ", </a:t>
            </a:r>
            <a:r>
              <a:rPr lang="en-US" sz="1800" dirty="0" err="1">
                <a:solidFill>
                  <a:srgbClr val="0C0C0C"/>
                </a:solidFill>
                <a:latin typeface="Century"/>
                <a:ea typeface="Century"/>
                <a:cs typeface="Century"/>
                <a:sym typeface="Century"/>
              </a:rPr>
              <a:t>arr</a:t>
            </a:r>
            <a:r>
              <a:rPr lang="en-US" sz="1800" dirty="0">
                <a:solidFill>
                  <a:srgbClr val="0C0C0C"/>
                </a:solidFill>
                <a:latin typeface="Century"/>
                <a:ea typeface="Century"/>
                <a:cs typeface="Century"/>
                <a:sym typeface="Century"/>
              </a:rPr>
              <a:t>[</a:t>
            </a:r>
            <a:r>
              <a:rPr lang="en-US" sz="1800" dirty="0" err="1">
                <a:solidFill>
                  <a:srgbClr val="0C0C0C"/>
                </a:solidFill>
                <a:latin typeface="Century"/>
                <a:ea typeface="Century"/>
                <a:cs typeface="Century"/>
                <a:sym typeface="Century"/>
              </a:rPr>
              <a:t>i</a:t>
            </a:r>
            <a:r>
              <a:rPr lang="en-US" sz="1800" dirty="0">
                <a:solidFill>
                  <a:srgbClr val="0C0C0C"/>
                </a:solidFill>
                <a:latin typeface="Century"/>
                <a:ea typeface="Century"/>
                <a:cs typeface="Century"/>
                <a:sym typeface="Century"/>
              </a:rPr>
              <a:t>][j]);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int main()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int </a:t>
            </a:r>
            <a:r>
              <a:rPr lang="en-US" sz="1800" dirty="0" err="1">
                <a:solidFill>
                  <a:srgbClr val="0C0C0C"/>
                </a:solidFill>
                <a:latin typeface="Century"/>
                <a:ea typeface="Century"/>
                <a:cs typeface="Century"/>
                <a:sym typeface="Century"/>
              </a:rPr>
              <a:t>arr</a:t>
            </a:r>
            <a:r>
              <a:rPr lang="en-US" sz="1800" dirty="0">
                <a:solidFill>
                  <a:srgbClr val="0C0C0C"/>
                </a:solidFill>
                <a:latin typeface="Century"/>
                <a:ea typeface="Century"/>
                <a:cs typeface="Century"/>
                <a:sym typeface="Century"/>
              </a:rPr>
              <a:t>[3][3] = {{1, 2, 3}, {4, 5, 6}, {7, 8, 9}};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print(</a:t>
            </a:r>
            <a:r>
              <a:rPr lang="en-US" sz="1800" dirty="0" err="1">
                <a:solidFill>
                  <a:srgbClr val="0C0C0C"/>
                </a:solidFill>
                <a:latin typeface="Century"/>
                <a:ea typeface="Century"/>
                <a:cs typeface="Century"/>
                <a:sym typeface="Century"/>
              </a:rPr>
              <a:t>arr</a:t>
            </a:r>
            <a:r>
              <a:rPr lang="en-US" sz="1800" dirty="0">
                <a:solidFill>
                  <a:srgbClr val="0C0C0C"/>
                </a:solidFill>
                <a:latin typeface="Century"/>
                <a:ea typeface="Century"/>
                <a:cs typeface="Century"/>
                <a:sym typeface="Century"/>
              </a:rPr>
              <a:t>);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return 0; </a:t>
            </a:r>
            <a:endParaRPr dirty="0"/>
          </a:p>
          <a:p>
            <a:pPr marL="228600" lvl="0" indent="-228600" algn="l" rtl="0">
              <a:lnSpc>
                <a:spcPct val="110000"/>
              </a:lnSpc>
              <a:spcBef>
                <a:spcPts val="0"/>
              </a:spcBef>
              <a:spcAft>
                <a:spcPts val="0"/>
              </a:spcAft>
              <a:buClr>
                <a:srgbClr val="0C0C0C"/>
              </a:buClr>
              <a:buSzPts val="1800"/>
              <a:buNone/>
            </a:pPr>
            <a:r>
              <a:rPr lang="en-US" sz="1800" dirty="0">
                <a:solidFill>
                  <a:srgbClr val="0C0C0C"/>
                </a:solidFill>
                <a:latin typeface="Century"/>
                <a:ea typeface="Century"/>
                <a:cs typeface="Century"/>
                <a:sym typeface="Century"/>
              </a:rPr>
              <a:t>} </a:t>
            </a:r>
            <a:endParaRPr dirty="0"/>
          </a:p>
        </p:txBody>
      </p:sp>
      <p:sp>
        <p:nvSpPr>
          <p:cNvPr id="535" name="Google Shape;535;p69"/>
          <p:cNvSpPr txBox="1"/>
          <p:nvPr/>
        </p:nvSpPr>
        <p:spPr>
          <a:xfrm>
            <a:off x="6273019" y="5042095"/>
            <a:ext cx="2590800" cy="92333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entury"/>
                <a:ea typeface="Century"/>
                <a:cs typeface="Century"/>
                <a:sym typeface="Century"/>
              </a:rPr>
              <a:t>Output:</a:t>
            </a:r>
            <a:endParaRPr/>
          </a:p>
          <a:p>
            <a:pPr marL="0" marR="0" lvl="0" indent="0" algn="l" rtl="0">
              <a:spcBef>
                <a:spcPts val="0"/>
              </a:spcBef>
              <a:spcAft>
                <a:spcPts val="0"/>
              </a:spcAft>
              <a:buNone/>
            </a:pPr>
            <a:r>
              <a:rPr lang="en-US" sz="1800">
                <a:solidFill>
                  <a:schemeClr val="dk1"/>
                </a:solidFill>
                <a:latin typeface="Century"/>
                <a:ea typeface="Century"/>
                <a:cs typeface="Century"/>
                <a:sym typeface="Century"/>
              </a:rPr>
              <a:t>1 2 3 4 5 6 7 8 9</a:t>
            </a:r>
            <a:endParaRPr/>
          </a:p>
          <a:p>
            <a:pPr marL="0" marR="0" lvl="0" indent="0" algn="l" rtl="0">
              <a:spcBef>
                <a:spcPts val="0"/>
              </a:spcBef>
              <a:spcAft>
                <a:spcPts val="0"/>
              </a:spcAft>
              <a:buNone/>
            </a:pPr>
            <a:endParaRPr sz="1800">
              <a:solidFill>
                <a:schemeClr val="dk1"/>
              </a:solidFill>
              <a:latin typeface="Century"/>
              <a:ea typeface="Century"/>
              <a:cs typeface="Century"/>
              <a:sym typeface="Century"/>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0"/>
          <p:cNvSpPr txBox="1">
            <a:spLocks noGrp="1"/>
          </p:cNvSpPr>
          <p:nvPr>
            <p:ph type="title"/>
          </p:nvPr>
        </p:nvSpPr>
        <p:spPr>
          <a:xfrm>
            <a:off x="838200" y="365125"/>
            <a:ext cx="8753856"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200"/>
              <a:buFont typeface="Century"/>
              <a:buNone/>
            </a:pPr>
            <a:r>
              <a:rPr lang="en-US" sz="3200" b="1">
                <a:solidFill>
                  <a:srgbClr val="002060"/>
                </a:solidFill>
                <a:latin typeface="Century"/>
                <a:ea typeface="Century"/>
                <a:cs typeface="Century"/>
                <a:sym typeface="Century"/>
              </a:rPr>
              <a:t>PASSING STRING TO A FUNCTION</a:t>
            </a:r>
            <a:br>
              <a:rPr lang="en-US" sz="3200" b="1">
                <a:solidFill>
                  <a:srgbClr val="002060"/>
                </a:solidFill>
                <a:latin typeface="Century"/>
                <a:ea typeface="Century"/>
                <a:cs typeface="Century"/>
                <a:sym typeface="Century"/>
              </a:rPr>
            </a:br>
            <a:endParaRPr sz="3200" b="1">
              <a:solidFill>
                <a:srgbClr val="002060"/>
              </a:solidFill>
              <a:latin typeface="Century"/>
              <a:ea typeface="Century"/>
              <a:cs typeface="Century"/>
              <a:sym typeface="Century"/>
            </a:endParaRPr>
          </a:p>
        </p:txBody>
      </p:sp>
      <p:sp>
        <p:nvSpPr>
          <p:cNvPr id="543" name="Google Shape;543;p70"/>
          <p:cNvSpPr txBox="1">
            <a:spLocks noGrp="1"/>
          </p:cNvSpPr>
          <p:nvPr>
            <p:ph type="body" idx="1"/>
          </p:nvPr>
        </p:nvSpPr>
        <p:spPr>
          <a:xfrm>
            <a:off x="838200" y="1825625"/>
            <a:ext cx="9823704"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305C"/>
              </a:buClr>
              <a:buSzPts val="2400"/>
              <a:buChar char="•"/>
            </a:pPr>
            <a:r>
              <a:rPr lang="en-US" sz="2400" dirty="0"/>
              <a:t> </a:t>
            </a:r>
            <a:r>
              <a:rPr lang="en-US" dirty="0">
                <a:solidFill>
                  <a:schemeClr val="dk1"/>
                </a:solidFill>
                <a:latin typeface="Century"/>
                <a:ea typeface="Century"/>
                <a:cs typeface="Century"/>
                <a:sym typeface="Century"/>
              </a:rPr>
              <a:t>A string is </a:t>
            </a:r>
            <a:r>
              <a:rPr lang="en-US" b="1" i="1" dirty="0">
                <a:solidFill>
                  <a:srgbClr val="C00000"/>
                </a:solidFill>
                <a:latin typeface="Century"/>
                <a:ea typeface="Century"/>
                <a:cs typeface="Century"/>
                <a:sym typeface="Century"/>
              </a:rPr>
              <a:t>a sequence of characters</a:t>
            </a:r>
            <a:r>
              <a:rPr lang="en-US" b="1" i="1" dirty="0">
                <a:solidFill>
                  <a:schemeClr val="dk1"/>
                </a:solidFill>
                <a:latin typeface="Century"/>
                <a:ea typeface="Century"/>
                <a:cs typeface="Century"/>
                <a:sym typeface="Century"/>
              </a:rPr>
              <a:t> </a:t>
            </a:r>
            <a:r>
              <a:rPr lang="en-US" dirty="0">
                <a:solidFill>
                  <a:schemeClr val="dk1"/>
                </a:solidFill>
                <a:latin typeface="Century"/>
                <a:ea typeface="Century"/>
                <a:cs typeface="Century"/>
                <a:sym typeface="Century"/>
              </a:rPr>
              <a:t>enclosed with in  double  quotes terminated with a null character </a:t>
            </a:r>
            <a:r>
              <a:rPr lang="en-US" b="1" dirty="0">
                <a:solidFill>
                  <a:srgbClr val="FF0000"/>
                </a:solidFill>
                <a:latin typeface="Century"/>
                <a:ea typeface="Century"/>
                <a:cs typeface="Century"/>
                <a:sym typeface="Century"/>
              </a:rPr>
              <a:t>‘\0’</a:t>
            </a:r>
            <a:r>
              <a:rPr lang="en-US" dirty="0">
                <a:solidFill>
                  <a:schemeClr val="dk1"/>
                </a:solidFill>
                <a:latin typeface="Century"/>
                <a:ea typeface="Century"/>
                <a:cs typeface="Century"/>
                <a:sym typeface="Century"/>
              </a:rPr>
              <a:t>.</a:t>
            </a:r>
            <a:endParaRPr dirty="0"/>
          </a:p>
          <a:p>
            <a:pPr marL="228600" lvl="0" indent="-228600" algn="l" rtl="0">
              <a:lnSpc>
                <a:spcPct val="90000"/>
              </a:lnSpc>
              <a:spcBef>
                <a:spcPts val="1000"/>
              </a:spcBef>
              <a:spcAft>
                <a:spcPts val="0"/>
              </a:spcAft>
              <a:buClr>
                <a:srgbClr val="00305C"/>
              </a:buClr>
              <a:buSzPts val="2400"/>
              <a:buNone/>
            </a:pPr>
            <a:endParaRPr dirty="0">
              <a:solidFill>
                <a:schemeClr val="dk1"/>
              </a:solidFill>
              <a:latin typeface="Century"/>
              <a:ea typeface="Century"/>
              <a:cs typeface="Century"/>
              <a:sym typeface="Century"/>
            </a:endParaRPr>
          </a:p>
          <a:p>
            <a:pPr marL="228600" lvl="0" indent="-228600" algn="l" rtl="0">
              <a:lnSpc>
                <a:spcPct val="90000"/>
              </a:lnSpc>
              <a:spcBef>
                <a:spcPts val="1000"/>
              </a:spcBef>
              <a:spcAft>
                <a:spcPts val="0"/>
              </a:spcAft>
              <a:buClr>
                <a:schemeClr val="dk1"/>
              </a:buClr>
              <a:buSzPts val="2400"/>
              <a:buChar char="•"/>
            </a:pPr>
            <a:r>
              <a:rPr lang="en-US" dirty="0">
                <a:solidFill>
                  <a:schemeClr val="dk1"/>
                </a:solidFill>
                <a:latin typeface="Century"/>
                <a:ea typeface="Century"/>
                <a:cs typeface="Century"/>
                <a:sym typeface="Century"/>
              </a:rPr>
              <a:t>String is also termed as </a:t>
            </a:r>
            <a:r>
              <a:rPr lang="en-US" b="1" i="1" dirty="0">
                <a:solidFill>
                  <a:srgbClr val="C00000"/>
                </a:solidFill>
                <a:latin typeface="Century"/>
                <a:ea typeface="Century"/>
                <a:cs typeface="Century"/>
                <a:sym typeface="Century"/>
              </a:rPr>
              <a:t>character array</a:t>
            </a:r>
            <a:r>
              <a:rPr lang="en-US" dirty="0">
                <a:solidFill>
                  <a:srgbClr val="C00000"/>
                </a:solidFill>
                <a:latin typeface="Century"/>
                <a:ea typeface="Century"/>
                <a:cs typeface="Century"/>
                <a:sym typeface="Century"/>
              </a:rPr>
              <a: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1"/>
          <p:cNvSpPr txBox="1">
            <a:spLocks noGrp="1"/>
          </p:cNvSpPr>
          <p:nvPr>
            <p:ph type="title"/>
          </p:nvPr>
        </p:nvSpPr>
        <p:spPr>
          <a:xfrm>
            <a:off x="838200" y="365125"/>
            <a:ext cx="8753856"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E4E79"/>
              </a:buClr>
              <a:buSzPts val="3200"/>
              <a:buFont typeface="Century"/>
              <a:buNone/>
            </a:pPr>
            <a:r>
              <a:rPr lang="en-US" sz="3200" b="1">
                <a:solidFill>
                  <a:srgbClr val="1E4E79"/>
                </a:solidFill>
                <a:latin typeface="Century"/>
                <a:ea typeface="Century"/>
                <a:cs typeface="Century"/>
                <a:sym typeface="Century"/>
              </a:rPr>
              <a:t>PASSING STRING TO A FUNCTION</a:t>
            </a:r>
            <a:br>
              <a:rPr lang="en-US" sz="3200" b="1">
                <a:solidFill>
                  <a:srgbClr val="1E4E79"/>
                </a:solidFill>
                <a:latin typeface="Century"/>
                <a:ea typeface="Century"/>
                <a:cs typeface="Century"/>
                <a:sym typeface="Century"/>
              </a:rPr>
            </a:br>
            <a:endParaRPr sz="3200" b="1">
              <a:solidFill>
                <a:srgbClr val="1E4E79"/>
              </a:solidFill>
              <a:latin typeface="Century"/>
              <a:ea typeface="Century"/>
              <a:cs typeface="Century"/>
              <a:sym typeface="Century"/>
            </a:endParaRPr>
          </a:p>
        </p:txBody>
      </p:sp>
      <p:sp>
        <p:nvSpPr>
          <p:cNvPr id="551" name="Google Shape;551;p71"/>
          <p:cNvSpPr txBox="1">
            <a:spLocks noGrp="1"/>
          </p:cNvSpPr>
          <p:nvPr>
            <p:ph type="body" idx="1"/>
          </p:nvPr>
        </p:nvSpPr>
        <p:spPr>
          <a:xfrm>
            <a:off x="838200" y="1336431"/>
            <a:ext cx="9823704" cy="4840532"/>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22A35"/>
              </a:buClr>
              <a:buSzPts val="2000"/>
              <a:buNone/>
            </a:pPr>
            <a:r>
              <a:rPr lang="en-US" sz="2000" b="1" dirty="0">
                <a:solidFill>
                  <a:srgbClr val="222A35"/>
                </a:solidFill>
                <a:latin typeface="Century"/>
                <a:ea typeface="Century"/>
                <a:cs typeface="Century"/>
                <a:sym typeface="Century"/>
              </a:rPr>
              <a:t>EXAMPLE:</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void </a:t>
            </a:r>
            <a:r>
              <a:rPr lang="en-US" sz="2000" dirty="0" err="1">
                <a:solidFill>
                  <a:srgbClr val="222A35"/>
                </a:solidFill>
                <a:latin typeface="Century"/>
                <a:ea typeface="Century"/>
                <a:cs typeface="Century"/>
                <a:sym typeface="Century"/>
              </a:rPr>
              <a:t>printStr</a:t>
            </a:r>
            <a:r>
              <a:rPr lang="en-US" sz="2000" dirty="0">
                <a:solidFill>
                  <a:srgbClr val="222A35"/>
                </a:solidFill>
                <a:latin typeface="Century"/>
                <a:ea typeface="Century"/>
                <a:cs typeface="Century"/>
                <a:sym typeface="Century"/>
              </a:rPr>
              <a:t>(char str[])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printf("String is : %</a:t>
            </a:r>
            <a:r>
              <a:rPr lang="en-US" sz="2000" dirty="0" err="1">
                <a:solidFill>
                  <a:srgbClr val="222A35"/>
                </a:solidFill>
                <a:latin typeface="Century"/>
                <a:ea typeface="Century"/>
                <a:cs typeface="Century"/>
                <a:sym typeface="Century"/>
              </a:rPr>
              <a:t>s",str</a:t>
            </a:r>
            <a:r>
              <a:rPr lang="en-US" sz="2000" dirty="0">
                <a:solidFill>
                  <a:srgbClr val="222A35"/>
                </a:solidFill>
                <a:latin typeface="Century"/>
                <a:ea typeface="Century"/>
                <a:cs typeface="Century"/>
                <a:sym typeface="Century"/>
              </a:rPr>
              <a:t>);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a:t>
            </a:r>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int main()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char str[] = “C Programming"; </a:t>
            </a:r>
            <a:r>
              <a:rPr lang="en-US" sz="2000" b="1" i="1" dirty="0">
                <a:solidFill>
                  <a:srgbClr val="222A35"/>
                </a:solidFill>
                <a:latin typeface="Century"/>
                <a:ea typeface="Century"/>
                <a:cs typeface="Century"/>
                <a:sym typeface="Century"/>
              </a:rPr>
              <a:t>  // declare and initialize  string </a:t>
            </a:r>
            <a:endParaRPr sz="2000" b="1" i="1" dirty="0">
              <a:solidFill>
                <a:srgbClr val="222A35"/>
              </a:solidFill>
              <a:latin typeface="Century"/>
              <a:ea typeface="Century"/>
              <a:cs typeface="Century"/>
              <a:sym typeface="Century"/>
            </a:endParaRPr>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a:t>
            </a:r>
            <a:r>
              <a:rPr lang="en-US" sz="2000" dirty="0" err="1">
                <a:solidFill>
                  <a:srgbClr val="222A35"/>
                </a:solidFill>
                <a:latin typeface="Century"/>
                <a:ea typeface="Century"/>
                <a:cs typeface="Century"/>
                <a:sym typeface="Century"/>
              </a:rPr>
              <a:t>printStr</a:t>
            </a:r>
            <a:r>
              <a:rPr lang="en-US" sz="2000" dirty="0">
                <a:solidFill>
                  <a:srgbClr val="222A35"/>
                </a:solidFill>
                <a:latin typeface="Century"/>
                <a:ea typeface="Century"/>
                <a:cs typeface="Century"/>
                <a:sym typeface="Century"/>
              </a:rPr>
              <a:t>(str);     </a:t>
            </a:r>
            <a:r>
              <a:rPr lang="en-US" sz="2000" b="1" i="1" dirty="0">
                <a:solidFill>
                  <a:srgbClr val="222A35"/>
                </a:solidFill>
                <a:latin typeface="Century"/>
                <a:ea typeface="Century"/>
                <a:cs typeface="Century"/>
                <a:sym typeface="Century"/>
              </a:rPr>
              <a:t>// Passing string  to  the function </a:t>
            </a:r>
            <a:r>
              <a:rPr lang="en-US" sz="2000" dirty="0">
                <a:solidFill>
                  <a:srgbClr val="222A35"/>
                </a:solidFill>
                <a:latin typeface="Century"/>
                <a:ea typeface="Century"/>
                <a:cs typeface="Century"/>
                <a:sym typeface="Century"/>
              </a:rPr>
              <a:t>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return 0; </a:t>
            </a:r>
            <a:endParaRPr dirty="0"/>
          </a:p>
          <a:p>
            <a:pPr marL="228600" lvl="0" indent="-228600" algn="l" rtl="0">
              <a:lnSpc>
                <a:spcPct val="90000"/>
              </a:lnSpc>
              <a:spcBef>
                <a:spcPts val="1000"/>
              </a:spcBef>
              <a:spcAft>
                <a:spcPts val="0"/>
              </a:spcAft>
              <a:buClr>
                <a:srgbClr val="222A35"/>
              </a:buClr>
              <a:buSzPts val="2000"/>
              <a:buNone/>
            </a:pPr>
            <a:r>
              <a:rPr lang="en-US" sz="2000" dirty="0">
                <a:solidFill>
                  <a:srgbClr val="222A35"/>
                </a:solidFill>
                <a:latin typeface="Century"/>
                <a:ea typeface="Century"/>
                <a:cs typeface="Century"/>
                <a:sym typeface="Century"/>
              </a:rPr>
              <a:t>} </a:t>
            </a:r>
            <a:endParaRPr dirty="0"/>
          </a:p>
          <a:p>
            <a:pPr marL="228600" lvl="0" indent="-228600" algn="l" rtl="0">
              <a:lnSpc>
                <a:spcPct val="90000"/>
              </a:lnSpc>
              <a:spcBef>
                <a:spcPts val="1000"/>
              </a:spcBef>
              <a:spcAft>
                <a:spcPts val="0"/>
              </a:spcAft>
              <a:buClr>
                <a:srgbClr val="00305C"/>
              </a:buClr>
              <a:buSzPts val="2000"/>
              <a:buNone/>
            </a:pPr>
            <a:endParaRPr sz="2000" b="1" i="1" dirty="0">
              <a:solidFill>
                <a:srgbClr val="222A35"/>
              </a:solidFill>
              <a:latin typeface="Century"/>
              <a:ea typeface="Century"/>
              <a:cs typeface="Century"/>
              <a:sym typeface="Century"/>
            </a:endParaRPr>
          </a:p>
        </p:txBody>
      </p:sp>
      <p:sp>
        <p:nvSpPr>
          <p:cNvPr id="554" name="Google Shape;554;p71"/>
          <p:cNvSpPr txBox="1"/>
          <p:nvPr/>
        </p:nvSpPr>
        <p:spPr>
          <a:xfrm>
            <a:off x="8117059" y="1786597"/>
            <a:ext cx="2278966" cy="64633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entury"/>
                <a:ea typeface="Century"/>
                <a:cs typeface="Century"/>
                <a:sym typeface="Century"/>
              </a:rPr>
              <a:t>OUTPUT:</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C Programming</a:t>
            </a:r>
            <a:endParaRPr sz="1800" dirty="0">
              <a:solidFill>
                <a:schemeClr val="dk1"/>
              </a:solidFill>
              <a:latin typeface="Century"/>
              <a:ea typeface="Century"/>
              <a:cs typeface="Century"/>
              <a:sym typeface="Century"/>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3"/>
          <p:cNvSpPr txBox="1">
            <a:spLocks noGrp="1"/>
          </p:cNvSpPr>
          <p:nvPr>
            <p:ph type="title"/>
          </p:nvPr>
        </p:nvSpPr>
        <p:spPr>
          <a:xfrm>
            <a:off x="838200" y="365125"/>
            <a:ext cx="8753856"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3200"/>
              <a:buFont typeface="Century"/>
              <a:buNone/>
            </a:pPr>
            <a:r>
              <a:rPr lang="en-US" sz="3200" b="1">
                <a:solidFill>
                  <a:srgbClr val="2E75B5"/>
                </a:solidFill>
                <a:latin typeface="Century"/>
                <a:ea typeface="Century"/>
                <a:cs typeface="Century"/>
                <a:sym typeface="Century"/>
              </a:rPr>
              <a:t>RECURSIVE FUNCTION - </a:t>
            </a:r>
            <a:r>
              <a:rPr lang="en-US" sz="3200" b="1">
                <a:solidFill>
                  <a:srgbClr val="C00000"/>
                </a:solidFill>
                <a:latin typeface="Century"/>
                <a:ea typeface="Century"/>
                <a:cs typeface="Century"/>
                <a:sym typeface="Century"/>
              </a:rPr>
              <a:t>RECURSION</a:t>
            </a:r>
            <a:endParaRPr/>
          </a:p>
        </p:txBody>
      </p:sp>
      <p:sp>
        <p:nvSpPr>
          <p:cNvPr id="568" name="Google Shape;568;p73"/>
          <p:cNvSpPr txBox="1">
            <a:spLocks noGrp="1"/>
          </p:cNvSpPr>
          <p:nvPr>
            <p:ph type="body" idx="1"/>
          </p:nvPr>
        </p:nvSpPr>
        <p:spPr>
          <a:xfrm>
            <a:off x="838200" y="1825625"/>
            <a:ext cx="9823704"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305C"/>
              </a:buClr>
              <a:buSzPts val="2800"/>
              <a:buNone/>
            </a:pPr>
            <a:r>
              <a:rPr lang="en-US" sz="3200" dirty="0">
                <a:latin typeface="Century"/>
                <a:ea typeface="Century"/>
                <a:cs typeface="Century"/>
                <a:sym typeface="Century"/>
              </a:rPr>
              <a:t>A function that calls </a:t>
            </a:r>
            <a:r>
              <a:rPr lang="en-US" sz="3200" b="1" i="1" dirty="0">
                <a:solidFill>
                  <a:srgbClr val="FF0000"/>
                </a:solidFill>
                <a:latin typeface="Century"/>
                <a:ea typeface="Century"/>
                <a:cs typeface="Century"/>
                <a:sym typeface="Century"/>
              </a:rPr>
              <a:t>itself</a:t>
            </a:r>
            <a:r>
              <a:rPr lang="en-US" sz="3200" dirty="0">
                <a:latin typeface="Century"/>
                <a:ea typeface="Century"/>
                <a:cs typeface="Century"/>
                <a:sym typeface="Century"/>
              </a:rPr>
              <a:t>  is known as a </a:t>
            </a:r>
            <a:r>
              <a:rPr lang="en-US" sz="3200" b="1" i="1" dirty="0">
                <a:solidFill>
                  <a:srgbClr val="323F4F"/>
                </a:solidFill>
                <a:latin typeface="Century"/>
                <a:ea typeface="Century"/>
                <a:cs typeface="Century"/>
                <a:sym typeface="Century"/>
              </a:rPr>
              <a:t>recursive </a:t>
            </a:r>
            <a:endParaRPr sz="3200" dirty="0"/>
          </a:p>
          <a:p>
            <a:pPr marL="228600" lvl="0" indent="-228600" algn="l" rtl="0">
              <a:lnSpc>
                <a:spcPct val="90000"/>
              </a:lnSpc>
              <a:spcBef>
                <a:spcPts val="1000"/>
              </a:spcBef>
              <a:spcAft>
                <a:spcPts val="0"/>
              </a:spcAft>
              <a:buClr>
                <a:srgbClr val="323F4F"/>
              </a:buClr>
              <a:buSzPts val="2800"/>
              <a:buNone/>
            </a:pPr>
            <a:r>
              <a:rPr lang="en-US" sz="3200" b="1" i="1" dirty="0">
                <a:solidFill>
                  <a:srgbClr val="323F4F"/>
                </a:solidFill>
                <a:latin typeface="Century"/>
                <a:ea typeface="Century"/>
                <a:cs typeface="Century"/>
                <a:sym typeface="Century"/>
              </a:rPr>
              <a:t>function</a:t>
            </a:r>
            <a:r>
              <a:rPr lang="en-US" sz="3200" dirty="0">
                <a:latin typeface="Century"/>
                <a:ea typeface="Century"/>
                <a:cs typeface="Century"/>
                <a:sym typeface="Century"/>
              </a:rPr>
              <a:t>. This technique is known as </a:t>
            </a:r>
            <a:r>
              <a:rPr lang="en-US" sz="3200" b="1" i="1" dirty="0">
                <a:solidFill>
                  <a:srgbClr val="C00000"/>
                </a:solidFill>
                <a:latin typeface="Century"/>
                <a:ea typeface="Century"/>
                <a:cs typeface="Century"/>
                <a:sym typeface="Century"/>
              </a:rPr>
              <a:t>recursion</a:t>
            </a:r>
            <a:r>
              <a:rPr lang="en-US" sz="3200" dirty="0">
                <a:latin typeface="Century"/>
                <a:ea typeface="Century"/>
                <a:cs typeface="Century"/>
                <a:sym typeface="Century"/>
              </a:rPr>
              <a:t>.</a:t>
            </a:r>
            <a:endParaRPr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4"/>
          <p:cNvSpPr txBox="1">
            <a:spLocks noGrp="1"/>
          </p:cNvSpPr>
          <p:nvPr>
            <p:ph type="title"/>
          </p:nvPr>
        </p:nvSpPr>
        <p:spPr>
          <a:xfrm>
            <a:off x="808658" y="-109947"/>
            <a:ext cx="9853246" cy="10306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4400"/>
              <a:buFont typeface="Century"/>
              <a:buNone/>
            </a:pPr>
            <a:br>
              <a:rPr lang="en-US" sz="4200" b="1" dirty="0">
                <a:solidFill>
                  <a:schemeClr val="dk2"/>
                </a:solidFill>
                <a:latin typeface="Century"/>
                <a:ea typeface="Century"/>
                <a:cs typeface="Century"/>
                <a:sym typeface="Century"/>
              </a:rPr>
            </a:br>
            <a:r>
              <a:rPr lang="en-US" sz="4200" b="1" dirty="0">
                <a:solidFill>
                  <a:schemeClr val="dk2"/>
                </a:solidFill>
                <a:latin typeface="Century"/>
                <a:ea typeface="Century"/>
                <a:cs typeface="Century"/>
                <a:sym typeface="Century"/>
              </a:rPr>
              <a:t>HOW DOES RECURSION WORKS?</a:t>
            </a:r>
            <a:endParaRPr sz="4200" dirty="0"/>
          </a:p>
        </p:txBody>
      </p:sp>
      <p:pic>
        <p:nvPicPr>
          <p:cNvPr id="576" name="Google Shape;576;p74" descr="recursion-works.png"/>
          <p:cNvPicPr preferRelativeResize="0">
            <a:picLocks noGrp="1"/>
          </p:cNvPicPr>
          <p:nvPr>
            <p:ph type="body" idx="1"/>
          </p:nvPr>
        </p:nvPicPr>
        <p:blipFill rotWithShape="1">
          <a:blip r:embed="rId3">
            <a:alphaModFix/>
          </a:blip>
          <a:srcRect/>
          <a:stretch/>
        </p:blipFill>
        <p:spPr>
          <a:xfrm>
            <a:off x="2660904" y="1086441"/>
            <a:ext cx="6629400" cy="3689840"/>
          </a:xfrm>
          <a:prstGeom prst="rect">
            <a:avLst/>
          </a:prstGeom>
          <a:noFill/>
          <a:ln>
            <a:noFill/>
          </a:ln>
        </p:spPr>
      </p:pic>
      <p:sp>
        <p:nvSpPr>
          <p:cNvPr id="577" name="Google Shape;577;p74"/>
          <p:cNvSpPr txBox="1"/>
          <p:nvPr/>
        </p:nvSpPr>
        <p:spPr>
          <a:xfrm>
            <a:off x="773723" y="4805147"/>
            <a:ext cx="9853245" cy="13944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2"/>
                </a:solidFill>
                <a:latin typeface="Times New Roman"/>
                <a:ea typeface="Times New Roman"/>
                <a:cs typeface="Times New Roman"/>
                <a:sym typeface="Times New Roman"/>
              </a:rPr>
              <a:t>Note :</a:t>
            </a:r>
            <a:r>
              <a:rPr lang="en-US" sz="2000" b="1" i="1" dirty="0">
                <a:solidFill>
                  <a:schemeClr val="dk1"/>
                </a:solidFill>
                <a:latin typeface="Times New Roman"/>
                <a:ea typeface="Times New Roman"/>
                <a:cs typeface="Times New Roman"/>
                <a:sym typeface="Times New Roman"/>
              </a:rPr>
              <a:t>The recursion continues until some condition is met to prevent it.</a:t>
            </a:r>
            <a:endParaRPr dirty="0"/>
          </a:p>
          <a:p>
            <a:pPr marL="0" marR="0" lvl="0" indent="0" algn="l" rtl="0">
              <a:spcBef>
                <a:spcPts val="0"/>
              </a:spcBef>
              <a:spcAft>
                <a:spcPts val="0"/>
              </a:spcAft>
              <a:buNone/>
            </a:pPr>
            <a:r>
              <a:rPr lang="en-US" sz="2000" b="1" i="1" dirty="0">
                <a:solidFill>
                  <a:schemeClr val="dk1"/>
                </a:solidFill>
                <a:latin typeface="Times New Roman"/>
                <a:ea typeface="Times New Roman"/>
                <a:cs typeface="Times New Roman"/>
                <a:sym typeface="Times New Roman"/>
              </a:rPr>
              <a:t>To prevent infinite recursion, if...else statement (or similar approach) can be used where one branch makes the recursive call, and other doesn't.</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5"/>
          <p:cNvSpPr txBox="1">
            <a:spLocks noGrp="1"/>
          </p:cNvSpPr>
          <p:nvPr>
            <p:ph type="title"/>
          </p:nvPr>
        </p:nvSpPr>
        <p:spPr>
          <a:xfrm>
            <a:off x="562708" y="304799"/>
            <a:ext cx="10099196" cy="103163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3200"/>
              <a:buFont typeface="Century"/>
              <a:buNone/>
            </a:pPr>
            <a:br>
              <a:rPr lang="en-US" sz="3200" b="1" dirty="0">
                <a:solidFill>
                  <a:schemeClr val="dk2"/>
                </a:solidFill>
                <a:latin typeface="Century"/>
                <a:ea typeface="Century"/>
                <a:cs typeface="Century"/>
                <a:sym typeface="Century"/>
              </a:rPr>
            </a:br>
            <a:r>
              <a:rPr lang="en-US" sz="3200" b="1" dirty="0">
                <a:solidFill>
                  <a:schemeClr val="dk2"/>
                </a:solidFill>
                <a:latin typeface="Century"/>
                <a:ea typeface="Century"/>
                <a:cs typeface="Century"/>
                <a:sym typeface="Century"/>
              </a:rPr>
              <a:t>PROGRAM EXAMPLE </a:t>
            </a:r>
            <a:br>
              <a:rPr lang="en-US" sz="3200" b="1" dirty="0">
                <a:solidFill>
                  <a:schemeClr val="dk2"/>
                </a:solidFill>
                <a:latin typeface="Century"/>
                <a:ea typeface="Century"/>
                <a:cs typeface="Century"/>
                <a:sym typeface="Century"/>
              </a:rPr>
            </a:br>
            <a:r>
              <a:rPr lang="en-US" sz="3200" b="1" dirty="0">
                <a:solidFill>
                  <a:srgbClr val="C00000"/>
                </a:solidFill>
                <a:latin typeface="Century"/>
                <a:ea typeface="Century"/>
                <a:cs typeface="Century"/>
                <a:sym typeface="Century"/>
              </a:rPr>
              <a:t>To find the factorial of a number n</a:t>
            </a:r>
            <a:endParaRPr dirty="0"/>
          </a:p>
        </p:txBody>
      </p:sp>
      <p:sp>
        <p:nvSpPr>
          <p:cNvPr id="585" name="Google Shape;585;p75"/>
          <p:cNvSpPr txBox="1">
            <a:spLocks noGrp="1"/>
          </p:cNvSpPr>
          <p:nvPr>
            <p:ph type="body" idx="1"/>
          </p:nvPr>
        </p:nvSpPr>
        <p:spPr>
          <a:xfrm>
            <a:off x="534572" y="1548828"/>
            <a:ext cx="9853612" cy="479570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#include&lt;stdio.h&gt;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long int fact(int n);   </a:t>
            </a:r>
            <a:r>
              <a:rPr lang="en-US" sz="1800" b="1" dirty="0">
                <a:solidFill>
                  <a:srgbClr val="0C0C0C"/>
                </a:solidFill>
                <a:latin typeface="Times New Roman"/>
                <a:ea typeface="Times New Roman"/>
                <a:cs typeface="Times New Roman"/>
                <a:sym typeface="Times New Roman"/>
              </a:rPr>
              <a:t>// Function Declaration</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int main()</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int n;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a:t>
            </a:r>
            <a:r>
              <a:rPr lang="en-US" sz="1800" dirty="0" err="1">
                <a:solidFill>
                  <a:srgbClr val="0C0C0C"/>
                </a:solidFill>
                <a:latin typeface="Times New Roman"/>
                <a:ea typeface="Times New Roman"/>
                <a:cs typeface="Times New Roman"/>
                <a:sym typeface="Times New Roman"/>
              </a:rPr>
              <a:t>printf</a:t>
            </a:r>
            <a:r>
              <a:rPr lang="en-US" sz="1800" dirty="0">
                <a:solidFill>
                  <a:srgbClr val="0C0C0C"/>
                </a:solidFill>
                <a:latin typeface="Times New Roman"/>
                <a:ea typeface="Times New Roman"/>
                <a:cs typeface="Times New Roman"/>
                <a:sym typeface="Times New Roman"/>
              </a:rPr>
              <a:t>("Enter a positive integer: ");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a:t>
            </a:r>
            <a:r>
              <a:rPr lang="en-US" sz="1800" dirty="0" err="1">
                <a:solidFill>
                  <a:srgbClr val="0C0C0C"/>
                </a:solidFill>
                <a:latin typeface="Times New Roman"/>
                <a:ea typeface="Times New Roman"/>
                <a:cs typeface="Times New Roman"/>
                <a:sym typeface="Times New Roman"/>
              </a:rPr>
              <a:t>scanf</a:t>
            </a:r>
            <a:r>
              <a:rPr lang="en-US" sz="1800" dirty="0">
                <a:solidFill>
                  <a:srgbClr val="0C0C0C"/>
                </a:solidFill>
                <a:latin typeface="Times New Roman"/>
                <a:ea typeface="Times New Roman"/>
                <a:cs typeface="Times New Roman"/>
                <a:sym typeface="Times New Roman"/>
              </a:rPr>
              <a:t>("%</a:t>
            </a:r>
            <a:r>
              <a:rPr lang="en-US" sz="1800" dirty="0" err="1">
                <a:solidFill>
                  <a:srgbClr val="0C0C0C"/>
                </a:solidFill>
                <a:latin typeface="Times New Roman"/>
                <a:ea typeface="Times New Roman"/>
                <a:cs typeface="Times New Roman"/>
                <a:sym typeface="Times New Roman"/>
              </a:rPr>
              <a:t>d",&amp;n</a:t>
            </a:r>
            <a:r>
              <a:rPr lang="en-US" sz="1800" dirty="0">
                <a:solidFill>
                  <a:srgbClr val="0C0C0C"/>
                </a:solidFill>
                <a:latin typeface="Times New Roman"/>
                <a:ea typeface="Times New Roman"/>
                <a:cs typeface="Times New Roman"/>
                <a:sym typeface="Times New Roman"/>
              </a:rPr>
              <a:t>);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a:t>
            </a:r>
            <a:r>
              <a:rPr lang="en-US" sz="1800" dirty="0" err="1">
                <a:solidFill>
                  <a:srgbClr val="0C0C0C"/>
                </a:solidFill>
                <a:latin typeface="Times New Roman"/>
                <a:ea typeface="Times New Roman"/>
                <a:cs typeface="Times New Roman"/>
                <a:sym typeface="Times New Roman"/>
              </a:rPr>
              <a:t>printf</a:t>
            </a:r>
            <a:r>
              <a:rPr lang="en-US" sz="1800" dirty="0">
                <a:solidFill>
                  <a:srgbClr val="0C0C0C"/>
                </a:solidFill>
                <a:latin typeface="Times New Roman"/>
                <a:ea typeface="Times New Roman"/>
                <a:cs typeface="Times New Roman"/>
                <a:sym typeface="Times New Roman"/>
              </a:rPr>
              <a:t>("Factorial of %d = %</a:t>
            </a:r>
            <a:r>
              <a:rPr lang="en-US" sz="1800" dirty="0" err="1">
                <a:solidFill>
                  <a:srgbClr val="0C0C0C"/>
                </a:solidFill>
                <a:latin typeface="Times New Roman"/>
                <a:ea typeface="Times New Roman"/>
                <a:cs typeface="Times New Roman"/>
                <a:sym typeface="Times New Roman"/>
              </a:rPr>
              <a:t>ld</a:t>
            </a:r>
            <a:r>
              <a:rPr lang="en-US" sz="1800" dirty="0">
                <a:solidFill>
                  <a:srgbClr val="0C0C0C"/>
                </a:solidFill>
                <a:latin typeface="Times New Roman"/>
                <a:ea typeface="Times New Roman"/>
                <a:cs typeface="Times New Roman"/>
                <a:sym typeface="Times New Roman"/>
              </a:rPr>
              <a:t>", n, fact(n)); </a:t>
            </a:r>
            <a:r>
              <a:rPr lang="en-US" sz="1800" b="1" dirty="0">
                <a:solidFill>
                  <a:srgbClr val="0C0C0C"/>
                </a:solidFill>
                <a:latin typeface="Times New Roman"/>
                <a:ea typeface="Times New Roman"/>
                <a:cs typeface="Times New Roman"/>
                <a:sym typeface="Times New Roman"/>
              </a:rPr>
              <a:t>// Function Call</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return 0;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long int fact(int n)  </a:t>
            </a:r>
            <a:r>
              <a:rPr lang="en-US" sz="1800" b="1" dirty="0">
                <a:solidFill>
                  <a:srgbClr val="0C0C0C"/>
                </a:solidFill>
                <a:latin typeface="Times New Roman"/>
                <a:ea typeface="Times New Roman"/>
                <a:cs typeface="Times New Roman"/>
                <a:sym typeface="Times New Roman"/>
              </a:rPr>
              <a:t>// Function Definition</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if (n ==1)</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return 1;</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else </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return n*fact(n-1);</a:t>
            </a:r>
            <a:endParaRPr dirty="0"/>
          </a:p>
          <a:p>
            <a:pPr marL="228600" lvl="0" indent="-228600" algn="l" rtl="0">
              <a:lnSpc>
                <a:spcPct val="100000"/>
              </a:lnSpc>
              <a:spcBef>
                <a:spcPts val="0"/>
              </a:spcBef>
              <a:spcAft>
                <a:spcPts val="0"/>
              </a:spcAft>
              <a:buClr>
                <a:srgbClr val="0C0C0C"/>
              </a:buClr>
              <a:buSzPts val="1800"/>
              <a:buNone/>
            </a:pPr>
            <a:r>
              <a:rPr lang="en-US" sz="1800" dirty="0">
                <a:solidFill>
                  <a:srgbClr val="0C0C0C"/>
                </a:solidFill>
                <a:latin typeface="Times New Roman"/>
                <a:ea typeface="Times New Roman"/>
                <a:cs typeface="Times New Roman"/>
                <a:sym typeface="Times New Roman"/>
              </a:rPr>
              <a:t> }</a:t>
            </a:r>
            <a:endParaRPr dirty="0"/>
          </a:p>
        </p:txBody>
      </p:sp>
      <p:sp>
        <p:nvSpPr>
          <p:cNvPr id="586" name="Google Shape;586;p75"/>
          <p:cNvSpPr txBox="1"/>
          <p:nvPr/>
        </p:nvSpPr>
        <p:spPr>
          <a:xfrm>
            <a:off x="6360942" y="4943623"/>
            <a:ext cx="3505200" cy="1200329"/>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a:ea typeface="Century"/>
                <a:cs typeface="Century"/>
                <a:sym typeface="Century"/>
              </a:rPr>
              <a:t>Output: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Enter a positive integer : 3</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Factorial of 3 = 6</a:t>
            </a:r>
            <a:endParaRPr sz="1800">
              <a:solidFill>
                <a:schemeClr val="dk1"/>
              </a:solidFill>
              <a:latin typeface="Century"/>
              <a:ea typeface="Century"/>
              <a:cs typeface="Century"/>
              <a:sym typeface="Century"/>
            </a:endParaRPr>
          </a:p>
          <a:p>
            <a:pPr marL="0" marR="0" lvl="0" indent="0" algn="l" rtl="0">
              <a:spcBef>
                <a:spcPts val="0"/>
              </a:spcBef>
              <a:spcAft>
                <a:spcPts val="0"/>
              </a:spcAft>
              <a:buNone/>
            </a:pPr>
            <a:endParaRPr sz="1800">
              <a:solidFill>
                <a:schemeClr val="dk1"/>
              </a:solidFill>
              <a:latin typeface="Century"/>
              <a:ea typeface="Century"/>
              <a:cs typeface="Century"/>
              <a:sym typeface="Century"/>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6"/>
          <p:cNvSpPr txBox="1">
            <a:spLocks noGrp="1"/>
          </p:cNvSpPr>
          <p:nvPr>
            <p:ph type="title"/>
          </p:nvPr>
        </p:nvSpPr>
        <p:spPr>
          <a:xfrm>
            <a:off x="838199" y="365125"/>
            <a:ext cx="9909517"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4000"/>
              <a:buFont typeface="Century"/>
              <a:buNone/>
            </a:pPr>
            <a:r>
              <a:rPr lang="en-US" sz="4000" b="1">
                <a:solidFill>
                  <a:schemeClr val="dk2"/>
                </a:solidFill>
                <a:latin typeface="Century"/>
                <a:ea typeface="Century"/>
                <a:cs typeface="Century"/>
                <a:sym typeface="Century"/>
              </a:rPr>
              <a:t>RECURSION (Cont…)</a:t>
            </a:r>
            <a:br>
              <a:rPr lang="en-US" sz="4000" b="1">
                <a:solidFill>
                  <a:schemeClr val="dk2"/>
                </a:solidFill>
                <a:latin typeface="Century"/>
                <a:ea typeface="Century"/>
                <a:cs typeface="Century"/>
                <a:sym typeface="Century"/>
              </a:rPr>
            </a:br>
            <a:r>
              <a:rPr lang="en-US" sz="4000" b="1">
                <a:solidFill>
                  <a:schemeClr val="dk2"/>
                </a:solidFill>
                <a:latin typeface="Century"/>
                <a:ea typeface="Century"/>
                <a:cs typeface="Century"/>
                <a:sym typeface="Century"/>
              </a:rPr>
              <a:t>HOW DOES THE PROGRAM WORKS ?</a:t>
            </a:r>
            <a:endParaRPr/>
          </a:p>
        </p:txBody>
      </p:sp>
      <p:pic>
        <p:nvPicPr>
          <p:cNvPr id="594" name="Google Shape;594;p76" descr="Factorial Example works.jpg"/>
          <p:cNvPicPr preferRelativeResize="0">
            <a:picLocks noGrp="1"/>
          </p:cNvPicPr>
          <p:nvPr>
            <p:ph type="body" idx="1"/>
          </p:nvPr>
        </p:nvPicPr>
        <p:blipFill rotWithShape="1">
          <a:blip r:embed="rId3">
            <a:alphaModFix/>
          </a:blip>
          <a:srcRect/>
          <a:stretch/>
        </p:blipFill>
        <p:spPr>
          <a:xfrm>
            <a:off x="953311" y="1752600"/>
            <a:ext cx="10350229" cy="44633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7"/>
          <p:cNvSpPr txBox="1">
            <a:spLocks noGrp="1"/>
          </p:cNvSpPr>
          <p:nvPr>
            <p:ph type="title"/>
          </p:nvPr>
        </p:nvSpPr>
        <p:spPr>
          <a:xfrm>
            <a:off x="826851" y="136187"/>
            <a:ext cx="8765205" cy="1070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305C"/>
              </a:buClr>
              <a:buSzPts val="3959"/>
              <a:buFont typeface="Century"/>
              <a:buNone/>
            </a:pPr>
            <a:r>
              <a:rPr lang="en-US" sz="3600" b="1" dirty="0">
                <a:latin typeface="Century"/>
                <a:ea typeface="Century"/>
                <a:cs typeface="Century"/>
                <a:sym typeface="Century"/>
              </a:rPr>
              <a:t>RECURSION EXAMPLE 2</a:t>
            </a:r>
            <a:br>
              <a:rPr lang="en-US" sz="3600" b="1" dirty="0">
                <a:latin typeface="Century"/>
                <a:ea typeface="Century"/>
                <a:cs typeface="Century"/>
                <a:sym typeface="Century"/>
              </a:rPr>
            </a:br>
            <a:r>
              <a:rPr lang="en-US" sz="3600" b="1" dirty="0">
                <a:solidFill>
                  <a:srgbClr val="FF0000"/>
                </a:solidFill>
                <a:latin typeface="Century"/>
                <a:ea typeface="Century"/>
                <a:cs typeface="Century"/>
                <a:sym typeface="Century"/>
              </a:rPr>
              <a:t>Reverse a sentence using recursion</a:t>
            </a:r>
            <a:endParaRPr sz="3600" b="1" dirty="0">
              <a:latin typeface="Century"/>
              <a:ea typeface="Century"/>
              <a:cs typeface="Century"/>
              <a:sym typeface="Century"/>
            </a:endParaRPr>
          </a:p>
        </p:txBody>
      </p:sp>
      <p:sp>
        <p:nvSpPr>
          <p:cNvPr id="603" name="Google Shape;603;p77"/>
          <p:cNvSpPr txBox="1"/>
          <p:nvPr/>
        </p:nvSpPr>
        <p:spPr>
          <a:xfrm>
            <a:off x="158037" y="1371598"/>
            <a:ext cx="4627971" cy="530157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entury"/>
                <a:ea typeface="Century"/>
                <a:cs typeface="Century"/>
                <a:sym typeface="Century"/>
              </a:rPr>
              <a:t>#include &lt;</a:t>
            </a:r>
            <a:r>
              <a:rPr lang="en-US" sz="1800" dirty="0" err="1">
                <a:solidFill>
                  <a:schemeClr val="dk1"/>
                </a:solidFill>
                <a:latin typeface="Century"/>
                <a:ea typeface="Century"/>
                <a:cs typeface="Century"/>
                <a:sym typeface="Century"/>
              </a:rPr>
              <a:t>stdio.h</a:t>
            </a:r>
            <a:r>
              <a:rPr lang="en-US" sz="1800" dirty="0">
                <a:solidFill>
                  <a:schemeClr val="dk1"/>
                </a:solidFill>
                <a:latin typeface="Century"/>
                <a:ea typeface="Century"/>
                <a:cs typeface="Century"/>
                <a:sym typeface="Century"/>
              </a:rPr>
              <a:t>&gt;</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void reverseSentence();</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int main()</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 </a:t>
            </a:r>
            <a:endParaRPr dirty="0"/>
          </a:p>
          <a:p>
            <a:pPr marL="0" marR="0" lvl="0" indent="0" algn="l" rtl="0">
              <a:spcBef>
                <a:spcPts val="0"/>
              </a:spcBef>
              <a:spcAft>
                <a:spcPts val="0"/>
              </a:spcAft>
              <a:buNone/>
            </a:pPr>
            <a:r>
              <a:rPr lang="en-US" sz="1800" dirty="0" err="1">
                <a:solidFill>
                  <a:schemeClr val="dk1"/>
                </a:solidFill>
                <a:latin typeface="Century"/>
                <a:ea typeface="Century"/>
                <a:cs typeface="Century"/>
                <a:sym typeface="Century"/>
              </a:rPr>
              <a:t>printf</a:t>
            </a:r>
            <a:r>
              <a:rPr lang="en-US" sz="1800" dirty="0">
                <a:solidFill>
                  <a:schemeClr val="dk1"/>
                </a:solidFill>
                <a:latin typeface="Century"/>
                <a:ea typeface="Century"/>
                <a:cs typeface="Century"/>
                <a:sym typeface="Century"/>
              </a:rPr>
              <a:t>("Enter a sentence: "); </a:t>
            </a:r>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reverseSentence();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return 0;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void reverseSentence()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char c;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a:t>
            </a:r>
            <a:r>
              <a:rPr lang="en-US" sz="1800" dirty="0" err="1">
                <a:solidFill>
                  <a:schemeClr val="dk1"/>
                </a:solidFill>
                <a:latin typeface="Century"/>
                <a:ea typeface="Century"/>
                <a:cs typeface="Century"/>
                <a:sym typeface="Century"/>
              </a:rPr>
              <a:t>scanf</a:t>
            </a:r>
            <a:r>
              <a:rPr lang="en-US" sz="1800" dirty="0">
                <a:solidFill>
                  <a:schemeClr val="dk1"/>
                </a:solidFill>
                <a:latin typeface="Century"/>
                <a:ea typeface="Century"/>
                <a:cs typeface="Century"/>
                <a:sym typeface="Century"/>
              </a:rPr>
              <a:t>("%c", &amp;c);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if (c != '\n')</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reverseSentence(); </a:t>
            </a:r>
            <a:endParaRPr dirty="0"/>
          </a:p>
          <a:p>
            <a:pPr marL="0" marR="0" lvl="0" indent="0" algn="l" rtl="0">
              <a:spcBef>
                <a:spcPts val="0"/>
              </a:spcBef>
              <a:spcAft>
                <a:spcPts val="0"/>
              </a:spcAft>
              <a:buNone/>
            </a:pPr>
            <a:r>
              <a:rPr lang="en-US" sz="1800" dirty="0" err="1">
                <a:solidFill>
                  <a:schemeClr val="dk1"/>
                </a:solidFill>
                <a:latin typeface="Century"/>
                <a:ea typeface="Century"/>
                <a:cs typeface="Century"/>
                <a:sym typeface="Century"/>
              </a:rPr>
              <a:t>printf</a:t>
            </a:r>
            <a:r>
              <a:rPr lang="en-US" sz="1800" dirty="0">
                <a:solidFill>
                  <a:schemeClr val="dk1"/>
                </a:solidFill>
                <a:latin typeface="Century"/>
                <a:ea typeface="Century"/>
                <a:cs typeface="Century"/>
                <a:sym typeface="Century"/>
              </a:rPr>
              <a:t>("%c", c);</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a:t>
            </a:r>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Output: Enter a sentence: program </a:t>
            </a:r>
          </a:p>
          <a:p>
            <a:pPr marL="0" marR="0" lvl="0" indent="0" algn="l" rtl="0">
              <a:spcBef>
                <a:spcPts val="0"/>
              </a:spcBef>
              <a:spcAft>
                <a:spcPts val="0"/>
              </a:spcAft>
              <a:buNone/>
            </a:pPr>
            <a:r>
              <a:rPr lang="en-US" sz="1800" dirty="0" err="1">
                <a:solidFill>
                  <a:schemeClr val="dk1"/>
                </a:solidFill>
                <a:latin typeface="Century"/>
                <a:ea typeface="Century"/>
                <a:cs typeface="Century"/>
                <a:sym typeface="Century"/>
              </a:rPr>
              <a:t>margorp</a:t>
            </a:r>
            <a:endParaRPr sz="1800" dirty="0">
              <a:solidFill>
                <a:schemeClr val="dk1"/>
              </a:solidFill>
              <a:latin typeface="Century"/>
              <a:ea typeface="Century"/>
              <a:cs typeface="Century"/>
              <a:sym typeface="Century"/>
            </a:endParaRPr>
          </a:p>
        </p:txBody>
      </p:sp>
      <p:sp>
        <p:nvSpPr>
          <p:cNvPr id="2" name="Content Placeholder 1">
            <a:extLst>
              <a:ext uri="{FF2B5EF4-FFF2-40B4-BE49-F238E27FC236}">
                <a16:creationId xmlns:a16="http://schemas.microsoft.com/office/drawing/2014/main" id="{AA317D6C-4E93-C802-190D-3DCD8DCA8163}"/>
              </a:ext>
            </a:extLst>
          </p:cNvPr>
          <p:cNvSpPr>
            <a:spLocks noGrp="1" noChangeArrowheads="1"/>
          </p:cNvSpPr>
          <p:nvPr>
            <p:ph idx="1"/>
          </p:nvPr>
        </p:nvSpPr>
        <p:spPr bwMode="auto">
          <a:xfrm>
            <a:off x="5126478" y="1803135"/>
            <a:ext cx="6527258" cy="4308872"/>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This program first prints </a:t>
            </a:r>
            <a:r>
              <a:rPr kumimoji="0" lang="en-US" altLang="en-US" sz="1800" b="0" i="0" u="none" strike="noStrike" cap="none" normalizeH="0" baseline="0" dirty="0">
                <a:ln>
                  <a:noFill/>
                </a:ln>
                <a:solidFill>
                  <a:srgbClr val="FF0000"/>
                </a:solidFill>
                <a:effectLst/>
                <a:latin typeface="Droid Sans Mono"/>
              </a:rPr>
              <a:t>Enter a sentence</a:t>
            </a:r>
            <a:r>
              <a:rPr kumimoji="0" lang="en-US" altLang="en-US" sz="1800" b="0" i="0" u="none" strike="noStrike" cap="none" normalizeH="0" baseline="0" dirty="0">
                <a:ln>
                  <a:noFill/>
                </a:ln>
                <a:solidFill>
                  <a:schemeClr val="tx1"/>
                </a:solidFill>
                <a:effectLst/>
                <a:latin typeface="Droid Sans Mono"/>
              </a:rPr>
              <a:t>:</a:t>
            </a:r>
            <a:r>
              <a:rPr kumimoji="0" lang="en-US" altLang="en-US" b="0" i="0" u="none" strike="noStrike" cap="none" normalizeH="0" baseline="0" dirty="0">
                <a:ln>
                  <a:noFill/>
                </a:ln>
                <a:solidFill>
                  <a:schemeClr val="tx1"/>
                </a:solidFill>
                <a:effectLst/>
                <a:latin typeface="euclid_circular_a"/>
              </a:rPr>
              <a:t> Then, </a:t>
            </a:r>
            <a:r>
              <a:rPr kumimoji="0" lang="en-US" altLang="en-US" sz="1800" b="0" i="0" u="none" strike="noStrike" cap="none" normalizeH="0" baseline="0" dirty="0" err="1">
                <a:ln>
                  <a:noFill/>
                </a:ln>
                <a:solidFill>
                  <a:srgbClr val="FF0000"/>
                </a:solidFill>
                <a:effectLst/>
                <a:latin typeface="Droid Sans Mono"/>
              </a:rPr>
              <a:t>reverseSentence</a:t>
            </a:r>
            <a:r>
              <a:rPr kumimoji="0" lang="en-US" altLang="en-US" sz="1800" b="0" i="0" u="none" strike="noStrike" cap="none" normalizeH="0" baseline="0" dirty="0">
                <a:ln>
                  <a:noFill/>
                </a:ln>
                <a:solidFill>
                  <a:srgbClr val="FF0000"/>
                </a:solidFill>
                <a:effectLst/>
                <a:latin typeface="Droid Sans Mono"/>
              </a:rPr>
              <a:t>()</a:t>
            </a:r>
            <a:r>
              <a:rPr kumimoji="0" lang="en-US" altLang="en-US" b="0" i="0" u="none" strike="noStrike" cap="none" normalizeH="0" baseline="0" dirty="0">
                <a:ln>
                  <a:noFill/>
                </a:ln>
                <a:solidFill>
                  <a:schemeClr val="tx1"/>
                </a:solidFill>
                <a:effectLst/>
                <a:latin typeface="euclid_circular_a"/>
              </a:rPr>
              <a:t>  function is called.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This function stores the first letter entered by the user in </a:t>
            </a:r>
            <a:r>
              <a:rPr kumimoji="0" lang="en-US" altLang="en-US" sz="1800" b="0" i="0" u="none" strike="noStrike" cap="none" normalizeH="0" baseline="0" dirty="0">
                <a:ln>
                  <a:noFill/>
                </a:ln>
                <a:solidFill>
                  <a:srgbClr val="FF0000"/>
                </a:solidFill>
                <a:effectLst/>
                <a:latin typeface="Droid Sans Mono"/>
              </a:rPr>
              <a:t>c</a:t>
            </a:r>
            <a:r>
              <a:rPr kumimoji="0" lang="en-US" altLang="en-US" b="0" i="0" u="none" strike="noStrike" cap="none" normalizeH="0" baseline="0" dirty="0">
                <a:ln>
                  <a:noFill/>
                </a:ln>
                <a:solidFill>
                  <a:schemeClr val="tx1"/>
                </a:solidFill>
                <a:effectLst/>
                <a:latin typeface="euclid_circular_a"/>
              </a:rPr>
              <a:t>. If the variable is any character other than </a:t>
            </a:r>
            <a:r>
              <a:rPr kumimoji="0" lang="en-US" altLang="en-US" sz="1800" b="0" i="0" u="none" strike="noStrike" cap="none" normalizeH="0" baseline="0" dirty="0">
                <a:ln>
                  <a:noFill/>
                </a:ln>
                <a:solidFill>
                  <a:srgbClr val="FF0000"/>
                </a:solidFill>
                <a:effectLst/>
                <a:latin typeface="Droid Sans Mono"/>
              </a:rPr>
              <a:t>\n</a:t>
            </a:r>
            <a:r>
              <a:rPr kumimoji="0" lang="en-US" altLang="en-US" b="0" i="0" u="none" strike="noStrike" cap="none" normalizeH="0" baseline="0" dirty="0">
                <a:ln>
                  <a:noFill/>
                </a:ln>
                <a:solidFill>
                  <a:schemeClr val="tx1"/>
                </a:solidFill>
                <a:effectLst/>
                <a:latin typeface="euclid_circular_a"/>
              </a:rPr>
              <a:t> (newline), </a:t>
            </a:r>
            <a:r>
              <a:rPr kumimoji="0" lang="en-US" altLang="en-US" sz="1800" b="0" i="0" u="none" strike="noStrike" cap="none" normalizeH="0" baseline="0" dirty="0" err="1">
                <a:ln>
                  <a:noFill/>
                </a:ln>
                <a:solidFill>
                  <a:srgbClr val="FF0000"/>
                </a:solidFill>
                <a:effectLst/>
                <a:latin typeface="Droid Sans Mono"/>
              </a:rPr>
              <a:t>reverseSentence</a:t>
            </a:r>
            <a:r>
              <a:rPr kumimoji="0" lang="en-US" altLang="en-US" sz="1800" b="0" i="0" u="none" strike="noStrike" cap="none" normalizeH="0" baseline="0" dirty="0">
                <a:ln>
                  <a:noFill/>
                </a:ln>
                <a:solidFill>
                  <a:srgbClr val="FF0000"/>
                </a:solidFill>
                <a:effectLst/>
                <a:latin typeface="Droid Sans Mono"/>
              </a:rPr>
              <a:t>()</a:t>
            </a:r>
            <a:r>
              <a:rPr kumimoji="0" lang="en-US" altLang="en-US" b="0" i="0" u="none" strike="noStrike" cap="none" normalizeH="0" baseline="0" dirty="0">
                <a:ln>
                  <a:noFill/>
                </a:ln>
                <a:solidFill>
                  <a:schemeClr val="tx1"/>
                </a:solidFill>
                <a:effectLst/>
                <a:latin typeface="euclid_circular_a"/>
              </a:rPr>
              <a:t> is called again.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This process goes on until the user hits enter.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When the user hits enter, the </a:t>
            </a:r>
            <a:r>
              <a:rPr kumimoji="0" lang="en-US" altLang="en-US" sz="1800" b="0" i="0" u="none" strike="noStrike" cap="none" normalizeH="0" baseline="0" dirty="0" err="1">
                <a:ln>
                  <a:noFill/>
                </a:ln>
                <a:solidFill>
                  <a:srgbClr val="FF0000"/>
                </a:solidFill>
                <a:effectLst/>
                <a:latin typeface="Droid Sans Mono"/>
              </a:rPr>
              <a:t>reverseSentence</a:t>
            </a:r>
            <a:r>
              <a:rPr kumimoji="0" lang="en-US" altLang="en-US" sz="1800" b="0" i="0" u="none" strike="noStrike" cap="none" normalizeH="0" baseline="0" dirty="0">
                <a:ln>
                  <a:noFill/>
                </a:ln>
                <a:solidFill>
                  <a:srgbClr val="FF0000"/>
                </a:solidFill>
                <a:effectLst/>
                <a:latin typeface="Droid Sans Mono"/>
              </a:rPr>
              <a:t>()</a:t>
            </a:r>
            <a:r>
              <a:rPr lang="en-US" altLang="en-US" sz="1800" dirty="0">
                <a:latin typeface="euclid_circular_a"/>
              </a:rPr>
              <a:t> </a:t>
            </a:r>
            <a:r>
              <a:rPr kumimoji="0" lang="en-US" altLang="en-US" b="0" i="0" u="none" strike="noStrike" cap="none" normalizeH="0" baseline="0" dirty="0">
                <a:ln>
                  <a:noFill/>
                </a:ln>
                <a:solidFill>
                  <a:schemeClr val="tx1"/>
                </a:solidFill>
                <a:effectLst/>
                <a:latin typeface="euclid_circular_a"/>
              </a:rPr>
              <a:t>function starts printing characters from last.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8"/>
          <p:cNvSpPr txBox="1">
            <a:spLocks noGrp="1"/>
          </p:cNvSpPr>
          <p:nvPr>
            <p:ph type="title"/>
          </p:nvPr>
        </p:nvSpPr>
        <p:spPr>
          <a:xfrm>
            <a:off x="838200" y="365125"/>
            <a:ext cx="8753856"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305C"/>
              </a:buClr>
              <a:buSzPts val="4400"/>
              <a:buFont typeface="Century"/>
              <a:buNone/>
            </a:pPr>
            <a:r>
              <a:rPr lang="en-US" b="1">
                <a:latin typeface="Century"/>
                <a:ea typeface="Century"/>
                <a:cs typeface="Century"/>
                <a:sym typeface="Century"/>
              </a:rPr>
              <a:t>PROGRAM FOR PRACTICE</a:t>
            </a:r>
            <a:endParaRPr b="1">
              <a:latin typeface="Century"/>
              <a:ea typeface="Century"/>
              <a:cs typeface="Century"/>
              <a:sym typeface="Century"/>
            </a:endParaRPr>
          </a:p>
        </p:txBody>
      </p:sp>
      <p:sp>
        <p:nvSpPr>
          <p:cNvPr id="611" name="Google Shape;611;p78"/>
          <p:cNvSpPr txBox="1">
            <a:spLocks noGrp="1"/>
          </p:cNvSpPr>
          <p:nvPr>
            <p:ph type="body" idx="1"/>
          </p:nvPr>
        </p:nvSpPr>
        <p:spPr>
          <a:xfrm>
            <a:off x="838200" y="1825625"/>
            <a:ext cx="9823704" cy="4351338"/>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rgbClr val="171616"/>
              </a:buClr>
              <a:buSzPts val="2800"/>
              <a:buAutoNum type="arabicPeriod"/>
            </a:pPr>
            <a:r>
              <a:rPr lang="en-US" dirty="0">
                <a:solidFill>
                  <a:srgbClr val="171616"/>
                </a:solidFill>
                <a:latin typeface="Century"/>
                <a:ea typeface="Century"/>
                <a:cs typeface="Century"/>
                <a:sym typeface="Century"/>
              </a:rPr>
              <a:t>Write a C program to find sum of digits of a given   </a:t>
            </a:r>
            <a:endParaRPr dirty="0"/>
          </a:p>
          <a:p>
            <a:pPr marL="514350" lvl="0" indent="-514350" algn="l" rtl="0">
              <a:lnSpc>
                <a:spcPct val="90000"/>
              </a:lnSpc>
              <a:spcBef>
                <a:spcPts val="1000"/>
              </a:spcBef>
              <a:spcAft>
                <a:spcPts val="0"/>
              </a:spcAft>
              <a:buClr>
                <a:srgbClr val="171616"/>
              </a:buClr>
              <a:buSzPts val="2800"/>
              <a:buNone/>
            </a:pPr>
            <a:r>
              <a:rPr lang="en-US" dirty="0">
                <a:solidFill>
                  <a:srgbClr val="171616"/>
                </a:solidFill>
                <a:latin typeface="Century"/>
                <a:ea typeface="Century"/>
                <a:cs typeface="Century"/>
                <a:sym typeface="Century"/>
              </a:rPr>
              <a:t>     number using recursion.</a:t>
            </a:r>
            <a:endParaRPr dirty="0"/>
          </a:p>
          <a:p>
            <a:pPr marL="514350" lvl="0" indent="-514350" algn="l" rtl="0">
              <a:lnSpc>
                <a:spcPct val="90000"/>
              </a:lnSpc>
              <a:spcBef>
                <a:spcPts val="1000"/>
              </a:spcBef>
              <a:spcAft>
                <a:spcPts val="0"/>
              </a:spcAft>
              <a:buClr>
                <a:srgbClr val="171616"/>
              </a:buClr>
              <a:buSzPts val="2800"/>
              <a:buNone/>
            </a:pPr>
            <a:r>
              <a:rPr lang="en-US" dirty="0">
                <a:solidFill>
                  <a:srgbClr val="171616"/>
                </a:solidFill>
                <a:latin typeface="Century"/>
                <a:ea typeface="Century"/>
                <a:cs typeface="Century"/>
                <a:sym typeface="Century"/>
              </a:rPr>
              <a:t>2. Write a C program to generate n</a:t>
            </a:r>
            <a:r>
              <a:rPr lang="en-US" baseline="30000" dirty="0">
                <a:solidFill>
                  <a:srgbClr val="171616"/>
                </a:solidFill>
                <a:latin typeface="Century"/>
                <a:ea typeface="Century"/>
                <a:cs typeface="Century"/>
                <a:sym typeface="Century"/>
              </a:rPr>
              <a:t>th</a:t>
            </a:r>
            <a:r>
              <a:rPr lang="en-US" dirty="0">
                <a:solidFill>
                  <a:srgbClr val="171616"/>
                </a:solidFill>
                <a:latin typeface="Century"/>
                <a:ea typeface="Century"/>
                <a:cs typeface="Century"/>
                <a:sym typeface="Century"/>
              </a:rPr>
              <a:t> Fibonacci series using  recursion.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740705" cy="1325563"/>
          </a:xfrm>
        </p:spPr>
        <p:txBody>
          <a:bodyPr>
            <a:normAutofit/>
          </a:bodyPr>
          <a:lstStyle/>
          <a:p>
            <a:r>
              <a:rPr lang="en-US" sz="4300" b="1" dirty="0">
                <a:latin typeface="+mj-lt"/>
              </a:rPr>
              <a:t>TYPES OF FUNCTIONS  (Cont…)</a:t>
            </a:r>
            <a:br>
              <a:rPr lang="en-US" sz="4300" b="1" dirty="0">
                <a:latin typeface="+mj-lt"/>
              </a:rPr>
            </a:br>
            <a:endParaRPr lang="en-US" sz="4300" b="1" dirty="0">
              <a:latin typeface="+mj-lt"/>
            </a:endParaRPr>
          </a:p>
        </p:txBody>
      </p:sp>
      <p:sp>
        <p:nvSpPr>
          <p:cNvPr id="3" name="Content Placeholder 2"/>
          <p:cNvSpPr>
            <a:spLocks noGrp="1"/>
          </p:cNvSpPr>
          <p:nvPr>
            <p:ph idx="1"/>
          </p:nvPr>
        </p:nvSpPr>
        <p:spPr>
          <a:xfrm>
            <a:off x="838200" y="1280160"/>
            <a:ext cx="9823704" cy="4896803"/>
          </a:xfrm>
        </p:spPr>
        <p:txBody>
          <a:bodyPr/>
          <a:lstStyle/>
          <a:p>
            <a:pPr>
              <a:buNone/>
            </a:pPr>
            <a:endParaRPr lang="en-US" sz="3600" b="1" dirty="0">
              <a:latin typeface="+mn-lt"/>
            </a:endParaRPr>
          </a:p>
          <a:p>
            <a:pPr>
              <a:buNone/>
            </a:pPr>
            <a:r>
              <a:rPr lang="en-US" sz="3600" b="1" dirty="0">
                <a:latin typeface="+mn-lt"/>
              </a:rPr>
              <a:t>User-defined function</a:t>
            </a:r>
          </a:p>
          <a:p>
            <a:pPr>
              <a:buNone/>
            </a:pPr>
            <a:endParaRPr lang="en-US" sz="3600" b="1" dirty="0">
              <a:latin typeface="+mn-lt"/>
            </a:endParaRPr>
          </a:p>
          <a:p>
            <a:r>
              <a:rPr lang="en-US" b="1" dirty="0">
                <a:solidFill>
                  <a:srgbClr val="FF0000"/>
                </a:solidFill>
                <a:latin typeface="+mn-lt"/>
              </a:rPr>
              <a:t>User</a:t>
            </a:r>
            <a:r>
              <a:rPr lang="en-US" dirty="0">
                <a:solidFill>
                  <a:schemeClr val="tx1"/>
                </a:solidFill>
                <a:latin typeface="+mn-lt"/>
              </a:rPr>
              <a:t> can also </a:t>
            </a:r>
            <a:r>
              <a:rPr lang="en-US" b="1" dirty="0">
                <a:solidFill>
                  <a:srgbClr val="FF0000"/>
                </a:solidFill>
              </a:rPr>
              <a:t>create</a:t>
            </a:r>
            <a:r>
              <a:rPr lang="en-US" dirty="0">
                <a:solidFill>
                  <a:schemeClr val="tx1"/>
                </a:solidFill>
                <a:latin typeface="+mn-lt"/>
              </a:rPr>
              <a:t> functions as per the </a:t>
            </a:r>
            <a:r>
              <a:rPr lang="en-US" b="1" dirty="0">
                <a:solidFill>
                  <a:srgbClr val="FF0000"/>
                </a:solidFill>
              </a:rPr>
              <a:t>program</a:t>
            </a:r>
            <a:r>
              <a:rPr lang="en-US" b="1" dirty="0">
                <a:solidFill>
                  <a:srgbClr val="00B050"/>
                </a:solidFill>
                <a:latin typeface="+mn-lt"/>
              </a:rPr>
              <a:t> </a:t>
            </a:r>
            <a:r>
              <a:rPr lang="en-US" b="1" dirty="0">
                <a:solidFill>
                  <a:srgbClr val="FF0000"/>
                </a:solidFill>
              </a:rPr>
              <a:t>requirement</a:t>
            </a:r>
            <a:r>
              <a:rPr lang="en-US" dirty="0">
                <a:solidFill>
                  <a:schemeClr val="tx1"/>
                </a:solidFill>
                <a:latin typeface="+mn-lt"/>
              </a:rPr>
              <a:t> to solve the </a:t>
            </a:r>
            <a:r>
              <a:rPr lang="en-US" b="1" dirty="0">
                <a:solidFill>
                  <a:srgbClr val="FF0000"/>
                </a:solidFill>
              </a:rPr>
              <a:t>specific</a:t>
            </a:r>
            <a:r>
              <a:rPr lang="en-US" b="1" dirty="0">
                <a:solidFill>
                  <a:schemeClr val="accent4">
                    <a:lumMod val="75000"/>
                  </a:schemeClr>
                </a:solidFill>
                <a:latin typeface="+mn-lt"/>
              </a:rPr>
              <a:t> </a:t>
            </a:r>
            <a:r>
              <a:rPr lang="en-US" b="1" dirty="0">
                <a:solidFill>
                  <a:srgbClr val="FF0000"/>
                </a:solidFill>
              </a:rPr>
              <a:t>task</a:t>
            </a:r>
            <a:r>
              <a:rPr lang="en-US" dirty="0">
                <a:solidFill>
                  <a:schemeClr val="tx1"/>
                </a:solidFill>
                <a:latin typeface="+mn-lt"/>
              </a:rPr>
              <a:t>. Such functions created by the user are known as user-defined functions.</a:t>
            </a:r>
          </a:p>
          <a:p>
            <a:pPr>
              <a:buNone/>
            </a:pPr>
            <a:endParaRPr lang="en-US" b="1" dirty="0">
              <a:solidFill>
                <a:srgbClr val="FF0000"/>
              </a:solidFill>
            </a:endParaRPr>
          </a:p>
          <a:p>
            <a:pPr>
              <a:buNone/>
            </a:pPr>
            <a:endParaRPr lang="en-US"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4783"/>
    </mc:Choice>
    <mc:Fallback xmlns="">
      <p:transition spd="slow" advTm="34783"/>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EC60-9152-6EFF-6093-B3DF4E11DBC1}"/>
              </a:ext>
            </a:extLst>
          </p:cNvPr>
          <p:cNvSpPr>
            <a:spLocks noGrp="1"/>
          </p:cNvSpPr>
          <p:nvPr>
            <p:ph type="title"/>
          </p:nvPr>
        </p:nvSpPr>
        <p:spPr>
          <a:xfrm>
            <a:off x="838200" y="145915"/>
            <a:ext cx="10515600" cy="535123"/>
          </a:xfrm>
        </p:spPr>
        <p:txBody>
          <a:bodyPr>
            <a:normAutofit fontScale="90000"/>
          </a:bodyPr>
          <a:lstStyle/>
          <a:p>
            <a:r>
              <a:rPr lang="en-IN" dirty="0"/>
              <a:t>Fibonacci Series</a:t>
            </a:r>
          </a:p>
        </p:txBody>
      </p:sp>
      <p:sp>
        <p:nvSpPr>
          <p:cNvPr id="3" name="Content Placeholder 2">
            <a:extLst>
              <a:ext uri="{FF2B5EF4-FFF2-40B4-BE49-F238E27FC236}">
                <a16:creationId xmlns:a16="http://schemas.microsoft.com/office/drawing/2014/main" id="{013F4B2E-926D-3287-7AAF-8FB58A381ADB}"/>
              </a:ext>
            </a:extLst>
          </p:cNvPr>
          <p:cNvSpPr>
            <a:spLocks noGrp="1"/>
          </p:cNvSpPr>
          <p:nvPr>
            <p:ph idx="1"/>
          </p:nvPr>
        </p:nvSpPr>
        <p:spPr>
          <a:xfrm>
            <a:off x="838200" y="787940"/>
            <a:ext cx="10515600" cy="6001966"/>
          </a:xfrm>
        </p:spPr>
        <p:txBody>
          <a:bodyPr>
            <a:normAutofit fontScale="92500" lnSpcReduction="20000"/>
          </a:bodyPr>
          <a:lstStyle/>
          <a:p>
            <a:pPr marL="0" indent="0">
              <a:lnSpc>
                <a:spcPct val="120000"/>
              </a:lnSpc>
              <a:spcBef>
                <a:spcPts val="0"/>
              </a:spcBef>
              <a:buNone/>
            </a:pPr>
            <a:r>
              <a:rPr lang="en-IN" sz="1800" dirty="0"/>
              <a:t>#include &lt;</a:t>
            </a:r>
            <a:r>
              <a:rPr lang="en-IN" sz="1800" dirty="0" err="1"/>
              <a:t>stdio.h</a:t>
            </a:r>
            <a:r>
              <a:rPr lang="en-IN" sz="1800" dirty="0"/>
              <a:t>&gt;</a:t>
            </a:r>
          </a:p>
          <a:p>
            <a:pPr marL="0" indent="0">
              <a:lnSpc>
                <a:spcPct val="120000"/>
              </a:lnSpc>
              <a:spcBef>
                <a:spcPts val="0"/>
              </a:spcBef>
              <a:buNone/>
            </a:pPr>
            <a:r>
              <a:rPr lang="en-IN" sz="1800" dirty="0"/>
              <a:t>int fib(int </a:t>
            </a:r>
            <a:r>
              <a:rPr lang="en-IN" sz="1800" dirty="0" err="1"/>
              <a:t>num</a:t>
            </a:r>
            <a:r>
              <a:rPr lang="en-IN" sz="1800" dirty="0"/>
              <a:t>)</a:t>
            </a:r>
          </a:p>
          <a:p>
            <a:pPr marL="0" indent="0">
              <a:lnSpc>
                <a:spcPct val="120000"/>
              </a:lnSpc>
              <a:spcBef>
                <a:spcPts val="0"/>
              </a:spcBef>
              <a:buNone/>
            </a:pPr>
            <a:r>
              <a:rPr lang="en-IN" sz="1800" dirty="0"/>
              <a:t>{</a:t>
            </a:r>
          </a:p>
          <a:p>
            <a:pPr marL="0" indent="0">
              <a:lnSpc>
                <a:spcPct val="120000"/>
              </a:lnSpc>
              <a:spcBef>
                <a:spcPts val="0"/>
              </a:spcBef>
              <a:buNone/>
            </a:pPr>
            <a:r>
              <a:rPr lang="en-IN" sz="1800" dirty="0"/>
              <a:t>     if (</a:t>
            </a:r>
            <a:r>
              <a:rPr lang="en-IN" sz="1800" dirty="0" err="1"/>
              <a:t>num</a:t>
            </a:r>
            <a:r>
              <a:rPr lang="en-IN" sz="1800" dirty="0"/>
              <a:t> == 0)</a:t>
            </a:r>
          </a:p>
          <a:p>
            <a:pPr marL="0" indent="0">
              <a:lnSpc>
                <a:spcPct val="120000"/>
              </a:lnSpc>
              <a:spcBef>
                <a:spcPts val="0"/>
              </a:spcBef>
              <a:buNone/>
            </a:pPr>
            <a:r>
              <a:rPr lang="en-IN" sz="1800" dirty="0"/>
              <a:t>           return 0; </a:t>
            </a:r>
          </a:p>
          <a:p>
            <a:pPr marL="0" indent="0">
              <a:lnSpc>
                <a:spcPct val="120000"/>
              </a:lnSpc>
              <a:spcBef>
                <a:spcPts val="0"/>
              </a:spcBef>
              <a:buNone/>
            </a:pPr>
            <a:r>
              <a:rPr lang="en-IN" sz="1800" dirty="0"/>
              <a:t>else if (</a:t>
            </a:r>
            <a:r>
              <a:rPr lang="en-IN" sz="1800" dirty="0" err="1"/>
              <a:t>num</a:t>
            </a:r>
            <a:r>
              <a:rPr lang="en-IN" sz="1800" dirty="0"/>
              <a:t> == 1)</a:t>
            </a:r>
          </a:p>
          <a:p>
            <a:pPr marL="0" indent="0">
              <a:lnSpc>
                <a:spcPct val="120000"/>
              </a:lnSpc>
              <a:spcBef>
                <a:spcPts val="0"/>
              </a:spcBef>
              <a:buNone/>
            </a:pPr>
            <a:r>
              <a:rPr lang="en-IN" sz="1800" dirty="0"/>
              <a:t>           return 1; </a:t>
            </a:r>
          </a:p>
          <a:p>
            <a:pPr marL="0" indent="0">
              <a:lnSpc>
                <a:spcPct val="120000"/>
              </a:lnSpc>
              <a:spcBef>
                <a:spcPts val="0"/>
              </a:spcBef>
              <a:buNone/>
            </a:pPr>
            <a:r>
              <a:rPr lang="en-IN" sz="1800" dirty="0"/>
              <a:t>else</a:t>
            </a:r>
          </a:p>
          <a:p>
            <a:pPr marL="0" indent="0">
              <a:lnSpc>
                <a:spcPct val="120000"/>
              </a:lnSpc>
              <a:spcBef>
                <a:spcPts val="0"/>
              </a:spcBef>
              <a:buNone/>
            </a:pPr>
            <a:r>
              <a:rPr lang="en-IN" sz="1800" dirty="0"/>
              <a:t>         return fib(</a:t>
            </a:r>
            <a:r>
              <a:rPr lang="en-IN" sz="1800" dirty="0" err="1"/>
              <a:t>num</a:t>
            </a:r>
            <a:r>
              <a:rPr lang="en-IN" sz="1800" dirty="0"/>
              <a:t> - 1) + fib(</a:t>
            </a:r>
            <a:r>
              <a:rPr lang="en-IN" sz="1800" dirty="0" err="1"/>
              <a:t>num</a:t>
            </a:r>
            <a:r>
              <a:rPr lang="en-IN" sz="1800" dirty="0"/>
              <a:t> - 2); </a:t>
            </a:r>
          </a:p>
          <a:p>
            <a:pPr marL="0" indent="0">
              <a:lnSpc>
                <a:spcPct val="120000"/>
              </a:lnSpc>
              <a:spcBef>
                <a:spcPts val="0"/>
              </a:spcBef>
              <a:buNone/>
            </a:pPr>
            <a:r>
              <a:rPr lang="en-IN" sz="1800" dirty="0"/>
              <a:t>}</a:t>
            </a:r>
          </a:p>
          <a:p>
            <a:pPr marL="0" indent="0">
              <a:lnSpc>
                <a:spcPct val="120000"/>
              </a:lnSpc>
              <a:spcBef>
                <a:spcPts val="0"/>
              </a:spcBef>
              <a:buNone/>
            </a:pPr>
            <a:r>
              <a:rPr lang="en-IN" sz="1800" dirty="0"/>
              <a:t>int main()</a:t>
            </a:r>
          </a:p>
          <a:p>
            <a:pPr marL="0" indent="0">
              <a:lnSpc>
                <a:spcPct val="120000"/>
              </a:lnSpc>
              <a:spcBef>
                <a:spcPts val="0"/>
              </a:spcBef>
              <a:buNone/>
            </a:pPr>
            <a:r>
              <a:rPr lang="en-IN" sz="1800" dirty="0"/>
              <a:t>{</a:t>
            </a:r>
          </a:p>
          <a:p>
            <a:pPr marL="0" indent="0">
              <a:lnSpc>
                <a:spcPct val="120000"/>
              </a:lnSpc>
              <a:spcBef>
                <a:spcPts val="0"/>
              </a:spcBef>
              <a:buNone/>
            </a:pPr>
            <a:r>
              <a:rPr lang="en-IN" sz="1800" dirty="0"/>
              <a:t>    int </a:t>
            </a:r>
            <a:r>
              <a:rPr lang="en-IN" sz="1800" dirty="0" err="1"/>
              <a:t>num</a:t>
            </a:r>
            <a:r>
              <a:rPr lang="en-IN" sz="1800" dirty="0"/>
              <a:t>; </a:t>
            </a:r>
          </a:p>
          <a:p>
            <a:pPr marL="0" indent="0">
              <a:lnSpc>
                <a:spcPct val="120000"/>
              </a:lnSpc>
              <a:spcBef>
                <a:spcPts val="0"/>
              </a:spcBef>
              <a:buNone/>
            </a:pPr>
            <a:r>
              <a:rPr lang="en-IN" sz="1800" dirty="0"/>
              <a:t>    printf("Enter the number of elements to be in the series : ");</a:t>
            </a:r>
          </a:p>
          <a:p>
            <a:pPr marL="0" indent="0">
              <a:lnSpc>
                <a:spcPct val="120000"/>
              </a:lnSpc>
              <a:spcBef>
                <a:spcPts val="0"/>
              </a:spcBef>
              <a:buNone/>
            </a:pPr>
            <a:r>
              <a:rPr lang="en-IN" sz="1800" dirty="0"/>
              <a:t>    </a:t>
            </a:r>
            <a:r>
              <a:rPr lang="en-IN" sz="1800" dirty="0" err="1"/>
              <a:t>scanf</a:t>
            </a:r>
            <a:r>
              <a:rPr lang="en-IN" sz="1800" dirty="0"/>
              <a:t>("%d", &amp;</a:t>
            </a:r>
            <a:r>
              <a:rPr lang="en-IN" sz="1800" dirty="0" err="1"/>
              <a:t>num</a:t>
            </a:r>
            <a:r>
              <a:rPr lang="en-IN" sz="1800" dirty="0"/>
              <a:t>); // taking user input</a:t>
            </a:r>
          </a:p>
          <a:p>
            <a:pPr marL="0" indent="0">
              <a:lnSpc>
                <a:spcPct val="120000"/>
              </a:lnSpc>
              <a:spcBef>
                <a:spcPts val="0"/>
              </a:spcBef>
              <a:buNone/>
            </a:pPr>
            <a:endParaRPr lang="en-IN" sz="1800" dirty="0"/>
          </a:p>
          <a:p>
            <a:pPr marL="0" indent="0">
              <a:lnSpc>
                <a:spcPct val="120000"/>
              </a:lnSpc>
              <a:spcBef>
                <a:spcPts val="0"/>
              </a:spcBef>
              <a:buNone/>
            </a:pPr>
            <a:r>
              <a:rPr lang="en-IN" sz="1800" dirty="0"/>
              <a:t>    for (int </a:t>
            </a:r>
            <a:r>
              <a:rPr lang="en-IN" sz="1800" dirty="0" err="1"/>
              <a:t>i</a:t>
            </a:r>
            <a:r>
              <a:rPr lang="en-IN" sz="1800" dirty="0"/>
              <a:t> = 0; </a:t>
            </a:r>
            <a:r>
              <a:rPr lang="en-IN" sz="1800" dirty="0" err="1"/>
              <a:t>i</a:t>
            </a:r>
            <a:r>
              <a:rPr lang="en-IN" sz="1800" dirty="0"/>
              <a:t> &lt; </a:t>
            </a:r>
            <a:r>
              <a:rPr lang="en-IN" sz="1800" dirty="0" err="1"/>
              <a:t>num</a:t>
            </a:r>
            <a:r>
              <a:rPr lang="en-IN" sz="1800" dirty="0"/>
              <a:t>; </a:t>
            </a:r>
            <a:r>
              <a:rPr lang="en-IN" sz="1800" dirty="0" err="1"/>
              <a:t>i</a:t>
            </a:r>
            <a:r>
              <a:rPr lang="en-IN" sz="1800" dirty="0"/>
              <a:t>++)</a:t>
            </a:r>
          </a:p>
          <a:p>
            <a:pPr marL="0" indent="0">
              <a:lnSpc>
                <a:spcPct val="120000"/>
              </a:lnSpc>
              <a:spcBef>
                <a:spcPts val="0"/>
              </a:spcBef>
              <a:buNone/>
            </a:pPr>
            <a:r>
              <a:rPr lang="en-IN" sz="1800" dirty="0"/>
              <a:t>    {</a:t>
            </a:r>
          </a:p>
          <a:p>
            <a:pPr marL="0" indent="0">
              <a:lnSpc>
                <a:spcPct val="120000"/>
              </a:lnSpc>
              <a:spcBef>
                <a:spcPts val="0"/>
              </a:spcBef>
              <a:buNone/>
            </a:pPr>
            <a:r>
              <a:rPr lang="en-IN" sz="1800" dirty="0"/>
              <a:t>        printf("%d, ", fib(</a:t>
            </a:r>
            <a:r>
              <a:rPr lang="en-IN" sz="1800" dirty="0" err="1"/>
              <a:t>i</a:t>
            </a:r>
            <a:r>
              <a:rPr lang="en-IN" sz="1800" dirty="0"/>
              <a:t>)); // calling fib() function for each iteration and printing the returned value</a:t>
            </a:r>
          </a:p>
          <a:p>
            <a:pPr marL="0" indent="0">
              <a:lnSpc>
                <a:spcPct val="120000"/>
              </a:lnSpc>
              <a:spcBef>
                <a:spcPts val="0"/>
              </a:spcBef>
              <a:buNone/>
            </a:pPr>
            <a:r>
              <a:rPr lang="en-IN" sz="1800" dirty="0"/>
              <a:t>    }</a:t>
            </a:r>
          </a:p>
          <a:p>
            <a:pPr marL="0" indent="0">
              <a:lnSpc>
                <a:spcPct val="120000"/>
              </a:lnSpc>
              <a:spcBef>
                <a:spcPts val="0"/>
              </a:spcBef>
              <a:buNone/>
            </a:pPr>
            <a:r>
              <a:rPr lang="en-IN" sz="1800" dirty="0"/>
              <a:t>    return 0;</a:t>
            </a:r>
          </a:p>
          <a:p>
            <a:pPr marL="0" indent="0">
              <a:lnSpc>
                <a:spcPct val="120000"/>
              </a:lnSpc>
              <a:spcBef>
                <a:spcPts val="0"/>
              </a:spcBef>
              <a:buNone/>
            </a:pPr>
            <a:r>
              <a:rPr lang="en-IN" sz="1800" dirty="0"/>
              <a:t>}</a:t>
            </a:r>
          </a:p>
        </p:txBody>
      </p:sp>
    </p:spTree>
    <p:extLst>
      <p:ext uri="{BB962C8B-B14F-4D97-AF65-F5344CB8AC3E}">
        <p14:creationId xmlns:p14="http://schemas.microsoft.com/office/powerpoint/2010/main" val="1703676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53360" y="1788160"/>
            <a:ext cx="6278880" cy="940972"/>
          </a:xfrm>
        </p:spPr>
        <p:txBody>
          <a:bodyPr>
            <a:normAutofit/>
          </a:bodyPr>
          <a:lstStyle/>
          <a:p>
            <a:r>
              <a:rPr lang="en-IN" sz="4000" b="1" dirty="0">
                <a:solidFill>
                  <a:schemeClr val="dk2"/>
                </a:solidFill>
                <a:latin typeface="Century"/>
              </a:rPr>
              <a:t>STORAGE CLASSES</a:t>
            </a:r>
            <a:endParaRPr lang="en-US" sz="4000" b="1" dirty="0">
              <a:solidFill>
                <a:schemeClr val="dk2"/>
              </a:solidFill>
              <a:latin typeface="Century"/>
            </a:endParaRPr>
          </a:p>
        </p:txBody>
      </p:sp>
    </p:spTree>
  </p:cSld>
  <p:clrMapOvr>
    <a:masterClrMapping/>
  </p:clrMapOvr>
  <mc:AlternateContent xmlns:mc="http://schemas.openxmlformats.org/markup-compatibility/2006" xmlns:p14="http://schemas.microsoft.com/office/powerpoint/2010/main">
    <mc:Choice Requires="p14">
      <p:transition spd="slow" p14:dur="2000" advTm="24092"/>
    </mc:Choice>
    <mc:Fallback xmlns="">
      <p:transition spd="slow" advTm="2409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9"/>
          <p:cNvSpPr txBox="1">
            <a:spLocks noGrp="1"/>
          </p:cNvSpPr>
          <p:nvPr>
            <p:ph type="title"/>
          </p:nvPr>
        </p:nvSpPr>
        <p:spPr>
          <a:xfrm>
            <a:off x="736958" y="136525"/>
            <a:ext cx="8753856" cy="63921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4000"/>
              <a:buFont typeface="Century"/>
              <a:buNone/>
            </a:pPr>
            <a:r>
              <a:rPr lang="en-US" sz="4000" b="1" dirty="0">
                <a:solidFill>
                  <a:schemeClr val="dk2"/>
                </a:solidFill>
                <a:latin typeface="Century"/>
                <a:ea typeface="Century"/>
                <a:cs typeface="Century"/>
                <a:sym typeface="Century"/>
              </a:rPr>
              <a:t>STORAGE CLASSES</a:t>
            </a:r>
            <a:endParaRPr sz="4000" b="1" dirty="0">
              <a:solidFill>
                <a:schemeClr val="dk2"/>
              </a:solidFill>
              <a:latin typeface="Century"/>
              <a:ea typeface="Century"/>
              <a:cs typeface="Century"/>
              <a:sym typeface="Century"/>
            </a:endParaRPr>
          </a:p>
        </p:txBody>
      </p:sp>
      <p:sp>
        <p:nvSpPr>
          <p:cNvPr id="619" name="Google Shape;619;p79"/>
          <p:cNvSpPr txBox="1">
            <a:spLocks noGrp="1"/>
          </p:cNvSpPr>
          <p:nvPr>
            <p:ph type="body" idx="1"/>
          </p:nvPr>
        </p:nvSpPr>
        <p:spPr>
          <a:xfrm>
            <a:off x="736958" y="775741"/>
            <a:ext cx="11033510" cy="574179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305C"/>
              </a:buClr>
              <a:buSzPts val="2000"/>
              <a:buNone/>
            </a:pPr>
            <a:r>
              <a:rPr lang="en-US" sz="2400" dirty="0">
                <a:latin typeface="Century"/>
                <a:ea typeface="Century"/>
                <a:cs typeface="Century"/>
                <a:sym typeface="Century"/>
              </a:rPr>
              <a:t>In C programming every variable is having </a:t>
            </a:r>
            <a:r>
              <a:rPr lang="en-US" sz="2400" b="1" dirty="0">
                <a:solidFill>
                  <a:srgbClr val="FF0000"/>
                </a:solidFill>
                <a:latin typeface="Century"/>
                <a:ea typeface="Century"/>
                <a:cs typeface="Century"/>
                <a:sym typeface="Century"/>
              </a:rPr>
              <a:t>two</a:t>
            </a:r>
            <a:r>
              <a:rPr lang="en-US" sz="2400" dirty="0">
                <a:latin typeface="Century"/>
                <a:ea typeface="Century"/>
                <a:cs typeface="Century"/>
                <a:sym typeface="Century"/>
              </a:rPr>
              <a:t> properties:</a:t>
            </a:r>
            <a:endParaRPr lang="en-US" sz="2400" dirty="0"/>
          </a:p>
          <a:p>
            <a:pPr marL="360363" lvl="0" indent="-360363" algn="l" rtl="0">
              <a:lnSpc>
                <a:spcPct val="90000"/>
              </a:lnSpc>
              <a:spcBef>
                <a:spcPts val="1000"/>
              </a:spcBef>
              <a:spcAft>
                <a:spcPts val="0"/>
              </a:spcAft>
              <a:buClr>
                <a:srgbClr val="222A35"/>
              </a:buClr>
              <a:buSzPts val="2000"/>
              <a:buAutoNum type="arabicPeriod"/>
            </a:pPr>
            <a:r>
              <a:rPr lang="en-US" sz="2400" b="1" dirty="0">
                <a:solidFill>
                  <a:srgbClr val="222A35"/>
                </a:solidFill>
                <a:latin typeface="Century"/>
                <a:ea typeface="Century"/>
                <a:cs typeface="Century"/>
                <a:sym typeface="Century"/>
              </a:rPr>
              <a:t>Type</a:t>
            </a:r>
            <a:r>
              <a:rPr lang="en-US" sz="2400" dirty="0">
                <a:latin typeface="Century"/>
                <a:ea typeface="Century"/>
                <a:cs typeface="Century"/>
                <a:sym typeface="Century"/>
              </a:rPr>
              <a:t>  - </a:t>
            </a:r>
            <a:r>
              <a:rPr lang="en-US" sz="2400" dirty="0">
                <a:solidFill>
                  <a:schemeClr val="tx1"/>
                </a:solidFill>
                <a:latin typeface="Century"/>
                <a:ea typeface="Century"/>
                <a:cs typeface="Century"/>
                <a:sym typeface="Century"/>
              </a:rPr>
              <a:t>refers to the data type of a variable </a:t>
            </a:r>
            <a:endParaRPr sz="2400" dirty="0">
              <a:solidFill>
                <a:schemeClr val="tx1"/>
              </a:solidFill>
            </a:endParaRPr>
          </a:p>
          <a:p>
            <a:pPr marL="228600" lvl="0" indent="-228600" algn="l" rtl="0">
              <a:lnSpc>
                <a:spcPct val="90000"/>
              </a:lnSpc>
              <a:spcBef>
                <a:spcPts val="1000"/>
              </a:spcBef>
              <a:spcAft>
                <a:spcPts val="0"/>
              </a:spcAft>
              <a:buClr>
                <a:srgbClr val="00305C"/>
              </a:buClr>
              <a:buSzPts val="2000"/>
              <a:buAutoNum type="arabicPeriod"/>
            </a:pPr>
            <a:r>
              <a:rPr lang="en-US" sz="2400" dirty="0">
                <a:latin typeface="Century"/>
                <a:ea typeface="Century"/>
                <a:cs typeface="Century"/>
                <a:sym typeface="Century"/>
              </a:rPr>
              <a:t>  </a:t>
            </a:r>
            <a:r>
              <a:rPr lang="en-US" sz="2400" b="1" dirty="0">
                <a:solidFill>
                  <a:srgbClr val="222A35"/>
                </a:solidFill>
                <a:latin typeface="Century"/>
                <a:ea typeface="Century"/>
                <a:cs typeface="Century"/>
                <a:sym typeface="Century"/>
              </a:rPr>
              <a:t>Storage class </a:t>
            </a:r>
            <a:r>
              <a:rPr lang="en-US" sz="2400" dirty="0">
                <a:latin typeface="Century"/>
                <a:ea typeface="Century"/>
                <a:cs typeface="Century"/>
                <a:sym typeface="Century"/>
              </a:rPr>
              <a:t>- </a:t>
            </a:r>
            <a:r>
              <a:rPr lang="en-US" sz="2400" dirty="0">
                <a:solidFill>
                  <a:schemeClr val="tx1"/>
                </a:solidFill>
                <a:latin typeface="Century"/>
                <a:ea typeface="Century"/>
                <a:cs typeface="Century"/>
                <a:sym typeface="Century"/>
              </a:rPr>
              <a:t>determines the scope, visibility and lifetime of a variable.</a:t>
            </a:r>
          </a:p>
          <a:p>
            <a:pPr marL="228600" lvl="0" indent="-228600" algn="l" rtl="0">
              <a:lnSpc>
                <a:spcPct val="90000"/>
              </a:lnSpc>
              <a:spcBef>
                <a:spcPts val="1000"/>
              </a:spcBef>
              <a:spcAft>
                <a:spcPts val="0"/>
              </a:spcAft>
              <a:buClr>
                <a:srgbClr val="00305C"/>
              </a:buClr>
              <a:buSzPts val="2000"/>
              <a:buAutoNum type="arabicPeriod"/>
            </a:pPr>
            <a:endParaRPr sz="2400" dirty="0">
              <a:solidFill>
                <a:schemeClr val="tx1"/>
              </a:solidFill>
            </a:endParaRPr>
          </a:p>
          <a:p>
            <a:pPr marL="228600" lvl="0" indent="-228600" algn="l" rtl="0">
              <a:lnSpc>
                <a:spcPct val="90000"/>
              </a:lnSpc>
              <a:spcBef>
                <a:spcPts val="1000"/>
              </a:spcBef>
              <a:spcAft>
                <a:spcPts val="0"/>
              </a:spcAft>
              <a:buClr>
                <a:srgbClr val="C00000"/>
              </a:buClr>
              <a:buSzPts val="2000"/>
              <a:buNone/>
            </a:pPr>
            <a:r>
              <a:rPr lang="en-US" sz="2400" b="1" dirty="0">
                <a:solidFill>
                  <a:srgbClr val="C00000"/>
                </a:solidFill>
                <a:latin typeface="Century"/>
                <a:ea typeface="Century"/>
                <a:cs typeface="Century"/>
                <a:sym typeface="Century"/>
              </a:rPr>
              <a:t>Scope : </a:t>
            </a:r>
            <a:r>
              <a:rPr lang="en-US" sz="2400" dirty="0">
                <a:solidFill>
                  <a:schemeClr val="tx1"/>
                </a:solidFill>
                <a:latin typeface="Century"/>
                <a:ea typeface="Century"/>
                <a:cs typeface="Century"/>
                <a:sym typeface="Century"/>
              </a:rPr>
              <a:t>The </a:t>
            </a:r>
            <a:r>
              <a:rPr lang="en-US" sz="2400" b="1" dirty="0">
                <a:solidFill>
                  <a:schemeClr val="tx1"/>
                </a:solidFill>
                <a:latin typeface="Century"/>
                <a:ea typeface="Century"/>
                <a:cs typeface="Century"/>
                <a:sym typeface="Century"/>
              </a:rPr>
              <a:t>scope</a:t>
            </a:r>
            <a:r>
              <a:rPr lang="en-US" sz="2400" dirty="0">
                <a:solidFill>
                  <a:schemeClr val="tx1"/>
                </a:solidFill>
                <a:latin typeface="Century"/>
                <a:ea typeface="Century"/>
                <a:cs typeface="Century"/>
                <a:sym typeface="Century"/>
              </a:rPr>
              <a:t> of a </a:t>
            </a:r>
            <a:r>
              <a:rPr lang="en-US" sz="2400" b="1" dirty="0">
                <a:solidFill>
                  <a:schemeClr val="tx1"/>
                </a:solidFill>
                <a:latin typeface="Century"/>
                <a:ea typeface="Century"/>
                <a:cs typeface="Century"/>
                <a:sym typeface="Century"/>
              </a:rPr>
              <a:t>variable</a:t>
            </a:r>
            <a:r>
              <a:rPr lang="en-US" sz="2400" dirty="0">
                <a:solidFill>
                  <a:schemeClr val="tx1"/>
                </a:solidFill>
                <a:latin typeface="Century"/>
                <a:ea typeface="Century"/>
                <a:cs typeface="Century"/>
                <a:sym typeface="Century"/>
              </a:rPr>
              <a:t> is the part of the program within </a:t>
            </a:r>
            <a:r>
              <a:rPr lang="en-US" sz="2400" dirty="0">
                <a:latin typeface="Century"/>
                <a:ea typeface="Century"/>
                <a:cs typeface="Century"/>
                <a:sym typeface="Century"/>
              </a:rPr>
              <a:t>w</a:t>
            </a:r>
            <a:r>
              <a:rPr lang="en-US" sz="2400" dirty="0">
                <a:solidFill>
                  <a:schemeClr val="tx1"/>
                </a:solidFill>
                <a:latin typeface="Century"/>
                <a:ea typeface="Century"/>
                <a:cs typeface="Century"/>
                <a:sym typeface="Century"/>
              </a:rPr>
              <a:t>hich the </a:t>
            </a:r>
            <a:r>
              <a:rPr lang="en-US" sz="2400" b="1" dirty="0">
                <a:solidFill>
                  <a:schemeClr val="tx1"/>
                </a:solidFill>
                <a:latin typeface="Century"/>
                <a:ea typeface="Century"/>
                <a:cs typeface="Century"/>
                <a:sym typeface="Century"/>
              </a:rPr>
              <a:t>variable</a:t>
            </a:r>
            <a:r>
              <a:rPr lang="en-US" sz="2400" dirty="0">
                <a:solidFill>
                  <a:schemeClr val="tx1"/>
                </a:solidFill>
                <a:latin typeface="Century"/>
                <a:ea typeface="Century"/>
                <a:cs typeface="Century"/>
                <a:sym typeface="Century"/>
              </a:rPr>
              <a:t> can be accessed.</a:t>
            </a:r>
            <a:endParaRPr sz="2400" dirty="0">
              <a:solidFill>
                <a:schemeClr val="tx1"/>
              </a:solidFill>
            </a:endParaRPr>
          </a:p>
          <a:p>
            <a:pPr marL="228600" lvl="0" indent="-228600" algn="l" rtl="0">
              <a:lnSpc>
                <a:spcPct val="90000"/>
              </a:lnSpc>
              <a:spcBef>
                <a:spcPts val="1000"/>
              </a:spcBef>
              <a:spcAft>
                <a:spcPts val="0"/>
              </a:spcAft>
              <a:buClr>
                <a:srgbClr val="00305C"/>
              </a:buClr>
              <a:buSzPts val="2000"/>
              <a:buNone/>
            </a:pPr>
            <a:endParaRPr sz="2400" dirty="0">
              <a:solidFill>
                <a:schemeClr val="tx1"/>
              </a:solidFill>
              <a:latin typeface="Century"/>
              <a:ea typeface="Century"/>
              <a:cs typeface="Century"/>
              <a:sym typeface="Century"/>
            </a:endParaRPr>
          </a:p>
          <a:p>
            <a:pPr marL="228600" lvl="0" indent="-228600" algn="l" rtl="0">
              <a:lnSpc>
                <a:spcPct val="90000"/>
              </a:lnSpc>
              <a:spcBef>
                <a:spcPts val="1000"/>
              </a:spcBef>
              <a:spcAft>
                <a:spcPts val="0"/>
              </a:spcAft>
              <a:buClr>
                <a:srgbClr val="C00000"/>
              </a:buClr>
              <a:buSzPts val="2000"/>
              <a:buNone/>
            </a:pPr>
            <a:r>
              <a:rPr lang="en-US" sz="2400" b="1" dirty="0">
                <a:solidFill>
                  <a:srgbClr val="C00000"/>
                </a:solidFill>
                <a:latin typeface="Century"/>
                <a:ea typeface="Century"/>
                <a:cs typeface="Century"/>
                <a:sym typeface="Century"/>
              </a:rPr>
              <a:t>Visibility :</a:t>
            </a:r>
            <a:r>
              <a:rPr lang="en-US" sz="2400" dirty="0">
                <a:latin typeface="Century"/>
                <a:ea typeface="Century"/>
                <a:cs typeface="Century"/>
                <a:sym typeface="Century"/>
              </a:rPr>
              <a:t> </a:t>
            </a:r>
            <a:r>
              <a:rPr lang="en-US" sz="2400" dirty="0">
                <a:solidFill>
                  <a:schemeClr val="tx1"/>
                </a:solidFill>
                <a:latin typeface="Century"/>
                <a:ea typeface="Century"/>
                <a:cs typeface="Century"/>
                <a:sym typeface="Century"/>
              </a:rPr>
              <a:t>The </a:t>
            </a:r>
            <a:r>
              <a:rPr lang="en-US" sz="2400" b="1" dirty="0">
                <a:solidFill>
                  <a:schemeClr val="tx1"/>
                </a:solidFill>
                <a:latin typeface="Century"/>
                <a:ea typeface="Century"/>
                <a:cs typeface="Century"/>
                <a:sym typeface="Century"/>
              </a:rPr>
              <a:t>scope</a:t>
            </a:r>
            <a:r>
              <a:rPr lang="en-US" sz="2400" dirty="0">
                <a:solidFill>
                  <a:schemeClr val="tx1"/>
                </a:solidFill>
                <a:latin typeface="Century"/>
                <a:ea typeface="Century"/>
                <a:cs typeface="Century"/>
                <a:sym typeface="Century"/>
              </a:rPr>
              <a:t> describes the </a:t>
            </a:r>
            <a:r>
              <a:rPr lang="en-US" sz="2400" b="1" dirty="0">
                <a:solidFill>
                  <a:schemeClr val="tx1"/>
                </a:solidFill>
                <a:latin typeface="Century"/>
                <a:ea typeface="Century"/>
                <a:cs typeface="Century"/>
                <a:sym typeface="Century"/>
              </a:rPr>
              <a:t>visibility</a:t>
            </a:r>
            <a:r>
              <a:rPr lang="en-US" sz="2400" dirty="0">
                <a:solidFill>
                  <a:schemeClr val="tx1"/>
                </a:solidFill>
                <a:latin typeface="Century"/>
                <a:ea typeface="Century"/>
                <a:cs typeface="Century"/>
                <a:sym typeface="Century"/>
              </a:rPr>
              <a:t> of a variable. A variable is visible within its scope and invisible or hidden outside it.</a:t>
            </a:r>
            <a:endParaRPr sz="2400" dirty="0">
              <a:solidFill>
                <a:schemeClr val="tx1"/>
              </a:solidFill>
            </a:endParaRPr>
          </a:p>
          <a:p>
            <a:pPr marL="228600" lvl="0" indent="-228600" algn="l" rtl="0">
              <a:lnSpc>
                <a:spcPct val="90000"/>
              </a:lnSpc>
              <a:spcBef>
                <a:spcPts val="1000"/>
              </a:spcBef>
              <a:spcAft>
                <a:spcPts val="0"/>
              </a:spcAft>
              <a:buClr>
                <a:srgbClr val="00305C"/>
              </a:buClr>
              <a:buSzPts val="2000"/>
              <a:buNone/>
            </a:pPr>
            <a:endParaRPr sz="2400" dirty="0">
              <a:latin typeface="Century"/>
              <a:ea typeface="Century"/>
              <a:cs typeface="Century"/>
              <a:sym typeface="Century"/>
            </a:endParaRPr>
          </a:p>
          <a:p>
            <a:pPr marL="228600" lvl="0" indent="-228600" algn="l" rtl="0">
              <a:lnSpc>
                <a:spcPct val="90000"/>
              </a:lnSpc>
              <a:spcBef>
                <a:spcPts val="1000"/>
              </a:spcBef>
              <a:spcAft>
                <a:spcPts val="0"/>
              </a:spcAft>
              <a:buClr>
                <a:srgbClr val="C00000"/>
              </a:buClr>
              <a:buSzPts val="2000"/>
              <a:buNone/>
            </a:pPr>
            <a:r>
              <a:rPr lang="en-US" sz="2400" b="1" dirty="0">
                <a:solidFill>
                  <a:srgbClr val="C00000"/>
                </a:solidFill>
                <a:latin typeface="Century"/>
                <a:ea typeface="Century"/>
                <a:cs typeface="Century"/>
                <a:sym typeface="Century"/>
              </a:rPr>
              <a:t>Life Time </a:t>
            </a:r>
            <a:r>
              <a:rPr lang="en-US" sz="2400" dirty="0">
                <a:latin typeface="Century"/>
                <a:ea typeface="Century"/>
                <a:cs typeface="Century"/>
                <a:sym typeface="Century"/>
              </a:rPr>
              <a:t>: </a:t>
            </a:r>
            <a:r>
              <a:rPr lang="en-US" sz="2400" dirty="0">
                <a:solidFill>
                  <a:schemeClr val="tx1"/>
                </a:solidFill>
                <a:latin typeface="Century"/>
                <a:ea typeface="Century"/>
                <a:cs typeface="Century"/>
                <a:sym typeface="Century"/>
              </a:rPr>
              <a:t>The </a:t>
            </a:r>
            <a:r>
              <a:rPr lang="en-US" sz="2400" b="1" dirty="0">
                <a:solidFill>
                  <a:schemeClr val="tx1"/>
                </a:solidFill>
                <a:latin typeface="Century"/>
                <a:ea typeface="Century"/>
                <a:cs typeface="Century"/>
                <a:sym typeface="Century"/>
              </a:rPr>
              <a:t>lifetime</a:t>
            </a:r>
            <a:r>
              <a:rPr lang="en-US" sz="2400" dirty="0">
                <a:solidFill>
                  <a:schemeClr val="tx1"/>
                </a:solidFill>
                <a:latin typeface="Century"/>
                <a:ea typeface="Century"/>
                <a:cs typeface="Century"/>
                <a:sym typeface="Century"/>
              </a:rPr>
              <a:t> of a variable is </a:t>
            </a:r>
            <a:r>
              <a:rPr lang="en-US" sz="2400" b="1" dirty="0">
                <a:solidFill>
                  <a:schemeClr val="tx1"/>
                </a:solidFill>
                <a:latin typeface="Century"/>
                <a:ea typeface="Century"/>
                <a:cs typeface="Century"/>
                <a:sym typeface="Century"/>
              </a:rPr>
              <a:t>the interval of time </a:t>
            </a:r>
            <a:r>
              <a:rPr lang="en-US" sz="2400" dirty="0">
                <a:solidFill>
                  <a:schemeClr val="tx1"/>
                </a:solidFill>
                <a:latin typeface="Century"/>
                <a:ea typeface="Century"/>
                <a:cs typeface="Century"/>
                <a:sym typeface="Century"/>
              </a:rPr>
              <a:t>between </a:t>
            </a:r>
            <a:endParaRPr sz="2400" dirty="0">
              <a:solidFill>
                <a:schemeClr val="tx1"/>
              </a:solidFill>
            </a:endParaRPr>
          </a:p>
          <a:p>
            <a:pPr marL="228600" lvl="0" indent="-228600" algn="l" rtl="0">
              <a:lnSpc>
                <a:spcPct val="90000"/>
              </a:lnSpc>
              <a:spcBef>
                <a:spcPts val="1000"/>
              </a:spcBef>
              <a:spcAft>
                <a:spcPts val="0"/>
              </a:spcAft>
              <a:buClr>
                <a:srgbClr val="00305C"/>
              </a:buClr>
              <a:buSzPts val="2000"/>
              <a:buNone/>
            </a:pPr>
            <a:r>
              <a:rPr lang="en-US" sz="2400" dirty="0">
                <a:solidFill>
                  <a:schemeClr val="tx1"/>
                </a:solidFill>
                <a:latin typeface="Century"/>
                <a:ea typeface="Century"/>
                <a:cs typeface="Century"/>
                <a:sym typeface="Century"/>
              </a:rPr>
              <a:t>the memory allocation and release of the memory  been allocated for  a</a:t>
            </a:r>
            <a:endParaRPr sz="2400" dirty="0">
              <a:solidFill>
                <a:schemeClr val="tx1"/>
              </a:solidFill>
            </a:endParaRPr>
          </a:p>
          <a:p>
            <a:pPr marL="228600" lvl="0" indent="-228600" algn="l" rtl="0">
              <a:lnSpc>
                <a:spcPct val="90000"/>
              </a:lnSpc>
              <a:spcBef>
                <a:spcPts val="1000"/>
              </a:spcBef>
              <a:spcAft>
                <a:spcPts val="0"/>
              </a:spcAft>
              <a:buClr>
                <a:srgbClr val="00305C"/>
              </a:buClr>
              <a:buSzPts val="2000"/>
              <a:buNone/>
            </a:pPr>
            <a:r>
              <a:rPr lang="en-US" sz="2400" dirty="0">
                <a:solidFill>
                  <a:schemeClr val="tx1"/>
                </a:solidFill>
                <a:latin typeface="Century"/>
                <a:ea typeface="Century"/>
                <a:cs typeface="Century"/>
                <a:sym typeface="Century"/>
              </a:rPr>
              <a:t>variable.</a:t>
            </a:r>
            <a:endParaRPr sz="2400" dirty="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E4E79"/>
              </a:buClr>
              <a:buSzPts val="4400"/>
              <a:buFont typeface="Century"/>
              <a:buNone/>
            </a:pPr>
            <a:r>
              <a:rPr lang="en-US" b="1">
                <a:solidFill>
                  <a:srgbClr val="1E4E79"/>
                </a:solidFill>
                <a:latin typeface="Century"/>
                <a:ea typeface="Century"/>
                <a:cs typeface="Century"/>
                <a:sym typeface="Century"/>
              </a:rPr>
              <a:t>STORAGE CLASSES </a:t>
            </a:r>
            <a:endParaRPr/>
          </a:p>
        </p:txBody>
      </p:sp>
      <p:sp>
        <p:nvSpPr>
          <p:cNvPr id="627" name="Google Shape;627;p8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800"/>
              <a:buNone/>
            </a:pPr>
            <a:r>
              <a:rPr lang="en-US" b="1" dirty="0">
                <a:solidFill>
                  <a:srgbClr val="C00000"/>
                </a:solidFill>
                <a:latin typeface="Century"/>
                <a:ea typeface="Century"/>
                <a:cs typeface="Century"/>
                <a:sym typeface="Century"/>
              </a:rPr>
              <a:t>Four</a:t>
            </a:r>
            <a:r>
              <a:rPr lang="en-US" dirty="0">
                <a:latin typeface="Century"/>
                <a:ea typeface="Century"/>
                <a:cs typeface="Century"/>
                <a:sym typeface="Century"/>
              </a:rPr>
              <a:t> </a:t>
            </a:r>
            <a:r>
              <a:rPr lang="en-US" dirty="0">
                <a:solidFill>
                  <a:schemeClr val="tx1"/>
                </a:solidFill>
                <a:latin typeface="Century"/>
                <a:ea typeface="Century"/>
                <a:cs typeface="Century"/>
                <a:sym typeface="Century"/>
              </a:rPr>
              <a:t>types of storage classes</a:t>
            </a:r>
            <a:r>
              <a:rPr lang="en-US" dirty="0">
                <a:latin typeface="Century"/>
                <a:ea typeface="Century"/>
                <a:cs typeface="Century"/>
                <a:sym typeface="Century"/>
              </a:rPr>
              <a:t>,</a:t>
            </a:r>
            <a:endParaRPr dirty="0"/>
          </a:p>
          <a:p>
            <a:pPr marL="228600" lvl="0" indent="-228600" algn="l" rtl="0">
              <a:lnSpc>
                <a:spcPct val="90000"/>
              </a:lnSpc>
              <a:spcBef>
                <a:spcPts val="1000"/>
              </a:spcBef>
              <a:spcAft>
                <a:spcPts val="0"/>
              </a:spcAft>
              <a:buClr>
                <a:srgbClr val="00305C"/>
              </a:buClr>
              <a:buSzPts val="2800"/>
              <a:buNone/>
            </a:pPr>
            <a:endParaRPr dirty="0">
              <a:latin typeface="Century"/>
              <a:ea typeface="Century"/>
              <a:cs typeface="Century"/>
              <a:sym typeface="Century"/>
            </a:endParaRPr>
          </a:p>
          <a:p>
            <a:pPr marL="514350" lvl="0" indent="-514350" algn="l" rtl="0">
              <a:lnSpc>
                <a:spcPct val="90000"/>
              </a:lnSpc>
              <a:spcBef>
                <a:spcPts val="1000"/>
              </a:spcBef>
              <a:spcAft>
                <a:spcPts val="0"/>
              </a:spcAft>
              <a:buClr>
                <a:srgbClr val="00305C"/>
              </a:buClr>
              <a:buSzPts val="2800"/>
              <a:buFont typeface="Century"/>
              <a:buAutoNum type="arabicPeriod"/>
            </a:pPr>
            <a:r>
              <a:rPr lang="en-US" b="1" i="1" dirty="0">
                <a:solidFill>
                  <a:schemeClr val="tx1"/>
                </a:solidFill>
                <a:latin typeface="Century"/>
                <a:ea typeface="Century"/>
                <a:cs typeface="Century"/>
                <a:sym typeface="Century"/>
              </a:rPr>
              <a:t>auto</a:t>
            </a:r>
            <a:endParaRPr dirty="0">
              <a:solidFill>
                <a:schemeClr val="tx1"/>
              </a:solidFill>
            </a:endParaRPr>
          </a:p>
          <a:p>
            <a:pPr marL="514350" lvl="0" indent="-514350" algn="l" rtl="0">
              <a:lnSpc>
                <a:spcPct val="90000"/>
              </a:lnSpc>
              <a:spcBef>
                <a:spcPts val="1000"/>
              </a:spcBef>
              <a:spcAft>
                <a:spcPts val="0"/>
              </a:spcAft>
              <a:buClr>
                <a:srgbClr val="00305C"/>
              </a:buClr>
              <a:buSzPts val="2800"/>
              <a:buFont typeface="Century"/>
              <a:buAutoNum type="arabicPeriod"/>
            </a:pPr>
            <a:r>
              <a:rPr lang="en-US" b="1" i="1" dirty="0">
                <a:solidFill>
                  <a:schemeClr val="tx1"/>
                </a:solidFill>
                <a:latin typeface="Century"/>
                <a:ea typeface="Century"/>
                <a:cs typeface="Century"/>
                <a:sym typeface="Century"/>
              </a:rPr>
              <a:t>external</a:t>
            </a:r>
            <a:endParaRPr dirty="0">
              <a:solidFill>
                <a:schemeClr val="tx1"/>
              </a:solidFill>
            </a:endParaRPr>
          </a:p>
          <a:p>
            <a:pPr marL="514350" lvl="0" indent="-514350" algn="l" rtl="0">
              <a:lnSpc>
                <a:spcPct val="90000"/>
              </a:lnSpc>
              <a:spcBef>
                <a:spcPts val="1000"/>
              </a:spcBef>
              <a:spcAft>
                <a:spcPts val="0"/>
              </a:spcAft>
              <a:buClr>
                <a:srgbClr val="00305C"/>
              </a:buClr>
              <a:buSzPts val="2800"/>
              <a:buFont typeface="Century"/>
              <a:buAutoNum type="arabicPeriod"/>
            </a:pPr>
            <a:r>
              <a:rPr lang="en-US" b="1" i="1" dirty="0">
                <a:solidFill>
                  <a:schemeClr val="tx1"/>
                </a:solidFill>
                <a:latin typeface="Century"/>
                <a:ea typeface="Century"/>
                <a:cs typeface="Century"/>
                <a:sym typeface="Century"/>
              </a:rPr>
              <a:t>static</a:t>
            </a:r>
            <a:endParaRPr dirty="0">
              <a:solidFill>
                <a:schemeClr val="tx1"/>
              </a:solidFill>
            </a:endParaRPr>
          </a:p>
          <a:p>
            <a:pPr marL="514350" lvl="0" indent="-514350" algn="l" rtl="0">
              <a:lnSpc>
                <a:spcPct val="90000"/>
              </a:lnSpc>
              <a:spcBef>
                <a:spcPts val="1000"/>
              </a:spcBef>
              <a:spcAft>
                <a:spcPts val="0"/>
              </a:spcAft>
              <a:buClr>
                <a:srgbClr val="00305C"/>
              </a:buClr>
              <a:buSzPts val="2800"/>
              <a:buFont typeface="Century"/>
              <a:buAutoNum type="arabicPeriod"/>
            </a:pPr>
            <a:r>
              <a:rPr lang="en-US" b="1" i="1" dirty="0">
                <a:solidFill>
                  <a:schemeClr val="tx1"/>
                </a:solidFill>
                <a:latin typeface="Century"/>
                <a:ea typeface="Century"/>
                <a:cs typeface="Century"/>
                <a:sym typeface="Century"/>
              </a:rPr>
              <a:t>register</a:t>
            </a:r>
            <a:endParaRPr dirty="0">
              <a:solidFill>
                <a:schemeClr val="tx1"/>
              </a:solidFill>
            </a:endParaRPr>
          </a:p>
          <a:p>
            <a:pPr marL="228600" lvl="0" indent="-228600" algn="l" rtl="0">
              <a:lnSpc>
                <a:spcPct val="90000"/>
              </a:lnSpc>
              <a:spcBef>
                <a:spcPts val="1000"/>
              </a:spcBef>
              <a:spcAft>
                <a:spcPts val="0"/>
              </a:spcAft>
              <a:buClr>
                <a:srgbClr val="00305C"/>
              </a:buClr>
              <a:buSzPts val="2800"/>
              <a:buNone/>
            </a:pPr>
            <a:endParaRPr dirty="0">
              <a:latin typeface="Century"/>
              <a:ea typeface="Century"/>
              <a:cs typeface="Century"/>
              <a:sym typeface="Century"/>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23F4F"/>
              </a:buClr>
              <a:buSzPts val="4400"/>
              <a:buFont typeface="Century"/>
              <a:buNone/>
            </a:pPr>
            <a:r>
              <a:rPr lang="en-US" b="1">
                <a:solidFill>
                  <a:srgbClr val="323F4F"/>
                </a:solidFill>
                <a:latin typeface="Century"/>
                <a:ea typeface="Century"/>
                <a:cs typeface="Century"/>
                <a:sym typeface="Century"/>
              </a:rPr>
              <a:t>Automatic - STORAGE CLASS</a:t>
            </a:r>
            <a:br>
              <a:rPr lang="en-US" b="1">
                <a:solidFill>
                  <a:srgbClr val="323F4F"/>
                </a:solidFill>
                <a:latin typeface="Century"/>
                <a:ea typeface="Century"/>
                <a:cs typeface="Century"/>
                <a:sym typeface="Century"/>
              </a:rPr>
            </a:br>
            <a:r>
              <a:rPr lang="en-US" b="1">
                <a:solidFill>
                  <a:srgbClr val="323F4F"/>
                </a:solidFill>
                <a:latin typeface="Century"/>
                <a:ea typeface="Century"/>
                <a:cs typeface="Century"/>
                <a:sym typeface="Century"/>
              </a:rPr>
              <a:t>(Local Variables)</a:t>
            </a:r>
            <a:endParaRPr/>
          </a:p>
        </p:txBody>
      </p:sp>
      <p:sp>
        <p:nvSpPr>
          <p:cNvPr id="635" name="Google Shape;635;p8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171616"/>
              </a:buClr>
              <a:buSzPts val="2600"/>
              <a:buChar char="•"/>
            </a:pPr>
            <a:r>
              <a:rPr lang="en-US" sz="2600">
                <a:solidFill>
                  <a:srgbClr val="171616"/>
                </a:solidFill>
                <a:latin typeface="Century"/>
                <a:ea typeface="Century"/>
                <a:cs typeface="Century"/>
                <a:sym typeface="Century"/>
              </a:rPr>
              <a:t>Automatic  variables are </a:t>
            </a:r>
            <a:r>
              <a:rPr lang="en-US" sz="2600" b="1" i="1">
                <a:solidFill>
                  <a:srgbClr val="C00000"/>
                </a:solidFill>
                <a:latin typeface="Century"/>
                <a:ea typeface="Century"/>
                <a:cs typeface="Century"/>
                <a:sym typeface="Century"/>
              </a:rPr>
              <a:t>local variables </a:t>
            </a:r>
            <a:r>
              <a:rPr lang="en-US" sz="2600">
                <a:solidFill>
                  <a:srgbClr val="171616"/>
                </a:solidFill>
                <a:latin typeface="Century"/>
                <a:ea typeface="Century"/>
                <a:cs typeface="Century"/>
                <a:sym typeface="Century"/>
              </a:rPr>
              <a:t>that are declared </a:t>
            </a:r>
            <a:r>
              <a:rPr lang="en-US" sz="2600" b="1" i="1">
                <a:solidFill>
                  <a:srgbClr val="C00000"/>
                </a:solidFill>
                <a:latin typeface="Century"/>
                <a:ea typeface="Century"/>
                <a:cs typeface="Century"/>
                <a:sym typeface="Century"/>
              </a:rPr>
              <a:t>with in a block/a function .</a:t>
            </a:r>
            <a:endParaRPr/>
          </a:p>
          <a:p>
            <a:pPr marL="228600" lvl="0" indent="-228600" algn="l" rtl="0">
              <a:lnSpc>
                <a:spcPct val="90000"/>
              </a:lnSpc>
              <a:spcBef>
                <a:spcPts val="1000"/>
              </a:spcBef>
              <a:spcAft>
                <a:spcPts val="0"/>
              </a:spcAft>
              <a:buClr>
                <a:srgbClr val="171616"/>
              </a:buClr>
              <a:buSzPts val="2600"/>
              <a:buChar char="•"/>
            </a:pPr>
            <a:r>
              <a:rPr lang="en-US" sz="2600">
                <a:solidFill>
                  <a:srgbClr val="171616"/>
                </a:solidFill>
                <a:latin typeface="Century"/>
                <a:ea typeface="Century"/>
                <a:cs typeface="Century"/>
                <a:sym typeface="Century"/>
              </a:rPr>
              <a:t>It can be accessed </a:t>
            </a:r>
            <a:r>
              <a:rPr lang="en-US" sz="2600" b="1" i="1">
                <a:solidFill>
                  <a:srgbClr val="C00000"/>
                </a:solidFill>
                <a:latin typeface="Century"/>
                <a:ea typeface="Century"/>
                <a:cs typeface="Century"/>
                <a:sym typeface="Century"/>
              </a:rPr>
              <a:t>only inside </a:t>
            </a:r>
            <a:r>
              <a:rPr lang="en-US" sz="2600">
                <a:solidFill>
                  <a:srgbClr val="171616"/>
                </a:solidFill>
                <a:latin typeface="Century"/>
                <a:ea typeface="Century"/>
                <a:cs typeface="Century"/>
                <a:sym typeface="Century"/>
              </a:rPr>
              <a:t>the program block in which it is declared.</a:t>
            </a:r>
            <a:endParaRPr/>
          </a:p>
          <a:p>
            <a:pPr marL="228600" lvl="0" indent="-228600" algn="l" rtl="0">
              <a:lnSpc>
                <a:spcPct val="90000"/>
              </a:lnSpc>
              <a:spcBef>
                <a:spcPts val="1000"/>
              </a:spcBef>
              <a:spcAft>
                <a:spcPts val="0"/>
              </a:spcAft>
              <a:buClr>
                <a:srgbClr val="171616"/>
              </a:buClr>
              <a:buSzPts val="2600"/>
              <a:buChar char="•"/>
            </a:pPr>
            <a:r>
              <a:rPr lang="en-US" sz="2600">
                <a:solidFill>
                  <a:srgbClr val="171616"/>
                </a:solidFill>
                <a:latin typeface="Century"/>
                <a:ea typeface="Century"/>
                <a:cs typeface="Century"/>
                <a:sym typeface="Century"/>
              </a:rPr>
              <a:t>It is stored in </a:t>
            </a:r>
            <a:r>
              <a:rPr lang="en-US" sz="2600" b="1" i="1">
                <a:solidFill>
                  <a:srgbClr val="C00000"/>
                </a:solidFill>
                <a:latin typeface="Century"/>
                <a:ea typeface="Century"/>
                <a:cs typeface="Century"/>
                <a:sym typeface="Century"/>
              </a:rPr>
              <a:t>stack in memory</a:t>
            </a:r>
            <a:r>
              <a:rPr lang="en-US" sz="2600">
                <a:solidFill>
                  <a:srgbClr val="C00000"/>
                </a:solidFill>
                <a:latin typeface="Century"/>
                <a:ea typeface="Century"/>
                <a:cs typeface="Century"/>
                <a:sym typeface="Century"/>
              </a:rPr>
              <a:t>.</a:t>
            </a:r>
            <a:endParaRPr/>
          </a:p>
          <a:p>
            <a:pPr marL="228600" lvl="0" indent="-228600" algn="l" rtl="0">
              <a:lnSpc>
                <a:spcPct val="90000"/>
              </a:lnSpc>
              <a:spcBef>
                <a:spcPts val="1000"/>
              </a:spcBef>
              <a:spcAft>
                <a:spcPts val="0"/>
              </a:spcAft>
              <a:buClr>
                <a:srgbClr val="171616"/>
              </a:buClr>
              <a:buSzPts val="2600"/>
              <a:buChar char="•"/>
            </a:pPr>
            <a:r>
              <a:rPr lang="en-US" sz="2600">
                <a:solidFill>
                  <a:srgbClr val="171616"/>
                </a:solidFill>
                <a:latin typeface="Century"/>
                <a:ea typeface="Century"/>
                <a:cs typeface="Century"/>
                <a:sym typeface="Century"/>
              </a:rPr>
              <a:t>Default value is </a:t>
            </a:r>
            <a:r>
              <a:rPr lang="en-US" sz="2600" b="1" i="1">
                <a:solidFill>
                  <a:srgbClr val="C00000"/>
                </a:solidFill>
                <a:latin typeface="Century"/>
                <a:ea typeface="Century"/>
                <a:cs typeface="Century"/>
                <a:sym typeface="Century"/>
              </a:rPr>
              <a:t>any random garbage value</a:t>
            </a:r>
            <a:r>
              <a:rPr lang="en-US" sz="2600">
                <a:solidFill>
                  <a:srgbClr val="171616"/>
                </a:solidFill>
                <a:latin typeface="Century"/>
                <a:ea typeface="Century"/>
                <a:cs typeface="Century"/>
                <a:sym typeface="Century"/>
              </a:rPr>
              <a:t>.</a:t>
            </a:r>
            <a:endParaRPr/>
          </a:p>
          <a:p>
            <a:pPr marL="228600" lvl="0" indent="-228600" algn="l" rtl="0">
              <a:lnSpc>
                <a:spcPct val="90000"/>
              </a:lnSpc>
              <a:spcBef>
                <a:spcPts val="1000"/>
              </a:spcBef>
              <a:spcAft>
                <a:spcPts val="0"/>
              </a:spcAft>
              <a:buClr>
                <a:srgbClr val="171616"/>
              </a:buClr>
              <a:buSzPts val="2600"/>
              <a:buChar char="•"/>
            </a:pPr>
            <a:r>
              <a:rPr lang="en-US" sz="2600">
                <a:solidFill>
                  <a:srgbClr val="171616"/>
                </a:solidFill>
                <a:latin typeface="Century"/>
                <a:ea typeface="Century"/>
                <a:cs typeface="Century"/>
                <a:sym typeface="Century"/>
              </a:rPr>
              <a:t>The life time  is till the control remains </a:t>
            </a:r>
            <a:r>
              <a:rPr lang="en-US" sz="2600" b="1" i="1">
                <a:solidFill>
                  <a:srgbClr val="C00000"/>
                </a:solidFill>
                <a:latin typeface="Century"/>
                <a:ea typeface="Century"/>
                <a:cs typeface="Century"/>
                <a:sym typeface="Century"/>
              </a:rPr>
              <a:t>within the block</a:t>
            </a:r>
            <a:r>
              <a:rPr lang="en-US" sz="2600">
                <a:solidFill>
                  <a:srgbClr val="C00000"/>
                </a:solidFill>
                <a:latin typeface="Century"/>
                <a:ea typeface="Century"/>
                <a:cs typeface="Century"/>
                <a:sym typeface="Century"/>
              </a:rPr>
              <a:t> </a:t>
            </a:r>
            <a:r>
              <a:rPr lang="en-US" sz="2600">
                <a:solidFill>
                  <a:srgbClr val="171616"/>
                </a:solidFill>
                <a:latin typeface="Century"/>
                <a:ea typeface="Century"/>
                <a:cs typeface="Century"/>
                <a:sym typeface="Century"/>
              </a:rPr>
              <a:t>in which the variable is defined.</a:t>
            </a:r>
            <a:endParaRPr/>
          </a:p>
          <a:p>
            <a:pPr marL="228600" lvl="0" indent="-50800" algn="l" rtl="0">
              <a:lnSpc>
                <a:spcPct val="90000"/>
              </a:lnSpc>
              <a:spcBef>
                <a:spcPts val="1000"/>
              </a:spcBef>
              <a:spcAft>
                <a:spcPts val="0"/>
              </a:spcAft>
              <a:buClr>
                <a:srgbClr val="00305C"/>
              </a:buClr>
              <a:buSzPts val="2800"/>
              <a:buNone/>
            </a:pPr>
            <a:endParaRPr>
              <a:solidFill>
                <a:srgbClr val="171616"/>
              </a:solidFill>
              <a:latin typeface="Century"/>
              <a:ea typeface="Century"/>
              <a:cs typeface="Century"/>
              <a:sym typeface="Century"/>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82"/>
          <p:cNvSpPr txBox="1">
            <a:spLocks noGrp="1"/>
          </p:cNvSpPr>
          <p:nvPr>
            <p:ph type="title"/>
          </p:nvPr>
        </p:nvSpPr>
        <p:spPr>
          <a:xfrm>
            <a:off x="422031" y="365125"/>
            <a:ext cx="10044331"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E4E79"/>
              </a:buClr>
              <a:buSzPts val="4000"/>
              <a:buFont typeface="Century"/>
              <a:buNone/>
            </a:pPr>
            <a:r>
              <a:rPr lang="en-US" sz="4000" b="1">
                <a:solidFill>
                  <a:srgbClr val="1E4E79"/>
                </a:solidFill>
                <a:latin typeface="Century"/>
                <a:ea typeface="Century"/>
                <a:cs typeface="Century"/>
                <a:sym typeface="Century"/>
              </a:rPr>
              <a:t>Automatic - STORAGE CLASS (Cont …)</a:t>
            </a:r>
            <a:br>
              <a:rPr lang="en-US" sz="3600" b="1">
                <a:solidFill>
                  <a:srgbClr val="222A35"/>
                </a:solidFill>
                <a:latin typeface="Century"/>
                <a:ea typeface="Century"/>
                <a:cs typeface="Century"/>
                <a:sym typeface="Century"/>
              </a:rPr>
            </a:br>
            <a:br>
              <a:rPr lang="en-US" sz="3600" b="1">
                <a:solidFill>
                  <a:srgbClr val="222A35"/>
                </a:solidFill>
                <a:latin typeface="Century"/>
                <a:ea typeface="Century"/>
                <a:cs typeface="Century"/>
                <a:sym typeface="Century"/>
              </a:rPr>
            </a:br>
            <a:r>
              <a:rPr lang="en-US" sz="3600" b="1" i="1">
                <a:solidFill>
                  <a:srgbClr val="C00000"/>
                </a:solidFill>
                <a:latin typeface="Century"/>
                <a:ea typeface="Century"/>
                <a:cs typeface="Century"/>
                <a:sym typeface="Century"/>
              </a:rPr>
              <a:t>auto</a:t>
            </a:r>
            <a:r>
              <a:rPr lang="en-US" sz="3600" b="1">
                <a:solidFill>
                  <a:srgbClr val="222A35"/>
                </a:solidFill>
                <a:latin typeface="Century"/>
                <a:ea typeface="Century"/>
                <a:cs typeface="Century"/>
                <a:sym typeface="Century"/>
              </a:rPr>
              <a:t> Keyword</a:t>
            </a:r>
            <a:endParaRPr/>
          </a:p>
        </p:txBody>
      </p:sp>
      <p:sp>
        <p:nvSpPr>
          <p:cNvPr id="643" name="Google Shape;643;p8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305C"/>
              </a:buClr>
              <a:buSzPts val="2400"/>
              <a:buChar char="•"/>
            </a:pPr>
            <a:r>
              <a:rPr lang="en-US" dirty="0">
                <a:solidFill>
                  <a:schemeClr val="tx1"/>
                </a:solidFill>
                <a:latin typeface="Century"/>
                <a:ea typeface="Century"/>
                <a:cs typeface="Century"/>
                <a:sym typeface="Century"/>
              </a:rPr>
              <a:t>Automatic variables declared using </a:t>
            </a:r>
            <a:r>
              <a:rPr lang="en-US" b="1" i="1" dirty="0">
                <a:solidFill>
                  <a:schemeClr val="tx1"/>
                </a:solidFill>
                <a:latin typeface="Century"/>
                <a:ea typeface="Century"/>
                <a:cs typeface="Century"/>
                <a:sym typeface="Century"/>
              </a:rPr>
              <a:t>auto </a:t>
            </a:r>
            <a:r>
              <a:rPr lang="en-US" dirty="0">
                <a:solidFill>
                  <a:schemeClr val="tx1"/>
                </a:solidFill>
                <a:latin typeface="Century"/>
                <a:ea typeface="Century"/>
                <a:cs typeface="Century"/>
                <a:sym typeface="Century"/>
              </a:rPr>
              <a:t> keyword</a:t>
            </a:r>
            <a:endParaRPr dirty="0">
              <a:solidFill>
                <a:schemeClr val="tx1"/>
              </a:solidFill>
            </a:endParaRPr>
          </a:p>
          <a:p>
            <a:pPr marL="228600" lvl="0" indent="-228600" algn="l" rtl="0">
              <a:lnSpc>
                <a:spcPct val="90000"/>
              </a:lnSpc>
              <a:spcBef>
                <a:spcPts val="1000"/>
              </a:spcBef>
              <a:spcAft>
                <a:spcPts val="0"/>
              </a:spcAft>
              <a:buClr>
                <a:srgbClr val="00305C"/>
              </a:buClr>
              <a:buSzPts val="2400"/>
              <a:buChar char="•"/>
            </a:pPr>
            <a:r>
              <a:rPr lang="en-US" dirty="0">
                <a:solidFill>
                  <a:schemeClr val="tx1"/>
                </a:solidFill>
                <a:latin typeface="Century"/>
                <a:ea typeface="Century"/>
                <a:cs typeface="Century"/>
                <a:sym typeface="Century"/>
              </a:rPr>
              <a:t>If nothing is declared, by default it is automatic.</a:t>
            </a:r>
          </a:p>
          <a:p>
            <a:pPr marL="228600" lvl="0" indent="-228600" algn="l" rtl="0">
              <a:lnSpc>
                <a:spcPct val="90000"/>
              </a:lnSpc>
              <a:spcBef>
                <a:spcPts val="1000"/>
              </a:spcBef>
              <a:spcAft>
                <a:spcPts val="0"/>
              </a:spcAft>
              <a:buClr>
                <a:srgbClr val="00305C"/>
              </a:buClr>
              <a:buSzPts val="2400"/>
              <a:buChar char="•"/>
            </a:pPr>
            <a:r>
              <a:rPr lang="en-US" dirty="0">
                <a:solidFill>
                  <a:schemeClr val="tx1"/>
                </a:solidFill>
                <a:latin typeface="Century"/>
                <a:ea typeface="Century"/>
                <a:cs typeface="Century"/>
                <a:sym typeface="Century"/>
              </a:rPr>
              <a:t>Default storage class of all local variables</a:t>
            </a:r>
            <a:r>
              <a:rPr lang="en-US" dirty="0">
                <a:latin typeface="Century"/>
                <a:ea typeface="Century"/>
                <a:cs typeface="Century"/>
                <a:sym typeface="Century"/>
              </a:rPr>
              <a:t>.</a:t>
            </a:r>
            <a:endParaRPr dirty="0"/>
          </a:p>
          <a:p>
            <a:pPr marL="228600" lvl="0" indent="-228600" algn="l" rtl="0">
              <a:lnSpc>
                <a:spcPct val="90000"/>
              </a:lnSpc>
              <a:spcBef>
                <a:spcPts val="1000"/>
              </a:spcBef>
              <a:spcAft>
                <a:spcPts val="0"/>
              </a:spcAft>
              <a:buClr>
                <a:srgbClr val="385623"/>
              </a:buClr>
              <a:buSzPts val="2400"/>
              <a:buNone/>
            </a:pPr>
            <a:r>
              <a:rPr lang="en-US" b="1" dirty="0">
                <a:solidFill>
                  <a:srgbClr val="385623"/>
                </a:solidFill>
                <a:latin typeface="Century"/>
                <a:ea typeface="Century"/>
                <a:cs typeface="Century"/>
                <a:sym typeface="Century"/>
              </a:rPr>
              <a:t>Example : </a:t>
            </a:r>
            <a:endParaRPr dirty="0"/>
          </a:p>
          <a:p>
            <a:pPr marL="228600" lvl="0" indent="-228600" algn="l" rtl="0">
              <a:lnSpc>
                <a:spcPct val="90000"/>
              </a:lnSpc>
              <a:spcBef>
                <a:spcPts val="1000"/>
              </a:spcBef>
              <a:spcAft>
                <a:spcPts val="0"/>
              </a:spcAft>
              <a:buClr>
                <a:srgbClr val="00305C"/>
              </a:buClr>
              <a:buSzPts val="2400"/>
              <a:buNone/>
            </a:pPr>
            <a:r>
              <a:rPr lang="en-US" dirty="0">
                <a:latin typeface="Century"/>
                <a:ea typeface="Century"/>
                <a:cs typeface="Century"/>
                <a:sym typeface="Century"/>
              </a:rPr>
              <a:t> void main()</a:t>
            </a:r>
            <a:endParaRPr dirty="0"/>
          </a:p>
          <a:p>
            <a:pPr marL="228600" lvl="0" indent="-228600" algn="l" rtl="0">
              <a:lnSpc>
                <a:spcPct val="90000"/>
              </a:lnSpc>
              <a:spcBef>
                <a:spcPts val="1000"/>
              </a:spcBef>
              <a:spcAft>
                <a:spcPts val="0"/>
              </a:spcAft>
              <a:buClr>
                <a:srgbClr val="00305C"/>
              </a:buClr>
              <a:buSzPts val="2400"/>
              <a:buNone/>
            </a:pPr>
            <a:r>
              <a:rPr lang="en-US" dirty="0">
                <a:latin typeface="Century"/>
                <a:ea typeface="Century"/>
                <a:cs typeface="Century"/>
                <a:sym typeface="Century"/>
              </a:rPr>
              <a:t>{</a:t>
            </a:r>
            <a:endParaRPr dirty="0"/>
          </a:p>
          <a:p>
            <a:pPr marL="228600" lvl="0" indent="-228600" algn="l" rtl="0">
              <a:lnSpc>
                <a:spcPct val="90000"/>
              </a:lnSpc>
              <a:spcBef>
                <a:spcPts val="1000"/>
              </a:spcBef>
              <a:spcAft>
                <a:spcPts val="0"/>
              </a:spcAft>
              <a:buClr>
                <a:srgbClr val="00305C"/>
              </a:buClr>
              <a:buSzPts val="2400"/>
              <a:buNone/>
            </a:pPr>
            <a:r>
              <a:rPr lang="en-US" dirty="0">
                <a:latin typeface="Century"/>
                <a:ea typeface="Century"/>
                <a:cs typeface="Century"/>
                <a:sym typeface="Century"/>
              </a:rPr>
              <a:t> </a:t>
            </a:r>
            <a:r>
              <a:rPr lang="en-US" dirty="0">
                <a:solidFill>
                  <a:srgbClr val="C00000"/>
                </a:solidFill>
                <a:latin typeface="Century"/>
                <a:ea typeface="Century"/>
                <a:cs typeface="Century"/>
                <a:sym typeface="Century"/>
              </a:rPr>
              <a:t>auto</a:t>
            </a:r>
            <a:r>
              <a:rPr lang="en-US" dirty="0">
                <a:latin typeface="Century"/>
                <a:ea typeface="Century"/>
                <a:cs typeface="Century"/>
                <a:sym typeface="Century"/>
              </a:rPr>
              <a:t> int a; or int a; </a:t>
            </a:r>
            <a:r>
              <a:rPr lang="en-US" b="1" i="1" dirty="0">
                <a:latin typeface="Century"/>
                <a:ea typeface="Century"/>
                <a:cs typeface="Century"/>
                <a:sym typeface="Century"/>
              </a:rPr>
              <a:t>// Both are same</a:t>
            </a:r>
            <a:endParaRPr dirty="0"/>
          </a:p>
          <a:p>
            <a:pPr marL="228600" lvl="0" indent="-228600" algn="l" rtl="0">
              <a:lnSpc>
                <a:spcPct val="90000"/>
              </a:lnSpc>
              <a:spcBef>
                <a:spcPts val="1000"/>
              </a:spcBef>
              <a:spcAft>
                <a:spcPts val="0"/>
              </a:spcAft>
              <a:buClr>
                <a:srgbClr val="00305C"/>
              </a:buClr>
              <a:buSzPts val="2400"/>
              <a:buNone/>
            </a:pPr>
            <a:r>
              <a:rPr lang="en-US" dirty="0">
                <a:latin typeface="Century"/>
                <a:ea typeface="Century"/>
                <a:cs typeface="Century"/>
                <a:sym typeface="Century"/>
              </a:rPr>
              <a:t>}</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3"/>
          <p:cNvSpPr txBox="1">
            <a:spLocks noGrp="1"/>
          </p:cNvSpPr>
          <p:nvPr>
            <p:ph type="title"/>
          </p:nvPr>
        </p:nvSpPr>
        <p:spPr>
          <a:xfrm>
            <a:off x="1097568" y="365125"/>
            <a:ext cx="10371341"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23F4F"/>
              </a:buClr>
              <a:buSzPts val="4000"/>
              <a:buFont typeface="Century"/>
              <a:buNone/>
            </a:pPr>
            <a:r>
              <a:rPr lang="en-US" sz="4000" b="1" dirty="0">
                <a:solidFill>
                  <a:srgbClr val="323F4F"/>
                </a:solidFill>
                <a:latin typeface="Century"/>
                <a:ea typeface="Century"/>
                <a:cs typeface="Century"/>
                <a:sym typeface="Century"/>
              </a:rPr>
              <a:t>Automatic - STORAGE CLASS (</a:t>
            </a:r>
            <a:r>
              <a:rPr lang="en-US" sz="4000" b="1" dirty="0" err="1">
                <a:solidFill>
                  <a:srgbClr val="323F4F"/>
                </a:solidFill>
                <a:latin typeface="Century"/>
                <a:ea typeface="Century"/>
                <a:cs typeface="Century"/>
                <a:sym typeface="Century"/>
              </a:rPr>
              <a:t>Cont</a:t>
            </a:r>
            <a:r>
              <a:rPr lang="en-US" sz="4000" b="1" dirty="0">
                <a:solidFill>
                  <a:srgbClr val="323F4F"/>
                </a:solidFill>
                <a:latin typeface="Century"/>
                <a:ea typeface="Century"/>
                <a:cs typeface="Century"/>
                <a:sym typeface="Century"/>
              </a:rPr>
              <a:t>…)</a:t>
            </a:r>
            <a:br>
              <a:rPr lang="en-US" sz="4000" b="1" dirty="0">
                <a:solidFill>
                  <a:srgbClr val="323F4F"/>
                </a:solidFill>
                <a:latin typeface="Century"/>
                <a:ea typeface="Century"/>
                <a:cs typeface="Century"/>
                <a:sym typeface="Century"/>
              </a:rPr>
            </a:br>
            <a:r>
              <a:rPr lang="en-US" sz="4000" b="1" dirty="0">
                <a:solidFill>
                  <a:srgbClr val="323F4F"/>
                </a:solidFill>
                <a:latin typeface="Century"/>
                <a:ea typeface="Century"/>
                <a:cs typeface="Century"/>
                <a:sym typeface="Century"/>
              </a:rPr>
              <a:t>How it works ?</a:t>
            </a:r>
            <a:endParaRPr dirty="0"/>
          </a:p>
        </p:txBody>
      </p:sp>
      <p:sp>
        <p:nvSpPr>
          <p:cNvPr id="651" name="Google Shape;651;p8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305C"/>
              </a:buClr>
              <a:buSzPts val="2800"/>
              <a:buNone/>
            </a:pPr>
            <a:r>
              <a:rPr lang="en-US">
                <a:latin typeface="Century"/>
                <a:ea typeface="Century"/>
                <a:cs typeface="Century"/>
                <a:sym typeface="Century"/>
              </a:rPr>
              <a:t>void main()</a:t>
            </a:r>
            <a:endParaRPr/>
          </a:p>
          <a:p>
            <a:pPr marL="228600" lvl="0" indent="-228600" algn="l" rtl="0">
              <a:lnSpc>
                <a:spcPct val="90000"/>
              </a:lnSpc>
              <a:spcBef>
                <a:spcPts val="1000"/>
              </a:spcBef>
              <a:spcAft>
                <a:spcPts val="0"/>
              </a:spcAft>
              <a:buClr>
                <a:srgbClr val="00305C"/>
              </a:buClr>
              <a:buSzPts val="2800"/>
              <a:buNone/>
            </a:pPr>
            <a:r>
              <a:rPr lang="en-US">
                <a:latin typeface="Century"/>
                <a:ea typeface="Century"/>
                <a:cs typeface="Century"/>
                <a:sym typeface="Century"/>
              </a:rPr>
              <a:t> { </a:t>
            </a:r>
            <a:endParaRPr/>
          </a:p>
          <a:p>
            <a:pPr marL="228600" lvl="0" indent="-228600" algn="l" rtl="0">
              <a:lnSpc>
                <a:spcPct val="90000"/>
              </a:lnSpc>
              <a:spcBef>
                <a:spcPts val="1000"/>
              </a:spcBef>
              <a:spcAft>
                <a:spcPts val="0"/>
              </a:spcAft>
              <a:buClr>
                <a:srgbClr val="00305C"/>
              </a:buClr>
              <a:buSzPts val="2800"/>
              <a:buNone/>
            </a:pPr>
            <a:r>
              <a:rPr lang="en-US">
                <a:latin typeface="Century"/>
                <a:ea typeface="Century"/>
                <a:cs typeface="Century"/>
                <a:sym typeface="Century"/>
              </a:rPr>
              <a:t>int n1;             </a:t>
            </a:r>
            <a:r>
              <a:rPr lang="en-US" b="1" i="1">
                <a:latin typeface="Century"/>
                <a:ea typeface="Century"/>
                <a:cs typeface="Century"/>
                <a:sym typeface="Century"/>
              </a:rPr>
              <a:t>// n1 is a local variable to main() </a:t>
            </a:r>
            <a:endParaRPr/>
          </a:p>
          <a:p>
            <a:pPr marL="228600" lvl="0" indent="-228600" algn="l" rtl="0">
              <a:lnSpc>
                <a:spcPct val="90000"/>
              </a:lnSpc>
              <a:spcBef>
                <a:spcPts val="1000"/>
              </a:spcBef>
              <a:spcAft>
                <a:spcPts val="0"/>
              </a:spcAft>
              <a:buClr>
                <a:srgbClr val="00305C"/>
              </a:buClr>
              <a:buSzPts val="2800"/>
              <a:buNone/>
            </a:pPr>
            <a:r>
              <a:rPr lang="en-US">
                <a:latin typeface="Century"/>
                <a:ea typeface="Century"/>
                <a:cs typeface="Century"/>
                <a:sym typeface="Century"/>
              </a:rPr>
              <a:t>} </a:t>
            </a:r>
            <a:endParaRPr/>
          </a:p>
          <a:p>
            <a:pPr marL="228600" lvl="0" indent="-228600" algn="l" rtl="0">
              <a:lnSpc>
                <a:spcPct val="90000"/>
              </a:lnSpc>
              <a:spcBef>
                <a:spcPts val="1000"/>
              </a:spcBef>
              <a:spcAft>
                <a:spcPts val="0"/>
              </a:spcAft>
              <a:buClr>
                <a:srgbClr val="00305C"/>
              </a:buClr>
              <a:buSzPts val="2800"/>
              <a:buNone/>
            </a:pPr>
            <a:r>
              <a:rPr lang="en-US">
                <a:latin typeface="Century"/>
                <a:ea typeface="Century"/>
                <a:cs typeface="Century"/>
                <a:sym typeface="Century"/>
              </a:rPr>
              <a:t>void func() </a:t>
            </a:r>
            <a:endParaRPr/>
          </a:p>
          <a:p>
            <a:pPr marL="228600" lvl="0" indent="-228600" algn="l" rtl="0">
              <a:lnSpc>
                <a:spcPct val="90000"/>
              </a:lnSpc>
              <a:spcBef>
                <a:spcPts val="1000"/>
              </a:spcBef>
              <a:spcAft>
                <a:spcPts val="0"/>
              </a:spcAft>
              <a:buClr>
                <a:srgbClr val="00305C"/>
              </a:buClr>
              <a:buSzPts val="2800"/>
              <a:buNone/>
            </a:pPr>
            <a:r>
              <a:rPr lang="en-US">
                <a:latin typeface="Century"/>
                <a:ea typeface="Century"/>
                <a:cs typeface="Century"/>
                <a:sym typeface="Century"/>
              </a:rPr>
              <a:t>{ </a:t>
            </a:r>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Century"/>
                <a:ea typeface="Century"/>
                <a:cs typeface="Century"/>
                <a:sym typeface="Century"/>
              </a:rPr>
              <a:t> auto </a:t>
            </a:r>
            <a:r>
              <a:rPr lang="en-US">
                <a:latin typeface="Century"/>
                <a:ea typeface="Century"/>
                <a:cs typeface="Century"/>
                <a:sym typeface="Century"/>
              </a:rPr>
              <a:t>int n2;   </a:t>
            </a:r>
            <a:r>
              <a:rPr lang="en-US" b="1" i="1">
                <a:latin typeface="Century"/>
                <a:ea typeface="Century"/>
                <a:cs typeface="Century"/>
                <a:sym typeface="Century"/>
              </a:rPr>
              <a:t>// n2 is local variable to func()</a:t>
            </a:r>
            <a:endParaRPr/>
          </a:p>
          <a:p>
            <a:pPr marL="228600" lvl="0" indent="-228600" algn="l" rtl="0">
              <a:lnSpc>
                <a:spcPct val="90000"/>
              </a:lnSpc>
              <a:spcBef>
                <a:spcPts val="1000"/>
              </a:spcBef>
              <a:spcAft>
                <a:spcPts val="0"/>
              </a:spcAft>
              <a:buClr>
                <a:srgbClr val="00305C"/>
              </a:buClr>
              <a:buSzPts val="2800"/>
              <a:buNone/>
            </a:pPr>
            <a:r>
              <a:rPr lang="en-US">
                <a:latin typeface="Century"/>
                <a:ea typeface="Century"/>
                <a:cs typeface="Century"/>
                <a:sym typeface="Century"/>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4"/>
          <p:cNvSpPr txBox="1">
            <a:spLocks noGrp="1"/>
          </p:cNvSpPr>
          <p:nvPr>
            <p:ph type="title"/>
          </p:nvPr>
        </p:nvSpPr>
        <p:spPr>
          <a:xfrm>
            <a:off x="351693" y="351057"/>
            <a:ext cx="1073364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305C"/>
              </a:buClr>
              <a:buSzPts val="4400"/>
              <a:buFont typeface="Century"/>
              <a:buNone/>
            </a:pPr>
            <a:r>
              <a:rPr lang="en-US" b="1">
                <a:latin typeface="Century"/>
                <a:ea typeface="Century"/>
                <a:cs typeface="Century"/>
                <a:sym typeface="Century"/>
              </a:rPr>
              <a:t>Automatic STORAGE CLASS (Cont …)</a:t>
            </a:r>
            <a:br>
              <a:rPr lang="en-US" b="1">
                <a:latin typeface="Century"/>
                <a:ea typeface="Century"/>
                <a:cs typeface="Century"/>
                <a:sym typeface="Century"/>
              </a:rPr>
            </a:br>
            <a:r>
              <a:rPr lang="en-US" b="1">
                <a:latin typeface="Century"/>
                <a:ea typeface="Century"/>
                <a:cs typeface="Century"/>
                <a:sym typeface="Century"/>
              </a:rPr>
              <a:t>EXAMPLE</a:t>
            </a:r>
            <a:endParaRPr b="1">
              <a:latin typeface="Century"/>
              <a:ea typeface="Century"/>
              <a:cs typeface="Century"/>
              <a:sym typeface="Century"/>
            </a:endParaRPr>
          </a:p>
        </p:txBody>
      </p:sp>
      <p:sp>
        <p:nvSpPr>
          <p:cNvPr id="659" name="Google Shape;659;p84"/>
          <p:cNvSpPr txBox="1">
            <a:spLocks noGrp="1"/>
          </p:cNvSpPr>
          <p:nvPr>
            <p:ph type="body" idx="1"/>
          </p:nvPr>
        </p:nvSpPr>
        <p:spPr>
          <a:xfrm>
            <a:off x="838200" y="1825625"/>
            <a:ext cx="8868507" cy="4351338"/>
          </a:xfrm>
          <a:prstGeom prst="rect">
            <a:avLst/>
          </a:prstGeom>
          <a:solidFill>
            <a:schemeClr val="lt2"/>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#include &lt;</a:t>
            </a:r>
            <a:r>
              <a:rPr lang="en-US" sz="1800" dirty="0" err="1">
                <a:latin typeface="Century"/>
                <a:ea typeface="Century"/>
                <a:cs typeface="Century"/>
                <a:sym typeface="Century"/>
              </a:rPr>
              <a:t>stdio.h</a:t>
            </a:r>
            <a:r>
              <a:rPr lang="en-US" sz="1800" dirty="0">
                <a:latin typeface="Century"/>
                <a:ea typeface="Century"/>
                <a:cs typeface="Century"/>
                <a:sym typeface="Century"/>
              </a:rPr>
              <a:t>&gt;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void main( )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auto int j = 1;</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auto int j= 2;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auto int j = 3;</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a:t>
            </a:r>
            <a:r>
              <a:rPr lang="en-US" sz="1800" dirty="0" err="1">
                <a:latin typeface="Century"/>
                <a:ea typeface="Century"/>
                <a:cs typeface="Century"/>
                <a:sym typeface="Century"/>
              </a:rPr>
              <a:t>printf</a:t>
            </a:r>
            <a:r>
              <a:rPr lang="en-US" sz="1800" dirty="0">
                <a:latin typeface="Century"/>
                <a:ea typeface="Century"/>
                <a:cs typeface="Century"/>
                <a:sym typeface="Century"/>
              </a:rPr>
              <a:t> ( " %d ", j);</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a:t>
            </a:r>
            <a:r>
              <a:rPr lang="en-US" sz="1800" dirty="0" err="1">
                <a:latin typeface="Century"/>
                <a:ea typeface="Century"/>
                <a:cs typeface="Century"/>
                <a:sym typeface="Century"/>
              </a:rPr>
              <a:t>printf</a:t>
            </a:r>
            <a:r>
              <a:rPr lang="en-US" sz="1800" dirty="0">
                <a:latin typeface="Century"/>
                <a:ea typeface="Century"/>
                <a:cs typeface="Century"/>
                <a:sym typeface="Century"/>
              </a:rPr>
              <a:t> ( "\t %d ",j); </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 } </a:t>
            </a:r>
            <a:endParaRPr dirty="0"/>
          </a:p>
          <a:p>
            <a:pPr marL="228600" lvl="0" indent="-228600" algn="l" rtl="0">
              <a:lnSpc>
                <a:spcPct val="100000"/>
              </a:lnSpc>
              <a:spcBef>
                <a:spcPts val="0"/>
              </a:spcBef>
              <a:spcAft>
                <a:spcPts val="0"/>
              </a:spcAft>
              <a:buClr>
                <a:srgbClr val="00305C"/>
              </a:buClr>
              <a:buSzPts val="1800"/>
              <a:buNone/>
            </a:pPr>
            <a:r>
              <a:rPr lang="en-US" sz="1800" dirty="0" err="1">
                <a:latin typeface="Century"/>
                <a:ea typeface="Century"/>
                <a:cs typeface="Century"/>
                <a:sym typeface="Century"/>
              </a:rPr>
              <a:t>printf</a:t>
            </a:r>
            <a:r>
              <a:rPr lang="en-US" sz="1800" dirty="0">
                <a:latin typeface="Century"/>
                <a:ea typeface="Century"/>
                <a:cs typeface="Century"/>
                <a:sym typeface="Century"/>
              </a:rPr>
              <a:t>( "%d\n", j);</a:t>
            </a:r>
            <a:endParaRPr dirty="0"/>
          </a:p>
          <a:p>
            <a:pPr marL="228600" lvl="0" indent="-228600" algn="l" rtl="0">
              <a:lnSpc>
                <a:spcPct val="100000"/>
              </a:lnSpc>
              <a:spcBef>
                <a:spcPts val="0"/>
              </a:spcBef>
              <a:spcAft>
                <a:spcPts val="0"/>
              </a:spcAft>
              <a:buClr>
                <a:srgbClr val="00305C"/>
              </a:buClr>
              <a:buSzPts val="1800"/>
              <a:buNone/>
            </a:pPr>
            <a:r>
              <a:rPr lang="en-US" sz="1800" dirty="0">
                <a:latin typeface="Century"/>
                <a:ea typeface="Century"/>
                <a:cs typeface="Century"/>
                <a:sym typeface="Century"/>
              </a:rPr>
              <a:t>}</a:t>
            </a:r>
            <a:endParaRPr sz="1800" dirty="0">
              <a:latin typeface="Century"/>
              <a:ea typeface="Century"/>
              <a:cs typeface="Century"/>
              <a:sym typeface="Century"/>
            </a:endParaRPr>
          </a:p>
        </p:txBody>
      </p:sp>
      <p:sp>
        <p:nvSpPr>
          <p:cNvPr id="661" name="Google Shape;661;p84"/>
          <p:cNvSpPr txBox="1"/>
          <p:nvPr/>
        </p:nvSpPr>
        <p:spPr>
          <a:xfrm>
            <a:off x="7441810" y="5472332"/>
            <a:ext cx="2250831" cy="646331"/>
          </a:xfrm>
          <a:prstGeom prst="rect">
            <a:avLst/>
          </a:prstGeom>
          <a:solidFill>
            <a:srgbClr val="AEABA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a:ea typeface="Century"/>
                <a:cs typeface="Century"/>
                <a:sym typeface="Century"/>
              </a:rPr>
              <a:t>Output:</a:t>
            </a:r>
            <a:endParaRPr/>
          </a:p>
          <a:p>
            <a:pPr marL="0" marR="0" lvl="0" indent="0" algn="l" rtl="0">
              <a:spcBef>
                <a:spcPts val="0"/>
              </a:spcBef>
              <a:spcAft>
                <a:spcPts val="0"/>
              </a:spcAft>
              <a:buNone/>
            </a:pPr>
            <a:r>
              <a:rPr lang="en-US" sz="1800">
                <a:solidFill>
                  <a:schemeClr val="dk1"/>
                </a:solidFill>
                <a:latin typeface="Century"/>
                <a:ea typeface="Century"/>
                <a:cs typeface="Century"/>
                <a:sym typeface="Century"/>
              </a:rPr>
              <a:t>3 2 1 </a:t>
            </a:r>
            <a:endParaRPr sz="1800">
              <a:solidFill>
                <a:schemeClr val="dk1"/>
              </a:solidFill>
              <a:latin typeface="Century"/>
              <a:ea typeface="Century"/>
              <a:cs typeface="Century"/>
              <a:sym typeface="Century"/>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9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a:buNone/>
            </a:pPr>
            <a:r>
              <a:rPr lang="en-US" b="1" dirty="0">
                <a:solidFill>
                  <a:schemeClr val="dk1"/>
                </a:solidFill>
                <a:latin typeface="Century"/>
                <a:ea typeface="Century"/>
                <a:cs typeface="Century"/>
                <a:sym typeface="Century"/>
              </a:rPr>
              <a:t>Static– STORAGE CLASS</a:t>
            </a:r>
            <a:endParaRPr b="1" dirty="0">
              <a:solidFill>
                <a:schemeClr val="dk1"/>
              </a:solidFill>
              <a:latin typeface="Century"/>
              <a:ea typeface="Century"/>
              <a:cs typeface="Century"/>
              <a:sym typeface="Century"/>
            </a:endParaRPr>
          </a:p>
        </p:txBody>
      </p:sp>
      <p:sp>
        <p:nvSpPr>
          <p:cNvPr id="728" name="Google Shape;728;p92"/>
          <p:cNvSpPr txBox="1">
            <a:spLocks noGrp="1"/>
          </p:cNvSpPr>
          <p:nvPr>
            <p:ph type="body" idx="1"/>
          </p:nvPr>
        </p:nvSpPr>
        <p:spPr>
          <a:xfrm>
            <a:off x="599607" y="1690688"/>
            <a:ext cx="10062297" cy="44862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dirty="0">
                <a:solidFill>
                  <a:schemeClr val="dk1"/>
                </a:solidFill>
                <a:latin typeface="Century"/>
                <a:ea typeface="Century"/>
                <a:cs typeface="Century"/>
                <a:sym typeface="Century"/>
              </a:rPr>
              <a:t>A static variable tells the compiler </a:t>
            </a:r>
            <a:r>
              <a:rPr lang="en-US" sz="2400" b="1" i="1" dirty="0">
                <a:solidFill>
                  <a:srgbClr val="FF0000"/>
                </a:solidFill>
                <a:latin typeface="Century"/>
                <a:ea typeface="Century"/>
                <a:cs typeface="Century"/>
                <a:sym typeface="Century"/>
              </a:rPr>
              <a:t>to persist/save the variable</a:t>
            </a:r>
            <a:r>
              <a:rPr lang="en-US" sz="2400" dirty="0">
                <a:solidFill>
                  <a:srgbClr val="FF0000"/>
                </a:solidFill>
                <a:latin typeface="Century"/>
                <a:ea typeface="Century"/>
                <a:cs typeface="Century"/>
                <a:sym typeface="Century"/>
              </a:rPr>
              <a:t> </a:t>
            </a:r>
            <a:r>
              <a:rPr lang="en-US" sz="2400" dirty="0">
                <a:solidFill>
                  <a:schemeClr val="dk1"/>
                </a:solidFill>
                <a:latin typeface="Century"/>
                <a:ea typeface="Century"/>
                <a:cs typeface="Century"/>
                <a:sym typeface="Century"/>
              </a:rPr>
              <a:t>until the end of program.</a:t>
            </a:r>
            <a:endParaRPr dirty="0"/>
          </a:p>
          <a:p>
            <a:pPr marL="228600" lvl="0" indent="-228600" algn="l" rtl="0">
              <a:lnSpc>
                <a:spcPct val="90000"/>
              </a:lnSpc>
              <a:spcBef>
                <a:spcPts val="1000"/>
              </a:spcBef>
              <a:spcAft>
                <a:spcPts val="0"/>
              </a:spcAft>
              <a:buClr>
                <a:schemeClr val="dk1"/>
              </a:buClr>
              <a:buSzPts val="2400"/>
              <a:buChar char="•"/>
            </a:pPr>
            <a:r>
              <a:rPr lang="en-US" sz="2400" dirty="0">
                <a:solidFill>
                  <a:schemeClr val="dk1"/>
                </a:solidFill>
                <a:latin typeface="Century"/>
                <a:ea typeface="Century"/>
                <a:cs typeface="Century"/>
                <a:sym typeface="Century"/>
              </a:rPr>
              <a:t>A </a:t>
            </a:r>
            <a:r>
              <a:rPr lang="en-US" sz="2400" b="1" i="1" dirty="0">
                <a:solidFill>
                  <a:srgbClr val="FF0000"/>
                </a:solidFill>
                <a:latin typeface="Century"/>
                <a:ea typeface="Century"/>
                <a:cs typeface="Century"/>
                <a:sym typeface="Century"/>
              </a:rPr>
              <a:t>local or a global </a:t>
            </a:r>
            <a:r>
              <a:rPr lang="en-US" sz="2400" dirty="0">
                <a:solidFill>
                  <a:schemeClr val="dk1"/>
                </a:solidFill>
                <a:latin typeface="Century"/>
                <a:ea typeface="Century"/>
                <a:cs typeface="Century"/>
                <a:sym typeface="Century"/>
              </a:rPr>
              <a:t>variable can be a static variable.</a:t>
            </a:r>
            <a:endParaRPr dirty="0"/>
          </a:p>
          <a:p>
            <a:pPr marL="228600" lvl="0" indent="-228600" algn="l" rtl="0">
              <a:lnSpc>
                <a:spcPct val="90000"/>
              </a:lnSpc>
              <a:spcBef>
                <a:spcPts val="1000"/>
              </a:spcBef>
              <a:spcAft>
                <a:spcPts val="0"/>
              </a:spcAft>
              <a:buClr>
                <a:schemeClr val="dk1"/>
              </a:buClr>
              <a:buSzPts val="2400"/>
              <a:buChar char="•"/>
            </a:pPr>
            <a:r>
              <a:rPr lang="en-US" sz="2400" dirty="0">
                <a:solidFill>
                  <a:schemeClr val="dk1"/>
                </a:solidFill>
                <a:latin typeface="Century"/>
                <a:ea typeface="Century"/>
                <a:cs typeface="Century"/>
                <a:sym typeface="Century"/>
              </a:rPr>
              <a:t>Static local variable is declared with in a function/block. Its life time is till the program terminates.</a:t>
            </a:r>
            <a:endParaRPr dirty="0"/>
          </a:p>
          <a:p>
            <a:pPr marL="228600" lvl="0" indent="-228600" algn="l" rtl="0">
              <a:lnSpc>
                <a:spcPct val="90000"/>
              </a:lnSpc>
              <a:spcBef>
                <a:spcPts val="1000"/>
              </a:spcBef>
              <a:spcAft>
                <a:spcPts val="0"/>
              </a:spcAft>
              <a:buClr>
                <a:schemeClr val="dk1"/>
              </a:buClr>
              <a:buSzPts val="2400"/>
              <a:buChar char="•"/>
            </a:pPr>
            <a:r>
              <a:rPr lang="en-US" sz="2400" dirty="0">
                <a:solidFill>
                  <a:schemeClr val="dk1"/>
                </a:solidFill>
                <a:latin typeface="Century"/>
                <a:ea typeface="Century"/>
                <a:cs typeface="Century"/>
                <a:sym typeface="Century"/>
              </a:rPr>
              <a:t>Static global variable is declared outside of all the functions. Its life time is till the program terminates.</a:t>
            </a:r>
            <a:endParaRPr dirty="0"/>
          </a:p>
          <a:p>
            <a:pPr marL="228600" lvl="0" indent="-228600" algn="l" rtl="0">
              <a:lnSpc>
                <a:spcPct val="90000"/>
              </a:lnSpc>
              <a:spcBef>
                <a:spcPts val="1000"/>
              </a:spcBef>
              <a:spcAft>
                <a:spcPts val="0"/>
              </a:spcAft>
              <a:buClr>
                <a:schemeClr val="dk1"/>
              </a:buClr>
              <a:buSzPts val="2400"/>
              <a:buChar char="•"/>
            </a:pPr>
            <a:r>
              <a:rPr lang="en-US" sz="2400" dirty="0">
                <a:solidFill>
                  <a:schemeClr val="dk1"/>
                </a:solidFill>
                <a:latin typeface="Century"/>
                <a:ea typeface="Century"/>
                <a:cs typeface="Century"/>
                <a:sym typeface="Century"/>
              </a:rPr>
              <a:t>Default value is </a:t>
            </a:r>
            <a:r>
              <a:rPr lang="en-US" sz="2400" b="1" i="1" dirty="0">
                <a:solidFill>
                  <a:srgbClr val="FF0000"/>
                </a:solidFill>
                <a:latin typeface="Century"/>
                <a:ea typeface="Century"/>
                <a:cs typeface="Century"/>
                <a:sym typeface="Century"/>
              </a:rPr>
              <a:t>0</a:t>
            </a:r>
            <a:endParaRPr dirty="0"/>
          </a:p>
        </p:txBody>
      </p:sp>
    </p:spTree>
    <p:extLst>
      <p:ext uri="{BB962C8B-B14F-4D97-AF65-F5344CB8AC3E}">
        <p14:creationId xmlns:p14="http://schemas.microsoft.com/office/powerpoint/2010/main" val="590120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AC71-BF79-E121-2F55-7B6A0706D9A3}"/>
              </a:ext>
            </a:extLst>
          </p:cNvPr>
          <p:cNvSpPr>
            <a:spLocks noGrp="1"/>
          </p:cNvSpPr>
          <p:nvPr>
            <p:ph type="title"/>
          </p:nvPr>
        </p:nvSpPr>
        <p:spPr/>
        <p:txBody>
          <a:bodyPr/>
          <a:lstStyle/>
          <a:p>
            <a:r>
              <a:rPr lang="en-IN" b="1" dirty="0">
                <a:solidFill>
                  <a:schemeClr val="dk1"/>
                </a:solidFill>
                <a:latin typeface="Century"/>
              </a:rPr>
              <a:t>Static</a:t>
            </a:r>
          </a:p>
        </p:txBody>
      </p:sp>
      <p:sp>
        <p:nvSpPr>
          <p:cNvPr id="3" name="Content Placeholder 2">
            <a:extLst>
              <a:ext uri="{FF2B5EF4-FFF2-40B4-BE49-F238E27FC236}">
                <a16:creationId xmlns:a16="http://schemas.microsoft.com/office/drawing/2014/main" id="{B4B0DA5D-4B61-D26D-D403-8A53C5B41C26}"/>
              </a:ext>
            </a:extLst>
          </p:cNvPr>
          <p:cNvSpPr>
            <a:spLocks noGrp="1"/>
          </p:cNvSpPr>
          <p:nvPr>
            <p:ph idx="1"/>
          </p:nvPr>
        </p:nvSpPr>
        <p:spPr>
          <a:xfrm>
            <a:off x="838200" y="1825625"/>
            <a:ext cx="10932268" cy="4351338"/>
          </a:xfrm>
        </p:spPr>
        <p:txBody>
          <a:bodyPr>
            <a:normAutofit fontScale="92500" lnSpcReduction="20000"/>
          </a:bodyPr>
          <a:lstStyle/>
          <a:p>
            <a:pPr marL="0" indent="0">
              <a:buNone/>
            </a:pPr>
            <a:r>
              <a:rPr lang="en-US" sz="2400" dirty="0">
                <a:solidFill>
                  <a:schemeClr val="dk1"/>
                </a:solidFill>
                <a:latin typeface="Century"/>
              </a:rPr>
              <a:t>#include&lt;stdio.h&gt;  </a:t>
            </a:r>
          </a:p>
          <a:p>
            <a:pPr marL="0" indent="0">
              <a:buNone/>
            </a:pPr>
            <a:r>
              <a:rPr lang="en-US" sz="2400" dirty="0">
                <a:solidFill>
                  <a:schemeClr val="dk1"/>
                </a:solidFill>
                <a:latin typeface="Century"/>
              </a:rPr>
              <a:t>static char c;  </a:t>
            </a:r>
          </a:p>
          <a:p>
            <a:pPr marL="0" indent="0">
              <a:buNone/>
            </a:pPr>
            <a:r>
              <a:rPr lang="en-US" sz="2400" dirty="0">
                <a:solidFill>
                  <a:schemeClr val="dk1"/>
                </a:solidFill>
                <a:latin typeface="Century"/>
              </a:rPr>
              <a:t>static int </a:t>
            </a:r>
            <a:r>
              <a:rPr lang="en-US" sz="2400" dirty="0" err="1">
                <a:solidFill>
                  <a:schemeClr val="dk1"/>
                </a:solidFill>
                <a:latin typeface="Century"/>
              </a:rPr>
              <a:t>i</a:t>
            </a:r>
            <a:r>
              <a:rPr lang="en-US" sz="2400" dirty="0">
                <a:solidFill>
                  <a:schemeClr val="dk1"/>
                </a:solidFill>
                <a:latin typeface="Century"/>
              </a:rPr>
              <a:t>;  </a:t>
            </a:r>
          </a:p>
          <a:p>
            <a:pPr marL="0" indent="0">
              <a:buNone/>
            </a:pPr>
            <a:r>
              <a:rPr lang="en-US" sz="2400" dirty="0">
                <a:solidFill>
                  <a:schemeClr val="dk1"/>
                </a:solidFill>
                <a:latin typeface="Century"/>
              </a:rPr>
              <a:t>static float f;   </a:t>
            </a:r>
          </a:p>
          <a:p>
            <a:pPr marL="0" indent="0">
              <a:buNone/>
            </a:pPr>
            <a:r>
              <a:rPr lang="en-US" sz="2400" dirty="0">
                <a:solidFill>
                  <a:schemeClr val="dk1"/>
                </a:solidFill>
                <a:latin typeface="Century"/>
              </a:rPr>
              <a:t>static char s[100];  </a:t>
            </a:r>
          </a:p>
          <a:p>
            <a:pPr marL="0" indent="0">
              <a:buNone/>
            </a:pPr>
            <a:r>
              <a:rPr lang="en-US" sz="2400" dirty="0">
                <a:solidFill>
                  <a:schemeClr val="dk1"/>
                </a:solidFill>
                <a:latin typeface="Century"/>
              </a:rPr>
              <a:t>void main ()  </a:t>
            </a:r>
          </a:p>
          <a:p>
            <a:pPr marL="0" indent="0">
              <a:buNone/>
            </a:pPr>
            <a:r>
              <a:rPr lang="en-US" sz="2400" dirty="0">
                <a:solidFill>
                  <a:schemeClr val="dk1"/>
                </a:solidFill>
                <a:latin typeface="Century"/>
              </a:rPr>
              <a:t>{  </a:t>
            </a:r>
          </a:p>
          <a:p>
            <a:pPr marL="0" indent="0">
              <a:buNone/>
            </a:pPr>
            <a:r>
              <a:rPr lang="en-US" sz="2400" dirty="0">
                <a:solidFill>
                  <a:schemeClr val="dk1"/>
                </a:solidFill>
                <a:latin typeface="Century"/>
              </a:rPr>
              <a:t>printf("%d %d %f %s",</a:t>
            </a:r>
            <a:r>
              <a:rPr lang="en-US" sz="2400" dirty="0" err="1">
                <a:solidFill>
                  <a:schemeClr val="dk1"/>
                </a:solidFill>
                <a:latin typeface="Century"/>
              </a:rPr>
              <a:t>c,i,f,s</a:t>
            </a:r>
            <a:r>
              <a:rPr lang="en-US" sz="2400" dirty="0">
                <a:solidFill>
                  <a:schemeClr val="dk1"/>
                </a:solidFill>
                <a:latin typeface="Century"/>
              </a:rPr>
              <a:t>[]); // the initial default value of c, </a:t>
            </a:r>
            <a:r>
              <a:rPr lang="en-US" sz="2400" dirty="0" err="1">
                <a:solidFill>
                  <a:schemeClr val="dk1"/>
                </a:solidFill>
                <a:latin typeface="Century"/>
              </a:rPr>
              <a:t>i</a:t>
            </a:r>
            <a:r>
              <a:rPr lang="en-US" sz="2400" dirty="0">
                <a:solidFill>
                  <a:schemeClr val="dk1"/>
                </a:solidFill>
                <a:latin typeface="Century"/>
              </a:rPr>
              <a:t>, and f will be printed.   </a:t>
            </a:r>
          </a:p>
          <a:p>
            <a:pPr marL="0" indent="0">
              <a:buNone/>
            </a:pPr>
            <a:r>
              <a:rPr lang="en-US" sz="2400" dirty="0">
                <a:solidFill>
                  <a:schemeClr val="dk1"/>
                </a:solidFill>
                <a:latin typeface="Century"/>
              </a:rPr>
              <a:t>} </a:t>
            </a:r>
          </a:p>
          <a:p>
            <a:pPr marL="0" indent="0">
              <a:buNone/>
            </a:pPr>
            <a:r>
              <a:rPr lang="en-US" sz="2400" dirty="0">
                <a:solidFill>
                  <a:schemeClr val="dk1"/>
                </a:solidFill>
                <a:latin typeface="Century"/>
              </a:rPr>
              <a:t>Output:</a:t>
            </a:r>
          </a:p>
          <a:p>
            <a:pPr marL="0" indent="0">
              <a:buNone/>
            </a:pPr>
            <a:r>
              <a:rPr lang="en-IN" sz="2400" dirty="0">
                <a:solidFill>
                  <a:schemeClr val="dk1"/>
                </a:solidFill>
                <a:latin typeface="Century"/>
              </a:rPr>
              <a:t>0 0 0.000000 (null)</a:t>
            </a:r>
          </a:p>
        </p:txBody>
      </p:sp>
    </p:spTree>
    <p:extLst>
      <p:ext uri="{BB962C8B-B14F-4D97-AF65-F5344CB8AC3E}">
        <p14:creationId xmlns:p14="http://schemas.microsoft.com/office/powerpoint/2010/main" val="335186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hape 197"/>
          <p:cNvSpPr>
            <a:spLocks noGrp="1"/>
          </p:cNvSpPr>
          <p:nvPr>
            <p:ph type="title"/>
          </p:nvPr>
        </p:nvSpPr>
        <p:spPr>
          <a:xfrm>
            <a:off x="1009733" y="428605"/>
            <a:ext cx="9856470" cy="1143008"/>
          </a:xfrm>
        </p:spPr>
        <p:txBody>
          <a:bodyPr vert="horz" lIns="68569" tIns="34275" rIns="68569" bIns="34275" rtlCol="0" anchor="ctr">
            <a:normAutofit/>
          </a:bodyPr>
          <a:lstStyle/>
          <a:p>
            <a:r>
              <a:rPr lang="en-US" sz="4300" b="1" dirty="0">
                <a:latin typeface="+mj-lt"/>
              </a:rPr>
              <a:t>ADVANTAGES OF FUNCTIONS</a:t>
            </a:r>
          </a:p>
        </p:txBody>
      </p:sp>
      <p:sp>
        <p:nvSpPr>
          <p:cNvPr id="304131" name="Shape 198"/>
          <p:cNvSpPr>
            <a:spLocks noGrp="1"/>
          </p:cNvSpPr>
          <p:nvPr>
            <p:ph type="body" idx="1"/>
          </p:nvPr>
        </p:nvSpPr>
        <p:spPr>
          <a:xfrm>
            <a:off x="834783" y="1500174"/>
            <a:ext cx="10297551" cy="4548933"/>
          </a:xfrm>
        </p:spPr>
        <p:txBody>
          <a:bodyPr vert="horz" lIns="68569" tIns="34275" rIns="68569" bIns="34275" rtlCol="0">
            <a:normAutofit/>
          </a:bodyPr>
          <a:lstStyle/>
          <a:p>
            <a:pPr marL="514350" indent="-514350">
              <a:buAutoNum type="arabicPeriod"/>
            </a:pPr>
            <a:r>
              <a:rPr lang="en-US" b="1" dirty="0">
                <a:solidFill>
                  <a:srgbClr val="FF0000"/>
                </a:solidFill>
                <a:latin typeface="+mn-lt"/>
              </a:rPr>
              <a:t>Improve Modularity</a:t>
            </a:r>
          </a:p>
          <a:p>
            <a:pPr lvl="1"/>
            <a:r>
              <a:rPr lang="en-US" b="0" i="0" dirty="0">
                <a:solidFill>
                  <a:srgbClr val="161616"/>
                </a:solidFill>
                <a:effectLst/>
                <a:latin typeface="+mn-lt"/>
              </a:rPr>
              <a:t>Large program can be divided into </a:t>
            </a:r>
            <a:r>
              <a:rPr lang="en-US" b="1" i="1" dirty="0">
                <a:solidFill>
                  <a:srgbClr val="C00000"/>
                </a:solidFill>
                <a:effectLst/>
                <a:latin typeface="+mn-lt"/>
              </a:rPr>
              <a:t>multiple small modules. </a:t>
            </a:r>
          </a:p>
          <a:p>
            <a:pPr lvl="1"/>
            <a:r>
              <a:rPr lang="en-US" dirty="0">
                <a:solidFill>
                  <a:schemeClr val="tx1">
                    <a:lumMod val="95000"/>
                    <a:lumOff val="5000"/>
                  </a:schemeClr>
                </a:solidFill>
                <a:latin typeface="+mn-lt"/>
              </a:rPr>
              <a:t>The program will be easier to </a:t>
            </a:r>
            <a:r>
              <a:rPr lang="en-US" b="1" i="1" dirty="0">
                <a:solidFill>
                  <a:schemeClr val="accent1">
                    <a:lumMod val="75000"/>
                  </a:schemeClr>
                </a:solidFill>
                <a:latin typeface="+mn-lt"/>
              </a:rPr>
              <a:t>understand, maintain, and debug.</a:t>
            </a:r>
          </a:p>
          <a:p>
            <a:pPr lvl="1">
              <a:buNone/>
            </a:pPr>
            <a:endParaRPr lang="en-US" b="1" i="1" dirty="0">
              <a:solidFill>
                <a:schemeClr val="accent1">
                  <a:lumMod val="75000"/>
                </a:schemeClr>
              </a:solidFill>
              <a:effectLst/>
              <a:latin typeface="+mn-lt"/>
            </a:endParaRPr>
          </a:p>
          <a:p>
            <a:pPr marL="0" indent="0">
              <a:buNone/>
            </a:pPr>
            <a:r>
              <a:rPr lang="en-IN" b="1" i="0" dirty="0">
                <a:solidFill>
                  <a:srgbClr val="FF0000"/>
                </a:solidFill>
                <a:effectLst/>
                <a:latin typeface="+mn-lt"/>
              </a:rPr>
              <a:t>2.  Code Reusability</a:t>
            </a:r>
          </a:p>
          <a:p>
            <a:pPr lvl="1"/>
            <a:r>
              <a:rPr lang="en-US" b="0" i="0" dirty="0">
                <a:solidFill>
                  <a:srgbClr val="202124"/>
                </a:solidFill>
                <a:effectLst/>
                <a:latin typeface="Google Sans"/>
              </a:rPr>
              <a:t>You can </a:t>
            </a:r>
            <a:r>
              <a:rPr lang="en-US" b="0" i="0" dirty="0">
                <a:solidFill>
                  <a:srgbClr val="040C28"/>
                </a:solidFill>
                <a:effectLst/>
                <a:latin typeface="Google Sans"/>
              </a:rPr>
              <a:t>call a function multiple times</a:t>
            </a:r>
            <a:r>
              <a:rPr lang="en-US" b="0" i="0" dirty="0">
                <a:solidFill>
                  <a:srgbClr val="202124"/>
                </a:solidFill>
                <a:effectLst/>
                <a:latin typeface="Google Sans"/>
              </a:rPr>
              <a:t>, thereby allowing reusability and modularity in C programming. </a:t>
            </a:r>
          </a:p>
          <a:p>
            <a:pPr lvl="1"/>
            <a:r>
              <a:rPr lang="en-US" b="0" i="0" dirty="0">
                <a:solidFill>
                  <a:srgbClr val="202124"/>
                </a:solidFill>
                <a:effectLst/>
                <a:latin typeface="Google Sans"/>
              </a:rPr>
              <a:t>It means that instead of writing the same code again and again for different arguments, you can call it multiple times by merely passing the various arguments.</a:t>
            </a:r>
            <a:endParaRPr lang="en-IN" b="1" i="0" dirty="0">
              <a:solidFill>
                <a:srgbClr val="202124"/>
              </a:solidFill>
              <a:effectLst/>
              <a:latin typeface="+mn-lt"/>
            </a:endParaRPr>
          </a:p>
          <a:p>
            <a:pPr algn="l">
              <a:buNone/>
            </a:pPr>
            <a:endParaRPr lang="en-US" b="0" i="0" dirty="0">
              <a:solidFill>
                <a:srgbClr val="161616"/>
              </a:solidFill>
              <a:effectLst/>
              <a:latin typeface="+mn-lt"/>
            </a:endParaRPr>
          </a:p>
          <a:p>
            <a:pPr algn="l"/>
            <a:endParaRPr lang="en-US" b="0" i="0" dirty="0">
              <a:solidFill>
                <a:srgbClr val="161616"/>
              </a:solidFill>
              <a:effectLst/>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945"/>
    </mc:Choice>
    <mc:Fallback xmlns="">
      <p:transition spd="slow" advTm="30945"/>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93"/>
          <p:cNvSpPr txBox="1">
            <a:spLocks noGrp="1"/>
          </p:cNvSpPr>
          <p:nvPr>
            <p:ph type="title"/>
          </p:nvPr>
        </p:nvSpPr>
        <p:spPr>
          <a:xfrm>
            <a:off x="717452" y="274638"/>
            <a:ext cx="9493348" cy="563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entury"/>
              <a:buNone/>
            </a:pPr>
            <a:r>
              <a:rPr lang="en-US" sz="3959" b="1">
                <a:solidFill>
                  <a:schemeClr val="dk1"/>
                </a:solidFill>
                <a:latin typeface="Century"/>
                <a:ea typeface="Century"/>
                <a:cs typeface="Century"/>
                <a:sym typeface="Century"/>
              </a:rPr>
              <a:t>Static – STORAGE CLASS (Cont…)</a:t>
            </a:r>
            <a:endParaRPr sz="3959" b="1">
              <a:solidFill>
                <a:schemeClr val="dk1"/>
              </a:solidFill>
              <a:latin typeface="Century"/>
              <a:ea typeface="Century"/>
              <a:cs typeface="Century"/>
              <a:sym typeface="Century"/>
            </a:endParaRPr>
          </a:p>
        </p:txBody>
      </p:sp>
      <p:sp>
        <p:nvSpPr>
          <p:cNvPr id="736" name="Google Shape;736;p93"/>
          <p:cNvSpPr txBox="1">
            <a:spLocks noGrp="1"/>
          </p:cNvSpPr>
          <p:nvPr>
            <p:ph type="body" idx="1"/>
          </p:nvPr>
        </p:nvSpPr>
        <p:spPr>
          <a:xfrm>
            <a:off x="838199" y="1825625"/>
            <a:ext cx="4901419" cy="4351338"/>
          </a:xfrm>
          <a:prstGeom prst="rect">
            <a:avLst/>
          </a:prstGeom>
          <a:solidFill>
            <a:schemeClr val="lt2"/>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#include&lt;stdio.h&gt;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void test();              </a:t>
            </a:r>
            <a:r>
              <a:rPr lang="en-US" sz="1800" b="1" dirty="0">
                <a:solidFill>
                  <a:srgbClr val="171616"/>
                </a:solidFill>
                <a:latin typeface="Century"/>
                <a:ea typeface="Century"/>
                <a:cs typeface="Century"/>
                <a:sym typeface="Century"/>
              </a:rPr>
              <a:t>//Function declaration</a:t>
            </a:r>
            <a:r>
              <a:rPr lang="en-US" sz="1800"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void main()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test();</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test();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test();</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 }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void test()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static int a = 0; </a:t>
            </a:r>
            <a:r>
              <a:rPr lang="en-US" sz="1800" b="1" i="1" dirty="0">
                <a:solidFill>
                  <a:srgbClr val="171616"/>
                </a:solidFill>
                <a:latin typeface="Century"/>
                <a:ea typeface="Century"/>
                <a:cs typeface="Century"/>
                <a:sym typeface="Century"/>
              </a:rPr>
              <a:t>      //a is static local variable</a:t>
            </a:r>
            <a:r>
              <a:rPr lang="en-US" sz="1800"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a = a + 1;</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 </a:t>
            </a:r>
            <a:r>
              <a:rPr lang="en-US" sz="1800" dirty="0" err="1">
                <a:solidFill>
                  <a:srgbClr val="171616"/>
                </a:solidFill>
                <a:latin typeface="Century"/>
                <a:ea typeface="Century"/>
                <a:cs typeface="Century"/>
                <a:sym typeface="Century"/>
              </a:rPr>
              <a:t>printf</a:t>
            </a:r>
            <a:r>
              <a:rPr lang="en-US" sz="1800" dirty="0">
                <a:solidFill>
                  <a:srgbClr val="171616"/>
                </a:solidFill>
                <a:latin typeface="Century"/>
                <a:ea typeface="Century"/>
                <a:cs typeface="Century"/>
                <a:sym typeface="Century"/>
              </a:rPr>
              <a:t>("%d\</a:t>
            </a:r>
            <a:r>
              <a:rPr lang="en-US" sz="1800" dirty="0" err="1">
                <a:solidFill>
                  <a:srgbClr val="171616"/>
                </a:solidFill>
                <a:latin typeface="Century"/>
                <a:ea typeface="Century"/>
                <a:cs typeface="Century"/>
                <a:sym typeface="Century"/>
              </a:rPr>
              <a:t>t",a</a:t>
            </a:r>
            <a:r>
              <a:rPr lang="en-US" sz="1800"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00"/>
              <a:buNone/>
            </a:pPr>
            <a:r>
              <a:rPr lang="en-US" sz="1800" dirty="0">
                <a:solidFill>
                  <a:srgbClr val="171616"/>
                </a:solidFill>
                <a:latin typeface="Century"/>
                <a:ea typeface="Century"/>
                <a:cs typeface="Century"/>
                <a:sym typeface="Century"/>
              </a:rPr>
              <a:t>}</a:t>
            </a:r>
            <a:endParaRPr dirty="0"/>
          </a:p>
        </p:txBody>
      </p:sp>
      <p:sp>
        <p:nvSpPr>
          <p:cNvPr id="737" name="Google Shape;737;p93"/>
          <p:cNvSpPr txBox="1">
            <a:spLocks noGrp="1"/>
          </p:cNvSpPr>
          <p:nvPr>
            <p:ph type="body" idx="2"/>
          </p:nvPr>
        </p:nvSpPr>
        <p:spPr>
          <a:prstGeom prst="rect">
            <a:avLst/>
          </a:prstGeom>
          <a:solidFill>
            <a:schemeClr val="lt2"/>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#include&lt;stdio.h&gt;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void test();           </a:t>
            </a:r>
            <a:r>
              <a:rPr lang="en-US" sz="1815" b="1" dirty="0">
                <a:solidFill>
                  <a:srgbClr val="171616"/>
                </a:solidFill>
                <a:latin typeface="Century"/>
                <a:ea typeface="Century"/>
                <a:cs typeface="Century"/>
                <a:sym typeface="Century"/>
              </a:rPr>
              <a:t>//Function declaration</a:t>
            </a:r>
            <a:r>
              <a:rPr lang="en-US" sz="1815"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void main()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test();</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test();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test();</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 }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void test()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 int a = 0;                </a:t>
            </a:r>
            <a:r>
              <a:rPr lang="en-US" sz="1815" b="1" dirty="0">
                <a:solidFill>
                  <a:srgbClr val="171616"/>
                </a:solidFill>
                <a:latin typeface="Century"/>
                <a:ea typeface="Century"/>
                <a:cs typeface="Century"/>
                <a:sym typeface="Century"/>
              </a:rPr>
              <a:t>// a  is auto local variable</a:t>
            </a:r>
            <a:endParaRPr b="1"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a = a + 1; </a:t>
            </a:r>
            <a:endParaRPr dirty="0"/>
          </a:p>
          <a:p>
            <a:pPr marL="228600" lvl="0" indent="-228600" algn="l" rtl="0">
              <a:lnSpc>
                <a:spcPct val="100000"/>
              </a:lnSpc>
              <a:spcBef>
                <a:spcPts val="0"/>
              </a:spcBef>
              <a:spcAft>
                <a:spcPts val="0"/>
              </a:spcAft>
              <a:buClr>
                <a:srgbClr val="171616"/>
              </a:buClr>
              <a:buSzPts val="1815"/>
              <a:buNone/>
            </a:pPr>
            <a:r>
              <a:rPr lang="en-US" sz="1815" dirty="0" err="1">
                <a:solidFill>
                  <a:srgbClr val="171616"/>
                </a:solidFill>
                <a:latin typeface="Century"/>
                <a:ea typeface="Century"/>
                <a:cs typeface="Century"/>
                <a:sym typeface="Century"/>
              </a:rPr>
              <a:t>printf</a:t>
            </a:r>
            <a:r>
              <a:rPr lang="en-US" sz="1815" dirty="0">
                <a:solidFill>
                  <a:srgbClr val="171616"/>
                </a:solidFill>
                <a:latin typeface="Century"/>
                <a:ea typeface="Century"/>
                <a:cs typeface="Century"/>
                <a:sym typeface="Century"/>
              </a:rPr>
              <a:t>("%d\</a:t>
            </a:r>
            <a:r>
              <a:rPr lang="en-US" sz="1815" dirty="0" err="1">
                <a:solidFill>
                  <a:srgbClr val="171616"/>
                </a:solidFill>
                <a:latin typeface="Century"/>
                <a:ea typeface="Century"/>
                <a:cs typeface="Century"/>
                <a:sym typeface="Century"/>
              </a:rPr>
              <a:t>t",a</a:t>
            </a:r>
            <a:r>
              <a:rPr lang="en-US" sz="1815" dirty="0">
                <a:solidFill>
                  <a:srgbClr val="171616"/>
                </a:solidFill>
                <a:latin typeface="Century"/>
                <a:ea typeface="Century"/>
                <a:cs typeface="Century"/>
                <a:sym typeface="Century"/>
              </a:rPr>
              <a:t>); </a:t>
            </a:r>
            <a:endParaRPr dirty="0"/>
          </a:p>
          <a:p>
            <a:pPr marL="228600" lvl="0" indent="-228600" algn="l" rtl="0">
              <a:lnSpc>
                <a:spcPct val="100000"/>
              </a:lnSpc>
              <a:spcBef>
                <a:spcPts val="0"/>
              </a:spcBef>
              <a:spcAft>
                <a:spcPts val="0"/>
              </a:spcAft>
              <a:buClr>
                <a:srgbClr val="171616"/>
              </a:buClr>
              <a:buSzPts val="1815"/>
              <a:buNone/>
            </a:pPr>
            <a:r>
              <a:rPr lang="en-US" sz="1815" dirty="0">
                <a:solidFill>
                  <a:srgbClr val="171616"/>
                </a:solidFill>
                <a:latin typeface="Century"/>
                <a:ea typeface="Century"/>
                <a:cs typeface="Century"/>
                <a:sym typeface="Century"/>
              </a:rPr>
              <a:t>}</a:t>
            </a:r>
            <a:endParaRPr dirty="0"/>
          </a:p>
          <a:p>
            <a:pPr marL="228600" lvl="0" indent="-228600" algn="l" rtl="0">
              <a:lnSpc>
                <a:spcPct val="70000"/>
              </a:lnSpc>
              <a:spcBef>
                <a:spcPts val="1000"/>
              </a:spcBef>
              <a:spcAft>
                <a:spcPts val="0"/>
              </a:spcAft>
              <a:buClr>
                <a:srgbClr val="00305C"/>
              </a:buClr>
              <a:buSzPts val="1540"/>
              <a:buNone/>
            </a:pPr>
            <a:endParaRPr sz="1540" dirty="0"/>
          </a:p>
        </p:txBody>
      </p:sp>
      <p:sp>
        <p:nvSpPr>
          <p:cNvPr id="738" name="Google Shape;738;p93"/>
          <p:cNvSpPr txBox="1"/>
          <p:nvPr/>
        </p:nvSpPr>
        <p:spPr>
          <a:xfrm>
            <a:off x="1308295" y="990602"/>
            <a:ext cx="836910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entury"/>
                <a:ea typeface="Century"/>
                <a:cs typeface="Century"/>
                <a:sym typeface="Century"/>
              </a:rPr>
              <a:t>Static Variables are declared using </a:t>
            </a:r>
            <a:r>
              <a:rPr lang="en-US" sz="2400" b="1" i="1">
                <a:solidFill>
                  <a:srgbClr val="C00000"/>
                </a:solidFill>
                <a:latin typeface="Century"/>
                <a:ea typeface="Century"/>
                <a:cs typeface="Century"/>
                <a:sym typeface="Century"/>
              </a:rPr>
              <a:t>static </a:t>
            </a:r>
            <a:r>
              <a:rPr lang="en-US" sz="2400">
                <a:solidFill>
                  <a:schemeClr val="dk1"/>
                </a:solidFill>
                <a:latin typeface="Century"/>
                <a:ea typeface="Century"/>
                <a:cs typeface="Century"/>
                <a:sym typeface="Century"/>
              </a:rPr>
              <a:t>keyword.</a:t>
            </a:r>
            <a:endParaRPr/>
          </a:p>
          <a:p>
            <a:pPr marL="0" marR="0" lvl="0" indent="0" algn="l" rtl="0">
              <a:spcBef>
                <a:spcPts val="0"/>
              </a:spcBef>
              <a:spcAft>
                <a:spcPts val="0"/>
              </a:spcAft>
              <a:buNone/>
            </a:pPr>
            <a:endParaRPr sz="2400">
              <a:solidFill>
                <a:schemeClr val="dk1"/>
              </a:solidFill>
              <a:latin typeface="Century"/>
              <a:ea typeface="Century"/>
              <a:cs typeface="Century"/>
              <a:sym typeface="Century"/>
            </a:endParaRPr>
          </a:p>
        </p:txBody>
      </p:sp>
      <p:sp>
        <p:nvSpPr>
          <p:cNvPr id="739" name="Google Shape;739;p93"/>
          <p:cNvSpPr txBox="1"/>
          <p:nvPr/>
        </p:nvSpPr>
        <p:spPr>
          <a:xfrm>
            <a:off x="4543864" y="5410202"/>
            <a:ext cx="1143000" cy="646331"/>
          </a:xfrm>
          <a:prstGeom prst="rect">
            <a:avLst/>
          </a:prstGeom>
          <a:solidFill>
            <a:srgbClr val="75707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entury"/>
                <a:ea typeface="Century"/>
                <a:cs typeface="Century"/>
                <a:sym typeface="Century"/>
              </a:rPr>
              <a:t>Output:</a:t>
            </a:r>
            <a:endParaRPr/>
          </a:p>
          <a:p>
            <a:pPr marL="0" marR="0" lvl="0" indent="0" algn="l" rtl="0">
              <a:spcBef>
                <a:spcPts val="0"/>
              </a:spcBef>
              <a:spcAft>
                <a:spcPts val="0"/>
              </a:spcAft>
              <a:buNone/>
            </a:pPr>
            <a:r>
              <a:rPr lang="en-US" sz="1800">
                <a:solidFill>
                  <a:schemeClr val="dk1"/>
                </a:solidFill>
                <a:latin typeface="Century"/>
                <a:ea typeface="Century"/>
                <a:cs typeface="Century"/>
                <a:sym typeface="Century"/>
              </a:rPr>
              <a:t>1 2 3</a:t>
            </a:r>
            <a:endParaRPr/>
          </a:p>
        </p:txBody>
      </p:sp>
      <p:sp>
        <p:nvSpPr>
          <p:cNvPr id="740" name="Google Shape;740;p93"/>
          <p:cNvSpPr txBox="1"/>
          <p:nvPr/>
        </p:nvSpPr>
        <p:spPr>
          <a:xfrm>
            <a:off x="9410114" y="5511019"/>
            <a:ext cx="1143000" cy="646331"/>
          </a:xfrm>
          <a:prstGeom prst="rect">
            <a:avLst/>
          </a:prstGeom>
          <a:solidFill>
            <a:srgbClr val="75707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entury"/>
                <a:ea typeface="Century"/>
                <a:cs typeface="Century"/>
                <a:sym typeface="Century"/>
              </a:rPr>
              <a:t>Output:</a:t>
            </a:r>
            <a:endParaRPr/>
          </a:p>
          <a:p>
            <a:pPr marL="0" marR="0" lvl="0" indent="0" algn="l" rtl="0">
              <a:spcBef>
                <a:spcPts val="0"/>
              </a:spcBef>
              <a:spcAft>
                <a:spcPts val="0"/>
              </a:spcAft>
              <a:buNone/>
            </a:pPr>
            <a:r>
              <a:rPr lang="en-US" sz="1800">
                <a:solidFill>
                  <a:schemeClr val="dk1"/>
                </a:solidFill>
                <a:latin typeface="Century"/>
                <a:ea typeface="Century"/>
                <a:cs typeface="Century"/>
                <a:sym typeface="Century"/>
              </a:rPr>
              <a:t>1 1 1</a:t>
            </a:r>
            <a:endParaRPr/>
          </a:p>
        </p:txBody>
      </p:sp>
    </p:spTree>
    <p:extLst>
      <p:ext uri="{BB962C8B-B14F-4D97-AF65-F5344CB8AC3E}">
        <p14:creationId xmlns:p14="http://schemas.microsoft.com/office/powerpoint/2010/main" val="3869949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22A35"/>
              </a:buClr>
              <a:buSzPts val="4400"/>
              <a:buFont typeface="Century"/>
              <a:buNone/>
            </a:pPr>
            <a:r>
              <a:rPr lang="en-US" b="1">
                <a:solidFill>
                  <a:srgbClr val="222A35"/>
                </a:solidFill>
                <a:latin typeface="Century"/>
                <a:ea typeface="Century"/>
                <a:cs typeface="Century"/>
                <a:sym typeface="Century"/>
              </a:rPr>
              <a:t>External – STORAGE CLASS</a:t>
            </a:r>
            <a:br>
              <a:rPr lang="en-US" b="1">
                <a:solidFill>
                  <a:srgbClr val="222A35"/>
                </a:solidFill>
                <a:latin typeface="Century"/>
                <a:ea typeface="Century"/>
                <a:cs typeface="Century"/>
                <a:sym typeface="Century"/>
              </a:rPr>
            </a:br>
            <a:r>
              <a:rPr lang="en-US" b="1">
                <a:solidFill>
                  <a:srgbClr val="222A35"/>
                </a:solidFill>
                <a:latin typeface="Century"/>
                <a:ea typeface="Century"/>
                <a:cs typeface="Century"/>
                <a:sym typeface="Century"/>
              </a:rPr>
              <a:t>(Global Variables) </a:t>
            </a:r>
            <a:endParaRPr b="1">
              <a:solidFill>
                <a:srgbClr val="222A35"/>
              </a:solidFill>
              <a:latin typeface="Century"/>
              <a:ea typeface="Century"/>
              <a:cs typeface="Century"/>
              <a:sym typeface="Century"/>
            </a:endParaRPr>
          </a:p>
        </p:txBody>
      </p:sp>
      <p:sp>
        <p:nvSpPr>
          <p:cNvPr id="668" name="Google Shape;668;p8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305C"/>
              </a:buClr>
              <a:buSzPts val="2800"/>
              <a:buChar char="•"/>
            </a:pPr>
            <a:r>
              <a:rPr lang="en-US" dirty="0">
                <a:solidFill>
                  <a:schemeClr val="tx1"/>
                </a:solidFill>
                <a:latin typeface="Century"/>
                <a:ea typeface="Century"/>
                <a:cs typeface="Century"/>
                <a:sym typeface="Century"/>
              </a:rPr>
              <a:t>Variables that are declared </a:t>
            </a:r>
            <a:r>
              <a:rPr lang="en-US" b="1" i="1" dirty="0">
                <a:solidFill>
                  <a:srgbClr val="C00000"/>
                </a:solidFill>
                <a:latin typeface="Century"/>
                <a:ea typeface="Century"/>
                <a:cs typeface="Century"/>
                <a:sym typeface="Century"/>
              </a:rPr>
              <a:t>outside of all functions</a:t>
            </a:r>
            <a:r>
              <a:rPr lang="en-US" dirty="0">
                <a:latin typeface="Century"/>
                <a:ea typeface="Century"/>
                <a:cs typeface="Century"/>
                <a:sym typeface="Century"/>
              </a:rPr>
              <a:t> </a:t>
            </a:r>
            <a:r>
              <a:rPr lang="en-US" dirty="0">
                <a:solidFill>
                  <a:schemeClr val="tx1"/>
                </a:solidFill>
                <a:latin typeface="Century"/>
                <a:ea typeface="Century"/>
                <a:cs typeface="Century"/>
                <a:sym typeface="Century"/>
              </a:rPr>
              <a:t>are known as </a:t>
            </a:r>
            <a:r>
              <a:rPr lang="en-US" b="1" i="1" dirty="0">
                <a:solidFill>
                  <a:srgbClr val="C00000"/>
                </a:solidFill>
                <a:latin typeface="Century"/>
                <a:sym typeface="Century"/>
              </a:rPr>
              <a:t>external</a:t>
            </a:r>
            <a:r>
              <a:rPr lang="en-US" dirty="0">
                <a:solidFill>
                  <a:schemeClr val="tx1"/>
                </a:solidFill>
                <a:latin typeface="Century"/>
                <a:ea typeface="Century"/>
                <a:cs typeface="Century"/>
                <a:sym typeface="Century"/>
              </a:rPr>
              <a:t> or </a:t>
            </a:r>
            <a:r>
              <a:rPr lang="en-US" b="1" i="1" dirty="0">
                <a:solidFill>
                  <a:srgbClr val="C00000"/>
                </a:solidFill>
                <a:latin typeface="Century"/>
                <a:ea typeface="Century"/>
                <a:cs typeface="Century"/>
                <a:sym typeface="Century"/>
              </a:rPr>
              <a:t>global variables. </a:t>
            </a:r>
            <a:endParaRPr dirty="0"/>
          </a:p>
          <a:p>
            <a:pPr marL="228600" lvl="0" indent="-228600" algn="l" rtl="0">
              <a:lnSpc>
                <a:spcPct val="90000"/>
              </a:lnSpc>
              <a:spcBef>
                <a:spcPts val="1000"/>
              </a:spcBef>
              <a:spcAft>
                <a:spcPts val="0"/>
              </a:spcAft>
              <a:buClr>
                <a:srgbClr val="00305C"/>
              </a:buClr>
              <a:buSzPts val="2800"/>
              <a:buChar char="•"/>
            </a:pPr>
            <a:r>
              <a:rPr lang="en-US" dirty="0">
                <a:solidFill>
                  <a:schemeClr val="tx1"/>
                </a:solidFill>
                <a:latin typeface="Century"/>
                <a:ea typeface="Century"/>
                <a:cs typeface="Century"/>
                <a:sym typeface="Century"/>
              </a:rPr>
              <a:t>They are accessible from </a:t>
            </a:r>
            <a:r>
              <a:rPr lang="en-US" b="1" i="1" dirty="0">
                <a:solidFill>
                  <a:srgbClr val="C00000"/>
                </a:solidFill>
                <a:latin typeface="Century"/>
                <a:ea typeface="Century"/>
                <a:cs typeface="Century"/>
                <a:sym typeface="Century"/>
              </a:rPr>
              <a:t>any other function </a:t>
            </a:r>
            <a:r>
              <a:rPr lang="en-US" dirty="0">
                <a:solidFill>
                  <a:schemeClr val="tx1"/>
                </a:solidFill>
                <a:latin typeface="Century"/>
                <a:ea typeface="Century"/>
                <a:cs typeface="Century"/>
                <a:sym typeface="Century"/>
              </a:rPr>
              <a:t>inside the program.</a:t>
            </a:r>
            <a:endParaRPr dirty="0">
              <a:solidFill>
                <a:schemeClr val="tx1"/>
              </a:solidFill>
            </a:endParaRPr>
          </a:p>
          <a:p>
            <a:pPr marL="228600" lvl="0" indent="-228600" algn="l" rtl="0">
              <a:lnSpc>
                <a:spcPct val="90000"/>
              </a:lnSpc>
              <a:spcBef>
                <a:spcPts val="1000"/>
              </a:spcBef>
              <a:spcAft>
                <a:spcPts val="0"/>
              </a:spcAft>
              <a:buClr>
                <a:srgbClr val="00305C"/>
              </a:buClr>
              <a:buSzPts val="2800"/>
              <a:buChar char="•"/>
            </a:pPr>
            <a:r>
              <a:rPr lang="en-US" dirty="0">
                <a:solidFill>
                  <a:schemeClr val="tx1"/>
                </a:solidFill>
                <a:latin typeface="Century"/>
                <a:ea typeface="Century"/>
                <a:cs typeface="Century"/>
                <a:sym typeface="Century"/>
              </a:rPr>
              <a:t>Default value </a:t>
            </a:r>
            <a:r>
              <a:rPr lang="en-US" b="1" i="1" dirty="0">
                <a:solidFill>
                  <a:srgbClr val="C00000"/>
                </a:solidFill>
                <a:latin typeface="Century"/>
                <a:ea typeface="Century"/>
                <a:cs typeface="Century"/>
                <a:sym typeface="Century"/>
              </a:rPr>
              <a:t>is zero</a:t>
            </a:r>
            <a:r>
              <a:rPr lang="en-US" dirty="0">
                <a:latin typeface="Century"/>
                <a:ea typeface="Century"/>
                <a:cs typeface="Century"/>
                <a:sym typeface="Century"/>
              </a:rPr>
              <a:t>.</a:t>
            </a:r>
            <a:endParaRPr dirty="0"/>
          </a:p>
          <a:p>
            <a:pPr marL="228600" lvl="0" indent="-228600" algn="l" rtl="0">
              <a:lnSpc>
                <a:spcPct val="90000"/>
              </a:lnSpc>
              <a:spcBef>
                <a:spcPts val="1000"/>
              </a:spcBef>
              <a:spcAft>
                <a:spcPts val="0"/>
              </a:spcAft>
              <a:buClr>
                <a:srgbClr val="00305C"/>
              </a:buClr>
              <a:buSzPts val="2800"/>
              <a:buChar char="•"/>
            </a:pPr>
            <a:r>
              <a:rPr lang="en-US" dirty="0">
                <a:solidFill>
                  <a:schemeClr val="tx1"/>
                </a:solidFill>
                <a:latin typeface="Century"/>
                <a:ea typeface="Century"/>
                <a:cs typeface="Century"/>
                <a:sym typeface="Century"/>
              </a:rPr>
              <a:t>The value is assigned to it in a different block and this can be overwritten/changed in a different block</a:t>
            </a:r>
            <a:r>
              <a:rPr lang="en-US" dirty="0">
                <a:latin typeface="Century"/>
                <a:ea typeface="Century"/>
                <a:cs typeface="Century"/>
                <a:sym typeface="Century"/>
              </a:rPr>
              <a:t>.</a:t>
            </a:r>
            <a:endParaRPr dirty="0"/>
          </a:p>
          <a:p>
            <a:pPr marL="228600" lvl="0" indent="-228600" algn="l" rtl="0">
              <a:lnSpc>
                <a:spcPct val="90000"/>
              </a:lnSpc>
              <a:spcBef>
                <a:spcPts val="1000"/>
              </a:spcBef>
              <a:spcAft>
                <a:spcPts val="0"/>
              </a:spcAft>
              <a:buClr>
                <a:srgbClr val="00305C"/>
              </a:buClr>
              <a:buSzPts val="2800"/>
              <a:buChar char="•"/>
            </a:pPr>
            <a:r>
              <a:rPr lang="en-US" dirty="0">
                <a:solidFill>
                  <a:schemeClr val="tx1"/>
                </a:solidFill>
                <a:latin typeface="Century"/>
                <a:ea typeface="Century"/>
                <a:cs typeface="Century"/>
                <a:sym typeface="Century"/>
              </a:rPr>
              <a:t>The lifetime is </a:t>
            </a:r>
            <a:r>
              <a:rPr lang="en-US" b="1" i="1" dirty="0">
                <a:solidFill>
                  <a:srgbClr val="C00000"/>
                </a:solidFill>
                <a:latin typeface="Century"/>
                <a:ea typeface="Century"/>
                <a:cs typeface="Century"/>
                <a:sym typeface="Century"/>
              </a:rPr>
              <a:t>till the program terminates</a:t>
            </a:r>
            <a:r>
              <a:rPr lang="en-US" dirty="0">
                <a:latin typeface="Century"/>
                <a:ea typeface="Century"/>
                <a:cs typeface="Century"/>
                <a:sym typeface="Century"/>
              </a:rPr>
              <a:t>.</a:t>
            </a:r>
            <a:endParaRPr dirty="0"/>
          </a:p>
          <a:p>
            <a:pPr marL="228600" lvl="0" indent="-50800" algn="l" rtl="0">
              <a:lnSpc>
                <a:spcPct val="90000"/>
              </a:lnSpc>
              <a:spcBef>
                <a:spcPts val="1000"/>
              </a:spcBef>
              <a:spcAft>
                <a:spcPts val="0"/>
              </a:spcAft>
              <a:buClr>
                <a:srgbClr val="00305C"/>
              </a:buClr>
              <a:buSzPts val="2800"/>
              <a:buNone/>
            </a:pPr>
            <a:endParaRPr dirty="0">
              <a:latin typeface="Century"/>
              <a:ea typeface="Century"/>
              <a:cs typeface="Century"/>
              <a:sym typeface="Century"/>
            </a:endParaRPr>
          </a:p>
          <a:p>
            <a:pPr marL="228600" lvl="0" indent="-50800" algn="l" rtl="0">
              <a:lnSpc>
                <a:spcPct val="90000"/>
              </a:lnSpc>
              <a:spcBef>
                <a:spcPts val="1000"/>
              </a:spcBef>
              <a:spcAft>
                <a:spcPts val="0"/>
              </a:spcAft>
              <a:buClr>
                <a:srgbClr val="00305C"/>
              </a:buClr>
              <a:buSzPts val="2800"/>
              <a:buNone/>
            </a:pPr>
            <a:endParaRPr dirty="0">
              <a:latin typeface="Century"/>
              <a:ea typeface="Century"/>
              <a:cs typeface="Century"/>
              <a:sym typeface="Century"/>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6"/>
          <p:cNvSpPr txBox="1">
            <a:spLocks noGrp="1"/>
          </p:cNvSpPr>
          <p:nvPr>
            <p:ph type="title"/>
          </p:nvPr>
        </p:nvSpPr>
        <p:spPr>
          <a:xfrm>
            <a:off x="295421" y="365125"/>
            <a:ext cx="10635175"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22A35"/>
              </a:buClr>
              <a:buSzPts val="3959"/>
              <a:buFont typeface="Century"/>
              <a:buNone/>
            </a:pPr>
            <a:r>
              <a:rPr lang="en-US" sz="3959" b="1">
                <a:solidFill>
                  <a:srgbClr val="222A35"/>
                </a:solidFill>
                <a:latin typeface="Century"/>
                <a:ea typeface="Century"/>
                <a:cs typeface="Century"/>
                <a:sym typeface="Century"/>
              </a:rPr>
              <a:t>EXTERNAL – STORAGE CLASS</a:t>
            </a:r>
            <a:br>
              <a:rPr lang="en-US" sz="3959" b="1">
                <a:solidFill>
                  <a:srgbClr val="222A35"/>
                </a:solidFill>
                <a:latin typeface="Century"/>
                <a:ea typeface="Century"/>
                <a:cs typeface="Century"/>
                <a:sym typeface="Century"/>
              </a:rPr>
            </a:br>
            <a:r>
              <a:rPr lang="en-US" sz="3959" b="1">
                <a:solidFill>
                  <a:srgbClr val="222A35"/>
                </a:solidFill>
                <a:latin typeface="Century"/>
                <a:ea typeface="Century"/>
                <a:cs typeface="Century"/>
                <a:sym typeface="Century"/>
              </a:rPr>
              <a:t>GLOBAL VARIABLE (Cont…)</a:t>
            </a:r>
            <a:br>
              <a:rPr lang="en-US" sz="3959" b="1">
                <a:solidFill>
                  <a:srgbClr val="222A35"/>
                </a:solidFill>
                <a:latin typeface="Century"/>
                <a:ea typeface="Century"/>
                <a:cs typeface="Century"/>
                <a:sym typeface="Century"/>
              </a:rPr>
            </a:br>
            <a:r>
              <a:rPr lang="en-US" sz="2430" b="1">
                <a:solidFill>
                  <a:srgbClr val="222A35"/>
                </a:solidFill>
                <a:latin typeface="Century"/>
                <a:ea typeface="Century"/>
                <a:cs typeface="Century"/>
                <a:sym typeface="Century"/>
              </a:rPr>
              <a:t> EXAMPLE</a:t>
            </a:r>
            <a:endParaRPr sz="3959" b="1">
              <a:solidFill>
                <a:srgbClr val="222A35"/>
              </a:solidFill>
              <a:latin typeface="Century"/>
              <a:ea typeface="Century"/>
              <a:cs typeface="Century"/>
              <a:sym typeface="Century"/>
            </a:endParaRPr>
          </a:p>
        </p:txBody>
      </p:sp>
      <p:sp>
        <p:nvSpPr>
          <p:cNvPr id="676" name="Google Shape;676;p86"/>
          <p:cNvSpPr txBox="1">
            <a:spLocks noGrp="1"/>
          </p:cNvSpPr>
          <p:nvPr>
            <p:ph type="body" idx="1"/>
          </p:nvPr>
        </p:nvSpPr>
        <p:spPr>
          <a:prstGeom prst="rect">
            <a:avLst/>
          </a:prstGeom>
          <a:solidFill>
            <a:schemeClr val="lt2"/>
          </a:solid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1750"/>
              <a:buNone/>
            </a:pPr>
            <a:r>
              <a:rPr lang="en-US" sz="1750" dirty="0">
                <a:solidFill>
                  <a:schemeClr val="dk1"/>
                </a:solidFill>
                <a:latin typeface="Century"/>
                <a:ea typeface="Century"/>
                <a:cs typeface="Century"/>
                <a:sym typeface="Century"/>
              </a:rPr>
              <a:t>#include &lt;</a:t>
            </a:r>
            <a:r>
              <a:rPr lang="en-US" sz="1750" dirty="0" err="1">
                <a:solidFill>
                  <a:schemeClr val="dk1"/>
                </a:solidFill>
                <a:latin typeface="Century"/>
                <a:ea typeface="Century"/>
                <a:cs typeface="Century"/>
                <a:sym typeface="Century"/>
              </a:rPr>
              <a:t>stdio.h</a:t>
            </a:r>
            <a:r>
              <a:rPr lang="en-US" sz="1750" dirty="0">
                <a:solidFill>
                  <a:schemeClr val="dk1"/>
                </a:solidFill>
                <a:latin typeface="Century"/>
                <a:ea typeface="Century"/>
                <a:cs typeface="Century"/>
                <a:sym typeface="Century"/>
              </a:rPr>
              <a:t>&gt;</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void display(); </a:t>
            </a:r>
            <a:r>
              <a:rPr lang="en-US" sz="1750" b="1" dirty="0">
                <a:solidFill>
                  <a:schemeClr val="dk1"/>
                </a:solidFill>
                <a:latin typeface="Century"/>
                <a:ea typeface="Century"/>
                <a:cs typeface="Century"/>
                <a:sym typeface="Century"/>
              </a:rPr>
              <a:t>// function </a:t>
            </a:r>
            <a:r>
              <a:rPr lang="en-US" sz="1750" b="1" dirty="0" err="1">
                <a:solidFill>
                  <a:schemeClr val="dk1"/>
                </a:solidFill>
                <a:latin typeface="Century"/>
                <a:ea typeface="Century"/>
                <a:cs typeface="Century"/>
                <a:sym typeface="Century"/>
              </a:rPr>
              <a:t>declration</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int n = 5; </a:t>
            </a:r>
            <a:r>
              <a:rPr lang="en-US" sz="1750" b="1" dirty="0">
                <a:solidFill>
                  <a:schemeClr val="dk1"/>
                </a:solidFill>
                <a:latin typeface="Century"/>
                <a:ea typeface="Century"/>
                <a:cs typeface="Century"/>
                <a:sym typeface="Century"/>
              </a:rPr>
              <a:t>// global variable </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int main()</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 ++n;</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display();</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return 0; </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void display()</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 </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++n;</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printf("n = %d", n);</a:t>
            </a:r>
            <a:endParaRPr dirty="0"/>
          </a:p>
          <a:p>
            <a:pPr marL="228600" lvl="0" indent="-228600" algn="l" rtl="0">
              <a:lnSpc>
                <a:spcPct val="70000"/>
              </a:lnSpc>
              <a:spcBef>
                <a:spcPts val="1000"/>
              </a:spcBef>
              <a:spcAft>
                <a:spcPts val="0"/>
              </a:spcAft>
              <a:buClr>
                <a:schemeClr val="dk1"/>
              </a:buClr>
              <a:buSzPts val="1750"/>
              <a:buNone/>
            </a:pPr>
            <a:r>
              <a:rPr lang="en-US" sz="1750" dirty="0">
                <a:solidFill>
                  <a:schemeClr val="dk1"/>
                </a:solidFill>
                <a:latin typeface="Century"/>
                <a:ea typeface="Century"/>
                <a:cs typeface="Century"/>
                <a:sym typeface="Century"/>
              </a:rPr>
              <a:t> }</a:t>
            </a:r>
            <a:endParaRPr dirty="0"/>
          </a:p>
        </p:txBody>
      </p:sp>
      <p:sp>
        <p:nvSpPr>
          <p:cNvPr id="677" name="Google Shape;677;p86"/>
          <p:cNvSpPr txBox="1"/>
          <p:nvPr/>
        </p:nvSpPr>
        <p:spPr>
          <a:xfrm>
            <a:off x="7821637" y="5474678"/>
            <a:ext cx="2819400" cy="646331"/>
          </a:xfrm>
          <a:prstGeom prst="rect">
            <a:avLst/>
          </a:prstGeom>
          <a:solidFill>
            <a:srgbClr val="AEABA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entury"/>
                <a:ea typeface="Century"/>
                <a:cs typeface="Century"/>
                <a:sym typeface="Century"/>
              </a:rPr>
              <a:t>Output: </a:t>
            </a:r>
            <a:endParaRPr/>
          </a:p>
          <a:p>
            <a:pPr marL="0" marR="0" lvl="0" indent="0" algn="l" rtl="0">
              <a:spcBef>
                <a:spcPts val="0"/>
              </a:spcBef>
              <a:spcAft>
                <a:spcPts val="0"/>
              </a:spcAft>
              <a:buNone/>
            </a:pPr>
            <a:r>
              <a:rPr lang="en-US" sz="1800">
                <a:solidFill>
                  <a:schemeClr val="dk1"/>
                </a:solidFill>
                <a:latin typeface="Century"/>
                <a:ea typeface="Century"/>
                <a:cs typeface="Century"/>
                <a:sym typeface="Century"/>
              </a:rPr>
              <a:t>n=7</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87"/>
          <p:cNvSpPr txBox="1">
            <a:spLocks noGrp="1"/>
          </p:cNvSpPr>
          <p:nvPr>
            <p:ph type="title"/>
          </p:nvPr>
        </p:nvSpPr>
        <p:spPr>
          <a:xfrm>
            <a:off x="261424" y="252584"/>
            <a:ext cx="10584767"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22A35"/>
              </a:buClr>
              <a:buSzPts val="4400"/>
              <a:buFont typeface="Century"/>
              <a:buNone/>
            </a:pPr>
            <a:r>
              <a:rPr lang="en-US" sz="4200" b="1" dirty="0">
                <a:solidFill>
                  <a:srgbClr val="222A35"/>
                </a:solidFill>
                <a:latin typeface="Century"/>
                <a:ea typeface="Century"/>
                <a:cs typeface="Century"/>
                <a:sym typeface="Century"/>
              </a:rPr>
              <a:t>External – STORAGE CLASS (Cont..)</a:t>
            </a:r>
            <a:br>
              <a:rPr lang="en-US" sz="4200" b="1" dirty="0">
                <a:solidFill>
                  <a:srgbClr val="222A35"/>
                </a:solidFill>
              </a:rPr>
            </a:br>
            <a:r>
              <a:rPr lang="en-US" sz="4200" b="1" dirty="0">
                <a:solidFill>
                  <a:srgbClr val="FF0000"/>
                </a:solidFill>
                <a:latin typeface="Century"/>
                <a:ea typeface="Century"/>
                <a:cs typeface="Century"/>
                <a:sym typeface="Century"/>
              </a:rPr>
              <a:t>extern</a:t>
            </a:r>
            <a:r>
              <a:rPr lang="en-US" sz="4200" b="1" dirty="0">
                <a:solidFill>
                  <a:srgbClr val="222A35"/>
                </a:solidFill>
              </a:rPr>
              <a:t> </a:t>
            </a:r>
            <a:r>
              <a:rPr lang="en-US" sz="4200" b="1" dirty="0">
                <a:solidFill>
                  <a:srgbClr val="222A35"/>
                </a:solidFill>
                <a:latin typeface="Century"/>
                <a:ea typeface="Century"/>
                <a:cs typeface="Century"/>
                <a:sym typeface="Century"/>
              </a:rPr>
              <a:t>KEYWORD USAGE</a:t>
            </a:r>
            <a:endParaRPr sz="4200" b="1" dirty="0">
              <a:solidFill>
                <a:srgbClr val="222A35"/>
              </a:solidFill>
              <a:latin typeface="Century"/>
              <a:ea typeface="Century"/>
              <a:cs typeface="Century"/>
              <a:sym typeface="Century"/>
            </a:endParaRPr>
          </a:p>
        </p:txBody>
      </p:sp>
      <p:sp>
        <p:nvSpPr>
          <p:cNvPr id="685" name="Google Shape;685;p87"/>
          <p:cNvSpPr txBox="1">
            <a:spLocks noGrp="1"/>
          </p:cNvSpPr>
          <p:nvPr>
            <p:ph type="body" idx="1"/>
          </p:nvPr>
        </p:nvSpPr>
        <p:spPr>
          <a:xfrm>
            <a:off x="450166" y="1825625"/>
            <a:ext cx="10211738"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305C"/>
              </a:buClr>
              <a:buSzPts val="2000"/>
              <a:buNone/>
            </a:pPr>
            <a:r>
              <a:rPr lang="en-US" sz="2200" dirty="0">
                <a:solidFill>
                  <a:schemeClr val="tx1"/>
                </a:solidFill>
                <a:latin typeface="Century"/>
                <a:ea typeface="Century"/>
                <a:cs typeface="Century"/>
                <a:sym typeface="Century"/>
              </a:rPr>
              <a:t>To access a </a:t>
            </a:r>
            <a:r>
              <a:rPr lang="en-US" sz="2200" b="1" i="1" dirty="0">
                <a:solidFill>
                  <a:srgbClr val="C00000"/>
                </a:solidFill>
                <a:latin typeface="Century"/>
                <a:ea typeface="Century"/>
                <a:cs typeface="Century"/>
                <a:sym typeface="Century"/>
              </a:rPr>
              <a:t>global variable </a:t>
            </a:r>
            <a:r>
              <a:rPr lang="en-US" sz="2200" dirty="0">
                <a:latin typeface="Century"/>
                <a:ea typeface="Century"/>
                <a:cs typeface="Century"/>
                <a:sym typeface="Century"/>
              </a:rPr>
              <a:t>(</a:t>
            </a:r>
            <a:r>
              <a:rPr lang="en-US" sz="2200" dirty="0">
                <a:solidFill>
                  <a:schemeClr val="tx1"/>
                </a:solidFill>
                <a:latin typeface="Century"/>
                <a:ea typeface="Century"/>
                <a:cs typeface="Century"/>
                <a:sym typeface="Century"/>
              </a:rPr>
              <a:t>declared in file1) in a </a:t>
            </a:r>
            <a:r>
              <a:rPr lang="en-US" sz="2200" b="1" i="1" dirty="0">
                <a:solidFill>
                  <a:srgbClr val="C00000"/>
                </a:solidFill>
                <a:latin typeface="Century"/>
                <a:ea typeface="Century"/>
                <a:cs typeface="Century"/>
                <a:sym typeface="Century"/>
              </a:rPr>
              <a:t>different file  </a:t>
            </a:r>
            <a:r>
              <a:rPr lang="en-US" sz="2200" dirty="0">
                <a:solidFill>
                  <a:schemeClr val="tx1"/>
                </a:solidFill>
                <a:latin typeface="Century"/>
                <a:ea typeface="Century"/>
                <a:cs typeface="Century"/>
                <a:sym typeface="Century"/>
              </a:rPr>
              <a:t>file2</a:t>
            </a:r>
            <a:r>
              <a:rPr lang="en-US" sz="2200" b="1" i="1" dirty="0">
                <a:solidFill>
                  <a:srgbClr val="FF0000"/>
                </a:solidFill>
                <a:latin typeface="Century"/>
                <a:ea typeface="Century"/>
                <a:cs typeface="Century"/>
                <a:sym typeface="Century"/>
              </a:rPr>
              <a:t>, keyword </a:t>
            </a:r>
            <a:endParaRPr sz="2200" b="1" i="1" dirty="0">
              <a:solidFill>
                <a:srgbClr val="FF0000"/>
              </a:solidFill>
              <a:latin typeface="Century"/>
              <a:ea typeface="Century"/>
              <a:cs typeface="Century"/>
              <a:sym typeface="Century"/>
            </a:endParaRPr>
          </a:p>
          <a:p>
            <a:pPr marL="228600" lvl="0" indent="-228600" algn="just" rtl="0">
              <a:lnSpc>
                <a:spcPct val="90000"/>
              </a:lnSpc>
              <a:spcBef>
                <a:spcPts val="1000"/>
              </a:spcBef>
              <a:spcAft>
                <a:spcPts val="0"/>
              </a:spcAft>
              <a:buClr>
                <a:srgbClr val="FF0000"/>
              </a:buClr>
              <a:buSzPts val="2000"/>
              <a:buNone/>
            </a:pPr>
            <a:r>
              <a:rPr lang="en-US" sz="2200" b="1" i="1" dirty="0">
                <a:solidFill>
                  <a:srgbClr val="FF0000"/>
                </a:solidFill>
                <a:latin typeface="Century"/>
                <a:ea typeface="Century"/>
                <a:cs typeface="Century"/>
                <a:sym typeface="Century"/>
              </a:rPr>
              <a:t>extern is used</a:t>
            </a:r>
            <a:r>
              <a:rPr lang="en-US" sz="2200" dirty="0">
                <a:latin typeface="Century"/>
                <a:ea typeface="Century"/>
                <a:cs typeface="Century"/>
                <a:sym typeface="Century"/>
              </a:rPr>
              <a:t> </a:t>
            </a:r>
            <a:r>
              <a:rPr lang="en-US" sz="2200" dirty="0">
                <a:solidFill>
                  <a:schemeClr val="tx1"/>
                </a:solidFill>
                <a:latin typeface="Century"/>
                <a:ea typeface="Century"/>
                <a:cs typeface="Century"/>
                <a:sym typeface="Century"/>
              </a:rPr>
              <a:t>in file2 to indicate that the external variable is declared in another file.</a:t>
            </a:r>
            <a:endParaRPr sz="2200" dirty="0">
              <a:solidFill>
                <a:schemeClr val="tx1"/>
              </a:solidFill>
            </a:endParaRPr>
          </a:p>
          <a:p>
            <a:pPr marL="228600" lvl="0" indent="-228600" algn="l" rtl="0">
              <a:lnSpc>
                <a:spcPct val="90000"/>
              </a:lnSpc>
              <a:spcBef>
                <a:spcPts val="1000"/>
              </a:spcBef>
              <a:spcAft>
                <a:spcPts val="0"/>
              </a:spcAft>
              <a:buClr>
                <a:srgbClr val="00305C"/>
              </a:buClr>
              <a:buSzPts val="2800"/>
              <a:buNone/>
            </a:pPr>
            <a:endParaRPr dirty="0"/>
          </a:p>
          <a:p>
            <a:pPr marL="228600" lvl="0" indent="-228600" algn="l" rtl="0">
              <a:lnSpc>
                <a:spcPct val="90000"/>
              </a:lnSpc>
              <a:spcBef>
                <a:spcPts val="1000"/>
              </a:spcBef>
              <a:spcAft>
                <a:spcPts val="0"/>
              </a:spcAft>
              <a:buClr>
                <a:srgbClr val="00305C"/>
              </a:buClr>
              <a:buSzPts val="2800"/>
              <a:buNone/>
            </a:pPr>
            <a:endParaRPr dirty="0"/>
          </a:p>
          <a:p>
            <a:pPr marL="228600" lvl="0" indent="-228600" algn="l" rtl="0">
              <a:lnSpc>
                <a:spcPct val="90000"/>
              </a:lnSpc>
              <a:spcBef>
                <a:spcPts val="1000"/>
              </a:spcBef>
              <a:spcAft>
                <a:spcPts val="0"/>
              </a:spcAft>
              <a:buClr>
                <a:srgbClr val="00305C"/>
              </a:buClr>
              <a:buSzPts val="2800"/>
              <a:buNone/>
            </a:pPr>
            <a:endParaRPr dirty="0"/>
          </a:p>
          <a:p>
            <a:pPr marL="228600" lvl="0" indent="-228600" algn="l" rtl="0">
              <a:lnSpc>
                <a:spcPct val="90000"/>
              </a:lnSpc>
              <a:spcBef>
                <a:spcPts val="1000"/>
              </a:spcBef>
              <a:spcAft>
                <a:spcPts val="0"/>
              </a:spcAft>
              <a:buClr>
                <a:srgbClr val="00305C"/>
              </a:buClr>
              <a:buSzPts val="2800"/>
              <a:buNone/>
            </a:pPr>
            <a:endParaRPr dirty="0"/>
          </a:p>
          <a:p>
            <a:pPr marL="228600" lvl="0" indent="-228600" algn="l" rtl="0">
              <a:lnSpc>
                <a:spcPct val="90000"/>
              </a:lnSpc>
              <a:spcBef>
                <a:spcPts val="1000"/>
              </a:spcBef>
              <a:spcAft>
                <a:spcPts val="0"/>
              </a:spcAft>
              <a:buClr>
                <a:srgbClr val="00305C"/>
              </a:buClr>
              <a:buSzPts val="2800"/>
              <a:buNone/>
            </a:pPr>
            <a:endParaRPr dirty="0"/>
          </a:p>
        </p:txBody>
      </p:sp>
      <p:pic>
        <p:nvPicPr>
          <p:cNvPr id="686" name="Google Shape;686;p87"/>
          <p:cNvPicPr preferRelativeResize="0"/>
          <p:nvPr/>
        </p:nvPicPr>
        <p:blipFill rotWithShape="1">
          <a:blip r:embed="rId3">
            <a:alphaModFix/>
          </a:blip>
          <a:srcRect b="8695"/>
          <a:stretch/>
        </p:blipFill>
        <p:spPr>
          <a:xfrm>
            <a:off x="1350498" y="2841674"/>
            <a:ext cx="8153266" cy="35146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5FCC-6259-B6D6-33D5-B562F21ABD06}"/>
              </a:ext>
            </a:extLst>
          </p:cNvPr>
          <p:cNvSpPr>
            <a:spLocks noGrp="1"/>
          </p:cNvSpPr>
          <p:nvPr>
            <p:ph type="title"/>
          </p:nvPr>
        </p:nvSpPr>
        <p:spPr>
          <a:xfrm>
            <a:off x="838200" y="365126"/>
            <a:ext cx="10515600" cy="765406"/>
          </a:xfrm>
        </p:spPr>
        <p:txBody>
          <a:bodyPr>
            <a:normAutofit/>
          </a:bodyPr>
          <a:lstStyle/>
          <a:p>
            <a:r>
              <a:rPr lang="en-IN" sz="4200" b="1" dirty="0">
                <a:solidFill>
                  <a:srgbClr val="222A35"/>
                </a:solidFill>
                <a:latin typeface="Century"/>
              </a:rPr>
              <a:t>External- Example</a:t>
            </a:r>
          </a:p>
        </p:txBody>
      </p:sp>
      <p:sp>
        <p:nvSpPr>
          <p:cNvPr id="3" name="Content Placeholder 2">
            <a:extLst>
              <a:ext uri="{FF2B5EF4-FFF2-40B4-BE49-F238E27FC236}">
                <a16:creationId xmlns:a16="http://schemas.microsoft.com/office/drawing/2014/main" id="{AECF7BA7-55C2-664F-80E3-5EFF21EC6873}"/>
              </a:ext>
            </a:extLst>
          </p:cNvPr>
          <p:cNvSpPr>
            <a:spLocks noGrp="1"/>
          </p:cNvSpPr>
          <p:nvPr>
            <p:ph idx="1"/>
          </p:nvPr>
        </p:nvSpPr>
        <p:spPr>
          <a:xfrm>
            <a:off x="838200" y="1410456"/>
            <a:ext cx="5629102" cy="5262979"/>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IN" dirty="0">
                <a:solidFill>
                  <a:schemeClr val="tx1"/>
                </a:solidFill>
                <a:latin typeface="Century"/>
              </a:rPr>
              <a:t>#include &lt;</a:t>
            </a:r>
            <a:r>
              <a:rPr lang="en-IN" dirty="0" err="1">
                <a:solidFill>
                  <a:schemeClr val="tx1"/>
                </a:solidFill>
                <a:latin typeface="Century"/>
              </a:rPr>
              <a:t>stdio.h</a:t>
            </a:r>
            <a:r>
              <a:rPr lang="en-IN" dirty="0">
                <a:solidFill>
                  <a:schemeClr val="tx1"/>
                </a:solidFill>
                <a:latin typeface="Century"/>
              </a:rPr>
              <a:t>&gt;  </a:t>
            </a:r>
          </a:p>
          <a:p>
            <a:pPr marL="0" indent="0">
              <a:buNone/>
            </a:pPr>
            <a:r>
              <a:rPr lang="en-IN" dirty="0">
                <a:solidFill>
                  <a:schemeClr val="tx1"/>
                </a:solidFill>
                <a:latin typeface="Century"/>
              </a:rPr>
              <a:t>int main()  </a:t>
            </a:r>
          </a:p>
          <a:p>
            <a:pPr marL="0" indent="0">
              <a:buNone/>
            </a:pPr>
            <a:r>
              <a:rPr lang="en-IN" dirty="0">
                <a:solidFill>
                  <a:schemeClr val="tx1"/>
                </a:solidFill>
                <a:latin typeface="Century"/>
              </a:rPr>
              <a:t>{  </a:t>
            </a:r>
          </a:p>
          <a:p>
            <a:pPr marL="0" indent="0">
              <a:buNone/>
            </a:pPr>
            <a:r>
              <a:rPr lang="en-IN" dirty="0">
                <a:solidFill>
                  <a:schemeClr val="tx1"/>
                </a:solidFill>
                <a:latin typeface="Century"/>
              </a:rPr>
              <a:t>extern int a;   </a:t>
            </a:r>
          </a:p>
          <a:p>
            <a:pPr marL="0" indent="0">
              <a:buNone/>
            </a:pPr>
            <a:r>
              <a:rPr lang="en-IN" dirty="0">
                <a:solidFill>
                  <a:schemeClr val="tx1"/>
                </a:solidFill>
                <a:latin typeface="Century"/>
              </a:rPr>
              <a:t>printf("%</a:t>
            </a:r>
            <a:r>
              <a:rPr lang="en-IN" dirty="0" err="1">
                <a:solidFill>
                  <a:schemeClr val="tx1"/>
                </a:solidFill>
                <a:latin typeface="Century"/>
              </a:rPr>
              <a:t>d",a</a:t>
            </a:r>
            <a:r>
              <a:rPr lang="en-IN" dirty="0">
                <a:solidFill>
                  <a:schemeClr val="tx1"/>
                </a:solidFill>
                <a:latin typeface="Century"/>
              </a:rPr>
              <a:t>);  </a:t>
            </a:r>
          </a:p>
          <a:p>
            <a:pPr marL="0" indent="0">
              <a:buNone/>
            </a:pPr>
            <a:r>
              <a:rPr lang="en-IN" dirty="0">
                <a:solidFill>
                  <a:schemeClr val="tx1"/>
                </a:solidFill>
                <a:latin typeface="Century"/>
              </a:rPr>
              <a:t>}  </a:t>
            </a:r>
          </a:p>
          <a:p>
            <a:pPr marL="0" indent="0">
              <a:buNone/>
            </a:pPr>
            <a:endParaRPr lang="en-IN" dirty="0">
              <a:solidFill>
                <a:schemeClr val="tx1"/>
              </a:solidFill>
              <a:latin typeface="Century"/>
            </a:endParaRPr>
          </a:p>
          <a:p>
            <a:pPr marL="0" indent="0">
              <a:buNone/>
            </a:pPr>
            <a:r>
              <a:rPr lang="en-IN" dirty="0">
                <a:solidFill>
                  <a:schemeClr val="tx1"/>
                </a:solidFill>
                <a:latin typeface="Century"/>
              </a:rPr>
              <a:t>Output</a:t>
            </a:r>
          </a:p>
          <a:p>
            <a:pPr marL="0" indent="0">
              <a:buNone/>
            </a:pPr>
            <a:r>
              <a:rPr lang="en-IN" dirty="0" err="1">
                <a:solidFill>
                  <a:schemeClr val="tx1"/>
                </a:solidFill>
                <a:latin typeface="Century"/>
              </a:rPr>
              <a:t>main.c</a:t>
            </a:r>
            <a:r>
              <a:rPr lang="en-IN" dirty="0">
                <a:solidFill>
                  <a:schemeClr val="tx1"/>
                </a:solidFill>
                <a:latin typeface="Century"/>
              </a:rPr>
              <a:t>:(.text+0x6): undefined reference to `a'</a:t>
            </a:r>
          </a:p>
          <a:p>
            <a:pPr marL="0" indent="0">
              <a:buNone/>
            </a:pPr>
            <a:r>
              <a:rPr lang="en-IN" dirty="0">
                <a:solidFill>
                  <a:schemeClr val="tx1"/>
                </a:solidFill>
                <a:latin typeface="Century"/>
              </a:rPr>
              <a:t>collect2: error: </a:t>
            </a:r>
            <a:r>
              <a:rPr lang="en-IN" dirty="0" err="1">
                <a:solidFill>
                  <a:schemeClr val="tx1"/>
                </a:solidFill>
                <a:latin typeface="Century"/>
              </a:rPr>
              <a:t>ld</a:t>
            </a:r>
            <a:r>
              <a:rPr lang="en-IN" dirty="0">
                <a:solidFill>
                  <a:schemeClr val="tx1"/>
                </a:solidFill>
                <a:latin typeface="Century"/>
              </a:rPr>
              <a:t> returned 1 exit status</a:t>
            </a:r>
          </a:p>
        </p:txBody>
      </p:sp>
      <p:sp>
        <p:nvSpPr>
          <p:cNvPr id="5" name="TextBox 4">
            <a:extLst>
              <a:ext uri="{FF2B5EF4-FFF2-40B4-BE49-F238E27FC236}">
                <a16:creationId xmlns:a16="http://schemas.microsoft.com/office/drawing/2014/main" id="{27141655-16DA-9095-861A-1E9A79395236}"/>
              </a:ext>
            </a:extLst>
          </p:cNvPr>
          <p:cNvSpPr txBox="1"/>
          <p:nvPr/>
        </p:nvSpPr>
        <p:spPr>
          <a:xfrm>
            <a:off x="6611379" y="1410456"/>
            <a:ext cx="5392189" cy="50875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80000"/>
              </a:lnSpc>
              <a:spcBef>
                <a:spcPts val="1000"/>
              </a:spcBef>
              <a:buClr>
                <a:srgbClr val="00305C"/>
              </a:buClr>
              <a:buSzPts val="1800"/>
            </a:pPr>
            <a:r>
              <a:rPr lang="en-US" sz="2600" dirty="0">
                <a:solidFill>
                  <a:schemeClr val="tx1"/>
                </a:solidFill>
                <a:latin typeface="Century"/>
                <a:sym typeface="Montserrat"/>
              </a:rPr>
              <a:t>#include &lt;</a:t>
            </a:r>
            <a:r>
              <a:rPr lang="en-US" sz="2600" dirty="0" err="1">
                <a:solidFill>
                  <a:schemeClr val="tx1"/>
                </a:solidFill>
                <a:latin typeface="Century"/>
                <a:sym typeface="Montserrat"/>
              </a:rPr>
              <a:t>stdio.h</a:t>
            </a:r>
            <a:r>
              <a:rPr lang="en-US" sz="2600" dirty="0">
                <a:solidFill>
                  <a:schemeClr val="tx1"/>
                </a:solidFill>
                <a:latin typeface="Century"/>
                <a:sym typeface="Montserrat"/>
              </a:rPr>
              <a:t>&gt;  </a:t>
            </a:r>
          </a:p>
          <a:p>
            <a:pPr>
              <a:lnSpc>
                <a:spcPct val="80000"/>
              </a:lnSpc>
              <a:spcBef>
                <a:spcPts val="1000"/>
              </a:spcBef>
              <a:buClr>
                <a:srgbClr val="00305C"/>
              </a:buClr>
              <a:buSzPts val="1800"/>
            </a:pPr>
            <a:r>
              <a:rPr lang="en-US" sz="2600" dirty="0">
                <a:solidFill>
                  <a:schemeClr val="tx1"/>
                </a:solidFill>
                <a:latin typeface="Century"/>
                <a:sym typeface="Montserrat"/>
              </a:rPr>
              <a:t>int a;   </a:t>
            </a:r>
          </a:p>
          <a:p>
            <a:pPr>
              <a:lnSpc>
                <a:spcPct val="80000"/>
              </a:lnSpc>
              <a:spcBef>
                <a:spcPts val="1000"/>
              </a:spcBef>
              <a:buClr>
                <a:srgbClr val="00305C"/>
              </a:buClr>
              <a:buSzPts val="1800"/>
            </a:pPr>
            <a:r>
              <a:rPr lang="en-US" sz="2600" dirty="0">
                <a:solidFill>
                  <a:schemeClr val="tx1"/>
                </a:solidFill>
                <a:latin typeface="Century"/>
                <a:sym typeface="Montserrat"/>
              </a:rPr>
              <a:t>int main()  </a:t>
            </a:r>
          </a:p>
          <a:p>
            <a:pPr>
              <a:lnSpc>
                <a:spcPct val="80000"/>
              </a:lnSpc>
              <a:spcBef>
                <a:spcPts val="1000"/>
              </a:spcBef>
              <a:buClr>
                <a:srgbClr val="00305C"/>
              </a:buClr>
              <a:buSzPts val="1800"/>
            </a:pPr>
            <a:r>
              <a:rPr lang="en-US" sz="2600" dirty="0">
                <a:solidFill>
                  <a:schemeClr val="tx1"/>
                </a:solidFill>
                <a:latin typeface="Century"/>
                <a:sym typeface="Montserrat"/>
              </a:rPr>
              <a:t>{  </a:t>
            </a:r>
          </a:p>
          <a:p>
            <a:pPr>
              <a:lnSpc>
                <a:spcPct val="80000"/>
              </a:lnSpc>
              <a:spcBef>
                <a:spcPts val="1000"/>
              </a:spcBef>
              <a:buClr>
                <a:srgbClr val="00305C"/>
              </a:buClr>
              <a:buSzPts val="1800"/>
            </a:pPr>
            <a:r>
              <a:rPr lang="en-US" sz="2600" dirty="0">
                <a:solidFill>
                  <a:schemeClr val="tx1"/>
                </a:solidFill>
                <a:latin typeface="Century"/>
                <a:sym typeface="Montserrat"/>
              </a:rPr>
              <a:t>extern int a; // variable a is defined globally, the memory will not be allocated to a  </a:t>
            </a:r>
          </a:p>
          <a:p>
            <a:pPr>
              <a:lnSpc>
                <a:spcPct val="80000"/>
              </a:lnSpc>
              <a:spcBef>
                <a:spcPts val="1000"/>
              </a:spcBef>
              <a:buClr>
                <a:srgbClr val="00305C"/>
              </a:buClr>
              <a:buSzPts val="1800"/>
            </a:pPr>
            <a:r>
              <a:rPr lang="en-US" sz="2600" dirty="0">
                <a:solidFill>
                  <a:schemeClr val="tx1"/>
                </a:solidFill>
                <a:latin typeface="Century"/>
                <a:sym typeface="Montserrat"/>
              </a:rPr>
              <a:t>printf("%</a:t>
            </a:r>
            <a:r>
              <a:rPr lang="en-US" sz="2600" dirty="0" err="1">
                <a:solidFill>
                  <a:schemeClr val="tx1"/>
                </a:solidFill>
                <a:latin typeface="Century"/>
                <a:sym typeface="Montserrat"/>
              </a:rPr>
              <a:t>d",a</a:t>
            </a:r>
            <a:r>
              <a:rPr lang="en-US" sz="2600" dirty="0">
                <a:solidFill>
                  <a:schemeClr val="tx1"/>
                </a:solidFill>
                <a:latin typeface="Century"/>
                <a:sym typeface="Montserrat"/>
              </a:rPr>
              <a:t>);  </a:t>
            </a:r>
          </a:p>
          <a:p>
            <a:pPr>
              <a:lnSpc>
                <a:spcPct val="80000"/>
              </a:lnSpc>
              <a:spcBef>
                <a:spcPts val="1000"/>
              </a:spcBef>
              <a:buClr>
                <a:srgbClr val="00305C"/>
              </a:buClr>
              <a:buSzPts val="1800"/>
            </a:pPr>
            <a:r>
              <a:rPr lang="en-US" sz="2600" dirty="0">
                <a:solidFill>
                  <a:schemeClr val="tx1"/>
                </a:solidFill>
                <a:latin typeface="Century"/>
                <a:sym typeface="Montserrat"/>
              </a:rPr>
              <a:t>}  </a:t>
            </a:r>
          </a:p>
          <a:p>
            <a:pPr>
              <a:lnSpc>
                <a:spcPct val="80000"/>
              </a:lnSpc>
              <a:spcBef>
                <a:spcPts val="1000"/>
              </a:spcBef>
              <a:buClr>
                <a:srgbClr val="00305C"/>
              </a:buClr>
              <a:buSzPts val="1800"/>
            </a:pPr>
            <a:endParaRPr lang="en-US" sz="2600" dirty="0">
              <a:solidFill>
                <a:schemeClr val="tx1"/>
              </a:solidFill>
              <a:latin typeface="Century"/>
              <a:sym typeface="Montserrat"/>
            </a:endParaRPr>
          </a:p>
          <a:p>
            <a:pPr>
              <a:lnSpc>
                <a:spcPct val="80000"/>
              </a:lnSpc>
              <a:spcBef>
                <a:spcPts val="1000"/>
              </a:spcBef>
              <a:buClr>
                <a:srgbClr val="00305C"/>
              </a:buClr>
              <a:buSzPts val="1800"/>
            </a:pPr>
            <a:r>
              <a:rPr lang="en-US" sz="2600" dirty="0">
                <a:solidFill>
                  <a:schemeClr val="tx1"/>
                </a:solidFill>
                <a:latin typeface="Century"/>
                <a:sym typeface="Montserrat"/>
              </a:rPr>
              <a:t>Output</a:t>
            </a:r>
          </a:p>
          <a:p>
            <a:pPr>
              <a:lnSpc>
                <a:spcPct val="80000"/>
              </a:lnSpc>
              <a:spcBef>
                <a:spcPts val="1000"/>
              </a:spcBef>
              <a:buClr>
                <a:srgbClr val="00305C"/>
              </a:buClr>
              <a:buSzPts val="1800"/>
            </a:pPr>
            <a:r>
              <a:rPr lang="en-US" sz="2600" dirty="0">
                <a:solidFill>
                  <a:schemeClr val="tx1"/>
                </a:solidFill>
                <a:latin typeface="Century"/>
                <a:sym typeface="Montserrat"/>
              </a:rPr>
              <a:t>0</a:t>
            </a:r>
            <a:endParaRPr lang="en-IN" sz="2600" dirty="0">
              <a:solidFill>
                <a:schemeClr val="tx1"/>
              </a:solidFill>
              <a:latin typeface="Century"/>
              <a:sym typeface="Montserrat"/>
            </a:endParaRPr>
          </a:p>
        </p:txBody>
      </p:sp>
    </p:spTree>
    <p:extLst>
      <p:ext uri="{BB962C8B-B14F-4D97-AF65-F5344CB8AC3E}">
        <p14:creationId xmlns:p14="http://schemas.microsoft.com/office/powerpoint/2010/main" val="3738271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8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E4E79"/>
              </a:buClr>
              <a:buSzPts val="4400"/>
              <a:buFont typeface="Century"/>
              <a:buNone/>
            </a:pPr>
            <a:r>
              <a:rPr lang="en-US" b="1" dirty="0">
                <a:solidFill>
                  <a:srgbClr val="1E4E79"/>
                </a:solidFill>
                <a:latin typeface="Century"/>
                <a:ea typeface="Century"/>
                <a:cs typeface="Century"/>
                <a:sym typeface="Century"/>
              </a:rPr>
              <a:t>Register – STORAGE CLASS</a:t>
            </a:r>
            <a:endParaRPr b="1" dirty="0">
              <a:solidFill>
                <a:srgbClr val="1E4E79"/>
              </a:solidFill>
              <a:latin typeface="Century"/>
              <a:ea typeface="Century"/>
              <a:cs typeface="Century"/>
              <a:sym typeface="Century"/>
            </a:endParaRPr>
          </a:p>
        </p:txBody>
      </p:sp>
      <p:sp>
        <p:nvSpPr>
          <p:cNvPr id="702" name="Google Shape;702;p8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dirty="0">
                <a:solidFill>
                  <a:schemeClr val="dk1"/>
                </a:solidFill>
                <a:latin typeface="Century"/>
                <a:ea typeface="Century"/>
                <a:cs typeface="Century"/>
                <a:sym typeface="Century"/>
              </a:rPr>
              <a:t>Register variables are very </a:t>
            </a:r>
            <a:r>
              <a:rPr lang="en-US" sz="2400" b="1" i="1" dirty="0">
                <a:solidFill>
                  <a:srgbClr val="C00000"/>
                </a:solidFill>
                <a:latin typeface="Century"/>
                <a:ea typeface="Century"/>
                <a:cs typeface="Century"/>
                <a:sym typeface="Century"/>
              </a:rPr>
              <a:t>similar</a:t>
            </a:r>
            <a:r>
              <a:rPr lang="en-US" sz="2400" dirty="0">
                <a:solidFill>
                  <a:schemeClr val="dk1"/>
                </a:solidFill>
                <a:latin typeface="Century"/>
                <a:ea typeface="Century"/>
                <a:cs typeface="Century"/>
                <a:sym typeface="Century"/>
              </a:rPr>
              <a:t> to the auto variables. The difference is the storage. Register variables are stored in </a:t>
            </a:r>
            <a:r>
              <a:rPr lang="en-US" sz="2400" b="1" i="1" dirty="0">
                <a:solidFill>
                  <a:srgbClr val="C00000"/>
                </a:solidFill>
                <a:latin typeface="Century"/>
                <a:ea typeface="Century"/>
                <a:cs typeface="Century"/>
                <a:sym typeface="Century"/>
              </a:rPr>
              <a:t>CPU registers</a:t>
            </a:r>
            <a:r>
              <a:rPr lang="en-US" sz="2400" dirty="0">
                <a:solidFill>
                  <a:srgbClr val="C00000"/>
                </a:solidFill>
                <a:latin typeface="Century"/>
                <a:ea typeface="Century"/>
                <a:cs typeface="Century"/>
                <a:sym typeface="Century"/>
              </a:rPr>
              <a:t>.</a:t>
            </a:r>
            <a:r>
              <a:rPr lang="en-US" sz="2400" dirty="0">
                <a:solidFill>
                  <a:schemeClr val="dk1"/>
                </a:solidFill>
                <a:latin typeface="Century"/>
                <a:ea typeface="Century"/>
                <a:cs typeface="Century"/>
                <a:sym typeface="Century"/>
              </a:rPr>
              <a:t> Register variables are </a:t>
            </a:r>
            <a:r>
              <a:rPr lang="en-US" sz="2400" b="1" i="1" dirty="0">
                <a:solidFill>
                  <a:srgbClr val="C00000"/>
                </a:solidFill>
                <a:latin typeface="Century"/>
                <a:ea typeface="Century"/>
                <a:cs typeface="Century"/>
                <a:sym typeface="Century"/>
              </a:rPr>
              <a:t>accessed faster</a:t>
            </a:r>
            <a:r>
              <a:rPr lang="en-US" sz="2400" b="1" i="1" dirty="0">
                <a:solidFill>
                  <a:schemeClr val="dk1"/>
                </a:solidFill>
                <a:latin typeface="Century"/>
                <a:ea typeface="Century"/>
                <a:cs typeface="Century"/>
                <a:sym typeface="Century"/>
              </a:rPr>
              <a:t> </a:t>
            </a:r>
            <a:r>
              <a:rPr lang="en-US" sz="2400" dirty="0">
                <a:solidFill>
                  <a:schemeClr val="dk1"/>
                </a:solidFill>
                <a:latin typeface="Century"/>
                <a:ea typeface="Century"/>
                <a:cs typeface="Century"/>
                <a:sym typeface="Century"/>
              </a:rPr>
              <a:t>than the local variables. </a:t>
            </a:r>
            <a:endParaRPr dirty="0"/>
          </a:p>
          <a:p>
            <a:pPr marL="228600" lvl="0" indent="-228600" algn="l" rtl="0">
              <a:lnSpc>
                <a:spcPct val="90000"/>
              </a:lnSpc>
              <a:spcBef>
                <a:spcPts val="1000"/>
              </a:spcBef>
              <a:spcAft>
                <a:spcPts val="0"/>
              </a:spcAft>
              <a:buClr>
                <a:schemeClr val="dk1"/>
              </a:buClr>
              <a:buSzPts val="2400"/>
              <a:buChar char="•"/>
            </a:pPr>
            <a:r>
              <a:rPr lang="en-US" sz="2400" dirty="0">
                <a:solidFill>
                  <a:schemeClr val="dk1"/>
                </a:solidFill>
                <a:latin typeface="Century"/>
                <a:ea typeface="Century"/>
                <a:cs typeface="Century"/>
                <a:sym typeface="Century"/>
              </a:rPr>
              <a:t>Lifetime is till </a:t>
            </a:r>
            <a:r>
              <a:rPr lang="en-US" sz="2400" b="1" i="1" dirty="0">
                <a:solidFill>
                  <a:srgbClr val="C00000"/>
                </a:solidFill>
                <a:latin typeface="Century"/>
                <a:ea typeface="Century"/>
                <a:cs typeface="Century"/>
                <a:sym typeface="Century"/>
              </a:rPr>
              <a:t>the end of function/method block</a:t>
            </a:r>
            <a:r>
              <a:rPr lang="en-US" sz="2400" dirty="0">
                <a:solidFill>
                  <a:srgbClr val="C00000"/>
                </a:solidFill>
                <a:latin typeface="Century"/>
                <a:ea typeface="Century"/>
                <a:cs typeface="Century"/>
                <a:sym typeface="Century"/>
              </a:rPr>
              <a:t>,</a:t>
            </a:r>
            <a:r>
              <a:rPr lang="en-US" sz="2400" dirty="0">
                <a:solidFill>
                  <a:schemeClr val="dk1"/>
                </a:solidFill>
                <a:latin typeface="Century"/>
                <a:ea typeface="Century"/>
                <a:cs typeface="Century"/>
                <a:sym typeface="Century"/>
              </a:rPr>
              <a:t> in which the variable is </a:t>
            </a:r>
            <a:r>
              <a:rPr lang="en-US" sz="2400" dirty="0">
                <a:solidFill>
                  <a:schemeClr val="dk1"/>
                </a:solidFill>
                <a:latin typeface="Century"/>
                <a:sym typeface="Century"/>
              </a:rPr>
              <a:t>defined.</a:t>
            </a:r>
          </a:p>
          <a:p>
            <a:pPr marL="228600" lvl="0" indent="-228600" algn="l" rtl="0">
              <a:lnSpc>
                <a:spcPct val="90000"/>
              </a:lnSpc>
              <a:spcBef>
                <a:spcPts val="1000"/>
              </a:spcBef>
              <a:spcAft>
                <a:spcPts val="0"/>
              </a:spcAft>
              <a:buClr>
                <a:schemeClr val="dk1"/>
              </a:buClr>
              <a:buSzPts val="2400"/>
              <a:buChar char="•"/>
            </a:pPr>
            <a:r>
              <a:rPr lang="en-US" sz="2400" dirty="0">
                <a:solidFill>
                  <a:schemeClr val="dk1"/>
                </a:solidFill>
                <a:latin typeface="Century"/>
              </a:rPr>
              <a:t>The initial default value of a register is 0. </a:t>
            </a:r>
            <a:endParaRPr sz="2400" dirty="0">
              <a:solidFill>
                <a:schemeClr val="dk1"/>
              </a:solidFill>
              <a:latin typeface="Century"/>
            </a:endParaRPr>
          </a:p>
          <a:p>
            <a:pPr marL="228600" lvl="0" indent="-228600" algn="l" rtl="0">
              <a:lnSpc>
                <a:spcPct val="90000"/>
              </a:lnSpc>
              <a:spcBef>
                <a:spcPts val="1000"/>
              </a:spcBef>
              <a:spcAft>
                <a:spcPts val="0"/>
              </a:spcAft>
              <a:buClr>
                <a:srgbClr val="00305C"/>
              </a:buClr>
              <a:buSzPts val="2400"/>
              <a:buNone/>
            </a:pPr>
            <a:endParaRPr sz="2400" dirty="0">
              <a:solidFill>
                <a:schemeClr val="dk1"/>
              </a:solidFill>
              <a:latin typeface="Century"/>
              <a:ea typeface="Century"/>
              <a:cs typeface="Century"/>
              <a:sym typeface="Century"/>
            </a:endParaRPr>
          </a:p>
          <a:p>
            <a:pPr marL="228600" lvl="0" indent="-228600" algn="l" rtl="0">
              <a:lnSpc>
                <a:spcPct val="90000"/>
              </a:lnSpc>
              <a:spcBef>
                <a:spcPts val="1000"/>
              </a:spcBef>
              <a:spcAft>
                <a:spcPts val="0"/>
              </a:spcAft>
              <a:buClr>
                <a:schemeClr val="dk1"/>
              </a:buClr>
              <a:buSzPts val="2400"/>
              <a:buChar char="•"/>
            </a:pPr>
            <a:r>
              <a:rPr lang="en-US" sz="2400" b="1" dirty="0">
                <a:solidFill>
                  <a:schemeClr val="dk1"/>
                </a:solidFill>
                <a:latin typeface="Century"/>
                <a:ea typeface="Century"/>
                <a:cs typeface="Century"/>
                <a:sym typeface="Century"/>
              </a:rPr>
              <a:t>NOTE:</a:t>
            </a:r>
            <a:r>
              <a:rPr lang="en-US" sz="2400" dirty="0">
                <a:solidFill>
                  <a:schemeClr val="dk1"/>
                </a:solidFill>
                <a:latin typeface="Century"/>
                <a:ea typeface="Century"/>
                <a:cs typeface="Century"/>
                <a:sym typeface="Century"/>
              </a:rPr>
              <a:t> </a:t>
            </a:r>
            <a:r>
              <a:rPr lang="en-US" sz="2400" b="1" i="1" dirty="0">
                <a:solidFill>
                  <a:schemeClr val="dk1"/>
                </a:solidFill>
                <a:latin typeface="Century"/>
                <a:ea typeface="Century"/>
                <a:cs typeface="Century"/>
                <a:sym typeface="Century"/>
              </a:rPr>
              <a:t>We can never get the address of such variables.</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E4E79"/>
              </a:buClr>
              <a:buSzPts val="4400"/>
              <a:buFont typeface="Century"/>
              <a:buNone/>
            </a:pPr>
            <a:r>
              <a:rPr lang="en-US" b="1">
                <a:solidFill>
                  <a:srgbClr val="1E4E79"/>
                </a:solidFill>
                <a:latin typeface="Century"/>
                <a:ea typeface="Century"/>
                <a:cs typeface="Century"/>
                <a:sym typeface="Century"/>
              </a:rPr>
              <a:t>Register – STORAGE CLASS </a:t>
            </a:r>
            <a:endParaRPr b="1">
              <a:solidFill>
                <a:srgbClr val="1E4E79"/>
              </a:solidFill>
              <a:latin typeface="Century"/>
              <a:ea typeface="Century"/>
              <a:cs typeface="Century"/>
              <a:sym typeface="Century"/>
            </a:endParaRPr>
          </a:p>
        </p:txBody>
      </p:sp>
      <p:sp>
        <p:nvSpPr>
          <p:cNvPr id="710" name="Google Shape;710;p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solidFill>
                  <a:schemeClr val="dk1"/>
                </a:solidFill>
                <a:latin typeface="Century"/>
                <a:ea typeface="Century"/>
                <a:cs typeface="Century"/>
                <a:sym typeface="Century"/>
              </a:rPr>
              <a:t>Register variables declared using </a:t>
            </a:r>
            <a:r>
              <a:rPr lang="en-US" b="1" i="1">
                <a:solidFill>
                  <a:srgbClr val="FF0000"/>
                </a:solidFill>
                <a:latin typeface="Century"/>
                <a:ea typeface="Century"/>
                <a:cs typeface="Century"/>
                <a:sym typeface="Century"/>
              </a:rPr>
              <a:t>register</a:t>
            </a:r>
            <a:r>
              <a:rPr lang="en-US" b="1" i="1">
                <a:solidFill>
                  <a:schemeClr val="dk1"/>
                </a:solidFill>
                <a:latin typeface="Century"/>
                <a:ea typeface="Century"/>
                <a:cs typeface="Century"/>
                <a:sym typeface="Century"/>
              </a:rPr>
              <a:t>  </a:t>
            </a:r>
            <a:r>
              <a:rPr lang="en-US">
                <a:solidFill>
                  <a:schemeClr val="dk1"/>
                </a:solidFill>
                <a:latin typeface="Century"/>
                <a:ea typeface="Century"/>
                <a:cs typeface="Century"/>
                <a:sym typeface="Century"/>
              </a:rPr>
              <a:t>keyword</a:t>
            </a:r>
            <a:endParaRPr/>
          </a:p>
          <a:p>
            <a:pPr marL="228600" lvl="0" indent="-228600" algn="l" rtl="0">
              <a:lnSpc>
                <a:spcPct val="90000"/>
              </a:lnSpc>
              <a:spcBef>
                <a:spcPts val="1000"/>
              </a:spcBef>
              <a:spcAft>
                <a:spcPts val="0"/>
              </a:spcAft>
              <a:buClr>
                <a:srgbClr val="00305C"/>
              </a:buClr>
              <a:buSzPts val="2800"/>
              <a:buNone/>
            </a:pPr>
            <a:endParaRPr>
              <a:solidFill>
                <a:schemeClr val="dk1"/>
              </a:solidFill>
              <a:latin typeface="Century"/>
              <a:ea typeface="Century"/>
              <a:cs typeface="Century"/>
              <a:sym typeface="Century"/>
            </a:endParaRPr>
          </a:p>
          <a:p>
            <a:pPr marL="228600" lvl="0" indent="-228600" algn="l" rtl="0">
              <a:lnSpc>
                <a:spcPct val="90000"/>
              </a:lnSpc>
              <a:spcBef>
                <a:spcPts val="1000"/>
              </a:spcBef>
              <a:spcAft>
                <a:spcPts val="0"/>
              </a:spcAft>
              <a:buClr>
                <a:schemeClr val="dk1"/>
              </a:buClr>
              <a:buSzPts val="2800"/>
              <a:buNone/>
            </a:pPr>
            <a:r>
              <a:rPr lang="en-US" b="1">
                <a:solidFill>
                  <a:schemeClr val="dk1"/>
                </a:solidFill>
                <a:latin typeface="Century"/>
                <a:ea typeface="Century"/>
                <a:cs typeface="Century"/>
                <a:sym typeface="Century"/>
              </a:rPr>
              <a:t>Example : </a:t>
            </a:r>
            <a:endParaRPr/>
          </a:p>
          <a:p>
            <a:pPr marL="228600" lvl="0" indent="-228600" algn="l" rtl="0">
              <a:lnSpc>
                <a:spcPct val="90000"/>
              </a:lnSpc>
              <a:spcBef>
                <a:spcPts val="1000"/>
              </a:spcBef>
              <a:spcAft>
                <a:spcPts val="0"/>
              </a:spcAft>
              <a:buClr>
                <a:schemeClr val="dk1"/>
              </a:buClr>
              <a:buSzPts val="2800"/>
              <a:buNone/>
            </a:pPr>
            <a:r>
              <a:rPr lang="en-US">
                <a:solidFill>
                  <a:schemeClr val="dk1"/>
                </a:solidFill>
                <a:latin typeface="Century"/>
                <a:ea typeface="Century"/>
                <a:cs typeface="Century"/>
                <a:sym typeface="Century"/>
              </a:rPr>
              <a:t> void main()</a:t>
            </a:r>
            <a:endParaRPr/>
          </a:p>
          <a:p>
            <a:pPr marL="228600" lvl="0" indent="-228600" algn="l" rtl="0">
              <a:lnSpc>
                <a:spcPct val="90000"/>
              </a:lnSpc>
              <a:spcBef>
                <a:spcPts val="1000"/>
              </a:spcBef>
              <a:spcAft>
                <a:spcPts val="0"/>
              </a:spcAft>
              <a:buClr>
                <a:schemeClr val="dk1"/>
              </a:buClr>
              <a:buSzPts val="2800"/>
              <a:buNone/>
            </a:pPr>
            <a:r>
              <a:rPr lang="en-US">
                <a:solidFill>
                  <a:schemeClr val="dk1"/>
                </a:solidFill>
                <a:latin typeface="Century"/>
                <a:ea typeface="Century"/>
                <a:cs typeface="Century"/>
                <a:sym typeface="Century"/>
              </a:rPr>
              <a:t>{</a:t>
            </a:r>
            <a:endParaRPr/>
          </a:p>
          <a:p>
            <a:pPr marL="228600" lvl="0" indent="-228600" algn="l" rtl="0">
              <a:lnSpc>
                <a:spcPct val="90000"/>
              </a:lnSpc>
              <a:spcBef>
                <a:spcPts val="1000"/>
              </a:spcBef>
              <a:spcAft>
                <a:spcPts val="0"/>
              </a:spcAft>
              <a:buClr>
                <a:schemeClr val="dk1"/>
              </a:buClr>
              <a:buSzPts val="2800"/>
              <a:buNone/>
            </a:pPr>
            <a:r>
              <a:rPr lang="en-US">
                <a:solidFill>
                  <a:schemeClr val="dk1"/>
                </a:solidFill>
                <a:latin typeface="Century"/>
                <a:ea typeface="Century"/>
                <a:cs typeface="Century"/>
                <a:sym typeface="Century"/>
              </a:rPr>
              <a:t> register int a;</a:t>
            </a:r>
            <a:endParaRPr/>
          </a:p>
          <a:p>
            <a:pPr marL="228600" lvl="0" indent="-228600" algn="l" rtl="0">
              <a:lnSpc>
                <a:spcPct val="90000"/>
              </a:lnSpc>
              <a:spcBef>
                <a:spcPts val="1000"/>
              </a:spcBef>
              <a:spcAft>
                <a:spcPts val="0"/>
              </a:spcAft>
              <a:buClr>
                <a:schemeClr val="dk1"/>
              </a:buClr>
              <a:buSzPts val="2800"/>
              <a:buNone/>
            </a:pPr>
            <a:r>
              <a:rPr lang="en-US">
                <a:solidFill>
                  <a:schemeClr val="dk1"/>
                </a:solidFill>
                <a:latin typeface="Century"/>
                <a:ea typeface="Century"/>
                <a:cs typeface="Century"/>
                <a:sym typeface="Century"/>
              </a:rPr>
              <a:t>}</a:t>
            </a:r>
            <a:endParaRPr/>
          </a:p>
          <a:p>
            <a:pPr marL="228600" lvl="0" indent="-228600" algn="l" rtl="0">
              <a:lnSpc>
                <a:spcPct val="90000"/>
              </a:lnSpc>
              <a:spcBef>
                <a:spcPts val="1000"/>
              </a:spcBef>
              <a:spcAft>
                <a:spcPts val="0"/>
              </a:spcAft>
              <a:buClr>
                <a:srgbClr val="00305C"/>
              </a:buClr>
              <a:buSzPts val="2800"/>
              <a:buNone/>
            </a:pPr>
            <a:endParaRPr>
              <a:latin typeface="Century"/>
              <a:ea typeface="Century"/>
              <a:cs typeface="Century"/>
              <a:sym typeface="Century"/>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4EE5-77CE-BAA6-FBAA-E42DC83A5ABF}"/>
              </a:ext>
            </a:extLst>
          </p:cNvPr>
          <p:cNvSpPr>
            <a:spLocks noGrp="1"/>
          </p:cNvSpPr>
          <p:nvPr>
            <p:ph type="title"/>
          </p:nvPr>
        </p:nvSpPr>
        <p:spPr/>
        <p:txBody>
          <a:bodyPr/>
          <a:lstStyle/>
          <a:p>
            <a:r>
              <a:rPr lang="en-IN" b="1" dirty="0">
                <a:solidFill>
                  <a:srgbClr val="1E4E79"/>
                </a:solidFill>
                <a:latin typeface="Century"/>
              </a:rPr>
              <a:t>Register</a:t>
            </a:r>
          </a:p>
        </p:txBody>
      </p:sp>
      <p:sp>
        <p:nvSpPr>
          <p:cNvPr id="3" name="Content Placeholder 2">
            <a:extLst>
              <a:ext uri="{FF2B5EF4-FFF2-40B4-BE49-F238E27FC236}">
                <a16:creationId xmlns:a16="http://schemas.microsoft.com/office/drawing/2014/main" id="{996A191D-EAE6-5F70-C891-2D29B9B019B4}"/>
              </a:ext>
            </a:extLst>
          </p:cNvPr>
          <p:cNvSpPr>
            <a:spLocks noGrp="1"/>
          </p:cNvSpPr>
          <p:nvPr>
            <p:ph idx="1"/>
          </p:nvPr>
        </p:nvSpPr>
        <p:spPr>
          <a:xfrm>
            <a:off x="1184148" y="1439545"/>
            <a:ext cx="9823704" cy="4351338"/>
          </a:xfrm>
        </p:spPr>
        <p:txBody>
          <a:bodyPr>
            <a:normAutofit fontScale="92500" lnSpcReduction="10000"/>
          </a:bodyPr>
          <a:lstStyle/>
          <a:p>
            <a:pPr marL="0" indent="0">
              <a:buNone/>
            </a:pPr>
            <a:r>
              <a:rPr lang="en-US" sz="2600" dirty="0">
                <a:solidFill>
                  <a:schemeClr val="dk1"/>
                </a:solidFill>
                <a:latin typeface="Century"/>
              </a:rPr>
              <a:t>#include &lt;</a:t>
            </a:r>
            <a:r>
              <a:rPr lang="en-US" sz="2600" dirty="0" err="1">
                <a:solidFill>
                  <a:schemeClr val="dk1"/>
                </a:solidFill>
                <a:latin typeface="Century"/>
              </a:rPr>
              <a:t>stdio.h</a:t>
            </a:r>
            <a:r>
              <a:rPr lang="en-US" sz="2600" dirty="0">
                <a:solidFill>
                  <a:schemeClr val="dk1"/>
                </a:solidFill>
                <a:latin typeface="Century"/>
              </a:rPr>
              <a:t>&gt;  </a:t>
            </a:r>
          </a:p>
          <a:p>
            <a:pPr marL="0" indent="0">
              <a:buNone/>
            </a:pPr>
            <a:r>
              <a:rPr lang="en-US" sz="2600" dirty="0">
                <a:solidFill>
                  <a:schemeClr val="dk1"/>
                </a:solidFill>
                <a:latin typeface="Century"/>
              </a:rPr>
              <a:t>int main()  </a:t>
            </a:r>
          </a:p>
          <a:p>
            <a:pPr marL="0" indent="0">
              <a:buNone/>
            </a:pPr>
            <a:r>
              <a:rPr lang="en-US" sz="2600" dirty="0">
                <a:solidFill>
                  <a:schemeClr val="dk1"/>
                </a:solidFill>
                <a:latin typeface="Century"/>
              </a:rPr>
              <a:t>{  </a:t>
            </a:r>
          </a:p>
          <a:p>
            <a:pPr marL="0" indent="0">
              <a:buNone/>
            </a:pPr>
            <a:r>
              <a:rPr lang="en-US" sz="2600" dirty="0">
                <a:solidFill>
                  <a:schemeClr val="dk1"/>
                </a:solidFill>
                <a:latin typeface="Century"/>
              </a:rPr>
              <a:t>register int a; // variable a is allocated memory in the CPU register. The initial default value of a is 0.   </a:t>
            </a:r>
          </a:p>
          <a:p>
            <a:pPr marL="0" indent="0">
              <a:buNone/>
            </a:pPr>
            <a:r>
              <a:rPr lang="en-US" sz="2600" dirty="0">
                <a:solidFill>
                  <a:schemeClr val="dk1"/>
                </a:solidFill>
                <a:latin typeface="Century"/>
              </a:rPr>
              <a:t>printf("%</a:t>
            </a:r>
            <a:r>
              <a:rPr lang="en-US" sz="2600" dirty="0" err="1">
                <a:solidFill>
                  <a:schemeClr val="dk1"/>
                </a:solidFill>
                <a:latin typeface="Century"/>
              </a:rPr>
              <a:t>d",a</a:t>
            </a:r>
            <a:r>
              <a:rPr lang="en-US" sz="2600" dirty="0">
                <a:solidFill>
                  <a:schemeClr val="dk1"/>
                </a:solidFill>
                <a:latin typeface="Century"/>
              </a:rPr>
              <a:t>);  </a:t>
            </a:r>
          </a:p>
          <a:p>
            <a:pPr marL="0" indent="0">
              <a:buNone/>
            </a:pPr>
            <a:r>
              <a:rPr lang="en-US" sz="2600" dirty="0">
                <a:solidFill>
                  <a:schemeClr val="dk1"/>
                </a:solidFill>
                <a:latin typeface="Century"/>
              </a:rPr>
              <a:t>}  </a:t>
            </a:r>
          </a:p>
          <a:p>
            <a:pPr marL="0" indent="0">
              <a:buNone/>
            </a:pPr>
            <a:endParaRPr lang="en-US" sz="2600" dirty="0">
              <a:solidFill>
                <a:schemeClr val="dk1"/>
              </a:solidFill>
              <a:latin typeface="Century"/>
            </a:endParaRPr>
          </a:p>
          <a:p>
            <a:pPr marL="0" indent="0">
              <a:buNone/>
            </a:pPr>
            <a:r>
              <a:rPr lang="en-US" sz="2600" dirty="0">
                <a:solidFill>
                  <a:schemeClr val="dk1"/>
                </a:solidFill>
                <a:latin typeface="Century"/>
              </a:rPr>
              <a:t>Output:</a:t>
            </a:r>
          </a:p>
          <a:p>
            <a:pPr marL="0" indent="0">
              <a:buNone/>
            </a:pPr>
            <a:r>
              <a:rPr lang="en-US" sz="2600" dirty="0">
                <a:solidFill>
                  <a:schemeClr val="dk1"/>
                </a:solidFill>
                <a:latin typeface="Century"/>
              </a:rPr>
              <a:t>0</a:t>
            </a:r>
            <a:endParaRPr lang="en-IN" sz="2600" dirty="0">
              <a:solidFill>
                <a:schemeClr val="dk1"/>
              </a:solidFill>
              <a:latin typeface="Century"/>
            </a:endParaRPr>
          </a:p>
        </p:txBody>
      </p:sp>
    </p:spTree>
    <p:extLst>
      <p:ext uri="{BB962C8B-B14F-4D97-AF65-F5344CB8AC3E}">
        <p14:creationId xmlns:p14="http://schemas.microsoft.com/office/powerpoint/2010/main" val="980664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a:buNone/>
            </a:pPr>
            <a:r>
              <a:rPr lang="en-US" b="1">
                <a:solidFill>
                  <a:schemeClr val="dk1"/>
                </a:solidFill>
                <a:latin typeface="Century"/>
                <a:ea typeface="Century"/>
                <a:cs typeface="Century"/>
                <a:sym typeface="Century"/>
              </a:rPr>
              <a:t>Register – STORAGE CLASS </a:t>
            </a:r>
            <a:br>
              <a:rPr lang="en-US" b="1">
                <a:solidFill>
                  <a:schemeClr val="dk1"/>
                </a:solidFill>
                <a:latin typeface="Century"/>
                <a:ea typeface="Century"/>
                <a:cs typeface="Century"/>
                <a:sym typeface="Century"/>
              </a:rPr>
            </a:br>
            <a:r>
              <a:rPr lang="en-US" sz="3200" b="1">
                <a:solidFill>
                  <a:schemeClr val="dk1"/>
                </a:solidFill>
                <a:latin typeface="Century"/>
                <a:ea typeface="Century"/>
                <a:cs typeface="Century"/>
                <a:sym typeface="Century"/>
              </a:rPr>
              <a:t>EXAMPLE</a:t>
            </a:r>
            <a:endParaRPr b="1">
              <a:solidFill>
                <a:schemeClr val="dk1"/>
              </a:solidFill>
              <a:latin typeface="Century"/>
              <a:ea typeface="Century"/>
              <a:cs typeface="Century"/>
              <a:sym typeface="Century"/>
            </a:endParaRPr>
          </a:p>
        </p:txBody>
      </p:sp>
      <p:sp>
        <p:nvSpPr>
          <p:cNvPr id="718" name="Google Shape;718;p91"/>
          <p:cNvSpPr txBox="1">
            <a:spLocks noGrp="1"/>
          </p:cNvSpPr>
          <p:nvPr>
            <p:ph type="body" idx="1"/>
          </p:nvPr>
        </p:nvSpPr>
        <p:spPr>
          <a:xfrm>
            <a:off x="838200" y="1825625"/>
            <a:ext cx="9628163" cy="4351338"/>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FF0000"/>
              </a:buClr>
              <a:buSzPts val="2000"/>
              <a:buNone/>
            </a:pPr>
            <a:r>
              <a:rPr lang="en-US" sz="2000" b="1" dirty="0">
                <a:solidFill>
                  <a:srgbClr val="FF0000"/>
                </a:solidFill>
                <a:latin typeface="Century"/>
                <a:ea typeface="Century"/>
                <a:cs typeface="Century"/>
                <a:sym typeface="Century"/>
              </a:rPr>
              <a:t>Example 1:</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#include &lt;</a:t>
            </a:r>
            <a:r>
              <a:rPr lang="en-US" sz="2000" dirty="0" err="1">
                <a:latin typeface="Century"/>
                <a:ea typeface="Century"/>
                <a:cs typeface="Century"/>
                <a:sym typeface="Century"/>
              </a:rPr>
              <a:t>stdio.h</a:t>
            </a:r>
            <a:r>
              <a:rPr lang="en-US" sz="2000" dirty="0">
                <a:latin typeface="Century"/>
                <a:ea typeface="Century"/>
                <a:cs typeface="Century"/>
                <a:sym typeface="Century"/>
              </a:rPr>
              <a:t>&gt;  </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void main()  </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  </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register int a;  </a:t>
            </a:r>
            <a:endParaRPr dirty="0"/>
          </a:p>
          <a:p>
            <a:pPr marL="228600" lvl="0" indent="-228600" algn="l" rtl="0">
              <a:lnSpc>
                <a:spcPct val="100000"/>
              </a:lnSpc>
              <a:spcBef>
                <a:spcPts val="0"/>
              </a:spcBef>
              <a:spcAft>
                <a:spcPts val="0"/>
              </a:spcAft>
              <a:buClr>
                <a:srgbClr val="00305C"/>
              </a:buClr>
              <a:buSzPts val="2000"/>
              <a:buNone/>
            </a:pPr>
            <a:r>
              <a:rPr lang="en-US" sz="2000" dirty="0" err="1">
                <a:latin typeface="Century"/>
                <a:ea typeface="Century"/>
                <a:cs typeface="Century"/>
                <a:sym typeface="Century"/>
              </a:rPr>
              <a:t>printf</a:t>
            </a:r>
            <a:r>
              <a:rPr lang="en-US" sz="2000" dirty="0">
                <a:latin typeface="Century"/>
                <a:ea typeface="Century"/>
                <a:cs typeface="Century"/>
                <a:sym typeface="Century"/>
              </a:rPr>
              <a:t>("%</a:t>
            </a:r>
            <a:r>
              <a:rPr lang="en-US" sz="2000" dirty="0" err="1">
                <a:latin typeface="Century"/>
                <a:ea typeface="Century"/>
                <a:cs typeface="Century"/>
                <a:sym typeface="Century"/>
              </a:rPr>
              <a:t>d",a</a:t>
            </a:r>
            <a:r>
              <a:rPr lang="en-US" sz="2000" dirty="0">
                <a:latin typeface="Century"/>
                <a:ea typeface="Century"/>
                <a:cs typeface="Century"/>
                <a:sym typeface="Century"/>
              </a:rPr>
              <a:t>);  </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  </a:t>
            </a:r>
            <a:endParaRPr dirty="0"/>
          </a:p>
          <a:p>
            <a:pPr marL="228600" lvl="0" indent="-228600" algn="l" rtl="0">
              <a:lnSpc>
                <a:spcPct val="100000"/>
              </a:lnSpc>
              <a:spcBef>
                <a:spcPts val="0"/>
              </a:spcBef>
              <a:spcAft>
                <a:spcPts val="0"/>
              </a:spcAft>
              <a:buClr>
                <a:srgbClr val="FF0000"/>
              </a:buClr>
              <a:buSzPts val="2000"/>
              <a:buNone/>
            </a:pPr>
            <a:r>
              <a:rPr lang="en-US" sz="2000" b="1" dirty="0">
                <a:solidFill>
                  <a:srgbClr val="FF0000"/>
                </a:solidFill>
                <a:latin typeface="Century"/>
                <a:ea typeface="Century"/>
                <a:cs typeface="Century"/>
                <a:sym typeface="Century"/>
              </a:rPr>
              <a:t>Example 2:</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#include &lt;</a:t>
            </a:r>
            <a:r>
              <a:rPr lang="en-US" sz="2000" dirty="0" err="1">
                <a:latin typeface="Century"/>
                <a:ea typeface="Century"/>
                <a:cs typeface="Century"/>
                <a:sym typeface="Century"/>
              </a:rPr>
              <a:t>stdio.h</a:t>
            </a:r>
            <a:r>
              <a:rPr lang="en-US" sz="2000" dirty="0">
                <a:latin typeface="Century"/>
                <a:ea typeface="Century"/>
                <a:cs typeface="Century"/>
                <a:sym typeface="Century"/>
              </a:rPr>
              <a:t>&gt;  </a:t>
            </a:r>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void main() </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 {  </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  register int a = 0;   </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  </a:t>
            </a:r>
            <a:r>
              <a:rPr lang="en-US" sz="2000" dirty="0" err="1">
                <a:latin typeface="Century"/>
                <a:ea typeface="Century"/>
                <a:cs typeface="Century"/>
                <a:sym typeface="Century"/>
              </a:rPr>
              <a:t>printf</a:t>
            </a:r>
            <a:r>
              <a:rPr lang="en-US" sz="2000" dirty="0">
                <a:latin typeface="Century"/>
                <a:ea typeface="Century"/>
                <a:cs typeface="Century"/>
                <a:sym typeface="Century"/>
              </a:rPr>
              <a:t>("%u“, &amp;a);</a:t>
            </a:r>
            <a:endParaRPr dirty="0"/>
          </a:p>
          <a:p>
            <a:pPr marL="228600" lvl="0" indent="-228600" algn="l" rtl="0">
              <a:lnSpc>
                <a:spcPct val="100000"/>
              </a:lnSpc>
              <a:spcBef>
                <a:spcPts val="0"/>
              </a:spcBef>
              <a:spcAft>
                <a:spcPts val="0"/>
              </a:spcAft>
              <a:buClr>
                <a:srgbClr val="00305C"/>
              </a:buClr>
              <a:buSzPts val="2000"/>
              <a:buNone/>
            </a:pPr>
            <a:r>
              <a:rPr lang="en-US" sz="2000" dirty="0">
                <a:latin typeface="Century"/>
                <a:ea typeface="Century"/>
                <a:cs typeface="Century"/>
                <a:sym typeface="Century"/>
              </a:rPr>
              <a:t> }</a:t>
            </a:r>
            <a:endParaRPr dirty="0"/>
          </a:p>
          <a:p>
            <a:pPr marL="228600" lvl="0" indent="-228600" algn="l" rtl="0">
              <a:lnSpc>
                <a:spcPct val="100000"/>
              </a:lnSpc>
              <a:spcBef>
                <a:spcPts val="0"/>
              </a:spcBef>
              <a:spcAft>
                <a:spcPts val="0"/>
              </a:spcAft>
              <a:buClr>
                <a:srgbClr val="00305C"/>
              </a:buClr>
              <a:buSzPts val="3600"/>
              <a:buNone/>
            </a:pPr>
            <a:endParaRPr sz="3600" dirty="0">
              <a:latin typeface="Century"/>
              <a:ea typeface="Century"/>
              <a:cs typeface="Century"/>
              <a:sym typeface="Century"/>
            </a:endParaRPr>
          </a:p>
        </p:txBody>
      </p:sp>
      <p:sp>
        <p:nvSpPr>
          <p:cNvPr id="720" name="Google Shape;720;p91"/>
          <p:cNvSpPr txBox="1"/>
          <p:nvPr/>
        </p:nvSpPr>
        <p:spPr>
          <a:xfrm>
            <a:off x="4543866" y="2039816"/>
            <a:ext cx="5922498" cy="193076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FF0000"/>
                </a:solidFill>
                <a:latin typeface="Century"/>
                <a:ea typeface="Century"/>
                <a:cs typeface="Century"/>
                <a:sym typeface="Century"/>
              </a:rPr>
              <a:t>Example 1:</a:t>
            </a:r>
            <a:endParaRPr dirty="0"/>
          </a:p>
          <a:p>
            <a:pPr marL="0" marR="0" lvl="0" indent="0" algn="l" rtl="0">
              <a:spcBef>
                <a:spcPts val="0"/>
              </a:spcBef>
              <a:spcAft>
                <a:spcPts val="0"/>
              </a:spcAft>
              <a:buNone/>
            </a:pPr>
            <a:r>
              <a:rPr lang="en-US" sz="1800" b="1" dirty="0">
                <a:solidFill>
                  <a:schemeClr val="dk1"/>
                </a:solidFill>
                <a:latin typeface="Century"/>
                <a:ea typeface="Century"/>
                <a:cs typeface="Century"/>
                <a:sym typeface="Century"/>
              </a:rPr>
              <a:t>Output :</a:t>
            </a:r>
            <a:endParaRPr dirty="0"/>
          </a:p>
          <a:p>
            <a:pPr marL="0" marR="0" lvl="0" indent="0" algn="l" rtl="0">
              <a:spcBef>
                <a:spcPts val="0"/>
              </a:spcBef>
              <a:spcAft>
                <a:spcPts val="0"/>
              </a:spcAft>
              <a:buNone/>
            </a:pPr>
            <a:r>
              <a:rPr lang="en-IN" sz="1800" dirty="0">
                <a:solidFill>
                  <a:schemeClr val="dk1"/>
                </a:solidFill>
                <a:latin typeface="Century"/>
                <a:sym typeface="Century"/>
              </a:rPr>
              <a:t>0</a:t>
            </a:r>
            <a:endParaRPr lang="en-US" dirty="0"/>
          </a:p>
          <a:p>
            <a:pPr marL="0" marR="0" lvl="0" indent="0" algn="l" rtl="0">
              <a:spcBef>
                <a:spcPts val="0"/>
              </a:spcBef>
              <a:spcAft>
                <a:spcPts val="0"/>
              </a:spcAft>
              <a:buNone/>
            </a:pPr>
            <a:r>
              <a:rPr lang="en-US" sz="1800" b="1" dirty="0">
                <a:solidFill>
                  <a:schemeClr val="dk1"/>
                </a:solidFill>
                <a:latin typeface="Century"/>
                <a:ea typeface="Century"/>
                <a:cs typeface="Century"/>
                <a:sym typeface="Century"/>
              </a:rPr>
              <a:t>Explanation: </a:t>
            </a:r>
            <a:r>
              <a:rPr lang="en-US" sz="1800" dirty="0">
                <a:solidFill>
                  <a:schemeClr val="dk1"/>
                </a:solidFill>
                <a:latin typeface="Century"/>
                <a:ea typeface="Century"/>
                <a:cs typeface="Century"/>
                <a:sym typeface="Century"/>
              </a:rPr>
              <a:t>variable a is allocated memory in the CPU register. </a:t>
            </a:r>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The initial default value of a is </a:t>
            </a:r>
            <a:r>
              <a:rPr lang="en-US" dirty="0">
                <a:latin typeface="Century"/>
                <a:ea typeface="Century"/>
                <a:cs typeface="Century"/>
                <a:sym typeface="Century"/>
              </a:rPr>
              <a:t>0.</a:t>
            </a:r>
            <a:r>
              <a:rPr lang="en-US" sz="1800" dirty="0">
                <a:solidFill>
                  <a:schemeClr val="dk1"/>
                </a:solidFill>
                <a:latin typeface="Century"/>
                <a:ea typeface="Century"/>
                <a:cs typeface="Century"/>
                <a:sym typeface="Century"/>
              </a:rPr>
              <a:t> </a:t>
            </a:r>
            <a:endParaRPr sz="1800" dirty="0">
              <a:solidFill>
                <a:schemeClr val="dk1"/>
              </a:solidFill>
              <a:latin typeface="Century"/>
              <a:ea typeface="Century"/>
              <a:cs typeface="Century"/>
              <a:sym typeface="Century"/>
            </a:endParaRPr>
          </a:p>
        </p:txBody>
      </p:sp>
      <p:sp>
        <p:nvSpPr>
          <p:cNvPr id="721" name="Google Shape;721;p91"/>
          <p:cNvSpPr txBox="1"/>
          <p:nvPr/>
        </p:nvSpPr>
        <p:spPr>
          <a:xfrm>
            <a:off x="4143984" y="4149969"/>
            <a:ext cx="6378652" cy="203132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FF0000"/>
                </a:solidFill>
                <a:latin typeface="Century"/>
                <a:ea typeface="Century"/>
                <a:cs typeface="Century"/>
                <a:sym typeface="Century"/>
              </a:rPr>
              <a:t>Example 2:</a:t>
            </a:r>
            <a:endParaRPr dirty="0"/>
          </a:p>
          <a:p>
            <a:pPr marL="0" marR="0" lvl="0" indent="0" algn="l" rtl="0">
              <a:spcBef>
                <a:spcPts val="0"/>
              </a:spcBef>
              <a:spcAft>
                <a:spcPts val="0"/>
              </a:spcAft>
              <a:buNone/>
            </a:pPr>
            <a:r>
              <a:rPr lang="en-US" sz="1800" b="1" dirty="0">
                <a:solidFill>
                  <a:schemeClr val="dk1"/>
                </a:solidFill>
                <a:latin typeface="Century"/>
                <a:ea typeface="Century"/>
                <a:cs typeface="Century"/>
                <a:sym typeface="Century"/>
              </a:rPr>
              <a:t>Output :</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main.c:5:5: error: address of register variable a requested </a:t>
            </a:r>
            <a:endParaRPr dirty="0"/>
          </a:p>
          <a:p>
            <a:pPr marL="0" marR="0" lvl="0" indent="0" algn="l" rtl="0">
              <a:spcBef>
                <a:spcPts val="0"/>
              </a:spcBef>
              <a:spcAft>
                <a:spcPts val="0"/>
              </a:spcAft>
              <a:buNone/>
            </a:pPr>
            <a:r>
              <a:rPr lang="en-US" sz="1800" b="1" dirty="0">
                <a:solidFill>
                  <a:schemeClr val="dk1"/>
                </a:solidFill>
                <a:latin typeface="Century"/>
                <a:ea typeface="Century"/>
                <a:cs typeface="Century"/>
                <a:sym typeface="Century"/>
              </a:rPr>
              <a:t>Explanation:</a:t>
            </a:r>
            <a:endParaRPr dirty="0"/>
          </a:p>
          <a:p>
            <a:pPr marL="0" marR="0" lvl="0" indent="0" algn="l" rtl="0">
              <a:spcBef>
                <a:spcPts val="0"/>
              </a:spcBef>
              <a:spcAft>
                <a:spcPts val="0"/>
              </a:spcAft>
              <a:buNone/>
            </a:pPr>
            <a:r>
              <a:rPr lang="en-US" sz="1800" dirty="0">
                <a:solidFill>
                  <a:schemeClr val="dk1"/>
                </a:solidFill>
                <a:latin typeface="Century"/>
                <a:ea typeface="Century"/>
                <a:cs typeface="Century"/>
                <a:sym typeface="Century"/>
              </a:rPr>
              <a:t>This will give a compile time error since we can not access the address of a register variable.   </a:t>
            </a:r>
            <a:endParaRPr sz="1800" dirty="0">
              <a:solidFill>
                <a:schemeClr val="dk1"/>
              </a:solidFill>
              <a:latin typeface="Century"/>
              <a:ea typeface="Century"/>
              <a:cs typeface="Century"/>
              <a:sym typeface="Century"/>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94"/>
          <p:cNvSpPr txBox="1">
            <a:spLocks noGrp="1"/>
          </p:cNvSpPr>
          <p:nvPr>
            <p:ph type="title"/>
          </p:nvPr>
        </p:nvSpPr>
        <p:spPr>
          <a:xfrm>
            <a:off x="1551432" y="365125"/>
            <a:ext cx="8753856" cy="7524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a:buNone/>
            </a:pPr>
            <a:r>
              <a:rPr lang="en-US" dirty="0">
                <a:solidFill>
                  <a:schemeClr val="dk1"/>
                </a:solidFill>
                <a:latin typeface="Century"/>
                <a:ea typeface="Century"/>
                <a:cs typeface="Century"/>
                <a:sym typeface="Century"/>
              </a:rPr>
              <a:t>STORAGE CLASSES -A </a:t>
            </a:r>
            <a:r>
              <a:rPr lang="en-US" dirty="0">
                <a:solidFill>
                  <a:srgbClr val="FF0000"/>
                </a:solidFill>
                <a:latin typeface="Century"/>
                <a:ea typeface="Century"/>
                <a:cs typeface="Century"/>
                <a:sym typeface="Century"/>
              </a:rPr>
              <a:t>RECAP</a:t>
            </a:r>
            <a:endParaRPr dirty="0">
              <a:solidFill>
                <a:srgbClr val="FF0000"/>
              </a:solidFill>
              <a:latin typeface="Century"/>
              <a:ea typeface="Century"/>
              <a:cs typeface="Century"/>
              <a:sym typeface="Century"/>
            </a:endParaRPr>
          </a:p>
        </p:txBody>
      </p:sp>
      <p:pic>
        <p:nvPicPr>
          <p:cNvPr id="748" name="Google Shape;748;p94" descr="storage class.png"/>
          <p:cNvPicPr preferRelativeResize="0">
            <a:picLocks noGrp="1"/>
          </p:cNvPicPr>
          <p:nvPr>
            <p:ph idx="4294967295"/>
          </p:nvPr>
        </p:nvPicPr>
        <p:blipFill rotWithShape="1">
          <a:blip r:embed="rId3">
            <a:alphaModFix/>
          </a:blip>
          <a:srcRect/>
          <a:stretch/>
        </p:blipFill>
        <p:spPr>
          <a:xfrm>
            <a:off x="477520" y="1239521"/>
            <a:ext cx="10720388" cy="54819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9571892" cy="760290"/>
          </a:xfrm>
        </p:spPr>
        <p:txBody>
          <a:bodyPr/>
          <a:lstStyle/>
          <a:p>
            <a:r>
              <a:rPr lang="en-US" b="1" dirty="0">
                <a:latin typeface="+mj-lt"/>
              </a:rPr>
              <a:t>DEFINING A FUNCTION</a:t>
            </a:r>
          </a:p>
        </p:txBody>
      </p:sp>
      <p:sp>
        <p:nvSpPr>
          <p:cNvPr id="6" name="Content Placeholder 5"/>
          <p:cNvSpPr>
            <a:spLocks noGrp="1"/>
          </p:cNvSpPr>
          <p:nvPr>
            <p:ph idx="1"/>
          </p:nvPr>
        </p:nvSpPr>
        <p:spPr>
          <a:xfrm>
            <a:off x="838200" y="1235710"/>
            <a:ext cx="9823704" cy="5120639"/>
          </a:xfrm>
        </p:spPr>
        <p:txBody>
          <a:bodyPr>
            <a:normAutofit fontScale="85000" lnSpcReduction="10000"/>
          </a:bodyPr>
          <a:lstStyle/>
          <a:p>
            <a:pPr marL="0" indent="0">
              <a:buNone/>
            </a:pPr>
            <a:r>
              <a:rPr lang="en-US" b="1" dirty="0">
                <a:solidFill>
                  <a:schemeClr val="tx1"/>
                </a:solidFill>
                <a:latin typeface="+mn-lt"/>
              </a:rPr>
              <a:t>Syntax:</a:t>
            </a:r>
          </a:p>
          <a:p>
            <a:pPr marL="0" indent="0">
              <a:buNone/>
            </a:pPr>
            <a:r>
              <a:rPr lang="en-US" b="1" dirty="0">
                <a:solidFill>
                  <a:schemeClr val="tx1"/>
                </a:solidFill>
                <a:latin typeface="+mn-lt"/>
              </a:rPr>
              <a:t>        </a:t>
            </a:r>
            <a:r>
              <a:rPr lang="en-US" b="1" dirty="0" err="1">
                <a:solidFill>
                  <a:schemeClr val="tx1"/>
                </a:solidFill>
                <a:latin typeface="+mn-lt"/>
              </a:rPr>
              <a:t>Return_type</a:t>
            </a:r>
            <a:r>
              <a:rPr lang="en-US" b="1" dirty="0">
                <a:solidFill>
                  <a:srgbClr val="FF0000"/>
                </a:solidFill>
                <a:latin typeface="+mn-lt"/>
              </a:rPr>
              <a:t> </a:t>
            </a:r>
            <a:r>
              <a:rPr lang="en-US" b="1" dirty="0" err="1">
                <a:solidFill>
                  <a:srgbClr val="FF0000"/>
                </a:solidFill>
                <a:latin typeface="+mn-lt"/>
              </a:rPr>
              <a:t>Function_name</a:t>
            </a:r>
            <a:r>
              <a:rPr lang="en-US" b="1" dirty="0">
                <a:solidFill>
                  <a:srgbClr val="FF0000"/>
                </a:solidFill>
                <a:latin typeface="+mn-lt"/>
              </a:rPr>
              <a:t> </a:t>
            </a:r>
            <a:r>
              <a:rPr lang="en-US" b="1" dirty="0">
                <a:solidFill>
                  <a:schemeClr val="tx1"/>
                </a:solidFill>
                <a:latin typeface="+mn-lt"/>
              </a:rPr>
              <a:t>(parameter list)</a:t>
            </a:r>
            <a:r>
              <a:rPr lang="en-US" b="1" dirty="0">
                <a:solidFill>
                  <a:srgbClr val="FF0000"/>
                </a:solidFill>
                <a:latin typeface="+mn-lt"/>
              </a:rPr>
              <a:t> </a:t>
            </a:r>
          </a:p>
          <a:p>
            <a:pPr marL="0" indent="0">
              <a:buNone/>
            </a:pPr>
            <a:r>
              <a:rPr lang="en-US" b="1" dirty="0">
                <a:solidFill>
                  <a:srgbClr val="FF0000"/>
                </a:solidFill>
                <a:latin typeface="+mn-lt"/>
              </a:rPr>
              <a:t>          {</a:t>
            </a:r>
          </a:p>
          <a:p>
            <a:pPr marL="0" indent="0">
              <a:buNone/>
            </a:pPr>
            <a:r>
              <a:rPr lang="en-US" b="1" dirty="0">
                <a:solidFill>
                  <a:srgbClr val="FF0000"/>
                </a:solidFill>
                <a:latin typeface="+mn-lt"/>
              </a:rPr>
              <a:t>              Body of the function</a:t>
            </a:r>
          </a:p>
          <a:p>
            <a:pPr marL="0" indent="0">
              <a:buNone/>
            </a:pPr>
            <a:r>
              <a:rPr lang="en-US" b="1" dirty="0">
                <a:solidFill>
                  <a:srgbClr val="FF0000"/>
                </a:solidFill>
                <a:latin typeface="+mn-lt"/>
              </a:rPr>
              <a:t>          }</a:t>
            </a:r>
          </a:p>
          <a:p>
            <a:pPr marL="0" indent="0">
              <a:buNone/>
            </a:pPr>
            <a:endParaRPr lang="en-US" b="1" dirty="0">
              <a:solidFill>
                <a:srgbClr val="FF0000"/>
              </a:solidFill>
              <a:latin typeface="+mn-lt"/>
            </a:endParaRPr>
          </a:p>
          <a:p>
            <a:r>
              <a:rPr lang="en-US" b="1" dirty="0">
                <a:solidFill>
                  <a:srgbClr val="FF0000"/>
                </a:solidFill>
                <a:latin typeface="+mn-lt"/>
              </a:rPr>
              <a:t>Return type : </a:t>
            </a:r>
            <a:r>
              <a:rPr lang="en-US" b="1" i="1" dirty="0">
                <a:solidFill>
                  <a:srgbClr val="0070C0"/>
                </a:solidFill>
                <a:latin typeface="+mn-lt"/>
              </a:rPr>
              <a:t>Data type </a:t>
            </a:r>
            <a:r>
              <a:rPr lang="en-US" dirty="0">
                <a:solidFill>
                  <a:schemeClr val="tx1"/>
                </a:solidFill>
                <a:latin typeface="+mn-lt"/>
              </a:rPr>
              <a:t>of the value that is returned. The return type can be of any data type such as int, double, char, void, short etc. </a:t>
            </a:r>
          </a:p>
          <a:p>
            <a:r>
              <a:rPr lang="en-US" b="1" dirty="0">
                <a:solidFill>
                  <a:srgbClr val="FF0000"/>
                </a:solidFill>
                <a:latin typeface="+mn-lt"/>
              </a:rPr>
              <a:t>Function name</a:t>
            </a:r>
            <a:r>
              <a:rPr lang="en-US" b="1" dirty="0">
                <a:latin typeface="+mn-lt"/>
              </a:rPr>
              <a:t>: </a:t>
            </a:r>
            <a:r>
              <a:rPr lang="en-US" b="1" i="1" dirty="0">
                <a:solidFill>
                  <a:srgbClr val="0070C0"/>
                </a:solidFill>
                <a:latin typeface="+mn-lt"/>
              </a:rPr>
              <a:t>Meaningful name</a:t>
            </a:r>
            <a:r>
              <a:rPr lang="en-US" dirty="0">
                <a:solidFill>
                  <a:schemeClr val="tx1"/>
                </a:solidFill>
                <a:latin typeface="+mn-lt"/>
              </a:rPr>
              <a:t> which describes the function’s task. </a:t>
            </a:r>
          </a:p>
          <a:p>
            <a:r>
              <a:rPr lang="en-US" b="1" dirty="0">
                <a:solidFill>
                  <a:srgbClr val="FF0000"/>
                </a:solidFill>
                <a:latin typeface="+mn-lt"/>
              </a:rPr>
              <a:t>Arguments or Parameters</a:t>
            </a:r>
            <a:r>
              <a:rPr lang="en-US" b="1" dirty="0">
                <a:solidFill>
                  <a:schemeClr val="tx1"/>
                </a:solidFill>
                <a:latin typeface="+mn-lt"/>
              </a:rPr>
              <a:t>: </a:t>
            </a:r>
            <a:r>
              <a:rPr lang="en-US" dirty="0">
                <a:solidFill>
                  <a:schemeClr val="tx1"/>
                </a:solidFill>
                <a:latin typeface="+mn-lt"/>
              </a:rPr>
              <a:t>Arguments are the </a:t>
            </a:r>
            <a:r>
              <a:rPr lang="en-US" b="1" i="1" dirty="0">
                <a:solidFill>
                  <a:srgbClr val="0070C0"/>
                </a:solidFill>
                <a:latin typeface="+mn-lt"/>
              </a:rPr>
              <a:t>variable</a:t>
            </a:r>
            <a:r>
              <a:rPr lang="en-US" dirty="0">
                <a:solidFill>
                  <a:schemeClr val="tx1"/>
                </a:solidFill>
                <a:latin typeface="+mn-lt"/>
              </a:rPr>
              <a:t> names along with their data types. These arguments are a kind of input for the function.</a:t>
            </a:r>
          </a:p>
          <a:p>
            <a:r>
              <a:rPr lang="en-US" dirty="0">
                <a:solidFill>
                  <a:schemeClr val="tx1"/>
                </a:solidFill>
                <a:latin typeface="+mn-lt"/>
              </a:rPr>
              <a:t>   To use a function, that function is called using its name and arguments.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07976"/>
    </mc:Choice>
    <mc:Fallback xmlns="">
      <p:transition spd="slow" advTm="1079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3682-67BA-4FD4-894B-67F3B05F97C3}"/>
              </a:ext>
            </a:extLst>
          </p:cNvPr>
          <p:cNvSpPr>
            <a:spLocks noGrp="1"/>
          </p:cNvSpPr>
          <p:nvPr>
            <p:ph type="title"/>
          </p:nvPr>
        </p:nvSpPr>
        <p:spPr>
          <a:xfrm>
            <a:off x="838200" y="365125"/>
            <a:ext cx="9389012" cy="1325563"/>
          </a:xfrm>
        </p:spPr>
        <p:txBody>
          <a:bodyPr/>
          <a:lstStyle/>
          <a:p>
            <a:r>
              <a:rPr lang="en-US" b="1" dirty="0">
                <a:latin typeface="+mj-lt"/>
              </a:rPr>
              <a:t>DEFINING A FUNCTION - Example</a:t>
            </a:r>
            <a:endParaRPr lang="en-US" dirty="0"/>
          </a:p>
        </p:txBody>
      </p:sp>
      <p:pic>
        <p:nvPicPr>
          <p:cNvPr id="8" name="Picture 7">
            <a:extLst>
              <a:ext uri="{FF2B5EF4-FFF2-40B4-BE49-F238E27FC236}">
                <a16:creationId xmlns:a16="http://schemas.microsoft.com/office/drawing/2014/main" id="{9DDE4EA4-5ACE-4334-94ED-8B23C33158F1}"/>
              </a:ext>
            </a:extLst>
          </p:cNvPr>
          <p:cNvPicPr>
            <a:picLocks noChangeAspect="1"/>
          </p:cNvPicPr>
          <p:nvPr/>
        </p:nvPicPr>
        <p:blipFill>
          <a:blip r:embed="rId2"/>
          <a:stretch>
            <a:fillRect/>
          </a:stretch>
        </p:blipFill>
        <p:spPr>
          <a:xfrm>
            <a:off x="1702190" y="2419349"/>
            <a:ext cx="7976381" cy="3368608"/>
          </a:xfrm>
          <a:prstGeom prst="rect">
            <a:avLst/>
          </a:prstGeom>
        </p:spPr>
      </p:pic>
    </p:spTree>
    <p:extLst>
      <p:ext uri="{BB962C8B-B14F-4D97-AF65-F5344CB8AC3E}">
        <p14:creationId xmlns:p14="http://schemas.microsoft.com/office/powerpoint/2010/main" val="2973570217"/>
      </p:ext>
    </p:extLst>
  </p:cSld>
  <p:clrMapOvr>
    <a:masterClrMapping/>
  </p:clrMapOvr>
  <mc:AlternateContent xmlns:mc="http://schemas.openxmlformats.org/markup-compatibility/2006" xmlns:p14="http://schemas.microsoft.com/office/powerpoint/2010/main">
    <mc:Choice Requires="p14">
      <p:transition spd="slow" p14:dur="2000" advTm="75038"/>
    </mc:Choice>
    <mc:Fallback xmlns="">
      <p:transition spd="slow" advTm="7503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1" y="886264"/>
            <a:ext cx="11465171" cy="393895"/>
          </a:xfrm>
        </p:spPr>
        <p:txBody>
          <a:bodyPr>
            <a:normAutofit fontScale="90000"/>
          </a:bodyPr>
          <a:lstStyle/>
          <a:p>
            <a:r>
              <a:rPr lang="en-US" b="1" dirty="0">
                <a:latin typeface="+mj-lt"/>
              </a:rPr>
              <a:t>HOW TO USE USER DEFINED FUNCTION ?</a:t>
            </a:r>
            <a:br>
              <a:rPr lang="en-US" b="1" dirty="0">
                <a:latin typeface="+mj-lt"/>
              </a:rPr>
            </a:br>
            <a:br>
              <a:rPr lang="en-US" b="1" dirty="0">
                <a:latin typeface="+mj-lt"/>
              </a:rPr>
            </a:br>
            <a:endParaRPr lang="en-US" dirty="0">
              <a:latin typeface="+mj-lt"/>
            </a:endParaRPr>
          </a:p>
        </p:txBody>
      </p:sp>
      <p:sp>
        <p:nvSpPr>
          <p:cNvPr id="3" name="Content Placeholder 2"/>
          <p:cNvSpPr>
            <a:spLocks noGrp="1"/>
          </p:cNvSpPr>
          <p:nvPr>
            <p:ph sz="half" idx="1"/>
          </p:nvPr>
        </p:nvSpPr>
        <p:spPr>
          <a:xfrm>
            <a:off x="323557" y="1308296"/>
            <a:ext cx="5405758" cy="5065615"/>
          </a:xfrm>
        </p:spPr>
        <p:txBody>
          <a:bodyPr>
            <a:normAutofit/>
          </a:bodyPr>
          <a:lstStyle/>
          <a:p>
            <a:pPr>
              <a:buNone/>
            </a:pPr>
            <a:r>
              <a:rPr lang="en-US" dirty="0">
                <a:solidFill>
                  <a:schemeClr val="tx1"/>
                </a:solidFill>
                <a:latin typeface="+mn-lt"/>
              </a:rPr>
              <a:t>To use a user-defined function, </a:t>
            </a:r>
          </a:p>
          <a:p>
            <a:pPr>
              <a:buNone/>
            </a:pPr>
            <a:r>
              <a:rPr lang="en-US" dirty="0">
                <a:solidFill>
                  <a:schemeClr val="tx1"/>
                </a:solidFill>
                <a:latin typeface="+mn-lt"/>
              </a:rPr>
              <a:t>the following steps are to be done:</a:t>
            </a:r>
          </a:p>
          <a:p>
            <a:pPr marL="514350" indent="-514350">
              <a:buAutoNum type="arabicPeriod"/>
            </a:pPr>
            <a:r>
              <a:rPr lang="en-US" b="1" dirty="0">
                <a:solidFill>
                  <a:srgbClr val="FF0000"/>
                </a:solidFill>
                <a:latin typeface="+mn-lt"/>
              </a:rPr>
              <a:t>Function declaration: </a:t>
            </a:r>
            <a:r>
              <a:rPr lang="en-US" dirty="0">
                <a:solidFill>
                  <a:schemeClr val="tx1"/>
                </a:solidFill>
                <a:latin typeface="+mn-lt"/>
              </a:rPr>
              <a:t>This </a:t>
            </a:r>
            <a:r>
              <a:rPr lang="en-US" b="1" i="1" dirty="0">
                <a:solidFill>
                  <a:schemeClr val="accent1">
                    <a:lumMod val="75000"/>
                  </a:schemeClr>
                </a:solidFill>
                <a:latin typeface="+mn-lt"/>
              </a:rPr>
              <a:t>informs the compiler </a:t>
            </a:r>
            <a:r>
              <a:rPr lang="en-US" dirty="0">
                <a:solidFill>
                  <a:schemeClr val="tx1"/>
                </a:solidFill>
                <a:latin typeface="+mn-lt"/>
              </a:rPr>
              <a:t>about the function name, function parameters and the data type of return value.</a:t>
            </a:r>
          </a:p>
          <a:p>
            <a:pPr>
              <a:buNone/>
            </a:pPr>
            <a:r>
              <a:rPr lang="en-US" dirty="0">
                <a:solidFill>
                  <a:srgbClr val="FF0000"/>
                </a:solidFill>
                <a:latin typeface="+mn-lt"/>
              </a:rPr>
              <a:t>2. </a:t>
            </a:r>
            <a:r>
              <a:rPr lang="en-US" b="1" dirty="0">
                <a:solidFill>
                  <a:srgbClr val="FF0000"/>
                </a:solidFill>
                <a:latin typeface="+mn-lt"/>
              </a:rPr>
              <a:t>Function call : </a:t>
            </a:r>
            <a:r>
              <a:rPr lang="en-US" dirty="0">
                <a:solidFill>
                  <a:schemeClr val="tx1"/>
                </a:solidFill>
                <a:latin typeface="+mn-lt"/>
              </a:rPr>
              <a:t>This </a:t>
            </a:r>
            <a:r>
              <a:rPr lang="en-US" b="1" i="1" dirty="0">
                <a:solidFill>
                  <a:schemeClr val="accent1">
                    <a:lumMod val="75000"/>
                  </a:schemeClr>
                </a:solidFill>
                <a:latin typeface="+mn-lt"/>
              </a:rPr>
              <a:t>calls</a:t>
            </a:r>
            <a:r>
              <a:rPr lang="en-US" dirty="0">
                <a:solidFill>
                  <a:schemeClr val="tx1"/>
                </a:solidFill>
                <a:latin typeface="+mn-lt"/>
              </a:rPr>
              <a:t> the actual function.</a:t>
            </a:r>
          </a:p>
          <a:p>
            <a:pPr>
              <a:buNone/>
            </a:pPr>
            <a:r>
              <a:rPr lang="en-US" dirty="0">
                <a:solidFill>
                  <a:srgbClr val="FF0000"/>
                </a:solidFill>
                <a:latin typeface="+mn-lt"/>
              </a:rPr>
              <a:t>3. </a:t>
            </a:r>
            <a:r>
              <a:rPr lang="en-US" b="1" dirty="0">
                <a:solidFill>
                  <a:srgbClr val="FF0000"/>
                </a:solidFill>
                <a:latin typeface="+mn-lt"/>
              </a:rPr>
              <a:t>Function definition:</a:t>
            </a:r>
            <a:r>
              <a:rPr lang="en-US" dirty="0">
                <a:solidFill>
                  <a:srgbClr val="FF0000"/>
                </a:solidFill>
                <a:latin typeface="+mn-lt"/>
              </a:rPr>
              <a:t> </a:t>
            </a:r>
            <a:r>
              <a:rPr lang="en-US" dirty="0">
                <a:solidFill>
                  <a:schemeClr val="tx1"/>
                </a:solidFill>
                <a:latin typeface="+mn-lt"/>
              </a:rPr>
              <a:t>This contains all the </a:t>
            </a:r>
            <a:r>
              <a:rPr lang="en-US" b="1" i="1" dirty="0">
                <a:solidFill>
                  <a:schemeClr val="accent1">
                    <a:lumMod val="75000"/>
                  </a:schemeClr>
                </a:solidFill>
                <a:latin typeface="+mn-lt"/>
              </a:rPr>
              <a:t>statements </a:t>
            </a:r>
            <a:r>
              <a:rPr lang="en-US" dirty="0">
                <a:solidFill>
                  <a:schemeClr val="tx1"/>
                </a:solidFill>
                <a:latin typeface="+mn-lt"/>
              </a:rPr>
              <a:t>to be executed.</a:t>
            </a:r>
          </a:p>
          <a:p>
            <a:pPr>
              <a:buNone/>
            </a:pPr>
            <a:endParaRPr lang="en-US" dirty="0">
              <a:solidFill>
                <a:schemeClr val="tx1"/>
              </a:solidFill>
            </a:endParaRPr>
          </a:p>
        </p:txBody>
      </p:sp>
      <p:pic>
        <p:nvPicPr>
          <p:cNvPr id="10" name="Picture 9" descr="Passing argument/parameter through function in C">
            <a:extLst>
              <a:ext uri="{FF2B5EF4-FFF2-40B4-BE49-F238E27FC236}">
                <a16:creationId xmlns:a16="http://schemas.microsoft.com/office/drawing/2014/main" id="{D799138F-FCEC-4441-A50B-0008987C55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5762" y="1122427"/>
            <a:ext cx="3567250" cy="4849309"/>
          </a:xfrm>
          <a:prstGeom prst="rect">
            <a:avLst/>
          </a:prstGeom>
          <a:noFill/>
          <a:ln>
            <a:solidFill>
              <a:schemeClr val="tx1"/>
            </a:solidFill>
          </a:ln>
        </p:spPr>
      </p:pic>
      <p:grpSp>
        <p:nvGrpSpPr>
          <p:cNvPr id="18" name="Group 17">
            <a:extLst>
              <a:ext uri="{FF2B5EF4-FFF2-40B4-BE49-F238E27FC236}">
                <a16:creationId xmlns:a16="http://schemas.microsoft.com/office/drawing/2014/main" id="{6B90A643-16DC-412A-BC9D-10CAB0E2C840}"/>
              </a:ext>
            </a:extLst>
          </p:cNvPr>
          <p:cNvGrpSpPr/>
          <p:nvPr/>
        </p:nvGrpSpPr>
        <p:grpSpPr>
          <a:xfrm>
            <a:off x="8770113" y="1696870"/>
            <a:ext cx="3194614" cy="2621545"/>
            <a:chOff x="0" y="152399"/>
            <a:chExt cx="3745230" cy="1047751"/>
          </a:xfrm>
        </p:grpSpPr>
        <p:cxnSp>
          <p:nvCxnSpPr>
            <p:cNvPr id="19" name="Straight Arrow Connector 18">
              <a:extLst>
                <a:ext uri="{FF2B5EF4-FFF2-40B4-BE49-F238E27FC236}">
                  <a16:creationId xmlns:a16="http://schemas.microsoft.com/office/drawing/2014/main" id="{5B2D5B02-134C-4D7A-A657-8D51E8D0C2FD}"/>
                </a:ext>
              </a:extLst>
            </p:cNvPr>
            <p:cNvCxnSpPr/>
            <p:nvPr/>
          </p:nvCxnSpPr>
          <p:spPr>
            <a:xfrm>
              <a:off x="361950" y="590550"/>
              <a:ext cx="742950" cy="0"/>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5FD8CD-B8AB-41A3-8D62-F3F016E2E077}"/>
                </a:ext>
              </a:extLst>
            </p:cNvPr>
            <p:cNvCxnSpPr/>
            <p:nvPr/>
          </p:nvCxnSpPr>
          <p:spPr>
            <a:xfrm>
              <a:off x="476250" y="1066800"/>
              <a:ext cx="676275" cy="0"/>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A24C0E0-2158-446A-BEB4-C2447F53E698}"/>
                </a:ext>
              </a:extLst>
            </p:cNvPr>
            <p:cNvCxnSpPr/>
            <p:nvPr/>
          </p:nvCxnSpPr>
          <p:spPr>
            <a:xfrm>
              <a:off x="0" y="152400"/>
              <a:ext cx="1104900" cy="45719"/>
            </a:xfrm>
            <a:prstGeom prst="straightConnector1">
              <a:avLst/>
            </a:prstGeom>
            <a:ln w="222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 name="Text Box 2">
              <a:extLst>
                <a:ext uri="{FF2B5EF4-FFF2-40B4-BE49-F238E27FC236}">
                  <a16:creationId xmlns:a16="http://schemas.microsoft.com/office/drawing/2014/main" id="{C0E0AC4A-5CCC-486D-841C-BFFFF6E14665}"/>
                </a:ext>
              </a:extLst>
            </p:cNvPr>
            <p:cNvSpPr txBox="1">
              <a:spLocks noChangeArrowheads="1"/>
            </p:cNvSpPr>
            <p:nvPr/>
          </p:nvSpPr>
          <p:spPr bwMode="auto">
            <a:xfrm>
              <a:off x="1266825" y="152399"/>
              <a:ext cx="2373630"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Function Declaration /Prototype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2">
              <a:extLst>
                <a:ext uri="{FF2B5EF4-FFF2-40B4-BE49-F238E27FC236}">
                  <a16:creationId xmlns:a16="http://schemas.microsoft.com/office/drawing/2014/main" id="{66EC5925-8C41-43C3-A68B-1B60B2A6E88C}"/>
                </a:ext>
              </a:extLst>
            </p:cNvPr>
            <p:cNvSpPr txBox="1">
              <a:spLocks noChangeArrowheads="1"/>
            </p:cNvSpPr>
            <p:nvPr/>
          </p:nvSpPr>
          <p:spPr bwMode="auto">
            <a:xfrm>
              <a:off x="1371600" y="968364"/>
              <a:ext cx="2373630" cy="23178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Function Definition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2">
              <a:extLst>
                <a:ext uri="{FF2B5EF4-FFF2-40B4-BE49-F238E27FC236}">
                  <a16:creationId xmlns:a16="http://schemas.microsoft.com/office/drawing/2014/main" id="{4FA67162-1260-4971-82E3-F91B04583472}"/>
                </a:ext>
              </a:extLst>
            </p:cNvPr>
            <p:cNvSpPr txBox="1">
              <a:spLocks noChangeArrowheads="1"/>
            </p:cNvSpPr>
            <p:nvPr/>
          </p:nvSpPr>
          <p:spPr bwMode="auto">
            <a:xfrm>
              <a:off x="1314450" y="482589"/>
              <a:ext cx="2373630" cy="23178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Function call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145627"/>
    </mc:Choice>
    <mc:Fallback xmlns="">
      <p:transition spd="slow" advTm="14562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TotalTime>
  <Words>6203</Words>
  <Application>Microsoft Office PowerPoint</Application>
  <PresentationFormat>Widescreen</PresentationFormat>
  <Paragraphs>920</Paragraphs>
  <Slides>69</Slides>
  <Notes>50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69</vt:i4>
      </vt:variant>
    </vt:vector>
  </HeadingPairs>
  <TitlesOfParts>
    <vt:vector size="87" baseType="lpstr">
      <vt:lpstr>Arial</vt:lpstr>
      <vt:lpstr>Calibri</vt:lpstr>
      <vt:lpstr>Calibri Light</vt:lpstr>
      <vt:lpstr>Century</vt:lpstr>
      <vt:lpstr>Droid Sans Mono</vt:lpstr>
      <vt:lpstr>euclid_circular_a</vt:lpstr>
      <vt:lpstr>Georgia</vt:lpstr>
      <vt:lpstr>Google Sans</vt:lpstr>
      <vt:lpstr>Helvetica</vt:lpstr>
      <vt:lpstr>inherit</vt:lpstr>
      <vt:lpstr>libre baskerville</vt:lpstr>
      <vt:lpstr>Merriweather</vt:lpstr>
      <vt:lpstr>noto sans</vt:lpstr>
      <vt:lpstr>Open Sans</vt:lpstr>
      <vt:lpstr>Source Sans Pro</vt:lpstr>
      <vt:lpstr>Times New Roman</vt:lpstr>
      <vt:lpstr>verdana</vt:lpstr>
      <vt:lpstr>Office Theme</vt:lpstr>
      <vt:lpstr>FUNCTIONS &amp; STORAGE CLASSES</vt:lpstr>
      <vt:lpstr>FUNCTIONS – AN INTRODUCTION </vt:lpstr>
      <vt:lpstr>  TYPES OF FUNCTIONS</vt:lpstr>
      <vt:lpstr>TYPES OF FUNCTIONS (Cont…) </vt:lpstr>
      <vt:lpstr>TYPES OF FUNCTIONS  (Cont…) </vt:lpstr>
      <vt:lpstr>ADVANTAGES OF FUNCTIONS</vt:lpstr>
      <vt:lpstr>DEFINING A FUNCTION</vt:lpstr>
      <vt:lpstr>DEFINING A FUNCTION - Example</vt:lpstr>
      <vt:lpstr>HOW TO USE USER DEFINED FUNCTION ?  </vt:lpstr>
      <vt:lpstr>EXAMPLE</vt:lpstr>
      <vt:lpstr>Function declaration</vt:lpstr>
      <vt:lpstr>PowerPoint Presentation</vt:lpstr>
      <vt:lpstr>FUNCTION DECLARATION/PROTOTYPE (Cont…)</vt:lpstr>
      <vt:lpstr>FUNCTION CALL</vt:lpstr>
      <vt:lpstr>FUNCTION CALL ( Cont…)</vt:lpstr>
      <vt:lpstr>FUNCTION DEFINITION (Cont…)</vt:lpstr>
      <vt:lpstr>FUNCTION DEFINITION (Cont…)</vt:lpstr>
      <vt:lpstr>FUNCTION DEFINITION  return STATEMENT (Cont…)</vt:lpstr>
      <vt:lpstr>FUNCTION DEFINITION  return STATEMENT (Cont…) </vt:lpstr>
      <vt:lpstr>No return</vt:lpstr>
      <vt:lpstr>ACTUAL VS FORMAL PARAMETERS</vt:lpstr>
      <vt:lpstr>ACTUAL VS FORMAL PARAMETERS</vt:lpstr>
      <vt:lpstr>PROGRAM EXAMPLE 1 Find the square of a number </vt:lpstr>
      <vt:lpstr>PROGRAM EXAMPLE 2: Function  to Calculate the Minimum of 2 Values  </vt:lpstr>
      <vt:lpstr>PRACTICE EXERCISE</vt:lpstr>
      <vt:lpstr>FUNCTION TYPES </vt:lpstr>
      <vt:lpstr>FUNCTION TYPES (Cont…) EXAMPLE : SUM OF TWO NUMBERS</vt:lpstr>
      <vt:lpstr>FUNCTION TYPES (Cont…) EXAMPLE : SUM OF TWO NUMBERS</vt:lpstr>
      <vt:lpstr>FUNCTION TYPES (Cont…) EXAMPLE : SUM OF TWO NUMBERS</vt:lpstr>
      <vt:lpstr>FUNCTION TYPES (Cont…) EXAMPLE : SUM OF TWO NUMBERS</vt:lpstr>
      <vt:lpstr>CALL BY VALUE  &amp; CALL BY REFERENCE</vt:lpstr>
      <vt:lpstr>CALL BY REFERENCE VS CALL BY VALUE</vt:lpstr>
      <vt:lpstr>Call by Value</vt:lpstr>
      <vt:lpstr>Call by Refences</vt:lpstr>
      <vt:lpstr>CALL BY VALUE – Swapping EXAMPLE</vt:lpstr>
      <vt:lpstr>CALL BY REFERENCE – Swapping EXAMPLE</vt:lpstr>
      <vt:lpstr>PASSING ARRAY TO A FUNCTION </vt:lpstr>
      <vt:lpstr>PASSING ARRAY TO A FUNCTION ( Cont …) </vt:lpstr>
      <vt:lpstr>PASSING ARRAY TO A FUNCTION  (Cont …) </vt:lpstr>
      <vt:lpstr>PASSING ARRAY TO A FUNCTION(Cont …) </vt:lpstr>
      <vt:lpstr>PASSING ARRAY TO A FUNCTION (Cont…) </vt:lpstr>
      <vt:lpstr>PASSING STRING TO A FUNCTION </vt:lpstr>
      <vt:lpstr>PASSING STRING TO A FUNCTION </vt:lpstr>
      <vt:lpstr>RECURSIVE FUNCTION - RECURSION</vt:lpstr>
      <vt:lpstr> HOW DOES RECURSION WORKS?</vt:lpstr>
      <vt:lpstr> PROGRAM EXAMPLE  To find the factorial of a number n</vt:lpstr>
      <vt:lpstr>RECURSION (Cont…) HOW DOES THE PROGRAM WORKS ?</vt:lpstr>
      <vt:lpstr>RECURSION EXAMPLE 2 Reverse a sentence using recursion</vt:lpstr>
      <vt:lpstr>PROGRAM FOR PRACTICE</vt:lpstr>
      <vt:lpstr>Fibonacci Series</vt:lpstr>
      <vt:lpstr>STORAGE CLASSES</vt:lpstr>
      <vt:lpstr>STORAGE CLASSES</vt:lpstr>
      <vt:lpstr>STORAGE CLASSES </vt:lpstr>
      <vt:lpstr>Automatic - STORAGE CLASS (Local Variables)</vt:lpstr>
      <vt:lpstr>Automatic - STORAGE CLASS (Cont …)  auto Keyword</vt:lpstr>
      <vt:lpstr>Automatic - STORAGE CLASS (Cont…) How it works ?</vt:lpstr>
      <vt:lpstr>Automatic STORAGE CLASS (Cont …) EXAMPLE</vt:lpstr>
      <vt:lpstr>Static– STORAGE CLASS</vt:lpstr>
      <vt:lpstr>Static</vt:lpstr>
      <vt:lpstr>Static – STORAGE CLASS (Cont…)</vt:lpstr>
      <vt:lpstr>External – STORAGE CLASS (Global Variables) </vt:lpstr>
      <vt:lpstr>EXTERNAL – STORAGE CLASS GLOBAL VARIABLE (Cont…)  EXAMPLE</vt:lpstr>
      <vt:lpstr>External – STORAGE CLASS (Cont..) extern KEYWORD USAGE</vt:lpstr>
      <vt:lpstr>External- Example</vt:lpstr>
      <vt:lpstr>Register – STORAGE CLASS</vt:lpstr>
      <vt:lpstr>Register – STORAGE CLASS </vt:lpstr>
      <vt:lpstr>Register</vt:lpstr>
      <vt:lpstr>Register – STORAGE CLASS  EXAMPLE</vt:lpstr>
      <vt:lpstr>STORAGE CLASSES -A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SUGUNA M</dc:creator>
  <cp:lastModifiedBy>Dr. Mohammad Arif</cp:lastModifiedBy>
  <cp:revision>125</cp:revision>
  <dcterms:created xsi:type="dcterms:W3CDTF">2022-02-15T17:42:22Z</dcterms:created>
  <dcterms:modified xsi:type="dcterms:W3CDTF">2024-01-29T01:10:48Z</dcterms:modified>
</cp:coreProperties>
</file>