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1"/>
  </p:sldMasterIdLst>
  <p:sldIdLst>
    <p:sldId id="260" r:id="rId2"/>
    <p:sldId id="262" r:id="rId3"/>
    <p:sldId id="265" r:id="rId4"/>
    <p:sldId id="264" r:id="rId5"/>
    <p:sldId id="275" r:id="rId6"/>
    <p:sldId id="279" r:id="rId7"/>
    <p:sldId id="266" r:id="rId8"/>
    <p:sldId id="276" r:id="rId9"/>
    <p:sldId id="277" r:id="rId10"/>
    <p:sldId id="278" r:id="rId11"/>
    <p:sldId id="308" r:id="rId12"/>
    <p:sldId id="280" r:id="rId13"/>
    <p:sldId id="309" r:id="rId14"/>
    <p:sldId id="311" r:id="rId15"/>
    <p:sldId id="310" r:id="rId16"/>
    <p:sldId id="269" r:id="rId17"/>
    <p:sldId id="263" r:id="rId18"/>
    <p:sldId id="313" r:id="rId19"/>
    <p:sldId id="314" r:id="rId20"/>
    <p:sldId id="315" r:id="rId21"/>
    <p:sldId id="281" r:id="rId22"/>
    <p:sldId id="282" r:id="rId23"/>
    <p:sldId id="283" r:id="rId24"/>
    <p:sldId id="285" r:id="rId25"/>
    <p:sldId id="287" r:id="rId26"/>
    <p:sldId id="288" r:id="rId27"/>
    <p:sldId id="289" r:id="rId28"/>
    <p:sldId id="317" r:id="rId29"/>
    <p:sldId id="316" r:id="rId30"/>
    <p:sldId id="318" r:id="rId31"/>
    <p:sldId id="291" r:id="rId32"/>
    <p:sldId id="292" r:id="rId33"/>
    <p:sldId id="320" r:id="rId34"/>
    <p:sldId id="294" r:id="rId35"/>
    <p:sldId id="296" r:id="rId36"/>
    <p:sldId id="297" r:id="rId37"/>
    <p:sldId id="298" r:id="rId38"/>
    <p:sldId id="299" r:id="rId39"/>
    <p:sldId id="300" r:id="rId40"/>
    <p:sldId id="302" r:id="rId41"/>
    <p:sldId id="304" r:id="rId42"/>
    <p:sldId id="305" r:id="rId43"/>
    <p:sldId id="306" r:id="rId44"/>
    <p:sldId id="30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6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3965-5F80-EF34-C7F9-F859BA339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FE6B6-7FDD-AAEA-2CF2-24EB2AD36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B358C-302A-6765-97ED-0F6367D3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8F3E-9E1E-4887-BF01-CEC601E61B0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831F4-104C-3F97-0ED2-B80D8B28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129F-090C-DE22-07E2-16D096D5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2B62-EC4C-4EBD-908A-503BD1534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80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0CBE-64AA-C3C0-98E8-F46CFFD2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A52D1-1A04-34CC-28D6-F4A152F26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6CD86-3C21-562E-D37C-1DC06C95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8F3E-9E1E-4887-BF01-CEC601E61B0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F5E9E-A4B1-79FA-9C12-198D3F66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3AD83-A044-32F5-4C7A-1F285F59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2B62-EC4C-4EBD-908A-503BD1534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78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300564-DF62-076F-DEEE-EA1007DB7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335B5-D1B8-93DE-0555-DCDCBA624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E01BE-D221-0D59-FC72-7D7F73D8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8F3E-9E1E-4887-BF01-CEC601E61B0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A5EEB-8959-C17B-7016-E5E21116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A5AF6-C88F-9E56-4E09-59CC41CF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2B62-EC4C-4EBD-908A-503BD1534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01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0311-6F5B-F895-87F9-ED22AA6D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4324-BAFB-72F5-07BE-873598CBA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926B7-6F3E-8F6B-67F9-8B527082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8F3E-9E1E-4887-BF01-CEC601E61B0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59461-A25F-7692-3971-4EA49FD8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1C3DE-2A2E-B8EF-B110-7B55A17F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2B62-EC4C-4EBD-908A-503BD1534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47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D3B2-04D8-8D45-A247-72108F92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54737-9AE0-A95C-2A81-E749578B1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50DE-752A-D839-9152-755F4695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8F3E-9E1E-4887-BF01-CEC601E61B0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64158-4779-2839-803E-6E0CB1D2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C159-C198-47B0-6949-71B0167A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2B62-EC4C-4EBD-908A-503BD1534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17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EF38-45C8-AC82-37DA-5D41BEEA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8FB63-82E7-7853-FC98-90499B230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BEEFA-511C-FD10-2B06-6A462B927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F3841-2CC1-D942-0D62-0000EDEF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8F3E-9E1E-4887-BF01-CEC601E61B0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44AE7-9532-1B3A-2FC7-8AD038B2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D3640-9535-67B3-CAD8-38008C35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2B62-EC4C-4EBD-908A-503BD1534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01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25A8-CFF4-C625-00B2-99148AE3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44783-319E-A1D8-7A72-FF757541D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099E1-0300-70AE-7C90-258D4F0F3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65E04-3094-03FC-BB7D-1A80F6564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75067-66A0-CADA-AF24-09E761736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ED20F-F1E5-2D3D-5F63-34FDB72F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8F3E-9E1E-4887-BF01-CEC601E61B0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A45B8-B191-8075-EFEC-B7587B08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9771B-1063-73BC-A517-5AB1421D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2B62-EC4C-4EBD-908A-503BD1534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39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E268-5093-AA44-06D7-88CAEA0E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26637-2C57-2DCA-5087-DEFC03B1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8F3E-9E1E-4887-BF01-CEC601E61B0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3E1A5-2F41-790D-857A-7165E61A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15F10-FF46-CA82-75D5-330F8ECF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2B62-EC4C-4EBD-908A-503BD1534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64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5D609-B6C8-0688-6FC9-770D7637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8F3E-9E1E-4887-BF01-CEC601E61B0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F850E-0026-95A2-4B40-BA5125D9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89632-37E7-8715-0BF8-4115946B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2B62-EC4C-4EBD-908A-503BD1534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25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7193-14A0-AE6E-9AEA-01A3AC03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09156-ECE3-DBF4-01ED-11CE4CC77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071C1-5CCA-CAB9-17E0-19DD04245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C43C3-C03B-3A4B-C780-52C8292A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8F3E-9E1E-4887-BF01-CEC601E61B0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18BED-1B3B-1D55-2CE6-2AF17538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D5B2E-A5F9-6FE2-ABB3-4DA9923D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2B62-EC4C-4EBD-908A-503BD1534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30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7D6C-43C8-62DC-63FE-C0A7DC84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625E1-BF88-4733-AD8F-A23E220C4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69319-81EE-7A79-999A-F1211D583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901C4-CD14-ECCA-A849-D8EA5114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8F3E-9E1E-4887-BF01-CEC601E61B0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1E980-694F-200B-3E52-9B0E466E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312C9-50F2-4304-647B-60DA8DB4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2B62-EC4C-4EBD-908A-503BD1534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1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0E1FA-DA26-7617-B1B3-1A6D0D69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B1968-7912-5273-1655-5D8088919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BDA6B-C4C2-8444-488F-C2C8C58A1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88F3E-9E1E-4887-BF01-CEC601E61B0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4B68F-D306-2AE2-56A3-4D06EC45C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6EE14-1B58-1BD0-FBA3-2EF0F03E5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42B62-EC4C-4EBD-908A-503BD1534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36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Module-3</a:t>
            </a:r>
            <a:br>
              <a:rPr lang="en-US" dirty="0"/>
            </a:br>
            <a:r>
              <a:rPr lang="en-US" dirty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5308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8AAB65B-E117-4BBD-886A-338CA8ED0477}"/>
              </a:ext>
            </a:extLst>
          </p:cNvPr>
          <p:cNvSpPr txBox="1"/>
          <p:nvPr/>
        </p:nvSpPr>
        <p:spPr>
          <a:xfrm>
            <a:off x="1510748" y="1616120"/>
            <a:ext cx="846358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Pointer is  initialized with a </a:t>
            </a:r>
            <a:r>
              <a:rPr lang="en-US" sz="2800" dirty="0">
                <a:solidFill>
                  <a:srgbClr val="FF0000"/>
                </a:solidFill>
              </a:rPr>
              <a:t>specified Address/0/NULL</a:t>
            </a:r>
            <a:r>
              <a:rPr lang="en-US" sz="2800" dirty="0"/>
              <a:t> prior to its use.</a:t>
            </a:r>
          </a:p>
          <a:p>
            <a:pPr algn="just"/>
            <a:r>
              <a:rPr lang="en-US" sz="2800" dirty="0"/>
              <a:t>	</a:t>
            </a:r>
            <a:r>
              <a:rPr lang="en-US" sz="2800" dirty="0" err="1"/>
              <a:t>Eg</a:t>
            </a:r>
            <a:r>
              <a:rPr lang="en-US" sz="2800" dirty="0"/>
              <a:t>: </a:t>
            </a:r>
          </a:p>
          <a:p>
            <a:pPr lvl="1" algn="just"/>
            <a:r>
              <a:rPr lang="en-US" sz="2800" dirty="0"/>
              <a:t>		int a, *p;</a:t>
            </a:r>
          </a:p>
          <a:p>
            <a:pPr lvl="1" algn="just"/>
            <a:r>
              <a:rPr lang="en-US" sz="2800" b="1" dirty="0">
                <a:solidFill>
                  <a:srgbClr val="00B050"/>
                </a:solidFill>
              </a:rPr>
              <a:t>		p=&amp;a;</a:t>
            </a:r>
          </a:p>
          <a:p>
            <a:pPr lvl="1" algn="just"/>
            <a:endParaRPr lang="en-US" sz="2800" b="1" dirty="0">
              <a:solidFill>
                <a:srgbClr val="00B05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 pointer must not be used until it is assigned a meaningful address.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To use a pointer that has not been initialized properly will cause unpredictable results</a:t>
            </a:r>
            <a:endParaRPr lang="en-IN" sz="28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2F316-10E3-439B-9704-52F63B3FD01C}"/>
              </a:ext>
            </a:extLst>
          </p:cNvPr>
          <p:cNvSpPr txBox="1"/>
          <p:nvPr/>
        </p:nvSpPr>
        <p:spPr>
          <a:xfrm>
            <a:off x="1510748" y="502121"/>
            <a:ext cx="8251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33333"/>
                </a:solidFill>
                <a:latin typeface="Montserrat" panose="020B0604020202020204" charset="0"/>
              </a:rPr>
              <a:t>Initializing Pointer</a:t>
            </a:r>
            <a:endParaRPr lang="en-IN" sz="4400" dirty="0">
              <a:solidFill>
                <a:srgbClr val="333333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047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0936-A255-FB5B-2ABB-AC3AC166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1642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296FE-B831-83C3-88FB-A08B979E8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53243"/>
            <a:ext cx="10512424" cy="4947557"/>
          </a:xfrm>
        </p:spPr>
        <p:txBody>
          <a:bodyPr/>
          <a:lstStyle/>
          <a:p>
            <a:r>
              <a:rPr lang="en-IN" dirty="0"/>
              <a:t>Int a = 10</a:t>
            </a:r>
          </a:p>
          <a:p>
            <a:r>
              <a:rPr lang="en-IN" dirty="0"/>
              <a:t>Int takes 4 bytes to store a variable.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int a=10 will take 4 bytes to store the value (i.e. 10). But only the first-byte address is mentioned</a:t>
            </a:r>
          </a:p>
          <a:p>
            <a:endParaRPr lang="en-IN" dirty="0"/>
          </a:p>
          <a:p>
            <a:r>
              <a:rPr lang="en-IN" dirty="0"/>
              <a:t>Initialize the pointer:</a:t>
            </a:r>
          </a:p>
          <a:p>
            <a:r>
              <a:rPr lang="en-IN" dirty="0"/>
              <a:t>Int *p;</a:t>
            </a:r>
          </a:p>
          <a:p>
            <a:r>
              <a:rPr lang="en-IN" dirty="0"/>
              <a:t>p=&amp;a;</a:t>
            </a:r>
          </a:p>
          <a:p>
            <a:r>
              <a:rPr lang="en-IN" dirty="0"/>
              <a:t>……………………..</a:t>
            </a:r>
          </a:p>
          <a:p>
            <a:r>
              <a:rPr lang="en-IN" dirty="0"/>
              <a:t>Int *p=&amp;a; //valid</a:t>
            </a:r>
          </a:p>
          <a:p>
            <a:r>
              <a:rPr lang="en-IN" dirty="0"/>
              <a:t>Int a=10, *p=&amp;a; //valid</a:t>
            </a:r>
          </a:p>
          <a:p>
            <a:r>
              <a:rPr lang="en-IN" dirty="0"/>
              <a:t>Int *p=&amp;a, a=10; //invalid because address assigned before initializing a.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A81636CF-B166-1681-3592-FB595EA2CF08}"/>
              </a:ext>
            </a:extLst>
          </p:cNvPr>
          <p:cNvGraphicFramePr>
            <a:graphicFrameLocks noGrp="1"/>
          </p:cNvGraphicFramePr>
          <p:nvPr/>
        </p:nvGraphicFramePr>
        <p:xfrm>
          <a:off x="8724900" y="1615277"/>
          <a:ext cx="218958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792">
                  <a:extLst>
                    <a:ext uri="{9D8B030D-6E8A-4147-A177-3AD203B41FA5}">
                      <a16:colId xmlns:a16="http://schemas.microsoft.com/office/drawing/2014/main" val="14429873"/>
                    </a:ext>
                  </a:extLst>
                </a:gridCol>
                <a:gridCol w="1094792">
                  <a:extLst>
                    <a:ext uri="{9D8B030D-6E8A-4147-A177-3AD203B41FA5}">
                      <a16:colId xmlns:a16="http://schemas.microsoft.com/office/drawing/2014/main" val="2715301148"/>
                    </a:ext>
                  </a:extLst>
                </a:gridCol>
              </a:tblGrid>
              <a:tr h="145451">
                <a:tc>
                  <a:txBody>
                    <a:bodyPr/>
                    <a:lstStyle/>
                    <a:p>
                      <a:r>
                        <a:rPr lang="en-IN" sz="2000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428406"/>
                  </a:ext>
                </a:extLst>
              </a:tr>
              <a:tr h="145451">
                <a:tc>
                  <a:txBody>
                    <a:bodyPr/>
                    <a:lstStyle/>
                    <a:p>
                      <a:r>
                        <a:rPr lang="en-IN" sz="20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346353"/>
                  </a:ext>
                </a:extLst>
              </a:tr>
              <a:tr h="145451">
                <a:tc>
                  <a:txBody>
                    <a:bodyPr/>
                    <a:lstStyle/>
                    <a:p>
                      <a:r>
                        <a:rPr lang="en-IN" sz="20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4646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6ED3240-5701-E075-D98D-B4E735AA6F7E}"/>
              </a:ext>
            </a:extLst>
          </p:cNvPr>
          <p:cNvGraphicFramePr>
            <a:graphicFrameLocks noGrp="1"/>
          </p:cNvGraphicFramePr>
          <p:nvPr/>
        </p:nvGraphicFramePr>
        <p:xfrm>
          <a:off x="939803" y="2209637"/>
          <a:ext cx="56569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694">
                  <a:extLst>
                    <a:ext uri="{9D8B030D-6E8A-4147-A177-3AD203B41FA5}">
                      <a16:colId xmlns:a16="http://schemas.microsoft.com/office/drawing/2014/main" val="1829208006"/>
                    </a:ext>
                  </a:extLst>
                </a:gridCol>
                <a:gridCol w="565694">
                  <a:extLst>
                    <a:ext uri="{9D8B030D-6E8A-4147-A177-3AD203B41FA5}">
                      <a16:colId xmlns:a16="http://schemas.microsoft.com/office/drawing/2014/main" val="3377221624"/>
                    </a:ext>
                  </a:extLst>
                </a:gridCol>
                <a:gridCol w="565694">
                  <a:extLst>
                    <a:ext uri="{9D8B030D-6E8A-4147-A177-3AD203B41FA5}">
                      <a16:colId xmlns:a16="http://schemas.microsoft.com/office/drawing/2014/main" val="871123855"/>
                    </a:ext>
                  </a:extLst>
                </a:gridCol>
                <a:gridCol w="565694">
                  <a:extLst>
                    <a:ext uri="{9D8B030D-6E8A-4147-A177-3AD203B41FA5}">
                      <a16:colId xmlns:a16="http://schemas.microsoft.com/office/drawing/2014/main" val="3072484265"/>
                    </a:ext>
                  </a:extLst>
                </a:gridCol>
                <a:gridCol w="565694">
                  <a:extLst>
                    <a:ext uri="{9D8B030D-6E8A-4147-A177-3AD203B41FA5}">
                      <a16:colId xmlns:a16="http://schemas.microsoft.com/office/drawing/2014/main" val="1386873967"/>
                    </a:ext>
                  </a:extLst>
                </a:gridCol>
                <a:gridCol w="565694">
                  <a:extLst>
                    <a:ext uri="{9D8B030D-6E8A-4147-A177-3AD203B41FA5}">
                      <a16:colId xmlns:a16="http://schemas.microsoft.com/office/drawing/2014/main" val="799997828"/>
                    </a:ext>
                  </a:extLst>
                </a:gridCol>
                <a:gridCol w="565694">
                  <a:extLst>
                    <a:ext uri="{9D8B030D-6E8A-4147-A177-3AD203B41FA5}">
                      <a16:colId xmlns:a16="http://schemas.microsoft.com/office/drawing/2014/main" val="2643712583"/>
                    </a:ext>
                  </a:extLst>
                </a:gridCol>
                <a:gridCol w="565694">
                  <a:extLst>
                    <a:ext uri="{9D8B030D-6E8A-4147-A177-3AD203B41FA5}">
                      <a16:colId xmlns:a16="http://schemas.microsoft.com/office/drawing/2014/main" val="1747284444"/>
                    </a:ext>
                  </a:extLst>
                </a:gridCol>
                <a:gridCol w="565694">
                  <a:extLst>
                    <a:ext uri="{9D8B030D-6E8A-4147-A177-3AD203B41FA5}">
                      <a16:colId xmlns:a16="http://schemas.microsoft.com/office/drawing/2014/main" val="2831294660"/>
                    </a:ext>
                  </a:extLst>
                </a:gridCol>
                <a:gridCol w="565694">
                  <a:extLst>
                    <a:ext uri="{9D8B030D-6E8A-4147-A177-3AD203B41FA5}">
                      <a16:colId xmlns:a16="http://schemas.microsoft.com/office/drawing/2014/main" val="1585851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0212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6F4D449-FE29-9D52-9347-BD7BE6752B88}"/>
              </a:ext>
            </a:extLst>
          </p:cNvPr>
          <p:cNvGraphicFramePr>
            <a:graphicFrameLocks noGrp="1"/>
          </p:cNvGraphicFramePr>
          <p:nvPr/>
        </p:nvGraphicFramePr>
        <p:xfrm>
          <a:off x="8746668" y="3792418"/>
          <a:ext cx="218958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792">
                  <a:extLst>
                    <a:ext uri="{9D8B030D-6E8A-4147-A177-3AD203B41FA5}">
                      <a16:colId xmlns:a16="http://schemas.microsoft.com/office/drawing/2014/main" val="14429873"/>
                    </a:ext>
                  </a:extLst>
                </a:gridCol>
                <a:gridCol w="1094792">
                  <a:extLst>
                    <a:ext uri="{9D8B030D-6E8A-4147-A177-3AD203B41FA5}">
                      <a16:colId xmlns:a16="http://schemas.microsoft.com/office/drawing/2014/main" val="2715301148"/>
                    </a:ext>
                  </a:extLst>
                </a:gridCol>
              </a:tblGrid>
              <a:tr h="145451">
                <a:tc>
                  <a:txBody>
                    <a:bodyPr/>
                    <a:lstStyle/>
                    <a:p>
                      <a:r>
                        <a:rPr lang="en-IN" sz="2000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428406"/>
                  </a:ext>
                </a:extLst>
              </a:tr>
              <a:tr h="145451">
                <a:tc>
                  <a:txBody>
                    <a:bodyPr/>
                    <a:lstStyle/>
                    <a:p>
                      <a:r>
                        <a:rPr lang="en-IN" sz="20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346353"/>
                  </a:ext>
                </a:extLst>
              </a:tr>
              <a:tr h="145451">
                <a:tc>
                  <a:txBody>
                    <a:bodyPr/>
                    <a:lstStyle/>
                    <a:p>
                      <a:r>
                        <a:rPr lang="en-IN" sz="20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46466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CB0D2A1F-9CED-4AD3-AB9D-A25425B49FAA}"/>
              </a:ext>
            </a:extLst>
          </p:cNvPr>
          <p:cNvSpPr/>
          <p:nvPr/>
        </p:nvSpPr>
        <p:spPr>
          <a:xfrm rot="5400000">
            <a:off x="1979581" y="1697479"/>
            <a:ext cx="204277" cy="2120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E469B8-B5CC-09B7-EA6B-7910AA8D0BFC}"/>
              </a:ext>
            </a:extLst>
          </p:cNvPr>
          <p:cNvCxnSpPr/>
          <p:nvPr/>
        </p:nvCxnSpPr>
        <p:spPr>
          <a:xfrm flipH="1" flipV="1">
            <a:off x="2052536" y="2803997"/>
            <a:ext cx="359924" cy="42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FA6396-FD4E-A702-8DBB-DC610A05A565}"/>
              </a:ext>
            </a:extLst>
          </p:cNvPr>
          <p:cNvCxnSpPr>
            <a:cxnSpLocks/>
          </p:cNvCxnSpPr>
          <p:nvPr/>
        </p:nvCxnSpPr>
        <p:spPr>
          <a:xfrm flipH="1" flipV="1">
            <a:off x="1266200" y="2580477"/>
            <a:ext cx="5189724" cy="70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26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8AAB65B-E117-4BBD-886A-338CA8ED0477}"/>
              </a:ext>
            </a:extLst>
          </p:cNvPr>
          <p:cNvSpPr txBox="1"/>
          <p:nvPr/>
        </p:nvSpPr>
        <p:spPr>
          <a:xfrm>
            <a:off x="1467679" y="1780760"/>
            <a:ext cx="846358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993333"/>
                </a:solidFill>
                <a:effectLst/>
                <a:cs typeface="Courier New" panose="02070309020205020404" pitchFamily="49" charset="0"/>
              </a:rPr>
              <a:t>int</a:t>
            </a:r>
            <a: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 main</a:t>
            </a:r>
            <a:r>
              <a:rPr lang="en-US" sz="2800" b="0" i="0" dirty="0">
                <a:solidFill>
                  <a:srgbClr val="009900"/>
                </a:solidFill>
                <a:effectLst/>
                <a:cs typeface="Courier New" panose="02070309020205020404" pitchFamily="49" charset="0"/>
              </a:rPr>
              <a:t>()</a:t>
            </a:r>
            <a:b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09900"/>
                </a:solidFill>
                <a:effectLst/>
                <a:cs typeface="Courier New" panose="02070309020205020404" pitchFamily="49" charset="0"/>
              </a:rPr>
              <a:t>{</a:t>
            </a:r>
            <a:b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   </a:t>
            </a:r>
            <a:r>
              <a:rPr lang="en-US" sz="2800" b="0" i="0" dirty="0">
                <a:solidFill>
                  <a:srgbClr val="993333"/>
                </a:solidFill>
                <a:effectLst/>
                <a:cs typeface="Courier New" panose="02070309020205020404" pitchFamily="49" charset="0"/>
              </a:rPr>
              <a:t>int</a:t>
            </a:r>
            <a: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 first</a:t>
            </a:r>
            <a:r>
              <a:rPr lang="en-US" sz="2800" b="0" i="0" dirty="0">
                <a:solidFill>
                  <a:srgbClr val="339933"/>
                </a:solidFill>
                <a:effectLst/>
                <a:cs typeface="Courier New" panose="02070309020205020404" pitchFamily="49" charset="0"/>
              </a:rPr>
              <a:t>,</a:t>
            </a:r>
            <a: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 second</a:t>
            </a:r>
            <a:r>
              <a:rPr lang="en-US" sz="2800" b="0" i="0" dirty="0">
                <a:solidFill>
                  <a:srgbClr val="339933"/>
                </a:solidFill>
                <a:effectLst/>
                <a:cs typeface="Courier New" panose="02070309020205020404" pitchFamily="49" charset="0"/>
              </a:rPr>
              <a:t>,</a:t>
            </a:r>
            <a: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 </a:t>
            </a:r>
            <a:r>
              <a:rPr lang="en-US" sz="2800" b="0" i="0" dirty="0">
                <a:solidFill>
                  <a:srgbClr val="339933"/>
                </a:solidFill>
                <a:effectLst/>
                <a:cs typeface="Courier New" panose="02070309020205020404" pitchFamily="49" charset="0"/>
              </a:rPr>
              <a:t>*</a:t>
            </a:r>
            <a: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p</a:t>
            </a:r>
            <a:r>
              <a:rPr lang="en-US" sz="2800" b="0" i="0" dirty="0">
                <a:solidFill>
                  <a:srgbClr val="339933"/>
                </a:solidFill>
                <a:effectLst/>
                <a:cs typeface="Courier New" panose="02070309020205020404" pitchFamily="49" charset="0"/>
              </a:rPr>
              <a:t>,</a:t>
            </a:r>
            <a: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 </a:t>
            </a:r>
            <a:r>
              <a:rPr lang="en-US" sz="2800" b="0" i="0" dirty="0">
                <a:solidFill>
                  <a:srgbClr val="339933"/>
                </a:solidFill>
                <a:effectLst/>
                <a:cs typeface="Courier New" panose="02070309020205020404" pitchFamily="49" charset="0"/>
              </a:rPr>
              <a:t>*</a:t>
            </a:r>
            <a: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q</a:t>
            </a:r>
            <a:r>
              <a:rPr lang="en-US" sz="2800" b="0" i="0" dirty="0">
                <a:solidFill>
                  <a:srgbClr val="339933"/>
                </a:solidFill>
                <a:effectLst/>
                <a:cs typeface="Courier New" panose="02070309020205020404" pitchFamily="49" charset="0"/>
              </a:rPr>
              <a:t>,</a:t>
            </a:r>
            <a: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 sum</a:t>
            </a:r>
            <a:r>
              <a:rPr lang="en-US" sz="2800" b="0" i="0" dirty="0">
                <a:solidFill>
                  <a:srgbClr val="339933"/>
                </a:solidFill>
                <a:effectLst/>
                <a:cs typeface="Courier New" panose="02070309020205020404" pitchFamily="49" charset="0"/>
              </a:rPr>
              <a:t>;</a:t>
            </a:r>
            <a:endParaRPr lang="en-US" sz="2800" b="0" i="0" dirty="0">
              <a:solidFill>
                <a:srgbClr val="222222"/>
              </a:solidFill>
              <a:effectLst/>
              <a:cs typeface="Courier New" panose="02070309020205020404" pitchFamily="49" charset="0"/>
            </a:endParaRPr>
          </a:p>
          <a:p>
            <a:pPr algn="l"/>
            <a: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   </a:t>
            </a:r>
            <a:r>
              <a:rPr lang="en-US" sz="2800" b="0" i="0" dirty="0" err="1">
                <a:solidFill>
                  <a:srgbClr val="000066"/>
                </a:solidFill>
                <a:effectLst/>
                <a:cs typeface="Courier New" panose="02070309020205020404" pitchFamily="49" charset="0"/>
              </a:rPr>
              <a:t>printf</a:t>
            </a:r>
            <a:r>
              <a:rPr lang="en-US" sz="2800" b="0" i="0" dirty="0">
                <a:solidFill>
                  <a:srgbClr val="0099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lang="en-US" sz="2800" b="0" i="0" dirty="0">
                <a:solidFill>
                  <a:srgbClr val="FF0000"/>
                </a:solidFill>
                <a:effectLst/>
                <a:cs typeface="Courier New" panose="02070309020205020404" pitchFamily="49" charset="0"/>
              </a:rPr>
              <a:t>"Enter two integers to add</a:t>
            </a:r>
            <a:r>
              <a:rPr lang="en-US" sz="2800" b="1" i="0" dirty="0">
                <a:solidFill>
                  <a:srgbClr val="000099"/>
                </a:solidFill>
                <a:effectLst/>
                <a:cs typeface="Courier New" panose="02070309020205020404" pitchFamily="49" charset="0"/>
              </a:rPr>
              <a:t>\n</a:t>
            </a:r>
            <a:r>
              <a:rPr lang="en-US" sz="2800" b="0" i="0" dirty="0">
                <a:solidFill>
                  <a:srgbClr val="FF0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lang="en-US" sz="2800" b="0" i="0" dirty="0">
                <a:solidFill>
                  <a:srgbClr val="009900"/>
                </a:solidFill>
                <a:effectLst/>
                <a:cs typeface="Courier New" panose="02070309020205020404" pitchFamily="49" charset="0"/>
              </a:rPr>
              <a:t>)</a:t>
            </a:r>
            <a:r>
              <a:rPr lang="en-US" sz="2800" b="0" i="0" dirty="0">
                <a:solidFill>
                  <a:srgbClr val="339933"/>
                </a:solidFill>
                <a:effectLst/>
                <a:cs typeface="Courier New" panose="02070309020205020404" pitchFamily="49" charset="0"/>
              </a:rPr>
              <a:t>;</a:t>
            </a:r>
            <a:b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   </a:t>
            </a:r>
            <a:r>
              <a:rPr lang="en-US" sz="2800" b="0" i="0" dirty="0" err="1">
                <a:solidFill>
                  <a:srgbClr val="000066"/>
                </a:solidFill>
                <a:effectLst/>
                <a:cs typeface="Courier New" panose="02070309020205020404" pitchFamily="49" charset="0"/>
              </a:rPr>
              <a:t>scanf</a:t>
            </a:r>
            <a:r>
              <a:rPr lang="en-US" sz="2800" b="0" i="0" dirty="0">
                <a:solidFill>
                  <a:srgbClr val="0099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lang="en-US" sz="2800" b="0" i="0" dirty="0">
                <a:solidFill>
                  <a:srgbClr val="FF0000"/>
                </a:solidFill>
                <a:effectLst/>
                <a:cs typeface="Courier New" panose="02070309020205020404" pitchFamily="49" charset="0"/>
              </a:rPr>
              <a:t>"%</a:t>
            </a:r>
            <a:r>
              <a:rPr lang="en-US" sz="2800" b="0" i="0" dirty="0" err="1">
                <a:solidFill>
                  <a:srgbClr val="FF0000"/>
                </a:solidFill>
                <a:effectLst/>
                <a:cs typeface="Courier New" panose="02070309020205020404" pitchFamily="49" charset="0"/>
              </a:rPr>
              <a:t>d%d</a:t>
            </a:r>
            <a:r>
              <a:rPr lang="en-US" sz="2800" b="0" i="0" dirty="0">
                <a:solidFill>
                  <a:srgbClr val="FF0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lang="en-US" sz="2800" b="0" i="0" dirty="0">
                <a:solidFill>
                  <a:srgbClr val="339933"/>
                </a:solidFill>
                <a:effectLst/>
                <a:cs typeface="Courier New" panose="02070309020205020404" pitchFamily="49" charset="0"/>
              </a:rPr>
              <a:t>,</a:t>
            </a:r>
            <a: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 </a:t>
            </a:r>
            <a:r>
              <a:rPr lang="en-US" sz="2800" b="0" i="0" dirty="0">
                <a:solidFill>
                  <a:srgbClr val="339933"/>
                </a:solidFill>
                <a:effectLst/>
                <a:cs typeface="Courier New" panose="02070309020205020404" pitchFamily="49" charset="0"/>
              </a:rPr>
              <a:t>&amp;</a:t>
            </a:r>
            <a: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first</a:t>
            </a:r>
            <a:r>
              <a:rPr lang="en-US" sz="2800" b="0" i="0" dirty="0">
                <a:solidFill>
                  <a:srgbClr val="339933"/>
                </a:solidFill>
                <a:effectLst/>
                <a:cs typeface="Courier New" panose="02070309020205020404" pitchFamily="49" charset="0"/>
              </a:rPr>
              <a:t>,</a:t>
            </a:r>
            <a: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 </a:t>
            </a:r>
            <a:r>
              <a:rPr lang="en-US" sz="2800" b="0" i="0" dirty="0">
                <a:solidFill>
                  <a:srgbClr val="339933"/>
                </a:solidFill>
                <a:effectLst/>
                <a:cs typeface="Courier New" panose="02070309020205020404" pitchFamily="49" charset="0"/>
              </a:rPr>
              <a:t>&amp;</a:t>
            </a:r>
            <a: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second</a:t>
            </a:r>
            <a:r>
              <a:rPr lang="en-US" sz="2800" b="0" i="0" dirty="0">
                <a:solidFill>
                  <a:srgbClr val="009900"/>
                </a:solidFill>
                <a:effectLst/>
                <a:cs typeface="Courier New" panose="02070309020205020404" pitchFamily="49" charset="0"/>
              </a:rPr>
              <a:t>)</a:t>
            </a:r>
            <a:r>
              <a:rPr lang="en-US" sz="2800" b="0" i="0" dirty="0">
                <a:solidFill>
                  <a:srgbClr val="339933"/>
                </a:solidFill>
                <a:effectLst/>
                <a:cs typeface="Courier New" panose="02070309020205020404" pitchFamily="49" charset="0"/>
              </a:rPr>
              <a:t>;</a:t>
            </a:r>
            <a:endParaRPr lang="en-US" sz="2800" b="0" i="0" dirty="0">
              <a:solidFill>
                <a:srgbClr val="222222"/>
              </a:solidFill>
              <a:effectLst/>
              <a:cs typeface="Courier New" panose="02070309020205020404" pitchFamily="49" charset="0"/>
            </a:endParaRPr>
          </a:p>
          <a:p>
            <a:pPr algn="l"/>
            <a: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   p </a:t>
            </a:r>
            <a:r>
              <a:rPr lang="en-US" sz="2800" b="0" i="0" dirty="0">
                <a:solidFill>
                  <a:srgbClr val="339933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 </a:t>
            </a:r>
            <a:r>
              <a:rPr lang="en-US" sz="2800" b="0" i="0" dirty="0">
                <a:solidFill>
                  <a:srgbClr val="339933"/>
                </a:solidFill>
                <a:effectLst/>
                <a:cs typeface="Courier New" panose="02070309020205020404" pitchFamily="49" charset="0"/>
              </a:rPr>
              <a:t>&amp;</a:t>
            </a:r>
            <a: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first</a:t>
            </a:r>
            <a:r>
              <a:rPr lang="en-US" sz="2800" b="0" i="0" dirty="0">
                <a:solidFill>
                  <a:srgbClr val="339933"/>
                </a:solidFill>
                <a:effectLst/>
                <a:cs typeface="Courier New" panose="02070309020205020404" pitchFamily="49" charset="0"/>
              </a:rPr>
              <a:t>;</a:t>
            </a:r>
            <a:b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   q </a:t>
            </a:r>
            <a:r>
              <a:rPr lang="en-US" sz="2800" b="0" i="0" dirty="0">
                <a:solidFill>
                  <a:srgbClr val="339933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 </a:t>
            </a:r>
            <a:r>
              <a:rPr lang="en-US" sz="2800" b="0" i="0" dirty="0">
                <a:solidFill>
                  <a:srgbClr val="339933"/>
                </a:solidFill>
                <a:effectLst/>
                <a:cs typeface="Courier New" panose="02070309020205020404" pitchFamily="49" charset="0"/>
              </a:rPr>
              <a:t>&amp;</a:t>
            </a:r>
            <a: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second</a:t>
            </a:r>
            <a:r>
              <a:rPr lang="en-US" sz="2800" b="0" i="0" dirty="0">
                <a:solidFill>
                  <a:srgbClr val="339933"/>
                </a:solidFill>
                <a:effectLst/>
                <a:cs typeface="Courier New" panose="02070309020205020404" pitchFamily="49" charset="0"/>
              </a:rPr>
              <a:t>;</a:t>
            </a:r>
            <a:endParaRPr lang="en-US" sz="2800" b="0" i="0" dirty="0">
              <a:solidFill>
                <a:srgbClr val="222222"/>
              </a:solidFill>
              <a:effectLst/>
              <a:cs typeface="Courier New" panose="02070309020205020404" pitchFamily="49" charset="0"/>
            </a:endParaRPr>
          </a:p>
          <a:p>
            <a:pPr algn="l"/>
            <a: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   sum </a:t>
            </a:r>
            <a:r>
              <a:rPr lang="en-US" sz="2800" b="0" i="0" dirty="0">
                <a:solidFill>
                  <a:srgbClr val="339933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 </a:t>
            </a:r>
            <a:r>
              <a:rPr lang="en-US" sz="2800" b="0" i="0" dirty="0">
                <a:solidFill>
                  <a:srgbClr val="339933"/>
                </a:solidFill>
                <a:effectLst/>
                <a:cs typeface="Courier New" panose="02070309020205020404" pitchFamily="49" charset="0"/>
              </a:rPr>
              <a:t>*</a:t>
            </a:r>
            <a: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p </a:t>
            </a:r>
            <a:r>
              <a:rPr lang="en-US" sz="2800" b="0" i="0" dirty="0">
                <a:solidFill>
                  <a:srgbClr val="339933"/>
                </a:solidFill>
                <a:effectLst/>
                <a:cs typeface="Courier New" panose="02070309020205020404" pitchFamily="49" charset="0"/>
              </a:rPr>
              <a:t>+</a:t>
            </a:r>
            <a: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 </a:t>
            </a:r>
            <a:r>
              <a:rPr lang="en-US" sz="2800" b="0" i="0" dirty="0">
                <a:solidFill>
                  <a:srgbClr val="339933"/>
                </a:solidFill>
                <a:effectLst/>
                <a:cs typeface="Courier New" panose="02070309020205020404" pitchFamily="49" charset="0"/>
              </a:rPr>
              <a:t>*</a:t>
            </a:r>
            <a: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q</a:t>
            </a:r>
            <a:r>
              <a:rPr lang="en-US" sz="2800" b="0" i="0" dirty="0">
                <a:solidFill>
                  <a:srgbClr val="339933"/>
                </a:solidFill>
                <a:effectLst/>
                <a:cs typeface="Courier New" panose="02070309020205020404" pitchFamily="49" charset="0"/>
              </a:rPr>
              <a:t>;</a:t>
            </a:r>
            <a:endParaRPr lang="en-US" sz="2800" b="0" i="0" dirty="0">
              <a:solidFill>
                <a:srgbClr val="222222"/>
              </a:solidFill>
              <a:effectLst/>
              <a:cs typeface="Courier New" panose="02070309020205020404" pitchFamily="49" charset="0"/>
            </a:endParaRPr>
          </a:p>
          <a:p>
            <a:pPr algn="l"/>
            <a: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   </a:t>
            </a:r>
            <a:r>
              <a:rPr lang="en-US" sz="2800" b="0" i="0" dirty="0" err="1">
                <a:solidFill>
                  <a:srgbClr val="000066"/>
                </a:solidFill>
                <a:effectLst/>
                <a:cs typeface="Courier New" panose="02070309020205020404" pitchFamily="49" charset="0"/>
              </a:rPr>
              <a:t>printf</a:t>
            </a:r>
            <a:r>
              <a:rPr lang="en-US" sz="2800" b="0" i="0" dirty="0">
                <a:solidFill>
                  <a:srgbClr val="0099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lang="en-US" sz="2800" b="0" i="0" dirty="0">
                <a:solidFill>
                  <a:srgbClr val="FF0000"/>
                </a:solidFill>
                <a:effectLst/>
                <a:cs typeface="Courier New" panose="02070309020205020404" pitchFamily="49" charset="0"/>
              </a:rPr>
              <a:t>"Sum of the numbers = %d</a:t>
            </a:r>
            <a:r>
              <a:rPr lang="en-US" sz="2800" b="1" i="0" dirty="0">
                <a:solidFill>
                  <a:srgbClr val="000099"/>
                </a:solidFill>
                <a:effectLst/>
                <a:cs typeface="Courier New" panose="02070309020205020404" pitchFamily="49" charset="0"/>
              </a:rPr>
              <a:t>\n</a:t>
            </a:r>
            <a:r>
              <a:rPr lang="en-US" sz="2800" b="0" i="0" dirty="0">
                <a:solidFill>
                  <a:srgbClr val="FF0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lang="en-US" sz="2800" b="0" i="0" dirty="0">
                <a:solidFill>
                  <a:srgbClr val="339933"/>
                </a:solidFill>
                <a:effectLst/>
                <a:cs typeface="Courier New" panose="02070309020205020404" pitchFamily="49" charset="0"/>
              </a:rPr>
              <a:t>,</a:t>
            </a:r>
            <a: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 sum</a:t>
            </a:r>
            <a:r>
              <a:rPr lang="en-US" sz="2800" b="0" i="0" dirty="0">
                <a:solidFill>
                  <a:srgbClr val="009900"/>
                </a:solidFill>
                <a:effectLst/>
                <a:cs typeface="Courier New" panose="02070309020205020404" pitchFamily="49" charset="0"/>
              </a:rPr>
              <a:t>)</a:t>
            </a:r>
            <a:r>
              <a:rPr lang="en-US" sz="2800" b="0" i="0" dirty="0">
                <a:solidFill>
                  <a:srgbClr val="339933"/>
                </a:solidFill>
                <a:effectLst/>
                <a:cs typeface="Courier New" panose="02070309020205020404" pitchFamily="49" charset="0"/>
              </a:rPr>
              <a:t>;</a:t>
            </a:r>
            <a:endParaRPr lang="en-US" sz="2800" b="0" i="0" dirty="0">
              <a:solidFill>
                <a:srgbClr val="222222"/>
              </a:solidFill>
              <a:effectLst/>
              <a:cs typeface="Courier New" panose="02070309020205020404" pitchFamily="49" charset="0"/>
            </a:endParaRPr>
          </a:p>
          <a:p>
            <a:pPr algn="l"/>
            <a: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   </a:t>
            </a:r>
            <a:r>
              <a:rPr lang="en-US" sz="2800" b="0" i="0" dirty="0">
                <a:solidFill>
                  <a:srgbClr val="B1B100"/>
                </a:solidFill>
                <a:effectLst/>
                <a:cs typeface="Courier New" panose="02070309020205020404" pitchFamily="49" charset="0"/>
              </a:rPr>
              <a:t>return</a:t>
            </a:r>
            <a: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 </a:t>
            </a:r>
            <a:r>
              <a:rPr lang="en-US" sz="2800" b="0" i="0" dirty="0">
                <a:solidFill>
                  <a:srgbClr val="0000DD"/>
                </a:solidFill>
                <a:effectLst/>
                <a:cs typeface="Courier New" panose="02070309020205020404" pitchFamily="49" charset="0"/>
              </a:rPr>
              <a:t>0</a:t>
            </a:r>
            <a:r>
              <a:rPr lang="en-US" sz="2800" b="0" i="0" dirty="0">
                <a:solidFill>
                  <a:srgbClr val="339933"/>
                </a:solidFill>
                <a:effectLst/>
                <a:cs typeface="Courier New" panose="02070309020205020404" pitchFamily="49" charset="0"/>
              </a:rPr>
              <a:t>;</a:t>
            </a:r>
            <a:br>
              <a:rPr lang="en-US" sz="2800" b="0" i="0" dirty="0">
                <a:solidFill>
                  <a:srgbClr val="222222"/>
                </a:solidFill>
                <a:effectLst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09900"/>
                </a:solidFill>
                <a:effectLst/>
                <a:cs typeface="Courier New" panose="02070309020205020404" pitchFamily="49" charset="0"/>
              </a:rPr>
              <a:t>}</a:t>
            </a:r>
            <a:endParaRPr lang="en-US" sz="2800" b="0" i="0" dirty="0">
              <a:solidFill>
                <a:srgbClr val="222222"/>
              </a:solidFill>
              <a:effectLst/>
              <a:cs typeface="Courier New" panose="02070309020205020404" pitchFamily="49" charset="0"/>
            </a:endParaRPr>
          </a:p>
          <a:p>
            <a:pPr algn="just"/>
            <a:r>
              <a:rPr lang="en-US" sz="28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2F316-10E3-439B-9704-52F63B3FD01C}"/>
              </a:ext>
            </a:extLst>
          </p:cNvPr>
          <p:cNvSpPr txBox="1"/>
          <p:nvPr/>
        </p:nvSpPr>
        <p:spPr>
          <a:xfrm>
            <a:off x="1318591" y="197320"/>
            <a:ext cx="95548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Example Programs(sum of two numbers using pointers)</a:t>
            </a:r>
            <a:endParaRPr lang="en-IN" sz="4400" dirty="0">
              <a:solidFill>
                <a:srgbClr val="333333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24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0936-A255-FB5B-2ABB-AC3AC166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1642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296FE-B831-83C3-88FB-A08B979E8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616" y="1453243"/>
            <a:ext cx="7400703" cy="4947557"/>
          </a:xfrm>
        </p:spPr>
        <p:txBody>
          <a:bodyPr>
            <a:normAutofit/>
          </a:bodyPr>
          <a:lstStyle/>
          <a:p>
            <a:r>
              <a:rPr lang="en-IN" sz="2000" dirty="0"/>
              <a:t>Int a=10, </a:t>
            </a:r>
            <a:r>
              <a:rPr lang="en-IN" sz="2000"/>
              <a:t>b=20</a:t>
            </a:r>
            <a:endParaRPr lang="en-IN" sz="2000" dirty="0"/>
          </a:p>
          <a:p>
            <a:r>
              <a:rPr lang="en-IN" sz="2000" dirty="0"/>
              <a:t>Int *p, *q; // or you can write *p=&amp;a combining the 2</a:t>
            </a:r>
            <a:r>
              <a:rPr lang="en-IN" sz="2000" baseline="30000" dirty="0"/>
              <a:t>nd</a:t>
            </a:r>
            <a:r>
              <a:rPr lang="en-IN" sz="2000" dirty="0"/>
              <a:t>  and 3</a:t>
            </a:r>
            <a:r>
              <a:rPr lang="en-IN" sz="2000" baseline="30000" dirty="0"/>
              <a:t>rd</a:t>
            </a:r>
            <a:r>
              <a:rPr lang="en-IN" sz="2000" dirty="0"/>
              <a:t> line.</a:t>
            </a:r>
          </a:p>
          <a:p>
            <a:r>
              <a:rPr lang="en-IN" sz="2000" dirty="0"/>
              <a:t>p=&amp;a;</a:t>
            </a:r>
          </a:p>
          <a:p>
            <a:r>
              <a:rPr lang="en-IN" sz="2000" dirty="0"/>
              <a:t>q=&amp;b;</a:t>
            </a:r>
          </a:p>
          <a:p>
            <a:r>
              <a:rPr lang="en-IN" sz="2000" dirty="0"/>
              <a:t>Printf(“value of a = %d”, a);    = 10</a:t>
            </a:r>
          </a:p>
          <a:p>
            <a:r>
              <a:rPr lang="en-IN" sz="2000" dirty="0"/>
              <a:t>Printf(“a = %d”, *p);    =&gt; *p=*(&amp;a) = *(100) = 10</a:t>
            </a:r>
          </a:p>
          <a:p>
            <a:r>
              <a:rPr lang="en-IN" sz="2000" dirty="0"/>
              <a:t>Printf(“address of a = %x”, &amp;a);  = address of a in hexadecimal</a:t>
            </a:r>
          </a:p>
          <a:p>
            <a:r>
              <a:rPr lang="en-IN" sz="2000" dirty="0"/>
              <a:t>Printf(“address of a = %x”, p); = address of a in hexadecimal</a:t>
            </a:r>
          </a:p>
          <a:p>
            <a:r>
              <a:rPr lang="en-IN" sz="2000" dirty="0"/>
              <a:t>Printf(“address of p = %x”, &amp;p); = address of p in hexadecimal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3F6F8-FB49-79ED-0623-B88607D854C3}"/>
              </a:ext>
            </a:extLst>
          </p:cNvPr>
          <p:cNvSpPr txBox="1"/>
          <p:nvPr/>
        </p:nvSpPr>
        <p:spPr>
          <a:xfrm>
            <a:off x="8899071" y="1730831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C2B7A-6A31-D50D-26D0-26211A6BCFC9}"/>
              </a:ext>
            </a:extLst>
          </p:cNvPr>
          <p:cNvSpPr txBox="1"/>
          <p:nvPr/>
        </p:nvSpPr>
        <p:spPr>
          <a:xfrm>
            <a:off x="8871852" y="2111831"/>
            <a:ext cx="5878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332F45-43FE-02A9-DEC8-CF22CEAE1883}"/>
              </a:ext>
            </a:extLst>
          </p:cNvPr>
          <p:cNvSpPr txBox="1"/>
          <p:nvPr/>
        </p:nvSpPr>
        <p:spPr>
          <a:xfrm>
            <a:off x="8839194" y="2552707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247CA-7AA6-7FEF-FE8F-1AA9B3BA7868}"/>
              </a:ext>
            </a:extLst>
          </p:cNvPr>
          <p:cNvSpPr txBox="1"/>
          <p:nvPr/>
        </p:nvSpPr>
        <p:spPr>
          <a:xfrm>
            <a:off x="10325100" y="1785257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B3D86A-2477-7FB2-BC5F-10FF813914D4}"/>
              </a:ext>
            </a:extLst>
          </p:cNvPr>
          <p:cNvSpPr txBox="1"/>
          <p:nvPr/>
        </p:nvSpPr>
        <p:spPr>
          <a:xfrm>
            <a:off x="10297881" y="2149928"/>
            <a:ext cx="5878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C15BCC-173A-E56C-8935-590215854BDC}"/>
              </a:ext>
            </a:extLst>
          </p:cNvPr>
          <p:cNvSpPr txBox="1"/>
          <p:nvPr/>
        </p:nvSpPr>
        <p:spPr>
          <a:xfrm>
            <a:off x="10265223" y="2574475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14A4E1-57E7-4B38-881A-0A9A4D7C95F1}"/>
              </a:ext>
            </a:extLst>
          </p:cNvPr>
          <p:cNvSpPr txBox="1"/>
          <p:nvPr/>
        </p:nvSpPr>
        <p:spPr>
          <a:xfrm>
            <a:off x="9051471" y="4103918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AB5051-F974-9CE9-409F-1B2D929D9CAE}"/>
              </a:ext>
            </a:extLst>
          </p:cNvPr>
          <p:cNvSpPr txBox="1"/>
          <p:nvPr/>
        </p:nvSpPr>
        <p:spPr>
          <a:xfrm>
            <a:off x="9024252" y="4484918"/>
            <a:ext cx="5878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DB3615-FD1F-7860-41BD-39A377F70E24}"/>
              </a:ext>
            </a:extLst>
          </p:cNvPr>
          <p:cNvSpPr txBox="1"/>
          <p:nvPr/>
        </p:nvSpPr>
        <p:spPr>
          <a:xfrm>
            <a:off x="8991594" y="4925794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DFEF13-9CA7-74BE-476C-741B218B4C63}"/>
              </a:ext>
            </a:extLst>
          </p:cNvPr>
          <p:cNvSpPr txBox="1"/>
          <p:nvPr/>
        </p:nvSpPr>
        <p:spPr>
          <a:xfrm>
            <a:off x="10477500" y="4158344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99DC8-B4DD-9FA4-7A03-F68771AA7799}"/>
              </a:ext>
            </a:extLst>
          </p:cNvPr>
          <p:cNvSpPr txBox="1"/>
          <p:nvPr/>
        </p:nvSpPr>
        <p:spPr>
          <a:xfrm>
            <a:off x="10450281" y="4523015"/>
            <a:ext cx="5878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200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CF727C-97F2-DF4E-2C50-5D314BCA1B0C}"/>
              </a:ext>
            </a:extLst>
          </p:cNvPr>
          <p:cNvSpPr txBox="1"/>
          <p:nvPr/>
        </p:nvSpPr>
        <p:spPr>
          <a:xfrm>
            <a:off x="10417623" y="4947562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400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74D0654-6815-51F1-0152-86BBD47D5074}"/>
              </a:ext>
            </a:extLst>
          </p:cNvPr>
          <p:cNvCxnSpPr>
            <a:cxnSpLocks/>
            <a:stCxn id="22" idx="3"/>
          </p:cNvCxnSpPr>
          <p:nvPr/>
        </p:nvCxnSpPr>
        <p:spPr>
          <a:xfrm flipH="1" flipV="1">
            <a:off x="11005452" y="2334985"/>
            <a:ext cx="32658" cy="2372696"/>
          </a:xfrm>
          <a:prstGeom prst="bentConnector4">
            <a:avLst>
              <a:gd name="adj1" fmla="val -1349966"/>
              <a:gd name="adj2" fmla="val 1020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B081872-DCBA-6156-11B8-95C1E4C316B0}"/>
              </a:ext>
            </a:extLst>
          </p:cNvPr>
          <p:cNvCxnSpPr>
            <a:cxnSpLocks/>
          </p:cNvCxnSpPr>
          <p:nvPr/>
        </p:nvCxnSpPr>
        <p:spPr>
          <a:xfrm flipH="1" flipV="1">
            <a:off x="8858982" y="2296497"/>
            <a:ext cx="32658" cy="2372696"/>
          </a:xfrm>
          <a:prstGeom prst="bentConnector4">
            <a:avLst>
              <a:gd name="adj1" fmla="val 1599957"/>
              <a:gd name="adj2" fmla="val 1020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127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0936-A255-FB5B-2ABB-AC3AC166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16429"/>
          </a:xfrm>
        </p:spPr>
        <p:txBody>
          <a:bodyPr/>
          <a:lstStyle/>
          <a:p>
            <a:r>
              <a:rPr lang="en-IN" dirty="0"/>
              <a:t>Pointer Assignment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296FE-B831-83C3-88FB-A08B979E8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616" y="1453243"/>
            <a:ext cx="6460554" cy="4947557"/>
          </a:xfrm>
        </p:spPr>
        <p:txBody>
          <a:bodyPr>
            <a:normAutofit/>
          </a:bodyPr>
          <a:lstStyle/>
          <a:p>
            <a:r>
              <a:rPr lang="en-IN" sz="2000" dirty="0"/>
              <a:t>Int a=10, b=20</a:t>
            </a:r>
          </a:p>
          <a:p>
            <a:r>
              <a:rPr lang="en-IN" sz="2000" dirty="0"/>
              <a:t>Int *p=&amp;a, *q=&amp;b;</a:t>
            </a:r>
          </a:p>
          <a:p>
            <a:r>
              <a:rPr lang="en-IN" sz="2000" dirty="0"/>
              <a:t>Printf(“values  = %</a:t>
            </a:r>
            <a:r>
              <a:rPr lang="en-IN" sz="2000" dirty="0" err="1"/>
              <a:t>d%d%d</a:t>
            </a:r>
            <a:r>
              <a:rPr lang="en-IN" sz="2000" dirty="0"/>
              <a:t>”, a,*p,*q);    = 10, 10, 20</a:t>
            </a:r>
          </a:p>
          <a:p>
            <a:r>
              <a:rPr lang="en-IN" sz="2000" dirty="0"/>
              <a:t>*q=*p;</a:t>
            </a:r>
          </a:p>
          <a:p>
            <a:r>
              <a:rPr lang="en-IN" sz="2000" dirty="0"/>
              <a:t>Printf(“value of  = %</a:t>
            </a:r>
            <a:r>
              <a:rPr lang="en-IN" sz="2000" dirty="0" err="1"/>
              <a:t>d%d%d</a:t>
            </a:r>
            <a:r>
              <a:rPr lang="en-IN" sz="2000" dirty="0"/>
              <a:t>”, a,*p,*q);    = 10, 10, 10</a:t>
            </a:r>
          </a:p>
          <a:p>
            <a:r>
              <a:rPr lang="en-IN" sz="2000" dirty="0"/>
              <a:t> </a:t>
            </a:r>
          </a:p>
          <a:p>
            <a:r>
              <a:rPr lang="en-IN" sz="2000" dirty="0"/>
              <a:t>//Question: what will happen if we write…..</a:t>
            </a:r>
          </a:p>
          <a:p>
            <a:r>
              <a:rPr lang="en-IN" sz="2000" dirty="0"/>
              <a:t>q=p;</a:t>
            </a:r>
          </a:p>
          <a:p>
            <a:r>
              <a:rPr lang="en-IN" sz="2000" dirty="0"/>
              <a:t>Printf(“value of a = %</a:t>
            </a:r>
            <a:r>
              <a:rPr lang="en-IN" sz="2000" dirty="0" err="1"/>
              <a:t>d%d%d</a:t>
            </a:r>
            <a:r>
              <a:rPr lang="en-IN" sz="2000" dirty="0"/>
              <a:t>”, a,*p,*q);    = ?, ?, ?</a:t>
            </a:r>
          </a:p>
          <a:p>
            <a:r>
              <a:rPr lang="en-IN" sz="2000" dirty="0"/>
              <a:t>q will have the address of p </a:t>
            </a:r>
            <a:r>
              <a:rPr lang="en-IN" sz="2000" dirty="0" err="1"/>
              <a:t>i.e</a:t>
            </a:r>
            <a:r>
              <a:rPr lang="en-IN" sz="2000" dirty="0"/>
              <a:t> 100. So *q will also print 10</a:t>
            </a:r>
          </a:p>
          <a:p>
            <a:endParaRPr lang="en-IN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3F6F8-FB49-79ED-0623-B88607D854C3}"/>
              </a:ext>
            </a:extLst>
          </p:cNvPr>
          <p:cNvSpPr txBox="1"/>
          <p:nvPr/>
        </p:nvSpPr>
        <p:spPr>
          <a:xfrm>
            <a:off x="8899071" y="1730831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C2B7A-6A31-D50D-26D0-26211A6BCFC9}"/>
              </a:ext>
            </a:extLst>
          </p:cNvPr>
          <p:cNvSpPr txBox="1"/>
          <p:nvPr/>
        </p:nvSpPr>
        <p:spPr>
          <a:xfrm>
            <a:off x="8871852" y="2111831"/>
            <a:ext cx="5878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332F45-43FE-02A9-DEC8-CF22CEAE1883}"/>
              </a:ext>
            </a:extLst>
          </p:cNvPr>
          <p:cNvSpPr txBox="1"/>
          <p:nvPr/>
        </p:nvSpPr>
        <p:spPr>
          <a:xfrm>
            <a:off x="8839194" y="2552707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247CA-7AA6-7FEF-FE8F-1AA9B3BA7868}"/>
              </a:ext>
            </a:extLst>
          </p:cNvPr>
          <p:cNvSpPr txBox="1"/>
          <p:nvPr/>
        </p:nvSpPr>
        <p:spPr>
          <a:xfrm>
            <a:off x="10325100" y="1785257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B3D86A-2477-7FB2-BC5F-10FF813914D4}"/>
              </a:ext>
            </a:extLst>
          </p:cNvPr>
          <p:cNvSpPr txBox="1"/>
          <p:nvPr/>
        </p:nvSpPr>
        <p:spPr>
          <a:xfrm>
            <a:off x="10297881" y="2149928"/>
            <a:ext cx="5878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C15BCC-173A-E56C-8935-590215854BDC}"/>
              </a:ext>
            </a:extLst>
          </p:cNvPr>
          <p:cNvSpPr txBox="1"/>
          <p:nvPr/>
        </p:nvSpPr>
        <p:spPr>
          <a:xfrm>
            <a:off x="10265223" y="2574475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14A4E1-57E7-4B38-881A-0A9A4D7C95F1}"/>
              </a:ext>
            </a:extLst>
          </p:cNvPr>
          <p:cNvSpPr txBox="1"/>
          <p:nvPr/>
        </p:nvSpPr>
        <p:spPr>
          <a:xfrm>
            <a:off x="9051471" y="4103918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AB5051-F974-9CE9-409F-1B2D929D9CAE}"/>
              </a:ext>
            </a:extLst>
          </p:cNvPr>
          <p:cNvSpPr txBox="1"/>
          <p:nvPr/>
        </p:nvSpPr>
        <p:spPr>
          <a:xfrm>
            <a:off x="9024252" y="4484918"/>
            <a:ext cx="5878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DB3615-FD1F-7860-41BD-39A377F70E24}"/>
              </a:ext>
            </a:extLst>
          </p:cNvPr>
          <p:cNvSpPr txBox="1"/>
          <p:nvPr/>
        </p:nvSpPr>
        <p:spPr>
          <a:xfrm>
            <a:off x="8991594" y="4925794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DFEF13-9CA7-74BE-476C-741B218B4C63}"/>
              </a:ext>
            </a:extLst>
          </p:cNvPr>
          <p:cNvSpPr txBox="1"/>
          <p:nvPr/>
        </p:nvSpPr>
        <p:spPr>
          <a:xfrm>
            <a:off x="10477500" y="4158344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99DC8-B4DD-9FA4-7A03-F68771AA7799}"/>
              </a:ext>
            </a:extLst>
          </p:cNvPr>
          <p:cNvSpPr txBox="1"/>
          <p:nvPr/>
        </p:nvSpPr>
        <p:spPr>
          <a:xfrm>
            <a:off x="10450281" y="4523015"/>
            <a:ext cx="5878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200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CF727C-97F2-DF4E-2C50-5D314BCA1B0C}"/>
              </a:ext>
            </a:extLst>
          </p:cNvPr>
          <p:cNvSpPr txBox="1"/>
          <p:nvPr/>
        </p:nvSpPr>
        <p:spPr>
          <a:xfrm>
            <a:off x="10417623" y="4947562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400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74D0654-6815-51F1-0152-86BBD47D5074}"/>
              </a:ext>
            </a:extLst>
          </p:cNvPr>
          <p:cNvCxnSpPr>
            <a:cxnSpLocks/>
            <a:stCxn id="22" idx="3"/>
          </p:cNvCxnSpPr>
          <p:nvPr/>
        </p:nvCxnSpPr>
        <p:spPr>
          <a:xfrm flipH="1" flipV="1">
            <a:off x="11005452" y="2334985"/>
            <a:ext cx="32658" cy="2372696"/>
          </a:xfrm>
          <a:prstGeom prst="bentConnector4">
            <a:avLst>
              <a:gd name="adj1" fmla="val -1349966"/>
              <a:gd name="adj2" fmla="val 1020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B081872-DCBA-6156-11B8-95C1E4C316B0}"/>
              </a:ext>
            </a:extLst>
          </p:cNvPr>
          <p:cNvCxnSpPr>
            <a:cxnSpLocks/>
          </p:cNvCxnSpPr>
          <p:nvPr/>
        </p:nvCxnSpPr>
        <p:spPr>
          <a:xfrm flipH="1" flipV="1">
            <a:off x="8858982" y="2296497"/>
            <a:ext cx="32658" cy="2372696"/>
          </a:xfrm>
          <a:prstGeom prst="bentConnector4">
            <a:avLst>
              <a:gd name="adj1" fmla="val 1599957"/>
              <a:gd name="adj2" fmla="val 1020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849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0936-A255-FB5B-2ABB-AC3AC166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16429"/>
          </a:xfrm>
        </p:spPr>
        <p:txBody>
          <a:bodyPr/>
          <a:lstStyle/>
          <a:p>
            <a:r>
              <a:rPr lang="en-IN" dirty="0"/>
              <a:t>Pointer to Pointer or double pointer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296FE-B831-83C3-88FB-A08B979E8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616" y="1453243"/>
            <a:ext cx="7966749" cy="4947557"/>
          </a:xfrm>
        </p:spPr>
        <p:txBody>
          <a:bodyPr>
            <a:normAutofit/>
          </a:bodyPr>
          <a:lstStyle/>
          <a:p>
            <a:r>
              <a:rPr lang="en-IN" sz="1800" dirty="0"/>
              <a:t>Int a=10;</a:t>
            </a:r>
          </a:p>
          <a:p>
            <a:r>
              <a:rPr lang="en-IN" sz="1800" dirty="0">
                <a:solidFill>
                  <a:srgbClr val="FF0000"/>
                </a:solidFill>
              </a:rPr>
              <a:t>Int *p=&amp;a, </a:t>
            </a:r>
          </a:p>
          <a:p>
            <a:r>
              <a:rPr lang="en-IN" sz="1800" dirty="0">
                <a:solidFill>
                  <a:srgbClr val="FF0000"/>
                </a:solidFill>
              </a:rPr>
              <a:t>Int **q=&amp;p; </a:t>
            </a:r>
            <a:r>
              <a:rPr lang="en-IN" sz="1800" dirty="0"/>
              <a:t> // data type will be same as of a, </a:t>
            </a:r>
            <a:r>
              <a:rPr lang="en-IN" sz="1800" dirty="0" err="1"/>
              <a:t>bcz</a:t>
            </a:r>
            <a:r>
              <a:rPr lang="en-IN" sz="1800" dirty="0"/>
              <a:t> q is holding p, and p is holding a</a:t>
            </a:r>
          </a:p>
          <a:p>
            <a:endParaRPr lang="en-IN" sz="1800" dirty="0"/>
          </a:p>
          <a:p>
            <a:r>
              <a:rPr lang="en-IN" sz="1800" dirty="0"/>
              <a:t>Printf(“values = %</a:t>
            </a:r>
            <a:r>
              <a:rPr lang="en-IN" sz="1800" dirty="0" err="1"/>
              <a:t>d%d%d</a:t>
            </a:r>
            <a:r>
              <a:rPr lang="en-IN" sz="1800" dirty="0"/>
              <a:t>”, a,*p,*q);    = 10, 10, 100</a:t>
            </a:r>
          </a:p>
          <a:p>
            <a:endParaRPr lang="en-IN" sz="1800" dirty="0"/>
          </a:p>
          <a:p>
            <a:r>
              <a:rPr lang="en-IN" sz="1800" dirty="0"/>
              <a:t>Printf(“values = %</a:t>
            </a:r>
            <a:r>
              <a:rPr lang="en-IN" sz="1800" dirty="0" err="1"/>
              <a:t>d%d%d</a:t>
            </a:r>
            <a:r>
              <a:rPr lang="en-IN" sz="1800" dirty="0"/>
              <a:t>”, a,*p,**q);    = 10, 10, 10</a:t>
            </a:r>
          </a:p>
          <a:p>
            <a:r>
              <a:rPr lang="en-IN" sz="1800" dirty="0"/>
              <a:t> </a:t>
            </a:r>
          </a:p>
          <a:p>
            <a:r>
              <a:rPr lang="en-IN" sz="1800" dirty="0"/>
              <a:t>/* the above red line can be written as follows</a:t>
            </a:r>
          </a:p>
          <a:p>
            <a:r>
              <a:rPr lang="en-IN" sz="1800" dirty="0">
                <a:solidFill>
                  <a:srgbClr val="FF0000"/>
                </a:solidFill>
              </a:rPr>
              <a:t>Int *p, **q; </a:t>
            </a:r>
          </a:p>
          <a:p>
            <a:r>
              <a:rPr lang="en-IN" sz="1800" dirty="0">
                <a:solidFill>
                  <a:srgbClr val="FF0000"/>
                </a:solidFill>
              </a:rPr>
              <a:t>p=&amp;a;</a:t>
            </a:r>
          </a:p>
          <a:p>
            <a:r>
              <a:rPr lang="en-IN" sz="1800" dirty="0">
                <a:solidFill>
                  <a:srgbClr val="FF0000"/>
                </a:solidFill>
              </a:rPr>
              <a:t>*q=&amp;p;   */</a:t>
            </a:r>
          </a:p>
          <a:p>
            <a:r>
              <a:rPr lang="en-IN" sz="1800" dirty="0"/>
              <a:t>// int ***r = &amp;q           ////             triple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3F6F8-FB49-79ED-0623-B88607D854C3}"/>
              </a:ext>
            </a:extLst>
          </p:cNvPr>
          <p:cNvSpPr txBox="1"/>
          <p:nvPr/>
        </p:nvSpPr>
        <p:spPr>
          <a:xfrm>
            <a:off x="8899071" y="1730831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C2B7A-6A31-D50D-26D0-26211A6BCFC9}"/>
              </a:ext>
            </a:extLst>
          </p:cNvPr>
          <p:cNvSpPr txBox="1"/>
          <p:nvPr/>
        </p:nvSpPr>
        <p:spPr>
          <a:xfrm>
            <a:off x="8871852" y="2111831"/>
            <a:ext cx="5878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332F45-43FE-02A9-DEC8-CF22CEAE1883}"/>
              </a:ext>
            </a:extLst>
          </p:cNvPr>
          <p:cNvSpPr txBox="1"/>
          <p:nvPr/>
        </p:nvSpPr>
        <p:spPr>
          <a:xfrm>
            <a:off x="8839194" y="2552707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247CA-7AA6-7FEF-FE8F-1AA9B3BA7868}"/>
              </a:ext>
            </a:extLst>
          </p:cNvPr>
          <p:cNvSpPr txBox="1"/>
          <p:nvPr/>
        </p:nvSpPr>
        <p:spPr>
          <a:xfrm>
            <a:off x="10325100" y="1785257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B3D86A-2477-7FB2-BC5F-10FF813914D4}"/>
              </a:ext>
            </a:extLst>
          </p:cNvPr>
          <p:cNvSpPr txBox="1"/>
          <p:nvPr/>
        </p:nvSpPr>
        <p:spPr>
          <a:xfrm>
            <a:off x="10297881" y="2149928"/>
            <a:ext cx="5878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400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C15BCC-173A-E56C-8935-590215854BDC}"/>
              </a:ext>
            </a:extLst>
          </p:cNvPr>
          <p:cNvSpPr txBox="1"/>
          <p:nvPr/>
        </p:nvSpPr>
        <p:spPr>
          <a:xfrm>
            <a:off x="10265223" y="2574475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14A4E1-57E7-4B38-881A-0A9A4D7C95F1}"/>
              </a:ext>
            </a:extLst>
          </p:cNvPr>
          <p:cNvSpPr txBox="1"/>
          <p:nvPr/>
        </p:nvSpPr>
        <p:spPr>
          <a:xfrm>
            <a:off x="9051471" y="4103918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AB5051-F974-9CE9-409F-1B2D929D9CAE}"/>
              </a:ext>
            </a:extLst>
          </p:cNvPr>
          <p:cNvSpPr txBox="1"/>
          <p:nvPr/>
        </p:nvSpPr>
        <p:spPr>
          <a:xfrm>
            <a:off x="9024252" y="4484918"/>
            <a:ext cx="5878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DB3615-FD1F-7860-41BD-39A377F70E24}"/>
              </a:ext>
            </a:extLst>
          </p:cNvPr>
          <p:cNvSpPr txBox="1"/>
          <p:nvPr/>
        </p:nvSpPr>
        <p:spPr>
          <a:xfrm>
            <a:off x="8991594" y="4925794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DFEF13-9CA7-74BE-476C-741B218B4C63}"/>
              </a:ext>
            </a:extLst>
          </p:cNvPr>
          <p:cNvSpPr txBox="1"/>
          <p:nvPr/>
        </p:nvSpPr>
        <p:spPr>
          <a:xfrm>
            <a:off x="10477500" y="4158344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99DC8-B4DD-9FA4-7A03-F68771AA7799}"/>
              </a:ext>
            </a:extLst>
          </p:cNvPr>
          <p:cNvSpPr txBox="1"/>
          <p:nvPr/>
        </p:nvSpPr>
        <p:spPr>
          <a:xfrm>
            <a:off x="10450281" y="4523015"/>
            <a:ext cx="5878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300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CF727C-97F2-DF4E-2C50-5D314BCA1B0C}"/>
              </a:ext>
            </a:extLst>
          </p:cNvPr>
          <p:cNvSpPr txBox="1"/>
          <p:nvPr/>
        </p:nvSpPr>
        <p:spPr>
          <a:xfrm>
            <a:off x="10417623" y="4947562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400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B081872-DCBA-6156-11B8-95C1E4C316B0}"/>
              </a:ext>
            </a:extLst>
          </p:cNvPr>
          <p:cNvCxnSpPr>
            <a:cxnSpLocks/>
          </p:cNvCxnSpPr>
          <p:nvPr/>
        </p:nvCxnSpPr>
        <p:spPr>
          <a:xfrm flipH="1" flipV="1">
            <a:off x="8888166" y="2296497"/>
            <a:ext cx="32658" cy="2372696"/>
          </a:xfrm>
          <a:prstGeom prst="bentConnector4">
            <a:avLst>
              <a:gd name="adj1" fmla="val 1599957"/>
              <a:gd name="adj2" fmla="val 1020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97CD46-EDE0-E808-5C5B-02D8F15DB4A1}"/>
              </a:ext>
            </a:extLst>
          </p:cNvPr>
          <p:cNvCxnSpPr>
            <a:stCxn id="22" idx="1"/>
            <a:endCxn id="19" idx="3"/>
          </p:cNvCxnSpPr>
          <p:nvPr/>
        </p:nvCxnSpPr>
        <p:spPr>
          <a:xfrm flipH="1" flipV="1">
            <a:off x="9612081" y="4669584"/>
            <a:ext cx="838200" cy="38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482E7E-873E-1D2E-76DC-AF7E2FB24A36}"/>
              </a:ext>
            </a:extLst>
          </p:cNvPr>
          <p:cNvCxnSpPr/>
          <p:nvPr/>
        </p:nvCxnSpPr>
        <p:spPr>
          <a:xfrm>
            <a:off x="10853052" y="2481163"/>
            <a:ext cx="59877" cy="2041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811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8AAB65B-E117-4BBD-886A-338CA8ED0477}"/>
              </a:ext>
            </a:extLst>
          </p:cNvPr>
          <p:cNvSpPr txBox="1"/>
          <p:nvPr/>
        </p:nvSpPr>
        <p:spPr>
          <a:xfrm>
            <a:off x="632299" y="2027583"/>
            <a:ext cx="108657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Montserrat" panose="020B0604020202020204" charset="0"/>
              </a:rPr>
              <a:t>Pointer is an address, i.e., a numeric value.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Montserrat" panose="020B0604020202020204" charset="0"/>
              </a:rPr>
              <a:t>Arithmetic operations like =, +, -, ++, --, &lt;, &gt; can be performed</a:t>
            </a:r>
          </a:p>
          <a:p>
            <a:pPr algn="just"/>
            <a:endParaRPr lang="en-US" sz="2400" dirty="0">
              <a:solidFill>
                <a:srgbClr val="333333"/>
              </a:solidFill>
              <a:latin typeface="Montserrat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Montserrat" panose="020B0604020202020204" charset="0"/>
              </a:rPr>
              <a:t>Valid operations: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3333"/>
                </a:solidFill>
                <a:latin typeface="Montserrat" panose="020B0604020202020204" charset="0"/>
              </a:rPr>
              <a:t>Assignment</a:t>
            </a:r>
            <a:r>
              <a:rPr lang="en-US" sz="2400" dirty="0">
                <a:solidFill>
                  <a:srgbClr val="333333"/>
                </a:solidFill>
                <a:latin typeface="Montserrat" panose="020B0604020202020204" charset="0"/>
              </a:rPr>
              <a:t> of pointers to the same type of pointers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3333"/>
                </a:solidFill>
                <a:latin typeface="Montserrat" panose="020B0604020202020204" charset="0"/>
              </a:rPr>
              <a:t>Adding or subtracting </a:t>
            </a:r>
            <a:r>
              <a:rPr lang="en-US" sz="2400" dirty="0">
                <a:solidFill>
                  <a:srgbClr val="333333"/>
                </a:solidFill>
                <a:latin typeface="Montserrat" panose="020B0604020202020204" charset="0"/>
              </a:rPr>
              <a:t>a pointer and an integer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3333"/>
                </a:solidFill>
                <a:latin typeface="Montserrat" panose="020B0604020202020204" charset="0"/>
              </a:rPr>
              <a:t>Comparing</a:t>
            </a:r>
            <a:r>
              <a:rPr lang="en-US" sz="2400" dirty="0">
                <a:solidFill>
                  <a:srgbClr val="333333"/>
                </a:solidFill>
                <a:latin typeface="Montserrat" panose="020B0604020202020204" charset="0"/>
              </a:rPr>
              <a:t> two pointers (within array limits) that point to the elements of an array.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3333"/>
                </a:solidFill>
                <a:latin typeface="Montserrat" panose="020B0604020202020204" charset="0"/>
              </a:rPr>
              <a:t>Incrementing or decrementing </a:t>
            </a:r>
            <a:r>
              <a:rPr lang="en-US" sz="2400" dirty="0">
                <a:solidFill>
                  <a:srgbClr val="333333"/>
                </a:solidFill>
                <a:latin typeface="Montserrat" panose="020B0604020202020204" charset="0"/>
              </a:rPr>
              <a:t>the pointers (within array limits) that point to the elements of an array.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3333"/>
                </a:solidFill>
                <a:latin typeface="Montserrat" panose="020B0604020202020204" charset="0"/>
              </a:rPr>
              <a:t>Subtraction</a:t>
            </a:r>
            <a:r>
              <a:rPr lang="en-US" sz="2400" dirty="0">
                <a:solidFill>
                  <a:srgbClr val="333333"/>
                </a:solidFill>
                <a:latin typeface="Montserrat" panose="020B0604020202020204" charset="0"/>
              </a:rPr>
              <a:t> of pointers- (p-q=3 tells that q is 3 elements away from p in an array)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2F316-10E3-439B-9704-52F63B3FD01C}"/>
              </a:ext>
            </a:extLst>
          </p:cNvPr>
          <p:cNvSpPr txBox="1"/>
          <p:nvPr/>
        </p:nvSpPr>
        <p:spPr>
          <a:xfrm>
            <a:off x="1828800" y="438872"/>
            <a:ext cx="8251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0" i="0" dirty="0">
                <a:solidFill>
                  <a:srgbClr val="333333"/>
                </a:solidFill>
                <a:effectLst/>
                <a:latin typeface="Montserrat" panose="020B0604020202020204" charset="0"/>
              </a:rPr>
              <a:t>Pointer Arithmetic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569143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8AAB65B-E117-4BBD-886A-338CA8ED0477}"/>
              </a:ext>
            </a:extLst>
          </p:cNvPr>
          <p:cNvSpPr txBox="1"/>
          <p:nvPr/>
        </p:nvSpPr>
        <p:spPr>
          <a:xfrm>
            <a:off x="1577009" y="2027583"/>
            <a:ext cx="93825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 panose="020B0604020202020204" charset="0"/>
              </a:rPr>
              <a:t>Address + Address = illegal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 panose="020B0604020202020204" charset="0"/>
              </a:rPr>
              <a:t>Address * Address = illegal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 panose="020B0604020202020204" charset="0"/>
              </a:rPr>
              <a:t>Address % Address = illegal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 panose="020B0604020202020204" charset="0"/>
              </a:rPr>
              <a:t>Address / Address = illegal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 panose="020B0604020202020204" charset="0"/>
              </a:rPr>
              <a:t>Address &amp; Address = illegal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 panose="020B0604020202020204" charset="0"/>
              </a:rPr>
              <a:t>Address ^ Address = illegal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 panose="020B0604020202020204" charset="0"/>
              </a:rPr>
              <a:t>Address | Address = illegal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 panose="020B0604020202020204" charset="0"/>
              </a:rPr>
              <a:t>~Address = illegal</a:t>
            </a:r>
          </a:p>
          <a:p>
            <a:pPr algn="l"/>
            <a:endParaRPr lang="en-IN" sz="2800" b="0" i="0" dirty="0">
              <a:solidFill>
                <a:srgbClr val="333333"/>
              </a:solidFill>
              <a:effectLst/>
              <a:latin typeface="Montserrat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2F316-10E3-439B-9704-52F63B3FD01C}"/>
              </a:ext>
            </a:extLst>
          </p:cNvPr>
          <p:cNvSpPr txBox="1"/>
          <p:nvPr/>
        </p:nvSpPr>
        <p:spPr>
          <a:xfrm>
            <a:off x="924126" y="662609"/>
            <a:ext cx="9717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0" i="0" dirty="0">
                <a:solidFill>
                  <a:srgbClr val="333333"/>
                </a:solidFill>
                <a:effectLst/>
                <a:latin typeface="Montserrat" panose="020B0604020202020204" charset="0"/>
              </a:rPr>
              <a:t>Illegal Arithmetic  </a:t>
            </a:r>
            <a:r>
              <a:rPr lang="en-IN" sz="4400" dirty="0">
                <a:solidFill>
                  <a:srgbClr val="333333"/>
                </a:solidFill>
                <a:latin typeface="Montserrat" panose="020B0604020202020204" charset="0"/>
              </a:rPr>
              <a:t>Operations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84698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0936-A255-FB5B-2ABB-AC3AC166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16429"/>
          </a:xfrm>
        </p:spPr>
        <p:txBody>
          <a:bodyPr/>
          <a:lstStyle/>
          <a:p>
            <a:r>
              <a:rPr lang="en-IN" dirty="0"/>
              <a:t>Addition in pointer (in normal variable)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296FE-B831-83C3-88FB-A08B979E8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616" y="1453243"/>
            <a:ext cx="7144863" cy="4947557"/>
          </a:xfrm>
        </p:spPr>
        <p:txBody>
          <a:bodyPr>
            <a:normAutofit/>
          </a:bodyPr>
          <a:lstStyle/>
          <a:p>
            <a:r>
              <a:rPr lang="en-IN" dirty="0"/>
              <a:t>Int a=10;</a:t>
            </a:r>
          </a:p>
          <a:p>
            <a:r>
              <a:rPr lang="en-IN" dirty="0"/>
              <a:t>Int *p=&amp;a;</a:t>
            </a:r>
          </a:p>
          <a:p>
            <a:r>
              <a:rPr lang="en-IN" dirty="0"/>
              <a:t>p=p+1 ///                           100       101       102      103      104     105       106      107</a:t>
            </a:r>
          </a:p>
          <a:p>
            <a:r>
              <a:rPr lang="en-IN" dirty="0">
                <a:solidFill>
                  <a:srgbClr val="FF0000"/>
                </a:solidFill>
              </a:rPr>
              <a:t>// p=100, so p=100+1=101.  =&gt; WRONG</a:t>
            </a:r>
          </a:p>
          <a:p>
            <a:r>
              <a:rPr lang="en-IN" dirty="0"/>
              <a:t>//p=p+1 means next address.. In case of int next address is after 4 bytes.</a:t>
            </a:r>
          </a:p>
          <a:p>
            <a:r>
              <a:rPr lang="en-IN" dirty="0"/>
              <a:t>// so p=p+1  =&gt; means p=100+4=104 (so pointer will point to 104)</a:t>
            </a:r>
          </a:p>
          <a:p>
            <a:r>
              <a:rPr lang="en-IN" dirty="0"/>
              <a:t>// p=</a:t>
            </a:r>
            <a:r>
              <a:rPr lang="en-IN" dirty="0" err="1"/>
              <a:t>p+n</a:t>
            </a:r>
            <a:r>
              <a:rPr lang="en-IN" dirty="0"/>
              <a:t>  =&gt; p=p+(0+4n)</a:t>
            </a:r>
          </a:p>
          <a:p>
            <a:endParaRPr lang="en-IN" dirty="0"/>
          </a:p>
          <a:p>
            <a:r>
              <a:rPr lang="en-IN" dirty="0"/>
              <a:t>Printf(“%d”, *p);   // this will print a garbage value as there is nothing at 104 address.</a:t>
            </a:r>
          </a:p>
          <a:p>
            <a:endParaRPr lang="en-IN" dirty="0"/>
          </a:p>
          <a:p>
            <a:r>
              <a:rPr lang="en-IN" dirty="0"/>
              <a:t>So it is not very useful when we deal with normal variables. It is useful when we deal with the array.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3F6F8-FB49-79ED-0623-B88607D854C3}"/>
              </a:ext>
            </a:extLst>
          </p:cNvPr>
          <p:cNvSpPr txBox="1"/>
          <p:nvPr/>
        </p:nvSpPr>
        <p:spPr>
          <a:xfrm>
            <a:off x="8899071" y="1730831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C2B7A-6A31-D50D-26D0-26211A6BCFC9}"/>
              </a:ext>
            </a:extLst>
          </p:cNvPr>
          <p:cNvSpPr txBox="1"/>
          <p:nvPr/>
        </p:nvSpPr>
        <p:spPr>
          <a:xfrm>
            <a:off x="8871852" y="2111831"/>
            <a:ext cx="5878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332F45-43FE-02A9-DEC8-CF22CEAE1883}"/>
              </a:ext>
            </a:extLst>
          </p:cNvPr>
          <p:cNvSpPr txBox="1"/>
          <p:nvPr/>
        </p:nvSpPr>
        <p:spPr>
          <a:xfrm>
            <a:off x="8839194" y="2552707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14A4E1-57E7-4B38-881A-0A9A4D7C95F1}"/>
              </a:ext>
            </a:extLst>
          </p:cNvPr>
          <p:cNvSpPr txBox="1"/>
          <p:nvPr/>
        </p:nvSpPr>
        <p:spPr>
          <a:xfrm>
            <a:off x="9051471" y="4103918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AB5051-F974-9CE9-409F-1B2D929D9CAE}"/>
              </a:ext>
            </a:extLst>
          </p:cNvPr>
          <p:cNvSpPr txBox="1"/>
          <p:nvPr/>
        </p:nvSpPr>
        <p:spPr>
          <a:xfrm>
            <a:off x="9024252" y="4484918"/>
            <a:ext cx="5878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DB3615-FD1F-7860-41BD-39A377F70E24}"/>
              </a:ext>
            </a:extLst>
          </p:cNvPr>
          <p:cNvSpPr txBox="1"/>
          <p:nvPr/>
        </p:nvSpPr>
        <p:spPr>
          <a:xfrm>
            <a:off x="8991594" y="4925794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300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B081872-DCBA-6156-11B8-95C1E4C316B0}"/>
              </a:ext>
            </a:extLst>
          </p:cNvPr>
          <p:cNvCxnSpPr>
            <a:cxnSpLocks/>
          </p:cNvCxnSpPr>
          <p:nvPr/>
        </p:nvCxnSpPr>
        <p:spPr>
          <a:xfrm flipH="1" flipV="1">
            <a:off x="8888166" y="2296497"/>
            <a:ext cx="32658" cy="2372696"/>
          </a:xfrm>
          <a:prstGeom prst="bentConnector4">
            <a:avLst>
              <a:gd name="adj1" fmla="val 1599957"/>
              <a:gd name="adj2" fmla="val 1020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B4E7FD6-71C6-EE00-7559-5D16867CB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1739"/>
              </p:ext>
            </p:extLst>
          </p:nvPr>
        </p:nvGraphicFramePr>
        <p:xfrm>
          <a:off x="2291561" y="1740729"/>
          <a:ext cx="47901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772">
                  <a:extLst>
                    <a:ext uri="{9D8B030D-6E8A-4147-A177-3AD203B41FA5}">
                      <a16:colId xmlns:a16="http://schemas.microsoft.com/office/drawing/2014/main" val="3542227458"/>
                    </a:ext>
                  </a:extLst>
                </a:gridCol>
                <a:gridCol w="598772">
                  <a:extLst>
                    <a:ext uri="{9D8B030D-6E8A-4147-A177-3AD203B41FA5}">
                      <a16:colId xmlns:a16="http://schemas.microsoft.com/office/drawing/2014/main" val="1227879628"/>
                    </a:ext>
                  </a:extLst>
                </a:gridCol>
                <a:gridCol w="598772">
                  <a:extLst>
                    <a:ext uri="{9D8B030D-6E8A-4147-A177-3AD203B41FA5}">
                      <a16:colId xmlns:a16="http://schemas.microsoft.com/office/drawing/2014/main" val="3203072475"/>
                    </a:ext>
                  </a:extLst>
                </a:gridCol>
                <a:gridCol w="598772">
                  <a:extLst>
                    <a:ext uri="{9D8B030D-6E8A-4147-A177-3AD203B41FA5}">
                      <a16:colId xmlns:a16="http://schemas.microsoft.com/office/drawing/2014/main" val="681101021"/>
                    </a:ext>
                  </a:extLst>
                </a:gridCol>
                <a:gridCol w="598772">
                  <a:extLst>
                    <a:ext uri="{9D8B030D-6E8A-4147-A177-3AD203B41FA5}">
                      <a16:colId xmlns:a16="http://schemas.microsoft.com/office/drawing/2014/main" val="523832904"/>
                    </a:ext>
                  </a:extLst>
                </a:gridCol>
                <a:gridCol w="598772">
                  <a:extLst>
                    <a:ext uri="{9D8B030D-6E8A-4147-A177-3AD203B41FA5}">
                      <a16:colId xmlns:a16="http://schemas.microsoft.com/office/drawing/2014/main" val="1935413916"/>
                    </a:ext>
                  </a:extLst>
                </a:gridCol>
                <a:gridCol w="598772">
                  <a:extLst>
                    <a:ext uri="{9D8B030D-6E8A-4147-A177-3AD203B41FA5}">
                      <a16:colId xmlns:a16="http://schemas.microsoft.com/office/drawing/2014/main" val="2964206282"/>
                    </a:ext>
                  </a:extLst>
                </a:gridCol>
                <a:gridCol w="598772">
                  <a:extLst>
                    <a:ext uri="{9D8B030D-6E8A-4147-A177-3AD203B41FA5}">
                      <a16:colId xmlns:a16="http://schemas.microsoft.com/office/drawing/2014/main" val="42264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319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100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0936-A255-FB5B-2ABB-AC3AC166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95940"/>
            <a:ext cx="10512424" cy="816429"/>
          </a:xfrm>
        </p:spPr>
        <p:txBody>
          <a:bodyPr/>
          <a:lstStyle/>
          <a:p>
            <a:r>
              <a:rPr lang="en-IN" dirty="0"/>
              <a:t>Addition in pointer (in arrays)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296FE-B831-83C3-88FB-A08B979E8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616" y="1208317"/>
            <a:ext cx="7144863" cy="5388431"/>
          </a:xfrm>
        </p:spPr>
        <p:txBody>
          <a:bodyPr>
            <a:normAutofit/>
          </a:bodyPr>
          <a:lstStyle/>
          <a:p>
            <a:r>
              <a:rPr lang="en-IN" dirty="0"/>
              <a:t>Int a[]=(1,2,3,4,5,6};                                                 </a:t>
            </a:r>
          </a:p>
          <a:p>
            <a:r>
              <a:rPr lang="en-IN" dirty="0"/>
              <a:t>Int *p=&amp;a[0];</a:t>
            </a:r>
          </a:p>
          <a:p>
            <a:r>
              <a:rPr lang="en-IN" dirty="0"/>
              <a:t>                                </a:t>
            </a:r>
          </a:p>
          <a:p>
            <a:endParaRPr lang="en-IN" dirty="0"/>
          </a:p>
          <a:p>
            <a:r>
              <a:rPr lang="en-IN" dirty="0"/>
              <a:t>                                             100       104       108      112      116     120       124      128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// a is also a pointer. But a is a constant pointer. </a:t>
            </a:r>
            <a:r>
              <a:rPr lang="en-IN" dirty="0" err="1"/>
              <a:t>a+n</a:t>
            </a:r>
            <a:r>
              <a:rPr lang="en-IN" dirty="0"/>
              <a:t> will not be applicable. It will always contain the base address i.e. the first address.</a:t>
            </a:r>
          </a:p>
          <a:p>
            <a:r>
              <a:rPr lang="en-IN" dirty="0"/>
              <a:t>//P=&amp;a</a:t>
            </a:r>
          </a:p>
          <a:p>
            <a:r>
              <a:rPr lang="en-IN" dirty="0"/>
              <a:t>//</a:t>
            </a:r>
            <a:r>
              <a:rPr lang="en-IN" dirty="0" err="1"/>
              <a:t>P+n</a:t>
            </a:r>
            <a:r>
              <a:rPr lang="en-IN" dirty="0"/>
              <a:t>=&amp;a[0+n]</a:t>
            </a:r>
          </a:p>
          <a:p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B4E7FD6-71C6-EE00-7559-5D16867CB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364349"/>
              </p:ext>
            </p:extLst>
          </p:nvPr>
        </p:nvGraphicFramePr>
        <p:xfrm>
          <a:off x="2373206" y="2230595"/>
          <a:ext cx="47901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772">
                  <a:extLst>
                    <a:ext uri="{9D8B030D-6E8A-4147-A177-3AD203B41FA5}">
                      <a16:colId xmlns:a16="http://schemas.microsoft.com/office/drawing/2014/main" val="3542227458"/>
                    </a:ext>
                  </a:extLst>
                </a:gridCol>
                <a:gridCol w="598772">
                  <a:extLst>
                    <a:ext uri="{9D8B030D-6E8A-4147-A177-3AD203B41FA5}">
                      <a16:colId xmlns:a16="http://schemas.microsoft.com/office/drawing/2014/main" val="1227879628"/>
                    </a:ext>
                  </a:extLst>
                </a:gridCol>
                <a:gridCol w="598772">
                  <a:extLst>
                    <a:ext uri="{9D8B030D-6E8A-4147-A177-3AD203B41FA5}">
                      <a16:colId xmlns:a16="http://schemas.microsoft.com/office/drawing/2014/main" val="3203072475"/>
                    </a:ext>
                  </a:extLst>
                </a:gridCol>
                <a:gridCol w="598772">
                  <a:extLst>
                    <a:ext uri="{9D8B030D-6E8A-4147-A177-3AD203B41FA5}">
                      <a16:colId xmlns:a16="http://schemas.microsoft.com/office/drawing/2014/main" val="681101021"/>
                    </a:ext>
                  </a:extLst>
                </a:gridCol>
                <a:gridCol w="598772">
                  <a:extLst>
                    <a:ext uri="{9D8B030D-6E8A-4147-A177-3AD203B41FA5}">
                      <a16:colId xmlns:a16="http://schemas.microsoft.com/office/drawing/2014/main" val="523832904"/>
                    </a:ext>
                  </a:extLst>
                </a:gridCol>
                <a:gridCol w="598772">
                  <a:extLst>
                    <a:ext uri="{9D8B030D-6E8A-4147-A177-3AD203B41FA5}">
                      <a16:colId xmlns:a16="http://schemas.microsoft.com/office/drawing/2014/main" val="1935413916"/>
                    </a:ext>
                  </a:extLst>
                </a:gridCol>
                <a:gridCol w="598772">
                  <a:extLst>
                    <a:ext uri="{9D8B030D-6E8A-4147-A177-3AD203B41FA5}">
                      <a16:colId xmlns:a16="http://schemas.microsoft.com/office/drawing/2014/main" val="2964206282"/>
                    </a:ext>
                  </a:extLst>
                </a:gridCol>
                <a:gridCol w="598772">
                  <a:extLst>
                    <a:ext uri="{9D8B030D-6E8A-4147-A177-3AD203B41FA5}">
                      <a16:colId xmlns:a16="http://schemas.microsoft.com/office/drawing/2014/main" val="42264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3198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58FA611-6771-F91C-E87D-A25CE7E47795}"/>
              </a:ext>
            </a:extLst>
          </p:cNvPr>
          <p:cNvSpPr txBox="1"/>
          <p:nvPr/>
        </p:nvSpPr>
        <p:spPr>
          <a:xfrm>
            <a:off x="3336467" y="1083128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C9A68-587F-A620-2055-2DBDE0988CA1}"/>
              </a:ext>
            </a:extLst>
          </p:cNvPr>
          <p:cNvSpPr txBox="1"/>
          <p:nvPr/>
        </p:nvSpPr>
        <p:spPr>
          <a:xfrm>
            <a:off x="3309248" y="1464128"/>
            <a:ext cx="5878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D29A83-BE63-7FE9-4C3E-5A149171D929}"/>
              </a:ext>
            </a:extLst>
          </p:cNvPr>
          <p:cNvSpPr txBox="1"/>
          <p:nvPr/>
        </p:nvSpPr>
        <p:spPr>
          <a:xfrm>
            <a:off x="941609" y="3064330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077963-0CDA-5CA8-639F-FE3951199A7D}"/>
              </a:ext>
            </a:extLst>
          </p:cNvPr>
          <p:cNvSpPr txBox="1"/>
          <p:nvPr/>
        </p:nvSpPr>
        <p:spPr>
          <a:xfrm>
            <a:off x="914390" y="3445330"/>
            <a:ext cx="5878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100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108FBA-66DA-50AC-9481-C7E6E4A623BC}"/>
              </a:ext>
            </a:extLst>
          </p:cNvPr>
          <p:cNvCxnSpPr>
            <a:stCxn id="8" idx="0"/>
            <a:endCxn id="6" idx="1"/>
          </p:cNvCxnSpPr>
          <p:nvPr/>
        </p:nvCxnSpPr>
        <p:spPr>
          <a:xfrm flipV="1">
            <a:off x="1208305" y="2416015"/>
            <a:ext cx="1164901" cy="1029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72ADC0-90A8-C040-7487-552106C6BCA5}"/>
              </a:ext>
            </a:extLst>
          </p:cNvPr>
          <p:cNvCxnSpPr/>
          <p:nvPr/>
        </p:nvCxnSpPr>
        <p:spPr>
          <a:xfrm flipH="1">
            <a:off x="2612571" y="1582686"/>
            <a:ext cx="696677" cy="713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AE1AF0D-71EF-E18B-AC58-794B41DFEF86}"/>
              </a:ext>
            </a:extLst>
          </p:cNvPr>
          <p:cNvSpPr txBox="1"/>
          <p:nvPr/>
        </p:nvSpPr>
        <p:spPr>
          <a:xfrm>
            <a:off x="3358236" y="1823361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1581DA-7F5E-56EF-7083-0594D6EFA41E}"/>
              </a:ext>
            </a:extLst>
          </p:cNvPr>
          <p:cNvSpPr txBox="1"/>
          <p:nvPr/>
        </p:nvSpPr>
        <p:spPr>
          <a:xfrm>
            <a:off x="990596" y="3897311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8AF3C-38EF-5A76-5C29-83E8DF676B44}"/>
              </a:ext>
            </a:extLst>
          </p:cNvPr>
          <p:cNvSpPr txBox="1"/>
          <p:nvPr/>
        </p:nvSpPr>
        <p:spPr>
          <a:xfrm>
            <a:off x="7870371" y="1235136"/>
            <a:ext cx="36086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Printf(“%d”, *p);---   1    </a:t>
            </a:r>
          </a:p>
          <a:p>
            <a:r>
              <a:rPr lang="en-IN" dirty="0"/>
              <a:t>P=p+2;</a:t>
            </a:r>
          </a:p>
          <a:p>
            <a:r>
              <a:rPr lang="en-IN" dirty="0"/>
              <a:t>printf (“%d”, *p);---   3</a:t>
            </a:r>
          </a:p>
          <a:p>
            <a:endParaRPr lang="en-IN" dirty="0"/>
          </a:p>
          <a:p>
            <a:r>
              <a:rPr lang="en-IN" dirty="0"/>
              <a:t>P+1;</a:t>
            </a:r>
          </a:p>
          <a:p>
            <a:r>
              <a:rPr lang="en-IN" dirty="0"/>
              <a:t>Printf(“%d”, *p);      ????? P+1 is not saved somewhere.</a:t>
            </a:r>
          </a:p>
          <a:p>
            <a:r>
              <a:rPr lang="en-IN" dirty="0"/>
              <a:t>-----</a:t>
            </a:r>
          </a:p>
          <a:p>
            <a:r>
              <a:rPr lang="en-IN" dirty="0"/>
              <a:t>*p=2;</a:t>
            </a:r>
          </a:p>
          <a:p>
            <a:r>
              <a:rPr lang="en-IN" dirty="0"/>
              <a:t>Printf(“%d”, *p);     ----- 2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87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8AAB65B-E117-4BBD-886A-338CA8ED0477}"/>
              </a:ext>
            </a:extLst>
          </p:cNvPr>
          <p:cNvSpPr txBox="1"/>
          <p:nvPr/>
        </p:nvSpPr>
        <p:spPr>
          <a:xfrm>
            <a:off x="1142082" y="1630018"/>
            <a:ext cx="1009336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When programming with C, there are</a:t>
            </a:r>
            <a:r>
              <a:rPr lang="en-US" sz="2800" dirty="0">
                <a:solidFill>
                  <a:srgbClr val="FF0000"/>
                </a:solidFill>
              </a:rPr>
              <a:t> too many things</a:t>
            </a:r>
            <a:r>
              <a:rPr lang="en-US" sz="2800" dirty="0"/>
              <a:t> that can only be done with pointers.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In many cases, C programmers use pointers because they </a:t>
            </a:r>
            <a:r>
              <a:rPr lang="en-US" sz="2800" dirty="0">
                <a:solidFill>
                  <a:srgbClr val="FF0000"/>
                </a:solidFill>
              </a:rPr>
              <a:t>make the code more efficient</a:t>
            </a:r>
            <a:r>
              <a:rPr lang="en-US" sz="28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But at the same time, pointers seem to make the </a:t>
            </a:r>
            <a:r>
              <a:rPr lang="en-US" sz="2800" dirty="0">
                <a:solidFill>
                  <a:srgbClr val="FF0000"/>
                </a:solidFill>
              </a:rPr>
              <a:t>code harder to understand</a:t>
            </a:r>
            <a:r>
              <a:rPr lang="en-US" sz="28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Pointers are a </a:t>
            </a:r>
            <a:r>
              <a:rPr lang="en-US" sz="2800" dirty="0">
                <a:solidFill>
                  <a:srgbClr val="FF0000"/>
                </a:solidFill>
              </a:rPr>
              <a:t>powerful programming </a:t>
            </a:r>
            <a:r>
              <a:rPr lang="en-US" sz="2800" dirty="0"/>
              <a:t>construct.</a:t>
            </a:r>
          </a:p>
          <a:p>
            <a:pPr algn="l"/>
            <a:r>
              <a:rPr lang="en-IN" sz="2800" b="0" i="0" dirty="0">
                <a:solidFill>
                  <a:srgbClr val="333333"/>
                </a:solidFill>
                <a:effectLst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2F316-10E3-439B-9704-52F63B3FD01C}"/>
              </a:ext>
            </a:extLst>
          </p:cNvPr>
          <p:cNvSpPr txBox="1"/>
          <p:nvPr/>
        </p:nvSpPr>
        <p:spPr>
          <a:xfrm>
            <a:off x="1616766" y="467130"/>
            <a:ext cx="8251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333333"/>
                </a:solidFill>
                <a:latin typeface="Montserrat" panose="020B0604020202020204" charset="0"/>
              </a:rPr>
              <a:t>Introduction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625717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0936-A255-FB5B-2ABB-AC3AC166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95940"/>
            <a:ext cx="10512424" cy="816429"/>
          </a:xfrm>
        </p:spPr>
        <p:txBody>
          <a:bodyPr/>
          <a:lstStyle/>
          <a:p>
            <a:r>
              <a:rPr lang="en-IN" dirty="0"/>
              <a:t>Subtraction in pointer (in arrays)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296FE-B831-83C3-88FB-A08B979E8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616" y="1208317"/>
            <a:ext cx="7144863" cy="5388431"/>
          </a:xfrm>
        </p:spPr>
        <p:txBody>
          <a:bodyPr>
            <a:normAutofit/>
          </a:bodyPr>
          <a:lstStyle/>
          <a:p>
            <a:r>
              <a:rPr lang="en-IN" dirty="0"/>
              <a:t>Int a[]=(1,2,3,4,5,6};                                                 </a:t>
            </a:r>
          </a:p>
          <a:p>
            <a:r>
              <a:rPr lang="en-IN" dirty="0"/>
              <a:t>Int *p=&amp;a[2];</a:t>
            </a:r>
          </a:p>
          <a:p>
            <a:r>
              <a:rPr lang="en-IN" dirty="0"/>
              <a:t>                                </a:t>
            </a:r>
          </a:p>
          <a:p>
            <a:endParaRPr lang="en-IN" dirty="0"/>
          </a:p>
          <a:p>
            <a:r>
              <a:rPr lang="en-IN" dirty="0"/>
              <a:t>                                             100       104       108      112      116     120       124      128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//P=&amp;a</a:t>
            </a:r>
          </a:p>
          <a:p>
            <a:r>
              <a:rPr lang="en-IN" dirty="0"/>
              <a:t>//P-n=&amp;a[0-n]</a:t>
            </a:r>
          </a:p>
          <a:p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B4E7FD6-71C6-EE00-7559-5D16867CBD3E}"/>
              </a:ext>
            </a:extLst>
          </p:cNvPr>
          <p:cNvGraphicFramePr>
            <a:graphicFrameLocks noGrp="1"/>
          </p:cNvGraphicFramePr>
          <p:nvPr/>
        </p:nvGraphicFramePr>
        <p:xfrm>
          <a:off x="2373206" y="2230595"/>
          <a:ext cx="47901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772">
                  <a:extLst>
                    <a:ext uri="{9D8B030D-6E8A-4147-A177-3AD203B41FA5}">
                      <a16:colId xmlns:a16="http://schemas.microsoft.com/office/drawing/2014/main" val="3542227458"/>
                    </a:ext>
                  </a:extLst>
                </a:gridCol>
                <a:gridCol w="598772">
                  <a:extLst>
                    <a:ext uri="{9D8B030D-6E8A-4147-A177-3AD203B41FA5}">
                      <a16:colId xmlns:a16="http://schemas.microsoft.com/office/drawing/2014/main" val="1227879628"/>
                    </a:ext>
                  </a:extLst>
                </a:gridCol>
                <a:gridCol w="598772">
                  <a:extLst>
                    <a:ext uri="{9D8B030D-6E8A-4147-A177-3AD203B41FA5}">
                      <a16:colId xmlns:a16="http://schemas.microsoft.com/office/drawing/2014/main" val="3203072475"/>
                    </a:ext>
                  </a:extLst>
                </a:gridCol>
                <a:gridCol w="598772">
                  <a:extLst>
                    <a:ext uri="{9D8B030D-6E8A-4147-A177-3AD203B41FA5}">
                      <a16:colId xmlns:a16="http://schemas.microsoft.com/office/drawing/2014/main" val="681101021"/>
                    </a:ext>
                  </a:extLst>
                </a:gridCol>
                <a:gridCol w="598772">
                  <a:extLst>
                    <a:ext uri="{9D8B030D-6E8A-4147-A177-3AD203B41FA5}">
                      <a16:colId xmlns:a16="http://schemas.microsoft.com/office/drawing/2014/main" val="523832904"/>
                    </a:ext>
                  </a:extLst>
                </a:gridCol>
                <a:gridCol w="598772">
                  <a:extLst>
                    <a:ext uri="{9D8B030D-6E8A-4147-A177-3AD203B41FA5}">
                      <a16:colId xmlns:a16="http://schemas.microsoft.com/office/drawing/2014/main" val="1935413916"/>
                    </a:ext>
                  </a:extLst>
                </a:gridCol>
                <a:gridCol w="598772">
                  <a:extLst>
                    <a:ext uri="{9D8B030D-6E8A-4147-A177-3AD203B41FA5}">
                      <a16:colId xmlns:a16="http://schemas.microsoft.com/office/drawing/2014/main" val="2964206282"/>
                    </a:ext>
                  </a:extLst>
                </a:gridCol>
                <a:gridCol w="598772">
                  <a:extLst>
                    <a:ext uri="{9D8B030D-6E8A-4147-A177-3AD203B41FA5}">
                      <a16:colId xmlns:a16="http://schemas.microsoft.com/office/drawing/2014/main" val="42264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3198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58FA611-6771-F91C-E87D-A25CE7E47795}"/>
              </a:ext>
            </a:extLst>
          </p:cNvPr>
          <p:cNvSpPr txBox="1"/>
          <p:nvPr/>
        </p:nvSpPr>
        <p:spPr>
          <a:xfrm>
            <a:off x="3336467" y="1083128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C9A68-587F-A620-2055-2DBDE0988CA1}"/>
              </a:ext>
            </a:extLst>
          </p:cNvPr>
          <p:cNvSpPr txBox="1"/>
          <p:nvPr/>
        </p:nvSpPr>
        <p:spPr>
          <a:xfrm>
            <a:off x="3309248" y="1464128"/>
            <a:ext cx="5878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D29A83-BE63-7FE9-4C3E-5A149171D929}"/>
              </a:ext>
            </a:extLst>
          </p:cNvPr>
          <p:cNvSpPr txBox="1"/>
          <p:nvPr/>
        </p:nvSpPr>
        <p:spPr>
          <a:xfrm>
            <a:off x="941609" y="3064330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077963-0CDA-5CA8-639F-FE3951199A7D}"/>
              </a:ext>
            </a:extLst>
          </p:cNvPr>
          <p:cNvSpPr txBox="1"/>
          <p:nvPr/>
        </p:nvSpPr>
        <p:spPr>
          <a:xfrm>
            <a:off x="914390" y="3445330"/>
            <a:ext cx="5878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/>
              <a:t>108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108FBA-66DA-50AC-9481-C7E6E4A623B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208305" y="2811294"/>
            <a:ext cx="2488206" cy="634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72ADC0-90A8-C040-7487-552106C6BCA5}"/>
              </a:ext>
            </a:extLst>
          </p:cNvPr>
          <p:cNvCxnSpPr/>
          <p:nvPr/>
        </p:nvCxnSpPr>
        <p:spPr>
          <a:xfrm flipH="1">
            <a:off x="2612571" y="1582686"/>
            <a:ext cx="696677" cy="713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AE1AF0D-71EF-E18B-AC58-794B41DFEF86}"/>
              </a:ext>
            </a:extLst>
          </p:cNvPr>
          <p:cNvSpPr txBox="1"/>
          <p:nvPr/>
        </p:nvSpPr>
        <p:spPr>
          <a:xfrm>
            <a:off x="3358236" y="1823361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1581DA-7F5E-56EF-7083-0594D6EFA41E}"/>
              </a:ext>
            </a:extLst>
          </p:cNvPr>
          <p:cNvSpPr txBox="1"/>
          <p:nvPr/>
        </p:nvSpPr>
        <p:spPr>
          <a:xfrm>
            <a:off x="990596" y="3897311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8AF3C-38EF-5A76-5C29-83E8DF676B44}"/>
              </a:ext>
            </a:extLst>
          </p:cNvPr>
          <p:cNvSpPr txBox="1"/>
          <p:nvPr/>
        </p:nvSpPr>
        <p:spPr>
          <a:xfrm>
            <a:off x="7429479" y="1235136"/>
            <a:ext cx="45549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Printf(“%d”, *p);---   3 //if </a:t>
            </a:r>
            <a:r>
              <a:rPr lang="en-IN" dirty="0" err="1"/>
              <a:t>ptr</a:t>
            </a:r>
            <a:r>
              <a:rPr lang="en-IN" dirty="0"/>
              <a:t> is pointing to 3    </a:t>
            </a:r>
          </a:p>
          <a:p>
            <a:r>
              <a:rPr lang="en-IN" dirty="0"/>
              <a:t>P=p-2;</a:t>
            </a:r>
          </a:p>
          <a:p>
            <a:r>
              <a:rPr lang="en-IN" dirty="0"/>
              <a:t>printf (“%d”, *p);---   1</a:t>
            </a:r>
          </a:p>
          <a:p>
            <a:endParaRPr lang="en-IN" dirty="0"/>
          </a:p>
          <a:p>
            <a:r>
              <a:rPr lang="en-IN" dirty="0"/>
              <a:t>P-1;</a:t>
            </a:r>
          </a:p>
          <a:p>
            <a:r>
              <a:rPr lang="en-IN" dirty="0"/>
              <a:t>Printf(“%d”, *p);      ????? P-1 is not saved somewhere.</a:t>
            </a:r>
          </a:p>
          <a:p>
            <a:r>
              <a:rPr lang="en-IN" dirty="0"/>
              <a:t>-----</a:t>
            </a:r>
          </a:p>
          <a:p>
            <a:r>
              <a:rPr lang="en-IN" dirty="0"/>
              <a:t>*p=2;</a:t>
            </a:r>
          </a:p>
          <a:p>
            <a:r>
              <a:rPr lang="en-IN" dirty="0"/>
              <a:t>Printf(“%d”, *p);     ----- 2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894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8AAB65B-E117-4BBD-886A-338CA8ED0477}"/>
              </a:ext>
            </a:extLst>
          </p:cNvPr>
          <p:cNvSpPr txBox="1"/>
          <p:nvPr/>
        </p:nvSpPr>
        <p:spPr>
          <a:xfrm>
            <a:off x="1068515" y="1113694"/>
            <a:ext cx="105754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 </a:t>
            </a:r>
            <a:r>
              <a:rPr lang="en-US" sz="2800" b="1" dirty="0">
                <a:solidFill>
                  <a:srgbClr val="FF0000"/>
                </a:solidFill>
              </a:rPr>
              <a:t>void</a:t>
            </a:r>
            <a:r>
              <a:rPr lang="en-US" sz="2800" dirty="0"/>
              <a:t> pointer:- point to any data type or a </a:t>
            </a:r>
            <a:r>
              <a:rPr lang="en-US" sz="2800" dirty="0">
                <a:solidFill>
                  <a:srgbClr val="FF0000"/>
                </a:solidFill>
              </a:rPr>
              <a:t>general-purpose </a:t>
            </a:r>
            <a:r>
              <a:rPr lang="en-US" sz="2800" dirty="0"/>
              <a:t>pointer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Its sole limitation is that the </a:t>
            </a:r>
            <a:r>
              <a:rPr lang="en-US" sz="2800" dirty="0">
                <a:solidFill>
                  <a:srgbClr val="FF0000"/>
                </a:solidFill>
              </a:rPr>
              <a:t>pointed data cannot be referenced directly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FF0000"/>
                </a:solidFill>
              </a:rPr>
              <a:t>type casting </a:t>
            </a:r>
            <a:r>
              <a:rPr lang="en-US" sz="2800" dirty="0"/>
              <a:t>must be used to turn the void pointer to a pointer of a concrete data 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2F316-10E3-439B-9704-52F63B3FD01C}"/>
              </a:ext>
            </a:extLst>
          </p:cNvPr>
          <p:cNvSpPr txBox="1"/>
          <p:nvPr/>
        </p:nvSpPr>
        <p:spPr>
          <a:xfrm>
            <a:off x="1407009" y="60430"/>
            <a:ext cx="8251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33333"/>
                </a:solidFill>
                <a:latin typeface="Montserrat" panose="020B0604020202020204" charset="0"/>
              </a:rPr>
              <a:t>Void pointers</a:t>
            </a:r>
            <a:endParaRPr lang="en-IN" sz="4400" dirty="0">
              <a:solidFill>
                <a:srgbClr val="333333"/>
              </a:solidFill>
              <a:latin typeface="Montserrat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B7B42-179D-4BED-9E39-411F9F5BC959}"/>
              </a:ext>
            </a:extLst>
          </p:cNvPr>
          <p:cNvSpPr txBox="1"/>
          <p:nvPr/>
        </p:nvSpPr>
        <p:spPr>
          <a:xfrm>
            <a:off x="6792530" y="4549676"/>
            <a:ext cx="5135217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int a;</a:t>
            </a:r>
          </a:p>
          <a:p>
            <a:pPr algn="just"/>
            <a:r>
              <a:rPr lang="en-US" sz="2400" dirty="0"/>
              <a:t>void *</a:t>
            </a:r>
            <a:r>
              <a:rPr lang="en-US" sz="2400" dirty="0" err="1"/>
              <a:t>vp</a:t>
            </a:r>
            <a:r>
              <a:rPr lang="en-US" sz="2400" dirty="0"/>
              <a:t>;</a:t>
            </a:r>
          </a:p>
          <a:p>
            <a:pPr algn="just"/>
            <a:r>
              <a:rPr lang="en-US" sz="2400" dirty="0" err="1"/>
              <a:t>vp</a:t>
            </a:r>
            <a:r>
              <a:rPr lang="en-US" sz="2400" dirty="0"/>
              <a:t> = &amp;a;</a:t>
            </a:r>
          </a:p>
          <a:p>
            <a:pPr algn="just"/>
            <a:r>
              <a:rPr lang="en-US" sz="2400" dirty="0"/>
              <a:t>(int*) </a:t>
            </a:r>
            <a:r>
              <a:rPr lang="en-US" sz="2400" dirty="0" err="1"/>
              <a:t>vp</a:t>
            </a:r>
            <a:r>
              <a:rPr lang="en-US" sz="2400" dirty="0"/>
              <a:t>         </a:t>
            </a:r>
            <a:r>
              <a:rPr lang="en-US" sz="2400" dirty="0">
                <a:solidFill>
                  <a:srgbClr val="FF0000"/>
                </a:solidFill>
              </a:rPr>
              <a:t>// Type casting</a:t>
            </a:r>
          </a:p>
          <a:p>
            <a:pPr algn="just"/>
            <a:r>
              <a:rPr lang="en-US" sz="2400" dirty="0"/>
              <a:t>*((int*)</a:t>
            </a:r>
            <a:r>
              <a:rPr lang="en-US" sz="2400" dirty="0" err="1"/>
              <a:t>vp</a:t>
            </a:r>
            <a:r>
              <a:rPr lang="en-US" sz="2400" dirty="0"/>
              <a:t>)  </a:t>
            </a:r>
            <a:r>
              <a:rPr lang="en-US" sz="2400" dirty="0">
                <a:solidFill>
                  <a:srgbClr val="FF0000"/>
                </a:solidFill>
              </a:rPr>
              <a:t>// Dereferences the type casted void pointer variable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193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8AAB65B-E117-4BBD-886A-338CA8ED0477}"/>
              </a:ext>
            </a:extLst>
          </p:cNvPr>
          <p:cNvSpPr txBox="1"/>
          <p:nvPr/>
        </p:nvSpPr>
        <p:spPr>
          <a:xfrm>
            <a:off x="936967" y="1515628"/>
            <a:ext cx="102012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Pointer variable is initialized to a value guaranteed in such a way that it is certainly </a:t>
            </a:r>
            <a:r>
              <a:rPr lang="en-US" sz="2800" dirty="0">
                <a:solidFill>
                  <a:srgbClr val="FF0000"/>
                </a:solidFill>
              </a:rPr>
              <a:t>not to point to any C object or function.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 pointer initialized in this manner is called a </a:t>
            </a:r>
            <a:r>
              <a:rPr lang="en-US" sz="2800" i="1" dirty="0"/>
              <a:t>null pointer, </a:t>
            </a:r>
            <a:r>
              <a:rPr lang="en-US" sz="2800" dirty="0"/>
              <a:t>which points to </a:t>
            </a:r>
            <a:r>
              <a:rPr lang="en-US" sz="2800" b="1" dirty="0">
                <a:solidFill>
                  <a:srgbClr val="FF0000"/>
                </a:solidFill>
              </a:rPr>
              <a:t>NO-WHERE.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0000"/>
              </a:solidFill>
            </a:endParaRPr>
          </a:p>
          <a:p>
            <a:pPr lvl="2" algn="just"/>
            <a:r>
              <a:rPr lang="en-US" sz="2800" i="1" dirty="0" err="1"/>
              <a:t>Eg.</a:t>
            </a:r>
            <a:r>
              <a:rPr lang="en-US" sz="2800" i="1" dirty="0"/>
              <a:t> </a:t>
            </a:r>
          </a:p>
          <a:p>
            <a:pPr lvl="4" algn="just"/>
            <a:r>
              <a:rPr lang="en-US" sz="2800" dirty="0">
                <a:solidFill>
                  <a:srgbClr val="FF0000"/>
                </a:solidFill>
              </a:rPr>
              <a:t>#include &lt;</a:t>
            </a:r>
            <a:r>
              <a:rPr lang="en-US" sz="2800" dirty="0" err="1">
                <a:solidFill>
                  <a:srgbClr val="FF0000"/>
                </a:solidFill>
              </a:rPr>
              <a:t>stdio.h</a:t>
            </a:r>
            <a:r>
              <a:rPr lang="en-US" sz="2800" dirty="0">
                <a:solidFill>
                  <a:srgbClr val="FF0000"/>
                </a:solidFill>
              </a:rPr>
              <a:t>&gt;</a:t>
            </a:r>
          </a:p>
          <a:p>
            <a:pPr lvl="4" algn="just"/>
            <a:r>
              <a:rPr lang="en-US" sz="2800" dirty="0">
                <a:solidFill>
                  <a:srgbClr val="FF0000"/>
                </a:solidFill>
              </a:rPr>
              <a:t>int *</a:t>
            </a:r>
            <a:r>
              <a:rPr lang="en-US" sz="2800" dirty="0" err="1">
                <a:solidFill>
                  <a:srgbClr val="FF0000"/>
                </a:solidFill>
              </a:rPr>
              <a:t>ip</a:t>
            </a:r>
            <a:r>
              <a:rPr lang="en-US" sz="2800" dirty="0">
                <a:solidFill>
                  <a:srgbClr val="FF0000"/>
                </a:solidFill>
              </a:rPr>
              <a:t> = NULL;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2F316-10E3-439B-9704-52F63B3FD01C}"/>
              </a:ext>
            </a:extLst>
          </p:cNvPr>
          <p:cNvSpPr txBox="1"/>
          <p:nvPr/>
        </p:nvSpPr>
        <p:spPr>
          <a:xfrm>
            <a:off x="1617904" y="295613"/>
            <a:ext cx="8251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33333"/>
                </a:solidFill>
                <a:latin typeface="Montserrat" panose="020B0604020202020204" charset="0"/>
              </a:rPr>
              <a:t>NULL pointer</a:t>
            </a:r>
            <a:endParaRPr lang="en-IN" sz="4400" dirty="0">
              <a:solidFill>
                <a:srgbClr val="333333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860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8AAB65B-E117-4BBD-886A-338CA8ED0477}"/>
              </a:ext>
            </a:extLst>
          </p:cNvPr>
          <p:cNvSpPr txBox="1"/>
          <p:nvPr/>
        </p:nvSpPr>
        <p:spPr>
          <a:xfrm>
            <a:off x="1617904" y="1515628"/>
            <a:ext cx="99035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Use of NULL pointer </a:t>
            </a:r>
            <a:r>
              <a:rPr lang="en-US" sz="2800" dirty="0"/>
              <a:t>: To initialize a pointer variable when that pointer variable </a:t>
            </a:r>
            <a:r>
              <a:rPr lang="en-US" sz="2800" dirty="0">
                <a:solidFill>
                  <a:srgbClr val="FF0000"/>
                </a:solidFill>
              </a:rPr>
              <a:t>isn’t assigned any valid memory address</a:t>
            </a:r>
            <a:r>
              <a:rPr lang="en-US" sz="2800" dirty="0"/>
              <a:t> yet.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NULL vs Void Pointer</a:t>
            </a:r>
            <a:r>
              <a:rPr lang="en-US" sz="2800" dirty="0"/>
              <a:t> – Null pointer </a:t>
            </a:r>
            <a:r>
              <a:rPr lang="en-US" sz="2800" dirty="0">
                <a:solidFill>
                  <a:srgbClr val="FF0000"/>
                </a:solidFill>
              </a:rPr>
              <a:t>is a value</a:t>
            </a:r>
            <a:r>
              <a:rPr lang="en-US" sz="2800" dirty="0"/>
              <a:t>, while void pointer </a:t>
            </a:r>
            <a:r>
              <a:rPr lang="en-US" sz="2800" dirty="0">
                <a:solidFill>
                  <a:srgbClr val="FF0000"/>
                </a:solidFill>
              </a:rPr>
              <a:t>is a type.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They are totally different – comparing a car and a carrot.</a:t>
            </a:r>
          </a:p>
          <a:p>
            <a:pPr lvl="4" algn="just"/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2F316-10E3-439B-9704-52F63B3FD01C}"/>
              </a:ext>
            </a:extLst>
          </p:cNvPr>
          <p:cNvSpPr txBox="1"/>
          <p:nvPr/>
        </p:nvSpPr>
        <p:spPr>
          <a:xfrm>
            <a:off x="1631156" y="295613"/>
            <a:ext cx="8251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33333"/>
                </a:solidFill>
                <a:latin typeface="Montserrat" panose="020B0604020202020204" charset="0"/>
              </a:rPr>
              <a:t>Important points</a:t>
            </a:r>
            <a:endParaRPr lang="en-IN" sz="4400" dirty="0">
              <a:solidFill>
                <a:srgbClr val="333333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110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736209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8AAB65B-E117-4BBD-886A-338CA8ED0477}"/>
              </a:ext>
            </a:extLst>
          </p:cNvPr>
          <p:cNvSpPr txBox="1"/>
          <p:nvPr/>
        </p:nvSpPr>
        <p:spPr>
          <a:xfrm>
            <a:off x="1577010" y="2027583"/>
            <a:ext cx="85033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Montserrat" panose="020B0604020202020204" charset="0"/>
              </a:rPr>
              <a:t>Dynamic Memory Allocation</a:t>
            </a:r>
            <a:r>
              <a:rPr lang="en-US" sz="2800" dirty="0">
                <a:solidFill>
                  <a:srgbClr val="333333"/>
                </a:solidFill>
                <a:latin typeface="Montserrat" panose="020B0604020202020204" charset="0"/>
              </a:rPr>
              <a:t>: Allocation of memory at run-time (execution)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Montserrat" panose="020B0604020202020204" charset="0"/>
              </a:rPr>
              <a:t>The area from where the application gets dynamic memory is called </a:t>
            </a:r>
            <a:r>
              <a:rPr lang="en-US" sz="2800" b="1" dirty="0">
                <a:solidFill>
                  <a:srgbClr val="333333"/>
                </a:solidFill>
                <a:latin typeface="Montserrat" panose="020B0604020202020204" charset="0"/>
              </a:rPr>
              <a:t>heap</a:t>
            </a:r>
            <a:r>
              <a:rPr lang="en-US" sz="2800" dirty="0">
                <a:solidFill>
                  <a:srgbClr val="333333"/>
                </a:solidFill>
                <a:latin typeface="Montserrat" panose="020B0604020202020204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Montserrat" panose="020B0604020202020204" charset="0"/>
              </a:rPr>
              <a:t>Two ways of memory allocation : 	</a:t>
            </a:r>
          </a:p>
          <a:p>
            <a:pPr lvl="1" algn="just"/>
            <a:r>
              <a:rPr lang="en-US" sz="2800" dirty="0">
                <a:solidFill>
                  <a:srgbClr val="333333"/>
                </a:solidFill>
                <a:latin typeface="Montserrat" panose="020B0604020202020204" charset="0"/>
              </a:rPr>
              <a:t>1. </a:t>
            </a:r>
            <a:r>
              <a:rPr lang="en-US" sz="2800" b="1" dirty="0">
                <a:solidFill>
                  <a:srgbClr val="333333"/>
                </a:solidFill>
                <a:latin typeface="Montserrat" panose="020B0604020202020204" charset="0"/>
              </a:rPr>
              <a:t>Static</a:t>
            </a:r>
            <a:r>
              <a:rPr lang="en-US" sz="2800" dirty="0">
                <a:solidFill>
                  <a:srgbClr val="333333"/>
                </a:solidFill>
                <a:latin typeface="Montserrat" panose="020B0604020202020204" charset="0"/>
              </a:rPr>
              <a:t> : by means of variable declaration and accessed by means of </a:t>
            </a:r>
            <a:r>
              <a:rPr lang="en-US" sz="2800" i="1" dirty="0">
                <a:solidFill>
                  <a:srgbClr val="333333"/>
                </a:solidFill>
                <a:latin typeface="Montserrat" panose="020B0604020202020204" charset="0"/>
              </a:rPr>
              <a:t>&amp; operator</a:t>
            </a:r>
          </a:p>
          <a:p>
            <a:pPr lvl="1" algn="just"/>
            <a:r>
              <a:rPr lang="en-US" sz="2800" dirty="0">
                <a:solidFill>
                  <a:srgbClr val="333333"/>
                </a:solidFill>
                <a:latin typeface="Montserrat" panose="020B0604020202020204" charset="0"/>
              </a:rPr>
              <a:t>2. </a:t>
            </a:r>
            <a:r>
              <a:rPr lang="en-US" sz="2800" b="1" dirty="0">
                <a:solidFill>
                  <a:srgbClr val="333333"/>
                </a:solidFill>
                <a:latin typeface="Montserrat" panose="020B0604020202020204" charset="0"/>
              </a:rPr>
              <a:t>Dynamic</a:t>
            </a:r>
            <a:r>
              <a:rPr lang="en-US" sz="2800" dirty="0">
                <a:solidFill>
                  <a:srgbClr val="333333"/>
                </a:solidFill>
                <a:latin typeface="Montserrat" panose="020B0604020202020204" charset="0"/>
              </a:rPr>
              <a:t> : by means of  malloc() and </a:t>
            </a:r>
            <a:r>
              <a:rPr lang="en-US" sz="2800" dirty="0" err="1">
                <a:solidFill>
                  <a:srgbClr val="333333"/>
                </a:solidFill>
                <a:latin typeface="Montserrat" panose="020B0604020202020204" charset="0"/>
              </a:rPr>
              <a:t>calloc</a:t>
            </a:r>
            <a:r>
              <a:rPr lang="en-US" sz="2800" dirty="0">
                <a:solidFill>
                  <a:srgbClr val="333333"/>
                </a:solidFill>
                <a:latin typeface="Montserrat" panose="020B0604020202020204" charset="0"/>
              </a:rPr>
              <a:t>() functions</a:t>
            </a:r>
          </a:p>
          <a:p>
            <a:pPr algn="just"/>
            <a:endParaRPr lang="en-IN" sz="2800" b="0" i="0" dirty="0">
              <a:solidFill>
                <a:srgbClr val="333333"/>
              </a:solidFill>
              <a:effectLst/>
              <a:latin typeface="Montserrat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b="0" i="0" dirty="0">
              <a:solidFill>
                <a:srgbClr val="333333"/>
              </a:solidFill>
              <a:effectLst/>
              <a:latin typeface="Montserrat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b="0" i="0" dirty="0">
              <a:solidFill>
                <a:srgbClr val="333333"/>
              </a:solidFill>
              <a:effectLst/>
              <a:latin typeface="Montserrat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2F316-10E3-439B-9704-52F63B3FD01C}"/>
              </a:ext>
            </a:extLst>
          </p:cNvPr>
          <p:cNvSpPr txBox="1"/>
          <p:nvPr/>
        </p:nvSpPr>
        <p:spPr>
          <a:xfrm>
            <a:off x="1828800" y="662609"/>
            <a:ext cx="8251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0" i="0" dirty="0">
                <a:solidFill>
                  <a:srgbClr val="333333"/>
                </a:solidFill>
                <a:effectLst/>
                <a:latin typeface="Montserrat" panose="020B0604020202020204" charset="0"/>
              </a:rPr>
              <a:t>Introduction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758395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842F316-10E3-439B-9704-52F63B3FD01C}"/>
              </a:ext>
            </a:extLst>
          </p:cNvPr>
          <p:cNvSpPr txBox="1"/>
          <p:nvPr/>
        </p:nvSpPr>
        <p:spPr>
          <a:xfrm>
            <a:off x="1828800" y="662609"/>
            <a:ext cx="8251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0" i="0" dirty="0">
                <a:solidFill>
                  <a:srgbClr val="333333"/>
                </a:solidFill>
                <a:effectLst/>
                <a:latin typeface="Montserrat" panose="020B0604020202020204" charset="0"/>
              </a:rPr>
              <a:t>Memory Map</a:t>
            </a:r>
            <a:endParaRPr lang="en-IN" sz="4400" dirty="0"/>
          </a:p>
        </p:txBody>
      </p:sp>
      <p:pic>
        <p:nvPicPr>
          <p:cNvPr id="5" name="Picture 2" descr="https://www.cprogramming.com/tutorial/memorg.png">
            <a:extLst>
              <a:ext uri="{FF2B5EF4-FFF2-40B4-BE49-F238E27FC236}">
                <a16:creationId xmlns:a16="http://schemas.microsoft.com/office/drawing/2014/main" id="{CE723AF9-0E3A-4856-80C3-BF0432EC4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9388" y="1530749"/>
            <a:ext cx="2619375" cy="4664642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C1C567-25F0-4B2A-9284-9C7C1C47F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0523" y="1699846"/>
            <a:ext cx="3429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51918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8AAB65B-E117-4BBD-886A-338CA8ED0477}"/>
              </a:ext>
            </a:extLst>
          </p:cNvPr>
          <p:cNvSpPr txBox="1"/>
          <p:nvPr/>
        </p:nvSpPr>
        <p:spPr>
          <a:xfrm>
            <a:off x="1577009" y="2027583"/>
            <a:ext cx="95283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Montserrat" panose="020B0604020202020204" charset="0"/>
              </a:rPr>
              <a:t>malloc stands for "memory allocation".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Montserrat" panose="020B0604020202020204" charset="0"/>
              </a:rPr>
              <a:t>Syntax : </a:t>
            </a:r>
          </a:p>
          <a:p>
            <a:pPr algn="just"/>
            <a:r>
              <a:rPr lang="en-US" sz="2800" dirty="0">
                <a:solidFill>
                  <a:srgbClr val="333333"/>
                </a:solidFill>
                <a:latin typeface="Montserrat" panose="020B0604020202020204" charset="0"/>
              </a:rPr>
              <a:t>		</a:t>
            </a:r>
            <a:r>
              <a:rPr lang="en-US" sz="2800" b="1" dirty="0">
                <a:solidFill>
                  <a:srgbClr val="333333"/>
                </a:solidFill>
                <a:latin typeface="Montserrat" panose="020B0604020202020204" charset="0"/>
              </a:rPr>
              <a:t> void* malloc(</a:t>
            </a:r>
            <a:r>
              <a:rPr lang="en-US" sz="2800" b="1" dirty="0" err="1">
                <a:solidFill>
                  <a:srgbClr val="333333"/>
                </a:solidFill>
                <a:latin typeface="Montserrat" panose="020B0604020202020204" charset="0"/>
              </a:rPr>
              <a:t>size_t</a:t>
            </a:r>
            <a:r>
              <a:rPr lang="en-US" sz="2800" b="1" dirty="0">
                <a:solidFill>
                  <a:srgbClr val="333333"/>
                </a:solidFill>
                <a:latin typeface="Montserrat" panose="020B0604020202020204" charset="0"/>
              </a:rPr>
              <a:t> size) </a:t>
            </a:r>
          </a:p>
          <a:p>
            <a:pPr algn="just"/>
            <a:r>
              <a:rPr lang="en-US" sz="2800" dirty="0">
                <a:solidFill>
                  <a:srgbClr val="333333"/>
                </a:solidFill>
                <a:latin typeface="Montserrat" panose="020B0604020202020204" charset="0"/>
              </a:rPr>
              <a:t>Where,</a:t>
            </a:r>
          </a:p>
          <a:p>
            <a:pPr algn="just"/>
            <a:r>
              <a:rPr lang="en-US" sz="2800" dirty="0">
                <a:solidFill>
                  <a:srgbClr val="333333"/>
                </a:solidFill>
                <a:latin typeface="Montserrat" panose="020B0604020202020204" charset="0"/>
              </a:rPr>
              <a:t>    </a:t>
            </a:r>
            <a:r>
              <a:rPr lang="en-US" sz="2800" b="1" dirty="0">
                <a:solidFill>
                  <a:srgbClr val="333333"/>
                </a:solidFill>
                <a:latin typeface="Montserrat" panose="020B0604020202020204" charset="0"/>
              </a:rPr>
              <a:t>size</a:t>
            </a:r>
            <a:r>
              <a:rPr lang="en-US" sz="2800" dirty="0">
                <a:solidFill>
                  <a:srgbClr val="333333"/>
                </a:solidFill>
                <a:latin typeface="Montserrat" panose="020B0604020202020204" charset="0"/>
              </a:rPr>
              <a:t> is a continuous block of memory in the heap </a:t>
            </a:r>
          </a:p>
          <a:p>
            <a:pPr algn="just"/>
            <a:r>
              <a:rPr lang="en-US" sz="2800" dirty="0">
                <a:solidFill>
                  <a:srgbClr val="333333"/>
                </a:solidFill>
                <a:latin typeface="Montserrat" panose="020B0604020202020204" charset="0"/>
              </a:rPr>
              <a:t>    </a:t>
            </a:r>
            <a:r>
              <a:rPr lang="en-US" sz="2800" b="1" dirty="0" err="1">
                <a:solidFill>
                  <a:srgbClr val="333333"/>
                </a:solidFill>
                <a:latin typeface="Montserrat" panose="020B0604020202020204" charset="0"/>
              </a:rPr>
              <a:t>size_t</a:t>
            </a:r>
            <a:r>
              <a:rPr lang="en-US" sz="2800" dirty="0">
                <a:solidFill>
                  <a:srgbClr val="333333"/>
                </a:solidFill>
                <a:latin typeface="Montserrat" panose="020B0604020202020204" charset="0"/>
              </a:rPr>
              <a:t> is unsigned long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Montserrat" panose="020B0604020202020204" charset="0"/>
              </a:rPr>
              <a:t>It returns a void pointer to the heap block or NULL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Montserrat" panose="020B0604020202020204" charset="0"/>
              </a:rPr>
              <a:t>malloc() with zero size should not be called which produces </a:t>
            </a:r>
            <a:r>
              <a:rPr lang="en-US" sz="2800" b="1" dirty="0">
                <a:solidFill>
                  <a:srgbClr val="333333"/>
                </a:solidFill>
                <a:latin typeface="Montserrat" panose="020B0604020202020204" charset="0"/>
              </a:rPr>
              <a:t>unpredictable response</a:t>
            </a:r>
          </a:p>
          <a:p>
            <a:pPr algn="just"/>
            <a:endParaRPr lang="en-IN" sz="2800" b="0" i="0" dirty="0">
              <a:solidFill>
                <a:srgbClr val="333333"/>
              </a:solidFill>
              <a:effectLst/>
              <a:latin typeface="Montserrat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2F316-10E3-439B-9704-52F63B3FD01C}"/>
              </a:ext>
            </a:extLst>
          </p:cNvPr>
          <p:cNvSpPr txBox="1"/>
          <p:nvPr/>
        </p:nvSpPr>
        <p:spPr>
          <a:xfrm>
            <a:off x="1828800" y="662609"/>
            <a:ext cx="8251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0" i="0" dirty="0">
                <a:solidFill>
                  <a:srgbClr val="333333"/>
                </a:solidFill>
                <a:effectLst/>
                <a:latin typeface="Montserrat" panose="020B0604020202020204" charset="0"/>
              </a:rPr>
              <a:t>malloc()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693740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5EF9-AFA3-A2F7-292E-4C36D797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716672" cy="768485"/>
          </a:xfrm>
        </p:spPr>
        <p:txBody>
          <a:bodyPr/>
          <a:lstStyle/>
          <a:p>
            <a:r>
              <a:rPr lang="en-IN" dirty="0"/>
              <a:t>Malloc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6FE674D-57C2-05E5-F59C-BC7786BA55A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1647986"/>
            <a:ext cx="9874595" cy="4739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The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“malloc”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 or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“memory allocation”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 method in C is used to dynamically allocate a single large block of memory with the specified size. It returns a pointer of type void which can be cast into a pointer of any form. It doesn’t Initialize memory at execution time so it initializes each block with the default garbage value initially.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Syntax: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= (cast-type*) malloc(byte-size)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For Example: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ptr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(int*) malloc(100 *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sizeof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(int));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Since the size of int is 4 bytes, this statement will allocate 400 bytes of memory. And, the pointer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holds the address of the first byte in the allocated memory.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708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DF123-05FD-AD82-8024-1671D72D2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1557" y="145009"/>
            <a:ext cx="6031149" cy="64698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#include &lt;</a:t>
            </a:r>
            <a:r>
              <a:rPr lang="en-US" sz="1500" dirty="0" err="1"/>
              <a:t>stdio.h</a:t>
            </a:r>
            <a:r>
              <a:rPr lang="en-US" sz="1500" dirty="0"/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#include &lt;</a:t>
            </a:r>
            <a:r>
              <a:rPr lang="en-US" sz="1500" dirty="0" err="1"/>
              <a:t>stdlib.h</a:t>
            </a:r>
            <a:r>
              <a:rPr lang="en-US" sz="1500" dirty="0"/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int main()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	int* </a:t>
            </a:r>
            <a:r>
              <a:rPr lang="en-US" sz="1500" dirty="0" err="1"/>
              <a:t>ptr</a:t>
            </a:r>
            <a:r>
              <a:rPr lang="en-US" sz="15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	int n, </a:t>
            </a:r>
            <a:r>
              <a:rPr lang="en-US" sz="1500" dirty="0" err="1"/>
              <a:t>i</a:t>
            </a:r>
            <a:r>
              <a:rPr lang="en-US" sz="15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	printf("Enter number of elements:");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	</a:t>
            </a:r>
            <a:r>
              <a:rPr lang="en-US" sz="1500" dirty="0" err="1"/>
              <a:t>scanf</a:t>
            </a:r>
            <a:r>
              <a:rPr lang="en-US" sz="1500" dirty="0"/>
              <a:t>("%</a:t>
            </a:r>
            <a:r>
              <a:rPr lang="en-US" sz="1500" dirty="0" err="1"/>
              <a:t>d",&amp;n</a:t>
            </a:r>
            <a:r>
              <a:rPr lang="en-US" sz="15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	// Dynamically allocate memory using malloc()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	</a:t>
            </a:r>
            <a:r>
              <a:rPr lang="en-US" sz="1500" dirty="0" err="1"/>
              <a:t>ptr</a:t>
            </a:r>
            <a:r>
              <a:rPr lang="en-US" sz="1500" dirty="0"/>
              <a:t> = (int*)malloc(n * </a:t>
            </a:r>
            <a:r>
              <a:rPr lang="en-US" sz="1500" dirty="0" err="1"/>
              <a:t>sizeof</a:t>
            </a:r>
            <a:r>
              <a:rPr lang="en-US" sz="1500" dirty="0"/>
              <a:t>(int));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// Check if the memory has been successfully allocated by malloc or not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	if (</a:t>
            </a:r>
            <a:r>
              <a:rPr lang="en-US" sz="1500" dirty="0" err="1"/>
              <a:t>ptr</a:t>
            </a:r>
            <a:r>
              <a:rPr lang="en-US" sz="1500" dirty="0"/>
              <a:t> == NULL)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		printf("Memory not allocated.\n");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		exit(0);	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	else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	printf("Memory successfully allocated using malloc.\n");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		for (</a:t>
            </a:r>
            <a:r>
              <a:rPr lang="en-US" sz="1500" dirty="0" err="1"/>
              <a:t>i</a:t>
            </a:r>
            <a:r>
              <a:rPr lang="en-US" sz="1500" dirty="0"/>
              <a:t> = 0; </a:t>
            </a:r>
            <a:r>
              <a:rPr lang="en-US" sz="1500" dirty="0" err="1"/>
              <a:t>i</a:t>
            </a:r>
            <a:r>
              <a:rPr lang="en-US" sz="1500" dirty="0"/>
              <a:t> &lt; n; ++</a:t>
            </a:r>
            <a:r>
              <a:rPr lang="en-US" sz="1500" dirty="0" err="1"/>
              <a:t>i</a:t>
            </a:r>
            <a:r>
              <a:rPr lang="en-US" sz="1500" dirty="0"/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		</a:t>
            </a:r>
            <a:r>
              <a:rPr lang="en-US" sz="1500" dirty="0" err="1"/>
              <a:t>ptr</a:t>
            </a:r>
            <a:r>
              <a:rPr lang="en-US" sz="1500" dirty="0"/>
              <a:t>[</a:t>
            </a:r>
            <a:r>
              <a:rPr lang="en-US" sz="1500" dirty="0" err="1"/>
              <a:t>i</a:t>
            </a:r>
            <a:r>
              <a:rPr lang="en-US" sz="1500" dirty="0"/>
              <a:t>] = </a:t>
            </a:r>
            <a:r>
              <a:rPr lang="en-US" sz="1500" dirty="0" err="1"/>
              <a:t>i</a:t>
            </a:r>
            <a:r>
              <a:rPr lang="en-US" sz="1500" dirty="0"/>
              <a:t> + 1;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		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		printf("The elements of the array are: ");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		for (</a:t>
            </a:r>
            <a:r>
              <a:rPr lang="en-US" sz="1500" dirty="0" err="1"/>
              <a:t>i</a:t>
            </a:r>
            <a:r>
              <a:rPr lang="en-US" sz="1500" dirty="0"/>
              <a:t> = 0; </a:t>
            </a:r>
            <a:r>
              <a:rPr lang="en-US" sz="1500" dirty="0" err="1"/>
              <a:t>i</a:t>
            </a:r>
            <a:r>
              <a:rPr lang="en-US" sz="1500" dirty="0"/>
              <a:t> &lt; n; ++</a:t>
            </a:r>
            <a:r>
              <a:rPr lang="en-US" sz="1500" dirty="0" err="1"/>
              <a:t>i</a:t>
            </a:r>
            <a:r>
              <a:rPr lang="en-US" sz="1500" dirty="0"/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			printf("%d, ", </a:t>
            </a:r>
            <a:r>
              <a:rPr lang="en-US" sz="1500" dirty="0" err="1"/>
              <a:t>ptr</a:t>
            </a:r>
            <a:r>
              <a:rPr lang="en-US" sz="1500" dirty="0"/>
              <a:t>[</a:t>
            </a:r>
            <a:r>
              <a:rPr lang="en-US" sz="1500" dirty="0" err="1"/>
              <a:t>i</a:t>
            </a:r>
            <a:r>
              <a:rPr lang="en-US" sz="1500" dirty="0"/>
              <a:t>]);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		}	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	return 0;}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9A2CD68-0298-ADFB-5AA3-83682D758145}"/>
              </a:ext>
            </a:extLst>
          </p:cNvPr>
          <p:cNvSpPr txBox="1">
            <a:spLocks/>
          </p:cNvSpPr>
          <p:nvPr/>
        </p:nvSpPr>
        <p:spPr>
          <a:xfrm>
            <a:off x="883579" y="2338286"/>
            <a:ext cx="10142740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7" name="Picture 2" descr="Lightbox">
            <a:extLst>
              <a:ext uri="{FF2B5EF4-FFF2-40B4-BE49-F238E27FC236}">
                <a16:creationId xmlns:a16="http://schemas.microsoft.com/office/drawing/2014/main" id="{E1726045-5DBB-672E-9A17-17E2B5B51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54" y="145009"/>
            <a:ext cx="5543161" cy="191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421A35-CAC9-703B-B5D7-7F5266B632B4}"/>
              </a:ext>
            </a:extLst>
          </p:cNvPr>
          <p:cNvSpPr txBox="1"/>
          <p:nvPr/>
        </p:nvSpPr>
        <p:spPr>
          <a:xfrm>
            <a:off x="6245158" y="5301980"/>
            <a:ext cx="53891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Enter number of elements: 5</a:t>
            </a:r>
          </a:p>
          <a:p>
            <a:r>
              <a:rPr lang="en-US" dirty="0"/>
              <a:t>Memory successfully allocated using malloc.</a:t>
            </a:r>
          </a:p>
          <a:p>
            <a:r>
              <a:rPr lang="en-US" dirty="0"/>
              <a:t>The elements of the array are: 1, 2, 3, 4, 5,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09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8AAB65B-E117-4BBD-886A-338CA8ED0477}"/>
              </a:ext>
            </a:extLst>
          </p:cNvPr>
          <p:cNvSpPr txBox="1"/>
          <p:nvPr/>
        </p:nvSpPr>
        <p:spPr>
          <a:xfrm>
            <a:off x="1404730" y="1630018"/>
            <a:ext cx="100836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All computers have primary memory-</a:t>
            </a:r>
            <a:r>
              <a:rPr lang="en-US" sz="2800" dirty="0">
                <a:solidFill>
                  <a:srgbClr val="FF0000"/>
                </a:solidFill>
              </a:rPr>
              <a:t>RAM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RAM holds the </a:t>
            </a:r>
            <a:r>
              <a:rPr lang="en-US" sz="2800" dirty="0">
                <a:solidFill>
                  <a:srgbClr val="FF0000"/>
                </a:solidFill>
              </a:rPr>
              <a:t>programs</a:t>
            </a:r>
            <a:r>
              <a:rPr lang="en-US" sz="2800" dirty="0"/>
              <a:t> that the computer is currently running + the </a:t>
            </a:r>
            <a:r>
              <a:rPr lang="en-US" sz="2800" dirty="0">
                <a:solidFill>
                  <a:srgbClr val="FF0000"/>
                </a:solidFill>
              </a:rPr>
              <a:t>data</a:t>
            </a:r>
            <a:r>
              <a:rPr lang="en-US" sz="2800" dirty="0"/>
              <a:t> they are currently manipulating.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All the </a:t>
            </a:r>
            <a:r>
              <a:rPr lang="en-US" sz="2800" dirty="0">
                <a:solidFill>
                  <a:srgbClr val="FF0000"/>
                </a:solidFill>
              </a:rPr>
              <a:t>variables</a:t>
            </a:r>
            <a:r>
              <a:rPr lang="en-US" sz="2800" dirty="0"/>
              <a:t> used in a program </a:t>
            </a:r>
            <a:r>
              <a:rPr lang="en-US" sz="2800" dirty="0">
                <a:solidFill>
                  <a:srgbClr val="FF0000"/>
                </a:solidFill>
              </a:rPr>
              <a:t>reside in the memory </a:t>
            </a:r>
            <a:r>
              <a:rPr lang="en-US" sz="2800" dirty="0"/>
              <a:t>during execution.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When a program in C is compiled, the compiler will </a:t>
            </a:r>
            <a:r>
              <a:rPr lang="en-US" sz="2800" dirty="0">
                <a:solidFill>
                  <a:srgbClr val="FF0000"/>
                </a:solidFill>
              </a:rPr>
              <a:t>allocate the memory </a:t>
            </a:r>
            <a:r>
              <a:rPr lang="en-US" sz="2800" dirty="0"/>
              <a:t>necessary to run the program</a:t>
            </a:r>
            <a:r>
              <a:rPr lang="en-IN" sz="2800" b="0" i="0" dirty="0">
                <a:solidFill>
                  <a:srgbClr val="333333"/>
                </a:solidFill>
                <a:effectLst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2F316-10E3-439B-9704-52F63B3FD01C}"/>
              </a:ext>
            </a:extLst>
          </p:cNvPr>
          <p:cNvSpPr txBox="1"/>
          <p:nvPr/>
        </p:nvSpPr>
        <p:spPr>
          <a:xfrm>
            <a:off x="1616766" y="467130"/>
            <a:ext cx="8251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33333"/>
                </a:solidFill>
                <a:latin typeface="Montserrat" panose="020B0604020202020204" charset="0"/>
              </a:rPr>
              <a:t>Memory Address</a:t>
            </a:r>
            <a:endParaRPr lang="en-IN" sz="4400" dirty="0">
              <a:solidFill>
                <a:srgbClr val="333333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015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8AAB65B-E117-4BBD-886A-338CA8ED0477}"/>
              </a:ext>
            </a:extLst>
          </p:cNvPr>
          <p:cNvSpPr txBox="1"/>
          <p:nvPr/>
        </p:nvSpPr>
        <p:spPr>
          <a:xfrm>
            <a:off x="1032259" y="1108474"/>
            <a:ext cx="10475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2400" i="0" dirty="0">
                <a:solidFill>
                  <a:srgbClr val="273239"/>
                </a:solidFill>
                <a:effectLst/>
                <a:latin typeface="urw-din"/>
              </a:rPr>
              <a:t>“</a:t>
            </a:r>
            <a:r>
              <a:rPr lang="en-US" sz="2400" i="0" dirty="0" err="1">
                <a:solidFill>
                  <a:srgbClr val="273239"/>
                </a:solidFill>
                <a:effectLst/>
                <a:latin typeface="urw-din"/>
              </a:rPr>
              <a:t>calloc</a:t>
            </a:r>
            <a:r>
              <a:rPr lang="en-US" sz="2400" i="0" dirty="0">
                <a:solidFill>
                  <a:srgbClr val="273239"/>
                </a:solidFill>
                <a:effectLst/>
                <a:latin typeface="urw-din"/>
              </a:rPr>
              <a:t>” or “contiguous allocation” method in C is used to dynamically allocate the specified number of blocks of memory of the specified type. it is very much similar to malloc() but has two different points and these are: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It initializes each block with a default value ‘0’.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It 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has two parameters or arguments as compare to malloc().</a:t>
            </a:r>
          </a:p>
          <a:p>
            <a:pPr algn="l" fontAlgn="base"/>
            <a:r>
              <a:rPr lang="en-US" sz="2400" dirty="0" err="1">
                <a:solidFill>
                  <a:srgbClr val="273239"/>
                </a:solidFill>
                <a:latin typeface="urw-din"/>
              </a:rPr>
              <a:t>ptr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 = (cast-type*)</a:t>
            </a:r>
            <a:r>
              <a:rPr lang="en-US" sz="2400" dirty="0" err="1">
                <a:solidFill>
                  <a:srgbClr val="273239"/>
                </a:solidFill>
                <a:latin typeface="urw-din"/>
              </a:rPr>
              <a:t>calloc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(n, element-size);</a:t>
            </a:r>
          </a:p>
          <a:p>
            <a:pPr algn="l" fontAlgn="base"/>
            <a:r>
              <a:rPr lang="en-US" sz="2400" dirty="0">
                <a:solidFill>
                  <a:srgbClr val="273239"/>
                </a:solidFill>
                <a:latin typeface="urw-din"/>
              </a:rPr>
              <a:t>here, n is the no. of elements and element-size is the size of each element.</a:t>
            </a:r>
          </a:p>
          <a:p>
            <a:pPr algn="l" fontAlgn="base"/>
            <a:r>
              <a:rPr lang="en-US" sz="2400" dirty="0">
                <a:solidFill>
                  <a:srgbClr val="273239"/>
                </a:solidFill>
                <a:latin typeface="urw-din"/>
              </a:rPr>
              <a:t>For Example: </a:t>
            </a:r>
          </a:p>
          <a:p>
            <a:pPr algn="l" fontAlgn="base"/>
            <a:r>
              <a:rPr lang="en-US" sz="2400" dirty="0" err="1">
                <a:solidFill>
                  <a:srgbClr val="273239"/>
                </a:solidFill>
                <a:latin typeface="urw-din"/>
              </a:rPr>
              <a:t>ptr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 = (float*) </a:t>
            </a:r>
            <a:r>
              <a:rPr lang="en-US" sz="2400" dirty="0" err="1">
                <a:solidFill>
                  <a:srgbClr val="273239"/>
                </a:solidFill>
                <a:latin typeface="urw-din"/>
              </a:rPr>
              <a:t>calloc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(25, </a:t>
            </a:r>
            <a:r>
              <a:rPr lang="en-US" sz="2400" dirty="0" err="1">
                <a:solidFill>
                  <a:srgbClr val="273239"/>
                </a:solidFill>
                <a:latin typeface="urw-din"/>
              </a:rPr>
              <a:t>sizeof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(float)); // This statement allocates contiguous space in memory for 25 elements each with the size of the float.</a:t>
            </a:r>
            <a:endParaRPr lang="en-IN" sz="2400" dirty="0">
              <a:solidFill>
                <a:srgbClr val="273239"/>
              </a:solidFill>
              <a:latin typeface="urw-di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2F316-10E3-439B-9704-52F63B3FD01C}"/>
              </a:ext>
            </a:extLst>
          </p:cNvPr>
          <p:cNvSpPr txBox="1"/>
          <p:nvPr/>
        </p:nvSpPr>
        <p:spPr>
          <a:xfrm>
            <a:off x="1828800" y="215136"/>
            <a:ext cx="8251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0" i="0" dirty="0" err="1">
                <a:solidFill>
                  <a:srgbClr val="333333"/>
                </a:solidFill>
                <a:effectLst/>
                <a:latin typeface="Montserrat" panose="020B0604020202020204" charset="0"/>
              </a:rPr>
              <a:t>calloc</a:t>
            </a:r>
            <a:r>
              <a:rPr lang="en-IN" sz="4400" b="0" i="0" dirty="0">
                <a:solidFill>
                  <a:srgbClr val="333333"/>
                </a:solidFill>
                <a:effectLst/>
                <a:latin typeface="Montserrat" panose="020B0604020202020204" charset="0"/>
              </a:rPr>
              <a:t>()</a:t>
            </a:r>
            <a:endParaRPr lang="en-IN" sz="4400" dirty="0"/>
          </a:p>
        </p:txBody>
      </p:sp>
      <p:pic>
        <p:nvPicPr>
          <p:cNvPr id="2051" name="Picture 3" descr="Lightbox">
            <a:extLst>
              <a:ext uri="{FF2B5EF4-FFF2-40B4-BE49-F238E27FC236}">
                <a16:creationId xmlns:a16="http://schemas.microsoft.com/office/drawing/2014/main" id="{E7EBBDE3-E545-3E9B-772C-224123F8A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786" y="4906645"/>
            <a:ext cx="5543315" cy="191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337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8AAB65B-E117-4BBD-886A-338CA8ED0477}"/>
              </a:ext>
            </a:extLst>
          </p:cNvPr>
          <p:cNvSpPr txBox="1"/>
          <p:nvPr/>
        </p:nvSpPr>
        <p:spPr>
          <a:xfrm>
            <a:off x="1207355" y="2027583"/>
            <a:ext cx="99502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 panose="020B0604020202020204" charset="0"/>
              </a:rPr>
              <a:t>Dynamically allocated memory created with either </a:t>
            </a:r>
            <a:r>
              <a:rPr lang="en-US" sz="2800" dirty="0" err="1">
                <a:latin typeface="Montserrat" panose="020B0604020202020204" charset="0"/>
              </a:rPr>
              <a:t>calloc</a:t>
            </a:r>
            <a:r>
              <a:rPr lang="en-US" sz="2800" dirty="0">
                <a:latin typeface="Montserrat" panose="020B0604020202020204" charset="0"/>
              </a:rPr>
              <a:t>() or malloc() doesn't get freed on its own.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 panose="020B0604020202020204" charset="0"/>
              </a:rPr>
              <a:t>use free() to release the space.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 panose="020B0604020202020204" charset="0"/>
              </a:rPr>
              <a:t>Syntax:</a:t>
            </a:r>
          </a:p>
          <a:p>
            <a:r>
              <a:rPr lang="en-US" sz="2800" dirty="0">
                <a:latin typeface="Montserrat" panose="020B0604020202020204" charset="0"/>
              </a:rPr>
              <a:t>		</a:t>
            </a:r>
            <a:r>
              <a:rPr lang="en-US" sz="2800" b="1" dirty="0">
                <a:solidFill>
                  <a:srgbClr val="333333"/>
                </a:solidFill>
                <a:latin typeface="Montserrat" panose="020B0604020202020204" charset="0"/>
              </a:rPr>
              <a:t>void free(void* block)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 panose="020B0604020202020204" charset="0"/>
              </a:rPr>
              <a:t>Takes a pointer to a heap block earlier allocated by malloc/</a:t>
            </a:r>
            <a:r>
              <a:rPr lang="en-US" sz="2800" dirty="0" err="1">
                <a:latin typeface="Montserrat" panose="020B0604020202020204" charset="0"/>
              </a:rPr>
              <a:t>calloc</a:t>
            </a:r>
            <a:r>
              <a:rPr lang="en-US" sz="2800" dirty="0">
                <a:latin typeface="Montserrat" panose="020B0604020202020204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b="0" i="0" dirty="0">
              <a:solidFill>
                <a:srgbClr val="333333"/>
              </a:solidFill>
              <a:effectLst/>
              <a:latin typeface="Montserrat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2F316-10E3-439B-9704-52F63B3FD01C}"/>
              </a:ext>
            </a:extLst>
          </p:cNvPr>
          <p:cNvSpPr txBox="1"/>
          <p:nvPr/>
        </p:nvSpPr>
        <p:spPr>
          <a:xfrm>
            <a:off x="1828800" y="662609"/>
            <a:ext cx="8251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0" i="0" dirty="0">
                <a:solidFill>
                  <a:srgbClr val="333333"/>
                </a:solidFill>
                <a:effectLst/>
                <a:latin typeface="Montserrat" panose="020B0604020202020204" charset="0"/>
              </a:rPr>
              <a:t>free()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249650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8AAB65B-E117-4BBD-886A-338CA8ED0477}"/>
              </a:ext>
            </a:extLst>
          </p:cNvPr>
          <p:cNvSpPr txBox="1"/>
          <p:nvPr/>
        </p:nvSpPr>
        <p:spPr>
          <a:xfrm>
            <a:off x="1577010" y="2027583"/>
            <a:ext cx="85033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Montserrat" panose="020B0604020202020204" charset="0"/>
              </a:rPr>
              <a:t>Helps to resize (extend / reduce ) the previously allocated memory.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Montserrat" panose="020B0604020202020204" charset="0"/>
              </a:rPr>
              <a:t>Parameters passed are existing block in the heap and the new size (bigger / smaller).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Montserrat" panose="020B0604020202020204" charset="0"/>
              </a:rPr>
              <a:t>It returns a pointer to the newly allocated memory in the heap.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b="0" i="0" dirty="0">
              <a:solidFill>
                <a:srgbClr val="333333"/>
              </a:solidFill>
              <a:effectLst/>
              <a:latin typeface="Montserrat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2F316-10E3-439B-9704-52F63B3FD01C}"/>
              </a:ext>
            </a:extLst>
          </p:cNvPr>
          <p:cNvSpPr txBox="1"/>
          <p:nvPr/>
        </p:nvSpPr>
        <p:spPr>
          <a:xfrm>
            <a:off x="1828800" y="662609"/>
            <a:ext cx="8251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0" i="0" dirty="0" err="1">
                <a:solidFill>
                  <a:srgbClr val="333333"/>
                </a:solidFill>
                <a:effectLst/>
                <a:latin typeface="Montserrat" panose="020B0604020202020204" charset="0"/>
              </a:rPr>
              <a:t>realloc</a:t>
            </a:r>
            <a:r>
              <a:rPr lang="en-IN" sz="4400" b="0" i="0" dirty="0">
                <a:solidFill>
                  <a:srgbClr val="333333"/>
                </a:solidFill>
                <a:effectLst/>
                <a:latin typeface="Montserrat" panose="020B0604020202020204" charset="0"/>
              </a:rPr>
              <a:t>()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261478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842F316-10E3-439B-9704-52F63B3FD01C}"/>
              </a:ext>
            </a:extLst>
          </p:cNvPr>
          <p:cNvSpPr txBox="1"/>
          <p:nvPr/>
        </p:nvSpPr>
        <p:spPr>
          <a:xfrm>
            <a:off x="1624519" y="69220"/>
            <a:ext cx="8251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0" i="0" dirty="0" err="1">
                <a:solidFill>
                  <a:srgbClr val="333333"/>
                </a:solidFill>
                <a:effectLst/>
                <a:latin typeface="Montserrat" panose="020B0604020202020204" charset="0"/>
              </a:rPr>
              <a:t>realloc</a:t>
            </a:r>
            <a:r>
              <a:rPr lang="en-IN" sz="4400" b="0" i="0" dirty="0">
                <a:solidFill>
                  <a:srgbClr val="333333"/>
                </a:solidFill>
                <a:effectLst/>
                <a:latin typeface="Montserrat" panose="020B0604020202020204" charset="0"/>
              </a:rPr>
              <a:t>()</a:t>
            </a:r>
            <a:endParaRPr lang="en-IN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B2AFBC-564F-CE6B-FCB8-79EDE6223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404" y="1121638"/>
            <a:ext cx="10330775" cy="22800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“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realloc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”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 or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“re-allocation”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 method in C is used to dynamically change the memory allocation of a previously allocated memory. In other words, if the memory previously allocated with the help of malloc or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calloc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 is insufficient,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realloc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 can be used to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dynamically re-allocate memory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. re-allocation of memory maintains the already present value and new blocks will be initialized with the default garbage value. </a:t>
            </a:r>
            <a:endParaRPr lang="en-US" altLang="en-US" sz="2400" dirty="0">
              <a:solidFill>
                <a:srgbClr val="273239"/>
              </a:solidFill>
              <a:latin typeface="urw-din"/>
            </a:endParaRPr>
          </a:p>
        </p:txBody>
      </p:sp>
      <p:pic>
        <p:nvPicPr>
          <p:cNvPr id="3076" name="Picture 4" descr="Lightbox">
            <a:extLst>
              <a:ext uri="{FF2B5EF4-FFF2-40B4-BE49-F238E27FC236}">
                <a16:creationId xmlns:a16="http://schemas.microsoft.com/office/drawing/2014/main" id="{B12B72B2-E7DE-242F-36F5-76530D41A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624" y="3044757"/>
            <a:ext cx="6606164" cy="371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5213E3-AFB3-101E-CF48-045BD3984B01}"/>
              </a:ext>
            </a:extLst>
          </p:cNvPr>
          <p:cNvSpPr txBox="1"/>
          <p:nvPr/>
        </p:nvSpPr>
        <p:spPr>
          <a:xfrm>
            <a:off x="839010" y="3616529"/>
            <a:ext cx="3830267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Syntax: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>
                <a:solidFill>
                  <a:srgbClr val="273239"/>
                </a:solidFill>
                <a:latin typeface="urw-din"/>
              </a:rPr>
              <a:t>ptr</a:t>
            </a:r>
            <a:r>
              <a:rPr lang="en-US" altLang="en-US" sz="2000" dirty="0">
                <a:solidFill>
                  <a:srgbClr val="273239"/>
                </a:solidFill>
                <a:latin typeface="urw-din"/>
              </a:rPr>
              <a:t> = </a:t>
            </a:r>
            <a:r>
              <a:rPr lang="en-US" altLang="en-US" sz="2000" dirty="0" err="1">
                <a:solidFill>
                  <a:srgbClr val="273239"/>
                </a:solidFill>
                <a:latin typeface="urw-din"/>
              </a:rPr>
              <a:t>realloc</a:t>
            </a:r>
            <a:r>
              <a:rPr lang="en-US" altLang="en-US" sz="2000" dirty="0">
                <a:solidFill>
                  <a:srgbClr val="273239"/>
                </a:solidFill>
                <a:latin typeface="urw-din"/>
              </a:rPr>
              <a:t>(</a:t>
            </a:r>
            <a:r>
              <a:rPr lang="en-US" altLang="en-US" sz="2000" dirty="0" err="1">
                <a:solidFill>
                  <a:srgbClr val="273239"/>
                </a:solidFill>
                <a:latin typeface="urw-din"/>
              </a:rPr>
              <a:t>ptr</a:t>
            </a:r>
            <a:r>
              <a:rPr lang="en-US" altLang="en-US" sz="2000" dirty="0">
                <a:solidFill>
                  <a:srgbClr val="273239"/>
                </a:solidFill>
                <a:latin typeface="urw-din"/>
              </a:rPr>
              <a:t>, </a:t>
            </a:r>
            <a:r>
              <a:rPr lang="en-US" altLang="en-US" sz="2000" dirty="0" err="1">
                <a:solidFill>
                  <a:srgbClr val="273239"/>
                </a:solidFill>
                <a:latin typeface="urw-din"/>
              </a:rPr>
              <a:t>newSize</a:t>
            </a:r>
            <a:r>
              <a:rPr lang="en-US" altLang="en-US" sz="2000" dirty="0">
                <a:solidFill>
                  <a:srgbClr val="273239"/>
                </a:solidFill>
                <a:latin typeface="urw-din"/>
              </a:rPr>
              <a:t>); where </a:t>
            </a:r>
            <a:r>
              <a:rPr lang="en-US" altLang="en-US" sz="2000" dirty="0" err="1">
                <a:solidFill>
                  <a:srgbClr val="273239"/>
                </a:solidFill>
                <a:latin typeface="urw-din"/>
              </a:rPr>
              <a:t>ptr</a:t>
            </a:r>
            <a:r>
              <a:rPr lang="en-US" altLang="en-US" sz="2000" dirty="0">
                <a:solidFill>
                  <a:srgbClr val="273239"/>
                </a:solidFill>
                <a:latin typeface="urw-din"/>
              </a:rPr>
              <a:t> is reallocated with new size '</a:t>
            </a:r>
            <a:r>
              <a:rPr lang="en-US" altLang="en-US" sz="2000" dirty="0" err="1">
                <a:solidFill>
                  <a:srgbClr val="273239"/>
                </a:solidFill>
                <a:latin typeface="urw-din"/>
              </a:rPr>
              <a:t>newSize</a:t>
            </a:r>
            <a:r>
              <a:rPr lang="en-US" altLang="en-US" sz="2000" dirty="0">
                <a:solidFill>
                  <a:srgbClr val="273239"/>
                </a:solidFill>
                <a:latin typeface="urw-din"/>
              </a:rPr>
              <a:t>'.</a:t>
            </a:r>
            <a:endParaRPr lang="en-US" sz="2000" b="0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If space is insufficient, allocation fails and returns a NULL pointer.</a:t>
            </a:r>
          </a:p>
          <a:p>
            <a:endParaRPr lang="en-US" sz="2000" b="0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en-US" i="1" dirty="0">
                <a:solidFill>
                  <a:srgbClr val="273239"/>
                </a:solidFill>
                <a:latin typeface="urw-din"/>
              </a:rPr>
              <a:t>If </a:t>
            </a:r>
            <a:r>
              <a:rPr lang="en-US" i="1" dirty="0" err="1">
                <a:solidFill>
                  <a:srgbClr val="273239"/>
                </a:solidFill>
                <a:latin typeface="urw-din"/>
              </a:rPr>
              <a:t>ptr</a:t>
            </a:r>
            <a:r>
              <a:rPr lang="en-US" i="1" dirty="0">
                <a:solidFill>
                  <a:srgbClr val="273239"/>
                </a:solidFill>
                <a:latin typeface="urw-din"/>
              </a:rPr>
              <a:t> is NULL, then it will act as malloc() and if </a:t>
            </a:r>
            <a:r>
              <a:rPr lang="en-US" i="1" dirty="0" err="1">
                <a:solidFill>
                  <a:srgbClr val="273239"/>
                </a:solidFill>
                <a:latin typeface="urw-din"/>
              </a:rPr>
              <a:t>newSize</a:t>
            </a:r>
            <a:r>
              <a:rPr lang="en-US" i="1" dirty="0">
                <a:solidFill>
                  <a:srgbClr val="273239"/>
                </a:solidFill>
                <a:latin typeface="urw-din"/>
              </a:rPr>
              <a:t> is NULL, then it will act as free().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748207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Pointers and One-Dimensional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2298956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8AAB65B-E117-4BBD-886A-338CA8ED0477}"/>
              </a:ext>
            </a:extLst>
          </p:cNvPr>
          <p:cNvSpPr txBox="1"/>
          <p:nvPr/>
        </p:nvSpPr>
        <p:spPr>
          <a:xfrm>
            <a:off x="1138136" y="2027583"/>
            <a:ext cx="106128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Montserrat" panose="020B0604020202020204" charset="0"/>
              </a:rPr>
              <a:t>Array is a contiguous block of memory</a:t>
            </a:r>
          </a:p>
          <a:p>
            <a:pPr algn="l"/>
            <a:r>
              <a:rPr lang="en-IN" sz="2800" b="0" i="0" dirty="0">
                <a:solidFill>
                  <a:srgbClr val="333333"/>
                </a:solidFill>
                <a:effectLst/>
                <a:latin typeface="Montserrat" panose="020B0604020202020204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b="0" i="0" dirty="0">
              <a:solidFill>
                <a:srgbClr val="333333"/>
              </a:solidFill>
              <a:effectLst/>
              <a:latin typeface="Montserrat" panose="020B06040202020202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b="0" i="0" dirty="0">
              <a:solidFill>
                <a:srgbClr val="333333"/>
              </a:solidFill>
              <a:effectLst/>
              <a:latin typeface="Montserrat" panose="020B06040202020202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b="0" i="0" dirty="0">
              <a:solidFill>
                <a:srgbClr val="333333"/>
              </a:solidFill>
              <a:effectLst/>
              <a:latin typeface="Montserrat" panose="020B06040202020202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Montserrat" panose="020B0604020202020204" charset="0"/>
              </a:rPr>
              <a:t>Elements are stored in continuously increasing locations.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Montserrat" panose="020B0604020202020204" charset="0"/>
              </a:rPr>
              <a:t>Base address is the beginning address location.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333333"/>
                </a:solidFill>
                <a:latin typeface="Montserrat" panose="020B0604020202020204" charset="0"/>
              </a:rPr>
              <a:t>Array notation is a form of pointer notation.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Montserrat" panose="020B0604020202020204" charset="0"/>
              </a:rPr>
              <a:t>Array name is referred to an address constant.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2F316-10E3-439B-9704-52F63B3FD01C}"/>
              </a:ext>
            </a:extLst>
          </p:cNvPr>
          <p:cNvSpPr txBox="1"/>
          <p:nvPr/>
        </p:nvSpPr>
        <p:spPr>
          <a:xfrm>
            <a:off x="1828800" y="662609"/>
            <a:ext cx="8251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0" i="0" dirty="0">
                <a:solidFill>
                  <a:srgbClr val="333333"/>
                </a:solidFill>
                <a:effectLst/>
                <a:latin typeface="Montserrat" panose="020B0604020202020204" charset="0"/>
              </a:rPr>
              <a:t>Arrays and Pointers</a:t>
            </a:r>
            <a:endParaRPr lang="en-IN" sz="440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DB9E9DDA-207D-40C6-9ADE-0E410894D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5080" y="2659383"/>
            <a:ext cx="5714083" cy="151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83859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8AAB65B-E117-4BBD-886A-338CA8ED0477}"/>
              </a:ext>
            </a:extLst>
          </p:cNvPr>
          <p:cNvSpPr txBox="1"/>
          <p:nvPr/>
        </p:nvSpPr>
        <p:spPr>
          <a:xfrm>
            <a:off x="1577009" y="2027583"/>
            <a:ext cx="93825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Montserrat" panose="020B0604020202020204" charset="0"/>
              </a:rPr>
              <a:t>Consider the program fragment.</a:t>
            </a:r>
          </a:p>
          <a:p>
            <a:pPr algn="l"/>
            <a:r>
              <a:rPr lang="en-IN" sz="2800" b="0" i="0" dirty="0">
                <a:solidFill>
                  <a:srgbClr val="333333"/>
                </a:solidFill>
                <a:effectLst/>
                <a:latin typeface="Montserrat" panose="020B0604020202020204" charset="0"/>
              </a:rPr>
              <a:t>	char str[10], *p1;</a:t>
            </a:r>
          </a:p>
          <a:p>
            <a:pPr algn="l"/>
            <a:r>
              <a:rPr lang="en-IN" sz="2800" dirty="0">
                <a:solidFill>
                  <a:srgbClr val="333333"/>
                </a:solidFill>
                <a:latin typeface="Montserrat" panose="020B0604020202020204" charset="0"/>
              </a:rPr>
              <a:t>	p1=str;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Montserrat" panose="020B0604020202020204" charset="0"/>
              </a:rPr>
              <a:t>To access the 3</a:t>
            </a:r>
            <a:r>
              <a:rPr lang="en-IN" sz="2800" b="0" i="0" baseline="30000" dirty="0">
                <a:solidFill>
                  <a:srgbClr val="333333"/>
                </a:solidFill>
                <a:effectLst/>
                <a:latin typeface="Montserrat" panose="020B0604020202020204" charset="0"/>
              </a:rPr>
              <a:t>rd</a:t>
            </a:r>
            <a:r>
              <a:rPr lang="en-IN" sz="2800" b="0" i="0" dirty="0">
                <a:solidFill>
                  <a:srgbClr val="333333"/>
                </a:solidFill>
                <a:effectLst/>
                <a:latin typeface="Montserrat" panose="020B0604020202020204" charset="0"/>
              </a:rPr>
              <a:t> element, </a:t>
            </a:r>
          </a:p>
          <a:p>
            <a:pPr algn="l"/>
            <a:r>
              <a:rPr lang="en-IN" sz="2800" dirty="0">
                <a:solidFill>
                  <a:srgbClr val="333333"/>
                </a:solidFill>
                <a:latin typeface="Montserrat" panose="020B0604020202020204" charset="0"/>
              </a:rPr>
              <a:t>	str[2]    or     *(p1+2)</a:t>
            </a:r>
            <a:endParaRPr lang="en-IN" sz="2800" b="0" i="0" dirty="0">
              <a:solidFill>
                <a:srgbClr val="333333"/>
              </a:solidFill>
              <a:effectLst/>
              <a:latin typeface="Montserrat" panose="020B0604020202020204" charset="0"/>
            </a:endParaRPr>
          </a:p>
          <a:p>
            <a:pPr algn="l"/>
            <a:r>
              <a:rPr lang="en-IN" sz="2800" dirty="0">
                <a:solidFill>
                  <a:srgbClr val="333333"/>
                </a:solidFill>
                <a:latin typeface="Montserrat" panose="020B0604020202020204" charset="0"/>
              </a:rPr>
              <a:t>Here, name of the array is the pointer and offset from base address is represented as an integer</a:t>
            </a:r>
            <a:endParaRPr lang="en-IN" sz="2800" b="0" i="0" dirty="0">
              <a:solidFill>
                <a:srgbClr val="333333"/>
              </a:solidFill>
              <a:effectLst/>
              <a:latin typeface="Montserrat" panose="020B0604020202020204" charset="0"/>
            </a:endParaRPr>
          </a:p>
          <a:p>
            <a:pPr algn="l"/>
            <a:endParaRPr lang="en-IN" sz="2800" b="0" i="0" dirty="0">
              <a:solidFill>
                <a:srgbClr val="333333"/>
              </a:solidFill>
              <a:effectLst/>
              <a:latin typeface="Montserrat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2F316-10E3-439B-9704-52F63B3FD01C}"/>
              </a:ext>
            </a:extLst>
          </p:cNvPr>
          <p:cNvSpPr txBox="1"/>
          <p:nvPr/>
        </p:nvSpPr>
        <p:spPr>
          <a:xfrm>
            <a:off x="1828800" y="662609"/>
            <a:ext cx="8251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0" i="0" dirty="0">
                <a:solidFill>
                  <a:srgbClr val="333333"/>
                </a:solidFill>
                <a:effectLst/>
                <a:latin typeface="Montserrat" panose="020B0604020202020204" charset="0"/>
              </a:rPr>
              <a:t>Using Pointers with Arrays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457902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8AAB65B-E117-4BBD-886A-338CA8ED0477}"/>
              </a:ext>
            </a:extLst>
          </p:cNvPr>
          <p:cNvSpPr txBox="1"/>
          <p:nvPr/>
        </p:nvSpPr>
        <p:spPr>
          <a:xfrm>
            <a:off x="1577009" y="2027583"/>
            <a:ext cx="91970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Montserrat" panose="020B0604020202020204" charset="0"/>
              </a:rPr>
              <a:t>The usual way of iterating through the array a: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Montserrat" panose="020B0604020202020204" charset="0"/>
              </a:rPr>
              <a:t>	</a:t>
            </a:r>
            <a:r>
              <a:rPr lang="en-US" altLang="en-US" sz="2800" dirty="0">
                <a:solidFill>
                  <a:srgbClr val="333333"/>
                </a:solidFill>
                <a:latin typeface="Montserrat" panose="020B0604020202020204" charset="0"/>
              </a:rPr>
              <a:t>int j;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333333"/>
                </a:solidFill>
                <a:latin typeface="Montserrat" panose="020B0604020202020204" charset="0"/>
              </a:rPr>
              <a:t>	for(j = 0; j &lt; n; </a:t>
            </a:r>
            <a:r>
              <a:rPr lang="en-US" altLang="en-US" sz="2800" dirty="0" err="1">
                <a:solidFill>
                  <a:srgbClr val="333333"/>
                </a:solidFill>
                <a:latin typeface="Montserrat" panose="020B0604020202020204" charset="0"/>
              </a:rPr>
              <a:t>j++</a:t>
            </a:r>
            <a:r>
              <a:rPr lang="en-US" altLang="en-US" sz="2800" dirty="0">
                <a:solidFill>
                  <a:srgbClr val="333333"/>
                </a:solidFill>
                <a:latin typeface="Montserrat" panose="020B060402020202020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333333"/>
                </a:solidFill>
                <a:latin typeface="Montserrat" panose="020B0604020202020204" charset="0"/>
              </a:rPr>
              <a:t>    	 a[j]++;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Montserrat" panose="020B0604020202020204" charset="0"/>
              </a:rPr>
              <a:t>Using pointer arithmetic,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sz="2800" dirty="0">
                <a:solidFill>
                  <a:srgbClr val="333333"/>
                </a:solidFill>
                <a:latin typeface="Montserrat" panose="020B0604020202020204" charset="0"/>
              </a:rPr>
              <a:t>	</a:t>
            </a:r>
            <a:r>
              <a:rPr lang="en-US" altLang="en-US" sz="2800" dirty="0">
                <a:solidFill>
                  <a:srgbClr val="333333"/>
                </a:solidFill>
                <a:latin typeface="Montserrat" panose="020B0604020202020204" charset="0"/>
              </a:rPr>
              <a:t>int *</a:t>
            </a:r>
            <a:r>
              <a:rPr lang="en-US" altLang="en-US" sz="2800" dirty="0" err="1">
                <a:solidFill>
                  <a:srgbClr val="333333"/>
                </a:solidFill>
                <a:latin typeface="Montserrat" panose="020B0604020202020204" charset="0"/>
              </a:rPr>
              <a:t>pj</a:t>
            </a:r>
            <a:r>
              <a:rPr lang="en-US" altLang="en-US" sz="2800" dirty="0">
                <a:solidFill>
                  <a:srgbClr val="333333"/>
                </a:solidFill>
                <a:latin typeface="Montserrat" panose="020B060402020202020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333333"/>
                </a:solidFill>
                <a:latin typeface="Montserrat" panose="020B0604020202020204" charset="0"/>
              </a:rPr>
              <a:t>	for(</a:t>
            </a:r>
            <a:r>
              <a:rPr lang="en-US" altLang="en-US" sz="2800" dirty="0" err="1">
                <a:solidFill>
                  <a:srgbClr val="333333"/>
                </a:solidFill>
                <a:latin typeface="Montserrat" panose="020B0604020202020204" charset="0"/>
              </a:rPr>
              <a:t>pj</a:t>
            </a:r>
            <a:r>
              <a:rPr lang="en-US" altLang="en-US" sz="2800" dirty="0">
                <a:solidFill>
                  <a:srgbClr val="333333"/>
                </a:solidFill>
                <a:latin typeface="Montserrat" panose="020B0604020202020204" charset="0"/>
              </a:rPr>
              <a:t> = a; </a:t>
            </a:r>
            <a:r>
              <a:rPr lang="en-US" altLang="en-US" sz="2800" dirty="0" err="1">
                <a:solidFill>
                  <a:srgbClr val="333333"/>
                </a:solidFill>
                <a:latin typeface="Montserrat" panose="020B0604020202020204" charset="0"/>
              </a:rPr>
              <a:t>pj</a:t>
            </a:r>
            <a:r>
              <a:rPr lang="en-US" altLang="en-US" sz="2800" dirty="0">
                <a:solidFill>
                  <a:srgbClr val="333333"/>
                </a:solidFill>
                <a:latin typeface="Montserrat" panose="020B0604020202020204" charset="0"/>
              </a:rPr>
              <a:t> &lt; a + n; </a:t>
            </a:r>
            <a:r>
              <a:rPr lang="en-US" altLang="en-US" sz="2800" dirty="0" err="1">
                <a:solidFill>
                  <a:srgbClr val="333333"/>
                </a:solidFill>
                <a:latin typeface="Montserrat" panose="020B0604020202020204" charset="0"/>
              </a:rPr>
              <a:t>pj</a:t>
            </a:r>
            <a:r>
              <a:rPr lang="en-US" altLang="en-US" sz="2800" dirty="0">
                <a:solidFill>
                  <a:srgbClr val="333333"/>
                </a:solidFill>
                <a:latin typeface="Montserrat" panose="020B0604020202020204" charset="0"/>
              </a:rPr>
              <a:t>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333333"/>
                </a:solidFill>
                <a:latin typeface="Montserrat" panose="020B0604020202020204" charset="0"/>
              </a:rPr>
              <a:t>            (*</a:t>
            </a:r>
            <a:r>
              <a:rPr lang="en-US" altLang="en-US" sz="2800" dirty="0" err="1">
                <a:solidFill>
                  <a:srgbClr val="333333"/>
                </a:solidFill>
                <a:latin typeface="Montserrat" panose="020B0604020202020204" charset="0"/>
              </a:rPr>
              <a:t>pj</a:t>
            </a:r>
            <a:r>
              <a:rPr lang="en-US" altLang="en-US" sz="2800" dirty="0">
                <a:solidFill>
                  <a:srgbClr val="333333"/>
                </a:solidFill>
                <a:latin typeface="Montserrat" panose="020B0604020202020204" charset="0"/>
              </a:rPr>
              <a:t>)++;</a:t>
            </a:r>
          </a:p>
          <a:p>
            <a:pPr algn="l"/>
            <a:endParaRPr lang="en-IN" sz="2800" b="0" i="0" dirty="0">
              <a:solidFill>
                <a:srgbClr val="333333"/>
              </a:solidFill>
              <a:effectLst/>
              <a:latin typeface="Montserrat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2F316-10E3-439B-9704-52F63B3FD01C}"/>
              </a:ext>
            </a:extLst>
          </p:cNvPr>
          <p:cNvSpPr txBox="1"/>
          <p:nvPr/>
        </p:nvSpPr>
        <p:spPr>
          <a:xfrm>
            <a:off x="1828800" y="662609"/>
            <a:ext cx="8251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0" i="0" dirty="0">
                <a:solidFill>
                  <a:srgbClr val="333333"/>
                </a:solidFill>
                <a:effectLst/>
                <a:latin typeface="Montserrat" panose="020B0604020202020204" charset="0"/>
              </a:rPr>
              <a:t>Iterating Through the Array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499012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8AAB65B-E117-4BBD-886A-338CA8ED0477}"/>
              </a:ext>
            </a:extLst>
          </p:cNvPr>
          <p:cNvSpPr txBox="1"/>
          <p:nvPr/>
        </p:nvSpPr>
        <p:spPr>
          <a:xfrm>
            <a:off x="1577009" y="2027583"/>
            <a:ext cx="91970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333333"/>
                </a:solidFill>
                <a:latin typeface="Montserrat" panose="020B0604020202020204" charset="0"/>
              </a:rPr>
              <a:t>int x[4] = {12, 20, 39, 43}, *y;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333333"/>
                </a:solidFill>
                <a:latin typeface="Montserrat" panose="020B0604020202020204" charset="0"/>
              </a:rPr>
              <a:t>y = &amp;x[0];	// y points to the beginning of the array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err="1">
                <a:solidFill>
                  <a:srgbClr val="333333"/>
                </a:solidFill>
                <a:latin typeface="Montserrat" panose="020B0604020202020204" charset="0"/>
              </a:rPr>
              <a:t>printf</a:t>
            </a:r>
            <a:r>
              <a:rPr lang="en-US" altLang="en-US" sz="2800" dirty="0">
                <a:solidFill>
                  <a:srgbClr val="333333"/>
                </a:solidFill>
                <a:latin typeface="Montserrat" panose="020B0604020202020204" charset="0"/>
              </a:rPr>
              <a:t>("%d\n", x[0]);	// outputs 12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err="1">
                <a:solidFill>
                  <a:srgbClr val="333333"/>
                </a:solidFill>
                <a:latin typeface="Montserrat" panose="020B0604020202020204" charset="0"/>
              </a:rPr>
              <a:t>printf</a:t>
            </a:r>
            <a:r>
              <a:rPr lang="en-US" altLang="en-US" sz="2800" dirty="0">
                <a:solidFill>
                  <a:srgbClr val="333333"/>
                </a:solidFill>
                <a:latin typeface="Montserrat" panose="020B0604020202020204" charset="0"/>
              </a:rPr>
              <a:t>("%d\n", *y);	// also outputs 12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err="1">
                <a:solidFill>
                  <a:srgbClr val="333333"/>
                </a:solidFill>
                <a:latin typeface="Montserrat" panose="020B0604020202020204" charset="0"/>
              </a:rPr>
              <a:t>printf</a:t>
            </a:r>
            <a:r>
              <a:rPr lang="en-US" altLang="en-US" sz="2800" dirty="0">
                <a:solidFill>
                  <a:srgbClr val="333333"/>
                </a:solidFill>
                <a:latin typeface="Montserrat" panose="020B0604020202020204" charset="0"/>
              </a:rPr>
              <a:t>("%d\n", *y+1);	// outputs 13 (12 + 1)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err="1">
                <a:solidFill>
                  <a:srgbClr val="333333"/>
                </a:solidFill>
                <a:latin typeface="Montserrat" panose="020B0604020202020204" charset="0"/>
              </a:rPr>
              <a:t>printf</a:t>
            </a:r>
            <a:r>
              <a:rPr lang="en-US" altLang="en-US" sz="2800" dirty="0">
                <a:solidFill>
                  <a:srgbClr val="333333"/>
                </a:solidFill>
                <a:latin typeface="Montserrat" panose="020B0604020202020204" charset="0"/>
              </a:rPr>
              <a:t>("%d\n", (*y)+1);	// also outputs 13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err="1">
                <a:solidFill>
                  <a:srgbClr val="333333"/>
                </a:solidFill>
                <a:latin typeface="Montserrat" panose="020B0604020202020204" charset="0"/>
              </a:rPr>
              <a:t>printf</a:t>
            </a:r>
            <a:r>
              <a:rPr lang="en-US" altLang="en-US" sz="2800" dirty="0">
                <a:solidFill>
                  <a:srgbClr val="333333"/>
                </a:solidFill>
                <a:latin typeface="Montserrat" panose="020B0604020202020204" charset="0"/>
              </a:rPr>
              <a:t>("%d\n", *(y+1));	// outputs x[1] or 20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333333"/>
                </a:solidFill>
                <a:latin typeface="Montserrat" panose="020B0604020202020204" charset="0"/>
              </a:rPr>
              <a:t>y+=2;			         // y now points to x[2]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err="1">
                <a:solidFill>
                  <a:srgbClr val="333333"/>
                </a:solidFill>
                <a:latin typeface="Montserrat" panose="020B0604020202020204" charset="0"/>
              </a:rPr>
              <a:t>printf</a:t>
            </a:r>
            <a:r>
              <a:rPr lang="en-US" altLang="en-US" sz="2800" dirty="0">
                <a:solidFill>
                  <a:srgbClr val="333333"/>
                </a:solidFill>
                <a:latin typeface="Montserrat" panose="020B0604020202020204" charset="0"/>
              </a:rPr>
              <a:t>("%d\n", *y);	// prints out 39</a:t>
            </a:r>
          </a:p>
          <a:p>
            <a:pPr algn="l"/>
            <a:endParaRPr lang="en-IN" sz="2800" b="0" i="0" dirty="0">
              <a:solidFill>
                <a:srgbClr val="333333"/>
              </a:solidFill>
              <a:effectLst/>
              <a:latin typeface="Montserrat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2F316-10E3-439B-9704-52F63B3FD01C}"/>
              </a:ext>
            </a:extLst>
          </p:cNvPr>
          <p:cNvSpPr txBox="1"/>
          <p:nvPr/>
        </p:nvSpPr>
        <p:spPr>
          <a:xfrm>
            <a:off x="1828800" y="662609"/>
            <a:ext cx="8251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0" i="0" dirty="0">
                <a:solidFill>
                  <a:srgbClr val="333333"/>
                </a:solidFill>
                <a:effectLst/>
                <a:latin typeface="Montserrat" panose="020B0604020202020204" charset="0"/>
              </a:rPr>
              <a:t>Iterating Through the Array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692187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8AAB65B-E117-4BBD-886A-338CA8ED0477}"/>
              </a:ext>
            </a:extLst>
          </p:cNvPr>
          <p:cNvSpPr txBox="1"/>
          <p:nvPr/>
        </p:nvSpPr>
        <p:spPr>
          <a:xfrm>
            <a:off x="1577009" y="2027583"/>
            <a:ext cx="91970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333333"/>
                </a:solidFill>
                <a:latin typeface="Montserrat" panose="020B0604020202020204" charset="0"/>
              </a:rPr>
              <a:t>*y = 38;			// changes x[2] to 38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err="1">
                <a:solidFill>
                  <a:srgbClr val="333333"/>
                </a:solidFill>
                <a:latin typeface="Montserrat" panose="020B0604020202020204" charset="0"/>
              </a:rPr>
              <a:t>printf</a:t>
            </a:r>
            <a:r>
              <a:rPr lang="en-US" altLang="en-US" sz="2800" dirty="0">
                <a:solidFill>
                  <a:srgbClr val="333333"/>
                </a:solidFill>
                <a:latin typeface="Montserrat" panose="020B0604020202020204" charset="0"/>
              </a:rPr>
              <a:t>("%d\n", *y-1);	// prints out x[2] - 1 or 37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333333"/>
                </a:solidFill>
                <a:latin typeface="Montserrat" panose="020B0604020202020204" charset="0"/>
              </a:rPr>
              <a:t>*y++;				// sets y to point at the next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333333"/>
                </a:solidFill>
                <a:latin typeface="Montserrat" panose="020B0604020202020204" charset="0"/>
              </a:rPr>
              <a:t>                                           array element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err="1">
                <a:solidFill>
                  <a:srgbClr val="333333"/>
                </a:solidFill>
                <a:latin typeface="Montserrat" panose="020B0604020202020204" charset="0"/>
              </a:rPr>
              <a:t>printf</a:t>
            </a:r>
            <a:r>
              <a:rPr lang="en-US" altLang="en-US" sz="2800" dirty="0">
                <a:solidFill>
                  <a:srgbClr val="333333"/>
                </a:solidFill>
                <a:latin typeface="Montserrat" panose="020B0604020202020204" charset="0"/>
              </a:rPr>
              <a:t>("%d\n", *y);	// outputs x[3] (43)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333333"/>
                </a:solidFill>
                <a:latin typeface="Montserrat" panose="020B0604020202020204" charset="0"/>
              </a:rPr>
              <a:t>(*y)++;			// sets what y points to </a:t>
            </a:r>
            <a:r>
              <a:rPr lang="en-US" altLang="en-US" sz="2800" dirty="0" err="1">
                <a:solidFill>
                  <a:srgbClr val="333333"/>
                </a:solidFill>
                <a:latin typeface="Montserrat" panose="020B0604020202020204" charset="0"/>
              </a:rPr>
              <a:t>to</a:t>
            </a:r>
            <a:r>
              <a:rPr lang="en-US" altLang="en-US" sz="2800" dirty="0">
                <a:solidFill>
                  <a:srgbClr val="333333"/>
                </a:solidFill>
                <a:latin typeface="Montserrat" panose="020B0604020202020204" charset="0"/>
              </a:rPr>
              <a:t> be 1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333333"/>
                </a:solidFill>
                <a:latin typeface="Montserrat" panose="020B0604020202020204" charset="0"/>
              </a:rPr>
              <a:t>                                           greater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err="1">
                <a:solidFill>
                  <a:srgbClr val="333333"/>
                </a:solidFill>
                <a:latin typeface="Montserrat" panose="020B0604020202020204" charset="0"/>
              </a:rPr>
              <a:t>printf</a:t>
            </a:r>
            <a:r>
              <a:rPr lang="en-US" altLang="en-US" sz="2800" dirty="0">
                <a:solidFill>
                  <a:srgbClr val="333333"/>
                </a:solidFill>
                <a:latin typeface="Montserrat" panose="020B0604020202020204" charset="0"/>
              </a:rPr>
              <a:t>("%d\n", *y);	// outputs the new value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333333"/>
                </a:solidFill>
                <a:latin typeface="Montserrat" panose="020B0604020202020204" charset="0"/>
              </a:rPr>
              <a:t>                                               x[3] (44)</a:t>
            </a:r>
          </a:p>
          <a:p>
            <a:pPr algn="l"/>
            <a:endParaRPr lang="en-IN" sz="2800" b="0" i="0" dirty="0">
              <a:solidFill>
                <a:srgbClr val="333333"/>
              </a:solidFill>
              <a:effectLst/>
              <a:latin typeface="Montserrat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2F316-10E3-439B-9704-52F63B3FD01C}"/>
              </a:ext>
            </a:extLst>
          </p:cNvPr>
          <p:cNvSpPr txBox="1"/>
          <p:nvPr/>
        </p:nvSpPr>
        <p:spPr>
          <a:xfrm>
            <a:off x="1828800" y="662609"/>
            <a:ext cx="8251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0" i="0" dirty="0">
                <a:solidFill>
                  <a:srgbClr val="333333"/>
                </a:solidFill>
                <a:effectLst/>
                <a:latin typeface="Montserrat" panose="020B0604020202020204" charset="0"/>
              </a:rPr>
              <a:t>Iterating Through the Array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30295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8AAB65B-E117-4BBD-886A-338CA8ED0477}"/>
              </a:ext>
            </a:extLst>
          </p:cNvPr>
          <p:cNvSpPr txBox="1"/>
          <p:nvPr/>
        </p:nvSpPr>
        <p:spPr>
          <a:xfrm>
            <a:off x="1040860" y="1630018"/>
            <a:ext cx="103210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memory address </a:t>
            </a:r>
            <a:r>
              <a:rPr lang="en-US" sz="2800" dirty="0"/>
              <a:t>is an integer specifying the </a:t>
            </a:r>
            <a:r>
              <a:rPr lang="en-US" sz="2800" dirty="0">
                <a:solidFill>
                  <a:srgbClr val="FF0000"/>
                </a:solidFill>
              </a:rPr>
              <a:t>location</a:t>
            </a:r>
            <a:r>
              <a:rPr lang="en-US" sz="2800" dirty="0"/>
              <a:t> where something resides.</a:t>
            </a:r>
          </a:p>
          <a:p>
            <a:pPr algn="just"/>
            <a:r>
              <a:rPr lang="en-US" sz="2800" dirty="0"/>
              <a:t>      Consider the declaration : </a:t>
            </a:r>
          </a:p>
          <a:p>
            <a:pPr algn="just"/>
            <a:r>
              <a:rPr lang="en-US" sz="2800" dirty="0"/>
              <a:t>		</a:t>
            </a:r>
            <a:r>
              <a:rPr lang="en-US" sz="2800" dirty="0">
                <a:solidFill>
                  <a:srgbClr val="FF0000"/>
                </a:solidFill>
              </a:rPr>
              <a:t>int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=3;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This declaration tells the C compiler to  </a:t>
            </a:r>
            <a:r>
              <a:rPr lang="en-US" sz="2800" dirty="0">
                <a:solidFill>
                  <a:srgbClr val="FF0000"/>
                </a:solidFill>
              </a:rPr>
              <a:t>reserve space in memory</a:t>
            </a:r>
            <a:r>
              <a:rPr lang="en-US" sz="2800" dirty="0"/>
              <a:t> to hold the integer value  and associate the name </a:t>
            </a:r>
            <a:r>
              <a:rPr lang="en-US" sz="2800" dirty="0" err="1"/>
              <a:t>i</a:t>
            </a:r>
            <a:r>
              <a:rPr lang="en-US" sz="2800" dirty="0"/>
              <a:t> with that memory location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memory is shown here :</a:t>
            </a:r>
          </a:p>
          <a:p>
            <a:pPr algn="just"/>
            <a:r>
              <a:rPr lang="en-US" sz="2800" dirty="0"/>
              <a:t>		</a:t>
            </a:r>
            <a:r>
              <a:rPr lang="en-US" sz="2800" dirty="0" err="1">
                <a:solidFill>
                  <a:srgbClr val="FF0000"/>
                </a:solidFill>
              </a:rPr>
              <a:t>Scanf</a:t>
            </a:r>
            <a:r>
              <a:rPr lang="en-US" sz="2800" dirty="0">
                <a:solidFill>
                  <a:srgbClr val="FF0000"/>
                </a:solidFill>
              </a:rPr>
              <a:t> (“%d”, &amp;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);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</a:rPr>
              <a:t>		</a:t>
            </a:r>
            <a:r>
              <a:rPr lang="en-US" sz="2800" dirty="0" err="1">
                <a:solidFill>
                  <a:srgbClr val="FF0000"/>
                </a:solidFill>
              </a:rPr>
              <a:t>printf</a:t>
            </a:r>
            <a:r>
              <a:rPr lang="en-US" sz="2800" dirty="0">
                <a:solidFill>
                  <a:srgbClr val="FF0000"/>
                </a:solidFill>
              </a:rPr>
              <a:t>(“\n Address of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= %u”, &amp;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2F316-10E3-439B-9704-52F63B3FD01C}"/>
              </a:ext>
            </a:extLst>
          </p:cNvPr>
          <p:cNvSpPr txBox="1"/>
          <p:nvPr/>
        </p:nvSpPr>
        <p:spPr>
          <a:xfrm>
            <a:off x="1616766" y="467130"/>
            <a:ext cx="8251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Address Operator (&amp;)</a:t>
            </a:r>
            <a:endParaRPr lang="en-IN" sz="4400" dirty="0">
              <a:solidFill>
                <a:srgbClr val="333333"/>
              </a:solidFill>
              <a:latin typeface="Montserrat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78ED9-01F0-4EDC-9EC3-D6C40D39F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83757" y="4455726"/>
            <a:ext cx="2888974" cy="211131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540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5616" y="3429000"/>
            <a:ext cx="1084028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Pointers and Functions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092468344"/>
      </p:ext>
    </p:extLst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8AAB65B-E117-4BBD-886A-338CA8ED0477}"/>
              </a:ext>
            </a:extLst>
          </p:cNvPr>
          <p:cNvSpPr txBox="1"/>
          <p:nvPr/>
        </p:nvSpPr>
        <p:spPr>
          <a:xfrm>
            <a:off x="1404731" y="1313422"/>
            <a:ext cx="104630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/>
              <a:t>Passing pointers to functions is known as </a:t>
            </a:r>
            <a:r>
              <a:rPr lang="en-US" sz="2600" dirty="0">
                <a:solidFill>
                  <a:srgbClr val="FF0000"/>
                </a:solidFill>
              </a:rPr>
              <a:t>Call by reference.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FF000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/>
              <a:t>Address of the variable is passed instead of the value.</a:t>
            </a:r>
          </a:p>
          <a:p>
            <a:pPr algn="just"/>
            <a:endParaRPr lang="en-US" sz="26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/>
              <a:t>Function </a:t>
            </a:r>
            <a:r>
              <a:rPr lang="en-US" sz="2600" dirty="0">
                <a:solidFill>
                  <a:srgbClr val="FF0000"/>
                </a:solidFill>
              </a:rPr>
              <a:t>declaration</a:t>
            </a:r>
            <a:r>
              <a:rPr lang="en-US" sz="2600" dirty="0"/>
              <a:t> will look like this :</a:t>
            </a:r>
          </a:p>
          <a:p>
            <a:pPr lvl="3" algn="just"/>
            <a:r>
              <a:rPr lang="pt-BR" sz="2600" dirty="0">
                <a:solidFill>
                  <a:srgbClr val="FF0000"/>
                </a:solidFill>
              </a:rPr>
              <a:t>void swapnum(int *, int *);</a:t>
            </a:r>
          </a:p>
          <a:p>
            <a:pPr lvl="3" algn="just"/>
            <a:endParaRPr lang="en-US" sz="2600" dirty="0">
              <a:solidFill>
                <a:srgbClr val="FF000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/>
              <a:t>Passing pointer while </a:t>
            </a:r>
            <a:r>
              <a:rPr lang="en-US" sz="2600" dirty="0">
                <a:solidFill>
                  <a:srgbClr val="FF0000"/>
                </a:solidFill>
              </a:rPr>
              <a:t>calling</a:t>
            </a:r>
            <a:r>
              <a:rPr lang="en-US" sz="2600" dirty="0"/>
              <a:t> :	</a:t>
            </a:r>
          </a:p>
          <a:p>
            <a:pPr lvl="3" algn="just"/>
            <a:r>
              <a:rPr lang="en-US" sz="2600" dirty="0" err="1">
                <a:solidFill>
                  <a:srgbClr val="FF0000"/>
                </a:solidFill>
              </a:rPr>
              <a:t>swapnum</a:t>
            </a:r>
            <a:r>
              <a:rPr lang="en-US" sz="2600" dirty="0">
                <a:solidFill>
                  <a:srgbClr val="FF0000"/>
                </a:solidFill>
              </a:rPr>
              <a:t>( &amp;v1, &amp;v2 );</a:t>
            </a:r>
          </a:p>
          <a:p>
            <a:pPr lvl="3" algn="just"/>
            <a:endParaRPr lang="en-US" sz="2600" dirty="0">
              <a:solidFill>
                <a:srgbClr val="FF000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/>
              <a:t>The </a:t>
            </a:r>
            <a:r>
              <a:rPr lang="en-US" sz="2600" dirty="0">
                <a:solidFill>
                  <a:srgbClr val="FF0000"/>
                </a:solidFill>
              </a:rPr>
              <a:t>called</a:t>
            </a:r>
            <a:r>
              <a:rPr lang="en-US" sz="2600" dirty="0"/>
              <a:t> function will look like this :</a:t>
            </a:r>
          </a:p>
          <a:p>
            <a:pPr lvl="3" algn="just"/>
            <a:r>
              <a:rPr lang="pt-BR" sz="2600" dirty="0">
                <a:solidFill>
                  <a:srgbClr val="FF0000"/>
                </a:solidFill>
              </a:rPr>
              <a:t>void swapnum(int *num1, int *num2)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2F316-10E3-439B-9704-52F63B3FD01C}"/>
              </a:ext>
            </a:extLst>
          </p:cNvPr>
          <p:cNvSpPr txBox="1"/>
          <p:nvPr/>
        </p:nvSpPr>
        <p:spPr>
          <a:xfrm>
            <a:off x="1404731" y="281599"/>
            <a:ext cx="8251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Passing pointers to functions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46850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842F316-10E3-439B-9704-52F63B3FD01C}"/>
              </a:ext>
            </a:extLst>
          </p:cNvPr>
          <p:cNvSpPr txBox="1"/>
          <p:nvPr/>
        </p:nvSpPr>
        <p:spPr>
          <a:xfrm>
            <a:off x="1284686" y="428739"/>
            <a:ext cx="9795638" cy="77254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dirty="0">
                <a:latin typeface="+mj-lt"/>
                <a:ea typeface="+mj-ea"/>
                <a:cs typeface="+mj-cs"/>
              </a:rPr>
              <a:t>Example - Call by reference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AB65B-E117-4BBD-886A-338CA8ED0477}"/>
              </a:ext>
            </a:extLst>
          </p:cNvPr>
          <p:cNvSpPr txBox="1"/>
          <p:nvPr/>
        </p:nvSpPr>
        <p:spPr>
          <a:xfrm>
            <a:off x="1404731" y="1630018"/>
            <a:ext cx="8560904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sz="2800" b="1" i="1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endParaRPr lang="en-US" sz="2800" b="1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AD18A1-E851-489A-85F4-9219D7A94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208" y="1930129"/>
            <a:ext cx="80486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7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8AAB65B-E117-4BBD-886A-338CA8ED0477}"/>
              </a:ext>
            </a:extLst>
          </p:cNvPr>
          <p:cNvSpPr txBox="1"/>
          <p:nvPr/>
        </p:nvSpPr>
        <p:spPr>
          <a:xfrm>
            <a:off x="1404730" y="1057102"/>
            <a:ext cx="84635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also possible to return a pointer from a function.</a:t>
            </a:r>
          </a:p>
          <a:p>
            <a:endParaRPr lang="en-US" sz="2800" dirty="0"/>
          </a:p>
          <a:p>
            <a:pPr lvl="1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int* fun() </a:t>
            </a:r>
          </a:p>
          <a:p>
            <a:pPr lvl="1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{ 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    static int A = 10; 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    return (&amp;A); </a:t>
            </a:r>
          </a:p>
          <a:p>
            <a:pPr lvl="1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} </a:t>
            </a:r>
          </a:p>
          <a:p>
            <a:pPr lvl="1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int main() </a:t>
            </a:r>
          </a:p>
          <a:p>
            <a:pPr lvl="1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{ </a:t>
            </a:r>
          </a:p>
          <a:p>
            <a:pPr lvl="1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        int* p;              // Declare a pointer   </a:t>
            </a:r>
          </a:p>
          <a:p>
            <a:pPr lvl="1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200" dirty="0">
                <a:solidFill>
                  <a:srgbClr val="FF0000"/>
                </a:solidFill>
              </a:rPr>
              <a:t>p = fun();         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// Function call   	</a:t>
            </a:r>
          </a:p>
          <a:p>
            <a:pPr lvl="1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	printf("%u\n", p); </a:t>
            </a:r>
          </a:p>
          <a:p>
            <a:pPr lvl="1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    	printf("%d\n", *p); </a:t>
            </a:r>
          </a:p>
          <a:p>
            <a:pPr lvl="1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   	return 0; </a:t>
            </a:r>
          </a:p>
          <a:p>
            <a:pPr lvl="1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} 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2F316-10E3-439B-9704-52F63B3FD01C}"/>
              </a:ext>
            </a:extLst>
          </p:cNvPr>
          <p:cNvSpPr txBox="1"/>
          <p:nvPr/>
        </p:nvSpPr>
        <p:spPr>
          <a:xfrm>
            <a:off x="1404730" y="276018"/>
            <a:ext cx="10045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Returning pointers from a function</a:t>
            </a:r>
            <a:endParaRPr lang="en-IN" sz="4400" dirty="0">
              <a:solidFill>
                <a:srgbClr val="333333"/>
              </a:solidFill>
              <a:latin typeface="Montserrat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C30CD-53C5-4A61-B811-47A80BEDF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522" y="5391357"/>
            <a:ext cx="62960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7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8AAB65B-E117-4BBD-886A-338CA8ED0477}"/>
              </a:ext>
            </a:extLst>
          </p:cNvPr>
          <p:cNvSpPr txBox="1"/>
          <p:nvPr/>
        </p:nvSpPr>
        <p:spPr>
          <a:xfrm>
            <a:off x="544750" y="1250199"/>
            <a:ext cx="800586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Pointers allow the programmer to ‘return’ more than one value by allowing the arguments to be passed by address.</a:t>
            </a:r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>
                <a:solidFill>
                  <a:srgbClr val="FF0000"/>
                </a:solidFill>
              </a:rPr>
              <a:t>void swapValue(int *</a:t>
            </a:r>
            <a:r>
              <a:rPr lang="en-US" sz="2000" dirty="0" err="1">
                <a:solidFill>
                  <a:srgbClr val="FF0000"/>
                </a:solidFill>
              </a:rPr>
              <a:t>a,int</a:t>
            </a:r>
            <a:r>
              <a:rPr lang="en-US" sz="2000" dirty="0">
                <a:solidFill>
                  <a:srgbClr val="FF0000"/>
                </a:solidFill>
              </a:rPr>
              <a:t> *b);</a:t>
            </a:r>
          </a:p>
          <a:p>
            <a:pPr lvl="1" algn="just"/>
            <a:r>
              <a:rPr lang="en-US" sz="2000" dirty="0"/>
              <a:t>int main()</a:t>
            </a:r>
          </a:p>
          <a:p>
            <a:pPr lvl="1" algn="just"/>
            <a:r>
              <a:rPr lang="en-US" sz="2000" dirty="0"/>
              <a:t>{</a:t>
            </a:r>
          </a:p>
          <a:p>
            <a:pPr lvl="1" algn="just"/>
            <a:r>
              <a:rPr lang="en-US" sz="2000" dirty="0"/>
              <a:t>   int a = 100;</a:t>
            </a:r>
          </a:p>
          <a:p>
            <a:pPr lvl="1" algn="just"/>
            <a:r>
              <a:rPr lang="en-US" sz="2000" dirty="0"/>
              <a:t>   int b= 200;</a:t>
            </a:r>
          </a:p>
          <a:p>
            <a:pPr lvl="1" algn="just"/>
            <a:r>
              <a:rPr lang="en-US" sz="2000" dirty="0"/>
              <a:t>   printf("First number is %</a:t>
            </a:r>
            <a:r>
              <a:rPr lang="en-US" sz="2000" dirty="0" err="1"/>
              <a:t>d",a</a:t>
            </a:r>
            <a:r>
              <a:rPr lang="en-US" sz="2000" dirty="0"/>
              <a:t>);</a:t>
            </a:r>
          </a:p>
          <a:p>
            <a:pPr lvl="1" algn="just"/>
            <a:r>
              <a:rPr lang="en-US" sz="2000" dirty="0"/>
              <a:t>   printf("Second Number is %</a:t>
            </a:r>
            <a:r>
              <a:rPr lang="en-US" sz="2000" dirty="0" err="1"/>
              <a:t>d",b</a:t>
            </a:r>
            <a:r>
              <a:rPr lang="en-US" sz="2000" dirty="0"/>
              <a:t>);</a:t>
            </a:r>
          </a:p>
          <a:p>
            <a:pPr lvl="1" algn="just"/>
            <a:r>
              <a:rPr lang="en-US" sz="2000" dirty="0">
                <a:solidFill>
                  <a:schemeClr val="tx2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swapValue</a:t>
            </a:r>
            <a:r>
              <a:rPr lang="en-US" sz="2000" dirty="0">
                <a:solidFill>
                  <a:srgbClr val="FF0000"/>
                </a:solidFill>
              </a:rPr>
              <a:t>(&amp;</a:t>
            </a:r>
            <a:r>
              <a:rPr lang="en-US" sz="2000" dirty="0" err="1">
                <a:solidFill>
                  <a:srgbClr val="FF0000"/>
                </a:solidFill>
              </a:rPr>
              <a:t>a,&amp;b</a:t>
            </a:r>
            <a:r>
              <a:rPr lang="en-US" sz="2000" dirty="0">
                <a:solidFill>
                  <a:srgbClr val="FF0000"/>
                </a:solidFill>
              </a:rPr>
              <a:t>);</a:t>
            </a:r>
          </a:p>
          <a:p>
            <a:pPr lvl="1" algn="just"/>
            <a:r>
              <a:rPr lang="en-US" sz="2000" dirty="0">
                <a:solidFill>
                  <a:schemeClr val="tx2"/>
                </a:solidFill>
              </a:rPr>
              <a:t>   </a:t>
            </a:r>
            <a:r>
              <a:rPr lang="en-US" sz="2000" dirty="0"/>
              <a:t>printf("After swap function \n");</a:t>
            </a:r>
          </a:p>
          <a:p>
            <a:pPr lvl="1" algn="just"/>
            <a:r>
              <a:rPr lang="en-US" sz="2000" dirty="0"/>
              <a:t>   printf("%d\</a:t>
            </a:r>
            <a:r>
              <a:rPr lang="en-US" sz="2000" dirty="0" err="1"/>
              <a:t>n%d</a:t>
            </a:r>
            <a:r>
              <a:rPr lang="en-US" sz="2000" dirty="0"/>
              <a:t>",</a:t>
            </a:r>
            <a:r>
              <a:rPr lang="en-US" sz="2000" dirty="0" err="1"/>
              <a:t>a,b</a:t>
            </a:r>
            <a:r>
              <a:rPr lang="en-US" sz="2000" dirty="0"/>
              <a:t>);</a:t>
            </a:r>
          </a:p>
          <a:p>
            <a:pPr lvl="1" algn="just"/>
            <a:r>
              <a:rPr lang="en-US" sz="2000" dirty="0"/>
              <a:t>}</a:t>
            </a:r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2F316-10E3-439B-9704-52F63B3FD01C}"/>
              </a:ext>
            </a:extLst>
          </p:cNvPr>
          <p:cNvSpPr txBox="1"/>
          <p:nvPr/>
        </p:nvSpPr>
        <p:spPr>
          <a:xfrm>
            <a:off x="291830" y="328943"/>
            <a:ext cx="11624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Returning more than one value from a function</a:t>
            </a:r>
            <a:endParaRPr lang="en-IN" sz="4400" dirty="0">
              <a:solidFill>
                <a:srgbClr val="333333"/>
              </a:solidFill>
              <a:latin typeface="Montserrat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192E02-85ED-4BD4-8FC4-BC6D0C667FE1}"/>
              </a:ext>
            </a:extLst>
          </p:cNvPr>
          <p:cNvSpPr txBox="1"/>
          <p:nvPr/>
        </p:nvSpPr>
        <p:spPr>
          <a:xfrm flipH="1">
            <a:off x="6993599" y="2302367"/>
            <a:ext cx="371596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lvl="2" algn="just"/>
            <a:r>
              <a:rPr lang="en-US" sz="2000" dirty="0">
                <a:solidFill>
                  <a:srgbClr val="FF0000"/>
                </a:solidFill>
              </a:rPr>
              <a:t>void swapValue (int *x , int *y)</a:t>
            </a:r>
          </a:p>
          <a:p>
            <a:pPr marL="174625" lvl="2" algn="just"/>
            <a:r>
              <a:rPr lang="en-US" sz="2000" dirty="0"/>
              <a:t>{</a:t>
            </a:r>
          </a:p>
          <a:p>
            <a:pPr marL="174625" lvl="2" algn="just"/>
            <a:r>
              <a:rPr lang="en-US" sz="2000" dirty="0"/>
              <a:t>int temp;   </a:t>
            </a:r>
          </a:p>
          <a:p>
            <a:pPr marL="174625" lvl="2" algn="just"/>
            <a:r>
              <a:rPr lang="en-US" sz="2000" dirty="0"/>
              <a:t>temp = *x;</a:t>
            </a:r>
          </a:p>
          <a:p>
            <a:pPr marL="174625" lvl="2" algn="just"/>
            <a:r>
              <a:rPr lang="en-US" sz="2000" dirty="0"/>
              <a:t> *x=*y;</a:t>
            </a:r>
          </a:p>
          <a:p>
            <a:pPr marL="174625" lvl="2" algn="just"/>
            <a:r>
              <a:rPr lang="en-US" sz="2000" dirty="0"/>
              <a:t>*y=temp;</a:t>
            </a:r>
          </a:p>
          <a:p>
            <a:pPr marL="174625" lvl="2" algn="just"/>
            <a:r>
              <a:rPr lang="en-US" sz="2000" dirty="0"/>
              <a:t>}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9FE450-D41F-99D9-79F8-7107E1468E8F}"/>
              </a:ext>
            </a:extLst>
          </p:cNvPr>
          <p:cNvSpPr txBox="1"/>
          <p:nvPr/>
        </p:nvSpPr>
        <p:spPr>
          <a:xfrm>
            <a:off x="6993598" y="4826135"/>
            <a:ext cx="32301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Output:</a:t>
            </a:r>
          </a:p>
          <a:p>
            <a:r>
              <a:rPr lang="en-IN" dirty="0"/>
              <a:t>First number is 100</a:t>
            </a:r>
          </a:p>
          <a:p>
            <a:r>
              <a:rPr lang="en-US" dirty="0"/>
              <a:t>Second Number is 200</a:t>
            </a:r>
          </a:p>
          <a:p>
            <a:r>
              <a:rPr lang="en-US" dirty="0"/>
              <a:t>After swap function</a:t>
            </a:r>
          </a:p>
          <a:p>
            <a:r>
              <a:rPr lang="en-US" dirty="0"/>
              <a:t>200</a:t>
            </a:r>
          </a:p>
          <a:p>
            <a:r>
              <a:rPr lang="en-US" dirty="0"/>
              <a:t>100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95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8AAB65B-E117-4BBD-886A-338CA8ED0477}"/>
              </a:ext>
            </a:extLst>
          </p:cNvPr>
          <p:cNvSpPr txBox="1"/>
          <p:nvPr/>
        </p:nvSpPr>
        <p:spPr>
          <a:xfrm>
            <a:off x="1142082" y="1630018"/>
            <a:ext cx="102781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Every pointer must be </a:t>
            </a:r>
            <a:r>
              <a:rPr lang="en-US" sz="2800" dirty="0">
                <a:solidFill>
                  <a:srgbClr val="FF0000"/>
                </a:solidFill>
              </a:rPr>
              <a:t>declared.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will occupy a certain </a:t>
            </a:r>
            <a:r>
              <a:rPr lang="en-US" sz="2800" dirty="0">
                <a:solidFill>
                  <a:srgbClr val="FF0000"/>
                </a:solidFill>
              </a:rPr>
              <a:t>number of memory space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pointer variable is declared by preceding its name with </a:t>
            </a:r>
            <a:r>
              <a:rPr lang="en-US" sz="2800" dirty="0">
                <a:solidFill>
                  <a:srgbClr val="FF0000"/>
                </a:solidFill>
              </a:rPr>
              <a:t>an asterisk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SYNTAX : </a:t>
            </a:r>
          </a:p>
          <a:p>
            <a:pPr lvl="3"/>
            <a:r>
              <a:rPr lang="en-US" sz="2800" dirty="0">
                <a:solidFill>
                  <a:srgbClr val="FF0000"/>
                </a:solidFill>
              </a:rPr>
              <a:t>datatype * </a:t>
            </a:r>
            <a:r>
              <a:rPr lang="en-US" sz="2800" dirty="0" err="1">
                <a:solidFill>
                  <a:srgbClr val="FF0000"/>
                </a:solidFill>
              </a:rPr>
              <a:t>pointer_variable</a:t>
            </a:r>
            <a:r>
              <a:rPr lang="en-US" sz="2800" dirty="0">
                <a:solidFill>
                  <a:srgbClr val="FF0000"/>
                </a:solidFill>
              </a:rPr>
              <a:t>;</a:t>
            </a:r>
          </a:p>
          <a:p>
            <a:pPr algn="l"/>
            <a:r>
              <a:rPr lang="en-IN" sz="2800" b="0" i="0" dirty="0">
                <a:solidFill>
                  <a:srgbClr val="333333"/>
                </a:solidFill>
                <a:effectLst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2F316-10E3-439B-9704-52F63B3FD01C}"/>
              </a:ext>
            </a:extLst>
          </p:cNvPr>
          <p:cNvSpPr txBox="1"/>
          <p:nvPr/>
        </p:nvSpPr>
        <p:spPr>
          <a:xfrm>
            <a:off x="1616766" y="467130"/>
            <a:ext cx="8251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333333"/>
                </a:solidFill>
                <a:latin typeface="Montserrat" panose="020B0604020202020204" charset="0"/>
              </a:rPr>
              <a:t>Declaration of Pointers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46032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8AAB65B-E117-4BBD-886A-338CA8ED0477}"/>
              </a:ext>
            </a:extLst>
          </p:cNvPr>
          <p:cNvSpPr txBox="1"/>
          <p:nvPr/>
        </p:nvSpPr>
        <p:spPr>
          <a:xfrm>
            <a:off x="904672" y="1589757"/>
            <a:ext cx="107393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indirection operator </a:t>
            </a:r>
            <a:r>
              <a:rPr lang="en-US" sz="2800" dirty="0"/>
              <a:t>is an asterisk (*)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pointer operator available in C is ‘*’, called ‘</a:t>
            </a:r>
            <a:r>
              <a:rPr lang="en-US" sz="2800" i="1" dirty="0"/>
              <a:t>value at address’ operator (</a:t>
            </a:r>
            <a:r>
              <a:rPr lang="en-US" sz="2800" dirty="0">
                <a:solidFill>
                  <a:srgbClr val="FF0000"/>
                </a:solidFill>
              </a:rPr>
              <a:t>dereferencing</a:t>
            </a:r>
            <a:r>
              <a:rPr lang="en-US" sz="2800" i="1" dirty="0"/>
              <a:t>).</a:t>
            </a:r>
          </a:p>
          <a:p>
            <a:pPr algn="just"/>
            <a:endParaRPr lang="en-US" sz="2800" i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placement of the * operator before a pointer is said to </a:t>
            </a:r>
            <a:r>
              <a:rPr lang="en-US" sz="2800" i="1" dirty="0"/>
              <a:t>dereference the pointer.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It returns the value stored at a particular address.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2F316-10E3-439B-9704-52F63B3FD01C}"/>
              </a:ext>
            </a:extLst>
          </p:cNvPr>
          <p:cNvSpPr txBox="1"/>
          <p:nvPr/>
        </p:nvSpPr>
        <p:spPr>
          <a:xfrm>
            <a:off x="1510748" y="502121"/>
            <a:ext cx="8251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* (or) indirection operator</a:t>
            </a:r>
            <a:endParaRPr lang="en-IN" sz="4400" dirty="0">
              <a:solidFill>
                <a:srgbClr val="333333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4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8AAB65B-E117-4BBD-886A-338CA8ED0477}"/>
              </a:ext>
            </a:extLst>
          </p:cNvPr>
          <p:cNvSpPr txBox="1"/>
          <p:nvPr/>
        </p:nvSpPr>
        <p:spPr>
          <a:xfrm>
            <a:off x="885217" y="1341773"/>
            <a:ext cx="106323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 pointer provides a way of </a:t>
            </a:r>
            <a:r>
              <a:rPr lang="en-US" sz="2800" dirty="0">
                <a:solidFill>
                  <a:srgbClr val="FF0000"/>
                </a:solidFill>
              </a:rPr>
              <a:t>accessing a variable </a:t>
            </a:r>
            <a:r>
              <a:rPr lang="en-US" sz="2800" dirty="0"/>
              <a:t>without referring to the variable directly.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 pointer variable is a variable that holds </a:t>
            </a:r>
            <a:r>
              <a:rPr lang="en-US" sz="2800" dirty="0">
                <a:solidFill>
                  <a:srgbClr val="FF0000"/>
                </a:solidFill>
              </a:rPr>
              <a:t>the memory address of another variable</a:t>
            </a:r>
            <a:r>
              <a:rPr lang="en-US" sz="2800" dirty="0"/>
              <a:t>, i.e., they ‘point’ to a particular point in memory.</a:t>
            </a:r>
          </a:p>
          <a:p>
            <a:pPr algn="just"/>
            <a:r>
              <a:rPr lang="en-US" sz="28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int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=5, *p;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</a:rPr>
              <a:t>	p=&amp;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; //address of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endParaRPr lang="en-US" sz="2800" dirty="0">
              <a:solidFill>
                <a:srgbClr val="FF0000"/>
              </a:solidFill>
            </a:endParaRPr>
          </a:p>
          <a:p>
            <a:pPr algn="just"/>
            <a:r>
              <a:rPr lang="en-US" sz="2800" dirty="0">
                <a:solidFill>
                  <a:srgbClr val="FF0000"/>
                </a:solidFill>
              </a:rPr>
              <a:t>	printf(“%d”,*p);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Datatype</a:t>
            </a:r>
            <a:r>
              <a:rPr lang="en-US" sz="2800" dirty="0"/>
              <a:t> of the variable and pointer must be the </a:t>
            </a:r>
            <a:r>
              <a:rPr lang="en-US" sz="2800" dirty="0">
                <a:solidFill>
                  <a:srgbClr val="FF0000"/>
                </a:solidFill>
              </a:rPr>
              <a:t>same</a:t>
            </a:r>
            <a:r>
              <a:rPr lang="en-US" sz="28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2F316-10E3-439B-9704-52F63B3FD01C}"/>
              </a:ext>
            </a:extLst>
          </p:cNvPr>
          <p:cNvSpPr txBox="1"/>
          <p:nvPr/>
        </p:nvSpPr>
        <p:spPr>
          <a:xfrm>
            <a:off x="1616766" y="467130"/>
            <a:ext cx="8251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33333"/>
                </a:solidFill>
                <a:latin typeface="Montserrat" panose="020B0604020202020204" charset="0"/>
              </a:rPr>
              <a:t>Pointer</a:t>
            </a:r>
            <a:endParaRPr lang="en-IN" sz="4400" dirty="0">
              <a:solidFill>
                <a:srgbClr val="333333"/>
              </a:solidFill>
              <a:latin typeface="Montserrat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C64C6-2730-4592-B1D9-D513793F7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2540" y="3853516"/>
            <a:ext cx="6188203" cy="143449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640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8AAB65B-E117-4BBD-886A-338CA8ED0477}"/>
              </a:ext>
            </a:extLst>
          </p:cNvPr>
          <p:cNvSpPr txBox="1"/>
          <p:nvPr/>
        </p:nvSpPr>
        <p:spPr>
          <a:xfrm>
            <a:off x="797668" y="1630018"/>
            <a:ext cx="110506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 *p1           /*Pointer to an integer variable*/</a:t>
            </a:r>
          </a:p>
          <a:p>
            <a:endParaRPr lang="en-US" sz="2800" dirty="0"/>
          </a:p>
          <a:p>
            <a:r>
              <a:rPr lang="en-US" sz="2800" dirty="0"/>
              <a:t>double *p2   /*Pointer to a variable of data type double*/ </a:t>
            </a:r>
          </a:p>
          <a:p>
            <a:endParaRPr lang="en-US" sz="2800" dirty="0"/>
          </a:p>
          <a:p>
            <a:r>
              <a:rPr lang="en-US" sz="2800" dirty="0"/>
              <a:t>char *p3       /*Pointer to a character variable*/ </a:t>
            </a:r>
          </a:p>
          <a:p>
            <a:endParaRPr lang="en-US" sz="2800" dirty="0"/>
          </a:p>
          <a:p>
            <a:r>
              <a:rPr lang="en-US" sz="2800" dirty="0"/>
              <a:t>float *p4       /*pointer to a float variable*/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a </a:t>
            </a:r>
            <a:r>
              <a:rPr lang="en-US" sz="2800" b="1" i="1" dirty="0">
                <a:solidFill>
                  <a:srgbClr val="FF0000"/>
                </a:solidFill>
              </a:rPr>
              <a:t>pointer variable is always bound to a specific data type (except void pointer).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2F316-10E3-439B-9704-52F63B3FD01C}"/>
              </a:ext>
            </a:extLst>
          </p:cNvPr>
          <p:cNvSpPr txBox="1"/>
          <p:nvPr/>
        </p:nvSpPr>
        <p:spPr>
          <a:xfrm>
            <a:off x="1616766" y="467130"/>
            <a:ext cx="8251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Example - Declaring a Pointer</a:t>
            </a:r>
            <a:endParaRPr lang="en-IN" sz="4400" dirty="0">
              <a:solidFill>
                <a:srgbClr val="333333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40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842F316-10E3-439B-9704-52F63B3FD01C}"/>
              </a:ext>
            </a:extLst>
          </p:cNvPr>
          <p:cNvSpPr txBox="1"/>
          <p:nvPr/>
        </p:nvSpPr>
        <p:spPr>
          <a:xfrm>
            <a:off x="1616766" y="467130"/>
            <a:ext cx="8251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33333"/>
                </a:solidFill>
                <a:latin typeface="Montserrat" panose="020B0604020202020204" charset="0"/>
              </a:rPr>
              <a:t>Invalid pointer assignment</a:t>
            </a:r>
            <a:endParaRPr lang="en-IN" sz="4400" dirty="0">
              <a:solidFill>
                <a:srgbClr val="333333"/>
              </a:solidFill>
              <a:latin typeface="Montserrat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5FC891-36BC-4002-9804-D040A35E0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6766" y="1630017"/>
            <a:ext cx="7845285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C7A4FCF2-D6F2-4A3B-B683-446A04BDC8AA}"/>
              </a:ext>
            </a:extLst>
          </p:cNvPr>
          <p:cNvSpPr/>
          <p:nvPr/>
        </p:nvSpPr>
        <p:spPr>
          <a:xfrm>
            <a:off x="7626625" y="2992176"/>
            <a:ext cx="4028662" cy="1497496"/>
          </a:xfrm>
          <a:prstGeom prst="wedgeEllipseCallou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Float pointer should store only float value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9DD2D5D4-1BCF-4436-AEE3-F4FC61A6E9F5}"/>
              </a:ext>
            </a:extLst>
          </p:cNvPr>
          <p:cNvSpPr/>
          <p:nvPr/>
        </p:nvSpPr>
        <p:spPr>
          <a:xfrm>
            <a:off x="8786191" y="4883118"/>
            <a:ext cx="3061251" cy="703086"/>
          </a:xfrm>
          <a:prstGeom prst="cloudCallou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1587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1289</TotalTime>
  <Words>3531</Words>
  <Application>Microsoft Office PowerPoint</Application>
  <PresentationFormat>Widescreen</PresentationFormat>
  <Paragraphs>509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Courier New</vt:lpstr>
      <vt:lpstr>Montserrat</vt:lpstr>
      <vt:lpstr>urw-din</vt:lpstr>
      <vt:lpstr>Office Theme</vt:lpstr>
      <vt:lpstr>Module-3 Pointers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 Assignment</vt:lpstr>
      <vt:lpstr>Pointer to Pointer or double pointer</vt:lpstr>
      <vt:lpstr>PowerPoint Presentation</vt:lpstr>
      <vt:lpstr>PowerPoint Presentation</vt:lpstr>
      <vt:lpstr>Addition in pointer (in normal variable)</vt:lpstr>
      <vt:lpstr>Addition in pointer (in arrays)</vt:lpstr>
      <vt:lpstr>Subtraction in pointer (in arrays)</vt:lpstr>
      <vt:lpstr>PowerPoint Presentation</vt:lpstr>
      <vt:lpstr>PowerPoint Presentation</vt:lpstr>
      <vt:lpstr>PowerPoint Presentation</vt:lpstr>
      <vt:lpstr>Dynamic Memory Allocation</vt:lpstr>
      <vt:lpstr>PowerPoint Presentation</vt:lpstr>
      <vt:lpstr>PowerPoint Presentation</vt:lpstr>
      <vt:lpstr>PowerPoint Presentation</vt:lpstr>
      <vt:lpstr>Malloc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Pointers and One-Dimensional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Pointers and Functions   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SUGUNA M</dc:creator>
  <cp:lastModifiedBy>Dr. Mohammad Arif</cp:lastModifiedBy>
  <cp:revision>113</cp:revision>
  <dcterms:created xsi:type="dcterms:W3CDTF">2022-03-02T06:48:31Z</dcterms:created>
  <dcterms:modified xsi:type="dcterms:W3CDTF">2024-01-30T00:48:27Z</dcterms:modified>
</cp:coreProperties>
</file>