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notesMasterIdLst>
    <p:notesMasterId r:id="rId31"/>
  </p:notesMasterIdLst>
  <p:sldIdLst>
    <p:sldId id="260" r:id="rId2"/>
    <p:sldId id="514" r:id="rId3"/>
    <p:sldId id="516" r:id="rId4"/>
    <p:sldId id="515" r:id="rId5"/>
    <p:sldId id="518" r:id="rId6"/>
    <p:sldId id="268" r:id="rId7"/>
    <p:sldId id="301" r:id="rId8"/>
    <p:sldId id="286" r:id="rId9"/>
    <p:sldId id="517" r:id="rId10"/>
    <p:sldId id="289" r:id="rId11"/>
    <p:sldId id="519" r:id="rId12"/>
    <p:sldId id="257" r:id="rId13"/>
    <p:sldId id="258" r:id="rId14"/>
    <p:sldId id="521" r:id="rId15"/>
    <p:sldId id="522" r:id="rId16"/>
    <p:sldId id="261" r:id="rId17"/>
    <p:sldId id="523" r:id="rId18"/>
    <p:sldId id="263" r:id="rId19"/>
    <p:sldId id="264" r:id="rId20"/>
    <p:sldId id="265" r:id="rId21"/>
    <p:sldId id="266" r:id="rId22"/>
    <p:sldId id="267" r:id="rId23"/>
    <p:sldId id="269" r:id="rId24"/>
    <p:sldId id="270" r:id="rId25"/>
    <p:sldId id="274" r:id="rId26"/>
    <p:sldId id="273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4FB34-8230-4AEB-8DB3-C38ADE21698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AC640-3B9E-439A-B5B7-1392179A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3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75C01-3745-4B2E-9946-2C92112464CA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91498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6A2E47-51BD-4A82-BD39-84001717CA42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081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081931-A8D8-48C3-9FCB-673BADEF6FAB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7891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C582E-9398-4D5D-8032-88C1A0C4E007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91677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6A7A59-361C-41C1-94A2-B3AC1E84B07F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3806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93B020-2C8E-4AD2-AB38-7633657D0ECC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1899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EFF43C-DF1B-4689-B347-BCEAACCC80C9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4566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A6C4B7-2E22-43AA-BCA4-E0A9C177A2D9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88335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201EC9-8AEB-4A97-9CBC-5EFFBF9DA197}" type="slidenum">
              <a:rPr lang="en-IN" altLang="en-US"/>
              <a:pPr>
                <a:spcBef>
                  <a:spcPct val="0"/>
                </a:spcBef>
              </a:pPr>
              <a:t>28</a:t>
            </a:fld>
            <a:endParaRPr lang="en-IN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25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5BABEA-578C-42A1-BFE5-81385501BADE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8018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A6A408-FE52-467A-A04D-5D617D271810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0297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B7691F-72D2-4D13-BBA0-C2D1C2971971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86153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33180B-10BE-4AD2-BF8F-BC9576B0D38F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9507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B7691F-72D2-4D13-BBA0-C2D1C2971971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93753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C940A0-45E4-4481-84C2-0A08FD16545F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21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489AAF-ADA3-4A4F-839D-2B228A3DC540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1241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25AE0E-DE75-4733-8F34-E851B87B5DB6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596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BCFF-9C12-BAEA-E9CB-4E7DEE492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E85CC-48E0-2E40-E105-5685C2B14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BE15-CB58-1E3F-4BC5-80946B61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DC51-2E9F-E40E-81D7-354D3E9E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CC3C-3C49-B966-CFF9-8926B6E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6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0E16-295A-E3A5-1552-5FA58C47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F3313-B13D-6966-B578-50CBBE6E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F5EE9-9F45-46D8-4A51-6614150E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0090-1137-EC97-45F5-23EDB4C0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B7F7-1A8C-5E6D-50BC-3C5E406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17C29-3BA2-FA34-F0C4-79AAA86F9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BCDD6-934D-7CE2-C1E0-5ACE5B956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093B-4F26-F37D-F07B-6F5F3145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93C6-28F6-A7E5-358C-360094EC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895D-F21D-BC11-A6C1-7DC449B3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26B2-7234-2ABB-9DA7-8E6D1696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110A-5782-125D-0969-9FCC1EC45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841E-A310-C860-D392-57A168A3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E6AB-D556-4C90-2C4B-16A58FFC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212E-BBF0-37FD-C9A8-F16E78E6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C8C3-5C42-F7D1-AF09-3F04120D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2BB79-4E89-8ABB-9FA1-6E0D36D3E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5CC0-20D1-1690-0DA2-73197536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C318D-56A0-2B2A-C86F-555EC962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AD8B-44EB-5CC0-358F-335197BF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33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5F8C-43DE-E6A7-B6D8-85C0EC12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F17A-6243-D86C-CF0D-522CB397D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15795-F21D-A8AD-DF78-F01CBB269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1D0C4-8E37-B385-D4FD-AC443F24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BE77-068E-BA72-15E5-FE6487ED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A049E-110F-1FFA-5886-D2595F4E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C672-9CEC-0690-5F38-24797AA7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24D2-2EBB-C41A-7BE1-D84115CA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3C35C-D52A-9E8B-DC40-86EAA94C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72B0F-8625-2F7C-8786-FDDBCD2CF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EDFA7-3B37-5BFB-B581-116D73378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4CBC4-9D56-6BD5-06DA-1C3B0150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3AB83-2F1F-5BA7-6B0E-AADF125E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E18A1-C659-C0B9-0801-E83F4709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9B35-B034-DEBB-82D8-01B0CE6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59493-86B4-55F4-AB16-C2265FB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2438B-C74D-C570-6414-72E441BA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4CA0C-6D4C-F6EC-985D-6A284DB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0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C049C-8D44-1869-04BD-0E87F062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E45A4-1F77-DC10-7767-73E8C371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6AD6-339F-4721-910E-DD80115A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7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57F6-2663-273E-2225-467CAB88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54E9-10D3-2880-AC00-0F992367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28D67-9D4D-8727-ACE2-00859B0B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CC5C-01C9-4B81-4C0E-77F7034D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4F8E-84E3-F663-4C2C-7C2B0B98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15096-51EE-6B49-151C-3325E75F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C003-569A-8298-97B2-A63D7877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1C91E-84A9-6C2A-32F1-8949AFF2F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23080-FF45-4AFE-7B54-4B5C98CC2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8A97C-54A7-47B6-3067-BDA54534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921A-45B1-C9E1-D3E2-FC72922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5F785-9392-6BC9-EBEF-0ADB2654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FBDCF-FE60-F1E4-C3D4-CBDD26A2B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6D00-5842-BFBC-6906-03EE71A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E6EF-8A5B-04DB-9C72-8425F37F7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CB727-BFFB-4DF1-9D99-4FA2B01D0B8C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41C4-8A39-6998-0C78-A6475D7C9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142AF-DE74-B0C3-A7AF-E23644805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6311-B696-4177-84CB-11C371528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237" y="1740039"/>
            <a:ext cx="9479185" cy="1525773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Module-4</a:t>
            </a:r>
            <a:br>
              <a:rPr lang="en-US" dirty="0"/>
            </a:br>
            <a:r>
              <a:rPr lang="en-US" dirty="0"/>
              <a:t>Structure and Union</a:t>
            </a:r>
          </a:p>
        </p:txBody>
      </p:sp>
    </p:spTree>
    <p:extLst>
      <p:ext uri="{BB962C8B-B14F-4D97-AF65-F5344CB8AC3E}">
        <p14:creationId xmlns:p14="http://schemas.microsoft.com/office/powerpoint/2010/main" val="5308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dvantages of Enumerated Data Types &lt;ul&gt;&lt;li&gt;Simplifies the Program. &lt;/li&gt;&lt;/ul&gt;&lt;ul&gt;&lt;li&gt;enhances the readability of the prog...">
            <a:extLst>
              <a:ext uri="{FF2B5EF4-FFF2-40B4-BE49-F238E27FC236}">
                <a16:creationId xmlns:a16="http://schemas.microsoft.com/office/drawing/2014/main" id="{A53D5702-87DA-4076-B1D1-8BE324BAA4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194553"/>
            <a:ext cx="9313334" cy="64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EAFC998B-B391-4E2A-B5F7-6A589080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786D0D-69C3-4B72-B7FB-30E1E8ED617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A485-2F54-42BF-AB61-9DA40F59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89" y="131656"/>
            <a:ext cx="8971167" cy="64655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Cordia New" panose="020B0502040204020203" pitchFamily="34" charset="-34"/>
              </a:rPr>
              <a:t>typedef</a:t>
            </a:r>
            <a:endParaRPr lang="en-IN" dirty="0"/>
          </a:p>
        </p:txBody>
      </p:sp>
      <p:pic>
        <p:nvPicPr>
          <p:cNvPr id="9218" name="Picture 2" descr="Redefining Data Types with  typedef &lt;ul&gt;&lt;li&gt;In c, it is possible to redefine the built-in as well as user defined data typ...">
            <a:extLst>
              <a:ext uri="{FF2B5EF4-FFF2-40B4-BE49-F238E27FC236}">
                <a16:creationId xmlns:a16="http://schemas.microsoft.com/office/drawing/2014/main" id="{38D08E8D-0A08-465C-8E4A-3AF7E46C4B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19" y="778208"/>
            <a:ext cx="8873307" cy="590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5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825625"/>
            <a:ext cx="10153904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/>
              <a:t>Structure is a way in which a complex user-defined data type can be created using simple types.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/>
              <a:t>Is a derived data type like array, but unlike array can contain elements of various types.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/>
              <a:t>For example, an employee is a data-type consisting of employee number, name and salary.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 dirty="0"/>
              <a:t>Structure allows us to define employee, and then assign variables to the employee structure type.</a:t>
            </a:r>
          </a:p>
        </p:txBody>
      </p:sp>
    </p:spTree>
    <p:extLst>
      <p:ext uri="{BB962C8B-B14F-4D97-AF65-F5344CB8AC3E}">
        <p14:creationId xmlns:p14="http://schemas.microsoft.com/office/powerpoint/2010/main" val="1124626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1556" y="203200"/>
            <a:ext cx="9826977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Syntax – Definition and Declaration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1556" y="1206230"/>
            <a:ext cx="10123311" cy="5448570"/>
          </a:xfrm>
        </p:spPr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Defining structure: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struct-name{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data-type member-name1;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data-type member-name2;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lvl="1">
              <a:buClr>
                <a:schemeClr val="tx2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data-type member-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Declaring a variable of struct-type:</a:t>
            </a:r>
          </a:p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struct-name variable-name;</a:t>
            </a:r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>
            <a:off x="8153399" y="2810934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altLang="en-US" sz="1800">
              <a:solidFill>
                <a:schemeClr val="tx1"/>
              </a:solidFill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9152467" y="3212041"/>
            <a:ext cx="154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321352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5977" y="1475429"/>
            <a:ext cx="10424837" cy="4944825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altLang="en-US" dirty="0"/>
              <a:t>Defining structure: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employee{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char name[30];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double salary;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Declaring variable of struct-type: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Clr>
                <a:schemeClr val="tx2"/>
              </a:buClr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employee emp1,emp2;</a:t>
            </a:r>
          </a:p>
        </p:txBody>
      </p:sp>
    </p:spTree>
    <p:extLst>
      <p:ext uri="{BB962C8B-B14F-4D97-AF65-F5344CB8AC3E}">
        <p14:creationId xmlns:p14="http://schemas.microsoft.com/office/powerpoint/2010/main" val="195926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1245" y="365125"/>
            <a:ext cx="9230812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Accessing members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5778" y="1825625"/>
            <a:ext cx="10436126" cy="4351338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Structure members can be accessed using  ‘ . ‘ (member access) operator on the structure variable.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Example: </a:t>
            </a:r>
          </a:p>
          <a:p>
            <a:pPr lvl="1" eaLnBrk="1" hangingPunct="1"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emp1.emp_num, emp2.name</a:t>
            </a:r>
          </a:p>
          <a:p>
            <a:pPr lvl="1" eaLnBrk="1" hangingPunct="1">
              <a:buClr>
                <a:schemeClr val="tx2"/>
              </a:buClr>
              <a:buFontTx/>
              <a:buChar char="•"/>
            </a:pPr>
            <a:endParaRPr lang="en-US" alt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Structure members can be initialized during the declaration as:</a:t>
            </a:r>
          </a:p>
          <a:p>
            <a:pPr lvl="1" eaLnBrk="1" hangingPunct="1">
              <a:buClr>
                <a:schemeClr val="tx2"/>
              </a:buClr>
              <a:buFontTx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employee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={123,”Bobby”,345.50};</a:t>
            </a:r>
          </a:p>
        </p:txBody>
      </p:sp>
    </p:spTree>
    <p:extLst>
      <p:ext uri="{BB962C8B-B14F-4D97-AF65-F5344CB8AC3E}">
        <p14:creationId xmlns:p14="http://schemas.microsoft.com/office/powerpoint/2010/main" val="14941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978" y="191910"/>
            <a:ext cx="9781822" cy="8748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Example- simple (Employee Details)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146149" y="1058697"/>
            <a:ext cx="4659309" cy="47089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char name[30];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read();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display();	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read(){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number:");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("%d"</a:t>
            </a:r>
            <a:r>
              <a:rPr lang="en-US" altLang="en-US" b="1" dirty="0">
                <a:solidFill>
                  <a:schemeClr val="tx2"/>
                </a:solidFill>
                <a:latin typeface="Courier New" panose="02070309020205020404" pitchFamily="49" charset="0"/>
              </a:rPr>
              <a:t>,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emps.num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name:");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("%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s",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emps.name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999432" y="1044409"/>
            <a:ext cx="6839145" cy="4801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salary:");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("%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emps.sal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		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display(){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("Displaying data 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 emp number: %d\n",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emps.num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 emp name: %s\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n",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emps.name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(" emp salary: %5.2lf\n",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emps.sal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emp number: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123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name: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xyz</a:t>
            </a:r>
            <a:endParaRPr lang="en-US" altLang="en-US" sz="1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salary:</a:t>
            </a:r>
            <a:r>
              <a:rPr lang="en-US" altLang="en-US" sz="1800" b="1" dirty="0">
                <a:solidFill>
                  <a:schemeClr val="tx2"/>
                </a:solidFill>
                <a:latin typeface="Courier New" panose="02070309020205020404" pitchFamily="49" charset="0"/>
              </a:rPr>
              <a:t>12340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Displaying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 number: 123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 name: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xyz</a:t>
            </a: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 salary: 12340.00</a:t>
            </a:r>
          </a:p>
        </p:txBody>
      </p:sp>
    </p:spTree>
    <p:extLst>
      <p:ext uri="{BB962C8B-B14F-4D97-AF65-F5344CB8AC3E}">
        <p14:creationId xmlns:p14="http://schemas.microsoft.com/office/powerpoint/2010/main" val="369183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442" y="365125"/>
            <a:ext cx="9230812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Array of Structure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75975" y="1825625"/>
            <a:ext cx="10436126" cy="4351338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2400" dirty="0"/>
              <a:t>Array is a collection of elements of similar data types.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Structure is a collection of elements of different datatypes ( variables ) which are grouped together.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r>
              <a:rPr lang="en-US" sz="2400" b="1" dirty="0"/>
              <a:t>Array of structures </a:t>
            </a:r>
            <a:r>
              <a:rPr lang="en-US" sz="2400" dirty="0"/>
              <a:t>is nothing but a collection of structures. </a:t>
            </a:r>
          </a:p>
          <a:p>
            <a:pPr>
              <a:buClr>
                <a:schemeClr val="tx2"/>
              </a:buClr>
            </a:pPr>
            <a:r>
              <a:rPr lang="en-US" sz="2400" dirty="0"/>
              <a:t>This is also called a structure array in C</a:t>
            </a:r>
          </a:p>
          <a:p>
            <a:pPr>
              <a:buClr>
                <a:schemeClr val="tx2"/>
              </a:buClr>
            </a:pPr>
            <a:endParaRPr lang="en-US" sz="2400" dirty="0"/>
          </a:p>
          <a:p>
            <a:pPr>
              <a:buClr>
                <a:schemeClr val="tx2"/>
              </a:buClr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39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4" y="0"/>
            <a:ext cx="9951156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– array of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9644" y="998704"/>
            <a:ext cx="9951156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ball{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size;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color[30];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struct ball b[3];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=0;i&lt;3;i++){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size of the ball:");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d",&amp;b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].size);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the color:");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s",b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].color);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("Displaying data 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=0;i&lt;3;i++){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E449C22-CE64-4349-8170-5373C5AE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333" y="2746023"/>
            <a:ext cx="32991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Array of Structure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5A32A72-2F71-46CD-AAB5-FFA0DC16D022}"/>
              </a:ext>
            </a:extLst>
          </p:cNvPr>
          <p:cNvSpPr>
            <a:spLocks/>
          </p:cNvSpPr>
          <p:nvPr/>
        </p:nvSpPr>
        <p:spPr bwMode="auto">
          <a:xfrm>
            <a:off x="3801534" y="2703874"/>
            <a:ext cx="76199" cy="533399"/>
          </a:xfrm>
          <a:prstGeom prst="righ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B5FAE8FB-B2EB-4D65-9412-B8D6ED22A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7734" y="2974623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90311" y="152401"/>
            <a:ext cx="10349089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(" ball size: %d\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n",b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].size);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(" ball color: %s\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n",b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].color);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size of the ball: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12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the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color: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green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size of the ball: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13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the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color: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red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size of the ball: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10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enter the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color: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yellow</a:t>
            </a:r>
            <a:endParaRPr lang="en-US" altLang="en-US" sz="24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Displaying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ball size: 12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ball color: green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ball size: 13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ball color: red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ball size: 10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ball color: yellow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7620000" y="2590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</a:rPr>
              <a:t>You enter this</a:t>
            </a:r>
          </a:p>
        </p:txBody>
      </p:sp>
      <p:sp>
        <p:nvSpPr>
          <p:cNvPr id="20484" name="AutoShape 6"/>
          <p:cNvSpPr>
            <a:spLocks/>
          </p:cNvSpPr>
          <p:nvPr/>
        </p:nvSpPr>
        <p:spPr bwMode="auto">
          <a:xfrm>
            <a:off x="6400800" y="1752600"/>
            <a:ext cx="457200" cy="2286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flipV="1">
            <a:off x="6781800" y="2895600"/>
            <a:ext cx="685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A04FF62-A297-4453-8E98-5A9D3112B3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89844" y="365125"/>
            <a:ext cx="8753856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Cordia New" panose="020B0502040204020203" pitchFamily="34" charset="-34"/>
              </a:rPr>
              <a:t>User Defined Data Type </a:t>
            </a:r>
            <a:endParaRPr lang="th-TH" altLang="en-US" dirty="0">
              <a:ea typeface="Cordia New" panose="020B0502040204020203" pitchFamily="34" charset="-34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402706-44DB-4777-9FF5-0087D5AB3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711" y="1486958"/>
            <a:ext cx="10052304" cy="4789664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C language has some standard data types such as int, double and char.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However you can create your own data type, based on the basic ones.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There are Four ways  do this:</a:t>
            </a:r>
          </a:p>
          <a:p>
            <a:pPr lvl="1"/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enum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typedef</a:t>
            </a:r>
          </a:p>
          <a:p>
            <a:pPr lvl="1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struct</a:t>
            </a:r>
          </a:p>
          <a:p>
            <a:pPr lvl="1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union</a:t>
            </a:r>
          </a:p>
          <a:p>
            <a:pPr marL="0" indent="0" algn="just" rtl="0" fontAlgn="base">
              <a:spcBef>
                <a:spcPts val="400"/>
              </a:spcBef>
              <a:spcAft>
                <a:spcPts val="0"/>
              </a:spcAft>
              <a:buNone/>
            </a:pPr>
            <a:endParaRPr lang="th-TH" altLang="en-US" dirty="0">
              <a:latin typeface="Monsterrat"/>
              <a:ea typeface="Browallia New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9251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3822" y="58368"/>
            <a:ext cx="914117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Structure Pointers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1057" y="826850"/>
            <a:ext cx="10080978" cy="49124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400" dirty="0"/>
              <a:t>A pointer variable can be declared that points to a structure as it points to an ordinary variable.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400" dirty="0"/>
              <a:t>Example: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 emps={123,"Ganga", 12000};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 *e=&amp;emps;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400" dirty="0"/>
              <a:t>To access members through a structure pointer, a special kind of symbol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 </a:t>
            </a:r>
            <a:r>
              <a:rPr lang="en-US" altLang="en-US" sz="2400" dirty="0">
                <a:sym typeface="Wingdings" panose="05000000000000000000" pitchFamily="2" charset="2"/>
              </a:rPr>
              <a:t>is used. (this symbol is just a dash and an angular bracket i.e.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2400" dirty="0">
                <a:sym typeface="Wingdings" panose="05000000000000000000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400" dirty="0"/>
              <a:t>Example: 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enum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ename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sz="2400" dirty="0">
                <a:sym typeface="Wingdings" panose="05000000000000000000" pitchFamily="2" charset="2"/>
              </a:rPr>
              <a:t>Structure pointers are required when we pass a structure variable to a function and we want the changes made in the variable visible in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450414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203200" y="152400"/>
            <a:ext cx="96266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num;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name[30];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emp emps={123,"Ganga", 12000};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increment(&amp;emps);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display(&amp;emps);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increment(struct emp *e){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e-&gt;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=e-&gt;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*0.10+e-&gt;</a:t>
            </a:r>
            <a:r>
              <a:rPr lang="en-US" altLang="en-US" sz="28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sz="2800" b="1" dirty="0">
                <a:solidFill>
                  <a:schemeClr val="tx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0" name="Rectangle 9"/>
          <p:cNvSpPr>
            <a:spLocks noChangeArrowheads="1"/>
          </p:cNvSpPr>
          <p:nvPr/>
        </p:nvSpPr>
        <p:spPr bwMode="auto">
          <a:xfrm>
            <a:off x="6778625" y="3957639"/>
            <a:ext cx="3811588" cy="5302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IN" altLang="en-US" sz="1800">
              <a:solidFill>
                <a:schemeClr val="tx1"/>
              </a:solidFill>
            </a:endParaRPr>
          </a:p>
        </p:txBody>
      </p:sp>
      <p:sp>
        <p:nvSpPr>
          <p:cNvPr id="24581" name="Line 10"/>
          <p:cNvSpPr>
            <a:spLocks noChangeShapeType="1"/>
          </p:cNvSpPr>
          <p:nvPr/>
        </p:nvSpPr>
        <p:spPr bwMode="auto">
          <a:xfrm>
            <a:off x="78486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>
            <a:off x="9525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6934200" y="4038600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24584" name="Text Box 13"/>
          <p:cNvSpPr txBox="1">
            <a:spLocks noChangeArrowheads="1"/>
          </p:cNvSpPr>
          <p:nvPr/>
        </p:nvSpPr>
        <p:spPr bwMode="auto">
          <a:xfrm>
            <a:off x="8086725" y="4011004"/>
            <a:ext cx="1131888" cy="457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Ganga</a:t>
            </a:r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9601201" y="4038600"/>
            <a:ext cx="103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12000</a:t>
            </a:r>
          </a:p>
        </p:txBody>
      </p: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6705600" y="3646489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emps.num</a:t>
            </a:r>
          </a:p>
        </p:txBody>
      </p:sp>
      <p:sp>
        <p:nvSpPr>
          <p:cNvPr id="24587" name="Text Box 17"/>
          <p:cNvSpPr txBox="1">
            <a:spLocks noChangeArrowheads="1"/>
          </p:cNvSpPr>
          <p:nvPr/>
        </p:nvSpPr>
        <p:spPr bwMode="auto">
          <a:xfrm>
            <a:off x="8001000" y="4554169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emps.name</a:t>
            </a:r>
          </a:p>
        </p:txBody>
      </p:sp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9448800" y="3581401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emps.sal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8839201" y="5562601"/>
            <a:ext cx="8731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2001</a:t>
            </a:r>
          </a:p>
        </p:txBody>
      </p:sp>
      <p:sp>
        <p:nvSpPr>
          <p:cNvPr id="24590" name="Line 20"/>
          <p:cNvSpPr>
            <a:spLocks noChangeShapeType="1"/>
          </p:cNvSpPr>
          <p:nvPr/>
        </p:nvSpPr>
        <p:spPr bwMode="auto">
          <a:xfrm flipH="1" flipV="1">
            <a:off x="6781800" y="4572000"/>
            <a:ext cx="2209800" cy="10668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Rectangle 21"/>
          <p:cNvSpPr>
            <a:spLocks noChangeArrowheads="1"/>
          </p:cNvSpPr>
          <p:nvPr/>
        </p:nvSpPr>
        <p:spPr bwMode="auto">
          <a:xfrm>
            <a:off x="9753600" y="56388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4592" name="Text Box 22"/>
          <p:cNvSpPr txBox="1">
            <a:spLocks noChangeArrowheads="1"/>
          </p:cNvSpPr>
          <p:nvPr/>
        </p:nvSpPr>
        <p:spPr bwMode="auto">
          <a:xfrm>
            <a:off x="6172200" y="44196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chemeClr val="tx1"/>
                </a:solidFill>
              </a:rPr>
              <a:t>2001</a:t>
            </a:r>
          </a:p>
        </p:txBody>
      </p:sp>
      <p:sp>
        <p:nvSpPr>
          <p:cNvPr id="24593" name="Line 23"/>
          <p:cNvSpPr>
            <a:spLocks noChangeShapeType="1"/>
          </p:cNvSpPr>
          <p:nvPr/>
        </p:nvSpPr>
        <p:spPr bwMode="auto">
          <a:xfrm>
            <a:off x="9601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Rectangle 24"/>
          <p:cNvSpPr>
            <a:spLocks noChangeArrowheads="1"/>
          </p:cNvSpPr>
          <p:nvPr/>
        </p:nvSpPr>
        <p:spPr bwMode="auto">
          <a:xfrm>
            <a:off x="9558338" y="4498975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13200</a:t>
            </a:r>
          </a:p>
        </p:txBody>
      </p:sp>
      <p:sp>
        <p:nvSpPr>
          <p:cNvPr id="24595" name="Freeform 25"/>
          <p:cNvSpPr>
            <a:spLocks/>
          </p:cNvSpPr>
          <p:nvPr/>
        </p:nvSpPr>
        <p:spPr bwMode="auto">
          <a:xfrm>
            <a:off x="5924145" y="4897880"/>
            <a:ext cx="4235855" cy="838200"/>
          </a:xfrm>
          <a:custGeom>
            <a:avLst/>
            <a:gdLst>
              <a:gd name="T0" fmla="*/ 0 w 1840"/>
              <a:gd name="T1" fmla="*/ 2147483646 h 528"/>
              <a:gd name="T2" fmla="*/ 2147483646 w 1840"/>
              <a:gd name="T3" fmla="*/ 2147483646 h 528"/>
              <a:gd name="T4" fmla="*/ 2147483646 w 1840"/>
              <a:gd name="T5" fmla="*/ 2147483646 h 528"/>
              <a:gd name="T6" fmla="*/ 2147483646 w 1840"/>
              <a:gd name="T7" fmla="*/ 2147483646 h 528"/>
              <a:gd name="T8" fmla="*/ 2147483646 w 1840"/>
              <a:gd name="T9" fmla="*/ 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40"/>
              <a:gd name="T16" fmla="*/ 0 h 528"/>
              <a:gd name="T17" fmla="*/ 1840 w 184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40" h="528">
                <a:moveTo>
                  <a:pt x="0" y="432"/>
                </a:moveTo>
                <a:cubicBezTo>
                  <a:pt x="96" y="480"/>
                  <a:pt x="192" y="528"/>
                  <a:pt x="384" y="480"/>
                </a:cubicBezTo>
                <a:cubicBezTo>
                  <a:pt x="576" y="432"/>
                  <a:pt x="928" y="184"/>
                  <a:pt x="1152" y="144"/>
                </a:cubicBezTo>
                <a:cubicBezTo>
                  <a:pt x="1376" y="104"/>
                  <a:pt x="1616" y="264"/>
                  <a:pt x="1728" y="240"/>
                </a:cubicBezTo>
                <a:cubicBezTo>
                  <a:pt x="1840" y="216"/>
                  <a:pt x="1832" y="108"/>
                  <a:pt x="1824" y="0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28978" y="195264"/>
            <a:ext cx="10239022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display(struct emp *e){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("Displaying data 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(" emp number: %d\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n",e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-&gt;num);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(" emp name: %s\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n",e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-&gt;name);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(" emp salary: %5.2lf\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n",e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8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Displaying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 number: 123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 name: Ganga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</a:rPr>
              <a:t> emp salary: 13200.00</a:t>
            </a:r>
          </a:p>
        </p:txBody>
      </p:sp>
    </p:spTree>
    <p:extLst>
      <p:ext uri="{BB962C8B-B14F-4D97-AF65-F5344CB8AC3E}">
        <p14:creationId xmlns:p14="http://schemas.microsoft.com/office/powerpoint/2010/main" val="295672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21267" y="77825"/>
            <a:ext cx="10515600" cy="1089380"/>
          </a:xfrm>
        </p:spPr>
        <p:txBody>
          <a:bodyPr/>
          <a:lstStyle/>
          <a:p>
            <a:pPr eaLnBrk="1" hangingPunct="1"/>
            <a:r>
              <a:rPr lang="en-US" altLang="en-US" dirty="0"/>
              <a:t>Nested structure (Structure within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8622" y="1371601"/>
            <a:ext cx="9522178" cy="510822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A structure can have as its member a structure variable.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r>
              <a:rPr lang="en-US" altLang="en-US" dirty="0"/>
              <a:t>Example: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name{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[10];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student{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name nm;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rollno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 stud;</a:t>
            </a:r>
          </a:p>
          <a:p>
            <a:pPr eaLnBrk="1" hangingPunct="1">
              <a:lnSpc>
                <a:spcPct val="80000"/>
              </a:lnSpc>
              <a:buClr>
                <a:schemeClr val="tx2"/>
              </a:buClr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762023" y="6197600"/>
            <a:ext cx="1600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62223" y="5637535"/>
            <a:ext cx="449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</a:rPr>
              <a:t>Note: another way of declaring structure variable</a:t>
            </a:r>
          </a:p>
        </p:txBody>
      </p:sp>
    </p:spTree>
    <p:extLst>
      <p:ext uri="{BB962C8B-B14F-4D97-AF65-F5344CB8AC3E}">
        <p14:creationId xmlns:p14="http://schemas.microsoft.com/office/powerpoint/2010/main" val="332555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352238" y="453959"/>
            <a:ext cx="10442222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("enter first and last name: 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s%s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",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stud.nm.fname,stud.nm.lname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("\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nenter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roll number:");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("%d", &amp;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stud.rollno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("displaying data\n");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("Name:%s %s\n",</a:t>
            </a:r>
            <a:r>
              <a:rPr lang="en-US" altLang="en-US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stud.nm.fname,stud.nm.lname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("roll no %d\n",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stud.rollno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enter first and last name: </a:t>
            </a:r>
            <a:r>
              <a:rPr lang="en-US" altLang="en-US" sz="2400" b="1" dirty="0">
                <a:solidFill>
                  <a:schemeClr val="tx2"/>
                </a:solidFill>
              </a:rPr>
              <a:t>John Ray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enter roll number:</a:t>
            </a:r>
            <a:r>
              <a:rPr lang="en-US" altLang="en-US" sz="2400" b="1" dirty="0">
                <a:solidFill>
                  <a:schemeClr val="tx2"/>
                </a:solidFill>
              </a:rPr>
              <a:t>12345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displaying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Name:John</a:t>
            </a:r>
            <a:r>
              <a:rPr lang="en-US" altLang="en-US" sz="2400" b="1" dirty="0">
                <a:solidFill>
                  <a:schemeClr val="tx1"/>
                </a:solidFill>
              </a:rPr>
              <a:t> Ray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roll no 12345</a:t>
            </a:r>
          </a:p>
        </p:txBody>
      </p:sp>
    </p:spTree>
    <p:extLst>
      <p:ext uri="{BB962C8B-B14F-4D97-AF65-F5344CB8AC3E}">
        <p14:creationId xmlns:p14="http://schemas.microsoft.com/office/powerpoint/2010/main" val="2111577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67" y="0"/>
            <a:ext cx="977053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Union: Syntax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37067" y="1143000"/>
            <a:ext cx="10049933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Defining union: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union union-name{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data-type member-name1;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data-type member-name2;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data-type member-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namen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Declaring variable of union-type: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union union-name variable-name;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en-US" dirty="0"/>
              <a:t>Accessing members: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variable-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name.member_name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03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978" y="254000"/>
            <a:ext cx="9764888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Unions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5778" y="1095023"/>
            <a:ext cx="10747021" cy="561057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tx2"/>
              </a:buClr>
            </a:pPr>
            <a:r>
              <a:rPr lang="en-US" altLang="en-US" dirty="0"/>
              <a:t>Union allows variables of different data types to share the same memory space.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/>
          </a:p>
          <a:p>
            <a:pPr>
              <a:buClr>
                <a:schemeClr val="tx2"/>
              </a:buClr>
            </a:pPr>
            <a:r>
              <a:rPr lang="en-US" altLang="en-US" dirty="0"/>
              <a:t>C Compiler </a:t>
            </a:r>
            <a:r>
              <a:rPr lang="en-US" dirty="0"/>
              <a:t>always reserve enough room for the largest member</a:t>
            </a:r>
            <a:endParaRPr lang="en-US" altLang="en-US" dirty="0"/>
          </a:p>
          <a:p>
            <a:pPr eaLnBrk="1" hangingPunct="1">
              <a:buClr>
                <a:schemeClr val="tx2"/>
              </a:buClr>
            </a:pPr>
            <a:endParaRPr lang="en-US" altLang="en-US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For example, a variable of int type and a variable of type char share the same memory space. That means this memory space can be treated as int or char. 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Union allows us to choose between types of data based on the requirement of the application.</a:t>
            </a:r>
          </a:p>
          <a:p>
            <a:pPr eaLnBrk="1" hangingPunct="1">
              <a:buClr>
                <a:schemeClr val="tx2"/>
              </a:buClr>
            </a:pPr>
            <a:endParaRPr lang="en-US" altLang="en-US" dirty="0"/>
          </a:p>
          <a:p>
            <a:pPr eaLnBrk="1" hangingPunct="1">
              <a:buClr>
                <a:schemeClr val="tx2"/>
              </a:buClr>
            </a:pPr>
            <a:r>
              <a:rPr lang="en-US" altLang="en-US" dirty="0"/>
              <a:t>It is the programmer's responsibility to see to it that only one logical data is stored and used in a memory </a:t>
            </a:r>
          </a:p>
        </p:txBody>
      </p:sp>
    </p:spTree>
    <p:extLst>
      <p:ext uri="{BB962C8B-B14F-4D97-AF65-F5344CB8AC3E}">
        <p14:creationId xmlns:p14="http://schemas.microsoft.com/office/powerpoint/2010/main" val="97392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67" y="144992"/>
            <a:ext cx="11015133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Difference between struct and union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53294" y="1408114"/>
            <a:ext cx="31242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struct X{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short 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c[2];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94659" y="4049889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81E1E"/>
              </a:buCl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union X{</a:t>
            </a:r>
          </a:p>
          <a:p>
            <a:pPr eaLnBrk="1" hangingPunct="1">
              <a:lnSpc>
                <a:spcPct val="90000"/>
              </a:lnSpc>
              <a:buClr>
                <a:srgbClr val="C81E1E"/>
              </a:buCl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short a;</a:t>
            </a:r>
          </a:p>
          <a:p>
            <a:pPr eaLnBrk="1" hangingPunct="1">
              <a:lnSpc>
                <a:spcPct val="90000"/>
              </a:lnSpc>
              <a:buClr>
                <a:srgbClr val="C81E1E"/>
              </a:buCl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c[2];</a:t>
            </a:r>
          </a:p>
          <a:p>
            <a:pPr eaLnBrk="1" hangingPunct="1">
              <a:lnSpc>
                <a:spcPct val="90000"/>
              </a:lnSpc>
              <a:buClr>
                <a:srgbClr val="C81E1E"/>
              </a:buClr>
              <a:buFontTx/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21388" y="1900239"/>
            <a:ext cx="4341812" cy="612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73914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765926" y="152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257800" y="24780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6781800" y="25146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1002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8382000" y="25146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1003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8839200" y="190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772401" y="15240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c[0]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9372601" y="15240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c[1]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9804400" y="25908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1004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37214" y="4724401"/>
            <a:ext cx="3271837" cy="6127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7315200" y="4724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6384926" y="4343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4876800" y="52974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8610600" y="53340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1002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6019801" y="54102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c[0]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7848601" y="54102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c[1]</a:t>
            </a:r>
          </a:p>
        </p:txBody>
      </p:sp>
      <p:sp>
        <p:nvSpPr>
          <p:cNvPr id="40982" name="Text Box 25"/>
          <p:cNvSpPr txBox="1">
            <a:spLocks noChangeArrowheads="1"/>
          </p:cNvSpPr>
          <p:nvPr/>
        </p:nvSpPr>
        <p:spPr bwMode="auto">
          <a:xfrm>
            <a:off x="6858000" y="53340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0015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293511" y="44452"/>
            <a:ext cx="10289822" cy="389096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main(){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union X{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short int a;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char c[2];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 x1;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x1.a=16449;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printf("%d\n",x1.a);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printf("%c\n",x1.c[0]);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printf("%c\n",x1.c[1]);	}</a:t>
            </a:r>
          </a:p>
          <a:p>
            <a:pPr eaLnBrk="1" hangingPunct="1">
              <a:buFontTx/>
              <a:buNone/>
            </a:pPr>
            <a:r>
              <a:rPr lang="pt-B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//bin of(16449)= 01000000 01000001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847850" y="4641850"/>
            <a:ext cx="8610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0   1   0   0   0   0   0   0   0    1    0    0    0    0    0     1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791200" y="46021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519739" y="4195763"/>
            <a:ext cx="138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a=</a:t>
            </a:r>
            <a:r>
              <a:rPr lang="pt-BR" altLang="en-US" sz="2400" b="1">
                <a:solidFill>
                  <a:schemeClr val="tx1"/>
                </a:solidFill>
              </a:rPr>
              <a:t>16449</a:t>
            </a:r>
            <a:endParaRPr lang="en-US" altLang="en-US" sz="2400" b="1">
              <a:solidFill>
                <a:schemeClr val="tx1"/>
              </a:solidFill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640013" y="4221163"/>
            <a:ext cx="276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c[1]=</a:t>
            </a:r>
            <a:r>
              <a:rPr lang="en-US" altLang="en-US" sz="2400" b="1" dirty="0" err="1">
                <a:solidFill>
                  <a:schemeClr val="tx1"/>
                </a:solidFill>
              </a:rPr>
              <a:t>ascii</a:t>
            </a:r>
            <a:r>
              <a:rPr lang="en-US" altLang="en-US" sz="2400" b="1" dirty="0">
                <a:solidFill>
                  <a:schemeClr val="tx1"/>
                </a:solidFill>
              </a:rPr>
              <a:t>(64)=‘@’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248525" y="4149725"/>
            <a:ext cx="269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c[0]=ascii(65)=‘A’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7543800" y="685800"/>
            <a:ext cx="2895600" cy="1809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Courier New" panose="02070309020205020404" pitchFamily="49" charset="0"/>
              </a:rPr>
              <a:t>Output: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16449</a:t>
            </a:r>
            <a:endParaRPr lang="en-US" altLang="en-US" sz="28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  <a:latin typeface="Courier New" panose="02070309020205020404" pitchFamily="49" charset="0"/>
              </a:rPr>
              <a:t>@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919288" y="5805489"/>
            <a:ext cx="8610600" cy="528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2800" b="1">
              <a:solidFill>
                <a:schemeClr val="tx2"/>
              </a:solidFill>
            </a:endParaRP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5880100" y="58054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6024564" y="5805488"/>
            <a:ext cx="442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0    1    0    0    0    0    0   0</a:t>
            </a:r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1774825" y="5876926"/>
            <a:ext cx="393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0   1   0   0   0   0   0    1</a:t>
            </a:r>
          </a:p>
        </p:txBody>
      </p:sp>
      <p:sp>
        <p:nvSpPr>
          <p:cNvPr id="43021" name="Line 14"/>
          <p:cNvSpPr>
            <a:spLocks noChangeShapeType="1"/>
          </p:cNvSpPr>
          <p:nvPr/>
        </p:nvSpPr>
        <p:spPr bwMode="auto">
          <a:xfrm flipH="1">
            <a:off x="5016501" y="5157788"/>
            <a:ext cx="2843213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5"/>
          <p:cNvSpPr>
            <a:spLocks noChangeShapeType="1"/>
          </p:cNvSpPr>
          <p:nvPr/>
        </p:nvSpPr>
        <p:spPr bwMode="auto">
          <a:xfrm>
            <a:off x="4656139" y="5157788"/>
            <a:ext cx="2592387" cy="6477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Text Box 17"/>
          <p:cNvSpPr txBox="1">
            <a:spLocks noChangeArrowheads="1"/>
          </p:cNvSpPr>
          <p:nvPr/>
        </p:nvSpPr>
        <p:spPr bwMode="auto">
          <a:xfrm>
            <a:off x="7443788" y="2565401"/>
            <a:ext cx="32242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Output depends on the endianess of the system you are using</a:t>
            </a:r>
            <a:endParaRPr lang="en-IN" altLang="en-US" sz="2400">
              <a:solidFill>
                <a:schemeClr val="folHlink"/>
              </a:solidFill>
            </a:endParaRPr>
          </a:p>
        </p:txBody>
      </p:sp>
      <p:sp>
        <p:nvSpPr>
          <p:cNvPr id="43025" name="Text Box 19"/>
          <p:cNvSpPr txBox="1">
            <a:spLocks noChangeArrowheads="1"/>
          </p:cNvSpPr>
          <p:nvPr/>
        </p:nvSpPr>
        <p:spPr bwMode="auto">
          <a:xfrm>
            <a:off x="6290468" y="6268863"/>
            <a:ext cx="162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rgbClr val="C81E1E"/>
                </a:solidFill>
              </a:rPr>
              <a:t>Big endian</a:t>
            </a:r>
            <a:endParaRPr lang="en-IN" altLang="en-US" sz="2400" dirty="0">
              <a:solidFill>
                <a:srgbClr val="C81E1E"/>
              </a:solidFill>
            </a:endParaRP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8616950" y="5229225"/>
            <a:ext cx="183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5F5F5F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5F5F5F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rgbClr val="5F5F5F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rgbClr val="5F5F5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C81E1E"/>
                </a:solidFill>
              </a:rPr>
              <a:t>Little endian</a:t>
            </a:r>
            <a:endParaRPr lang="en-IN" altLang="en-US" sz="2400">
              <a:solidFill>
                <a:srgbClr val="C8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817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54A3-8DFF-4AA1-A594-531D43DD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7" y="365125"/>
            <a:ext cx="9889587" cy="1325563"/>
          </a:xfrm>
        </p:spPr>
        <p:txBody>
          <a:bodyPr>
            <a:normAutofit/>
          </a:bodyPr>
          <a:lstStyle/>
          <a:p>
            <a:r>
              <a:rPr lang="en-US" altLang="en-US" sz="4400" b="1" dirty="0"/>
              <a:t>Difference between struct and union</a:t>
            </a: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7C51E4B-93DA-40CC-96FF-6D843AF510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2" y="1690688"/>
            <a:ext cx="9987193" cy="46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8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umerated Data Type ( enum ) &lt;ul&gt;&lt;li&gt;An Enumerated data type consists of an ordered set of distinct constant values defin...">
            <a:extLst>
              <a:ext uri="{FF2B5EF4-FFF2-40B4-BE49-F238E27FC236}">
                <a16:creationId xmlns:a16="http://schemas.microsoft.com/office/drawing/2014/main" id="{933124DB-CF49-4583-81D3-F50F895B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46" y="184827"/>
            <a:ext cx="9422211" cy="64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A04FF62-A297-4453-8E98-5A9D3112B3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180298"/>
            <a:ext cx="10515600" cy="6660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Cordia New" panose="020B0502040204020203" pitchFamily="34" charset="-34"/>
              </a:rPr>
              <a:t>Enumerated Data Type</a:t>
            </a:r>
            <a:endParaRPr lang="th-TH" altLang="en-US" dirty="0">
              <a:ea typeface="Cordia New" panose="020B0502040204020203" pitchFamily="34" charset="-34"/>
            </a:endParaRPr>
          </a:p>
        </p:txBody>
      </p:sp>
      <p:pic>
        <p:nvPicPr>
          <p:cNvPr id="2052" name="Picture 4" descr="&lt;ul&gt;&lt;li&gt;Example  (1) : - &lt;/li&gt;&lt;/ul&gt;&lt;ul&gt;&lt;li&gt;enum fruit &lt;/li&gt;&lt;/ul&gt;&lt;ul&gt;&lt;li&gt;{ &lt;/li&gt;&lt;/ul&gt;&lt;ul&gt;&lt;li&gt;apple,orange,mango,pineapple; ...">
            <a:extLst>
              <a:ext uri="{FF2B5EF4-FFF2-40B4-BE49-F238E27FC236}">
                <a16:creationId xmlns:a16="http://schemas.microsoft.com/office/drawing/2014/main" id="{F3A1C915-D467-4768-B3E7-174B9D19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2" y="768485"/>
            <a:ext cx="8976078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09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A04FF62-A297-4453-8E98-5A9D3112B3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73011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Cordia New" panose="020B0502040204020203" pitchFamily="34" charset="-34"/>
              </a:rPr>
              <a:t>Enumerated Data Type</a:t>
            </a:r>
            <a:endParaRPr lang="th-TH" altLang="en-US" dirty="0">
              <a:ea typeface="Cordia New" panose="020B0502040204020203" pitchFamily="34" charset="-34"/>
            </a:endParaRPr>
          </a:p>
        </p:txBody>
      </p:sp>
      <p:pic>
        <p:nvPicPr>
          <p:cNvPr id="3" name="Picture 2" descr="&lt;ul&gt;&lt;li&gt;Example  (2) : - &lt;/li&gt;&lt;/ul&gt;&lt;ul&gt;&lt;li&gt;Part-1 enum days &lt;/li&gt;&lt;/ul&gt;&lt;ul&gt;&lt;li&gt;{ &lt;/li&gt;&lt;/ul&gt;&lt;ul&gt;&lt;li&gt;mon,tue,wed,thu,fri,sat,...">
            <a:extLst>
              <a:ext uri="{FF2B5EF4-FFF2-40B4-BE49-F238E27FC236}">
                <a16:creationId xmlns:a16="http://schemas.microsoft.com/office/drawing/2014/main" id="{6557FD0D-E10F-4C55-9866-74F37C75D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" t="5813" r="409" b="7018"/>
          <a:stretch/>
        </p:blipFill>
        <p:spPr bwMode="auto">
          <a:xfrm>
            <a:off x="1050108" y="1128404"/>
            <a:ext cx="9505245" cy="542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39EFD7D-5268-4550-8901-E19E268E3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533" y="194734"/>
            <a:ext cx="9674578" cy="85585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Cordia New" panose="020B0502040204020203" pitchFamily="34" charset="-34"/>
              </a:rPr>
              <a:t>Enumerated Data Type</a:t>
            </a:r>
            <a:endParaRPr lang="en-GB" dirty="0"/>
          </a:p>
        </p:txBody>
      </p:sp>
      <p:pic>
        <p:nvPicPr>
          <p:cNvPr id="4098" name="Picture 2" descr="&lt;ul&gt;&lt;li&gt;The two parts in  example-2  can be combined if desired, resulting in &lt;/li&gt;&lt;/ul&gt;&lt;ul&gt;&lt;li&gt;enum days &lt;/li&gt;&lt;/ul&gt;&lt;ul&gt;&lt;l...">
            <a:extLst>
              <a:ext uri="{FF2B5EF4-FFF2-40B4-BE49-F238E27FC236}">
                <a16:creationId xmlns:a16="http://schemas.microsoft.com/office/drawing/2014/main" id="{7BA98D74-B417-4323-A285-1634E1BE33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69"/>
          <a:stretch/>
        </p:blipFill>
        <p:spPr bwMode="auto">
          <a:xfrm>
            <a:off x="829735" y="948447"/>
            <a:ext cx="9530223" cy="56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25996A4-71D9-4151-8971-62F18988D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422" y="158750"/>
            <a:ext cx="10182578" cy="88211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3600" dirty="0">
                <a:ea typeface="Cordia New" panose="020B0502040204020203" pitchFamily="34" charset="-34"/>
              </a:rPr>
              <a:t>Enumerated Data Type</a:t>
            </a:r>
            <a:endParaRPr lang="en-GB" sz="3600" dirty="0"/>
          </a:p>
        </p:txBody>
      </p:sp>
      <p:pic>
        <p:nvPicPr>
          <p:cNvPr id="5122" name="Picture 2" descr="&lt;ul&gt;&lt;li&gt;Enumeration constants are  automatically assigned  equivalent integer values, beginning with 0 for the first const...">
            <a:extLst>
              <a:ext uri="{FF2B5EF4-FFF2-40B4-BE49-F238E27FC236}">
                <a16:creationId xmlns:a16="http://schemas.microsoft.com/office/drawing/2014/main" id="{76AA70ED-0A4E-48E8-A644-8D05ECFB2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6"/>
          <a:stretch/>
        </p:blipFill>
        <p:spPr bwMode="auto">
          <a:xfrm>
            <a:off x="991262" y="963041"/>
            <a:ext cx="9193598" cy="563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C91264F-968C-4562-87EA-CD5680228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422" y="335943"/>
            <a:ext cx="9527822" cy="7146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ea typeface="Cordia New" panose="020B0502040204020203" pitchFamily="34" charset="-34"/>
              </a:rPr>
              <a:t>Enumerated Data Type</a:t>
            </a:r>
            <a:endParaRPr lang="en-US" altLang="en-US" sz="3600" b="1" dirty="0"/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87927AEC-6D9D-453A-9F62-BF19A5F4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45DE5-D1E9-45C0-8054-589C39E88B2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6146" name="Picture 2" descr="&lt;ul&gt;&lt;li&gt;These automatic assignments can be  overridden by assigning explicit integer values  which differ from the default...">
            <a:extLst>
              <a:ext uri="{FF2B5EF4-FFF2-40B4-BE49-F238E27FC236}">
                <a16:creationId xmlns:a16="http://schemas.microsoft.com/office/drawing/2014/main" id="{3E9B43CA-0A94-4CDD-9D2B-495FE810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57" y="894945"/>
            <a:ext cx="9527822" cy="582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87927AEC-6D9D-453A-9F62-BF19A5F4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F45DE5-D1E9-45C0-8054-589C39E88B2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170" name="Picture 2" descr="Operations on Enumerated Data Types &lt;ul&gt;&lt;li&gt;Assignment &lt;/li&gt;&lt;/ul&gt;&lt;ul&gt;&lt;ul&gt;&lt;li&gt;example : -  holiday=sun; &lt;/li&gt;&lt;/ul&gt;&lt;/ul&gt;&lt;ul&gt;...">
            <a:extLst>
              <a:ext uri="{FF2B5EF4-FFF2-40B4-BE49-F238E27FC236}">
                <a16:creationId xmlns:a16="http://schemas.microsoft.com/office/drawing/2014/main" id="{CEE7FF18-DE0C-44CE-B8F1-5A2A72C1C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90"/>
          <a:stretch/>
        </p:blipFill>
        <p:spPr bwMode="auto">
          <a:xfrm>
            <a:off x="1086137" y="311287"/>
            <a:ext cx="9196001" cy="576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1451</Words>
  <Application>Microsoft Office PowerPoint</Application>
  <PresentationFormat>Widescreen</PresentationFormat>
  <Paragraphs>285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Cordia New</vt:lpstr>
      <vt:lpstr>Courier New</vt:lpstr>
      <vt:lpstr>Monsterrat</vt:lpstr>
      <vt:lpstr>Wingdings</vt:lpstr>
      <vt:lpstr>Office Theme</vt:lpstr>
      <vt:lpstr>Module-4 Structure and Union</vt:lpstr>
      <vt:lpstr>User Defined Data Type </vt:lpstr>
      <vt:lpstr>PowerPoint Presentation</vt:lpstr>
      <vt:lpstr>Enumerated Data Type</vt:lpstr>
      <vt:lpstr>Enumerated Data Type</vt:lpstr>
      <vt:lpstr>Enumerated Data Type</vt:lpstr>
      <vt:lpstr>Enumerated Data Type</vt:lpstr>
      <vt:lpstr>Enumerated Data Type</vt:lpstr>
      <vt:lpstr>PowerPoint Presentation</vt:lpstr>
      <vt:lpstr>PowerPoint Presentation</vt:lpstr>
      <vt:lpstr>typedef</vt:lpstr>
      <vt:lpstr>Structure</vt:lpstr>
      <vt:lpstr>Syntax – Definition and Declaration</vt:lpstr>
      <vt:lpstr>Example</vt:lpstr>
      <vt:lpstr>Accessing members</vt:lpstr>
      <vt:lpstr>Example- simple (Employee Details)</vt:lpstr>
      <vt:lpstr>Array of Structure </vt:lpstr>
      <vt:lpstr>Example – array of structure</vt:lpstr>
      <vt:lpstr>PowerPoint Presentation</vt:lpstr>
      <vt:lpstr>Structure Pointers</vt:lpstr>
      <vt:lpstr>PowerPoint Presentation</vt:lpstr>
      <vt:lpstr>PowerPoint Presentation</vt:lpstr>
      <vt:lpstr>Nested structure (Structure within Structure</vt:lpstr>
      <vt:lpstr>PowerPoint Presentation</vt:lpstr>
      <vt:lpstr>Union: Syntax</vt:lpstr>
      <vt:lpstr>Unions</vt:lpstr>
      <vt:lpstr>Difference between struct and union</vt:lpstr>
      <vt:lpstr>PowerPoint Presentation</vt:lpstr>
      <vt:lpstr>Difference between struct and union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Data Type</dc:title>
  <dc:creator>SUGUNA M</dc:creator>
  <cp:lastModifiedBy>Dr. Mohammad Arif</cp:lastModifiedBy>
  <cp:revision>40</cp:revision>
  <dcterms:created xsi:type="dcterms:W3CDTF">2022-03-10T09:25:55Z</dcterms:created>
  <dcterms:modified xsi:type="dcterms:W3CDTF">2024-02-20T06:13:28Z</dcterms:modified>
</cp:coreProperties>
</file>