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390" r:id="rId3"/>
    <p:sldId id="392" r:id="rId4"/>
    <p:sldId id="393" r:id="rId5"/>
    <p:sldId id="394" r:id="rId6"/>
    <p:sldId id="395" r:id="rId7"/>
    <p:sldId id="396" r:id="rId8"/>
    <p:sldId id="397" r:id="rId9"/>
    <p:sldId id="398" r:id="rId10"/>
    <p:sldId id="399" r:id="rId11"/>
    <p:sldId id="263" r:id="rId12"/>
    <p:sldId id="259" r:id="rId13"/>
    <p:sldId id="261" r:id="rId14"/>
    <p:sldId id="264" r:id="rId15"/>
    <p:sldId id="262" r:id="rId16"/>
    <p:sldId id="265" r:id="rId17"/>
    <p:sldId id="266" r:id="rId18"/>
    <p:sldId id="323" r:id="rId19"/>
    <p:sldId id="324" r:id="rId20"/>
    <p:sldId id="267" r:id="rId21"/>
    <p:sldId id="268" r:id="rId22"/>
    <p:sldId id="269" r:id="rId23"/>
    <p:sldId id="270" r:id="rId24"/>
    <p:sldId id="271" r:id="rId25"/>
    <p:sldId id="272" r:id="rId26"/>
    <p:sldId id="279" r:id="rId27"/>
    <p:sldId id="273" r:id="rId28"/>
    <p:sldId id="283" r:id="rId29"/>
    <p:sldId id="423" r:id="rId30"/>
    <p:sldId id="422" r:id="rId31"/>
    <p:sldId id="281" r:id="rId32"/>
    <p:sldId id="282" r:id="rId33"/>
    <p:sldId id="284" r:id="rId34"/>
    <p:sldId id="278" r:id="rId35"/>
    <p:sldId id="290" r:id="rId36"/>
    <p:sldId id="291" r:id="rId37"/>
    <p:sldId id="292" r:id="rId38"/>
    <p:sldId id="293" r:id="rId39"/>
    <p:sldId id="294" r:id="rId40"/>
    <p:sldId id="295" r:id="rId41"/>
    <p:sldId id="400" r:id="rId42"/>
    <p:sldId id="296" r:id="rId43"/>
    <p:sldId id="297" r:id="rId44"/>
    <p:sldId id="298" r:id="rId45"/>
    <p:sldId id="299" r:id="rId46"/>
    <p:sldId id="401" r:id="rId47"/>
    <p:sldId id="300" r:id="rId48"/>
    <p:sldId id="301" r:id="rId49"/>
    <p:sldId id="302" r:id="rId50"/>
    <p:sldId id="307" r:id="rId51"/>
    <p:sldId id="308" r:id="rId52"/>
    <p:sldId id="309" r:id="rId53"/>
    <p:sldId id="310" r:id="rId54"/>
    <p:sldId id="311" r:id="rId55"/>
    <p:sldId id="314" r:id="rId56"/>
    <p:sldId id="316" r:id="rId57"/>
    <p:sldId id="317" r:id="rId58"/>
    <p:sldId id="318" r:id="rId59"/>
    <p:sldId id="424" r:id="rId60"/>
    <p:sldId id="321" r:id="rId61"/>
    <p:sldId id="325" r:id="rId62"/>
    <p:sldId id="404" r:id="rId63"/>
    <p:sldId id="405" r:id="rId64"/>
    <p:sldId id="327" r:id="rId65"/>
    <p:sldId id="328" r:id="rId66"/>
    <p:sldId id="329" r:id="rId67"/>
    <p:sldId id="330" r:id="rId68"/>
    <p:sldId id="406" r:id="rId69"/>
    <p:sldId id="353" r:id="rId70"/>
    <p:sldId id="407" r:id="rId71"/>
    <p:sldId id="303" r:id="rId72"/>
    <p:sldId id="257" r:id="rId73"/>
    <p:sldId id="408" r:id="rId74"/>
    <p:sldId id="337" r:id="rId75"/>
    <p:sldId id="355" r:id="rId76"/>
    <p:sldId id="332" r:id="rId77"/>
    <p:sldId id="333" r:id="rId78"/>
    <p:sldId id="425" r:id="rId79"/>
    <p:sldId id="334" r:id="rId80"/>
    <p:sldId id="409" r:id="rId81"/>
    <p:sldId id="335" r:id="rId82"/>
    <p:sldId id="341" r:id="rId83"/>
    <p:sldId id="343" r:id="rId84"/>
    <p:sldId id="344" r:id="rId85"/>
    <p:sldId id="345" r:id="rId86"/>
    <p:sldId id="346" r:id="rId87"/>
    <p:sldId id="348" r:id="rId88"/>
    <p:sldId id="415" r:id="rId89"/>
    <p:sldId id="417" r:id="rId90"/>
    <p:sldId id="410" r:id="rId91"/>
    <p:sldId id="411" r:id="rId92"/>
    <p:sldId id="349" r:id="rId93"/>
    <p:sldId id="357" r:id="rId94"/>
    <p:sldId id="360" r:id="rId95"/>
    <p:sldId id="362" r:id="rId96"/>
    <p:sldId id="363" r:id="rId97"/>
    <p:sldId id="350" r:id="rId98"/>
    <p:sldId id="367" r:id="rId99"/>
    <p:sldId id="369" r:id="rId100"/>
    <p:sldId id="371" r:id="rId101"/>
    <p:sldId id="418" r:id="rId102"/>
    <p:sldId id="419" r:id="rId103"/>
    <p:sldId id="421" r:id="rId104"/>
    <p:sldId id="285" r:id="rId105"/>
    <p:sldId id="381" r:id="rId106"/>
    <p:sldId id="420" r:id="rId107"/>
    <p:sldId id="383" r:id="rId108"/>
    <p:sldId id="412" r:id="rId109"/>
    <p:sldId id="413" r:id="rId110"/>
    <p:sldId id="414" r:id="rId111"/>
    <p:sldId id="426" r:id="rId112"/>
  </p:sldIdLst>
  <p:sldSz cx="9144000" cy="6858000" type="screen4x3"/>
  <p:notesSz cx="6858000" cy="9144000"/>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88" autoAdjust="0"/>
    <p:restoredTop sz="94660"/>
  </p:normalViewPr>
  <p:slideViewPr>
    <p:cSldViewPr>
      <p:cViewPr varScale="1">
        <p:scale>
          <a:sx n="75" d="100"/>
          <a:sy n="75" d="100"/>
        </p:scale>
        <p:origin x="989"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2:41:33.526"/>
    </inkml:context>
    <inkml:brush xml:id="br0">
      <inkml:brushProperty name="width" value="0.025" units="cm"/>
      <inkml:brushProperty name="height" value="0.025" units="cm"/>
      <inkml:brushProperty name="color" value="#996633"/>
    </inkml:brush>
  </inkml:definitions>
  <inkml:trace contextRef="#ctx0" brushRef="#br0">1751 0 24575,'-9'7'0,"-1"0"0,0 0 0,0-1 0,0-1 0,-1 0 0,0 0 0,0-1 0,-15 4 0,-22 8 0,-176 67 0,168-63 0,-60 32 0,26-2 0,-25 12 0,70-41 0,2 2 0,0 2 0,-48 38 0,7 3 0,-115 116 0,130-116 0,-48 50 0,23 1 0,84-103 0,0 0 0,1 1 0,-13 30 0,3-9 0,-46 116 0,51-123 0,2 1 0,2 0 0,0 1 0,2-1 0,1 2 0,2-1 0,1 1 0,1 0 0,3 49 0,1 698 0,1-753 0,1 0 0,1 0 0,2 0 0,0-1 0,15 37 0,-11-33 0,-1 0 0,-1 1 0,6 47 0,-11-44 0,2-1 0,1 1 0,1-1 0,2-1 0,23 56 0,-26-71 0,0 1 0,5 32 0,-8-33 0,1 0 0,0 0 0,11 23 0,14 34 0,9 17 0,-13-35 0,21 64 0,-12-28 0,-15-45 0,41 74 0,-53-106 0,-1-1 0,0 1 0,-1 0 0,5 23 0,-5-19 0,0 0 0,10 21 0,52 137 0,-39-113 0,26 54 0,-29-74 0,-13-24 0,-1 1 0,16 40 0,-13-21 0,1 0 0,2-1 0,39 63 0,-39-75 0,2-1 0,24 25 0,-36-42 0,1-1 0,0 0 0,0 0 0,1-1 0,0 0 0,0-1 0,0 0 0,1 0 0,0-1 0,11 3 0,-5-2 17,-1 1 0,0 0 1,0 1-1,0 1 0,-1 0 0,23 18 0,-16-8-388,0 0-1,-2 1 1,23 28 0,-30-31-6455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2:41:34.789"/>
    </inkml:context>
    <inkml:brush xml:id="br0">
      <inkml:brushProperty name="width" value="0.025" units="cm"/>
      <inkml:brushProperty name="height" value="0.025" units="cm"/>
      <inkml:brushProperty name="color" value="#996633"/>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2:41:43.692"/>
    </inkml:context>
    <inkml:brush xml:id="br0">
      <inkml:brushProperty name="width" value="0.025" units="cm"/>
      <inkml:brushProperty name="height" value="0.025" units="cm"/>
      <inkml:brushProperty name="color" value="#996633"/>
    </inkml:brush>
  </inkml:definitions>
  <inkml:trace contextRef="#ctx0" brushRef="#br0">0 0 24575,'1887'0'0,"-1840"3"0,60 9 0,-21-1 0,242 20 0,-311-29 0,-1 1 0,0 1 0,0 0 0,0 1 0,0 1 0,-1 0 0,1 1 0,-2 1 0,1 0 0,-1 1 0,0 1 0,20 18 0,-14-13 0,31 17 0,-31-20 0,36 28 0,10 13 0,29 26 0,46 49 0,-61-57 0,93 103 0,-149-145 0,6 3 0,-2 2 0,-2 1 0,-1 1 0,36 70 0,-48-82 0,18 29 0,-18-31 0,17 35 0,33 70 0,-28-59 0,5 12 0,79 178 0,-36-61 0,-62-145 0,-11-32 0,-2 0 0,-1 1 0,-1 0 0,0 0 0,2 22 0,-2-1 0,3-1 0,18 59 0,-15-64 0,-2 0 0,-2 0 0,6 63 0,-13 256 0,-3-167 0,3-169 0,-2 0 0,0 0 0,-1 0 0,0 0 0,-2-1 0,0 1 0,-10 24 0,1-4 0,2 0 0,-12 74 0,1-2 0,7-60 0,-1 1 0,-27 51 0,-14 59 0,45-134 0,6-11 0,-1-1 0,0 0 0,-1 0 0,-1-1 0,-16 21 0,13-20 0,1 2 0,1-1 0,-9 20 0,2-4 0,-24 36 0,-54 69 0,70-103 0,-3 6 0,9-14 0,-25 31 0,21-33 0,-1-2 0,-38 31 0,-58 53 0,87-74 0,-2-2 0,-2-1 0,-43 28 0,-118 46 0,45-25 0,34-22 0,42-21 0,39-20 0,-19 11 0,32-14 0,-1-1 0,0-1 0,-1-1 0,-30 7 0,1 0 0,-40 18-47,57-20-282,0-1-1,-1-2 1,-80 14-1,96-24-6496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2:42:02.408"/>
    </inkml:context>
    <inkml:brush xml:id="br0">
      <inkml:brushProperty name="width" value="0.025" units="cm"/>
      <inkml:brushProperty name="height" value="0.025" units="cm"/>
      <inkml:brushProperty name="color" value="#996633"/>
    </inkml:brush>
  </inkml:definitions>
  <inkml:trace contextRef="#ctx0" brushRef="#br0">0 2 24575,'112'-2'0,"120"5"0,-228-3 0,0 1 0,0-1 0,0 1 0,0 0 0,0 0 0,0 1 0,0-1 0,0 1 0,0 0 0,-1 0 0,1 0 0,-1 0 0,1 1 0,-1-1 0,0 1 0,0 0 0,0 0 0,0 0 0,-1 1 0,1-1 0,-1 1 0,0-1 0,0 1 0,0 0 0,0-1 0,-1 1 0,1 0 0,-1 0 0,0 0 0,0 1 0,-1-1 0,1 0 0,-1 0 0,0 0 0,0 0 0,0 1 0,-1-1 0,-1 7 0,-3 0 0,0 0 0,-1 0 0,0 0 0,0-1 0,-2 0 0,1 0 0,-1-1 0,0 0 0,-1 0 0,-16 12 0,8-6 0,1 0 0,-15 20 0,21-18-1365,2-1-5461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2:42:06.884"/>
    </inkml:context>
    <inkml:brush xml:id="br0">
      <inkml:brushProperty name="width" value="0.025" units="cm"/>
      <inkml:brushProperty name="height" value="0.025" units="cm"/>
      <inkml:brushProperty name="color" value="#996633"/>
    </inkml:brush>
  </inkml:definitions>
  <inkml:trace contextRef="#ctx0" brushRef="#br0">196 1 24575,'1'12'0,"-2"0"0,0 1 0,0-1 0,-1 0 0,-5 17 0,5-24 0,0 1 0,0-1 0,-1 0 0,1 0 0,-1 0 0,-1-1 0,1 1 0,-1-1 0,1 0 0,-1 0 0,-1 0 0,1 0 0,0-1 0,-6 4 0,-103 73 0,112-80 0,0 1 0,0 0 0,-1 0 0,1 0 0,0 0 0,0 0 0,0 0 0,0 0 0,1 0 0,-1 0 0,0 1 0,0-1 0,1 0 0,-1 0 0,1 1 0,-1-1 0,1 0 0,-1 1 0,1-1 0,0 1 0,0-1 0,0 1 0,-1-1 0,1 0 0,1 1 0,-1-1 0,0 1 0,0-1 0,1 1 0,-1-1 0,0 0 0,1 1 0,-1-1 0,1 0 0,0 1 0,-1-1 0,1 0 0,0 0 0,0 0 0,0 0 0,0 0 0,0 0 0,0 0 0,2 2 0,4 2 0,-1 0 0,1 0 0,-1-1 0,1 1 0,0-2 0,13 6 0,124 32-1365,-125-33-5461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144F4D-C6E3-43B1-A79A-F94049E9D9A4}" type="datetimeFigureOut">
              <a:rPr lang="en-US" smtClean="0"/>
              <a:pPr/>
              <a:t>3/5/2024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EEA7DA-6EF9-4815-9994-9537720E18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EEA7DA-6EF9-4815-9994-9537720E1875}" type="slidenum">
              <a:rPr lang="en-US" smtClean="0"/>
              <a:pPr/>
              <a:t>90</a:t>
            </a:fld>
            <a:endParaRPr lang="en-US"/>
          </a:p>
        </p:txBody>
      </p:sp>
    </p:spTree>
    <p:extLst>
      <p:ext uri="{BB962C8B-B14F-4D97-AF65-F5344CB8AC3E}">
        <p14:creationId xmlns:p14="http://schemas.microsoft.com/office/powerpoint/2010/main" val="2640921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09F405-E680-4C4F-A2FC-1D94F7C916D3}" type="datetime1">
              <a:rPr lang="en-IN" smtClean="0"/>
              <a:t>05-03-2024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DF8AE-506F-4941-B2C7-E79F7BA609DE}" type="datetime1">
              <a:rPr lang="en-IN" smtClean="0"/>
              <a:t>05-03-2024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489F2-493C-4503-BD77-B5A849C862A9}" type="datetime1">
              <a:rPr lang="en-IN" smtClean="0"/>
              <a:t>05-03-2024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C0352-A2AB-4DBE-8A4C-67BEF68830E1}" type="datetime1">
              <a:rPr lang="en-IN" smtClean="0"/>
              <a:t>05-03-2024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8D659-50C8-41AE-A5DF-06FA3443B614}" type="datetime1">
              <a:rPr lang="en-IN" smtClean="0"/>
              <a:t>05-03-2024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5A123F-CE77-419F-BECB-68B832D13847}" type="datetime1">
              <a:rPr lang="en-IN" smtClean="0"/>
              <a:t>05-03-2024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B639C8-2271-4B75-9173-FF4502D0D762}" type="datetime1">
              <a:rPr lang="en-IN" smtClean="0"/>
              <a:t>05-03-2024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16B065-C80E-4E67-A788-947C7B8FD565}" type="datetime1">
              <a:rPr lang="en-IN" smtClean="0"/>
              <a:t>05-03-2024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F1955-BE7D-44AA-9BA5-3C749A73D9AA}" type="datetime1">
              <a:rPr lang="en-IN" smtClean="0"/>
              <a:t>05-03-2024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471AD-9F34-4D4A-847F-3D9621F7169E}" type="datetime1">
              <a:rPr lang="en-IN" smtClean="0"/>
              <a:t>05-03-2024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9A7A60-FDB0-4950-9147-A07316CC8342}" type="datetime1">
              <a:rPr lang="en-IN" smtClean="0"/>
              <a:t>05-03-2024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B21BA-783B-4C48-8EBE-B63F6E8358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29" tIns="45714" rIns="91429" bIns="45714"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29" tIns="45714" rIns="91429"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29" tIns="45714" rIns="91429" bIns="45714" rtlCol="0" anchor="ctr"/>
          <a:lstStyle>
            <a:lvl1pPr algn="l">
              <a:defRPr sz="1200">
                <a:solidFill>
                  <a:schemeClr val="tx1">
                    <a:tint val="75000"/>
                  </a:schemeClr>
                </a:solidFill>
              </a:defRPr>
            </a:lvl1pPr>
          </a:lstStyle>
          <a:p>
            <a:fld id="{E48E7D71-273A-48C7-87F7-A00EF34B1F98}" type="datetime1">
              <a:rPr lang="en-IN" smtClean="0"/>
              <a:t>05-03-2024</a:t>
            </a:fld>
            <a:endParaRPr lang="en-US"/>
          </a:p>
        </p:txBody>
      </p:sp>
      <p:sp>
        <p:nvSpPr>
          <p:cNvPr id="5" name="Footer Placeholder 4"/>
          <p:cNvSpPr>
            <a:spLocks noGrp="1"/>
          </p:cNvSpPr>
          <p:nvPr>
            <p:ph type="ftr" sz="quarter" idx="3"/>
          </p:nvPr>
        </p:nvSpPr>
        <p:spPr>
          <a:xfrm>
            <a:off x="2819400" y="6508751"/>
            <a:ext cx="3657600" cy="273049"/>
          </a:xfrm>
          <a:prstGeom prst="rect">
            <a:avLst/>
          </a:prstGeom>
        </p:spPr>
        <p:txBody>
          <a:bodyPr vert="horz" lIns="91429" tIns="45714" rIns="91429" bIns="45714"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29" tIns="45714" rIns="91429" bIns="45714" rtlCol="0" anchor="ctr"/>
          <a:lstStyle>
            <a:lvl1pPr algn="r">
              <a:defRPr sz="1200">
                <a:solidFill>
                  <a:schemeClr val="tx1">
                    <a:tint val="75000"/>
                  </a:schemeClr>
                </a:solidFill>
              </a:defRPr>
            </a:lvl1pPr>
          </a:lstStyle>
          <a:p>
            <a:fld id="{A5CB21BA-783B-4C48-8EBE-B63F6E8358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geeksforgeeks.org/what-is-memory-leak-how-can-we-avoid/"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t>Module – 5 </a:t>
            </a:r>
            <a:br>
              <a:rPr lang="en-US" b="1" dirty="0"/>
            </a:br>
            <a:r>
              <a:rPr lang="en-US" b="1" dirty="0"/>
              <a:t>Introduction to Object-Oriented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423CCE9-7499-E89A-3D03-6DFCAAA1BB03}"/>
              </a:ext>
            </a:extLst>
          </p:cNvPr>
          <p:cNvSpPr>
            <a:spLocks noChangeArrowheads="1"/>
          </p:cNvSpPr>
          <p:nvPr/>
        </p:nvSpPr>
        <p:spPr bwMode="auto">
          <a:xfrm>
            <a:off x="1752600" y="254913"/>
            <a:ext cx="586740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urw-din"/>
              </a:rPr>
              <a:t>Difference between OOP and POP</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9">
            <a:extLst>
              <a:ext uri="{FF2B5EF4-FFF2-40B4-BE49-F238E27FC236}">
                <a16:creationId xmlns:a16="http://schemas.microsoft.com/office/drawing/2014/main" id="{162B8265-3B95-7D32-E1C3-29C6C9D3A9BB}"/>
              </a:ext>
            </a:extLst>
          </p:cNvPr>
          <p:cNvGraphicFramePr>
            <a:graphicFrameLocks noGrp="1"/>
          </p:cNvGraphicFramePr>
          <p:nvPr>
            <p:extLst>
              <p:ext uri="{D42A27DB-BD31-4B8C-83A1-F6EECF244321}">
                <p14:modId xmlns:p14="http://schemas.microsoft.com/office/powerpoint/2010/main" val="1062691270"/>
              </p:ext>
            </p:extLst>
          </p:nvPr>
        </p:nvGraphicFramePr>
        <p:xfrm>
          <a:off x="457200" y="829534"/>
          <a:ext cx="8305800" cy="5799866"/>
        </p:xfrm>
        <a:graphic>
          <a:graphicData uri="http://schemas.openxmlformats.org/drawingml/2006/table">
            <a:tbl>
              <a:tblPr firstRow="1" bandRow="1">
                <a:tableStyleId>{5940675A-B579-460E-94D1-54222C63F5DA}</a:tableStyleId>
              </a:tblPr>
              <a:tblGrid>
                <a:gridCol w="4152900">
                  <a:extLst>
                    <a:ext uri="{9D8B030D-6E8A-4147-A177-3AD203B41FA5}">
                      <a16:colId xmlns:a16="http://schemas.microsoft.com/office/drawing/2014/main" val="1035658497"/>
                    </a:ext>
                  </a:extLst>
                </a:gridCol>
                <a:gridCol w="4152900">
                  <a:extLst>
                    <a:ext uri="{9D8B030D-6E8A-4147-A177-3AD203B41FA5}">
                      <a16:colId xmlns:a16="http://schemas.microsoft.com/office/drawing/2014/main" val="4055780902"/>
                    </a:ext>
                  </a:extLst>
                </a:gridCol>
              </a:tblGrid>
              <a:tr h="370840">
                <a:tc>
                  <a:txBody>
                    <a:bodyPr/>
                    <a:lstStyle/>
                    <a:p>
                      <a:pPr algn="ctr" fontAlgn="base"/>
                      <a:r>
                        <a:rPr lang="en-IN" sz="1800" b="1" dirty="0">
                          <a:effectLst/>
                        </a:rPr>
                        <a:t>OOP</a:t>
                      </a:r>
                    </a:p>
                  </a:txBody>
                  <a:tcPr marL="33085" marR="33085" marT="66169" marB="66169" anchor="ctr"/>
                </a:tc>
                <a:tc>
                  <a:txBody>
                    <a:bodyPr/>
                    <a:lstStyle/>
                    <a:p>
                      <a:pPr algn="ctr" fontAlgn="base"/>
                      <a:r>
                        <a:rPr lang="en-IN" sz="1800" b="1">
                          <a:effectLst/>
                        </a:rPr>
                        <a:t>POP</a:t>
                      </a:r>
                    </a:p>
                  </a:txBody>
                  <a:tcPr marL="66169" marR="66169" marT="66169" marB="66169" anchor="ctr"/>
                </a:tc>
                <a:extLst>
                  <a:ext uri="{0D108BD9-81ED-4DB2-BD59-A6C34878D82A}">
                    <a16:rowId xmlns:a16="http://schemas.microsoft.com/office/drawing/2014/main" val="2846025363"/>
                  </a:ext>
                </a:extLst>
              </a:tr>
              <a:tr h="370840">
                <a:tc>
                  <a:txBody>
                    <a:bodyPr/>
                    <a:lstStyle/>
                    <a:p>
                      <a:pPr algn="l" fontAlgn="ctr"/>
                      <a:r>
                        <a:rPr lang="en-IN" sz="1600" b="0" u="none" dirty="0">
                          <a:effectLst/>
                        </a:rPr>
                        <a:t>Object-oriented.</a:t>
                      </a:r>
                    </a:p>
                  </a:txBody>
                  <a:tcPr marL="66169" marR="66169" marT="92637" marB="92637" anchor="ctr"/>
                </a:tc>
                <a:tc>
                  <a:txBody>
                    <a:bodyPr/>
                    <a:lstStyle/>
                    <a:p>
                      <a:pPr algn="l" fontAlgn="ctr"/>
                      <a:r>
                        <a:rPr lang="en-IN" sz="1600" b="0" u="none" dirty="0">
                          <a:effectLst/>
                        </a:rPr>
                        <a:t>Structure oriented.</a:t>
                      </a:r>
                    </a:p>
                  </a:txBody>
                  <a:tcPr marL="66169" marR="66169" marT="92637" marB="92637" anchor="ctr"/>
                </a:tc>
                <a:extLst>
                  <a:ext uri="{0D108BD9-81ED-4DB2-BD59-A6C34878D82A}">
                    <a16:rowId xmlns:a16="http://schemas.microsoft.com/office/drawing/2014/main" val="3252126735"/>
                  </a:ext>
                </a:extLst>
              </a:tr>
              <a:tr h="370840">
                <a:tc>
                  <a:txBody>
                    <a:bodyPr/>
                    <a:lstStyle/>
                    <a:p>
                      <a:pPr algn="l" fontAlgn="ctr"/>
                      <a:r>
                        <a:rPr lang="en-US" sz="1600" b="0">
                          <a:effectLst/>
                        </a:rPr>
                        <a:t>Program is divided into objects.</a:t>
                      </a:r>
                    </a:p>
                  </a:txBody>
                  <a:tcPr marL="66169" marR="66169" marT="92637" marB="92637" anchor="ctr"/>
                </a:tc>
                <a:tc>
                  <a:txBody>
                    <a:bodyPr/>
                    <a:lstStyle/>
                    <a:p>
                      <a:pPr algn="l" fontAlgn="ctr"/>
                      <a:r>
                        <a:rPr lang="en-US" sz="1600" b="0" dirty="0">
                          <a:effectLst/>
                        </a:rPr>
                        <a:t>Program is divided into functions.</a:t>
                      </a:r>
                    </a:p>
                  </a:txBody>
                  <a:tcPr marL="66169" marR="66169" marT="92637" marB="92637" anchor="ctr"/>
                </a:tc>
                <a:extLst>
                  <a:ext uri="{0D108BD9-81ED-4DB2-BD59-A6C34878D82A}">
                    <a16:rowId xmlns:a16="http://schemas.microsoft.com/office/drawing/2014/main" val="75419694"/>
                  </a:ext>
                </a:extLst>
              </a:tr>
              <a:tr h="370840">
                <a:tc>
                  <a:txBody>
                    <a:bodyPr/>
                    <a:lstStyle/>
                    <a:p>
                      <a:pPr algn="l" fontAlgn="ctr"/>
                      <a:r>
                        <a:rPr lang="en-IN" sz="1600" b="0">
                          <a:effectLst/>
                        </a:rPr>
                        <a:t>Bottom-up approach.</a:t>
                      </a:r>
                    </a:p>
                  </a:txBody>
                  <a:tcPr marL="66169" marR="66169" marT="92637" marB="92637" anchor="ctr"/>
                </a:tc>
                <a:tc>
                  <a:txBody>
                    <a:bodyPr/>
                    <a:lstStyle/>
                    <a:p>
                      <a:pPr algn="l" fontAlgn="ctr"/>
                      <a:r>
                        <a:rPr lang="en-IN" sz="1600" b="0" dirty="0">
                          <a:effectLst/>
                        </a:rPr>
                        <a:t>Top-down approach.</a:t>
                      </a:r>
                    </a:p>
                  </a:txBody>
                  <a:tcPr marL="66169" marR="66169" marT="92637" marB="92637" anchor="ctr"/>
                </a:tc>
                <a:extLst>
                  <a:ext uri="{0D108BD9-81ED-4DB2-BD59-A6C34878D82A}">
                    <a16:rowId xmlns:a16="http://schemas.microsoft.com/office/drawing/2014/main" val="3119470720"/>
                  </a:ext>
                </a:extLst>
              </a:tr>
              <a:tr h="370840">
                <a:tc>
                  <a:txBody>
                    <a:bodyPr/>
                    <a:lstStyle/>
                    <a:p>
                      <a:pPr algn="l" fontAlgn="ctr"/>
                      <a:r>
                        <a:rPr lang="en-IN" sz="1600" b="0">
                          <a:effectLst/>
                        </a:rPr>
                        <a:t>Inheritance property is used.</a:t>
                      </a:r>
                    </a:p>
                  </a:txBody>
                  <a:tcPr marL="66169" marR="66169" marT="92637" marB="92637" anchor="ctr"/>
                </a:tc>
                <a:tc>
                  <a:txBody>
                    <a:bodyPr/>
                    <a:lstStyle/>
                    <a:p>
                      <a:pPr algn="l" fontAlgn="ctr"/>
                      <a:r>
                        <a:rPr lang="en-IN" sz="1600" b="0" dirty="0">
                          <a:effectLst/>
                        </a:rPr>
                        <a:t>Inheritance is not allowed.</a:t>
                      </a:r>
                    </a:p>
                  </a:txBody>
                  <a:tcPr marL="66169" marR="66169" marT="92637" marB="92637" anchor="ctr"/>
                </a:tc>
                <a:extLst>
                  <a:ext uri="{0D108BD9-81ED-4DB2-BD59-A6C34878D82A}">
                    <a16:rowId xmlns:a16="http://schemas.microsoft.com/office/drawing/2014/main" val="2401007122"/>
                  </a:ext>
                </a:extLst>
              </a:tr>
              <a:tr h="370840">
                <a:tc>
                  <a:txBody>
                    <a:bodyPr/>
                    <a:lstStyle/>
                    <a:p>
                      <a:pPr algn="l" fontAlgn="ctr"/>
                      <a:r>
                        <a:rPr lang="en-IN" sz="1600" b="0" dirty="0">
                          <a:effectLst/>
                        </a:rPr>
                        <a:t>It uses an access specifier.</a:t>
                      </a:r>
                    </a:p>
                  </a:txBody>
                  <a:tcPr marL="66169" marR="66169" marT="92637" marB="92637" anchor="ctr"/>
                </a:tc>
                <a:tc>
                  <a:txBody>
                    <a:bodyPr/>
                    <a:lstStyle/>
                    <a:p>
                      <a:pPr algn="l" fontAlgn="ctr"/>
                      <a:r>
                        <a:rPr lang="en-US" sz="1600" b="0" dirty="0">
                          <a:effectLst/>
                        </a:rPr>
                        <a:t>It doesn’t use access specifier.</a:t>
                      </a:r>
                    </a:p>
                  </a:txBody>
                  <a:tcPr marL="66169" marR="66169" marT="92637" marB="92637" anchor="ctr"/>
                </a:tc>
                <a:extLst>
                  <a:ext uri="{0D108BD9-81ED-4DB2-BD59-A6C34878D82A}">
                    <a16:rowId xmlns:a16="http://schemas.microsoft.com/office/drawing/2014/main" val="4120147731"/>
                  </a:ext>
                </a:extLst>
              </a:tr>
              <a:tr h="370840">
                <a:tc>
                  <a:txBody>
                    <a:bodyPr/>
                    <a:lstStyle/>
                    <a:p>
                      <a:pPr algn="l" fontAlgn="ctr"/>
                      <a:r>
                        <a:rPr lang="en-US" sz="1600" b="0">
                          <a:effectLst/>
                        </a:rPr>
                        <a:t>Encapsulation is used to hide the data.</a:t>
                      </a:r>
                    </a:p>
                  </a:txBody>
                  <a:tcPr marL="66169" marR="66169" marT="92637" marB="92637" anchor="ctr"/>
                </a:tc>
                <a:tc>
                  <a:txBody>
                    <a:bodyPr/>
                    <a:lstStyle/>
                    <a:p>
                      <a:pPr algn="l" fontAlgn="ctr"/>
                      <a:r>
                        <a:rPr lang="en-IN" sz="1600" b="0">
                          <a:effectLst/>
                        </a:rPr>
                        <a:t>No data hiding.</a:t>
                      </a:r>
                    </a:p>
                  </a:txBody>
                  <a:tcPr marL="66169" marR="66169" marT="92637" marB="92637" anchor="ctr"/>
                </a:tc>
                <a:extLst>
                  <a:ext uri="{0D108BD9-81ED-4DB2-BD59-A6C34878D82A}">
                    <a16:rowId xmlns:a16="http://schemas.microsoft.com/office/drawing/2014/main" val="240990538"/>
                  </a:ext>
                </a:extLst>
              </a:tr>
              <a:tr h="370840">
                <a:tc>
                  <a:txBody>
                    <a:bodyPr/>
                    <a:lstStyle/>
                    <a:p>
                      <a:pPr algn="l" fontAlgn="ctr"/>
                      <a:r>
                        <a:rPr lang="en-IN" sz="1600" b="0">
                          <a:effectLst/>
                        </a:rPr>
                        <a:t>Concept of virtual function.</a:t>
                      </a:r>
                    </a:p>
                  </a:txBody>
                  <a:tcPr marL="66169" marR="66169" marT="92637" marB="92637" anchor="ctr"/>
                </a:tc>
                <a:tc>
                  <a:txBody>
                    <a:bodyPr/>
                    <a:lstStyle/>
                    <a:p>
                      <a:pPr algn="l" fontAlgn="ctr"/>
                      <a:r>
                        <a:rPr lang="en-IN" sz="1600" b="0" dirty="0">
                          <a:effectLst/>
                        </a:rPr>
                        <a:t>No virtual function.</a:t>
                      </a:r>
                    </a:p>
                  </a:txBody>
                  <a:tcPr marL="66169" marR="66169" marT="92637" marB="92637" anchor="ctr"/>
                </a:tc>
                <a:extLst>
                  <a:ext uri="{0D108BD9-81ED-4DB2-BD59-A6C34878D82A}">
                    <a16:rowId xmlns:a16="http://schemas.microsoft.com/office/drawing/2014/main" val="2450545367"/>
                  </a:ext>
                </a:extLst>
              </a:tr>
              <a:tr h="370840">
                <a:tc>
                  <a:txBody>
                    <a:bodyPr/>
                    <a:lstStyle/>
                    <a:p>
                      <a:pPr algn="l" fontAlgn="ctr"/>
                      <a:r>
                        <a:rPr lang="en-US" sz="1600" b="0">
                          <a:effectLst/>
                        </a:rPr>
                        <a:t>Object functions are linked through message passing.</a:t>
                      </a:r>
                    </a:p>
                  </a:txBody>
                  <a:tcPr marL="66169" marR="66169" marT="92637" marB="92637" anchor="ctr"/>
                </a:tc>
                <a:tc>
                  <a:txBody>
                    <a:bodyPr/>
                    <a:lstStyle/>
                    <a:p>
                      <a:pPr algn="l" fontAlgn="ctr"/>
                      <a:r>
                        <a:rPr lang="en-US" sz="1600" b="0">
                          <a:effectLst/>
                        </a:rPr>
                        <a:t>Parts of program are linked through parameter passing.</a:t>
                      </a:r>
                    </a:p>
                  </a:txBody>
                  <a:tcPr marL="66169" marR="66169" marT="92637" marB="92637" anchor="ctr"/>
                </a:tc>
                <a:extLst>
                  <a:ext uri="{0D108BD9-81ED-4DB2-BD59-A6C34878D82A}">
                    <a16:rowId xmlns:a16="http://schemas.microsoft.com/office/drawing/2014/main" val="1886126332"/>
                  </a:ext>
                </a:extLst>
              </a:tr>
              <a:tr h="370840">
                <a:tc>
                  <a:txBody>
                    <a:bodyPr/>
                    <a:lstStyle/>
                    <a:p>
                      <a:pPr algn="l" fontAlgn="ctr"/>
                      <a:r>
                        <a:rPr lang="en-US" sz="1600" b="0">
                          <a:effectLst/>
                        </a:rPr>
                        <a:t>Adding new data and functions is easy</a:t>
                      </a:r>
                    </a:p>
                  </a:txBody>
                  <a:tcPr marL="66169" marR="66169" marT="92637" marB="92637" anchor="ctr"/>
                </a:tc>
                <a:tc>
                  <a:txBody>
                    <a:bodyPr/>
                    <a:lstStyle/>
                    <a:p>
                      <a:pPr algn="l" fontAlgn="ctr"/>
                      <a:r>
                        <a:rPr lang="en-US" sz="1600" b="0" dirty="0">
                          <a:effectLst/>
                        </a:rPr>
                        <a:t>Expanding new data and functions is not easy.</a:t>
                      </a:r>
                    </a:p>
                  </a:txBody>
                  <a:tcPr marL="66169" marR="66169" marT="92637" marB="92637" anchor="ctr"/>
                </a:tc>
                <a:extLst>
                  <a:ext uri="{0D108BD9-81ED-4DB2-BD59-A6C34878D82A}">
                    <a16:rowId xmlns:a16="http://schemas.microsoft.com/office/drawing/2014/main" val="4157730788"/>
                  </a:ext>
                </a:extLst>
              </a:tr>
              <a:tr h="370840">
                <a:tc>
                  <a:txBody>
                    <a:bodyPr/>
                    <a:lstStyle/>
                    <a:p>
                      <a:pPr algn="l" fontAlgn="ctr"/>
                      <a:r>
                        <a:rPr lang="en-US" sz="1600" b="0">
                          <a:effectLst/>
                        </a:rPr>
                        <a:t>The existing code can be reused.</a:t>
                      </a:r>
                    </a:p>
                  </a:txBody>
                  <a:tcPr marL="66169" marR="66169" marT="92637" marB="92637" anchor="ctr"/>
                </a:tc>
                <a:tc>
                  <a:txBody>
                    <a:bodyPr/>
                    <a:lstStyle/>
                    <a:p>
                      <a:pPr algn="l" fontAlgn="ctr"/>
                      <a:r>
                        <a:rPr lang="en-IN" sz="1600" b="0" dirty="0">
                          <a:effectLst/>
                        </a:rPr>
                        <a:t>No code reusability.</a:t>
                      </a:r>
                    </a:p>
                  </a:txBody>
                  <a:tcPr marL="66169" marR="66169" marT="92637" marB="92637" anchor="ctr"/>
                </a:tc>
                <a:extLst>
                  <a:ext uri="{0D108BD9-81ED-4DB2-BD59-A6C34878D82A}">
                    <a16:rowId xmlns:a16="http://schemas.microsoft.com/office/drawing/2014/main" val="2374223540"/>
                  </a:ext>
                </a:extLst>
              </a:tr>
              <a:tr h="370840">
                <a:tc>
                  <a:txBody>
                    <a:bodyPr/>
                    <a:lstStyle/>
                    <a:p>
                      <a:pPr algn="l" fontAlgn="ctr"/>
                      <a:r>
                        <a:rPr lang="en-US" sz="1600" b="0">
                          <a:effectLst/>
                        </a:rPr>
                        <a:t>use for solving big problems.</a:t>
                      </a:r>
                    </a:p>
                  </a:txBody>
                  <a:tcPr marL="66169" marR="66169" marT="92637" marB="92637" anchor="ctr"/>
                </a:tc>
                <a:tc>
                  <a:txBody>
                    <a:bodyPr/>
                    <a:lstStyle/>
                    <a:p>
                      <a:pPr algn="l" fontAlgn="ctr"/>
                      <a:r>
                        <a:rPr lang="en-US" sz="1600" b="0" dirty="0">
                          <a:effectLst/>
                        </a:rPr>
                        <a:t>Not suitable for solving big problems.</a:t>
                      </a:r>
                    </a:p>
                  </a:txBody>
                  <a:tcPr marL="66169" marR="66169" marT="92637" marB="92637" anchor="ctr"/>
                </a:tc>
                <a:extLst>
                  <a:ext uri="{0D108BD9-81ED-4DB2-BD59-A6C34878D82A}">
                    <a16:rowId xmlns:a16="http://schemas.microsoft.com/office/drawing/2014/main" val="2024360351"/>
                  </a:ext>
                </a:extLst>
              </a:tr>
              <a:tr h="370840">
                <a:tc>
                  <a:txBody>
                    <a:bodyPr/>
                    <a:lstStyle/>
                    <a:p>
                      <a:pPr algn="l" fontAlgn="ctr"/>
                      <a:r>
                        <a:rPr lang="en-IN" sz="1600" b="0" u="none" dirty="0">
                          <a:effectLst/>
                        </a:rPr>
                        <a:t>C++, Java.</a:t>
                      </a:r>
                    </a:p>
                  </a:txBody>
                  <a:tcPr marL="66169" marR="66169" marT="92637" marB="92637" anchor="ctr"/>
                </a:tc>
                <a:tc>
                  <a:txBody>
                    <a:bodyPr/>
                    <a:lstStyle/>
                    <a:p>
                      <a:pPr algn="l" fontAlgn="ctr"/>
                      <a:r>
                        <a:rPr lang="en-IN" sz="1600" b="0" u="none" dirty="0">
                          <a:effectLst/>
                        </a:rPr>
                        <a:t>C, Pascal.</a:t>
                      </a:r>
                    </a:p>
                  </a:txBody>
                  <a:tcPr marL="66169" marR="66169" marT="92637" marB="92637" anchor="ctr"/>
                </a:tc>
                <a:extLst>
                  <a:ext uri="{0D108BD9-81ED-4DB2-BD59-A6C34878D82A}">
                    <a16:rowId xmlns:a16="http://schemas.microsoft.com/office/drawing/2014/main" val="2341862968"/>
                  </a:ext>
                </a:extLst>
              </a:tr>
            </a:tbl>
          </a:graphicData>
        </a:graphic>
      </p:graphicFrame>
    </p:spTree>
    <p:extLst>
      <p:ext uri="{BB962C8B-B14F-4D97-AF65-F5344CB8AC3E}">
        <p14:creationId xmlns:p14="http://schemas.microsoft.com/office/powerpoint/2010/main" val="15841607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CCC15830-70BE-99A1-AA7B-7274194D1C9B}"/>
              </a:ext>
            </a:extLst>
          </p:cNvPr>
          <p:cNvSpPr>
            <a:spLocks noGrp="1" noRot="1" noChangeArrowheads="1"/>
          </p:cNvSpPr>
          <p:nvPr>
            <p:ph type="title"/>
          </p:nvPr>
        </p:nvSpPr>
        <p:spPr/>
        <p:txBody>
          <a:bodyPr/>
          <a:lstStyle/>
          <a:p>
            <a:r>
              <a:rPr lang="en-US" altLang="en-US"/>
              <a:t>Life of Static Data Member</a:t>
            </a:r>
          </a:p>
        </p:txBody>
      </p:sp>
      <p:sp>
        <p:nvSpPr>
          <p:cNvPr id="381955" name="Rectangle 3">
            <a:extLst>
              <a:ext uri="{FF2B5EF4-FFF2-40B4-BE49-F238E27FC236}">
                <a16:creationId xmlns:a16="http://schemas.microsoft.com/office/drawing/2014/main" id="{D4449879-5946-989A-9BF8-C812B273E306}"/>
              </a:ext>
            </a:extLst>
          </p:cNvPr>
          <p:cNvSpPr>
            <a:spLocks noGrp="1" noRot="1" noChangeArrowheads="1"/>
          </p:cNvSpPr>
          <p:nvPr>
            <p:ph idx="1"/>
          </p:nvPr>
        </p:nvSpPr>
        <p:spPr/>
        <p:txBody>
          <a:bodyPr>
            <a:normAutofit/>
          </a:bodyPr>
          <a:lstStyle/>
          <a:p>
            <a:r>
              <a:rPr lang="en-US" altLang="en-US" dirty="0"/>
              <a:t>They are created even when there is no object of a class</a:t>
            </a:r>
          </a:p>
          <a:p>
            <a:r>
              <a:rPr lang="en-US" altLang="en-US" dirty="0"/>
              <a:t>They remain in memory even when all objects of a class  are destroyed</a:t>
            </a:r>
          </a:p>
          <a:p>
            <a:pPr marL="0" indent="0">
              <a:buNone/>
            </a:pPr>
            <a:endParaRPr lang="en-US"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B101-489D-2DE4-8752-CD59B3F4D90E}"/>
              </a:ext>
            </a:extLst>
          </p:cNvPr>
          <p:cNvSpPr>
            <a:spLocks noGrp="1"/>
          </p:cNvSpPr>
          <p:nvPr>
            <p:ph type="title"/>
          </p:nvPr>
        </p:nvSpPr>
        <p:spPr>
          <a:xfrm>
            <a:off x="457200" y="274638"/>
            <a:ext cx="8229600" cy="457198"/>
          </a:xfrm>
        </p:spPr>
        <p:txBody>
          <a:bodyPr>
            <a:normAutofit fontScale="90000"/>
          </a:bodyPr>
          <a:lstStyle/>
          <a:p>
            <a:r>
              <a:rPr lang="en-IN" dirty="0"/>
              <a:t>Example: normal variable</a:t>
            </a:r>
          </a:p>
        </p:txBody>
      </p:sp>
      <p:sp>
        <p:nvSpPr>
          <p:cNvPr id="3" name="Content Placeholder 2">
            <a:extLst>
              <a:ext uri="{FF2B5EF4-FFF2-40B4-BE49-F238E27FC236}">
                <a16:creationId xmlns:a16="http://schemas.microsoft.com/office/drawing/2014/main" id="{370A992A-6D7C-1968-CFF9-9E0E802A9EF3}"/>
              </a:ext>
            </a:extLst>
          </p:cNvPr>
          <p:cNvSpPr>
            <a:spLocks noGrp="1"/>
          </p:cNvSpPr>
          <p:nvPr>
            <p:ph idx="1"/>
          </p:nvPr>
        </p:nvSpPr>
        <p:spPr>
          <a:xfrm>
            <a:off x="457200" y="990600"/>
            <a:ext cx="8229600" cy="5592761"/>
          </a:xfrm>
        </p:spPr>
        <p:txBody>
          <a:bodyPr>
            <a:normAutofit fontScale="70000" lnSpcReduction="20000"/>
          </a:bodyPr>
          <a:lstStyle/>
          <a:p>
            <a:pPr marL="0" indent="0">
              <a:buNone/>
            </a:pPr>
            <a:r>
              <a:rPr lang="en-IN" dirty="0"/>
              <a:t>#include&lt;iostream&gt;</a:t>
            </a:r>
          </a:p>
          <a:p>
            <a:pPr marL="0" indent="0">
              <a:buNone/>
            </a:pPr>
            <a:r>
              <a:rPr lang="en-IN" dirty="0"/>
              <a:t>using namespace std;</a:t>
            </a:r>
          </a:p>
          <a:p>
            <a:pPr marL="0" indent="0">
              <a:buNone/>
            </a:pPr>
            <a:r>
              <a:rPr lang="en-IN" dirty="0"/>
              <a:t>class base {</a:t>
            </a:r>
          </a:p>
          <a:p>
            <a:pPr marL="0" indent="0">
              <a:buNone/>
            </a:pPr>
            <a:r>
              <a:rPr lang="en-IN" dirty="0"/>
              <a:t>public:</a:t>
            </a:r>
          </a:p>
          <a:p>
            <a:pPr marL="0" indent="0">
              <a:buNone/>
            </a:pPr>
            <a:r>
              <a:rPr lang="en-IN" dirty="0"/>
              <a:t>int x;</a:t>
            </a:r>
          </a:p>
          <a:p>
            <a:pPr marL="0" indent="0">
              <a:buNone/>
            </a:pPr>
            <a:r>
              <a:rPr lang="en-IN" dirty="0"/>
              <a:t>};</a:t>
            </a:r>
          </a:p>
          <a:p>
            <a:pPr marL="0" indent="0">
              <a:buNone/>
            </a:pPr>
            <a:r>
              <a:rPr lang="en-IN" dirty="0"/>
              <a:t>int main() </a:t>
            </a:r>
          </a:p>
          <a:p>
            <a:pPr marL="0" indent="0">
              <a:buNone/>
            </a:pPr>
            <a:r>
              <a:rPr lang="en-IN" dirty="0"/>
              <a:t>{</a:t>
            </a:r>
          </a:p>
          <a:p>
            <a:pPr marL="0" indent="0">
              <a:buNone/>
            </a:pPr>
            <a:r>
              <a:rPr lang="en-IN" dirty="0"/>
              <a:t>	base b1,b2;</a:t>
            </a:r>
          </a:p>
          <a:p>
            <a:pPr marL="0" indent="0">
              <a:buNone/>
            </a:pPr>
            <a:r>
              <a:rPr lang="en-IN" dirty="0"/>
              <a:t>	b1.x=10;</a:t>
            </a:r>
          </a:p>
          <a:p>
            <a:pPr marL="0" indent="0">
              <a:buNone/>
            </a:pPr>
            <a:r>
              <a:rPr lang="en-IN" dirty="0"/>
              <a:t>	b2.x=20;</a:t>
            </a:r>
          </a:p>
          <a:p>
            <a:pPr marL="0" indent="0">
              <a:buNone/>
            </a:pPr>
            <a:r>
              <a:rPr lang="en-IN" dirty="0"/>
              <a:t>	</a:t>
            </a:r>
            <a:r>
              <a:rPr lang="en-IN" dirty="0" err="1"/>
              <a:t>cout</a:t>
            </a:r>
            <a:r>
              <a:rPr lang="en-IN" dirty="0"/>
              <a:t>&lt;&lt;"b1.x = "&lt;&lt;b1.x&lt;&lt;</a:t>
            </a:r>
            <a:r>
              <a:rPr lang="en-IN" dirty="0" err="1"/>
              <a:t>endl</a:t>
            </a:r>
            <a:r>
              <a:rPr lang="en-IN" dirty="0"/>
              <a:t>;</a:t>
            </a:r>
          </a:p>
          <a:p>
            <a:pPr marL="0" indent="0">
              <a:buNone/>
            </a:pPr>
            <a:r>
              <a:rPr lang="en-IN" dirty="0"/>
              <a:t>	</a:t>
            </a:r>
            <a:r>
              <a:rPr lang="en-IN" dirty="0" err="1"/>
              <a:t>cout</a:t>
            </a:r>
            <a:r>
              <a:rPr lang="en-IN" dirty="0"/>
              <a:t>&lt;&lt;"b2.x = "&lt;&lt;b2.x&lt;&lt;</a:t>
            </a:r>
            <a:r>
              <a:rPr lang="en-IN" dirty="0" err="1"/>
              <a:t>endl</a:t>
            </a:r>
            <a:r>
              <a:rPr lang="en-IN" dirty="0"/>
              <a:t>;</a:t>
            </a:r>
          </a:p>
          <a:p>
            <a:pPr marL="0" indent="0">
              <a:buNone/>
            </a:pPr>
            <a:r>
              <a:rPr lang="en-IN" dirty="0"/>
              <a:t>	return 0;</a:t>
            </a:r>
          </a:p>
          <a:p>
            <a:pPr marL="0" indent="0">
              <a:buNone/>
            </a:pPr>
            <a:r>
              <a:rPr lang="en-IN" dirty="0"/>
              <a:t>}</a:t>
            </a:r>
          </a:p>
        </p:txBody>
      </p:sp>
      <p:sp>
        <p:nvSpPr>
          <p:cNvPr id="4" name="TextBox 3">
            <a:extLst>
              <a:ext uri="{FF2B5EF4-FFF2-40B4-BE49-F238E27FC236}">
                <a16:creationId xmlns:a16="http://schemas.microsoft.com/office/drawing/2014/main" id="{A3EA70CD-594C-2E3F-EE6C-F138A2B8EB14}"/>
              </a:ext>
            </a:extLst>
          </p:cNvPr>
          <p:cNvSpPr txBox="1"/>
          <p:nvPr/>
        </p:nvSpPr>
        <p:spPr>
          <a:xfrm>
            <a:off x="6934200" y="5105400"/>
            <a:ext cx="1905000" cy="923330"/>
          </a:xfrm>
          <a:prstGeom prst="rect">
            <a:avLst/>
          </a:prstGeom>
          <a:noFill/>
        </p:spPr>
        <p:txBody>
          <a:bodyPr wrap="square" rtlCol="0">
            <a:spAutoFit/>
          </a:bodyPr>
          <a:lstStyle/>
          <a:p>
            <a:r>
              <a:rPr lang="en-IN" dirty="0"/>
              <a:t>Output:</a:t>
            </a:r>
          </a:p>
          <a:p>
            <a:r>
              <a:rPr lang="en-IN" dirty="0"/>
              <a:t>b1.x = 10</a:t>
            </a:r>
          </a:p>
          <a:p>
            <a:r>
              <a:rPr lang="en-IN" dirty="0"/>
              <a:t>b2.x = 20</a:t>
            </a:r>
          </a:p>
        </p:txBody>
      </p:sp>
    </p:spTree>
    <p:extLst>
      <p:ext uri="{BB962C8B-B14F-4D97-AF65-F5344CB8AC3E}">
        <p14:creationId xmlns:p14="http://schemas.microsoft.com/office/powerpoint/2010/main" val="37941385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B101-489D-2DE4-8752-CD59B3F4D90E}"/>
              </a:ext>
            </a:extLst>
          </p:cNvPr>
          <p:cNvSpPr>
            <a:spLocks noGrp="1"/>
          </p:cNvSpPr>
          <p:nvPr>
            <p:ph type="title"/>
          </p:nvPr>
        </p:nvSpPr>
        <p:spPr>
          <a:xfrm>
            <a:off x="457200" y="274638"/>
            <a:ext cx="8229600" cy="457198"/>
          </a:xfrm>
        </p:spPr>
        <p:txBody>
          <a:bodyPr>
            <a:normAutofit fontScale="90000"/>
          </a:bodyPr>
          <a:lstStyle/>
          <a:p>
            <a:r>
              <a:rPr lang="en-IN" dirty="0"/>
              <a:t>Example: static variable</a:t>
            </a:r>
          </a:p>
        </p:txBody>
      </p:sp>
      <p:sp>
        <p:nvSpPr>
          <p:cNvPr id="3" name="Content Placeholder 2">
            <a:extLst>
              <a:ext uri="{FF2B5EF4-FFF2-40B4-BE49-F238E27FC236}">
                <a16:creationId xmlns:a16="http://schemas.microsoft.com/office/drawing/2014/main" id="{370A992A-6D7C-1968-CFF9-9E0E802A9EF3}"/>
              </a:ext>
            </a:extLst>
          </p:cNvPr>
          <p:cNvSpPr>
            <a:spLocks noGrp="1"/>
          </p:cNvSpPr>
          <p:nvPr>
            <p:ph idx="1"/>
          </p:nvPr>
        </p:nvSpPr>
        <p:spPr>
          <a:xfrm>
            <a:off x="457200" y="990600"/>
            <a:ext cx="4800600" cy="5592761"/>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IN" sz="1600" dirty="0"/>
              <a:t>#include&lt;iostream&gt;</a:t>
            </a:r>
          </a:p>
          <a:p>
            <a:pPr marL="0" indent="0">
              <a:buNone/>
            </a:pPr>
            <a:r>
              <a:rPr lang="en-IN" sz="1600" dirty="0"/>
              <a:t>using namespace std;</a:t>
            </a:r>
          </a:p>
          <a:p>
            <a:pPr marL="0" indent="0">
              <a:buNone/>
            </a:pPr>
            <a:r>
              <a:rPr lang="en-IN" sz="1600" dirty="0"/>
              <a:t>class base {</a:t>
            </a:r>
          </a:p>
          <a:p>
            <a:pPr marL="0" indent="0">
              <a:buNone/>
            </a:pPr>
            <a:r>
              <a:rPr lang="en-IN" sz="1600" dirty="0"/>
              <a:t>public:</a:t>
            </a:r>
          </a:p>
          <a:p>
            <a:pPr marL="0" indent="0">
              <a:buNone/>
            </a:pPr>
            <a:r>
              <a:rPr lang="en-IN" sz="1600" dirty="0"/>
              <a:t>int x;</a:t>
            </a:r>
          </a:p>
          <a:p>
            <a:pPr marL="0" indent="0">
              <a:buNone/>
            </a:pPr>
            <a:r>
              <a:rPr lang="en-IN" sz="1600" dirty="0"/>
              <a:t>static int y;  // declaration</a:t>
            </a:r>
          </a:p>
          <a:p>
            <a:pPr marL="0" indent="0">
              <a:buNone/>
            </a:pPr>
            <a:r>
              <a:rPr lang="en-IN" sz="1600" dirty="0"/>
              <a:t>};</a:t>
            </a:r>
          </a:p>
          <a:p>
            <a:pPr marL="0" indent="0">
              <a:buNone/>
            </a:pPr>
            <a:r>
              <a:rPr lang="en-IN" sz="1600" dirty="0"/>
              <a:t>int base::y; // definition (or the memory allocation)</a:t>
            </a:r>
          </a:p>
          <a:p>
            <a:pPr marL="0" indent="0">
              <a:buNone/>
            </a:pPr>
            <a:r>
              <a:rPr lang="en-IN" sz="1600" dirty="0"/>
              <a:t>int main() </a:t>
            </a:r>
          </a:p>
          <a:p>
            <a:pPr marL="0" indent="0">
              <a:buNone/>
            </a:pPr>
            <a:r>
              <a:rPr lang="en-IN" sz="1600" dirty="0"/>
              <a:t>{</a:t>
            </a:r>
          </a:p>
          <a:p>
            <a:pPr marL="0" indent="0">
              <a:buNone/>
            </a:pPr>
            <a:r>
              <a:rPr lang="en-IN" sz="1600" dirty="0"/>
              <a:t>	base b1,b2;</a:t>
            </a:r>
          </a:p>
          <a:p>
            <a:pPr marL="0" indent="0">
              <a:buNone/>
            </a:pPr>
            <a:r>
              <a:rPr lang="en-IN" sz="1600" dirty="0"/>
              <a:t>	b1.x=10;</a:t>
            </a:r>
          </a:p>
          <a:p>
            <a:pPr marL="0" indent="0">
              <a:buNone/>
            </a:pPr>
            <a:r>
              <a:rPr lang="en-IN" sz="1600" dirty="0"/>
              <a:t>	b2.x=20;</a:t>
            </a:r>
          </a:p>
          <a:p>
            <a:pPr marL="0" indent="0">
              <a:buNone/>
            </a:pPr>
            <a:r>
              <a:rPr lang="en-IN" sz="1600" dirty="0"/>
              <a:t>	b1.y=30;</a:t>
            </a:r>
          </a:p>
          <a:p>
            <a:pPr marL="0" indent="0">
              <a:buNone/>
            </a:pPr>
            <a:r>
              <a:rPr lang="en-IN" sz="1600" dirty="0"/>
              <a:t>	b2.y=40;</a:t>
            </a:r>
          </a:p>
          <a:p>
            <a:pPr marL="0" indent="0">
              <a:buNone/>
            </a:pPr>
            <a:r>
              <a:rPr lang="en-IN" sz="1600" dirty="0"/>
              <a:t>	</a:t>
            </a:r>
            <a:r>
              <a:rPr lang="en-IN" sz="1600" dirty="0" err="1"/>
              <a:t>cout</a:t>
            </a:r>
            <a:r>
              <a:rPr lang="en-IN" sz="1600" dirty="0"/>
              <a:t>&lt;&lt;"b1.x = "&lt;&lt;b1.x&lt;&lt;</a:t>
            </a:r>
            <a:r>
              <a:rPr lang="en-IN" sz="1600" dirty="0" err="1"/>
              <a:t>endl</a:t>
            </a:r>
            <a:r>
              <a:rPr lang="en-IN" sz="1600" dirty="0"/>
              <a:t>;</a:t>
            </a:r>
          </a:p>
          <a:p>
            <a:pPr marL="0" indent="0">
              <a:buNone/>
            </a:pPr>
            <a:r>
              <a:rPr lang="en-IN" sz="1600" dirty="0"/>
              <a:t>	</a:t>
            </a:r>
            <a:r>
              <a:rPr lang="en-IN" sz="1600" dirty="0" err="1"/>
              <a:t>cout</a:t>
            </a:r>
            <a:r>
              <a:rPr lang="en-IN" sz="1600" dirty="0"/>
              <a:t>&lt;&lt;"b2.x = "&lt;&lt;b2.x&lt;&lt;</a:t>
            </a:r>
            <a:r>
              <a:rPr lang="en-IN" sz="1600" dirty="0" err="1"/>
              <a:t>endl</a:t>
            </a:r>
            <a:r>
              <a:rPr lang="en-IN" sz="1600" dirty="0"/>
              <a:t>;</a:t>
            </a:r>
          </a:p>
          <a:p>
            <a:pPr marL="0" indent="0">
              <a:buNone/>
            </a:pPr>
            <a:r>
              <a:rPr lang="en-IN" sz="1600" dirty="0"/>
              <a:t>	</a:t>
            </a:r>
            <a:r>
              <a:rPr lang="en-IN" sz="1600" dirty="0" err="1"/>
              <a:t>cout</a:t>
            </a:r>
            <a:r>
              <a:rPr lang="en-IN" sz="1600" dirty="0"/>
              <a:t>&lt;&lt;"b1.y = "&lt;&lt;b1.y&lt;&lt;</a:t>
            </a:r>
            <a:r>
              <a:rPr lang="en-IN" sz="1600" dirty="0" err="1"/>
              <a:t>endl</a:t>
            </a:r>
            <a:r>
              <a:rPr lang="en-IN" sz="1600" dirty="0"/>
              <a:t>;</a:t>
            </a:r>
          </a:p>
          <a:p>
            <a:pPr marL="0" indent="0">
              <a:buNone/>
            </a:pPr>
            <a:r>
              <a:rPr lang="en-IN" sz="1600" dirty="0"/>
              <a:t>	</a:t>
            </a:r>
            <a:r>
              <a:rPr lang="en-IN" sz="1600" dirty="0" err="1"/>
              <a:t>cout</a:t>
            </a:r>
            <a:r>
              <a:rPr lang="en-IN" sz="1600" dirty="0"/>
              <a:t>&lt;&lt;"b2.y = "&lt;&lt;b2.y&lt;&lt;</a:t>
            </a:r>
            <a:r>
              <a:rPr lang="en-IN" sz="1600" dirty="0" err="1"/>
              <a:t>endl</a:t>
            </a:r>
            <a:r>
              <a:rPr lang="en-IN" sz="1600" dirty="0"/>
              <a:t>;</a:t>
            </a:r>
          </a:p>
          <a:p>
            <a:pPr marL="0" indent="0">
              <a:buNone/>
            </a:pPr>
            <a:r>
              <a:rPr lang="en-IN" sz="1600" dirty="0"/>
              <a:t>	return 0;</a:t>
            </a:r>
          </a:p>
          <a:p>
            <a:pPr marL="0" indent="0">
              <a:buNone/>
            </a:pPr>
            <a:r>
              <a:rPr lang="en-IN" sz="1600" dirty="0"/>
              <a:t>}</a:t>
            </a:r>
          </a:p>
        </p:txBody>
      </p:sp>
      <p:sp>
        <p:nvSpPr>
          <p:cNvPr id="5" name="TextBox 4">
            <a:extLst>
              <a:ext uri="{FF2B5EF4-FFF2-40B4-BE49-F238E27FC236}">
                <a16:creationId xmlns:a16="http://schemas.microsoft.com/office/drawing/2014/main" id="{71F15CD2-C17D-AA0A-798C-7CC7B6B87F7A}"/>
              </a:ext>
            </a:extLst>
          </p:cNvPr>
          <p:cNvSpPr txBox="1"/>
          <p:nvPr/>
        </p:nvSpPr>
        <p:spPr>
          <a:xfrm>
            <a:off x="5715000" y="4191000"/>
            <a:ext cx="3276600" cy="2031325"/>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dirty="0"/>
              <a:t>x is different for different objects </a:t>
            </a:r>
            <a:r>
              <a:rPr lang="en-IN" dirty="0">
                <a:solidFill>
                  <a:srgbClr val="FF0000"/>
                </a:solidFill>
              </a:rPr>
              <a:t>but y is one for all the objects</a:t>
            </a:r>
            <a:r>
              <a:rPr lang="en-IN" dirty="0"/>
              <a:t>.</a:t>
            </a:r>
          </a:p>
          <a:p>
            <a:pPr marL="285750" indent="-285750">
              <a:buFont typeface="Arial" panose="020B0604020202020204" pitchFamily="34" charset="0"/>
              <a:buChar char="•"/>
            </a:pPr>
            <a:r>
              <a:rPr lang="en-IN" dirty="0"/>
              <a:t>Normal variables are the attributes of objects</a:t>
            </a:r>
          </a:p>
          <a:p>
            <a:pPr marL="285750" indent="-285750">
              <a:buFont typeface="Arial" panose="020B0604020202020204" pitchFamily="34" charset="0"/>
              <a:buChar char="•"/>
            </a:pPr>
            <a:r>
              <a:rPr lang="en-IN" dirty="0"/>
              <a:t>Whereas static variable is the attribute of classes</a:t>
            </a:r>
          </a:p>
        </p:txBody>
      </p:sp>
      <p:sp>
        <p:nvSpPr>
          <p:cNvPr id="7" name="TextBox 6">
            <a:extLst>
              <a:ext uri="{FF2B5EF4-FFF2-40B4-BE49-F238E27FC236}">
                <a16:creationId xmlns:a16="http://schemas.microsoft.com/office/drawing/2014/main" id="{FE565BE1-D3EB-1F36-4EBA-D5C89C300500}"/>
              </a:ext>
            </a:extLst>
          </p:cNvPr>
          <p:cNvSpPr txBox="1"/>
          <p:nvPr/>
        </p:nvSpPr>
        <p:spPr>
          <a:xfrm>
            <a:off x="5715000" y="1667470"/>
            <a:ext cx="1828800" cy="1477328"/>
          </a:xfrm>
          <a:prstGeom prst="rect">
            <a:avLst/>
          </a:prstGeom>
          <a:noFill/>
        </p:spPr>
        <p:txBody>
          <a:bodyPr wrap="square">
            <a:spAutoFit/>
          </a:bodyPr>
          <a:lstStyle/>
          <a:p>
            <a:r>
              <a:rPr lang="en-US" dirty="0"/>
              <a:t>Output:</a:t>
            </a:r>
          </a:p>
          <a:p>
            <a:r>
              <a:rPr lang="en-US" dirty="0"/>
              <a:t>b1.x = 10</a:t>
            </a:r>
          </a:p>
          <a:p>
            <a:r>
              <a:rPr lang="en-US" dirty="0"/>
              <a:t>b2.x = 20</a:t>
            </a:r>
          </a:p>
          <a:p>
            <a:r>
              <a:rPr lang="en-US" dirty="0">
                <a:solidFill>
                  <a:srgbClr val="FF0000"/>
                </a:solidFill>
              </a:rPr>
              <a:t>b1.y = 40</a:t>
            </a:r>
          </a:p>
          <a:p>
            <a:r>
              <a:rPr lang="en-US" dirty="0">
                <a:solidFill>
                  <a:srgbClr val="FF0000"/>
                </a:solidFill>
              </a:rPr>
              <a:t>b2.y = 40</a:t>
            </a:r>
          </a:p>
        </p:txBody>
      </p:sp>
    </p:spTree>
    <p:extLst>
      <p:ext uri="{BB962C8B-B14F-4D97-AF65-F5344CB8AC3E}">
        <p14:creationId xmlns:p14="http://schemas.microsoft.com/office/powerpoint/2010/main" val="18486126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7BF5-C447-3027-538F-F7654CC2295B}"/>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91451D0A-0495-D927-39E0-5EE05F896A71}"/>
              </a:ext>
            </a:extLst>
          </p:cNvPr>
          <p:cNvSpPr txBox="1"/>
          <p:nvPr/>
        </p:nvSpPr>
        <p:spPr>
          <a:xfrm>
            <a:off x="3397770" y="2401669"/>
            <a:ext cx="1752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X:</a:t>
            </a:r>
          </a:p>
          <a:p>
            <a:r>
              <a:rPr lang="en-IN" dirty="0"/>
              <a:t>Y:</a:t>
            </a:r>
          </a:p>
          <a:p>
            <a:r>
              <a:rPr lang="en-IN" dirty="0"/>
              <a:t> </a:t>
            </a:r>
          </a:p>
        </p:txBody>
      </p:sp>
      <p:sp>
        <p:nvSpPr>
          <p:cNvPr id="5" name="TextBox 4">
            <a:extLst>
              <a:ext uri="{FF2B5EF4-FFF2-40B4-BE49-F238E27FC236}">
                <a16:creationId xmlns:a16="http://schemas.microsoft.com/office/drawing/2014/main" id="{8829D72E-E35C-AF78-DF5A-BD685B95F246}"/>
              </a:ext>
            </a:extLst>
          </p:cNvPr>
          <p:cNvSpPr txBox="1"/>
          <p:nvPr/>
        </p:nvSpPr>
        <p:spPr>
          <a:xfrm>
            <a:off x="3931170" y="2706469"/>
            <a:ext cx="4572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trike="sngStrike" dirty="0"/>
              <a:t>30</a:t>
            </a:r>
          </a:p>
          <a:p>
            <a:r>
              <a:rPr lang="en-IN" dirty="0"/>
              <a:t>40</a:t>
            </a:r>
          </a:p>
        </p:txBody>
      </p:sp>
      <p:sp>
        <p:nvSpPr>
          <p:cNvPr id="6" name="TextBox 5">
            <a:extLst>
              <a:ext uri="{FF2B5EF4-FFF2-40B4-BE49-F238E27FC236}">
                <a16:creationId xmlns:a16="http://schemas.microsoft.com/office/drawing/2014/main" id="{2F39C31C-AA17-9C70-ED46-2033741790C1}"/>
              </a:ext>
            </a:extLst>
          </p:cNvPr>
          <p:cNvSpPr txBox="1"/>
          <p:nvPr/>
        </p:nvSpPr>
        <p:spPr>
          <a:xfrm>
            <a:off x="3550170" y="3697069"/>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b1</a:t>
            </a:r>
          </a:p>
        </p:txBody>
      </p:sp>
      <p:sp>
        <p:nvSpPr>
          <p:cNvPr id="7" name="TextBox 6">
            <a:extLst>
              <a:ext uri="{FF2B5EF4-FFF2-40B4-BE49-F238E27FC236}">
                <a16:creationId xmlns:a16="http://schemas.microsoft.com/office/drawing/2014/main" id="{8B0322F3-38DA-E595-1461-1EACEAED091A}"/>
              </a:ext>
            </a:extLst>
          </p:cNvPr>
          <p:cNvSpPr txBox="1"/>
          <p:nvPr/>
        </p:nvSpPr>
        <p:spPr>
          <a:xfrm>
            <a:off x="4616970" y="3697069"/>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b2</a:t>
            </a:r>
          </a:p>
        </p:txBody>
      </p:sp>
      <p:sp>
        <p:nvSpPr>
          <p:cNvPr id="8" name="TextBox 7">
            <a:extLst>
              <a:ext uri="{FF2B5EF4-FFF2-40B4-BE49-F238E27FC236}">
                <a16:creationId xmlns:a16="http://schemas.microsoft.com/office/drawing/2014/main" id="{EB810183-D0A6-F7E1-8BF8-371B87E6A112}"/>
              </a:ext>
            </a:extLst>
          </p:cNvPr>
          <p:cNvSpPr txBox="1"/>
          <p:nvPr/>
        </p:nvSpPr>
        <p:spPr>
          <a:xfrm>
            <a:off x="3550170" y="4306669"/>
            <a:ext cx="685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X=10</a:t>
            </a:r>
          </a:p>
          <a:p>
            <a:r>
              <a:rPr lang="en-IN" dirty="0"/>
              <a:t>Y=</a:t>
            </a:r>
          </a:p>
        </p:txBody>
      </p:sp>
      <p:sp>
        <p:nvSpPr>
          <p:cNvPr id="9" name="TextBox 8">
            <a:extLst>
              <a:ext uri="{FF2B5EF4-FFF2-40B4-BE49-F238E27FC236}">
                <a16:creationId xmlns:a16="http://schemas.microsoft.com/office/drawing/2014/main" id="{FD2BB1DC-A9C1-4FE4-FA35-626893A846E9}"/>
              </a:ext>
            </a:extLst>
          </p:cNvPr>
          <p:cNvSpPr txBox="1"/>
          <p:nvPr/>
        </p:nvSpPr>
        <p:spPr>
          <a:xfrm>
            <a:off x="4616970" y="4306669"/>
            <a:ext cx="685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X=20</a:t>
            </a:r>
          </a:p>
          <a:p>
            <a:r>
              <a:rPr lang="en-IN" dirty="0"/>
              <a:t>Y=</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42BC8AD-F22E-DD37-E2A6-17654147E6F8}"/>
                  </a:ext>
                </a:extLst>
              </p14:cNvPr>
              <p14:cNvContentPartPr/>
              <p14:nvPr/>
            </p14:nvContentPartPr>
            <p14:xfrm>
              <a:off x="3179600" y="3007360"/>
              <a:ext cx="630720" cy="1811160"/>
            </p14:xfrm>
          </p:contentPart>
        </mc:Choice>
        <mc:Fallback>
          <p:pic>
            <p:nvPicPr>
              <p:cNvPr id="3" name="Ink 2">
                <a:extLst>
                  <a:ext uri="{FF2B5EF4-FFF2-40B4-BE49-F238E27FC236}">
                    <a16:creationId xmlns:a16="http://schemas.microsoft.com/office/drawing/2014/main" id="{542BC8AD-F22E-DD37-E2A6-17654147E6F8}"/>
                  </a:ext>
                </a:extLst>
              </p:cNvPr>
              <p:cNvPicPr/>
              <p:nvPr/>
            </p:nvPicPr>
            <p:blipFill>
              <a:blip r:embed="rId3"/>
              <a:stretch>
                <a:fillRect/>
              </a:stretch>
            </p:blipFill>
            <p:spPr>
              <a:xfrm>
                <a:off x="3175280" y="3002680"/>
                <a:ext cx="639360" cy="1819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1F099411-228B-6128-6A63-951F830A7443}"/>
                  </a:ext>
                </a:extLst>
              </p14:cNvPr>
              <p14:cNvContentPartPr/>
              <p14:nvPr/>
            </p14:nvContentPartPr>
            <p14:xfrm>
              <a:off x="1157840" y="3891520"/>
              <a:ext cx="360" cy="360"/>
            </p14:xfrm>
          </p:contentPart>
        </mc:Choice>
        <mc:Fallback>
          <p:pic>
            <p:nvPicPr>
              <p:cNvPr id="12" name="Ink 11">
                <a:extLst>
                  <a:ext uri="{FF2B5EF4-FFF2-40B4-BE49-F238E27FC236}">
                    <a16:creationId xmlns:a16="http://schemas.microsoft.com/office/drawing/2014/main" id="{1F099411-228B-6128-6A63-951F830A7443}"/>
                  </a:ext>
                </a:extLst>
              </p:cNvPr>
              <p:cNvPicPr/>
              <p:nvPr/>
            </p:nvPicPr>
            <p:blipFill>
              <a:blip r:embed="rId5"/>
              <a:stretch>
                <a:fillRect/>
              </a:stretch>
            </p:blipFill>
            <p:spPr>
              <a:xfrm>
                <a:off x="1153520" y="38868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4322328F-1740-B89B-7F86-00901E665E10}"/>
                  </a:ext>
                </a:extLst>
              </p14:cNvPr>
              <p14:cNvContentPartPr/>
              <p14:nvPr/>
            </p14:nvContentPartPr>
            <p14:xfrm>
              <a:off x="4460480" y="2865160"/>
              <a:ext cx="1494360" cy="1941120"/>
            </p14:xfrm>
          </p:contentPart>
        </mc:Choice>
        <mc:Fallback>
          <p:pic>
            <p:nvPicPr>
              <p:cNvPr id="13" name="Ink 12">
                <a:extLst>
                  <a:ext uri="{FF2B5EF4-FFF2-40B4-BE49-F238E27FC236}">
                    <a16:creationId xmlns:a16="http://schemas.microsoft.com/office/drawing/2014/main" id="{4322328F-1740-B89B-7F86-00901E665E10}"/>
                  </a:ext>
                </a:extLst>
              </p:cNvPr>
              <p:cNvPicPr/>
              <p:nvPr/>
            </p:nvPicPr>
            <p:blipFill>
              <a:blip r:embed="rId7"/>
              <a:stretch>
                <a:fillRect/>
              </a:stretch>
            </p:blipFill>
            <p:spPr>
              <a:xfrm>
                <a:off x="4456160" y="2860840"/>
                <a:ext cx="1503000" cy="1949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0C71E652-C995-441F-FA14-95715E62C444}"/>
                  </a:ext>
                </a:extLst>
              </p14:cNvPr>
              <p14:cNvContentPartPr/>
              <p14:nvPr/>
            </p14:nvContentPartPr>
            <p14:xfrm>
              <a:off x="3657320" y="2996560"/>
              <a:ext cx="156960" cy="123840"/>
            </p14:xfrm>
          </p:contentPart>
        </mc:Choice>
        <mc:Fallback>
          <p:pic>
            <p:nvPicPr>
              <p:cNvPr id="14" name="Ink 13">
                <a:extLst>
                  <a:ext uri="{FF2B5EF4-FFF2-40B4-BE49-F238E27FC236}">
                    <a16:creationId xmlns:a16="http://schemas.microsoft.com/office/drawing/2014/main" id="{0C71E652-C995-441F-FA14-95715E62C444}"/>
                  </a:ext>
                </a:extLst>
              </p:cNvPr>
              <p:cNvPicPr/>
              <p:nvPr/>
            </p:nvPicPr>
            <p:blipFill>
              <a:blip r:embed="rId9"/>
              <a:stretch>
                <a:fillRect/>
              </a:stretch>
            </p:blipFill>
            <p:spPr>
              <a:xfrm>
                <a:off x="3653000" y="2992240"/>
                <a:ext cx="1656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60C91B40-36BA-073A-2AA9-A255E76EDACA}"/>
                  </a:ext>
                </a:extLst>
              </p14:cNvPr>
              <p14:cNvContentPartPr/>
              <p14:nvPr/>
            </p14:nvContentPartPr>
            <p14:xfrm>
              <a:off x="4460840" y="2783440"/>
              <a:ext cx="85680" cy="137520"/>
            </p14:xfrm>
          </p:contentPart>
        </mc:Choice>
        <mc:Fallback>
          <p:pic>
            <p:nvPicPr>
              <p:cNvPr id="15" name="Ink 14">
                <a:extLst>
                  <a:ext uri="{FF2B5EF4-FFF2-40B4-BE49-F238E27FC236}">
                    <a16:creationId xmlns:a16="http://schemas.microsoft.com/office/drawing/2014/main" id="{60C91B40-36BA-073A-2AA9-A255E76EDACA}"/>
                  </a:ext>
                </a:extLst>
              </p:cNvPr>
              <p:cNvPicPr/>
              <p:nvPr/>
            </p:nvPicPr>
            <p:blipFill>
              <a:blip r:embed="rId11"/>
              <a:stretch>
                <a:fillRect/>
              </a:stretch>
            </p:blipFill>
            <p:spPr>
              <a:xfrm>
                <a:off x="4456520" y="2779120"/>
                <a:ext cx="94320" cy="146160"/>
              </a:xfrm>
              <a:prstGeom prst="rect">
                <a:avLst/>
              </a:prstGeom>
            </p:spPr>
          </p:pic>
        </mc:Fallback>
      </mc:AlternateContent>
    </p:spTree>
    <p:extLst>
      <p:ext uri="{BB962C8B-B14F-4D97-AF65-F5344CB8AC3E}">
        <p14:creationId xmlns:p14="http://schemas.microsoft.com/office/powerpoint/2010/main" val="32862092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047744"/>
            <a:ext cx="8610600" cy="5004575"/>
          </a:xfrm>
          <a:prstGeom prst="rect">
            <a:avLst/>
          </a:prstGeom>
        </p:spPr>
        <p:txBody>
          <a:bodyPr wrap="square">
            <a:spAutoFit/>
          </a:bodyPr>
          <a:lstStyle/>
          <a:p>
            <a:pPr algn="just"/>
            <a:r>
              <a:rPr lang="en-US" sz="2500" b="1" dirty="0"/>
              <a:t>Static Member Functions</a:t>
            </a:r>
            <a:endParaRPr lang="en-US" sz="2500" dirty="0"/>
          </a:p>
          <a:p>
            <a:pPr algn="just">
              <a:lnSpc>
                <a:spcPct val="150000"/>
              </a:lnSpc>
              <a:buFont typeface="Wingdings" pitchFamily="2" charset="2"/>
              <a:buChar char="Ø"/>
            </a:pPr>
            <a:r>
              <a:rPr lang="en-US" dirty="0"/>
              <a:t>Just like static data members we have static member functions that are used for a specific purpose. </a:t>
            </a:r>
          </a:p>
          <a:p>
            <a:pPr algn="just">
              <a:lnSpc>
                <a:spcPct val="150000"/>
              </a:lnSpc>
              <a:buFont typeface="Wingdings" pitchFamily="2" charset="2"/>
              <a:buChar char="Ø"/>
            </a:pPr>
            <a:r>
              <a:rPr lang="en-US" dirty="0"/>
              <a:t>To create a static member function we need to use the static keyword while </a:t>
            </a:r>
            <a:r>
              <a:rPr lang="en-US" b="1" dirty="0"/>
              <a:t>declaring</a:t>
            </a:r>
            <a:r>
              <a:rPr lang="en-US" dirty="0"/>
              <a:t> the function.</a:t>
            </a:r>
          </a:p>
          <a:p>
            <a:pPr algn="just">
              <a:lnSpc>
                <a:spcPct val="150000"/>
              </a:lnSpc>
            </a:pPr>
            <a:r>
              <a:rPr lang="en-US" dirty="0"/>
              <a:t>	Syntax:	static </a:t>
            </a:r>
            <a:r>
              <a:rPr lang="en-US" dirty="0" err="1"/>
              <a:t>return_type</a:t>
            </a:r>
            <a:r>
              <a:rPr lang="en-US" dirty="0"/>
              <a:t> </a:t>
            </a:r>
            <a:r>
              <a:rPr lang="en-US" dirty="0" err="1"/>
              <a:t>function_name</a:t>
            </a:r>
            <a:r>
              <a:rPr lang="en-US" dirty="0"/>
              <a:t>()</a:t>
            </a:r>
          </a:p>
          <a:p>
            <a:pPr algn="just">
              <a:lnSpc>
                <a:spcPct val="150000"/>
              </a:lnSpc>
              <a:buFont typeface="Wingdings" pitchFamily="2" charset="2"/>
              <a:buChar char="Ø"/>
            </a:pPr>
            <a:r>
              <a:rPr lang="en-US" dirty="0"/>
              <a:t>A static function can </a:t>
            </a:r>
            <a:r>
              <a:rPr lang="en-US" b="1" dirty="0"/>
              <a:t>only access other static members </a:t>
            </a:r>
            <a:r>
              <a:rPr lang="en-US" dirty="0"/>
              <a:t>(data or functions) present in the same class. </a:t>
            </a:r>
            <a:r>
              <a:rPr lang="en-US" altLang="en-US" dirty="0"/>
              <a:t>They cannot access any non-static members.</a:t>
            </a:r>
            <a:endParaRPr lang="en-US" dirty="0"/>
          </a:p>
          <a:p>
            <a:pPr algn="just">
              <a:lnSpc>
                <a:spcPct val="150000"/>
              </a:lnSpc>
              <a:buFont typeface="Wingdings" pitchFamily="2" charset="2"/>
              <a:buChar char="Ø"/>
            </a:pPr>
            <a:r>
              <a:rPr lang="en-US" dirty="0"/>
              <a:t> Since static member functions are class properties and not object properties.</a:t>
            </a:r>
          </a:p>
          <a:p>
            <a:pPr algn="just">
              <a:lnSpc>
                <a:spcPct val="150000"/>
              </a:lnSpc>
              <a:buFont typeface="Wingdings" pitchFamily="2" charset="2"/>
              <a:buChar char="Ø"/>
            </a:pPr>
            <a:r>
              <a:rPr lang="en-US" dirty="0"/>
              <a:t>To access them we need to use the class name instead of the object name.</a:t>
            </a:r>
          </a:p>
          <a:p>
            <a:pPr algn="just">
              <a:lnSpc>
                <a:spcPct val="150000"/>
              </a:lnSpc>
              <a:buFont typeface="Wingdings" pitchFamily="2" charset="2"/>
              <a:buChar char="Ø"/>
            </a:pPr>
            <a:r>
              <a:rPr lang="en-US" dirty="0"/>
              <a:t>Static member functions are </a:t>
            </a:r>
            <a:r>
              <a:rPr lang="en-US" b="1" dirty="0"/>
              <a:t>called using the class name</a:t>
            </a:r>
            <a:r>
              <a:rPr lang="en-US" dirty="0"/>
              <a:t>. </a:t>
            </a:r>
          </a:p>
          <a:p>
            <a:pPr algn="just">
              <a:lnSpc>
                <a:spcPct val="150000"/>
              </a:lnSpc>
            </a:pPr>
            <a:r>
              <a:rPr lang="en-US" dirty="0"/>
              <a:t>	Syntax:	</a:t>
            </a:r>
            <a:r>
              <a:rPr lang="en-US" dirty="0" err="1"/>
              <a:t>class_name</a:t>
            </a:r>
            <a:r>
              <a:rPr lang="en-US" dirty="0"/>
              <a:t>::function_name( )</a:t>
            </a:r>
          </a:p>
        </p:txBody>
      </p:sp>
      <p:sp>
        <p:nvSpPr>
          <p:cNvPr id="2" name="TextBox 1">
            <a:extLst>
              <a:ext uri="{FF2B5EF4-FFF2-40B4-BE49-F238E27FC236}">
                <a16:creationId xmlns:a16="http://schemas.microsoft.com/office/drawing/2014/main" id="{AE8BC925-2F4B-EEFC-26CE-21B351F60C14}"/>
              </a:ext>
            </a:extLst>
          </p:cNvPr>
          <p:cNvSpPr txBox="1"/>
          <p:nvPr/>
        </p:nvSpPr>
        <p:spPr>
          <a:xfrm>
            <a:off x="1371600" y="228600"/>
            <a:ext cx="6324600" cy="707886"/>
          </a:xfrm>
          <a:prstGeom prst="rect">
            <a:avLst/>
          </a:prstGeom>
          <a:noFill/>
        </p:spPr>
        <p:txBody>
          <a:bodyPr wrap="square" rtlCol="0">
            <a:spAutoFit/>
          </a:bodyPr>
          <a:lstStyle/>
          <a:p>
            <a:r>
              <a:rPr lang="en-IN" sz="4000" dirty="0"/>
              <a:t>Static Member Function</a:t>
            </a:r>
          </a:p>
        </p:txBody>
      </p:sp>
    </p:spTree>
    <p:extLst>
      <p:ext uri="{BB962C8B-B14F-4D97-AF65-F5344CB8AC3E}">
        <p14:creationId xmlns:p14="http://schemas.microsoft.com/office/powerpoint/2010/main" val="4202226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3D818BE1-DC0B-D3F8-F9D5-5A63855E2A04}"/>
              </a:ext>
            </a:extLst>
          </p:cNvPr>
          <p:cNvSpPr>
            <a:spLocks noGrp="1" noRot="1" noChangeArrowheads="1"/>
          </p:cNvSpPr>
          <p:nvPr>
            <p:ph type="title"/>
          </p:nvPr>
        </p:nvSpPr>
        <p:spPr/>
        <p:txBody>
          <a:bodyPr/>
          <a:lstStyle/>
          <a:p>
            <a:r>
              <a:rPr lang="en-US" altLang="en-US"/>
              <a:t>Example</a:t>
            </a:r>
          </a:p>
        </p:txBody>
      </p:sp>
      <p:sp>
        <p:nvSpPr>
          <p:cNvPr id="393219" name="Rectangle 3">
            <a:extLst>
              <a:ext uri="{FF2B5EF4-FFF2-40B4-BE49-F238E27FC236}">
                <a16:creationId xmlns:a16="http://schemas.microsoft.com/office/drawing/2014/main" id="{7617939B-E292-9F33-9BAC-7EA41D42D51C}"/>
              </a:ext>
            </a:extLst>
          </p:cNvPr>
          <p:cNvSpPr>
            <a:spLocks noGrp="1" noRot="1" noChangeArrowheads="1"/>
          </p:cNvSpPr>
          <p:nvPr>
            <p:ph idx="1"/>
          </p:nvPr>
        </p:nvSpPr>
        <p:spPr/>
        <p:txBody>
          <a:bodyPr/>
          <a:lstStyle/>
          <a:p>
            <a:pPr>
              <a:lnSpc>
                <a:spcPct val="90000"/>
              </a:lnSpc>
              <a:buFont typeface="Arial" panose="020B0604020202020204" pitchFamily="34" charset="0"/>
              <a:buNone/>
            </a:pPr>
            <a:r>
              <a:rPr lang="en-US" altLang="en-US" sz="1800" b="1">
                <a:latin typeface="Courier New" panose="02070309020205020404" pitchFamily="49" charset="0"/>
              </a:rPr>
              <a:t>class Student{</a:t>
            </a:r>
          </a:p>
          <a:p>
            <a:pPr>
              <a:lnSpc>
                <a:spcPct val="90000"/>
              </a:lnSpc>
              <a:buFont typeface="Arial" panose="020B0604020202020204" pitchFamily="34" charset="0"/>
              <a:buNone/>
            </a:pPr>
            <a:r>
              <a:rPr lang="en-US" altLang="en-US" sz="1800" b="1">
                <a:latin typeface="Courier New" panose="02070309020205020404" pitchFamily="49" charset="0"/>
              </a:rPr>
              <a:t>	static int noOfStudents;</a:t>
            </a:r>
          </a:p>
          <a:p>
            <a:pPr>
              <a:lnSpc>
                <a:spcPct val="90000"/>
              </a:lnSpc>
              <a:buFont typeface="Arial" panose="020B0604020202020204" pitchFamily="34" charset="0"/>
              <a:buNone/>
            </a:pPr>
            <a:r>
              <a:rPr lang="en-US" altLang="en-US" sz="1800" b="1">
                <a:latin typeface="Courier New" panose="02070309020205020404" pitchFamily="49" charset="0"/>
              </a:rPr>
              <a:t>	int rollNo;</a:t>
            </a:r>
          </a:p>
          <a:p>
            <a:pPr>
              <a:lnSpc>
                <a:spcPct val="90000"/>
              </a:lnSpc>
              <a:buFont typeface="Arial" panose="020B0604020202020204" pitchFamily="34" charset="0"/>
              <a:buNone/>
            </a:pPr>
            <a:r>
              <a:rPr lang="en-US" altLang="en-US" sz="1800" b="1">
                <a:latin typeface="Courier New" panose="02070309020205020404" pitchFamily="49" charset="0"/>
              </a:rPr>
              <a:t>public:</a:t>
            </a:r>
          </a:p>
          <a:p>
            <a:pPr>
              <a:lnSpc>
                <a:spcPct val="90000"/>
              </a:lnSpc>
              <a:buFont typeface="Arial" panose="020B0604020202020204" pitchFamily="34" charset="0"/>
              <a:buNone/>
            </a:pPr>
            <a:r>
              <a:rPr lang="en-US" altLang="en-US" sz="1800" b="1">
                <a:latin typeface="Courier New" panose="02070309020205020404" pitchFamily="49" charset="0"/>
              </a:rPr>
              <a:t>	static int getTotalStudent(){</a:t>
            </a:r>
          </a:p>
          <a:p>
            <a:pPr>
              <a:lnSpc>
                <a:spcPct val="90000"/>
              </a:lnSpc>
              <a:buFont typeface="Arial" panose="020B0604020202020204" pitchFamily="34" charset="0"/>
              <a:buNone/>
            </a:pPr>
            <a:r>
              <a:rPr lang="en-US" altLang="en-US" sz="1800" b="1">
                <a:latin typeface="Courier New" panose="02070309020205020404" pitchFamily="49" charset="0"/>
              </a:rPr>
              <a:t>		return noOfStudents;</a:t>
            </a:r>
          </a:p>
          <a:p>
            <a:pPr>
              <a:lnSpc>
                <a:spcPct val="90000"/>
              </a:lnSpc>
              <a:buFont typeface="Arial" panose="020B0604020202020204" pitchFamily="34" charset="0"/>
              <a:buNone/>
            </a:pPr>
            <a:r>
              <a:rPr lang="en-US" altLang="en-US" sz="1800" b="1">
                <a:latin typeface="Courier New" panose="02070309020205020404" pitchFamily="49" charset="0"/>
              </a:rPr>
              <a:t>	}</a:t>
            </a:r>
          </a:p>
          <a:p>
            <a:pPr>
              <a:lnSpc>
                <a:spcPct val="90000"/>
              </a:lnSpc>
              <a:buFont typeface="Arial" panose="020B0604020202020204" pitchFamily="34" charset="0"/>
              <a:buNone/>
            </a:pPr>
            <a:r>
              <a:rPr lang="en-US" altLang="en-US" sz="1800" b="1">
                <a:latin typeface="Courier New" panose="02070309020205020404" pitchFamily="49" charset="0"/>
              </a:rPr>
              <a:t>};</a:t>
            </a:r>
          </a:p>
          <a:p>
            <a:pPr>
              <a:lnSpc>
                <a:spcPct val="90000"/>
              </a:lnSpc>
              <a:buFont typeface="Arial" panose="020B0604020202020204" pitchFamily="34" charset="0"/>
              <a:buNone/>
            </a:pPr>
            <a:r>
              <a:rPr lang="en-US" altLang="en-US" sz="1800" b="1">
                <a:latin typeface="Courier New" panose="02070309020205020404" pitchFamily="49" charset="0"/>
              </a:rPr>
              <a:t>int main(){</a:t>
            </a:r>
          </a:p>
          <a:p>
            <a:pPr>
              <a:lnSpc>
                <a:spcPct val="90000"/>
              </a:lnSpc>
              <a:buFont typeface="Arial" panose="020B0604020202020204" pitchFamily="34" charset="0"/>
              <a:buNone/>
            </a:pPr>
            <a:r>
              <a:rPr lang="en-US" altLang="en-US" sz="1800" b="1">
                <a:latin typeface="Courier New" panose="02070309020205020404" pitchFamily="49" charset="0"/>
              </a:rPr>
              <a:t>	int i = Student::getTotalStudents();</a:t>
            </a:r>
          </a:p>
          <a:p>
            <a:pPr>
              <a:lnSpc>
                <a:spcPct val="90000"/>
              </a:lnSpc>
              <a:buFont typeface="Arial" panose="020B0604020202020204" pitchFamily="34" charset="0"/>
              <a:buNone/>
            </a:pPr>
            <a:r>
              <a:rPr lang="en-US" altLang="en-US" sz="1800" b="1">
                <a:latin typeface="Courier New" panose="02070309020205020404" pitchFamily="49" charset="0"/>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B101-489D-2DE4-8752-CD59B3F4D90E}"/>
              </a:ext>
            </a:extLst>
          </p:cNvPr>
          <p:cNvSpPr>
            <a:spLocks noGrp="1"/>
          </p:cNvSpPr>
          <p:nvPr>
            <p:ph type="title"/>
          </p:nvPr>
        </p:nvSpPr>
        <p:spPr>
          <a:xfrm>
            <a:off x="3505200" y="274638"/>
            <a:ext cx="5181600" cy="457198"/>
          </a:xfrm>
        </p:spPr>
        <p:txBody>
          <a:bodyPr>
            <a:normAutofit fontScale="90000"/>
          </a:bodyPr>
          <a:lstStyle/>
          <a:p>
            <a:r>
              <a:rPr lang="en-IN" dirty="0"/>
              <a:t>Example: static function</a:t>
            </a:r>
          </a:p>
        </p:txBody>
      </p:sp>
      <p:sp>
        <p:nvSpPr>
          <p:cNvPr id="3" name="Content Placeholder 2">
            <a:extLst>
              <a:ext uri="{FF2B5EF4-FFF2-40B4-BE49-F238E27FC236}">
                <a16:creationId xmlns:a16="http://schemas.microsoft.com/office/drawing/2014/main" id="{370A992A-6D7C-1968-CFF9-9E0E802A9EF3}"/>
              </a:ext>
            </a:extLst>
          </p:cNvPr>
          <p:cNvSpPr>
            <a:spLocks noGrp="1"/>
          </p:cNvSpPr>
          <p:nvPr>
            <p:ph idx="1"/>
          </p:nvPr>
        </p:nvSpPr>
        <p:spPr>
          <a:xfrm>
            <a:off x="152400" y="152400"/>
            <a:ext cx="3540177" cy="6553200"/>
          </a:xfrm>
        </p:spPr>
        <p:txBody>
          <a:bodyPr>
            <a:normAutofit fontScale="92500" lnSpcReduction="20000"/>
          </a:bodyPr>
          <a:lstStyle/>
          <a:p>
            <a:pPr marL="0" indent="0">
              <a:buNone/>
            </a:pPr>
            <a:r>
              <a:rPr lang="en-IN" sz="1400" dirty="0"/>
              <a:t>#include&lt;iostream&gt;</a:t>
            </a:r>
          </a:p>
          <a:p>
            <a:pPr marL="0" indent="0">
              <a:buNone/>
            </a:pPr>
            <a:r>
              <a:rPr lang="en-IN" sz="1400" dirty="0"/>
              <a:t>using namespace std;</a:t>
            </a:r>
          </a:p>
          <a:p>
            <a:pPr marL="0" indent="0">
              <a:buNone/>
            </a:pPr>
            <a:r>
              <a:rPr lang="en-IN" sz="1400" dirty="0"/>
              <a:t>class base {</a:t>
            </a:r>
          </a:p>
          <a:p>
            <a:pPr marL="0" indent="0">
              <a:buNone/>
            </a:pPr>
            <a:r>
              <a:rPr lang="en-IN" sz="1400" dirty="0"/>
              <a:t>public:</a:t>
            </a:r>
          </a:p>
          <a:p>
            <a:pPr marL="0" indent="0">
              <a:buNone/>
            </a:pPr>
            <a:r>
              <a:rPr lang="en-IN" sz="1400" dirty="0"/>
              <a:t>int x;</a:t>
            </a:r>
          </a:p>
          <a:p>
            <a:pPr marL="0" indent="0">
              <a:buNone/>
            </a:pPr>
            <a:r>
              <a:rPr lang="en-IN" sz="1400" dirty="0"/>
              <a:t>static int y;</a:t>
            </a:r>
          </a:p>
          <a:p>
            <a:pPr marL="0" indent="0">
              <a:buNone/>
            </a:pPr>
            <a:r>
              <a:rPr lang="en-IN" sz="1400" dirty="0"/>
              <a:t>void </a:t>
            </a:r>
            <a:r>
              <a:rPr lang="en-IN" sz="1400" dirty="0" err="1"/>
              <a:t>printx</a:t>
            </a:r>
            <a:r>
              <a:rPr lang="en-IN" sz="1400" dirty="0"/>
              <a:t>()</a:t>
            </a:r>
          </a:p>
          <a:p>
            <a:pPr marL="0" indent="0">
              <a:buNone/>
            </a:pPr>
            <a:r>
              <a:rPr lang="en-IN" sz="1400" dirty="0"/>
              <a:t>{</a:t>
            </a:r>
          </a:p>
          <a:p>
            <a:pPr marL="0" indent="0">
              <a:buNone/>
            </a:pPr>
            <a:r>
              <a:rPr lang="en-IN" sz="1400" dirty="0" err="1"/>
              <a:t>cout</a:t>
            </a:r>
            <a:r>
              <a:rPr lang="en-IN" sz="1400" dirty="0"/>
              <a:t>&lt;&lt;"x = "&lt;&lt;x&lt;&lt;</a:t>
            </a:r>
            <a:r>
              <a:rPr lang="en-IN" sz="1400" dirty="0" err="1"/>
              <a:t>endl</a:t>
            </a:r>
            <a:r>
              <a:rPr lang="en-IN" sz="1400" dirty="0"/>
              <a:t>;</a:t>
            </a:r>
          </a:p>
          <a:p>
            <a:pPr marL="0" indent="0">
              <a:buNone/>
            </a:pPr>
            <a:r>
              <a:rPr lang="en-IN" sz="1400" dirty="0"/>
              <a:t>}</a:t>
            </a:r>
          </a:p>
          <a:p>
            <a:pPr marL="0" indent="0">
              <a:buNone/>
            </a:pPr>
            <a:r>
              <a:rPr lang="en-IN" sz="1400" dirty="0"/>
              <a:t>static void </a:t>
            </a:r>
            <a:r>
              <a:rPr lang="en-IN" sz="1400" dirty="0" err="1"/>
              <a:t>printy</a:t>
            </a:r>
            <a:r>
              <a:rPr lang="en-IN" sz="1400" dirty="0"/>
              <a:t>()</a:t>
            </a:r>
          </a:p>
          <a:p>
            <a:pPr marL="0" indent="0">
              <a:buNone/>
            </a:pPr>
            <a:r>
              <a:rPr lang="en-IN" sz="1400" dirty="0"/>
              <a:t>{</a:t>
            </a:r>
          </a:p>
          <a:p>
            <a:pPr marL="0" indent="0">
              <a:buNone/>
            </a:pPr>
            <a:r>
              <a:rPr lang="en-IN" sz="1400" dirty="0" err="1"/>
              <a:t>cout</a:t>
            </a:r>
            <a:r>
              <a:rPr lang="en-IN" sz="1400" dirty="0"/>
              <a:t>&lt;&lt;"y = "&lt;&lt;y&lt;&lt;</a:t>
            </a:r>
            <a:r>
              <a:rPr lang="en-IN" sz="1400" dirty="0" err="1"/>
              <a:t>endl</a:t>
            </a:r>
            <a:r>
              <a:rPr lang="en-IN" sz="1400" dirty="0"/>
              <a:t>;</a:t>
            </a:r>
          </a:p>
          <a:p>
            <a:pPr marL="0" indent="0">
              <a:buNone/>
            </a:pPr>
            <a:r>
              <a:rPr lang="en-IN" sz="1400" dirty="0"/>
              <a:t>}</a:t>
            </a:r>
          </a:p>
          <a:p>
            <a:pPr marL="0" indent="0">
              <a:buNone/>
            </a:pPr>
            <a:r>
              <a:rPr lang="en-IN" sz="1400" dirty="0"/>
              <a:t>};</a:t>
            </a:r>
          </a:p>
          <a:p>
            <a:pPr marL="0" indent="0">
              <a:buNone/>
            </a:pPr>
            <a:r>
              <a:rPr lang="en-IN" sz="1400" dirty="0"/>
              <a:t>int base::y; // definition (or memory allocation)</a:t>
            </a:r>
          </a:p>
          <a:p>
            <a:pPr marL="0" indent="0">
              <a:buNone/>
            </a:pPr>
            <a:r>
              <a:rPr lang="en-IN" sz="1400" dirty="0"/>
              <a:t>int main() </a:t>
            </a:r>
          </a:p>
          <a:p>
            <a:pPr marL="0" indent="0">
              <a:buNone/>
            </a:pPr>
            <a:r>
              <a:rPr lang="en-IN" sz="1400" dirty="0"/>
              <a:t>{</a:t>
            </a:r>
          </a:p>
          <a:p>
            <a:pPr marL="0" indent="0">
              <a:buNone/>
            </a:pPr>
            <a:r>
              <a:rPr lang="en-IN" sz="1400" dirty="0"/>
              <a:t>	base b1,b2;</a:t>
            </a:r>
          </a:p>
          <a:p>
            <a:pPr marL="0" indent="0">
              <a:buNone/>
            </a:pPr>
            <a:r>
              <a:rPr lang="en-IN" sz="1400" dirty="0"/>
              <a:t>	b1.x=10;</a:t>
            </a:r>
          </a:p>
          <a:p>
            <a:pPr marL="0" indent="0">
              <a:buNone/>
            </a:pPr>
            <a:r>
              <a:rPr lang="en-IN" sz="1400" dirty="0"/>
              <a:t>	b2.x=20;</a:t>
            </a:r>
          </a:p>
          <a:p>
            <a:pPr marL="0" indent="0">
              <a:buNone/>
            </a:pPr>
            <a:r>
              <a:rPr lang="en-IN" sz="1400" dirty="0"/>
              <a:t>	b1.y=30;</a:t>
            </a:r>
          </a:p>
          <a:p>
            <a:pPr marL="0" indent="0">
              <a:buNone/>
            </a:pPr>
            <a:r>
              <a:rPr lang="en-IN" sz="1400" dirty="0"/>
              <a:t>	b2.y=40;</a:t>
            </a:r>
          </a:p>
          <a:p>
            <a:pPr marL="0" indent="0">
              <a:buNone/>
            </a:pPr>
            <a:r>
              <a:rPr lang="en-IN" sz="1400" dirty="0"/>
              <a:t>	</a:t>
            </a:r>
          </a:p>
          <a:p>
            <a:pPr marL="0" indent="0">
              <a:buNone/>
            </a:pPr>
            <a:r>
              <a:rPr lang="en-IN" sz="1400" dirty="0"/>
              <a:t>	b1.printx();</a:t>
            </a:r>
          </a:p>
          <a:p>
            <a:pPr marL="0" indent="0">
              <a:buNone/>
            </a:pPr>
            <a:r>
              <a:rPr lang="en-IN" sz="1400" dirty="0"/>
              <a:t>	b2.printx();</a:t>
            </a:r>
          </a:p>
          <a:p>
            <a:pPr marL="0" indent="0">
              <a:buNone/>
            </a:pPr>
            <a:r>
              <a:rPr lang="en-IN" sz="1400" dirty="0"/>
              <a:t>	b1.printy();</a:t>
            </a:r>
          </a:p>
          <a:p>
            <a:pPr marL="0" indent="0">
              <a:buNone/>
            </a:pPr>
            <a:r>
              <a:rPr lang="en-IN" sz="1400" dirty="0"/>
              <a:t>	b2.printy();</a:t>
            </a:r>
          </a:p>
          <a:p>
            <a:pPr marL="0" indent="0">
              <a:buNone/>
            </a:pPr>
            <a:r>
              <a:rPr lang="en-IN" sz="1400" dirty="0"/>
              <a:t>	return 0;</a:t>
            </a:r>
          </a:p>
          <a:p>
            <a:pPr marL="0" indent="0">
              <a:buNone/>
            </a:pPr>
            <a:r>
              <a:rPr lang="en-IN" sz="1400" dirty="0"/>
              <a:t>}}</a:t>
            </a:r>
          </a:p>
        </p:txBody>
      </p:sp>
      <p:sp>
        <p:nvSpPr>
          <p:cNvPr id="5" name="TextBox 4">
            <a:extLst>
              <a:ext uri="{FF2B5EF4-FFF2-40B4-BE49-F238E27FC236}">
                <a16:creationId xmlns:a16="http://schemas.microsoft.com/office/drawing/2014/main" id="{71F15CD2-C17D-AA0A-798C-7CC7B6B87F7A}"/>
              </a:ext>
            </a:extLst>
          </p:cNvPr>
          <p:cNvSpPr txBox="1"/>
          <p:nvPr/>
        </p:nvSpPr>
        <p:spPr>
          <a:xfrm>
            <a:off x="3962400" y="4895671"/>
            <a:ext cx="4419600" cy="1200329"/>
          </a:xfrm>
          <a:prstGeom prst="rect">
            <a:avLst/>
          </a:prstGeom>
          <a:noFill/>
        </p:spPr>
        <p:txBody>
          <a:bodyPr wrap="square" rtlCol="0">
            <a:spAutoFit/>
          </a:bodyPr>
          <a:lstStyle/>
          <a:p>
            <a:r>
              <a:rPr lang="en-IN" dirty="0"/>
              <a:t>Static functions can access the values of only static data members, whereas normal members can access static as well as non-static both.</a:t>
            </a:r>
          </a:p>
        </p:txBody>
      </p:sp>
      <p:sp>
        <p:nvSpPr>
          <p:cNvPr id="7" name="TextBox 6">
            <a:extLst>
              <a:ext uri="{FF2B5EF4-FFF2-40B4-BE49-F238E27FC236}">
                <a16:creationId xmlns:a16="http://schemas.microsoft.com/office/drawing/2014/main" id="{FE565BE1-D3EB-1F36-4EBA-D5C89C300500}"/>
              </a:ext>
            </a:extLst>
          </p:cNvPr>
          <p:cNvSpPr txBox="1"/>
          <p:nvPr/>
        </p:nvSpPr>
        <p:spPr>
          <a:xfrm>
            <a:off x="7150308" y="1524000"/>
            <a:ext cx="1219200" cy="1477328"/>
          </a:xfrm>
          <a:prstGeom prst="rect">
            <a:avLst/>
          </a:prstGeom>
          <a:noFill/>
        </p:spPr>
        <p:txBody>
          <a:bodyPr wrap="square">
            <a:spAutoFit/>
          </a:bodyPr>
          <a:lstStyle/>
          <a:p>
            <a:r>
              <a:rPr lang="en-US" dirty="0"/>
              <a:t>Output:</a:t>
            </a:r>
          </a:p>
          <a:p>
            <a:r>
              <a:rPr lang="en-US" dirty="0"/>
              <a:t>b1.x = 10</a:t>
            </a:r>
          </a:p>
          <a:p>
            <a:r>
              <a:rPr lang="en-US" dirty="0"/>
              <a:t>b2.x = 20</a:t>
            </a:r>
          </a:p>
          <a:p>
            <a:r>
              <a:rPr lang="en-US" dirty="0"/>
              <a:t>b1.y = 40</a:t>
            </a:r>
          </a:p>
          <a:p>
            <a:r>
              <a:rPr lang="en-US" dirty="0"/>
              <a:t>b2.y = 40</a:t>
            </a:r>
          </a:p>
        </p:txBody>
      </p:sp>
      <p:sp>
        <p:nvSpPr>
          <p:cNvPr id="6" name="TextBox 5">
            <a:extLst>
              <a:ext uri="{FF2B5EF4-FFF2-40B4-BE49-F238E27FC236}">
                <a16:creationId xmlns:a16="http://schemas.microsoft.com/office/drawing/2014/main" id="{5A9AD39D-75E2-AB77-A81C-818B089861DE}"/>
              </a:ext>
            </a:extLst>
          </p:cNvPr>
          <p:cNvSpPr txBox="1"/>
          <p:nvPr/>
        </p:nvSpPr>
        <p:spPr>
          <a:xfrm>
            <a:off x="3962400" y="1219200"/>
            <a:ext cx="1752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X:</a:t>
            </a:r>
          </a:p>
          <a:p>
            <a:r>
              <a:rPr lang="en-IN" dirty="0"/>
              <a:t>Y:</a:t>
            </a:r>
          </a:p>
          <a:p>
            <a:r>
              <a:rPr lang="en-IN" dirty="0"/>
              <a:t> </a:t>
            </a:r>
          </a:p>
        </p:txBody>
      </p:sp>
      <p:sp>
        <p:nvSpPr>
          <p:cNvPr id="8" name="TextBox 7">
            <a:extLst>
              <a:ext uri="{FF2B5EF4-FFF2-40B4-BE49-F238E27FC236}">
                <a16:creationId xmlns:a16="http://schemas.microsoft.com/office/drawing/2014/main" id="{35F498D6-CDD9-1ED1-14F5-0B50FD492243}"/>
              </a:ext>
            </a:extLst>
          </p:cNvPr>
          <p:cNvSpPr txBox="1"/>
          <p:nvPr/>
        </p:nvSpPr>
        <p:spPr>
          <a:xfrm>
            <a:off x="4495800" y="1524000"/>
            <a:ext cx="457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30</a:t>
            </a:r>
          </a:p>
        </p:txBody>
      </p:sp>
      <p:sp>
        <p:nvSpPr>
          <p:cNvPr id="10" name="TextBox 9">
            <a:extLst>
              <a:ext uri="{FF2B5EF4-FFF2-40B4-BE49-F238E27FC236}">
                <a16:creationId xmlns:a16="http://schemas.microsoft.com/office/drawing/2014/main" id="{94B23739-67AB-4E42-222B-04200F9BE702}"/>
              </a:ext>
            </a:extLst>
          </p:cNvPr>
          <p:cNvSpPr txBox="1"/>
          <p:nvPr/>
        </p:nvSpPr>
        <p:spPr>
          <a:xfrm>
            <a:off x="4114800" y="25146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b1</a:t>
            </a:r>
          </a:p>
        </p:txBody>
      </p:sp>
      <p:sp>
        <p:nvSpPr>
          <p:cNvPr id="11" name="TextBox 10">
            <a:extLst>
              <a:ext uri="{FF2B5EF4-FFF2-40B4-BE49-F238E27FC236}">
                <a16:creationId xmlns:a16="http://schemas.microsoft.com/office/drawing/2014/main" id="{3CC0DF50-C89E-31FB-6F99-4B1C08EDEE7A}"/>
              </a:ext>
            </a:extLst>
          </p:cNvPr>
          <p:cNvSpPr txBox="1"/>
          <p:nvPr/>
        </p:nvSpPr>
        <p:spPr>
          <a:xfrm>
            <a:off x="5181600" y="25146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b2</a:t>
            </a:r>
          </a:p>
        </p:txBody>
      </p:sp>
      <p:sp>
        <p:nvSpPr>
          <p:cNvPr id="12" name="TextBox 11">
            <a:extLst>
              <a:ext uri="{FF2B5EF4-FFF2-40B4-BE49-F238E27FC236}">
                <a16:creationId xmlns:a16="http://schemas.microsoft.com/office/drawing/2014/main" id="{2FAEE69F-4199-2384-97EA-8C1297A9F0B3}"/>
              </a:ext>
            </a:extLst>
          </p:cNvPr>
          <p:cNvSpPr txBox="1"/>
          <p:nvPr/>
        </p:nvSpPr>
        <p:spPr>
          <a:xfrm>
            <a:off x="4114800" y="3124200"/>
            <a:ext cx="685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X=10</a:t>
            </a:r>
          </a:p>
          <a:p>
            <a:r>
              <a:rPr lang="en-IN" dirty="0"/>
              <a:t>Y=</a:t>
            </a:r>
          </a:p>
        </p:txBody>
      </p:sp>
      <p:sp>
        <p:nvSpPr>
          <p:cNvPr id="13" name="TextBox 12">
            <a:extLst>
              <a:ext uri="{FF2B5EF4-FFF2-40B4-BE49-F238E27FC236}">
                <a16:creationId xmlns:a16="http://schemas.microsoft.com/office/drawing/2014/main" id="{3BDA940E-D648-6D68-9461-A550D82ED14B}"/>
              </a:ext>
            </a:extLst>
          </p:cNvPr>
          <p:cNvSpPr txBox="1"/>
          <p:nvPr/>
        </p:nvSpPr>
        <p:spPr>
          <a:xfrm>
            <a:off x="5181600" y="3124200"/>
            <a:ext cx="685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X=20</a:t>
            </a:r>
          </a:p>
          <a:p>
            <a:r>
              <a:rPr lang="en-IN" dirty="0"/>
              <a:t>Y=</a:t>
            </a:r>
          </a:p>
        </p:txBody>
      </p:sp>
      <p:sp>
        <p:nvSpPr>
          <p:cNvPr id="24" name="Freeform: Shape 23">
            <a:extLst>
              <a:ext uri="{FF2B5EF4-FFF2-40B4-BE49-F238E27FC236}">
                <a16:creationId xmlns:a16="http://schemas.microsoft.com/office/drawing/2014/main" id="{4FD1B1FC-2369-38D4-6574-7B94056F5364}"/>
              </a:ext>
            </a:extLst>
          </p:cNvPr>
          <p:cNvSpPr/>
          <p:nvPr/>
        </p:nvSpPr>
        <p:spPr>
          <a:xfrm>
            <a:off x="3612630" y="1693889"/>
            <a:ext cx="839449" cy="1933731"/>
          </a:xfrm>
          <a:custGeom>
            <a:avLst/>
            <a:gdLst>
              <a:gd name="connsiteX0" fmla="*/ 569626 w 839449"/>
              <a:gd name="connsiteY0" fmla="*/ 1933731 h 1933731"/>
              <a:gd name="connsiteX1" fmla="*/ 434714 w 839449"/>
              <a:gd name="connsiteY1" fmla="*/ 1903750 h 1933731"/>
              <a:gd name="connsiteX2" fmla="*/ 359763 w 839449"/>
              <a:gd name="connsiteY2" fmla="*/ 1783829 h 1933731"/>
              <a:gd name="connsiteX3" fmla="*/ 314793 w 839449"/>
              <a:gd name="connsiteY3" fmla="*/ 1738859 h 1933731"/>
              <a:gd name="connsiteX4" fmla="*/ 284813 w 839449"/>
              <a:gd name="connsiteY4" fmla="*/ 1663908 h 1933731"/>
              <a:gd name="connsiteX5" fmla="*/ 194872 w 839449"/>
              <a:gd name="connsiteY5" fmla="*/ 1543986 h 1933731"/>
              <a:gd name="connsiteX6" fmla="*/ 149901 w 839449"/>
              <a:gd name="connsiteY6" fmla="*/ 1469036 h 1933731"/>
              <a:gd name="connsiteX7" fmla="*/ 134911 w 839449"/>
              <a:gd name="connsiteY7" fmla="*/ 1409075 h 1933731"/>
              <a:gd name="connsiteX8" fmla="*/ 59960 w 839449"/>
              <a:gd name="connsiteY8" fmla="*/ 1229193 h 1933731"/>
              <a:gd name="connsiteX9" fmla="*/ 0 w 839449"/>
              <a:gd name="connsiteY9" fmla="*/ 1004341 h 1933731"/>
              <a:gd name="connsiteX10" fmla="*/ 14990 w 839449"/>
              <a:gd name="connsiteY10" fmla="*/ 749508 h 1933731"/>
              <a:gd name="connsiteX11" fmla="*/ 59960 w 839449"/>
              <a:gd name="connsiteY11" fmla="*/ 629586 h 1933731"/>
              <a:gd name="connsiteX12" fmla="*/ 89940 w 839449"/>
              <a:gd name="connsiteY12" fmla="*/ 539645 h 1933731"/>
              <a:gd name="connsiteX13" fmla="*/ 134911 w 839449"/>
              <a:gd name="connsiteY13" fmla="*/ 494675 h 1933731"/>
              <a:gd name="connsiteX14" fmla="*/ 179881 w 839449"/>
              <a:gd name="connsiteY14" fmla="*/ 434714 h 1933731"/>
              <a:gd name="connsiteX15" fmla="*/ 209862 w 839449"/>
              <a:gd name="connsiteY15" fmla="*/ 389744 h 1933731"/>
              <a:gd name="connsiteX16" fmla="*/ 314793 w 839449"/>
              <a:gd name="connsiteY16" fmla="*/ 299803 h 1933731"/>
              <a:gd name="connsiteX17" fmla="*/ 389744 w 839449"/>
              <a:gd name="connsiteY17" fmla="*/ 254832 h 1933731"/>
              <a:gd name="connsiteX18" fmla="*/ 494675 w 839449"/>
              <a:gd name="connsiteY18" fmla="*/ 179881 h 1933731"/>
              <a:gd name="connsiteX19" fmla="*/ 629586 w 839449"/>
              <a:gd name="connsiteY19" fmla="*/ 104931 h 1933731"/>
              <a:gd name="connsiteX20" fmla="*/ 734518 w 839449"/>
              <a:gd name="connsiteY20" fmla="*/ 29980 h 1933731"/>
              <a:gd name="connsiteX21" fmla="*/ 794478 w 839449"/>
              <a:gd name="connsiteY21" fmla="*/ 14990 h 1933731"/>
              <a:gd name="connsiteX22" fmla="*/ 839449 w 839449"/>
              <a:gd name="connsiteY22" fmla="*/ 0 h 193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9449" h="1933731">
                <a:moveTo>
                  <a:pt x="569626" y="1933731"/>
                </a:moveTo>
                <a:cubicBezTo>
                  <a:pt x="524655" y="1923737"/>
                  <a:pt x="477238" y="1921468"/>
                  <a:pt x="434714" y="1903750"/>
                </a:cubicBezTo>
                <a:cubicBezTo>
                  <a:pt x="379584" y="1880779"/>
                  <a:pt x="386362" y="1826388"/>
                  <a:pt x="359763" y="1783829"/>
                </a:cubicBezTo>
                <a:cubicBezTo>
                  <a:pt x="348527" y="1765852"/>
                  <a:pt x="329783" y="1753849"/>
                  <a:pt x="314793" y="1738859"/>
                </a:cubicBezTo>
                <a:cubicBezTo>
                  <a:pt x="304800" y="1713875"/>
                  <a:pt x="298915" y="1686825"/>
                  <a:pt x="284813" y="1663908"/>
                </a:cubicBezTo>
                <a:cubicBezTo>
                  <a:pt x="258625" y="1621353"/>
                  <a:pt x="220580" y="1586832"/>
                  <a:pt x="194872" y="1543986"/>
                </a:cubicBezTo>
                <a:lnTo>
                  <a:pt x="149901" y="1469036"/>
                </a:lnTo>
                <a:cubicBezTo>
                  <a:pt x="144904" y="1449049"/>
                  <a:pt x="142145" y="1428365"/>
                  <a:pt x="134911" y="1409075"/>
                </a:cubicBezTo>
                <a:cubicBezTo>
                  <a:pt x="112103" y="1348253"/>
                  <a:pt x="75714" y="1292211"/>
                  <a:pt x="59960" y="1229193"/>
                </a:cubicBezTo>
                <a:cubicBezTo>
                  <a:pt x="21157" y="1073981"/>
                  <a:pt x="41299" y="1148891"/>
                  <a:pt x="0" y="1004341"/>
                </a:cubicBezTo>
                <a:cubicBezTo>
                  <a:pt x="4997" y="919397"/>
                  <a:pt x="6923" y="834216"/>
                  <a:pt x="14990" y="749508"/>
                </a:cubicBezTo>
                <a:cubicBezTo>
                  <a:pt x="21075" y="685612"/>
                  <a:pt x="36304" y="688728"/>
                  <a:pt x="59960" y="629586"/>
                </a:cubicBezTo>
                <a:cubicBezTo>
                  <a:pt x="71697" y="600244"/>
                  <a:pt x="67594" y="561991"/>
                  <a:pt x="89940" y="539645"/>
                </a:cubicBezTo>
                <a:cubicBezTo>
                  <a:pt x="104930" y="524655"/>
                  <a:pt x="121115" y="510771"/>
                  <a:pt x="134911" y="494675"/>
                </a:cubicBezTo>
                <a:cubicBezTo>
                  <a:pt x="151170" y="475706"/>
                  <a:pt x="165360" y="455044"/>
                  <a:pt x="179881" y="434714"/>
                </a:cubicBezTo>
                <a:cubicBezTo>
                  <a:pt x="190353" y="420054"/>
                  <a:pt x="198328" y="403584"/>
                  <a:pt x="209862" y="389744"/>
                </a:cubicBezTo>
                <a:cubicBezTo>
                  <a:pt x="238815" y="355000"/>
                  <a:pt x="277568" y="324620"/>
                  <a:pt x="314793" y="299803"/>
                </a:cubicBezTo>
                <a:cubicBezTo>
                  <a:pt x="339035" y="283641"/>
                  <a:pt x="364760" y="269822"/>
                  <a:pt x="389744" y="254832"/>
                </a:cubicBezTo>
                <a:cubicBezTo>
                  <a:pt x="444003" y="173444"/>
                  <a:pt x="389028" y="237507"/>
                  <a:pt x="494675" y="179881"/>
                </a:cubicBezTo>
                <a:cubicBezTo>
                  <a:pt x="656667" y="91522"/>
                  <a:pt x="524602" y="139926"/>
                  <a:pt x="629586" y="104931"/>
                </a:cubicBezTo>
                <a:cubicBezTo>
                  <a:pt x="668343" y="66174"/>
                  <a:pt x="671827" y="57843"/>
                  <a:pt x="734518" y="29980"/>
                </a:cubicBezTo>
                <a:cubicBezTo>
                  <a:pt x="753344" y="21613"/>
                  <a:pt x="774669" y="20650"/>
                  <a:pt x="794478" y="14990"/>
                </a:cubicBezTo>
                <a:cubicBezTo>
                  <a:pt x="809671" y="10649"/>
                  <a:pt x="839449" y="0"/>
                  <a:pt x="83944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373D4DA9-540C-1D3C-7D48-ADE634322CB0}"/>
              </a:ext>
            </a:extLst>
          </p:cNvPr>
          <p:cNvSpPr/>
          <p:nvPr/>
        </p:nvSpPr>
        <p:spPr>
          <a:xfrm>
            <a:off x="5036695" y="1721589"/>
            <a:ext cx="1633928" cy="1876050"/>
          </a:xfrm>
          <a:custGeom>
            <a:avLst/>
            <a:gdLst>
              <a:gd name="connsiteX0" fmla="*/ 614597 w 1633928"/>
              <a:gd name="connsiteY0" fmla="*/ 1876050 h 1876050"/>
              <a:gd name="connsiteX1" fmla="*/ 1334125 w 1633928"/>
              <a:gd name="connsiteY1" fmla="*/ 1831080 h 1876050"/>
              <a:gd name="connsiteX2" fmla="*/ 1394085 w 1633928"/>
              <a:gd name="connsiteY2" fmla="*/ 1816090 h 1876050"/>
              <a:gd name="connsiteX3" fmla="*/ 1484026 w 1633928"/>
              <a:gd name="connsiteY3" fmla="*/ 1726149 h 1876050"/>
              <a:gd name="connsiteX4" fmla="*/ 1573967 w 1633928"/>
              <a:gd name="connsiteY4" fmla="*/ 1561257 h 1876050"/>
              <a:gd name="connsiteX5" fmla="*/ 1633928 w 1633928"/>
              <a:gd name="connsiteY5" fmla="*/ 1126542 h 1876050"/>
              <a:gd name="connsiteX6" fmla="*/ 1618938 w 1633928"/>
              <a:gd name="connsiteY6" fmla="*/ 856719 h 1876050"/>
              <a:gd name="connsiteX7" fmla="*/ 1573967 w 1633928"/>
              <a:gd name="connsiteY7" fmla="*/ 766778 h 1876050"/>
              <a:gd name="connsiteX8" fmla="*/ 1394085 w 1633928"/>
              <a:gd name="connsiteY8" fmla="*/ 571906 h 1876050"/>
              <a:gd name="connsiteX9" fmla="*/ 1154243 w 1633928"/>
              <a:gd name="connsiteY9" fmla="*/ 466975 h 1876050"/>
              <a:gd name="connsiteX10" fmla="*/ 989351 w 1633928"/>
              <a:gd name="connsiteY10" fmla="*/ 422004 h 1876050"/>
              <a:gd name="connsiteX11" fmla="*/ 899410 w 1633928"/>
              <a:gd name="connsiteY11" fmla="*/ 392024 h 1876050"/>
              <a:gd name="connsiteX12" fmla="*/ 719528 w 1633928"/>
              <a:gd name="connsiteY12" fmla="*/ 362044 h 1876050"/>
              <a:gd name="connsiteX13" fmla="*/ 674557 w 1633928"/>
              <a:gd name="connsiteY13" fmla="*/ 347054 h 1876050"/>
              <a:gd name="connsiteX14" fmla="*/ 614597 w 1633928"/>
              <a:gd name="connsiteY14" fmla="*/ 332063 h 1876050"/>
              <a:gd name="connsiteX15" fmla="*/ 464695 w 1633928"/>
              <a:gd name="connsiteY15" fmla="*/ 227132 h 1876050"/>
              <a:gd name="connsiteX16" fmla="*/ 389744 w 1633928"/>
              <a:gd name="connsiteY16" fmla="*/ 137191 h 1876050"/>
              <a:gd name="connsiteX17" fmla="*/ 344774 w 1633928"/>
              <a:gd name="connsiteY17" fmla="*/ 107211 h 1876050"/>
              <a:gd name="connsiteX18" fmla="*/ 299803 w 1633928"/>
              <a:gd name="connsiteY18" fmla="*/ 62241 h 1876050"/>
              <a:gd name="connsiteX19" fmla="*/ 254833 w 1633928"/>
              <a:gd name="connsiteY19" fmla="*/ 47250 h 1876050"/>
              <a:gd name="connsiteX20" fmla="*/ 194872 w 1633928"/>
              <a:gd name="connsiteY20" fmla="*/ 17270 h 1876050"/>
              <a:gd name="connsiteX21" fmla="*/ 0 w 1633928"/>
              <a:gd name="connsiteY21" fmla="*/ 2280 h 187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3928" h="1876050">
                <a:moveTo>
                  <a:pt x="614597" y="1876050"/>
                </a:moveTo>
                <a:lnTo>
                  <a:pt x="1334125" y="1831080"/>
                </a:lnTo>
                <a:cubicBezTo>
                  <a:pt x="1354666" y="1829500"/>
                  <a:pt x="1377207" y="1827904"/>
                  <a:pt x="1394085" y="1816090"/>
                </a:cubicBezTo>
                <a:cubicBezTo>
                  <a:pt x="1428819" y="1791776"/>
                  <a:pt x="1459575" y="1760787"/>
                  <a:pt x="1484026" y="1726149"/>
                </a:cubicBezTo>
                <a:cubicBezTo>
                  <a:pt x="1520131" y="1675000"/>
                  <a:pt x="1543987" y="1616221"/>
                  <a:pt x="1573967" y="1561257"/>
                </a:cubicBezTo>
                <a:cubicBezTo>
                  <a:pt x="1604440" y="1398736"/>
                  <a:pt x="1633928" y="1289298"/>
                  <a:pt x="1633928" y="1126542"/>
                </a:cubicBezTo>
                <a:cubicBezTo>
                  <a:pt x="1633928" y="1036462"/>
                  <a:pt x="1633747" y="945573"/>
                  <a:pt x="1618938" y="856719"/>
                </a:cubicBezTo>
                <a:cubicBezTo>
                  <a:pt x="1613427" y="823656"/>
                  <a:pt x="1591212" y="795520"/>
                  <a:pt x="1573967" y="766778"/>
                </a:cubicBezTo>
                <a:cubicBezTo>
                  <a:pt x="1537195" y="705492"/>
                  <a:pt x="1428655" y="598342"/>
                  <a:pt x="1394085" y="571906"/>
                </a:cubicBezTo>
                <a:cubicBezTo>
                  <a:pt x="1346084" y="535199"/>
                  <a:pt x="1210833" y="487186"/>
                  <a:pt x="1154243" y="466975"/>
                </a:cubicBezTo>
                <a:cubicBezTo>
                  <a:pt x="959116" y="397288"/>
                  <a:pt x="1160607" y="468711"/>
                  <a:pt x="989351" y="422004"/>
                </a:cubicBezTo>
                <a:cubicBezTo>
                  <a:pt x="958863" y="413689"/>
                  <a:pt x="930259" y="398879"/>
                  <a:pt x="899410" y="392024"/>
                </a:cubicBezTo>
                <a:cubicBezTo>
                  <a:pt x="840070" y="378837"/>
                  <a:pt x="779135" y="373965"/>
                  <a:pt x="719528" y="362044"/>
                </a:cubicBezTo>
                <a:cubicBezTo>
                  <a:pt x="704034" y="358945"/>
                  <a:pt x="689750" y="351395"/>
                  <a:pt x="674557" y="347054"/>
                </a:cubicBezTo>
                <a:cubicBezTo>
                  <a:pt x="654748" y="341394"/>
                  <a:pt x="634584" y="337060"/>
                  <a:pt x="614597" y="332063"/>
                </a:cubicBezTo>
                <a:cubicBezTo>
                  <a:pt x="599900" y="322265"/>
                  <a:pt x="486894" y="249331"/>
                  <a:pt x="464695" y="227132"/>
                </a:cubicBezTo>
                <a:cubicBezTo>
                  <a:pt x="437100" y="199537"/>
                  <a:pt x="417339" y="164786"/>
                  <a:pt x="389744" y="137191"/>
                </a:cubicBezTo>
                <a:cubicBezTo>
                  <a:pt x="377005" y="124452"/>
                  <a:pt x="358614" y="118744"/>
                  <a:pt x="344774" y="107211"/>
                </a:cubicBezTo>
                <a:cubicBezTo>
                  <a:pt x="328488" y="93640"/>
                  <a:pt x="317442" y="74000"/>
                  <a:pt x="299803" y="62241"/>
                </a:cubicBezTo>
                <a:cubicBezTo>
                  <a:pt x="286656" y="53476"/>
                  <a:pt x="269356" y="53474"/>
                  <a:pt x="254833" y="47250"/>
                </a:cubicBezTo>
                <a:cubicBezTo>
                  <a:pt x="234294" y="38447"/>
                  <a:pt x="215795" y="25116"/>
                  <a:pt x="194872" y="17270"/>
                </a:cubicBezTo>
                <a:cubicBezTo>
                  <a:pt x="125813" y="-8627"/>
                  <a:pt x="80143" y="2280"/>
                  <a:pt x="0" y="22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68939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2EB281F5-9727-E0C5-8D65-F66435EC4220}"/>
              </a:ext>
            </a:extLst>
          </p:cNvPr>
          <p:cNvSpPr>
            <a:spLocks noGrp="1" noRot="1" noChangeArrowheads="1"/>
          </p:cNvSpPr>
          <p:nvPr>
            <p:ph type="title"/>
          </p:nvPr>
        </p:nvSpPr>
        <p:spPr/>
        <p:txBody>
          <a:bodyPr/>
          <a:lstStyle/>
          <a:p>
            <a:r>
              <a:rPr lang="en-US" altLang="en-US" sz="4000" dirty="0"/>
              <a:t>Global Variable vs. Static Members</a:t>
            </a:r>
          </a:p>
        </p:txBody>
      </p:sp>
      <p:sp>
        <p:nvSpPr>
          <p:cNvPr id="396291" name="Rectangle 3">
            <a:extLst>
              <a:ext uri="{FF2B5EF4-FFF2-40B4-BE49-F238E27FC236}">
                <a16:creationId xmlns:a16="http://schemas.microsoft.com/office/drawing/2014/main" id="{AC81CC2D-85BC-693C-5816-EC16A74B47D3}"/>
              </a:ext>
            </a:extLst>
          </p:cNvPr>
          <p:cNvSpPr>
            <a:spLocks noGrp="1" noRot="1" noChangeArrowheads="1"/>
          </p:cNvSpPr>
          <p:nvPr>
            <p:ph idx="1"/>
          </p:nvPr>
        </p:nvSpPr>
        <p:spPr/>
        <p:txBody>
          <a:bodyPr/>
          <a:lstStyle/>
          <a:p>
            <a:r>
              <a:rPr lang="en-US" altLang="en-US" sz="3600"/>
              <a:t>Alternative to static member is to use global variable</a:t>
            </a:r>
          </a:p>
          <a:p>
            <a:r>
              <a:rPr lang="en-US" altLang="en-US" sz="3600"/>
              <a:t>Global variables are accessible to all entities of the program</a:t>
            </a:r>
          </a:p>
          <a:p>
            <a:pPr lvl="1"/>
            <a:r>
              <a:rPr lang="en-US" altLang="en-US" sz="3200"/>
              <a:t>Against information hiding</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6C49-5070-9AF9-9487-9BA4E9676806}"/>
              </a:ext>
            </a:extLst>
          </p:cNvPr>
          <p:cNvSpPr>
            <a:spLocks noGrp="1"/>
          </p:cNvSpPr>
          <p:nvPr>
            <p:ph type="title"/>
          </p:nvPr>
        </p:nvSpPr>
        <p:spPr/>
        <p:txBody>
          <a:bodyPr>
            <a:normAutofit/>
          </a:bodyPr>
          <a:lstStyle/>
          <a:p>
            <a:r>
              <a:rPr lang="en-IN" sz="4000" dirty="0"/>
              <a:t>Inline Functions</a:t>
            </a:r>
          </a:p>
        </p:txBody>
      </p:sp>
      <p:sp>
        <p:nvSpPr>
          <p:cNvPr id="3" name="Content Placeholder 2">
            <a:extLst>
              <a:ext uri="{FF2B5EF4-FFF2-40B4-BE49-F238E27FC236}">
                <a16:creationId xmlns:a16="http://schemas.microsoft.com/office/drawing/2014/main" id="{E8044B55-E8D3-8B18-CFC3-60FA4E91B8CB}"/>
              </a:ext>
            </a:extLst>
          </p:cNvPr>
          <p:cNvSpPr>
            <a:spLocks noGrp="1"/>
          </p:cNvSpPr>
          <p:nvPr>
            <p:ph idx="1"/>
          </p:nvPr>
        </p:nvSpPr>
        <p:spPr>
          <a:xfrm>
            <a:off x="457200" y="1600201"/>
            <a:ext cx="8229600" cy="4983161"/>
          </a:xfrm>
        </p:spPr>
        <p:txBody>
          <a:bodyPr>
            <a:normAutofit fontScale="92500" lnSpcReduction="20000"/>
          </a:bodyPr>
          <a:lstStyle/>
          <a:p>
            <a:r>
              <a:rPr lang="en-US" sz="2400" dirty="0"/>
              <a:t>C++ provides inline functions to reduce the function call overhead. </a:t>
            </a:r>
          </a:p>
          <a:p>
            <a:r>
              <a:rPr lang="en-US" sz="2400" dirty="0"/>
              <a:t>An inline function is a function that is expanded in line when it is called. </a:t>
            </a:r>
          </a:p>
          <a:p>
            <a:r>
              <a:rPr lang="en-US" sz="2400" dirty="0"/>
              <a:t>When the inline function is called, the whole code of the inline function gets inserted or substituted at the point of the inline function call. </a:t>
            </a:r>
          </a:p>
          <a:p>
            <a:r>
              <a:rPr lang="en-US" sz="2400" dirty="0"/>
              <a:t>This substitution is performed by the C++ compiler at compile time. </a:t>
            </a:r>
          </a:p>
          <a:p>
            <a:r>
              <a:rPr lang="en-US" sz="2400" dirty="0"/>
              <a:t>An inline function may increase efficiency if it is small.</a:t>
            </a:r>
          </a:p>
          <a:p>
            <a:endParaRPr lang="en-US" sz="2400" dirty="0"/>
          </a:p>
          <a:p>
            <a:r>
              <a:rPr lang="en-US" sz="2400" dirty="0"/>
              <a:t>Syntax:</a:t>
            </a:r>
          </a:p>
          <a:p>
            <a:endParaRPr lang="en-US" sz="2400" dirty="0"/>
          </a:p>
          <a:p>
            <a:pPr marL="0" indent="0">
              <a:buNone/>
            </a:pPr>
            <a:r>
              <a:rPr lang="en-US" sz="2400" dirty="0"/>
              <a:t>inline return-type function-name(parameters)</a:t>
            </a:r>
          </a:p>
          <a:p>
            <a:pPr marL="0" indent="0">
              <a:buNone/>
            </a:pPr>
            <a:r>
              <a:rPr lang="en-US" sz="2400" dirty="0"/>
              <a:t>{</a:t>
            </a:r>
          </a:p>
          <a:p>
            <a:pPr marL="0" indent="0">
              <a:buNone/>
            </a:pPr>
            <a:r>
              <a:rPr lang="en-US" sz="2400" dirty="0"/>
              <a:t>    // function code</a:t>
            </a:r>
          </a:p>
          <a:p>
            <a:pPr marL="0" indent="0">
              <a:buNone/>
            </a:pPr>
            <a:r>
              <a:rPr lang="en-US" sz="2400" dirty="0"/>
              <a:t>} </a:t>
            </a:r>
            <a:endParaRPr lang="en-IN" sz="2400" dirty="0"/>
          </a:p>
        </p:txBody>
      </p:sp>
    </p:spTree>
    <p:extLst>
      <p:ext uri="{BB962C8B-B14F-4D97-AF65-F5344CB8AC3E}">
        <p14:creationId xmlns:p14="http://schemas.microsoft.com/office/powerpoint/2010/main" val="22703689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D178E-73D1-D211-3B1D-3442BEB4364D}"/>
              </a:ext>
            </a:extLst>
          </p:cNvPr>
          <p:cNvSpPr>
            <a:spLocks noGrp="1"/>
          </p:cNvSpPr>
          <p:nvPr>
            <p:ph idx="1"/>
          </p:nvPr>
        </p:nvSpPr>
        <p:spPr/>
        <p:txBody>
          <a:bodyPr/>
          <a:lstStyle/>
          <a:p>
            <a:endParaRPr lang="en-IN"/>
          </a:p>
        </p:txBody>
      </p:sp>
      <p:pic>
        <p:nvPicPr>
          <p:cNvPr id="1026" name="Picture 2" descr="Inline Functions in C++ - Simple Snippets">
            <a:extLst>
              <a:ext uri="{FF2B5EF4-FFF2-40B4-BE49-F238E27FC236}">
                <a16:creationId xmlns:a16="http://schemas.microsoft.com/office/drawing/2014/main" id="{16CC328E-C810-E277-C688-01ED13502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0" y="857250"/>
            <a:ext cx="9000000" cy="50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12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562" y="0"/>
            <a:ext cx="7304809" cy="565506"/>
          </a:xfrm>
          <a:prstGeom prst="rect">
            <a:avLst/>
          </a:prstGeom>
        </p:spPr>
        <p:txBody>
          <a:bodyPr vert="horz" lIns="91429" tIns="45714" rIns="91429" bIns="45714" rtlCol="0" anchor="ctr">
            <a:normAutofit fontScale="90000"/>
          </a:bodyPr>
          <a:lstStyle/>
          <a:p>
            <a:pPr marL="11397" algn="l"/>
            <a:r>
              <a:rPr lang="en-US" sz="3600" b="1" dirty="0"/>
              <a:t>Object Oriented Programming</a:t>
            </a:r>
          </a:p>
        </p:txBody>
      </p:sp>
      <p:sp>
        <p:nvSpPr>
          <p:cNvPr id="6" name="object 6"/>
          <p:cNvSpPr txBox="1"/>
          <p:nvPr/>
        </p:nvSpPr>
        <p:spPr>
          <a:xfrm>
            <a:off x="533401" y="533400"/>
            <a:ext cx="8458200" cy="2630550"/>
          </a:xfrm>
          <a:prstGeom prst="rect">
            <a:avLst/>
          </a:prstGeom>
        </p:spPr>
        <p:txBody>
          <a:bodyPr vert="horz" wrap="square" lIns="0" tIns="80349" rIns="0" bIns="0" rtlCol="0">
            <a:spAutoFit/>
          </a:bodyPr>
          <a:lstStyle/>
          <a:p>
            <a:pPr marL="282075" indent="-271248" algn="just">
              <a:spcBef>
                <a:spcPts val="633"/>
              </a:spcBef>
              <a:buSzPct val="95833"/>
              <a:buFont typeface="Arial" pitchFamily="34" charset="0"/>
              <a:buChar char="•"/>
              <a:tabLst>
                <a:tab pos="282075" algn="l"/>
                <a:tab pos="282645" algn="l"/>
              </a:tabLst>
            </a:pPr>
            <a:r>
              <a:rPr lang="en-US" sz="2400" dirty="0">
                <a:ea typeface="+mj-ea"/>
                <a:cs typeface="+mj-cs"/>
              </a:rPr>
              <a:t>Emphasis is on </a:t>
            </a:r>
            <a:r>
              <a:rPr lang="en-US" sz="2400" dirty="0">
                <a:solidFill>
                  <a:srgbClr val="FF0000"/>
                </a:solidFill>
                <a:ea typeface="+mj-ea"/>
                <a:cs typeface="+mj-cs"/>
              </a:rPr>
              <a:t>data</a:t>
            </a:r>
            <a:r>
              <a:rPr lang="en-US" sz="2400" dirty="0">
                <a:ea typeface="+mj-ea"/>
                <a:cs typeface="+mj-cs"/>
              </a:rPr>
              <a:t> rather than procedure.</a:t>
            </a:r>
          </a:p>
          <a:p>
            <a:pPr marL="282075" indent="-271248" algn="just">
              <a:spcBef>
                <a:spcPts val="552"/>
              </a:spcBef>
              <a:buSzPct val="95833"/>
              <a:buFont typeface="Arial" pitchFamily="34" charset="0"/>
              <a:buChar char="•"/>
              <a:tabLst>
                <a:tab pos="282075" algn="l"/>
                <a:tab pos="282645" algn="l"/>
              </a:tabLst>
            </a:pPr>
            <a:r>
              <a:rPr lang="en-US" sz="2400" dirty="0">
                <a:ea typeface="+mj-ea"/>
                <a:cs typeface="+mj-cs"/>
              </a:rPr>
              <a:t>Programs are divided into what are known as objects.</a:t>
            </a:r>
          </a:p>
          <a:p>
            <a:pPr marL="282075" indent="-271248" algn="just">
              <a:spcBef>
                <a:spcPts val="538"/>
              </a:spcBef>
              <a:buSzPct val="95833"/>
              <a:buFont typeface="Arial" pitchFamily="34" charset="0"/>
              <a:buChar char="•"/>
              <a:tabLst>
                <a:tab pos="282075" algn="l"/>
                <a:tab pos="282645" algn="l"/>
              </a:tabLst>
            </a:pPr>
            <a:r>
              <a:rPr lang="en-US" sz="2400" dirty="0">
                <a:ea typeface="+mj-ea"/>
                <a:cs typeface="+mj-cs"/>
              </a:rPr>
              <a:t>Data is </a:t>
            </a:r>
            <a:r>
              <a:rPr lang="en-US" sz="2400" dirty="0">
                <a:solidFill>
                  <a:srgbClr val="FF0000"/>
                </a:solidFill>
                <a:ea typeface="+mj-ea"/>
                <a:cs typeface="+mj-cs"/>
              </a:rPr>
              <a:t>hidden</a:t>
            </a:r>
            <a:r>
              <a:rPr lang="en-US" sz="2400" dirty="0">
                <a:ea typeface="+mj-ea"/>
                <a:cs typeface="+mj-cs"/>
              </a:rPr>
              <a:t> and cannot be accessed by external functions.</a:t>
            </a:r>
          </a:p>
          <a:p>
            <a:pPr marL="282075" indent="-271248" algn="just">
              <a:spcBef>
                <a:spcPts val="538"/>
              </a:spcBef>
              <a:buSzPct val="95833"/>
              <a:buFont typeface="Arial" pitchFamily="34" charset="0"/>
              <a:buChar char="•"/>
              <a:tabLst>
                <a:tab pos="282075" algn="l"/>
                <a:tab pos="282645" algn="l"/>
              </a:tabLst>
            </a:pPr>
            <a:r>
              <a:rPr lang="en-US" sz="2400" dirty="0">
                <a:ea typeface="+mj-ea"/>
                <a:cs typeface="+mj-cs"/>
              </a:rPr>
              <a:t>Objects may </a:t>
            </a:r>
            <a:r>
              <a:rPr lang="en-US" sz="2400" dirty="0">
                <a:solidFill>
                  <a:srgbClr val="FF0000"/>
                </a:solidFill>
                <a:ea typeface="+mj-ea"/>
                <a:cs typeface="+mj-cs"/>
              </a:rPr>
              <a:t>communicate with each other through functions.</a:t>
            </a:r>
          </a:p>
          <a:p>
            <a:pPr marL="282075" indent="-271248" algn="just">
              <a:spcBef>
                <a:spcPts val="476"/>
              </a:spcBef>
              <a:buSzPct val="95833"/>
              <a:buFont typeface="Arial" pitchFamily="34" charset="0"/>
              <a:buChar char="•"/>
              <a:tabLst>
                <a:tab pos="282075" algn="l"/>
                <a:tab pos="282645" algn="l"/>
              </a:tabLst>
            </a:pPr>
            <a:r>
              <a:rPr lang="en-US" sz="2400" dirty="0">
                <a:ea typeface="+mj-ea"/>
                <a:cs typeface="+mj-cs"/>
              </a:rPr>
              <a:t>New data and functions can be easily added whenever necessary.</a:t>
            </a:r>
          </a:p>
          <a:p>
            <a:pPr marL="282075" indent="-271248" algn="just">
              <a:spcBef>
                <a:spcPts val="534"/>
              </a:spcBef>
              <a:buSzPct val="95833"/>
              <a:buFont typeface="Arial" pitchFamily="34" charset="0"/>
              <a:buChar char="•"/>
              <a:tabLst>
                <a:tab pos="282075" algn="l"/>
                <a:tab pos="282645" algn="l"/>
              </a:tabLst>
            </a:pPr>
            <a:r>
              <a:rPr lang="en-US" sz="2400" dirty="0">
                <a:ea typeface="+mj-ea"/>
                <a:cs typeface="+mj-cs"/>
              </a:rPr>
              <a:t>Follows bottom-up approach in program design</a:t>
            </a:r>
          </a:p>
        </p:txBody>
      </p:sp>
      <p:sp>
        <p:nvSpPr>
          <p:cNvPr id="7" name="object 7"/>
          <p:cNvSpPr/>
          <p:nvPr/>
        </p:nvSpPr>
        <p:spPr>
          <a:xfrm>
            <a:off x="1143001" y="3352800"/>
            <a:ext cx="6400799" cy="2971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CC9B-2787-6531-67AE-BE5B829E15C1}"/>
              </a:ext>
            </a:extLst>
          </p:cNvPr>
          <p:cNvSpPr>
            <a:spLocks noGrp="1"/>
          </p:cNvSpPr>
          <p:nvPr>
            <p:ph type="title"/>
          </p:nvPr>
        </p:nvSpPr>
        <p:spPr>
          <a:xfrm>
            <a:off x="457200" y="274638"/>
            <a:ext cx="8229600" cy="487362"/>
          </a:xfrm>
        </p:spPr>
        <p:txBody>
          <a:bodyPr>
            <a:normAutofit fontScale="90000"/>
          </a:bodyPr>
          <a:lstStyle/>
          <a:p>
            <a:r>
              <a:rPr lang="en-IN" dirty="0"/>
              <a:t>Inline function</a:t>
            </a:r>
          </a:p>
        </p:txBody>
      </p:sp>
      <p:sp>
        <p:nvSpPr>
          <p:cNvPr id="3" name="Content Placeholder 2">
            <a:extLst>
              <a:ext uri="{FF2B5EF4-FFF2-40B4-BE49-F238E27FC236}">
                <a16:creationId xmlns:a16="http://schemas.microsoft.com/office/drawing/2014/main" id="{ADF43D50-79A3-9108-F801-9089D016BF16}"/>
              </a:ext>
            </a:extLst>
          </p:cNvPr>
          <p:cNvSpPr>
            <a:spLocks noGrp="1"/>
          </p:cNvSpPr>
          <p:nvPr>
            <p:ph idx="1"/>
          </p:nvPr>
        </p:nvSpPr>
        <p:spPr>
          <a:xfrm>
            <a:off x="457200" y="914401"/>
            <a:ext cx="8229600" cy="5715000"/>
          </a:xfrm>
        </p:spPr>
        <p:txBody>
          <a:bodyPr>
            <a:normAutofit fontScale="55000" lnSpcReduction="20000"/>
          </a:bodyPr>
          <a:lstStyle/>
          <a:p>
            <a:r>
              <a:rPr lang="en-US" dirty="0"/>
              <a:t>Remember, </a:t>
            </a:r>
            <a:r>
              <a:rPr lang="en-US" dirty="0" err="1"/>
              <a:t>inlining</a:t>
            </a:r>
            <a:r>
              <a:rPr lang="en-US" dirty="0"/>
              <a:t> is only a request to the compiler, not a command. The compiler can ignore the request for </a:t>
            </a:r>
            <a:r>
              <a:rPr lang="en-US" dirty="0" err="1"/>
              <a:t>inlining</a:t>
            </a:r>
            <a:r>
              <a:rPr lang="en-US" dirty="0"/>
              <a:t>.</a:t>
            </a:r>
          </a:p>
          <a:p>
            <a:r>
              <a:rPr lang="en-US" dirty="0"/>
              <a:t>The </a:t>
            </a:r>
            <a:r>
              <a:rPr lang="en-US" sz="3300" dirty="0"/>
              <a:t>compiler may not perform inlining in the following circumstances:</a:t>
            </a:r>
          </a:p>
          <a:p>
            <a:pPr lvl="1" fontAlgn="base">
              <a:buFont typeface="+mj-lt"/>
              <a:buAutoNum type="arabicPeriod"/>
            </a:pPr>
            <a:r>
              <a:rPr lang="en-US" sz="2900" dirty="0"/>
              <a:t>If a function contains a loop. (for, while and do-while) </a:t>
            </a:r>
          </a:p>
          <a:p>
            <a:pPr lvl="1" fontAlgn="base">
              <a:buFont typeface="+mj-lt"/>
              <a:buAutoNum type="arabicPeriod"/>
            </a:pPr>
            <a:r>
              <a:rPr lang="en-US" sz="2900" dirty="0"/>
              <a:t>If a function contains static variables. </a:t>
            </a:r>
          </a:p>
          <a:p>
            <a:pPr lvl="1" fontAlgn="base">
              <a:buFont typeface="+mj-lt"/>
              <a:buAutoNum type="arabicPeriod"/>
            </a:pPr>
            <a:r>
              <a:rPr lang="en-US" sz="2900" dirty="0"/>
              <a:t>If a function is recursive. </a:t>
            </a:r>
          </a:p>
          <a:p>
            <a:pPr lvl="1" fontAlgn="base">
              <a:buFont typeface="+mj-lt"/>
              <a:buAutoNum type="arabicPeriod"/>
            </a:pPr>
            <a:r>
              <a:rPr lang="en-US" sz="2900" dirty="0"/>
              <a:t>If a function return type is other than void, and the return statement doesn’t exist in a function body. </a:t>
            </a:r>
          </a:p>
          <a:p>
            <a:pPr lvl="1" fontAlgn="base">
              <a:buFont typeface="+mj-lt"/>
              <a:buAutoNum type="arabicPeriod"/>
            </a:pPr>
            <a:r>
              <a:rPr lang="en-US" sz="2900" dirty="0"/>
              <a:t>If a function contains a switch or </a:t>
            </a:r>
            <a:r>
              <a:rPr lang="en-US" sz="2900" dirty="0" err="1"/>
              <a:t>goto</a:t>
            </a:r>
            <a:r>
              <a:rPr lang="en-US" sz="2900" dirty="0"/>
              <a:t> statement.</a:t>
            </a:r>
          </a:p>
          <a:p>
            <a:pPr marL="0" indent="0" algn="l" fontAlgn="base">
              <a:buNone/>
            </a:pPr>
            <a:endParaRPr lang="en-US" sz="3300" dirty="0"/>
          </a:p>
          <a:p>
            <a:pPr marL="0" indent="0" algn="l" fontAlgn="base">
              <a:buNone/>
            </a:pPr>
            <a:r>
              <a:rPr lang="en-US" sz="3300" dirty="0"/>
              <a:t>#include &lt;iostream&gt;</a:t>
            </a:r>
          </a:p>
          <a:p>
            <a:pPr marL="0" indent="0" algn="l" fontAlgn="base">
              <a:buNone/>
            </a:pPr>
            <a:r>
              <a:rPr lang="en-US" sz="3300" dirty="0"/>
              <a:t>using namespace std;</a:t>
            </a:r>
          </a:p>
          <a:p>
            <a:pPr marL="0" indent="0" algn="l" fontAlgn="base">
              <a:buNone/>
            </a:pPr>
            <a:r>
              <a:rPr lang="en-US" sz="3300" dirty="0"/>
              <a:t>inline int cube(int s) </a:t>
            </a:r>
          </a:p>
          <a:p>
            <a:pPr marL="0" indent="0" algn="l" fontAlgn="base">
              <a:buNone/>
            </a:pPr>
            <a:r>
              <a:rPr lang="en-US" sz="3300" dirty="0"/>
              <a:t>{ </a:t>
            </a:r>
          </a:p>
          <a:p>
            <a:pPr marL="0" indent="0" algn="l" fontAlgn="base">
              <a:buNone/>
            </a:pPr>
            <a:r>
              <a:rPr lang="en-US" sz="3300" dirty="0"/>
              <a:t>return s * s * s;</a:t>
            </a:r>
          </a:p>
          <a:p>
            <a:pPr marL="0" indent="0" algn="l" fontAlgn="base">
              <a:buNone/>
            </a:pPr>
            <a:r>
              <a:rPr lang="en-US" sz="3300" dirty="0"/>
              <a:t>}</a:t>
            </a:r>
          </a:p>
          <a:p>
            <a:pPr marL="0" indent="0" algn="l" fontAlgn="base">
              <a:buNone/>
            </a:pPr>
            <a:r>
              <a:rPr lang="en-US" sz="3300" dirty="0"/>
              <a:t>int main()</a:t>
            </a:r>
          </a:p>
          <a:p>
            <a:pPr marL="0" indent="0" algn="l" fontAlgn="base">
              <a:buNone/>
            </a:pPr>
            <a:r>
              <a:rPr lang="en-US" sz="3300" dirty="0"/>
              <a:t>{</a:t>
            </a:r>
          </a:p>
          <a:p>
            <a:pPr marL="0" indent="0" algn="l" fontAlgn="base">
              <a:buNone/>
            </a:pPr>
            <a:r>
              <a:rPr lang="en-US" sz="3300" dirty="0"/>
              <a:t>	</a:t>
            </a:r>
            <a:r>
              <a:rPr lang="en-US" sz="3300" dirty="0" err="1"/>
              <a:t>cout</a:t>
            </a:r>
            <a:r>
              <a:rPr lang="en-US" sz="3300" dirty="0"/>
              <a:t> &lt;&lt; "The cube of 3 is: " &lt;&lt; cube(3) &lt;&lt; "\n";</a:t>
            </a:r>
          </a:p>
          <a:p>
            <a:pPr marL="0" indent="0" algn="l" fontAlgn="base">
              <a:buNone/>
            </a:pPr>
            <a:r>
              <a:rPr lang="en-US" sz="3300" dirty="0"/>
              <a:t>	return 0;</a:t>
            </a:r>
          </a:p>
          <a:p>
            <a:pPr marL="0" indent="0" algn="l" fontAlgn="base">
              <a:buNone/>
            </a:pPr>
            <a:r>
              <a:rPr lang="en-US" sz="3300" dirty="0"/>
              <a:t>}</a:t>
            </a:r>
          </a:p>
        </p:txBody>
      </p:sp>
      <p:sp>
        <p:nvSpPr>
          <p:cNvPr id="5" name="TextBox 4">
            <a:extLst>
              <a:ext uri="{FF2B5EF4-FFF2-40B4-BE49-F238E27FC236}">
                <a16:creationId xmlns:a16="http://schemas.microsoft.com/office/drawing/2014/main" id="{A239871B-5E51-7E7F-89C2-DBDC59F3E2DA}"/>
              </a:ext>
            </a:extLst>
          </p:cNvPr>
          <p:cNvSpPr txBox="1"/>
          <p:nvPr/>
        </p:nvSpPr>
        <p:spPr>
          <a:xfrm>
            <a:off x="5334000" y="3581400"/>
            <a:ext cx="210820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t>output:</a:t>
            </a:r>
          </a:p>
          <a:p>
            <a:r>
              <a:rPr lang="en-US" sz="1600" dirty="0"/>
              <a:t>The cube of 3 is: 27</a:t>
            </a:r>
          </a:p>
        </p:txBody>
      </p:sp>
    </p:spTree>
    <p:extLst>
      <p:ext uri="{BB962C8B-B14F-4D97-AF65-F5344CB8AC3E}">
        <p14:creationId xmlns:p14="http://schemas.microsoft.com/office/powerpoint/2010/main" val="14963576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6C43-545B-1A90-CDAD-45F63BEC2FB3}"/>
              </a:ext>
            </a:extLst>
          </p:cNvPr>
          <p:cNvSpPr>
            <a:spLocks noGrp="1"/>
          </p:cNvSpPr>
          <p:nvPr>
            <p:ph type="title"/>
          </p:nvPr>
        </p:nvSpPr>
        <p:spPr>
          <a:xfrm>
            <a:off x="457200" y="274638"/>
            <a:ext cx="8229600" cy="712786"/>
          </a:xfrm>
        </p:spPr>
        <p:txBody>
          <a:bodyPr>
            <a:normAutofit fontScale="90000"/>
          </a:bodyPr>
          <a:lstStyle/>
          <a:p>
            <a:r>
              <a:rPr lang="en-IN" dirty="0"/>
              <a:t>Inline Function: How it works</a:t>
            </a:r>
          </a:p>
        </p:txBody>
      </p:sp>
      <p:sp>
        <p:nvSpPr>
          <p:cNvPr id="3" name="Content Placeholder 2">
            <a:extLst>
              <a:ext uri="{FF2B5EF4-FFF2-40B4-BE49-F238E27FC236}">
                <a16:creationId xmlns:a16="http://schemas.microsoft.com/office/drawing/2014/main" id="{BDE2B1F8-39B5-B854-D468-6B74DCBAFF8B}"/>
              </a:ext>
            </a:extLst>
          </p:cNvPr>
          <p:cNvSpPr>
            <a:spLocks noGrp="1"/>
          </p:cNvSpPr>
          <p:nvPr>
            <p:ph idx="1"/>
          </p:nvPr>
        </p:nvSpPr>
        <p:spPr>
          <a:xfrm>
            <a:off x="457200" y="914401"/>
            <a:ext cx="4724400" cy="4038600"/>
          </a:xfrm>
        </p:spPr>
        <p:txBody>
          <a:bodyPr>
            <a:normAutofit lnSpcReduction="10000"/>
          </a:bodyPr>
          <a:lstStyle/>
          <a:p>
            <a:pPr marL="0" indent="0">
              <a:buNone/>
            </a:pPr>
            <a:r>
              <a:rPr lang="en-IN" sz="2000" dirty="0"/>
              <a:t>#include &lt;iostream&gt;</a:t>
            </a:r>
          </a:p>
          <a:p>
            <a:pPr marL="0" indent="0">
              <a:buNone/>
            </a:pPr>
            <a:r>
              <a:rPr lang="en-IN" sz="2000" dirty="0"/>
              <a:t>using namespace std;</a:t>
            </a:r>
          </a:p>
          <a:p>
            <a:pPr marL="0" indent="0">
              <a:buNone/>
            </a:pPr>
            <a:r>
              <a:rPr lang="en-IN" sz="2000" dirty="0"/>
              <a:t>inline void </a:t>
            </a:r>
            <a:r>
              <a:rPr lang="en-IN" sz="2000" dirty="0" err="1"/>
              <a:t>displayNum</a:t>
            </a:r>
            <a:r>
              <a:rPr lang="en-IN" sz="2000" dirty="0"/>
              <a:t>(int </a:t>
            </a:r>
            <a:r>
              <a:rPr lang="en-IN" sz="2000" dirty="0" err="1"/>
              <a:t>num</a:t>
            </a:r>
            <a:r>
              <a:rPr lang="en-IN" sz="2000" dirty="0"/>
              <a:t>) {</a:t>
            </a:r>
          </a:p>
          <a:p>
            <a:pPr marL="0" indent="0">
              <a:buNone/>
            </a:pPr>
            <a:r>
              <a:rPr lang="en-IN" sz="2000" dirty="0"/>
              <a:t>    </a:t>
            </a:r>
            <a:r>
              <a:rPr lang="en-IN" sz="2000" dirty="0" err="1"/>
              <a:t>cout</a:t>
            </a:r>
            <a:r>
              <a:rPr lang="en-IN" sz="2000" dirty="0"/>
              <a:t> &lt;&lt; </a:t>
            </a:r>
            <a:r>
              <a:rPr lang="en-IN" sz="2000" dirty="0" err="1"/>
              <a:t>num</a:t>
            </a:r>
            <a:r>
              <a:rPr lang="en-IN" sz="2000" dirty="0"/>
              <a:t> &lt;&lt; </a:t>
            </a:r>
            <a:r>
              <a:rPr lang="en-IN" sz="2000" dirty="0" err="1"/>
              <a:t>endl</a:t>
            </a:r>
            <a:r>
              <a:rPr lang="en-IN" sz="2000" dirty="0"/>
              <a:t>;</a:t>
            </a:r>
          </a:p>
          <a:p>
            <a:pPr marL="0" indent="0">
              <a:buNone/>
            </a:pPr>
            <a:r>
              <a:rPr lang="en-IN" sz="2000" dirty="0"/>
              <a:t>}</a:t>
            </a:r>
          </a:p>
          <a:p>
            <a:pPr marL="0" indent="0">
              <a:buNone/>
            </a:pPr>
            <a:r>
              <a:rPr lang="en-IN" sz="2000" dirty="0"/>
              <a:t>int main() {</a:t>
            </a:r>
          </a:p>
          <a:p>
            <a:pPr marL="0" indent="0">
              <a:buNone/>
            </a:pPr>
            <a:r>
              <a:rPr lang="en-IN" sz="2000" dirty="0"/>
              <a:t>        </a:t>
            </a:r>
            <a:r>
              <a:rPr lang="en-IN" sz="2000" dirty="0" err="1"/>
              <a:t>displayNum</a:t>
            </a:r>
            <a:r>
              <a:rPr lang="en-IN" sz="2000" dirty="0"/>
              <a:t>(5); // first function call</a:t>
            </a:r>
          </a:p>
          <a:p>
            <a:pPr marL="0" indent="0">
              <a:buNone/>
            </a:pPr>
            <a:r>
              <a:rPr lang="en-IN" sz="2000" dirty="0"/>
              <a:t>        </a:t>
            </a:r>
            <a:r>
              <a:rPr lang="en-IN" sz="2000" dirty="0" err="1"/>
              <a:t>displayNum</a:t>
            </a:r>
            <a:r>
              <a:rPr lang="en-IN" sz="2000" dirty="0"/>
              <a:t>(8); // second function call</a:t>
            </a:r>
          </a:p>
          <a:p>
            <a:pPr marL="0" indent="0">
              <a:buNone/>
            </a:pPr>
            <a:r>
              <a:rPr lang="en-IN" sz="2000" dirty="0"/>
              <a:t>        </a:t>
            </a:r>
            <a:r>
              <a:rPr lang="en-IN" sz="2000" dirty="0" err="1"/>
              <a:t>displayNum</a:t>
            </a:r>
            <a:r>
              <a:rPr lang="en-IN" sz="2000" dirty="0"/>
              <a:t>(666); // third function call</a:t>
            </a:r>
          </a:p>
          <a:p>
            <a:pPr marL="0" indent="0">
              <a:buNone/>
            </a:pPr>
            <a:r>
              <a:rPr lang="en-IN" sz="2000" dirty="0"/>
              <a:t>    return 0;</a:t>
            </a:r>
          </a:p>
          <a:p>
            <a:pPr marL="0" indent="0">
              <a:buNone/>
            </a:pPr>
            <a:r>
              <a:rPr lang="en-IN" sz="2000" dirty="0"/>
              <a:t>}</a:t>
            </a:r>
          </a:p>
        </p:txBody>
      </p:sp>
      <p:pic>
        <p:nvPicPr>
          <p:cNvPr id="2050" name="Picture 2" descr="Working of inline functions in C++">
            <a:extLst>
              <a:ext uri="{FF2B5EF4-FFF2-40B4-BE49-F238E27FC236}">
                <a16:creationId xmlns:a16="http://schemas.microsoft.com/office/drawing/2014/main" id="{55342C7B-7640-1608-AEDB-AAF6B024129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567920" y="4191000"/>
            <a:ext cx="619508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1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Basic OOP Concepts:</a:t>
            </a:r>
          </a:p>
        </p:txBody>
      </p:sp>
      <p:sp>
        <p:nvSpPr>
          <p:cNvPr id="3" name="Content Placeholder 2"/>
          <p:cNvSpPr>
            <a:spLocks noGrp="1"/>
          </p:cNvSpPr>
          <p:nvPr>
            <p:ph idx="1"/>
          </p:nvPr>
        </p:nvSpPr>
        <p:spPr>
          <a:xfrm>
            <a:off x="228600" y="1600201"/>
            <a:ext cx="3200400" cy="4525963"/>
          </a:xfrm>
        </p:spPr>
        <p:txBody>
          <a:bodyPr>
            <a:normAutofit/>
          </a:bodyPr>
          <a:lstStyle/>
          <a:p>
            <a:pPr algn="just"/>
            <a:r>
              <a:rPr lang="en-US" sz="2400" dirty="0"/>
              <a:t>In Object-oriented programming we write programs using classes and objects utilizing features of OOPs such as:</a:t>
            </a:r>
          </a:p>
          <a:p>
            <a:pPr algn="just"/>
            <a:r>
              <a:rPr lang="en-US" sz="2400" b="1" dirty="0">
                <a:solidFill>
                  <a:srgbClr val="FF0000"/>
                </a:solidFill>
              </a:rPr>
              <a:t>abstraction</a:t>
            </a:r>
            <a:r>
              <a:rPr lang="en-US" sz="2400" dirty="0">
                <a:solidFill>
                  <a:srgbClr val="FF0000"/>
                </a:solidFill>
              </a:rPr>
              <a:t>,</a:t>
            </a:r>
          </a:p>
          <a:p>
            <a:pPr algn="just"/>
            <a:r>
              <a:rPr lang="en-US" sz="2400" b="1" dirty="0">
                <a:solidFill>
                  <a:srgbClr val="FF0000"/>
                </a:solidFill>
              </a:rPr>
              <a:t>encapsulation</a:t>
            </a:r>
            <a:r>
              <a:rPr lang="en-US" sz="2400" dirty="0">
                <a:solidFill>
                  <a:srgbClr val="FF0000"/>
                </a:solidFill>
              </a:rPr>
              <a:t>,</a:t>
            </a:r>
          </a:p>
          <a:p>
            <a:pPr algn="just"/>
            <a:r>
              <a:rPr lang="en-US" sz="2400" b="1" dirty="0">
                <a:solidFill>
                  <a:srgbClr val="FF0000"/>
                </a:solidFill>
              </a:rPr>
              <a:t>Inheritance</a:t>
            </a:r>
            <a:endParaRPr lang="en-US" sz="2400" dirty="0"/>
          </a:p>
          <a:p>
            <a:pPr algn="just"/>
            <a:r>
              <a:rPr lang="en-US" sz="2400" b="1" dirty="0">
                <a:solidFill>
                  <a:srgbClr val="FF0000"/>
                </a:solidFill>
              </a:rPr>
              <a:t>polymorphism.</a:t>
            </a:r>
            <a:endParaRPr lang="en-US" sz="2400" dirty="0">
              <a:solidFill>
                <a:srgbClr val="FF0000"/>
              </a:solidFill>
            </a:endParaRPr>
          </a:p>
        </p:txBody>
      </p:sp>
      <p:pic>
        <p:nvPicPr>
          <p:cNvPr id="4" name="Picture 3" descr="Object-Oriented-Programming-Concepts.jpg"/>
          <p:cNvPicPr>
            <a:picLocks noChangeAspect="1"/>
          </p:cNvPicPr>
          <p:nvPr/>
        </p:nvPicPr>
        <p:blipFill>
          <a:blip r:embed="rId2" cstate="print"/>
          <a:stretch>
            <a:fillRect/>
          </a:stretch>
        </p:blipFill>
        <p:spPr>
          <a:xfrm>
            <a:off x="3687212" y="1143000"/>
            <a:ext cx="5304388" cy="5181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Objects</a:t>
            </a:r>
          </a:p>
        </p:txBody>
      </p:sp>
      <p:sp>
        <p:nvSpPr>
          <p:cNvPr id="4" name="object 3"/>
          <p:cNvSpPr txBox="1">
            <a:spLocks noGrp="1"/>
          </p:cNvSpPr>
          <p:nvPr>
            <p:ph idx="1"/>
          </p:nvPr>
        </p:nvSpPr>
        <p:spPr>
          <a:xfrm>
            <a:off x="457200" y="1066800"/>
            <a:ext cx="8229600" cy="2362199"/>
          </a:xfrm>
          <a:prstGeom prst="rect">
            <a:avLst/>
          </a:prstGeom>
        </p:spPr>
        <p:txBody>
          <a:bodyPr vert="horz" lIns="91429" tIns="45714" rIns="91429" bIns="45714" rtlCol="0" anchor="ctr">
            <a:normAutofit/>
          </a:bodyPr>
          <a:lstStyle/>
          <a:p>
            <a:pPr marL="314325" marR="5080" indent="-302260" algn="just">
              <a:lnSpc>
                <a:spcPct val="99600"/>
              </a:lnSpc>
              <a:spcBef>
                <a:spcPct val="0"/>
              </a:spcBef>
              <a:buSzPct val="95833"/>
              <a:tabLst>
                <a:tab pos="314960" algn="l"/>
              </a:tabLst>
            </a:pPr>
            <a:r>
              <a:rPr lang="en-US" sz="2800" dirty="0">
                <a:ea typeface="+mj-ea"/>
                <a:cs typeface="+mj-cs"/>
              </a:rPr>
              <a:t>Objects are the </a:t>
            </a:r>
            <a:r>
              <a:rPr lang="en-US" sz="2800" dirty="0">
                <a:solidFill>
                  <a:srgbClr val="FF0000"/>
                </a:solidFill>
                <a:ea typeface="+mj-ea"/>
                <a:cs typeface="+mj-cs"/>
              </a:rPr>
              <a:t>basic runtime entities in an object oriented  system</a:t>
            </a:r>
            <a:r>
              <a:rPr lang="en-US" sz="2800" dirty="0">
                <a:ea typeface="+mj-ea"/>
                <a:cs typeface="+mj-cs"/>
              </a:rPr>
              <a:t>. They may represent a person, a place, a bank account, a  table of data or any item that the program has to handle</a:t>
            </a:r>
          </a:p>
        </p:txBody>
      </p:sp>
      <p:sp>
        <p:nvSpPr>
          <p:cNvPr id="8" name="TextBox 7"/>
          <p:cNvSpPr txBox="1"/>
          <p:nvPr/>
        </p:nvSpPr>
        <p:spPr>
          <a:xfrm>
            <a:off x="5943600" y="3048000"/>
            <a:ext cx="2362200" cy="3416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Objects: Student</a:t>
            </a:r>
          </a:p>
          <a:p>
            <a:endParaRPr lang="en-US" b="1" dirty="0"/>
          </a:p>
          <a:p>
            <a:r>
              <a:rPr lang="en-US" b="1" dirty="0"/>
              <a:t>Data</a:t>
            </a:r>
          </a:p>
          <a:p>
            <a:r>
              <a:rPr lang="en-US" b="1" dirty="0"/>
              <a:t>          Name</a:t>
            </a:r>
          </a:p>
          <a:p>
            <a:r>
              <a:rPr lang="en-US" b="1" dirty="0"/>
              <a:t>          </a:t>
            </a:r>
            <a:r>
              <a:rPr lang="en-US" b="1" dirty="0" err="1"/>
              <a:t>DoB</a:t>
            </a:r>
            <a:endParaRPr lang="en-US" b="1" dirty="0"/>
          </a:p>
          <a:p>
            <a:r>
              <a:rPr lang="en-US" b="1" dirty="0"/>
              <a:t>          Marks</a:t>
            </a:r>
          </a:p>
          <a:p>
            <a:endParaRPr lang="en-US" b="1" dirty="0"/>
          </a:p>
          <a:p>
            <a:r>
              <a:rPr lang="en-US" b="1" dirty="0"/>
              <a:t>Methods</a:t>
            </a:r>
          </a:p>
          <a:p>
            <a:r>
              <a:rPr lang="en-US" b="1" dirty="0"/>
              <a:t>          Total</a:t>
            </a:r>
          </a:p>
          <a:p>
            <a:r>
              <a:rPr lang="en-US" b="1" dirty="0"/>
              <a:t>           </a:t>
            </a:r>
            <a:r>
              <a:rPr lang="en-US" b="1" dirty="0" err="1"/>
              <a:t>Avg</a:t>
            </a:r>
            <a:endParaRPr lang="en-US" b="1" dirty="0"/>
          </a:p>
          <a:p>
            <a:r>
              <a:rPr lang="en-US" b="1" dirty="0"/>
              <a:t>           Display</a:t>
            </a:r>
          </a:p>
          <a:p>
            <a:r>
              <a:rPr lang="en-US" b="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Class</a:t>
            </a:r>
          </a:p>
        </p:txBody>
      </p:sp>
      <p:sp>
        <p:nvSpPr>
          <p:cNvPr id="4" name="object 3"/>
          <p:cNvSpPr txBox="1">
            <a:spLocks noGrp="1"/>
          </p:cNvSpPr>
          <p:nvPr>
            <p:ph idx="1"/>
          </p:nvPr>
        </p:nvSpPr>
        <p:spPr>
          <a:xfrm>
            <a:off x="457200" y="1066800"/>
            <a:ext cx="8229600" cy="2362199"/>
          </a:xfrm>
          <a:prstGeom prst="rect">
            <a:avLst/>
          </a:prstGeom>
        </p:spPr>
        <p:txBody>
          <a:bodyPr vert="horz" lIns="91429" tIns="45714" rIns="91429" bIns="45714" rtlCol="0" anchor="ctr">
            <a:normAutofit/>
          </a:bodyPr>
          <a:lstStyle/>
          <a:p>
            <a:pPr marL="314325" marR="5080" indent="-302260" algn="just">
              <a:lnSpc>
                <a:spcPct val="99600"/>
              </a:lnSpc>
              <a:spcBef>
                <a:spcPct val="0"/>
              </a:spcBef>
              <a:buSzPct val="95833"/>
              <a:tabLst>
                <a:tab pos="314960" algn="l"/>
              </a:tabLst>
            </a:pPr>
            <a:r>
              <a:rPr lang="en-US" sz="2800" spc="5" dirty="0">
                <a:latin typeface="Caladea"/>
                <a:cs typeface="Caladea"/>
              </a:rPr>
              <a:t>Object </a:t>
            </a:r>
            <a:r>
              <a:rPr lang="en-US" sz="2800" spc="10" dirty="0">
                <a:latin typeface="Caladea"/>
                <a:cs typeface="Caladea"/>
              </a:rPr>
              <a:t>contains data, and code </a:t>
            </a:r>
            <a:r>
              <a:rPr lang="en-US" sz="2800" spc="-5" dirty="0">
                <a:latin typeface="Caladea"/>
                <a:cs typeface="Caladea"/>
              </a:rPr>
              <a:t>to </a:t>
            </a:r>
            <a:r>
              <a:rPr lang="en-US" sz="2800" spc="5" dirty="0">
                <a:latin typeface="Caladea"/>
                <a:cs typeface="Caladea"/>
              </a:rPr>
              <a:t>manipulate </a:t>
            </a:r>
            <a:r>
              <a:rPr lang="en-US" sz="2800" dirty="0">
                <a:latin typeface="Caladea"/>
                <a:cs typeface="Caladea"/>
              </a:rPr>
              <a:t>that </a:t>
            </a:r>
            <a:r>
              <a:rPr lang="en-US" sz="2800" spc="10" dirty="0">
                <a:latin typeface="Caladea"/>
                <a:cs typeface="Caladea"/>
              </a:rPr>
              <a:t>data. The  </a:t>
            </a:r>
            <a:r>
              <a:rPr lang="en-US" sz="2800" dirty="0">
                <a:latin typeface="Caladea"/>
                <a:cs typeface="Caladea"/>
              </a:rPr>
              <a:t>entire </a:t>
            </a:r>
            <a:r>
              <a:rPr lang="en-US" sz="2800" spc="10" dirty="0">
                <a:latin typeface="Caladea"/>
                <a:cs typeface="Caladea"/>
              </a:rPr>
              <a:t>set </a:t>
            </a:r>
            <a:r>
              <a:rPr lang="en-US" sz="2800" spc="5" dirty="0">
                <a:latin typeface="Caladea"/>
                <a:cs typeface="Caladea"/>
              </a:rPr>
              <a:t>of </a:t>
            </a:r>
            <a:r>
              <a:rPr lang="en-US" sz="2800" spc="10" dirty="0">
                <a:latin typeface="Caladea"/>
                <a:cs typeface="Caladea"/>
              </a:rPr>
              <a:t>data and code </a:t>
            </a:r>
            <a:r>
              <a:rPr lang="en-US" sz="2800" spc="5" dirty="0">
                <a:latin typeface="Caladea"/>
                <a:cs typeface="Caladea"/>
              </a:rPr>
              <a:t>of </a:t>
            </a:r>
            <a:r>
              <a:rPr lang="en-US" sz="2800" spc="10" dirty="0">
                <a:latin typeface="Caladea"/>
                <a:cs typeface="Caladea"/>
              </a:rPr>
              <a:t>an </a:t>
            </a:r>
            <a:r>
              <a:rPr lang="en-US" sz="2800" spc="5" dirty="0">
                <a:latin typeface="Caladea"/>
                <a:cs typeface="Caladea"/>
              </a:rPr>
              <a:t>object </a:t>
            </a:r>
            <a:r>
              <a:rPr lang="en-US" sz="2800" spc="10" dirty="0">
                <a:latin typeface="Caladea"/>
                <a:cs typeface="Caladea"/>
              </a:rPr>
              <a:t>can be </a:t>
            </a:r>
            <a:r>
              <a:rPr lang="en-US" sz="2800" spc="5" dirty="0">
                <a:latin typeface="Caladea"/>
                <a:cs typeface="Caladea"/>
              </a:rPr>
              <a:t>made </a:t>
            </a:r>
            <a:r>
              <a:rPr lang="en-US" sz="2800" spc="10" dirty="0">
                <a:latin typeface="Caladea"/>
                <a:cs typeface="Caladea"/>
              </a:rPr>
              <a:t>a user-defined</a:t>
            </a:r>
            <a:r>
              <a:rPr lang="en-US" sz="2800" spc="545" dirty="0">
                <a:latin typeface="Caladea"/>
                <a:cs typeface="Caladea"/>
              </a:rPr>
              <a:t> </a:t>
            </a:r>
            <a:r>
              <a:rPr lang="en-US" sz="2800" spc="10" dirty="0">
                <a:latin typeface="Caladea"/>
                <a:cs typeface="Caladea"/>
              </a:rPr>
              <a:t>data  type  </a:t>
            </a:r>
            <a:r>
              <a:rPr lang="en-US" sz="2800" spc="5" dirty="0">
                <a:latin typeface="Caladea"/>
                <a:cs typeface="Caladea"/>
              </a:rPr>
              <a:t>with </a:t>
            </a:r>
            <a:r>
              <a:rPr lang="en-US" sz="2800" dirty="0">
                <a:latin typeface="Caladea"/>
                <a:cs typeface="Caladea"/>
              </a:rPr>
              <a:t>the </a:t>
            </a:r>
            <a:r>
              <a:rPr lang="en-US" sz="2800" spc="10" dirty="0">
                <a:latin typeface="Caladea"/>
                <a:cs typeface="Caladea"/>
              </a:rPr>
              <a:t>help  </a:t>
            </a:r>
            <a:r>
              <a:rPr lang="en-US" sz="2800" spc="5" dirty="0">
                <a:latin typeface="Caladea"/>
                <a:cs typeface="Caladea"/>
              </a:rPr>
              <a:t>of </a:t>
            </a:r>
            <a:r>
              <a:rPr lang="en-US" sz="2800" spc="10" dirty="0">
                <a:latin typeface="Caladea"/>
                <a:cs typeface="Caladea"/>
              </a:rPr>
              <a:t>a</a:t>
            </a:r>
            <a:r>
              <a:rPr lang="en-US" sz="2800" spc="105" dirty="0">
                <a:latin typeface="Caladea"/>
                <a:cs typeface="Caladea"/>
              </a:rPr>
              <a:t> </a:t>
            </a:r>
            <a:r>
              <a:rPr lang="en-US" sz="2800" spc="10" dirty="0">
                <a:latin typeface="Caladea"/>
                <a:cs typeface="Caladea"/>
              </a:rPr>
              <a:t>class</a:t>
            </a:r>
            <a:endParaRPr lang="en-US" sz="2800" dirty="0">
              <a:ea typeface="+mj-ea"/>
              <a:cs typeface="+mj-cs"/>
            </a:endParaRPr>
          </a:p>
        </p:txBody>
      </p:sp>
      <p:sp>
        <p:nvSpPr>
          <p:cNvPr id="8" name="TextBox 7"/>
          <p:cNvSpPr txBox="1"/>
          <p:nvPr/>
        </p:nvSpPr>
        <p:spPr>
          <a:xfrm>
            <a:off x="3429000" y="3886200"/>
            <a:ext cx="2438400"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Class : Fruit</a:t>
            </a:r>
          </a:p>
          <a:p>
            <a:endParaRPr lang="en-US" dirty="0"/>
          </a:p>
          <a:p>
            <a:endParaRPr lang="en-US" dirty="0"/>
          </a:p>
          <a:p>
            <a:endParaRPr lang="en-US" dirty="0"/>
          </a:p>
          <a:p>
            <a:endParaRPr lang="en-US" dirty="0"/>
          </a:p>
          <a:p>
            <a:endParaRPr lang="en-US" dirty="0"/>
          </a:p>
        </p:txBody>
      </p:sp>
      <p:sp>
        <p:nvSpPr>
          <p:cNvPr id="9" name="TextBox 8"/>
          <p:cNvSpPr txBox="1"/>
          <p:nvPr/>
        </p:nvSpPr>
        <p:spPr>
          <a:xfrm>
            <a:off x="3810000" y="4495800"/>
            <a:ext cx="17526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Object: Mango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Autofit/>
          </a:bodyPr>
          <a:lstStyle/>
          <a:p>
            <a:r>
              <a:rPr lang="en-US" sz="2800" dirty="0"/>
              <a:t>A Class is a 3-Compartment Box encapsulating Data and Functions</a:t>
            </a:r>
          </a:p>
          <a:p>
            <a:pPr marL="914346" lvl="1" indent="-457200" algn="just">
              <a:buFont typeface="+mj-lt"/>
              <a:buAutoNum type="arabicPeriod"/>
            </a:pPr>
            <a:r>
              <a:rPr lang="en-US" sz="2400" b="1" dirty="0">
                <a:solidFill>
                  <a:schemeClr val="tx2"/>
                </a:solidFill>
              </a:rPr>
              <a:t>Class name (or identifier): </a:t>
            </a:r>
            <a:r>
              <a:rPr lang="en-US" sz="2400" dirty="0"/>
              <a:t>identifies the class.</a:t>
            </a:r>
          </a:p>
          <a:p>
            <a:pPr marL="914346" lvl="1" indent="-457200" algn="just">
              <a:buFont typeface="+mj-lt"/>
              <a:buAutoNum type="arabicPeriod"/>
            </a:pPr>
            <a:r>
              <a:rPr lang="en-US" sz="2400" b="1" dirty="0">
                <a:solidFill>
                  <a:schemeClr val="tx2"/>
                </a:solidFill>
              </a:rPr>
              <a:t>Data	Members </a:t>
            </a:r>
            <a:r>
              <a:rPr lang="en-US" sz="2400" dirty="0"/>
              <a:t>or Variables (or attributes, states, fields):  contains the static attributes of the class.</a:t>
            </a:r>
          </a:p>
          <a:p>
            <a:pPr marL="914346" lvl="1" indent="-457200" algn="just">
              <a:buFont typeface="+mj-lt"/>
              <a:buAutoNum type="arabicPeriod"/>
            </a:pPr>
            <a:r>
              <a:rPr lang="en-US" sz="2400" b="1" dirty="0">
                <a:solidFill>
                  <a:schemeClr val="tx2"/>
                </a:solidFill>
              </a:rPr>
              <a:t>Member Functions </a:t>
            </a:r>
            <a:r>
              <a:rPr lang="en-US" sz="2400" dirty="0"/>
              <a:t>(or methods, behaviors, operations): contains the dynamic	operations of the class. </a:t>
            </a:r>
          </a:p>
        </p:txBody>
      </p:sp>
      <p:sp>
        <p:nvSpPr>
          <p:cNvPr id="5" name="Title 1"/>
          <p:cNvSpPr txBox="1">
            <a:spLocks/>
          </p:cNvSpPr>
          <p:nvPr/>
        </p:nvSpPr>
        <p:spPr>
          <a:xfrm>
            <a:off x="381000" y="152400"/>
            <a:ext cx="8229600" cy="1143000"/>
          </a:xfrm>
          <a:prstGeom prst="rect">
            <a:avLst/>
          </a:prstGeom>
        </p:spPr>
        <p:txBody>
          <a:bodyPr vert="horz" lIns="91429" tIns="45714" rIns="91429" bIns="45714" rtlCol="0" anchor="ctr">
            <a:normAutofit/>
          </a:bodyPr>
          <a:lstStyle/>
          <a:p>
            <a:pPr marL="0" marR="0" lvl="0" indent="0" algn="l" defTabSz="914293"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Class</a:t>
            </a:r>
          </a:p>
        </p:txBody>
      </p:sp>
      <p:graphicFrame>
        <p:nvGraphicFramePr>
          <p:cNvPr id="12" name="Table 11"/>
          <p:cNvGraphicFramePr>
            <a:graphicFrameLocks noGrp="1"/>
          </p:cNvGraphicFramePr>
          <p:nvPr/>
        </p:nvGraphicFramePr>
        <p:xfrm>
          <a:off x="2819400" y="4602480"/>
          <a:ext cx="2971800" cy="1645920"/>
        </p:xfrm>
        <a:graphic>
          <a:graphicData uri="http://schemas.openxmlformats.org/drawingml/2006/table">
            <a:tbl>
              <a:tblPr firstRow="1" bandRow="1">
                <a:tableStyleId>{BC89EF96-8CEA-46FF-86C4-4CE0E7609802}</a:tableStyleId>
              </a:tblPr>
              <a:tblGrid>
                <a:gridCol w="2971800">
                  <a:extLst>
                    <a:ext uri="{9D8B030D-6E8A-4147-A177-3AD203B41FA5}">
                      <a16:colId xmlns:a16="http://schemas.microsoft.com/office/drawing/2014/main" val="20000"/>
                    </a:ext>
                  </a:extLst>
                </a:gridCol>
              </a:tblGrid>
              <a:tr h="0">
                <a:tc>
                  <a:txBody>
                    <a:bodyPr/>
                    <a:lstStyle/>
                    <a:p>
                      <a:pPr algn="ctr"/>
                      <a:r>
                        <a:rPr lang="en-US" dirty="0"/>
                        <a:t>Class Name</a:t>
                      </a:r>
                    </a:p>
                  </a:txBody>
                  <a:tcPr/>
                </a:tc>
                <a:extLst>
                  <a:ext uri="{0D108BD9-81ED-4DB2-BD59-A6C34878D82A}">
                    <a16:rowId xmlns:a16="http://schemas.microsoft.com/office/drawing/2014/main" val="10000"/>
                  </a:ext>
                </a:extLst>
              </a:tr>
              <a:tr h="118703">
                <a:tc>
                  <a:txBody>
                    <a:bodyPr/>
                    <a:lstStyle/>
                    <a:p>
                      <a:pPr algn="ctr"/>
                      <a:r>
                        <a:rPr lang="en-US" b="1" dirty="0"/>
                        <a:t>Data Members</a:t>
                      </a:r>
                    </a:p>
                    <a:p>
                      <a:pPr algn="ctr"/>
                      <a:r>
                        <a:rPr lang="en-US" dirty="0"/>
                        <a:t>(Static Attributes)</a:t>
                      </a:r>
                    </a:p>
                  </a:txBody>
                  <a:tcPr/>
                </a:tc>
                <a:extLst>
                  <a:ext uri="{0D108BD9-81ED-4DB2-BD59-A6C34878D82A}">
                    <a16:rowId xmlns:a16="http://schemas.microsoft.com/office/drawing/2014/main" val="10001"/>
                  </a:ext>
                </a:extLst>
              </a:tr>
              <a:tr h="118703">
                <a:tc>
                  <a:txBody>
                    <a:bodyPr/>
                    <a:lstStyle/>
                    <a:p>
                      <a:pPr algn="ctr"/>
                      <a:r>
                        <a:rPr lang="en-US" b="1" dirty="0"/>
                        <a:t>Member</a:t>
                      </a:r>
                      <a:r>
                        <a:rPr lang="en-US" b="1" baseline="0" dirty="0"/>
                        <a:t> Functions</a:t>
                      </a:r>
                      <a:endParaRPr lang="en-US" b="1" dirty="0"/>
                    </a:p>
                    <a:p>
                      <a:pPr algn="ctr"/>
                      <a:r>
                        <a:rPr lang="en-US" dirty="0"/>
                        <a:t>(Dynamic</a:t>
                      </a:r>
                      <a:r>
                        <a:rPr lang="en-US" baseline="0" dirty="0"/>
                        <a:t> Operations</a:t>
                      </a:r>
                      <a:r>
                        <a:rPr lang="en-US" dirty="0"/>
                        <a: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3200400"/>
          </a:xfrm>
        </p:spPr>
        <p:txBody>
          <a:bodyPr>
            <a:normAutofit lnSpcReduction="10000"/>
          </a:bodyPr>
          <a:lstStyle/>
          <a:p>
            <a:pPr algn="just"/>
            <a:r>
              <a:rPr lang="en-US" sz="2400" dirty="0">
                <a:solidFill>
                  <a:srgbClr val="FF0000"/>
                </a:solidFill>
              </a:rPr>
              <a:t>The wrapping up of data and functions into a single unit</a:t>
            </a:r>
            <a:r>
              <a:rPr lang="en-US" sz="2400" dirty="0"/>
              <a:t> is known as encapsulation.</a:t>
            </a:r>
          </a:p>
          <a:p>
            <a:pPr algn="just"/>
            <a:r>
              <a:rPr lang="en-US" sz="2400" dirty="0"/>
              <a:t>The </a:t>
            </a:r>
            <a:r>
              <a:rPr lang="en-US" sz="2400" dirty="0">
                <a:solidFill>
                  <a:srgbClr val="FF0000"/>
                </a:solidFill>
              </a:rPr>
              <a:t>data</a:t>
            </a:r>
            <a:r>
              <a:rPr lang="en-US" sz="2400" dirty="0"/>
              <a:t> is not accessible to the outside world, only those functions which are wrapped in can access it.</a:t>
            </a:r>
          </a:p>
          <a:p>
            <a:pPr algn="just"/>
            <a:r>
              <a:rPr lang="en-US" sz="2400" dirty="0"/>
              <a:t>The </a:t>
            </a:r>
            <a:r>
              <a:rPr lang="en-US" sz="2400" dirty="0">
                <a:solidFill>
                  <a:srgbClr val="FF0000"/>
                </a:solidFill>
              </a:rPr>
              <a:t>functions</a:t>
            </a:r>
            <a:r>
              <a:rPr lang="en-US" sz="2400" dirty="0"/>
              <a:t> provide the interface between the object’s data and the program.</a:t>
            </a:r>
          </a:p>
          <a:p>
            <a:pPr algn="just"/>
            <a:r>
              <a:rPr lang="en-US" sz="2400" dirty="0"/>
              <a:t>This insulation of the data from direct access by the program is called </a:t>
            </a:r>
            <a:r>
              <a:rPr lang="en-US" sz="2400" b="1" dirty="0">
                <a:solidFill>
                  <a:srgbClr val="FF0000"/>
                </a:solidFill>
              </a:rPr>
              <a:t>data hiding or information hiding</a:t>
            </a:r>
            <a:r>
              <a:rPr lang="en-US" sz="2400" dirty="0"/>
              <a:t>.</a:t>
            </a:r>
          </a:p>
          <a:p>
            <a:pPr algn="just"/>
            <a:endParaRPr lang="en-US" sz="2400" dirty="0"/>
          </a:p>
        </p:txBody>
      </p:sp>
      <p:sp>
        <p:nvSpPr>
          <p:cNvPr id="4" name="Title 1"/>
          <p:cNvSpPr txBox="1">
            <a:spLocks/>
          </p:cNvSpPr>
          <p:nvPr/>
        </p:nvSpPr>
        <p:spPr>
          <a:xfrm>
            <a:off x="381000" y="152400"/>
            <a:ext cx="8229600" cy="609600"/>
          </a:xfrm>
          <a:prstGeom prst="rect">
            <a:avLst/>
          </a:prstGeom>
        </p:spPr>
        <p:txBody>
          <a:bodyPr vert="horz" lIns="91429" tIns="45714" rIns="91429" bIns="45714" rtlCol="0" anchor="ctr">
            <a:normAutofit fontScale="92500" lnSpcReduction="20000"/>
          </a:bodyPr>
          <a:lstStyle/>
          <a:p>
            <a:pPr marL="0" marR="0" lvl="0" indent="0" algn="l" defTabSz="914293"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Encapsulation</a:t>
            </a:r>
          </a:p>
        </p:txBody>
      </p:sp>
      <p:pic>
        <p:nvPicPr>
          <p:cNvPr id="45058" name="Picture 2" descr="Encapsulation in Java | Realtime Example, Advantage - Scientech Easy"/>
          <p:cNvPicPr>
            <a:picLocks noChangeAspect="1" noChangeArrowheads="1"/>
          </p:cNvPicPr>
          <p:nvPr/>
        </p:nvPicPr>
        <p:blipFill>
          <a:blip r:embed="rId2" cstate="print"/>
          <a:srcRect/>
          <a:stretch>
            <a:fillRect/>
          </a:stretch>
        </p:blipFill>
        <p:spPr bwMode="auto">
          <a:xfrm>
            <a:off x="1752600" y="3733800"/>
            <a:ext cx="5095875" cy="289157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Abstraction</a:t>
            </a:r>
          </a:p>
        </p:txBody>
      </p:sp>
      <p:sp>
        <p:nvSpPr>
          <p:cNvPr id="3" name="Content Placeholder 2"/>
          <p:cNvSpPr>
            <a:spLocks noGrp="1"/>
          </p:cNvSpPr>
          <p:nvPr>
            <p:ph idx="1"/>
          </p:nvPr>
        </p:nvSpPr>
        <p:spPr/>
        <p:txBody>
          <a:bodyPr/>
          <a:lstStyle/>
          <a:p>
            <a:pPr algn="just"/>
            <a:r>
              <a:rPr lang="en-US" dirty="0"/>
              <a:t>Abstraction refers to the act of representing essential features without including the background details or explanations.</a:t>
            </a:r>
          </a:p>
          <a:p>
            <a:pPr algn="just"/>
            <a:r>
              <a:rPr lang="en-US" dirty="0"/>
              <a:t>Since classes use the concept of data abstraction, they are known as Abstract Data Types (ADT)</a:t>
            </a:r>
          </a:p>
          <a:p>
            <a:pPr algn="just"/>
            <a:endParaRPr lang="en-US" dirty="0"/>
          </a:p>
        </p:txBody>
      </p:sp>
      <p:pic>
        <p:nvPicPr>
          <p:cNvPr id="44034" name="Picture 2" descr="Abstraction"/>
          <p:cNvPicPr>
            <a:picLocks noChangeAspect="1" noChangeArrowheads="1"/>
          </p:cNvPicPr>
          <p:nvPr/>
        </p:nvPicPr>
        <p:blipFill>
          <a:blip r:embed="rId2" cstate="print"/>
          <a:srcRect/>
          <a:stretch>
            <a:fillRect/>
          </a:stretch>
        </p:blipFill>
        <p:spPr bwMode="auto">
          <a:xfrm>
            <a:off x="533400" y="1219200"/>
            <a:ext cx="8153400" cy="523451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Data Abstraction"/>
          <p:cNvPicPr>
            <a:picLocks noChangeAspect="1" noChangeArrowheads="1"/>
          </p:cNvPicPr>
          <p:nvPr/>
        </p:nvPicPr>
        <p:blipFill>
          <a:blip r:embed="rId2" cstate="print"/>
          <a:srcRect/>
          <a:stretch>
            <a:fillRect/>
          </a:stretch>
        </p:blipFill>
        <p:spPr bwMode="auto">
          <a:xfrm>
            <a:off x="762000" y="609600"/>
            <a:ext cx="7658100" cy="567805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7586" name="Picture 2" descr="Process Abstraction"/>
          <p:cNvPicPr>
            <a:picLocks noChangeAspect="1" noChangeArrowheads="1"/>
          </p:cNvPicPr>
          <p:nvPr/>
        </p:nvPicPr>
        <p:blipFill>
          <a:blip r:embed="rId2" cstate="print"/>
          <a:srcRect/>
          <a:stretch>
            <a:fillRect/>
          </a:stretch>
        </p:blipFill>
        <p:spPr bwMode="auto">
          <a:xfrm>
            <a:off x="304800" y="297407"/>
            <a:ext cx="8686800" cy="625579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3A43-4938-991D-12E2-23442CB649CA}"/>
              </a:ext>
            </a:extLst>
          </p:cNvPr>
          <p:cNvSpPr>
            <a:spLocks noGrp="1"/>
          </p:cNvSpPr>
          <p:nvPr>
            <p:ph type="title"/>
          </p:nvPr>
        </p:nvSpPr>
        <p:spPr/>
        <p:txBody>
          <a:bodyPr>
            <a:noAutofit/>
          </a:bodyPr>
          <a:lstStyle/>
          <a:p>
            <a:r>
              <a:rPr lang="en-IN" sz="3600" b="1" dirty="0">
                <a:solidFill>
                  <a:srgbClr val="273239"/>
                </a:solidFill>
                <a:effectLst/>
                <a:latin typeface="urw-din"/>
              </a:rPr>
              <a:t>Procedural Oriented Programming (POP)</a:t>
            </a:r>
            <a:endParaRPr lang="en-IN" sz="3600" dirty="0"/>
          </a:p>
        </p:txBody>
      </p:sp>
      <p:sp>
        <p:nvSpPr>
          <p:cNvPr id="3" name="Content Placeholder 2">
            <a:extLst>
              <a:ext uri="{FF2B5EF4-FFF2-40B4-BE49-F238E27FC236}">
                <a16:creationId xmlns:a16="http://schemas.microsoft.com/office/drawing/2014/main" id="{8CFB8724-1F6B-BE53-40BB-EC04B62A24D5}"/>
              </a:ext>
            </a:extLst>
          </p:cNvPr>
          <p:cNvSpPr>
            <a:spLocks noGrp="1"/>
          </p:cNvSpPr>
          <p:nvPr>
            <p:ph idx="1"/>
          </p:nvPr>
        </p:nvSpPr>
        <p:spPr>
          <a:xfrm>
            <a:off x="457200" y="1600201"/>
            <a:ext cx="8229600" cy="4983161"/>
          </a:xfrm>
        </p:spPr>
        <p:txBody>
          <a:bodyPr>
            <a:normAutofit fontScale="92500"/>
          </a:bodyPr>
          <a:lstStyle/>
          <a:p>
            <a:pPr algn="l" fontAlgn="base">
              <a:buFont typeface="Arial" panose="020B0604020202020204" pitchFamily="34" charset="0"/>
              <a:buChar char="•"/>
            </a:pPr>
            <a:r>
              <a:rPr lang="en-US" sz="1800" b="0" i="0" dirty="0">
                <a:solidFill>
                  <a:srgbClr val="273239"/>
                </a:solidFill>
                <a:effectLst/>
                <a:latin typeface="urw-din"/>
              </a:rPr>
              <a:t>In the procedure-oriented approach, large programs are divided into smaller programs known as functions.</a:t>
            </a:r>
          </a:p>
          <a:p>
            <a:pPr algn="l" fontAlgn="base">
              <a:buFont typeface="Arial" panose="020B0604020202020204" pitchFamily="34" charset="0"/>
              <a:buChar char="•"/>
            </a:pPr>
            <a:r>
              <a:rPr lang="en-US" sz="1800" b="0" i="0" dirty="0">
                <a:solidFill>
                  <a:srgbClr val="273239"/>
                </a:solidFill>
                <a:effectLst/>
                <a:latin typeface="urw-din"/>
              </a:rPr>
              <a:t>In POP, a program is written as a sequence of procedures or function.</a:t>
            </a:r>
          </a:p>
          <a:p>
            <a:pPr algn="l" fontAlgn="base">
              <a:buFont typeface="Arial" panose="020B0604020202020204" pitchFamily="34" charset="0"/>
              <a:buChar char="•"/>
            </a:pPr>
            <a:r>
              <a:rPr lang="en-US" sz="1800" b="0" i="0" dirty="0">
                <a:solidFill>
                  <a:srgbClr val="273239"/>
                </a:solidFill>
                <a:effectLst/>
                <a:latin typeface="urw-din"/>
              </a:rPr>
              <a:t>In POP, each procedure (function) contains a series of instructions for performing a specific task.</a:t>
            </a:r>
          </a:p>
          <a:p>
            <a:pPr algn="l" fontAlgn="base">
              <a:buFont typeface="Arial" panose="020B0604020202020204" pitchFamily="34" charset="0"/>
              <a:buChar char="•"/>
            </a:pPr>
            <a:r>
              <a:rPr lang="en-US" sz="1800" b="0" i="0" dirty="0">
                <a:solidFill>
                  <a:srgbClr val="273239"/>
                </a:solidFill>
                <a:effectLst/>
                <a:latin typeface="urw-din"/>
              </a:rPr>
              <a:t>During the program execution each procedure (function) can be called by the other procedures.</a:t>
            </a:r>
          </a:p>
          <a:p>
            <a:pPr algn="l" fontAlgn="base">
              <a:buFont typeface="Arial" panose="020B0604020202020204" pitchFamily="34" charset="0"/>
              <a:buChar char="•"/>
            </a:pPr>
            <a:r>
              <a:rPr lang="en-US" sz="1800" b="0" i="0" dirty="0">
                <a:solidFill>
                  <a:srgbClr val="273239"/>
                </a:solidFill>
                <a:effectLst/>
                <a:latin typeface="urw-din"/>
              </a:rPr>
              <a:t>To call a procedure (function), we have to write function name only.</a:t>
            </a:r>
          </a:p>
          <a:p>
            <a:pPr algn="l" fontAlgn="base">
              <a:buFont typeface="Arial" panose="020B0604020202020204" pitchFamily="34" charset="0"/>
              <a:buChar char="•"/>
            </a:pPr>
            <a:r>
              <a:rPr lang="en-US" sz="1800" b="0" i="0" dirty="0">
                <a:solidFill>
                  <a:srgbClr val="273239"/>
                </a:solidFill>
                <a:effectLst/>
                <a:latin typeface="urw-din"/>
              </a:rPr>
              <a:t>While we concentrate onto the development of functions, we give very little attention to the data that are being used by various functions.</a:t>
            </a:r>
          </a:p>
          <a:p>
            <a:pPr algn="l" fontAlgn="base">
              <a:buFont typeface="Arial" panose="020B0604020202020204" pitchFamily="34" charset="0"/>
              <a:buChar char="•"/>
            </a:pPr>
            <a:r>
              <a:rPr lang="en-US" sz="1800" b="0" i="0" dirty="0">
                <a:solidFill>
                  <a:srgbClr val="273239"/>
                </a:solidFill>
                <a:effectLst/>
                <a:latin typeface="urw-din"/>
              </a:rPr>
              <a:t>In POP, the major emphasis is on procedure (function) and not on the data. </a:t>
            </a:r>
          </a:p>
          <a:p>
            <a:pPr algn="l" fontAlgn="base">
              <a:buFont typeface="Arial" panose="020B0604020202020204" pitchFamily="34" charset="0"/>
              <a:buChar char="•"/>
            </a:pPr>
            <a:r>
              <a:rPr lang="en-US" sz="1800" b="0" i="0" dirty="0">
                <a:solidFill>
                  <a:srgbClr val="273239"/>
                </a:solidFill>
                <a:effectLst/>
                <a:latin typeface="urw-din"/>
              </a:rPr>
              <a:t>In a multi-function program, many important data items are placed as global so that they may be accessed by all the functions. Each function may have its own local data.</a:t>
            </a:r>
          </a:p>
          <a:p>
            <a:pPr algn="l" fontAlgn="base">
              <a:buFont typeface="Arial" panose="020B0604020202020204" pitchFamily="34" charset="0"/>
              <a:buChar char="•"/>
            </a:pPr>
            <a:r>
              <a:rPr lang="en-US" sz="1800" b="0" i="0" dirty="0">
                <a:solidFill>
                  <a:srgbClr val="273239"/>
                </a:solidFill>
                <a:effectLst/>
                <a:latin typeface="urw-din"/>
              </a:rPr>
              <a:t>Global data are more vulnerable to an accidental change by a function. In a large program it is very difficult to identify what data is used by which function.</a:t>
            </a:r>
          </a:p>
          <a:p>
            <a:pPr algn="l" fontAlgn="base">
              <a:buFont typeface="Arial" panose="020B0604020202020204" pitchFamily="34" charset="0"/>
              <a:buChar char="•"/>
            </a:pPr>
            <a:r>
              <a:rPr lang="en-US" sz="1800" b="0" i="0" dirty="0">
                <a:solidFill>
                  <a:srgbClr val="273239"/>
                </a:solidFill>
                <a:effectLst/>
                <a:latin typeface="urw-din"/>
              </a:rPr>
              <a:t>Examples of procedural oriented programming language are COBOL, FORTRAN, PASCAL, C programming language etc.</a:t>
            </a:r>
          </a:p>
          <a:p>
            <a:pPr marL="0" indent="0">
              <a:buNone/>
            </a:pPr>
            <a:endParaRPr lang="en-IN" sz="1800" dirty="0"/>
          </a:p>
        </p:txBody>
      </p:sp>
    </p:spTree>
    <p:extLst>
      <p:ext uri="{BB962C8B-B14F-4D97-AF65-F5344CB8AC3E}">
        <p14:creationId xmlns:p14="http://schemas.microsoft.com/office/powerpoint/2010/main" val="2866943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a:t>Inheritance</a:t>
            </a:r>
          </a:p>
        </p:txBody>
      </p:sp>
      <p:sp>
        <p:nvSpPr>
          <p:cNvPr id="3" name="Content Placeholder 2"/>
          <p:cNvSpPr>
            <a:spLocks noGrp="1"/>
          </p:cNvSpPr>
          <p:nvPr>
            <p:ph idx="1"/>
          </p:nvPr>
        </p:nvSpPr>
        <p:spPr>
          <a:xfrm>
            <a:off x="457200" y="838201"/>
            <a:ext cx="8229600" cy="3505200"/>
          </a:xfrm>
        </p:spPr>
        <p:txBody>
          <a:bodyPr>
            <a:normAutofit lnSpcReduction="10000"/>
          </a:bodyPr>
          <a:lstStyle/>
          <a:p>
            <a:pPr algn="just"/>
            <a:r>
              <a:rPr lang="en-US" dirty="0"/>
              <a:t>Inheritance is the process by which objects of </a:t>
            </a:r>
            <a:r>
              <a:rPr lang="en-US" dirty="0">
                <a:solidFill>
                  <a:srgbClr val="FF0000"/>
                </a:solidFill>
              </a:rPr>
              <a:t>one class acquire the properties of objects of another class.</a:t>
            </a:r>
          </a:p>
          <a:p>
            <a:pPr algn="just"/>
            <a:r>
              <a:rPr lang="en-US" dirty="0"/>
              <a:t>In OOP, the concept of inheritance provides the idea of </a:t>
            </a:r>
            <a:r>
              <a:rPr lang="en-US" dirty="0">
                <a:solidFill>
                  <a:srgbClr val="FF0000"/>
                </a:solidFill>
              </a:rPr>
              <a:t>reusability</a:t>
            </a:r>
            <a:r>
              <a:rPr lang="en-US" dirty="0"/>
              <a:t>. This means we can add additional features to an existing class without modifying it.</a:t>
            </a:r>
          </a:p>
        </p:txBody>
      </p:sp>
      <p:pic>
        <p:nvPicPr>
          <p:cNvPr id="43010" name="Picture 2" descr="https://media.geeksforgeeks.org/wp-content/uploads/inheritance2.png"/>
          <p:cNvPicPr>
            <a:picLocks noChangeAspect="1" noChangeArrowheads="1"/>
          </p:cNvPicPr>
          <p:nvPr/>
        </p:nvPicPr>
        <p:blipFill>
          <a:blip r:embed="rId2" cstate="print"/>
          <a:srcRect/>
          <a:stretch>
            <a:fillRect/>
          </a:stretch>
        </p:blipFill>
        <p:spPr bwMode="auto">
          <a:xfrm>
            <a:off x="3048000" y="4114800"/>
            <a:ext cx="5715000" cy="2590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a:t>Polymorphism</a:t>
            </a:r>
          </a:p>
        </p:txBody>
      </p:sp>
      <p:sp>
        <p:nvSpPr>
          <p:cNvPr id="3" name="Content Placeholder 2"/>
          <p:cNvSpPr>
            <a:spLocks noGrp="1"/>
          </p:cNvSpPr>
          <p:nvPr>
            <p:ph idx="1"/>
          </p:nvPr>
        </p:nvSpPr>
        <p:spPr>
          <a:xfrm>
            <a:off x="457200" y="914400"/>
            <a:ext cx="8229600" cy="4525963"/>
          </a:xfrm>
        </p:spPr>
        <p:txBody>
          <a:bodyPr>
            <a:normAutofit fontScale="85000" lnSpcReduction="20000"/>
          </a:bodyPr>
          <a:lstStyle/>
          <a:p>
            <a:pPr algn="just"/>
            <a:r>
              <a:rPr lang="en-US" dirty="0"/>
              <a:t>Polymorphism, (Greek term) - </a:t>
            </a:r>
            <a:r>
              <a:rPr lang="en-US" dirty="0">
                <a:solidFill>
                  <a:srgbClr val="FF0000"/>
                </a:solidFill>
              </a:rPr>
              <a:t>ability to take more than one form.</a:t>
            </a:r>
          </a:p>
          <a:p>
            <a:pPr algn="just"/>
            <a:r>
              <a:rPr lang="en-US" dirty="0"/>
              <a:t>An operation may exhibits different behaviors in different instances. The behavior depends upon the type of data used in the operation.</a:t>
            </a:r>
          </a:p>
          <a:p>
            <a:pPr algn="just"/>
            <a:r>
              <a:rPr lang="en-US" dirty="0"/>
              <a:t>For example consider the operation of addition for two numbers; the operation will generate a sum. If the operands are string then the operation would produce a third string by concatenation.</a:t>
            </a:r>
          </a:p>
          <a:p>
            <a:pPr algn="just"/>
            <a:r>
              <a:rPr lang="en-US" dirty="0"/>
              <a:t>The process of making an operator to exhibit different behavior in different instances is known </a:t>
            </a:r>
            <a:r>
              <a:rPr lang="en-US" dirty="0">
                <a:solidFill>
                  <a:srgbClr val="FF0000"/>
                </a:solidFill>
              </a:rPr>
              <a:t>operator overloading</a:t>
            </a:r>
          </a:p>
          <a:p>
            <a:pPr algn="just"/>
            <a:endParaRPr lang="en-US" dirty="0"/>
          </a:p>
        </p:txBody>
      </p:sp>
      <p:sp>
        <p:nvSpPr>
          <p:cNvPr id="4" name="object 27"/>
          <p:cNvSpPr/>
          <p:nvPr/>
        </p:nvSpPr>
        <p:spPr>
          <a:xfrm>
            <a:off x="2667000" y="4800600"/>
            <a:ext cx="6248400" cy="1981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lgn="l"/>
            <a:r>
              <a:rPr lang="en-US" b="1" dirty="0"/>
              <a:t>Benefits of OOP</a:t>
            </a:r>
          </a:p>
        </p:txBody>
      </p:sp>
      <p:sp>
        <p:nvSpPr>
          <p:cNvPr id="3" name="Content Placeholder 2"/>
          <p:cNvSpPr>
            <a:spLocks noGrp="1"/>
          </p:cNvSpPr>
          <p:nvPr>
            <p:ph idx="1"/>
          </p:nvPr>
        </p:nvSpPr>
        <p:spPr>
          <a:xfrm>
            <a:off x="533400" y="838200"/>
            <a:ext cx="8229600" cy="5562600"/>
          </a:xfrm>
        </p:spPr>
        <p:txBody>
          <a:bodyPr>
            <a:noAutofit/>
          </a:bodyPr>
          <a:lstStyle/>
          <a:p>
            <a:pPr algn="just">
              <a:buNone/>
            </a:pPr>
            <a:r>
              <a:rPr lang="en-US" sz="2400" dirty="0"/>
              <a:t>OOP offers several benefits to both the program designer &amp; the user</a:t>
            </a:r>
          </a:p>
          <a:p>
            <a:pPr algn="just"/>
            <a:r>
              <a:rPr lang="en-US" sz="2400" dirty="0"/>
              <a:t>Through inheritance, we can eliminate </a:t>
            </a:r>
            <a:r>
              <a:rPr lang="en-US" sz="2400" dirty="0">
                <a:solidFill>
                  <a:srgbClr val="FF0000"/>
                </a:solidFill>
              </a:rPr>
              <a:t>redundant code and extend the use of existing class</a:t>
            </a:r>
          </a:p>
          <a:p>
            <a:pPr algn="just"/>
            <a:r>
              <a:rPr lang="en-US" sz="2400" dirty="0"/>
              <a:t>We can build programs from the standard working module that communicate with one another, rather than having to start writing code from scratch. </a:t>
            </a:r>
            <a:r>
              <a:rPr lang="en-US" sz="2400" dirty="0">
                <a:solidFill>
                  <a:srgbClr val="FF0000"/>
                </a:solidFill>
              </a:rPr>
              <a:t>This leads to saving of development time &amp; higher productivity.</a:t>
            </a:r>
          </a:p>
          <a:p>
            <a:pPr algn="just"/>
            <a:r>
              <a:rPr lang="en-US" sz="2400" dirty="0"/>
              <a:t>The principle of data hiding helps the programmer to </a:t>
            </a:r>
            <a:r>
              <a:rPr lang="en-US" sz="2400" dirty="0">
                <a:solidFill>
                  <a:srgbClr val="FF0000"/>
                </a:solidFill>
              </a:rPr>
              <a:t>build &amp; secure programs that cannot be attacked by code in other parts of the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t>It is </a:t>
            </a:r>
            <a:r>
              <a:rPr lang="en-US" sz="2400" dirty="0">
                <a:solidFill>
                  <a:srgbClr val="FF0000"/>
                </a:solidFill>
              </a:rPr>
              <a:t>easy to partition the work in a project based on objects</a:t>
            </a:r>
          </a:p>
          <a:p>
            <a:pPr algn="just"/>
            <a:r>
              <a:rPr lang="en-US" sz="2400" dirty="0"/>
              <a:t>The data-centered design approach enables us to capture more details of a model in implementable form.</a:t>
            </a:r>
          </a:p>
          <a:p>
            <a:pPr algn="just"/>
            <a:r>
              <a:rPr lang="en-US" sz="2400" dirty="0"/>
              <a:t>Object-oriented systems can be </a:t>
            </a:r>
            <a:r>
              <a:rPr lang="en-US" sz="2400" dirty="0">
                <a:solidFill>
                  <a:srgbClr val="FF0000"/>
                </a:solidFill>
              </a:rPr>
              <a:t>easily upgraded from small to large systems.</a:t>
            </a:r>
          </a:p>
          <a:p>
            <a:pPr algn="just"/>
            <a:r>
              <a:rPr lang="en-US" sz="2400" dirty="0"/>
              <a:t>Message passing techniques for communication between objects makes the interface descriptions with external systems much simpler.</a:t>
            </a:r>
          </a:p>
          <a:p>
            <a:pPr algn="just"/>
            <a:r>
              <a:rPr lang="en-US" sz="2400" dirty="0"/>
              <a:t>Software complexity can be easily managed.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lgn="l"/>
            <a:r>
              <a:rPr lang="en-US" b="1" dirty="0"/>
              <a:t>Applications of OOP</a:t>
            </a:r>
          </a:p>
        </p:txBody>
      </p:sp>
      <p:sp>
        <p:nvSpPr>
          <p:cNvPr id="3" name="Content Placeholder 2"/>
          <p:cNvSpPr>
            <a:spLocks noGrp="1"/>
          </p:cNvSpPr>
          <p:nvPr>
            <p:ph idx="1"/>
          </p:nvPr>
        </p:nvSpPr>
        <p:spPr>
          <a:xfrm>
            <a:off x="685800" y="884237"/>
            <a:ext cx="8229600" cy="5668963"/>
          </a:xfrm>
        </p:spPr>
        <p:txBody>
          <a:bodyPr>
            <a:noAutofit/>
          </a:bodyPr>
          <a:lstStyle/>
          <a:p>
            <a:pPr marL="0" indent="0" algn="just">
              <a:buNone/>
            </a:pPr>
            <a:r>
              <a:rPr lang="en-US" sz="2400" dirty="0"/>
              <a:t>Real-business systems are often much more complex and contain many more objects with complicated attributes and methods. OOP is useful in these types of applications because it can </a:t>
            </a:r>
            <a:r>
              <a:rPr lang="en-US" sz="2400" dirty="0">
                <a:solidFill>
                  <a:srgbClr val="FF0000"/>
                </a:solidFill>
              </a:rPr>
              <a:t>simplify a complex problem</a:t>
            </a:r>
            <a:r>
              <a:rPr lang="en-US" sz="2400" dirty="0"/>
              <a:t>. </a:t>
            </a:r>
          </a:p>
          <a:p>
            <a:pPr marL="0" indent="0" algn="just">
              <a:buNone/>
            </a:pPr>
            <a:r>
              <a:rPr lang="en-US" sz="2400" dirty="0"/>
              <a:t>The promising areas for application of OOP include:</a:t>
            </a:r>
          </a:p>
          <a:p>
            <a:r>
              <a:rPr lang="en-US" sz="2400" dirty="0"/>
              <a:t>Real-time systems</a:t>
            </a:r>
          </a:p>
          <a:p>
            <a:r>
              <a:rPr lang="en-US" sz="2400" dirty="0"/>
              <a:t>Simulation and modeling</a:t>
            </a:r>
          </a:p>
          <a:p>
            <a:r>
              <a:rPr lang="en-US" sz="2400" dirty="0"/>
              <a:t>Object-oriented databases</a:t>
            </a:r>
          </a:p>
          <a:p>
            <a:r>
              <a:rPr lang="en-US" sz="2400" dirty="0"/>
              <a:t>Hypertext, hypermedia</a:t>
            </a:r>
          </a:p>
          <a:p>
            <a:r>
              <a:rPr lang="en-US" sz="2400" dirty="0"/>
              <a:t>Al and expert systems</a:t>
            </a:r>
          </a:p>
          <a:p>
            <a:r>
              <a:rPr lang="en-US" sz="2400" dirty="0"/>
              <a:t>Neural networks and parallel programming</a:t>
            </a:r>
          </a:p>
          <a:p>
            <a:r>
              <a:rPr lang="en-US" sz="2400" dirty="0"/>
              <a:t>Decision support and office automation systems</a:t>
            </a:r>
          </a:p>
          <a:p>
            <a:r>
              <a:rPr lang="en-US" sz="2400" dirty="0"/>
              <a:t>CAM/CAD systems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Introduction to C++</a:t>
            </a:r>
          </a:p>
        </p:txBody>
      </p:sp>
      <p:sp>
        <p:nvSpPr>
          <p:cNvPr id="3" name="Content Placeholder 2"/>
          <p:cNvSpPr>
            <a:spLocks noGrp="1"/>
          </p:cNvSpPr>
          <p:nvPr>
            <p:ph idx="1"/>
          </p:nvPr>
        </p:nvSpPr>
        <p:spPr>
          <a:xfrm>
            <a:off x="381000" y="1219200"/>
            <a:ext cx="8458200" cy="5364162"/>
          </a:xfrm>
        </p:spPr>
        <p:txBody>
          <a:bodyPr>
            <a:noAutofit/>
          </a:bodyPr>
          <a:lstStyle/>
          <a:p>
            <a:pPr lvl="0" algn="just"/>
            <a:r>
              <a:rPr lang="en-US" sz="2400" dirty="0"/>
              <a:t>C++ is an object-oriented	programming language. </a:t>
            </a:r>
          </a:p>
          <a:p>
            <a:pPr lvl="0" algn="just"/>
            <a:r>
              <a:rPr lang="en-US" sz="2400" dirty="0"/>
              <a:t>C++ was developed by </a:t>
            </a:r>
            <a:r>
              <a:rPr lang="en-US" sz="2400" dirty="0">
                <a:solidFill>
                  <a:srgbClr val="FF0000"/>
                </a:solidFill>
              </a:rPr>
              <a:t>Bjarne Stroustrup </a:t>
            </a:r>
            <a:r>
              <a:rPr lang="en-US" sz="2400" dirty="0"/>
              <a:t>at AT&amp;T Bell Laboratories in Murray Hill, New Jersey, USA. </a:t>
            </a:r>
          </a:p>
          <a:p>
            <a:pPr lvl="0" algn="just"/>
            <a:r>
              <a:rPr lang="en-US" sz="2400" dirty="0"/>
              <a:t>C++ is an </a:t>
            </a:r>
            <a:r>
              <a:rPr lang="en-US" sz="2400" dirty="0">
                <a:solidFill>
                  <a:srgbClr val="FF0000"/>
                </a:solidFill>
              </a:rPr>
              <a:t>extension of C with a major addition of the class construct feature. </a:t>
            </a:r>
          </a:p>
          <a:p>
            <a:pPr lvl="0" algn="just"/>
            <a:r>
              <a:rPr lang="en-US" sz="2400" dirty="0"/>
              <a:t>Since the class was a major addition to the original C language Stroustrup called the new language 'C with Classes'. </a:t>
            </a:r>
          </a:p>
          <a:p>
            <a:pPr lvl="0" algn="just"/>
            <a:r>
              <a:rPr lang="en-US" sz="2400" dirty="0"/>
              <a:t>However later in 1983 the name was changed to  C++. </a:t>
            </a:r>
          </a:p>
          <a:p>
            <a:pPr lvl="0" algn="just"/>
            <a:r>
              <a:rPr lang="en-US" sz="2400" dirty="0"/>
              <a:t>The idea of C++ comes from the C increment operator ++ thereby suggesting that </a:t>
            </a:r>
            <a:r>
              <a:rPr lang="en-US" sz="2400" dirty="0">
                <a:solidFill>
                  <a:srgbClr val="FF0000"/>
                </a:solidFill>
              </a:rPr>
              <a:t>C++ is an  incremented version of C </a:t>
            </a:r>
          </a:p>
          <a:p>
            <a:pPr lvl="0" algn="just"/>
            <a:r>
              <a:rPr lang="en-US" sz="2400" dirty="0"/>
              <a:t>C++ is a superset of C. </a:t>
            </a:r>
          </a:p>
          <a:p>
            <a:pPr lvl="0" algn="just"/>
            <a:r>
              <a:rPr lang="en-US" sz="2400" dirty="0"/>
              <a:t>The three most important facilities that C++  adds on to C are </a:t>
            </a:r>
            <a:r>
              <a:rPr lang="en-US" sz="2400" dirty="0">
                <a:solidFill>
                  <a:srgbClr val="FF0000"/>
                </a:solidFill>
              </a:rPr>
              <a:t>classes, function overloading,  and operator overloading</a:t>
            </a:r>
            <a:r>
              <a:rPr lang="en-US" sz="24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7105" cy="639762"/>
          </a:xfrm>
        </p:spPr>
        <p:txBody>
          <a:bodyPr>
            <a:noAutofit/>
          </a:bodyPr>
          <a:lstStyle/>
          <a:p>
            <a:pPr algn="l"/>
            <a:r>
              <a:rPr lang="en-US" b="1" dirty="0"/>
              <a:t>Structure of C++ program</a:t>
            </a:r>
          </a:p>
        </p:txBody>
      </p:sp>
      <p:graphicFrame>
        <p:nvGraphicFramePr>
          <p:cNvPr id="4" name="Table 3"/>
          <p:cNvGraphicFramePr>
            <a:graphicFrameLocks noGrp="1"/>
          </p:cNvGraphicFramePr>
          <p:nvPr>
            <p:extLst>
              <p:ext uri="{D42A27DB-BD31-4B8C-83A1-F6EECF244321}">
                <p14:modId xmlns:p14="http://schemas.microsoft.com/office/powerpoint/2010/main" val="1381117074"/>
              </p:ext>
            </p:extLst>
          </p:nvPr>
        </p:nvGraphicFramePr>
        <p:xfrm>
          <a:off x="2514600" y="1600200"/>
          <a:ext cx="4401696" cy="3051810"/>
        </p:xfrm>
        <a:graphic>
          <a:graphicData uri="http://schemas.openxmlformats.org/drawingml/2006/table">
            <a:tbl>
              <a:tblPr bandRow="1">
                <a:tableStyleId>{5940675A-B579-460E-94D1-54222C63F5DA}</a:tableStyleId>
              </a:tblPr>
              <a:tblGrid>
                <a:gridCol w="4401696">
                  <a:extLst>
                    <a:ext uri="{9D8B030D-6E8A-4147-A177-3AD203B41FA5}">
                      <a16:colId xmlns:a16="http://schemas.microsoft.com/office/drawing/2014/main" val="20000"/>
                    </a:ext>
                  </a:extLst>
                </a:gridCol>
              </a:tblGrid>
              <a:tr h="742950">
                <a:tc>
                  <a:txBody>
                    <a:bodyPr/>
                    <a:lstStyle/>
                    <a:p>
                      <a:pPr algn="ctr"/>
                      <a:r>
                        <a:rPr lang="en-US" sz="2400" b="1" dirty="0"/>
                        <a:t>HEADERS</a:t>
                      </a:r>
                    </a:p>
                  </a:txBody>
                  <a:tcPr marL="68598" marR="68598" anchor="ctr"/>
                </a:tc>
                <a:extLst>
                  <a:ext uri="{0D108BD9-81ED-4DB2-BD59-A6C34878D82A}">
                    <a16:rowId xmlns:a16="http://schemas.microsoft.com/office/drawing/2014/main" val="10000"/>
                  </a:ext>
                </a:extLst>
              </a:tr>
              <a:tr h="742950">
                <a:tc>
                  <a:txBody>
                    <a:bodyPr/>
                    <a:lstStyle/>
                    <a:p>
                      <a:pPr algn="ctr"/>
                      <a:r>
                        <a:rPr lang="en-US" sz="2400" b="1" dirty="0"/>
                        <a:t>CLASS</a:t>
                      </a:r>
                      <a:r>
                        <a:rPr lang="en-US" sz="2400" b="1" baseline="0" dirty="0"/>
                        <a:t> DECLARATION</a:t>
                      </a:r>
                      <a:endParaRPr lang="en-US" sz="2400" b="1" dirty="0"/>
                    </a:p>
                  </a:txBody>
                  <a:tcPr marL="68598" marR="68598" anchor="ctr"/>
                </a:tc>
                <a:extLst>
                  <a:ext uri="{0D108BD9-81ED-4DB2-BD59-A6C34878D82A}">
                    <a16:rowId xmlns:a16="http://schemas.microsoft.com/office/drawing/2014/main" val="10001"/>
                  </a:ext>
                </a:extLst>
              </a:tr>
              <a:tr h="742950">
                <a:tc>
                  <a:txBody>
                    <a:bodyPr/>
                    <a:lstStyle/>
                    <a:p>
                      <a:pPr algn="ctr"/>
                      <a:r>
                        <a:rPr lang="en-US" sz="2400" b="1" dirty="0"/>
                        <a:t>MEMBER FUNCTION DEFINITIONS</a:t>
                      </a:r>
                    </a:p>
                  </a:txBody>
                  <a:tcPr marL="68598" marR="68598" anchor="ctr"/>
                </a:tc>
                <a:extLst>
                  <a:ext uri="{0D108BD9-81ED-4DB2-BD59-A6C34878D82A}">
                    <a16:rowId xmlns:a16="http://schemas.microsoft.com/office/drawing/2014/main" val="10002"/>
                  </a:ext>
                </a:extLst>
              </a:tr>
              <a:tr h="742950">
                <a:tc>
                  <a:txBody>
                    <a:bodyPr/>
                    <a:lstStyle/>
                    <a:p>
                      <a:pPr algn="ctr"/>
                      <a:r>
                        <a:rPr lang="en-US" sz="2400" b="1" dirty="0"/>
                        <a:t>MAIN FUNCTION</a:t>
                      </a:r>
                    </a:p>
                  </a:txBody>
                  <a:tcPr marL="68598" marR="68598"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txBody>
          <a:bodyPr/>
          <a:lstStyle/>
          <a:p>
            <a:pPr algn="l"/>
            <a:r>
              <a:rPr lang="en-US" b="1" dirty="0"/>
              <a:t>Simple C++ Program</a:t>
            </a:r>
          </a:p>
        </p:txBody>
      </p:sp>
      <p:sp>
        <p:nvSpPr>
          <p:cNvPr id="3" name="Content Placeholder 2"/>
          <p:cNvSpPr>
            <a:spLocks noGrp="1"/>
          </p:cNvSpPr>
          <p:nvPr>
            <p:ph idx="1"/>
          </p:nvPr>
        </p:nvSpPr>
        <p:spPr/>
        <p:txBody>
          <a:bodyPr>
            <a:normAutofit fontScale="92500" lnSpcReduction="20000"/>
          </a:bodyPr>
          <a:lstStyle/>
          <a:p>
            <a:pPr>
              <a:buNone/>
            </a:pPr>
            <a:r>
              <a:rPr lang="en-US" dirty="0"/>
              <a:t>#include&lt;iostream&gt;</a:t>
            </a:r>
          </a:p>
          <a:p>
            <a:pPr>
              <a:buNone/>
            </a:pPr>
            <a:r>
              <a:rPr lang="en-US" dirty="0"/>
              <a:t>using namespace std;</a:t>
            </a:r>
          </a:p>
          <a:p>
            <a:pPr>
              <a:buNone/>
            </a:pPr>
            <a:endParaRPr lang="en-US" dirty="0"/>
          </a:p>
          <a:p>
            <a:pPr>
              <a:buNone/>
            </a:pPr>
            <a:r>
              <a:rPr lang="en-US" dirty="0"/>
              <a:t>int main()</a:t>
            </a:r>
          </a:p>
          <a:p>
            <a:pPr>
              <a:buNone/>
            </a:pPr>
            <a:r>
              <a:rPr lang="en-US" dirty="0"/>
              <a:t>{ </a:t>
            </a:r>
          </a:p>
          <a:p>
            <a:pPr>
              <a:buNone/>
            </a:pPr>
            <a:r>
              <a:rPr lang="en-US" dirty="0" err="1"/>
              <a:t>cout</a:t>
            </a:r>
            <a:r>
              <a:rPr lang="en-US" dirty="0"/>
              <a:t>&lt;&lt;"Hello C++ Programmer"; </a:t>
            </a:r>
          </a:p>
          <a:p>
            <a:pPr>
              <a:buNone/>
            </a:pPr>
            <a:r>
              <a:rPr lang="en-US" dirty="0"/>
              <a:t>return 0; </a:t>
            </a:r>
          </a:p>
          <a:p>
            <a:pPr>
              <a:buNone/>
            </a:pPr>
            <a:r>
              <a:rPr lang="en-US" dirty="0"/>
              <a:t>} </a:t>
            </a:r>
          </a:p>
          <a:p>
            <a:pPr>
              <a:buNone/>
            </a:pPr>
            <a:r>
              <a:rPr lang="en-US" dirty="0"/>
              <a:t> </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8EF17-BA5F-A5DC-D8FF-AECDA94E34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495CDB-604E-4CBF-AA01-71057BCBD46F}"/>
              </a:ext>
            </a:extLst>
          </p:cNvPr>
          <p:cNvSpPr>
            <a:spLocks noGrp="1"/>
          </p:cNvSpPr>
          <p:nvPr>
            <p:ph type="title"/>
          </p:nvPr>
        </p:nvSpPr>
        <p:spPr/>
        <p:txBody>
          <a:bodyPr/>
          <a:lstStyle/>
          <a:p>
            <a:pPr algn="l"/>
            <a:r>
              <a:rPr lang="en-US" b="1" dirty="0"/>
              <a:t>C++ </a:t>
            </a:r>
            <a:r>
              <a:rPr lang="en-US" b="1" dirty="0" err="1"/>
              <a:t>iostream</a:t>
            </a:r>
            <a:r>
              <a:rPr lang="en-US" b="1" dirty="0"/>
              <a:t> File</a:t>
            </a:r>
          </a:p>
        </p:txBody>
      </p:sp>
      <p:sp>
        <p:nvSpPr>
          <p:cNvPr id="3" name="Content Placeholder 2">
            <a:extLst>
              <a:ext uri="{FF2B5EF4-FFF2-40B4-BE49-F238E27FC236}">
                <a16:creationId xmlns:a16="http://schemas.microsoft.com/office/drawing/2014/main" id="{833A49AE-4885-04AE-2521-42A5BC1F8647}"/>
              </a:ext>
            </a:extLst>
          </p:cNvPr>
          <p:cNvSpPr>
            <a:spLocks noGrp="1"/>
          </p:cNvSpPr>
          <p:nvPr>
            <p:ph idx="1"/>
          </p:nvPr>
        </p:nvSpPr>
        <p:spPr>
          <a:xfrm>
            <a:off x="457200" y="1295400"/>
            <a:ext cx="8458200" cy="4953000"/>
          </a:xfrm>
        </p:spPr>
        <p:txBody>
          <a:bodyPr>
            <a:normAutofit fontScale="92500" lnSpcReduction="20000"/>
          </a:bodyPr>
          <a:lstStyle/>
          <a:p>
            <a:pPr lvl="0" algn="just"/>
            <a:r>
              <a:rPr lang="en-US" dirty="0">
                <a:solidFill>
                  <a:schemeClr val="tx2"/>
                </a:solidFill>
              </a:rPr>
              <a:t>#include &lt;</a:t>
            </a:r>
            <a:r>
              <a:rPr lang="en-US" dirty="0" err="1">
                <a:solidFill>
                  <a:schemeClr val="tx2"/>
                </a:solidFill>
              </a:rPr>
              <a:t>iostream</a:t>
            </a:r>
            <a:r>
              <a:rPr lang="en-US" dirty="0">
                <a:solidFill>
                  <a:schemeClr val="tx2"/>
                </a:solidFill>
              </a:rPr>
              <a:t>&gt; </a:t>
            </a:r>
          </a:p>
          <a:p>
            <a:pPr lvl="0" algn="just"/>
            <a:r>
              <a:rPr lang="en-US" dirty="0"/>
              <a:t>This directive causes the preprocessor to add the  contents of the </a:t>
            </a:r>
            <a:r>
              <a:rPr lang="en-US" dirty="0" err="1">
                <a:solidFill>
                  <a:schemeClr val="tx2"/>
                </a:solidFill>
              </a:rPr>
              <a:t>iostream</a:t>
            </a:r>
            <a:r>
              <a:rPr lang="en-US" dirty="0"/>
              <a:t> file to the program. </a:t>
            </a:r>
          </a:p>
          <a:p>
            <a:pPr lvl="0" algn="just"/>
            <a:r>
              <a:rPr lang="en-US" dirty="0"/>
              <a:t>It contains declarations for the identifier </a:t>
            </a:r>
            <a:r>
              <a:rPr lang="en-US" dirty="0" err="1">
                <a:solidFill>
                  <a:schemeClr val="tx2"/>
                </a:solidFill>
              </a:rPr>
              <a:t>cout</a:t>
            </a:r>
            <a:r>
              <a:rPr lang="en-US" dirty="0"/>
              <a:t> and the  operator </a:t>
            </a:r>
            <a:r>
              <a:rPr lang="en-US" dirty="0">
                <a:solidFill>
                  <a:schemeClr val="tx2"/>
                </a:solidFill>
              </a:rPr>
              <a:t>&lt;&lt;. </a:t>
            </a:r>
          </a:p>
          <a:p>
            <a:pPr lvl="0" algn="just"/>
            <a:r>
              <a:rPr lang="en-US" dirty="0"/>
              <a:t>The header file </a:t>
            </a:r>
            <a:r>
              <a:rPr lang="en-US" dirty="0" err="1">
                <a:solidFill>
                  <a:schemeClr val="tx2"/>
                </a:solidFill>
              </a:rPr>
              <a:t>iostream</a:t>
            </a:r>
            <a:r>
              <a:rPr lang="en-US" dirty="0"/>
              <a:t> should be included at the  beginning of all programs that use input/output  statements. </a:t>
            </a:r>
          </a:p>
          <a:p>
            <a:pPr lvl="0" algn="just"/>
            <a:r>
              <a:rPr lang="en-US" dirty="0"/>
              <a:t>The header files with .h extension (</a:t>
            </a:r>
            <a:r>
              <a:rPr lang="en-US" dirty="0">
                <a:solidFill>
                  <a:schemeClr val="tx2"/>
                </a:solidFill>
              </a:rPr>
              <a:t>&lt;</a:t>
            </a:r>
            <a:r>
              <a:rPr lang="en-US" dirty="0" err="1">
                <a:solidFill>
                  <a:schemeClr val="tx2"/>
                </a:solidFill>
              </a:rPr>
              <a:t>iostream.h</a:t>
            </a:r>
            <a:r>
              <a:rPr lang="en-US" dirty="0">
                <a:solidFill>
                  <a:schemeClr val="tx2"/>
                </a:solidFill>
              </a:rPr>
              <a:t>&gt;</a:t>
            </a:r>
            <a:r>
              <a:rPr lang="en-US" dirty="0"/>
              <a:t>) are ”old style”. This representation should be used with old compilers. </a:t>
            </a:r>
            <a:endParaRPr lang="en-US" dirty="0">
              <a:solidFill>
                <a:schemeClr val="tx2"/>
              </a:solidFill>
            </a:endParaRPr>
          </a:p>
        </p:txBody>
      </p:sp>
    </p:spTree>
    <p:extLst>
      <p:ext uri="{BB962C8B-B14F-4D97-AF65-F5344CB8AC3E}">
        <p14:creationId xmlns:p14="http://schemas.microsoft.com/office/powerpoint/2010/main" val="166320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1678-C452-A92C-E50D-F10004503547}"/>
              </a:ext>
            </a:extLst>
          </p:cNvPr>
          <p:cNvSpPr>
            <a:spLocks noGrp="1"/>
          </p:cNvSpPr>
          <p:nvPr>
            <p:ph type="title"/>
          </p:nvPr>
        </p:nvSpPr>
        <p:spPr/>
        <p:txBody>
          <a:bodyPr/>
          <a:lstStyle/>
          <a:p>
            <a:r>
              <a:rPr lang="en-IN" dirty="0" err="1"/>
              <a:t>namespce</a:t>
            </a:r>
            <a:r>
              <a:rPr lang="en-IN" dirty="0"/>
              <a:t> </a:t>
            </a:r>
          </a:p>
        </p:txBody>
      </p:sp>
      <p:sp>
        <p:nvSpPr>
          <p:cNvPr id="3" name="Content Placeholder 2">
            <a:extLst>
              <a:ext uri="{FF2B5EF4-FFF2-40B4-BE49-F238E27FC236}">
                <a16:creationId xmlns:a16="http://schemas.microsoft.com/office/drawing/2014/main" id="{C258ADDC-6931-D722-6AD4-8DDE4FFE31EF}"/>
              </a:ext>
            </a:extLst>
          </p:cNvPr>
          <p:cNvSpPr>
            <a:spLocks noGrp="1"/>
          </p:cNvSpPr>
          <p:nvPr>
            <p:ph idx="1"/>
          </p:nvPr>
        </p:nvSpPr>
        <p:spPr/>
        <p:txBody>
          <a:bodyPr>
            <a:normAutofit fontScale="77500" lnSpcReduction="20000"/>
          </a:bodyPr>
          <a:lstStyle/>
          <a:p>
            <a:pPr marL="0" indent="0">
              <a:buNone/>
            </a:pPr>
            <a:r>
              <a:rPr lang="en-IN" dirty="0"/>
              <a:t>// namespace is used to resolve the conflict</a:t>
            </a:r>
          </a:p>
          <a:p>
            <a:pPr marL="0" indent="0">
              <a:buNone/>
            </a:pPr>
            <a:r>
              <a:rPr lang="en-IN" dirty="0" err="1"/>
              <a:t>namespce</a:t>
            </a:r>
            <a:r>
              <a:rPr lang="en-IN" dirty="0"/>
              <a:t> ns1{</a:t>
            </a:r>
          </a:p>
          <a:p>
            <a:pPr marL="0" indent="0">
              <a:buNone/>
            </a:pPr>
            <a:r>
              <a:rPr lang="en-IN" dirty="0"/>
              <a:t>void sort()</a:t>
            </a:r>
          </a:p>
          <a:p>
            <a:pPr marL="0" indent="0">
              <a:buNone/>
            </a:pPr>
            <a:r>
              <a:rPr lang="en-IN" dirty="0"/>
              <a:t>{----}</a:t>
            </a:r>
          </a:p>
          <a:p>
            <a:pPr marL="0" indent="0">
              <a:buNone/>
            </a:pPr>
            <a:r>
              <a:rPr lang="en-IN" dirty="0"/>
              <a:t>}</a:t>
            </a:r>
          </a:p>
          <a:p>
            <a:pPr marL="0" indent="0">
              <a:buNone/>
            </a:pPr>
            <a:r>
              <a:rPr lang="en-IN" dirty="0" err="1"/>
              <a:t>namespce</a:t>
            </a:r>
            <a:r>
              <a:rPr lang="en-IN" dirty="0"/>
              <a:t> ns2{</a:t>
            </a:r>
          </a:p>
          <a:p>
            <a:pPr marL="0" indent="0">
              <a:buNone/>
            </a:pPr>
            <a:r>
              <a:rPr lang="en-IN" dirty="0"/>
              <a:t>void sort()</a:t>
            </a:r>
          </a:p>
          <a:p>
            <a:pPr marL="0" indent="0">
              <a:buNone/>
            </a:pPr>
            <a:r>
              <a:rPr lang="en-IN" dirty="0"/>
              <a:t>{----}</a:t>
            </a:r>
          </a:p>
          <a:p>
            <a:pPr marL="0" indent="0">
              <a:buNone/>
            </a:pPr>
            <a:r>
              <a:rPr lang="en-IN" dirty="0"/>
              <a:t>}</a:t>
            </a:r>
          </a:p>
          <a:p>
            <a:pPr marL="0" indent="0">
              <a:buNone/>
            </a:pPr>
            <a:r>
              <a:rPr lang="en-IN" dirty="0"/>
              <a:t>ns1::sort(); // this sort is referring to sort of ns1</a:t>
            </a:r>
          </a:p>
          <a:p>
            <a:pPr marL="0" indent="0">
              <a:buNone/>
            </a:pPr>
            <a:r>
              <a:rPr lang="en-IN" dirty="0"/>
              <a:t>ns2::sort(); // this sort is referring to sort of ns2</a:t>
            </a:r>
          </a:p>
        </p:txBody>
      </p:sp>
    </p:spTree>
    <p:extLst>
      <p:ext uri="{BB962C8B-B14F-4D97-AF65-F5344CB8AC3E}">
        <p14:creationId xmlns:p14="http://schemas.microsoft.com/office/powerpoint/2010/main" val="338094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A8C8-5596-A998-14F6-2CDCF06BE337}"/>
              </a:ext>
            </a:extLst>
          </p:cNvPr>
          <p:cNvSpPr>
            <a:spLocks noGrp="1"/>
          </p:cNvSpPr>
          <p:nvPr>
            <p:ph type="title"/>
          </p:nvPr>
        </p:nvSpPr>
        <p:spPr/>
        <p:txBody>
          <a:bodyPr>
            <a:normAutofit/>
          </a:bodyPr>
          <a:lstStyle/>
          <a:p>
            <a:r>
              <a:rPr lang="en-IN" b="1" i="0" dirty="0">
                <a:solidFill>
                  <a:srgbClr val="273239"/>
                </a:solidFill>
                <a:effectLst/>
                <a:latin typeface="urw-din"/>
              </a:rPr>
              <a:t>Drawback</a:t>
            </a:r>
            <a:endParaRPr lang="en-IN" dirty="0"/>
          </a:p>
        </p:txBody>
      </p:sp>
      <p:sp>
        <p:nvSpPr>
          <p:cNvPr id="3" name="Content Placeholder 2">
            <a:extLst>
              <a:ext uri="{FF2B5EF4-FFF2-40B4-BE49-F238E27FC236}">
                <a16:creationId xmlns:a16="http://schemas.microsoft.com/office/drawing/2014/main" id="{BE8B6152-B0EB-DE5F-725E-3B43565BCE4D}"/>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rgbClr val="273239"/>
                </a:solidFill>
                <a:effectLst/>
                <a:latin typeface="urw-din"/>
              </a:rPr>
              <a:t>In POP, global data can be accessed and changed by any procedure (function) so there is no data security. </a:t>
            </a:r>
          </a:p>
          <a:p>
            <a:pPr algn="l" fontAlgn="base">
              <a:buFont typeface="Arial" panose="020B0604020202020204" pitchFamily="34" charset="0"/>
              <a:buChar char="•"/>
            </a:pPr>
            <a:r>
              <a:rPr lang="en-US" b="0" i="0" dirty="0">
                <a:solidFill>
                  <a:srgbClr val="273239"/>
                </a:solidFill>
                <a:effectLst/>
                <a:latin typeface="urw-din"/>
              </a:rPr>
              <a:t>In case we want to change the type of data of global data, then we also need to resolve all functions that access the data. Due to this, it may happen that some errors will occur</a:t>
            </a:r>
          </a:p>
          <a:p>
            <a:pPr algn="l" fontAlgn="base">
              <a:buFont typeface="Arial" panose="020B0604020202020204" pitchFamily="34" charset="0"/>
              <a:buChar char="•"/>
            </a:pPr>
            <a:r>
              <a:rPr lang="en-US" b="0" i="0" dirty="0">
                <a:solidFill>
                  <a:srgbClr val="273239"/>
                </a:solidFill>
                <a:effectLst/>
                <a:latin typeface="urw-din"/>
              </a:rPr>
              <a:t>POP does not model real-world problems because functions are action-oriented.</a:t>
            </a:r>
          </a:p>
        </p:txBody>
      </p:sp>
    </p:spTree>
    <p:extLst>
      <p:ext uri="{BB962C8B-B14F-4D97-AF65-F5344CB8AC3E}">
        <p14:creationId xmlns:p14="http://schemas.microsoft.com/office/powerpoint/2010/main" val="340952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A0008-0219-8A68-3525-49CA86A4B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953F6-51B1-EDA1-1911-F4046FD7C1E6}"/>
              </a:ext>
            </a:extLst>
          </p:cNvPr>
          <p:cNvSpPr>
            <a:spLocks noGrp="1"/>
          </p:cNvSpPr>
          <p:nvPr>
            <p:ph type="title"/>
          </p:nvPr>
        </p:nvSpPr>
        <p:spPr/>
        <p:txBody>
          <a:bodyPr/>
          <a:lstStyle/>
          <a:p>
            <a:r>
              <a:rPr lang="en-IN" dirty="0"/>
              <a:t>using namespace std</a:t>
            </a:r>
          </a:p>
        </p:txBody>
      </p:sp>
      <p:sp>
        <p:nvSpPr>
          <p:cNvPr id="3" name="Content Placeholder 2">
            <a:extLst>
              <a:ext uri="{FF2B5EF4-FFF2-40B4-BE49-F238E27FC236}">
                <a16:creationId xmlns:a16="http://schemas.microsoft.com/office/drawing/2014/main" id="{88A19D2E-7669-087A-9C1E-9B2668CC4071}"/>
              </a:ext>
            </a:extLst>
          </p:cNvPr>
          <p:cNvSpPr>
            <a:spLocks noGrp="1"/>
          </p:cNvSpPr>
          <p:nvPr>
            <p:ph idx="1"/>
          </p:nvPr>
        </p:nvSpPr>
        <p:spPr/>
        <p:txBody>
          <a:bodyPr>
            <a:normAutofit fontScale="85000" lnSpcReduction="10000"/>
          </a:bodyPr>
          <a:lstStyle/>
          <a:p>
            <a:r>
              <a:rPr lang="en-US" dirty="0"/>
              <a:t>“using namespace std” statement in C++ is a directive that brings all the names in the std namespace into the current scope. </a:t>
            </a:r>
          </a:p>
          <a:p>
            <a:r>
              <a:rPr lang="en-US" dirty="0"/>
              <a:t>This means that you can use the names of functions, classes, and variables in the std namespace without having to prefix them with std::</a:t>
            </a:r>
          </a:p>
          <a:p>
            <a:r>
              <a:rPr lang="en-US" dirty="0"/>
              <a:t>For example, instead of writing:</a:t>
            </a:r>
          </a:p>
          <a:p>
            <a:pPr marL="0" indent="0">
              <a:buNone/>
            </a:pPr>
            <a:r>
              <a:rPr lang="en-US" dirty="0"/>
              <a:t>	std::</a:t>
            </a:r>
            <a:r>
              <a:rPr lang="en-US" dirty="0" err="1"/>
              <a:t>cout</a:t>
            </a:r>
            <a:r>
              <a:rPr lang="en-US" dirty="0"/>
              <a:t> &lt;&lt; "Hello, world!" &lt;&lt; std::</a:t>
            </a:r>
            <a:r>
              <a:rPr lang="en-US" dirty="0" err="1"/>
              <a:t>endl</a:t>
            </a:r>
            <a:r>
              <a:rPr lang="en-US" dirty="0"/>
              <a:t>;</a:t>
            </a:r>
          </a:p>
          <a:p>
            <a:r>
              <a:rPr lang="en-US" dirty="0"/>
              <a:t>You can simply write:</a:t>
            </a:r>
          </a:p>
          <a:p>
            <a:pPr marL="0" indent="0">
              <a:buNone/>
            </a:pPr>
            <a:r>
              <a:rPr lang="en-US" dirty="0"/>
              <a:t>	</a:t>
            </a:r>
            <a:r>
              <a:rPr lang="en-US" dirty="0" err="1"/>
              <a:t>cout</a:t>
            </a:r>
            <a:r>
              <a:rPr lang="en-US" dirty="0"/>
              <a:t> &lt;&lt; "Hello, world!" &lt;&lt; </a:t>
            </a:r>
            <a:r>
              <a:rPr lang="en-US" dirty="0" err="1"/>
              <a:t>endl</a:t>
            </a:r>
            <a:r>
              <a:rPr lang="en-US" dirty="0"/>
              <a:t>;</a:t>
            </a:r>
            <a:endParaRPr lang="en-IN" dirty="0"/>
          </a:p>
        </p:txBody>
      </p:sp>
    </p:spTree>
    <p:extLst>
      <p:ext uri="{BB962C8B-B14F-4D97-AF65-F5344CB8AC3E}">
        <p14:creationId xmlns:p14="http://schemas.microsoft.com/office/powerpoint/2010/main" val="2005206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274638"/>
            <a:ext cx="7317105" cy="715962"/>
          </a:xfrm>
        </p:spPr>
        <p:txBody>
          <a:bodyPr>
            <a:noAutofit/>
          </a:bodyPr>
          <a:lstStyle/>
          <a:p>
            <a:pPr algn="l" eaLnBrk="1" hangingPunct="1"/>
            <a:r>
              <a:rPr lang="en-US" b="1" dirty="0"/>
              <a:t>Input operators</a:t>
            </a:r>
          </a:p>
        </p:txBody>
      </p:sp>
      <p:sp>
        <p:nvSpPr>
          <p:cNvPr id="7171" name="Rectangle 3"/>
          <p:cNvSpPr>
            <a:spLocks noGrp="1" noChangeArrowheads="1"/>
          </p:cNvSpPr>
          <p:nvPr>
            <p:ph type="body" idx="1"/>
          </p:nvPr>
        </p:nvSpPr>
        <p:spPr>
          <a:xfrm>
            <a:off x="970612" y="1219200"/>
            <a:ext cx="7772400" cy="4648200"/>
          </a:xfrm>
        </p:spPr>
        <p:txBody>
          <a:bodyPr>
            <a:normAutofit fontScale="85000" lnSpcReduction="20000"/>
          </a:bodyPr>
          <a:lstStyle/>
          <a:p>
            <a:pPr eaLnBrk="1" hangingPunct="1">
              <a:buFontTx/>
              <a:buNone/>
            </a:pPr>
            <a:r>
              <a:rPr lang="en-US" sz="2800" dirty="0" err="1">
                <a:solidFill>
                  <a:srgbClr val="FF0000"/>
                </a:solidFill>
              </a:rPr>
              <a:t>cin</a:t>
            </a:r>
            <a:r>
              <a:rPr lang="en-US" sz="2800" dirty="0">
                <a:solidFill>
                  <a:srgbClr val="FF0000"/>
                </a:solidFill>
              </a:rPr>
              <a:t> &gt;&gt; variable-name;</a:t>
            </a:r>
          </a:p>
          <a:p>
            <a:pPr algn="just" eaLnBrk="1" hangingPunct="1">
              <a:buFontTx/>
              <a:buNone/>
            </a:pPr>
            <a:r>
              <a:rPr lang="en-US" sz="2800" dirty="0"/>
              <a:t>Meaning: read the value of the variable called &lt;variable-name&gt;  from the user</a:t>
            </a:r>
          </a:p>
          <a:p>
            <a:pPr algn="just"/>
            <a:r>
              <a:rPr lang="en-US" sz="2800" dirty="0"/>
              <a:t>The operator </a:t>
            </a:r>
            <a:r>
              <a:rPr lang="en-US" sz="2800" dirty="0">
                <a:solidFill>
                  <a:srgbClr val="FF0000"/>
                </a:solidFill>
              </a:rPr>
              <a:t>&gt;&gt;</a:t>
            </a:r>
            <a:r>
              <a:rPr lang="en-US" sz="2800" dirty="0"/>
              <a:t> is known as </a:t>
            </a:r>
            <a:r>
              <a:rPr lang="en-US" sz="2800" b="1" dirty="0">
                <a:solidFill>
                  <a:schemeClr val="tx2"/>
                </a:solidFill>
              </a:rPr>
              <a:t>extraction or get from  operator</a:t>
            </a:r>
            <a:r>
              <a:rPr lang="en-US" sz="2800" dirty="0"/>
              <a:t>.</a:t>
            </a:r>
          </a:p>
          <a:p>
            <a:pPr algn="just"/>
            <a:r>
              <a:rPr lang="en-US" sz="2800" dirty="0"/>
              <a:t>It extracts the value from the keyboard and assigns it  to the variable on its right</a:t>
            </a:r>
          </a:p>
          <a:p>
            <a:pPr algn="just">
              <a:buNone/>
            </a:pPr>
            <a:endParaRPr lang="en-US" sz="2800" dirty="0"/>
          </a:p>
          <a:p>
            <a:pPr eaLnBrk="1" hangingPunct="1">
              <a:buFontTx/>
              <a:buNone/>
            </a:pPr>
            <a:r>
              <a:rPr lang="en-US" sz="2800" dirty="0"/>
              <a:t>Example:</a:t>
            </a:r>
          </a:p>
          <a:p>
            <a:pPr eaLnBrk="1" hangingPunct="1">
              <a:buFontTx/>
              <a:buNone/>
            </a:pPr>
            <a:r>
              <a:rPr lang="en-US" sz="2800" dirty="0"/>
              <a:t>	</a:t>
            </a:r>
            <a:r>
              <a:rPr lang="en-US" sz="2800" dirty="0" err="1">
                <a:solidFill>
                  <a:srgbClr val="FF0000"/>
                </a:solidFill>
              </a:rPr>
              <a:t>cin</a:t>
            </a:r>
            <a:r>
              <a:rPr lang="en-US" sz="2800" dirty="0">
                <a:solidFill>
                  <a:srgbClr val="FF0000"/>
                </a:solidFill>
              </a:rPr>
              <a:t> &gt;&gt; a; </a:t>
            </a:r>
          </a:p>
          <a:p>
            <a:pPr eaLnBrk="1" hangingPunct="1">
              <a:buFontTx/>
              <a:buNone/>
            </a:pPr>
            <a:r>
              <a:rPr lang="en-US" sz="2800" dirty="0">
                <a:solidFill>
                  <a:srgbClr val="FF0000"/>
                </a:solidFill>
              </a:rPr>
              <a:t>	</a:t>
            </a:r>
            <a:r>
              <a:rPr lang="en-US" sz="2800" dirty="0" err="1">
                <a:solidFill>
                  <a:srgbClr val="FF0000"/>
                </a:solidFill>
              </a:rPr>
              <a:t>cin</a:t>
            </a:r>
            <a:r>
              <a:rPr lang="en-US" sz="2800" dirty="0">
                <a:solidFill>
                  <a:srgbClr val="FF0000"/>
                </a:solidFill>
              </a:rPr>
              <a:t> &gt;&gt; b &gt;&gt; c;</a:t>
            </a:r>
          </a:p>
          <a:p>
            <a:pPr eaLnBrk="1" hangingPunct="1">
              <a:buFontTx/>
              <a:buNone/>
            </a:pPr>
            <a:r>
              <a:rPr lang="en-US" sz="2800" dirty="0">
                <a:solidFill>
                  <a:srgbClr val="FF0000"/>
                </a:solidFill>
              </a:rPr>
              <a:t>	</a:t>
            </a:r>
            <a:r>
              <a:rPr lang="en-US" sz="2800" dirty="0" err="1">
                <a:solidFill>
                  <a:srgbClr val="FF0000"/>
                </a:solidFill>
              </a:rPr>
              <a:t>cin</a:t>
            </a:r>
            <a:r>
              <a:rPr lang="en-US" sz="2800" dirty="0">
                <a:solidFill>
                  <a:srgbClr val="FF0000"/>
                </a:solidFill>
              </a:rPr>
              <a:t> &gt;&gt; x;</a:t>
            </a:r>
          </a:p>
          <a:p>
            <a:pPr eaLnBrk="1" hangingPunct="1">
              <a:buFontTx/>
              <a:buNone/>
            </a:pPr>
            <a:r>
              <a:rPr lang="en-US" sz="2800" dirty="0">
                <a:solidFill>
                  <a:srgbClr val="FF0000"/>
                </a:solidFill>
              </a:rPr>
              <a:t>	</a:t>
            </a:r>
            <a:r>
              <a:rPr lang="en-US" sz="2800" dirty="0" err="1">
                <a:solidFill>
                  <a:srgbClr val="FF0000"/>
                </a:solidFill>
              </a:rPr>
              <a:t>cin</a:t>
            </a:r>
            <a:r>
              <a:rPr lang="en-US" sz="2800" dirty="0">
                <a:solidFill>
                  <a:srgbClr val="FF0000"/>
                </a:solidFill>
              </a:rPr>
              <a:t> &gt;&gt; my-character;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152400"/>
            <a:ext cx="7317105" cy="639762"/>
          </a:xfrm>
        </p:spPr>
        <p:txBody>
          <a:bodyPr>
            <a:noAutofit/>
          </a:bodyPr>
          <a:lstStyle/>
          <a:p>
            <a:pPr algn="l" eaLnBrk="1" hangingPunct="1"/>
            <a:r>
              <a:rPr lang="en-US" b="1" dirty="0"/>
              <a:t>Output operators</a:t>
            </a:r>
          </a:p>
        </p:txBody>
      </p:sp>
      <p:sp>
        <p:nvSpPr>
          <p:cNvPr id="8195" name="Rectangle 3"/>
          <p:cNvSpPr>
            <a:spLocks noGrp="1" noChangeArrowheads="1"/>
          </p:cNvSpPr>
          <p:nvPr>
            <p:ph type="body" idx="1"/>
          </p:nvPr>
        </p:nvSpPr>
        <p:spPr>
          <a:xfrm>
            <a:off x="152400" y="762000"/>
            <a:ext cx="8763000" cy="5943600"/>
          </a:xfrm>
        </p:spPr>
        <p:txBody>
          <a:bodyPr>
            <a:noAutofit/>
          </a:bodyPr>
          <a:lstStyle/>
          <a:p>
            <a:pPr algn="just" eaLnBrk="1" hangingPunct="1">
              <a:buFontTx/>
              <a:buNone/>
            </a:pPr>
            <a:r>
              <a:rPr lang="en-US" sz="2400" dirty="0" err="1">
                <a:solidFill>
                  <a:srgbClr val="FF0000"/>
                </a:solidFill>
              </a:rPr>
              <a:t>cout</a:t>
            </a:r>
            <a:r>
              <a:rPr lang="en-US" sz="2400" dirty="0">
                <a:solidFill>
                  <a:srgbClr val="FF0000"/>
                </a:solidFill>
              </a:rPr>
              <a:t> &lt;&lt; variable-name;</a:t>
            </a:r>
          </a:p>
          <a:p>
            <a:pPr algn="just" eaLnBrk="1" hangingPunct="1">
              <a:buFontTx/>
              <a:buNone/>
            </a:pPr>
            <a:r>
              <a:rPr lang="en-US" sz="2400" dirty="0"/>
              <a:t>	</a:t>
            </a:r>
            <a:r>
              <a:rPr lang="en-US" sz="2400" u="sng" dirty="0"/>
              <a:t>Meaning</a:t>
            </a:r>
            <a:r>
              <a:rPr lang="en-US" sz="2400" dirty="0"/>
              <a:t>: print the value of variable &lt;variable-name&gt; to the user </a:t>
            </a:r>
          </a:p>
          <a:p>
            <a:pPr algn="just"/>
            <a:r>
              <a:rPr lang="en-US" sz="2400" b="1" dirty="0">
                <a:solidFill>
                  <a:srgbClr val="FF0000"/>
                </a:solidFill>
              </a:rPr>
              <a:t>&lt;&lt; </a:t>
            </a:r>
            <a:r>
              <a:rPr lang="en-US" sz="2400" dirty="0"/>
              <a:t>: Is called the </a:t>
            </a:r>
            <a:r>
              <a:rPr lang="en-US" sz="2400" b="1" dirty="0">
                <a:solidFill>
                  <a:schemeClr val="tx2"/>
                </a:solidFill>
              </a:rPr>
              <a:t>insertion</a:t>
            </a:r>
            <a:r>
              <a:rPr lang="en-US" sz="2400" dirty="0"/>
              <a:t> or </a:t>
            </a:r>
            <a:r>
              <a:rPr lang="en-US" sz="2400" b="1" dirty="0">
                <a:solidFill>
                  <a:schemeClr val="tx2"/>
                </a:solidFill>
              </a:rPr>
              <a:t>put to operator</a:t>
            </a:r>
            <a:r>
              <a:rPr lang="en-US" sz="2400" dirty="0"/>
              <a:t>.</a:t>
            </a:r>
          </a:p>
          <a:p>
            <a:pPr algn="just"/>
            <a:r>
              <a:rPr lang="en-US" sz="2400" dirty="0"/>
              <a:t>It inserts the contents to the variable on its right to  the object on its left.</a:t>
            </a:r>
          </a:p>
          <a:p>
            <a:pPr algn="just" eaLnBrk="1" hangingPunct="1">
              <a:buFontTx/>
              <a:buNone/>
            </a:pPr>
            <a:r>
              <a:rPr lang="en-US" sz="2400" dirty="0" err="1">
                <a:solidFill>
                  <a:srgbClr val="FF0000"/>
                </a:solidFill>
              </a:rPr>
              <a:t>cout</a:t>
            </a:r>
            <a:r>
              <a:rPr lang="en-US" sz="2400" dirty="0">
                <a:solidFill>
                  <a:srgbClr val="FF0000"/>
                </a:solidFill>
              </a:rPr>
              <a:t> &lt;&lt; “any message”;</a:t>
            </a:r>
          </a:p>
          <a:p>
            <a:pPr algn="just" eaLnBrk="1" hangingPunct="1">
              <a:buFontTx/>
              <a:buNone/>
            </a:pPr>
            <a:r>
              <a:rPr lang="en-US" sz="2400" dirty="0"/>
              <a:t>	</a:t>
            </a:r>
            <a:r>
              <a:rPr lang="en-US" sz="2400" u="sng" dirty="0"/>
              <a:t>Meaning</a:t>
            </a:r>
            <a:r>
              <a:rPr lang="en-US" sz="2400" dirty="0"/>
              <a:t>: print the message within quotes to the user</a:t>
            </a:r>
          </a:p>
          <a:p>
            <a:pPr algn="just" eaLnBrk="1" hangingPunct="1">
              <a:buFontTx/>
              <a:buNone/>
            </a:pPr>
            <a:r>
              <a:rPr lang="en-US" sz="2400" dirty="0" err="1">
                <a:solidFill>
                  <a:srgbClr val="FF0000"/>
                </a:solidFill>
              </a:rPr>
              <a:t>cout</a:t>
            </a:r>
            <a:r>
              <a:rPr lang="en-US" sz="2400" dirty="0">
                <a:solidFill>
                  <a:srgbClr val="FF0000"/>
                </a:solidFill>
              </a:rPr>
              <a:t> &lt;&lt; </a:t>
            </a:r>
            <a:r>
              <a:rPr lang="en-US" sz="2400" dirty="0" err="1">
                <a:solidFill>
                  <a:srgbClr val="FF0000"/>
                </a:solidFill>
              </a:rPr>
              <a:t>endl</a:t>
            </a:r>
            <a:r>
              <a:rPr lang="en-US" sz="2400" dirty="0">
                <a:solidFill>
                  <a:srgbClr val="FF0000"/>
                </a:solidFill>
              </a:rPr>
              <a:t>;</a:t>
            </a:r>
            <a:r>
              <a:rPr lang="en-US" sz="2400" dirty="0"/>
              <a:t>   </a:t>
            </a:r>
            <a:r>
              <a:rPr lang="en-US" sz="2400" u="sng" dirty="0"/>
              <a:t>Meaning</a:t>
            </a:r>
            <a:r>
              <a:rPr lang="en-US" sz="2400" dirty="0"/>
              <a:t>: print a new line</a:t>
            </a:r>
          </a:p>
          <a:p>
            <a:pPr algn="just" eaLnBrk="1" hangingPunct="1">
              <a:buFontTx/>
              <a:buNone/>
            </a:pPr>
            <a:r>
              <a:rPr lang="en-US" sz="2400" dirty="0"/>
              <a:t>Example:</a:t>
            </a:r>
          </a:p>
          <a:p>
            <a:pPr algn="just" eaLnBrk="1" hangingPunct="1">
              <a:buFontTx/>
              <a:buNone/>
            </a:pPr>
            <a:r>
              <a:rPr lang="en-US" sz="2400" dirty="0"/>
              <a:t>	</a:t>
            </a:r>
            <a:r>
              <a:rPr lang="en-US" sz="2400" dirty="0" err="1">
                <a:solidFill>
                  <a:srgbClr val="FF0000"/>
                </a:solidFill>
              </a:rPr>
              <a:t>cout</a:t>
            </a:r>
            <a:r>
              <a:rPr lang="en-US" sz="2400" dirty="0">
                <a:solidFill>
                  <a:srgbClr val="FF0000"/>
                </a:solidFill>
              </a:rPr>
              <a:t> &lt;&lt; a; </a:t>
            </a:r>
          </a:p>
          <a:p>
            <a:pPr algn="just" eaLnBrk="1" hangingPunct="1">
              <a:buFontTx/>
              <a:buNone/>
            </a:pPr>
            <a:r>
              <a:rPr lang="en-US" sz="2400" dirty="0">
                <a:solidFill>
                  <a:srgbClr val="FF0000"/>
                </a:solidFill>
              </a:rPr>
              <a:t>	</a:t>
            </a:r>
            <a:r>
              <a:rPr lang="en-US" sz="2400" dirty="0" err="1">
                <a:solidFill>
                  <a:srgbClr val="FF0000"/>
                </a:solidFill>
              </a:rPr>
              <a:t>cout</a:t>
            </a:r>
            <a:r>
              <a:rPr lang="en-US" sz="2400" dirty="0">
                <a:solidFill>
                  <a:srgbClr val="FF0000"/>
                </a:solidFill>
              </a:rPr>
              <a:t> &lt;&lt; b &lt;&lt; c;</a:t>
            </a:r>
          </a:p>
          <a:p>
            <a:pPr algn="just" eaLnBrk="1" hangingPunct="1">
              <a:buFontTx/>
              <a:buNone/>
            </a:pPr>
            <a:r>
              <a:rPr lang="en-US" sz="2400" dirty="0">
                <a:solidFill>
                  <a:srgbClr val="FF0000"/>
                </a:solidFill>
              </a:rPr>
              <a:t>	</a:t>
            </a:r>
            <a:r>
              <a:rPr lang="en-US" sz="2400" dirty="0" err="1">
                <a:solidFill>
                  <a:srgbClr val="FF0000"/>
                </a:solidFill>
              </a:rPr>
              <a:t>cout</a:t>
            </a:r>
            <a:r>
              <a:rPr lang="en-US" sz="2400" dirty="0">
                <a:solidFill>
                  <a:srgbClr val="FF0000"/>
                </a:solidFill>
              </a:rPr>
              <a:t> &lt;&lt; “This is my character:” &lt;&lt; my-character &lt;&lt; “end” &lt;&lt; </a:t>
            </a:r>
            <a:r>
              <a:rPr lang="en-US" sz="2400" dirty="0" err="1">
                <a:solidFill>
                  <a:srgbClr val="FF0000"/>
                </a:solidFill>
              </a:rPr>
              <a:t>endl</a:t>
            </a:r>
            <a:r>
              <a:rPr lang="en-US" sz="2400" dirty="0">
                <a:solidFill>
                  <a:srgbClr val="FF0000"/>
                </a:solidFill>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1746D-8022-9676-9636-4667ED759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E2609-9FE1-4407-A846-5F901B4ED80F}"/>
              </a:ext>
            </a:extLst>
          </p:cNvPr>
          <p:cNvSpPr>
            <a:spLocks noGrp="1"/>
          </p:cNvSpPr>
          <p:nvPr>
            <p:ph type="title"/>
          </p:nvPr>
        </p:nvSpPr>
        <p:spPr/>
        <p:txBody>
          <a:bodyPr/>
          <a:lstStyle/>
          <a:p>
            <a:pPr algn="l"/>
            <a:r>
              <a:rPr lang="en-US" b="1" dirty="0"/>
              <a:t>Return type of main()</a:t>
            </a:r>
          </a:p>
        </p:txBody>
      </p:sp>
      <p:sp>
        <p:nvSpPr>
          <p:cNvPr id="3" name="Content Placeholder 2">
            <a:extLst>
              <a:ext uri="{FF2B5EF4-FFF2-40B4-BE49-F238E27FC236}">
                <a16:creationId xmlns:a16="http://schemas.microsoft.com/office/drawing/2014/main" id="{8B87E358-2AC4-8FBE-A2A6-7A5BB3F3EE12}"/>
              </a:ext>
            </a:extLst>
          </p:cNvPr>
          <p:cNvSpPr>
            <a:spLocks noGrp="1"/>
          </p:cNvSpPr>
          <p:nvPr>
            <p:ph idx="1"/>
          </p:nvPr>
        </p:nvSpPr>
        <p:spPr/>
        <p:txBody>
          <a:bodyPr>
            <a:normAutofit fontScale="92500" lnSpcReduction="10000"/>
          </a:bodyPr>
          <a:lstStyle/>
          <a:p>
            <a:pPr lvl="0"/>
            <a:r>
              <a:rPr lang="en-US" dirty="0"/>
              <a:t>In C++ </a:t>
            </a:r>
            <a:r>
              <a:rPr lang="en-US" dirty="0">
                <a:solidFill>
                  <a:srgbClr val="FF0000"/>
                </a:solidFill>
              </a:rPr>
              <a:t>main() </a:t>
            </a:r>
            <a:r>
              <a:rPr lang="en-US" dirty="0"/>
              <a:t>returns an integer type value to the  operating system. </a:t>
            </a:r>
          </a:p>
          <a:p>
            <a:pPr lvl="0"/>
            <a:r>
              <a:rPr lang="en-US" dirty="0"/>
              <a:t>Therefore every </a:t>
            </a:r>
            <a:r>
              <a:rPr lang="en-US" dirty="0">
                <a:solidFill>
                  <a:srgbClr val="FF0000"/>
                </a:solidFill>
              </a:rPr>
              <a:t>main() in C++ should end with a  return 0</a:t>
            </a:r>
            <a:r>
              <a:rPr lang="en-US" dirty="0"/>
              <a:t> statement otherwise a warning or an error might occur. </a:t>
            </a:r>
          </a:p>
          <a:p>
            <a:pPr lvl="0"/>
            <a:r>
              <a:rPr lang="en-US" dirty="0"/>
              <a:t>Since main() returns an integer type value, </a:t>
            </a:r>
            <a:r>
              <a:rPr lang="en-US" dirty="0">
                <a:solidFill>
                  <a:srgbClr val="FF0000"/>
                </a:solidFill>
              </a:rPr>
              <a:t>return  type for main() should be explicitly specified as int</a:t>
            </a:r>
            <a:r>
              <a:rPr lang="en-US" dirty="0"/>
              <a:t>. </a:t>
            </a:r>
          </a:p>
          <a:p>
            <a:pPr lvl="0"/>
            <a:r>
              <a:rPr lang="en-US" dirty="0"/>
              <a:t>Note that the </a:t>
            </a:r>
            <a:r>
              <a:rPr lang="en-US" dirty="0">
                <a:solidFill>
                  <a:srgbClr val="FF0000"/>
                </a:solidFill>
              </a:rPr>
              <a:t>default return type for all functions in  C++ is int</a:t>
            </a:r>
            <a:r>
              <a:rPr lang="en-US" dirty="0"/>
              <a:t>. </a:t>
            </a:r>
          </a:p>
        </p:txBody>
      </p:sp>
    </p:spTree>
    <p:extLst>
      <p:ext uri="{BB962C8B-B14F-4D97-AF65-F5344CB8AC3E}">
        <p14:creationId xmlns:p14="http://schemas.microsoft.com/office/powerpoint/2010/main" val="4075174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317105" cy="639762"/>
          </a:xfrm>
        </p:spPr>
        <p:txBody>
          <a:bodyPr>
            <a:noAutofit/>
          </a:bodyPr>
          <a:lstStyle/>
          <a:p>
            <a:pPr algn="l"/>
            <a:r>
              <a:rPr lang="en-US" b="1" dirty="0"/>
              <a:t>Difference b/w C and C++</a:t>
            </a:r>
          </a:p>
        </p:txBody>
      </p:sp>
      <p:graphicFrame>
        <p:nvGraphicFramePr>
          <p:cNvPr id="6" name="Group 3"/>
          <p:cNvGraphicFramePr>
            <a:graphicFrameLocks noGrp="1"/>
          </p:cNvGraphicFramePr>
          <p:nvPr>
            <p:ph/>
            <p:extLst>
              <p:ext uri="{D42A27DB-BD31-4B8C-83A1-F6EECF244321}">
                <p14:modId xmlns:p14="http://schemas.microsoft.com/office/powerpoint/2010/main" val="2859733970"/>
              </p:ext>
            </p:extLst>
          </p:nvPr>
        </p:nvGraphicFramePr>
        <p:xfrm>
          <a:off x="1027777" y="990600"/>
          <a:ext cx="7660095" cy="4788638"/>
        </p:xfrm>
        <a:graphic>
          <a:graphicData uri="http://schemas.openxmlformats.org/drawingml/2006/table">
            <a:tbl>
              <a:tblPr>
                <a:tableStyleId>{616DA210-FB5B-4158-B5E0-FEB733F419BA}</a:tableStyleId>
              </a:tblPr>
              <a:tblGrid>
                <a:gridCol w="4135919">
                  <a:extLst>
                    <a:ext uri="{9D8B030D-6E8A-4147-A177-3AD203B41FA5}">
                      <a16:colId xmlns:a16="http://schemas.microsoft.com/office/drawing/2014/main" val="20000"/>
                    </a:ext>
                  </a:extLst>
                </a:gridCol>
                <a:gridCol w="3524176">
                  <a:extLst>
                    <a:ext uri="{9D8B030D-6E8A-4147-A177-3AD203B41FA5}">
                      <a16:colId xmlns:a16="http://schemas.microsoft.com/office/drawing/2014/main" val="20001"/>
                    </a:ext>
                  </a:extLst>
                </a:gridCol>
              </a:tblGrid>
              <a:tr h="381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rPr>
                        <a:t>C  Language</a:t>
                      </a:r>
                      <a:endParaRPr kumimoji="0" lang="en-US" sz="2000" b="1" i="0" u="none" strike="noStrike" cap="none" normalizeH="0" baseline="0" dirty="0">
                        <a:ln>
                          <a:noFill/>
                        </a:ln>
                        <a:solidFill>
                          <a:schemeClr val="tx1"/>
                        </a:solidFill>
                        <a:effectLst/>
                        <a:latin typeface="+mj-lt"/>
                      </a:endParaRPr>
                    </a:p>
                  </a:txBody>
                  <a:tcPr marL="68598" marR="68598" horzOverflow="overflow">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rPr>
                        <a:t>C++  Language</a:t>
                      </a:r>
                      <a:endParaRPr kumimoji="0" lang="en-US" sz="2000" b="1" i="0" u="none" strike="noStrike" cap="none" normalizeH="0" baseline="0" dirty="0">
                        <a:ln>
                          <a:noFill/>
                        </a:ln>
                        <a:solidFill>
                          <a:schemeClr val="tx1"/>
                        </a:solidFill>
                        <a:effectLst/>
                        <a:latin typeface="+mj-lt"/>
                      </a:endParaRPr>
                    </a:p>
                  </a:txBody>
                  <a:tcPr marL="68598" marR="68598" horzOverflow="overflow">
                    <a:solidFill>
                      <a:schemeClr val="bg1">
                        <a:lumMod val="85000"/>
                      </a:schemeClr>
                    </a:solidFill>
                  </a:tcPr>
                </a:tc>
                <a:extLst>
                  <a:ext uri="{0D108BD9-81ED-4DB2-BD59-A6C34878D82A}">
                    <a16:rowId xmlns:a16="http://schemas.microsoft.com/office/drawing/2014/main" val="10000"/>
                  </a:ext>
                </a:extLst>
              </a:tr>
              <a:tr h="674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a:ln>
                            <a:noFill/>
                          </a:ln>
                          <a:effectLst/>
                        </a:rPr>
                        <a:t>Procedural Programming Language</a:t>
                      </a:r>
                      <a:endParaRPr kumimoji="0" lang="en-US" sz="2000" b="1" i="0" u="none" strike="noStrike" cap="none" normalizeH="0" baseline="0">
                        <a:ln>
                          <a:noFill/>
                        </a:ln>
                        <a:solidFill>
                          <a:schemeClr val="tx1"/>
                        </a:solidFill>
                        <a:effectLst/>
                        <a:latin typeface="+mj-lt"/>
                      </a:endParaRPr>
                    </a:p>
                  </a:txBody>
                  <a:tcPr marL="68598" marR="685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rPr>
                        <a:t>Object Oriented Programming Language</a:t>
                      </a:r>
                      <a:endParaRPr kumimoji="0" lang="en-US" sz="2000" b="1" i="0" u="none" strike="noStrike" cap="none" normalizeH="0" baseline="0" dirty="0">
                        <a:ln>
                          <a:noFill/>
                        </a:ln>
                        <a:solidFill>
                          <a:schemeClr val="tx1"/>
                        </a:solidFill>
                        <a:effectLst/>
                        <a:latin typeface="+mj-lt"/>
                      </a:endParaRPr>
                    </a:p>
                  </a:txBody>
                  <a:tcPr marL="68598" marR="68598" horzOverflow="overflow"/>
                </a:tc>
                <a:extLst>
                  <a:ext uri="{0D108BD9-81ED-4DB2-BD59-A6C34878D82A}">
                    <a16:rowId xmlns:a16="http://schemas.microsoft.com/office/drawing/2014/main" val="10001"/>
                  </a:ext>
                </a:extLst>
              </a:tr>
              <a:tr h="439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sng" strike="noStrike" cap="none" normalizeH="0" baseline="0">
                          <a:ln>
                            <a:noFill/>
                          </a:ln>
                          <a:effectLst/>
                        </a:rPr>
                        <a:t>Headerfile :</a:t>
                      </a:r>
                      <a:r>
                        <a:rPr kumimoji="0" lang="en-US" sz="2000" b="1" u="none" strike="noStrike" cap="none" normalizeH="0" baseline="0">
                          <a:ln>
                            <a:noFill/>
                          </a:ln>
                          <a:effectLst/>
                        </a:rPr>
                        <a:t>    #include&lt;stdio.h&gt; </a:t>
                      </a:r>
                      <a:endParaRPr kumimoji="0" lang="en-US" sz="2000" b="1" i="0" u="none" strike="noStrike" cap="none" normalizeH="0" baseline="0">
                        <a:ln>
                          <a:noFill/>
                        </a:ln>
                        <a:solidFill>
                          <a:schemeClr val="tx1"/>
                        </a:solidFill>
                        <a:effectLst/>
                        <a:latin typeface="+mj-lt"/>
                      </a:endParaRPr>
                    </a:p>
                  </a:txBody>
                  <a:tcPr marL="68598" marR="685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rPr>
                        <a:t>#include&lt;iostream&gt;</a:t>
                      </a:r>
                      <a:endParaRPr kumimoji="0" lang="en-US" sz="2000" b="1" i="0" u="none" strike="noStrike" cap="none" normalizeH="0" baseline="0" dirty="0">
                        <a:ln>
                          <a:noFill/>
                        </a:ln>
                        <a:solidFill>
                          <a:schemeClr val="tx1"/>
                        </a:solidFill>
                        <a:effectLst/>
                        <a:latin typeface="+mj-lt"/>
                      </a:endParaRPr>
                    </a:p>
                  </a:txBody>
                  <a:tcPr marL="68598" marR="68598" horzOverflow="overflow"/>
                </a:tc>
                <a:extLst>
                  <a:ext uri="{0D108BD9-81ED-4DB2-BD59-A6C34878D82A}">
                    <a16:rowId xmlns:a16="http://schemas.microsoft.com/office/drawing/2014/main" val="10002"/>
                  </a:ext>
                </a:extLst>
              </a:tr>
              <a:tr h="381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a:ln>
                            <a:noFill/>
                          </a:ln>
                          <a:effectLst/>
                        </a:rPr>
                        <a:t>“\n” is used to go to the next line </a:t>
                      </a:r>
                      <a:endParaRPr kumimoji="0" lang="en-US" sz="2000" b="1" i="0" u="none" strike="noStrike" cap="none" normalizeH="0" baseline="0">
                        <a:ln>
                          <a:noFill/>
                        </a:ln>
                        <a:solidFill>
                          <a:schemeClr val="tx1"/>
                        </a:solidFill>
                        <a:effectLst/>
                        <a:latin typeface="+mj-lt"/>
                      </a:endParaRPr>
                    </a:p>
                  </a:txBody>
                  <a:tcPr marL="68598" marR="685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a:ln>
                            <a:noFill/>
                          </a:ln>
                          <a:effectLst/>
                        </a:rPr>
                        <a:t> we can use endl statement</a:t>
                      </a:r>
                      <a:endParaRPr kumimoji="0" lang="en-US" sz="2000" b="1" i="0" u="none" strike="noStrike" cap="none" normalizeH="0" baseline="0">
                        <a:ln>
                          <a:noFill/>
                        </a:ln>
                        <a:solidFill>
                          <a:schemeClr val="tx1"/>
                        </a:solidFill>
                        <a:effectLst/>
                        <a:latin typeface="+mj-lt"/>
                      </a:endParaRPr>
                    </a:p>
                  </a:txBody>
                  <a:tcPr marL="68598" marR="68598" horzOverflow="overflow"/>
                </a:tc>
                <a:extLst>
                  <a:ext uri="{0D108BD9-81ED-4DB2-BD59-A6C34878D82A}">
                    <a16:rowId xmlns:a16="http://schemas.microsoft.com/office/drawing/2014/main" val="10003"/>
                  </a:ext>
                </a:extLst>
              </a:tr>
              <a:tr h="674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rPr>
                        <a:t>Local variables: declared only at the start of a C program</a:t>
                      </a:r>
                      <a:endParaRPr kumimoji="0" lang="en-US" sz="2000" b="1" i="0" u="none" strike="noStrike" cap="none" normalizeH="0" baseline="0" dirty="0">
                        <a:ln>
                          <a:noFill/>
                        </a:ln>
                        <a:solidFill>
                          <a:schemeClr val="tx1"/>
                        </a:solidFill>
                        <a:effectLst/>
                        <a:latin typeface="+mj-lt"/>
                      </a:endParaRPr>
                    </a:p>
                  </a:txBody>
                  <a:tcPr marL="68598" marR="685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rPr>
                        <a:t>It can be declared anywhere in a program, before they are used</a:t>
                      </a:r>
                      <a:endParaRPr kumimoji="0" lang="en-US" sz="2000" b="1" i="0" u="none" strike="noStrike" cap="none" normalizeH="0" baseline="0" dirty="0">
                        <a:ln>
                          <a:noFill/>
                        </a:ln>
                        <a:solidFill>
                          <a:schemeClr val="tx1"/>
                        </a:solidFill>
                        <a:effectLst/>
                        <a:latin typeface="+mj-lt"/>
                      </a:endParaRPr>
                    </a:p>
                  </a:txBody>
                  <a:tcPr marL="68598" marR="68598" horzOverflow="overflow"/>
                </a:tc>
                <a:extLst>
                  <a:ext uri="{0D108BD9-81ED-4DB2-BD59-A6C34878D82A}">
                    <a16:rowId xmlns:a16="http://schemas.microsoft.com/office/drawing/2014/main" val="10004"/>
                  </a:ext>
                </a:extLst>
              </a:tr>
              <a:tr h="381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rPr>
                        <a:t>Return type for a function is optional</a:t>
                      </a:r>
                      <a:endParaRPr kumimoji="0" lang="en-US" sz="2000" b="1" i="0" u="none" strike="noStrike" cap="none" normalizeH="0" baseline="0" dirty="0">
                        <a:ln>
                          <a:noFill/>
                        </a:ln>
                        <a:solidFill>
                          <a:schemeClr val="tx1"/>
                        </a:solidFill>
                        <a:effectLst/>
                        <a:latin typeface="+mj-lt"/>
                      </a:endParaRPr>
                    </a:p>
                  </a:txBody>
                  <a:tcPr marL="68598" marR="685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a:ln>
                            <a:noFill/>
                          </a:ln>
                          <a:effectLst/>
                        </a:rPr>
                        <a:t>Return type must be specified</a:t>
                      </a:r>
                      <a:endParaRPr kumimoji="0" lang="en-US" sz="2000" b="1" i="0" u="none" strike="noStrike" cap="none" normalizeH="0" baseline="0">
                        <a:ln>
                          <a:noFill/>
                        </a:ln>
                        <a:solidFill>
                          <a:schemeClr val="tx1"/>
                        </a:solidFill>
                        <a:effectLst/>
                        <a:latin typeface="+mj-lt"/>
                      </a:endParaRPr>
                    </a:p>
                  </a:txBody>
                  <a:tcPr marL="68598" marR="68598" horzOverflow="overflow"/>
                </a:tc>
                <a:extLst>
                  <a:ext uri="{0D108BD9-81ED-4DB2-BD59-A6C34878D82A}">
                    <a16:rowId xmlns:a16="http://schemas.microsoft.com/office/drawing/2014/main" val="10005"/>
                  </a:ext>
                </a:extLst>
              </a:tr>
              <a:tr h="381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a:ln>
                            <a:noFill/>
                          </a:ln>
                          <a:effectLst/>
                        </a:rPr>
                        <a:t>Do not permit data Hiding</a:t>
                      </a:r>
                      <a:endParaRPr kumimoji="0" lang="en-US" sz="2000" b="1" i="0" u="none" strike="noStrike" cap="none" normalizeH="0" baseline="0">
                        <a:ln>
                          <a:noFill/>
                        </a:ln>
                        <a:solidFill>
                          <a:schemeClr val="tx1"/>
                        </a:solidFill>
                        <a:effectLst/>
                        <a:latin typeface="+mj-lt"/>
                      </a:endParaRPr>
                    </a:p>
                  </a:txBody>
                  <a:tcPr marL="68598" marR="685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a:ln>
                            <a:noFill/>
                          </a:ln>
                          <a:effectLst/>
                        </a:rPr>
                        <a:t>They permit data hiding</a:t>
                      </a:r>
                      <a:endParaRPr kumimoji="0" lang="en-US" sz="2000" b="1" i="0" u="none" strike="noStrike" cap="none" normalizeH="0" baseline="0">
                        <a:ln>
                          <a:noFill/>
                        </a:ln>
                        <a:solidFill>
                          <a:schemeClr val="tx1"/>
                        </a:solidFill>
                        <a:effectLst/>
                        <a:latin typeface="+mj-lt"/>
                      </a:endParaRPr>
                    </a:p>
                  </a:txBody>
                  <a:tcPr marL="68598" marR="68598" horzOverflow="overflow"/>
                </a:tc>
                <a:extLst>
                  <a:ext uri="{0D108BD9-81ED-4DB2-BD59-A6C34878D82A}">
                    <a16:rowId xmlns:a16="http://schemas.microsoft.com/office/drawing/2014/main" val="10006"/>
                  </a:ext>
                </a:extLst>
              </a:tr>
              <a:tr h="381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rPr>
                        <a:t>By default  members are public</a:t>
                      </a:r>
                      <a:endParaRPr kumimoji="0" lang="en-US" sz="2000" b="1" i="0" u="none" strike="noStrike" cap="none" normalizeH="0" baseline="0" dirty="0">
                        <a:ln>
                          <a:noFill/>
                        </a:ln>
                        <a:solidFill>
                          <a:schemeClr val="tx1"/>
                        </a:solidFill>
                        <a:effectLst/>
                        <a:latin typeface="+mj-lt"/>
                      </a:endParaRPr>
                    </a:p>
                  </a:txBody>
                  <a:tcPr marL="68598" marR="685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a:ln>
                            <a:noFill/>
                          </a:ln>
                          <a:effectLst/>
                        </a:rPr>
                        <a:t>class members are private</a:t>
                      </a:r>
                      <a:endParaRPr kumimoji="0" lang="en-US" sz="2000" b="1" i="0" u="none" strike="noStrike" cap="none" normalizeH="0" baseline="0">
                        <a:ln>
                          <a:noFill/>
                        </a:ln>
                        <a:solidFill>
                          <a:schemeClr val="tx1"/>
                        </a:solidFill>
                        <a:effectLst/>
                        <a:latin typeface="+mj-lt"/>
                      </a:endParaRPr>
                    </a:p>
                  </a:txBody>
                  <a:tcPr marL="68598" marR="68598" horzOverflow="overflow"/>
                </a:tc>
                <a:extLst>
                  <a:ext uri="{0D108BD9-81ED-4DB2-BD59-A6C34878D82A}">
                    <a16:rowId xmlns:a16="http://schemas.microsoft.com/office/drawing/2014/main" val="10007"/>
                  </a:ext>
                </a:extLst>
              </a:tr>
              <a:tr h="9654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mj-lt"/>
                      </a:endParaRPr>
                    </a:p>
                  </a:txBody>
                  <a:tcPr marL="68598" marR="685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mj-lt"/>
                      </a:endParaRPr>
                    </a:p>
                  </a:txBody>
                  <a:tcPr marL="68598" marR="68598" horzOverflow="overflow"/>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8)">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2230120" cy="574675"/>
          </a:xfrm>
          <a:prstGeom prst="rect">
            <a:avLst/>
          </a:prstGeom>
        </p:spPr>
        <p:txBody>
          <a:bodyPr vert="horz" wrap="square" lIns="0" tIns="12700" rIns="0" bIns="0" rtlCol="0">
            <a:spAutoFit/>
          </a:bodyPr>
          <a:lstStyle/>
          <a:p>
            <a:pPr marL="12700">
              <a:lnSpc>
                <a:spcPct val="100000"/>
              </a:lnSpc>
              <a:spcBef>
                <a:spcPts val="100"/>
              </a:spcBef>
            </a:pPr>
            <a:r>
              <a:rPr sz="3600" b="1" spc="-25" dirty="0">
                <a:cs typeface="Times New Roman"/>
              </a:rPr>
              <a:t>Tokens(1/4)</a:t>
            </a:r>
            <a:endParaRPr sz="3600" b="1">
              <a:cs typeface="Times New Roman"/>
            </a:endParaRPr>
          </a:p>
        </p:txBody>
      </p:sp>
      <p:sp>
        <p:nvSpPr>
          <p:cNvPr id="3" name="object 3"/>
          <p:cNvSpPr txBox="1"/>
          <p:nvPr/>
        </p:nvSpPr>
        <p:spPr>
          <a:xfrm>
            <a:off x="507288" y="1451305"/>
            <a:ext cx="8069580" cy="4211409"/>
          </a:xfrm>
          <a:prstGeom prst="rect">
            <a:avLst/>
          </a:prstGeom>
        </p:spPr>
        <p:txBody>
          <a:bodyPr vert="horz" wrap="square" lIns="0" tIns="12700" rIns="0" bIns="0" rtlCol="0">
            <a:spAutoFit/>
          </a:bodyPr>
          <a:lstStyle/>
          <a:p>
            <a:pPr marL="355600" indent="-343535" algn="just">
              <a:lnSpc>
                <a:spcPct val="100000"/>
              </a:lnSpc>
              <a:spcBef>
                <a:spcPts val="100"/>
              </a:spcBef>
              <a:buFont typeface="Arial"/>
              <a:buChar char="•"/>
              <a:tabLst>
                <a:tab pos="355600" algn="l"/>
                <a:tab pos="356235" algn="l"/>
                <a:tab pos="1002030" algn="l"/>
                <a:tab pos="2169160" algn="l"/>
                <a:tab pos="3574415" algn="l"/>
                <a:tab pos="4338320" algn="l"/>
                <a:tab pos="4748530" algn="l"/>
                <a:tab pos="5054600" algn="l"/>
                <a:tab pos="6259195" algn="l"/>
                <a:tab pos="6802755" algn="l"/>
                <a:tab pos="7804150" algn="l"/>
              </a:tabLst>
            </a:pPr>
            <a:r>
              <a:rPr sz="2800" dirty="0">
                <a:cs typeface="Times New Roman"/>
              </a:rPr>
              <a:t>The</a:t>
            </a:r>
            <a:r>
              <a:rPr sz="2800">
                <a:cs typeface="Times New Roman"/>
              </a:rPr>
              <a:t>	</a:t>
            </a:r>
            <a:r>
              <a:rPr sz="2800">
                <a:solidFill>
                  <a:srgbClr val="FF0000"/>
                </a:solidFill>
                <a:cs typeface="Times New Roman"/>
              </a:rPr>
              <a:t>s</a:t>
            </a:r>
            <a:r>
              <a:rPr sz="2800" spc="-20">
                <a:solidFill>
                  <a:srgbClr val="FF0000"/>
                </a:solidFill>
                <a:cs typeface="Times New Roman"/>
              </a:rPr>
              <a:t>m</a:t>
            </a:r>
            <a:r>
              <a:rPr sz="2800">
                <a:solidFill>
                  <a:srgbClr val="FF0000"/>
                </a:solidFill>
                <a:cs typeface="Times New Roman"/>
              </a:rPr>
              <a:t>a</a:t>
            </a:r>
            <a:r>
              <a:rPr sz="2800" spc="5">
                <a:solidFill>
                  <a:srgbClr val="FF0000"/>
                </a:solidFill>
                <a:cs typeface="Times New Roman"/>
              </a:rPr>
              <a:t>l</a:t>
            </a:r>
            <a:r>
              <a:rPr sz="2800" spc="-10">
                <a:solidFill>
                  <a:srgbClr val="FF0000"/>
                </a:solidFill>
                <a:cs typeface="Times New Roman"/>
              </a:rPr>
              <a:t>l</a:t>
            </a:r>
            <a:r>
              <a:rPr sz="2800">
                <a:solidFill>
                  <a:srgbClr val="FF0000"/>
                </a:solidFill>
                <a:cs typeface="Times New Roman"/>
              </a:rPr>
              <a:t>est</a:t>
            </a:r>
            <a:r>
              <a:rPr lang="en-US" sz="2800" dirty="0">
                <a:solidFill>
                  <a:srgbClr val="FF0000"/>
                </a:solidFill>
                <a:cs typeface="Times New Roman"/>
              </a:rPr>
              <a:t> </a:t>
            </a:r>
            <a:r>
              <a:rPr sz="2800">
                <a:solidFill>
                  <a:srgbClr val="FF0000"/>
                </a:solidFill>
                <a:cs typeface="Times New Roman"/>
              </a:rPr>
              <a:t>individu</a:t>
            </a:r>
            <a:r>
              <a:rPr sz="2800" spc="-15">
                <a:solidFill>
                  <a:srgbClr val="FF0000"/>
                </a:solidFill>
                <a:cs typeface="Times New Roman"/>
              </a:rPr>
              <a:t>a</a:t>
            </a:r>
            <a:r>
              <a:rPr sz="2800">
                <a:solidFill>
                  <a:srgbClr val="FF0000"/>
                </a:solidFill>
                <a:cs typeface="Times New Roman"/>
              </a:rPr>
              <a:t>l</a:t>
            </a:r>
            <a:r>
              <a:rPr lang="en-US" sz="2800" dirty="0">
                <a:solidFill>
                  <a:srgbClr val="FF0000"/>
                </a:solidFill>
                <a:cs typeface="Times New Roman"/>
              </a:rPr>
              <a:t> </a:t>
            </a:r>
            <a:r>
              <a:rPr sz="2800">
                <a:solidFill>
                  <a:srgbClr val="FF0000"/>
                </a:solidFill>
                <a:cs typeface="Times New Roman"/>
              </a:rPr>
              <a:t>units</a:t>
            </a:r>
            <a:r>
              <a:rPr lang="en-US" sz="2800" dirty="0">
                <a:solidFill>
                  <a:srgbClr val="FF0000"/>
                </a:solidFill>
                <a:cs typeface="Times New Roman"/>
              </a:rPr>
              <a:t> </a:t>
            </a:r>
            <a:r>
              <a:rPr sz="2800">
                <a:cs typeface="Times New Roman"/>
              </a:rPr>
              <a:t>in</a:t>
            </a:r>
            <a:r>
              <a:rPr lang="en-US" sz="2800" dirty="0">
                <a:cs typeface="Times New Roman"/>
              </a:rPr>
              <a:t> </a:t>
            </a:r>
            <a:r>
              <a:rPr sz="2800">
                <a:cs typeface="Times New Roman"/>
              </a:rPr>
              <a:t>a</a:t>
            </a:r>
            <a:r>
              <a:rPr lang="en-US" sz="2800" dirty="0">
                <a:cs typeface="Times New Roman"/>
              </a:rPr>
              <a:t> </a:t>
            </a:r>
            <a:r>
              <a:rPr sz="2800">
                <a:cs typeface="Times New Roman"/>
              </a:rPr>
              <a:t>program</a:t>
            </a:r>
            <a:r>
              <a:rPr lang="en-US" sz="2800" dirty="0">
                <a:cs typeface="Times New Roman"/>
              </a:rPr>
              <a:t> </a:t>
            </a:r>
            <a:r>
              <a:rPr sz="2800" spc="-10">
                <a:cs typeface="Times New Roman"/>
              </a:rPr>
              <a:t>a</a:t>
            </a:r>
            <a:r>
              <a:rPr sz="2800">
                <a:cs typeface="Times New Roman"/>
              </a:rPr>
              <a:t>re	known</a:t>
            </a:r>
            <a:r>
              <a:rPr lang="en-US" sz="2800" dirty="0">
                <a:cs typeface="Times New Roman"/>
              </a:rPr>
              <a:t> </a:t>
            </a:r>
            <a:r>
              <a:rPr sz="2800" spc="-10">
                <a:cs typeface="Times New Roman"/>
              </a:rPr>
              <a:t>as</a:t>
            </a:r>
            <a:r>
              <a:rPr lang="en-US" sz="2800" spc="-10" dirty="0">
                <a:cs typeface="Times New Roman"/>
              </a:rPr>
              <a:t> </a:t>
            </a:r>
            <a:r>
              <a:rPr sz="2800">
                <a:cs typeface="Times New Roman"/>
              </a:rPr>
              <a:t>tokens</a:t>
            </a:r>
            <a:r>
              <a:rPr sz="2800" dirty="0">
                <a:cs typeface="Times New Roman"/>
              </a:rPr>
              <a:t>.</a:t>
            </a:r>
            <a:endParaRPr sz="2800">
              <a:cs typeface="Times New Roman"/>
            </a:endParaRPr>
          </a:p>
          <a:p>
            <a:pPr algn="just">
              <a:lnSpc>
                <a:spcPct val="100000"/>
              </a:lnSpc>
              <a:spcBef>
                <a:spcPts val="5"/>
              </a:spcBef>
            </a:pPr>
            <a:endParaRPr sz="2800">
              <a:cs typeface="Times New Roman"/>
            </a:endParaRPr>
          </a:p>
          <a:p>
            <a:pPr marL="355600" indent="-343535" algn="just">
              <a:lnSpc>
                <a:spcPct val="100000"/>
              </a:lnSpc>
              <a:spcBef>
                <a:spcPts val="5"/>
              </a:spcBef>
              <a:buFont typeface="Arial"/>
              <a:buChar char="•"/>
              <a:tabLst>
                <a:tab pos="355600" algn="l"/>
                <a:tab pos="356235" algn="l"/>
              </a:tabLst>
            </a:pPr>
            <a:r>
              <a:rPr sz="2800" dirty="0">
                <a:cs typeface="Times New Roman"/>
              </a:rPr>
              <a:t>C++ </a:t>
            </a:r>
            <a:r>
              <a:rPr sz="2800" spc="-5" dirty="0">
                <a:cs typeface="Times New Roman"/>
              </a:rPr>
              <a:t>has </a:t>
            </a:r>
            <a:r>
              <a:rPr sz="2800" dirty="0">
                <a:cs typeface="Times New Roman"/>
              </a:rPr>
              <a:t>the following</a:t>
            </a:r>
            <a:r>
              <a:rPr sz="2800" spc="-55" dirty="0">
                <a:cs typeface="Times New Roman"/>
              </a:rPr>
              <a:t> </a:t>
            </a:r>
            <a:r>
              <a:rPr sz="2800" dirty="0">
                <a:cs typeface="Times New Roman"/>
              </a:rPr>
              <a:t>tokens:</a:t>
            </a:r>
            <a:endParaRPr sz="2800">
              <a:cs typeface="Times New Roman"/>
            </a:endParaRPr>
          </a:p>
          <a:p>
            <a:pPr marL="756285" lvl="1" indent="-287020" algn="just">
              <a:lnSpc>
                <a:spcPct val="100000"/>
              </a:lnSpc>
              <a:spcBef>
                <a:spcPts val="495"/>
              </a:spcBef>
              <a:buFont typeface="Arial"/>
              <a:buChar char="–"/>
              <a:tabLst>
                <a:tab pos="756285" algn="l"/>
                <a:tab pos="756920" algn="l"/>
              </a:tabLst>
            </a:pPr>
            <a:r>
              <a:rPr sz="2800" spc="5" dirty="0">
                <a:cs typeface="Times New Roman"/>
              </a:rPr>
              <a:t>Keywords</a:t>
            </a:r>
            <a:endParaRPr sz="2800">
              <a:cs typeface="Times New Roman"/>
            </a:endParaRPr>
          </a:p>
          <a:p>
            <a:pPr marL="756285" lvl="1" indent="-287020" algn="just">
              <a:lnSpc>
                <a:spcPct val="100000"/>
              </a:lnSpc>
              <a:spcBef>
                <a:spcPts val="480"/>
              </a:spcBef>
              <a:buFont typeface="Arial"/>
              <a:buChar char="–"/>
              <a:tabLst>
                <a:tab pos="756285" algn="l"/>
                <a:tab pos="756920" algn="l"/>
              </a:tabLst>
            </a:pPr>
            <a:r>
              <a:rPr sz="2800" dirty="0">
                <a:cs typeface="Times New Roman"/>
              </a:rPr>
              <a:t>Identifiers</a:t>
            </a:r>
            <a:endParaRPr sz="2800">
              <a:cs typeface="Times New Roman"/>
            </a:endParaRPr>
          </a:p>
          <a:p>
            <a:pPr marL="756285" lvl="1" indent="-287020" algn="just">
              <a:lnSpc>
                <a:spcPct val="100000"/>
              </a:lnSpc>
              <a:spcBef>
                <a:spcPts val="480"/>
              </a:spcBef>
              <a:buFont typeface="Arial"/>
              <a:buChar char="–"/>
              <a:tabLst>
                <a:tab pos="756285" algn="l"/>
                <a:tab pos="756920" algn="l"/>
              </a:tabLst>
            </a:pPr>
            <a:r>
              <a:rPr sz="2800" dirty="0">
                <a:cs typeface="Times New Roman"/>
              </a:rPr>
              <a:t>Constants</a:t>
            </a:r>
            <a:endParaRPr sz="2800">
              <a:cs typeface="Times New Roman"/>
            </a:endParaRPr>
          </a:p>
          <a:p>
            <a:pPr marL="756285" lvl="1" indent="-287020" algn="just">
              <a:lnSpc>
                <a:spcPct val="100000"/>
              </a:lnSpc>
              <a:spcBef>
                <a:spcPts val="480"/>
              </a:spcBef>
              <a:buFont typeface="Arial"/>
              <a:buChar char="–"/>
              <a:tabLst>
                <a:tab pos="756285" algn="l"/>
                <a:tab pos="756920" algn="l"/>
              </a:tabLst>
            </a:pPr>
            <a:r>
              <a:rPr sz="2800" dirty="0">
                <a:cs typeface="Times New Roman"/>
              </a:rPr>
              <a:t>Strings</a:t>
            </a:r>
            <a:endParaRPr sz="2800">
              <a:cs typeface="Times New Roman"/>
            </a:endParaRPr>
          </a:p>
          <a:p>
            <a:pPr marL="756285" lvl="1" indent="-287020" algn="just">
              <a:lnSpc>
                <a:spcPct val="100000"/>
              </a:lnSpc>
              <a:spcBef>
                <a:spcPts val="484"/>
              </a:spcBef>
              <a:buFont typeface="Arial"/>
              <a:buChar char="–"/>
              <a:tabLst>
                <a:tab pos="756285" algn="l"/>
                <a:tab pos="756920" algn="l"/>
              </a:tabLst>
            </a:pPr>
            <a:r>
              <a:rPr sz="2800" dirty="0">
                <a:cs typeface="Times New Roman"/>
              </a:rPr>
              <a:t>operators</a:t>
            </a:r>
            <a:endParaRPr sz="2800">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8534400" cy="690574"/>
          </a:xfrm>
          <a:prstGeom prst="rect">
            <a:avLst/>
          </a:prstGeom>
        </p:spPr>
        <p:txBody>
          <a:bodyPr vert="horz" wrap="square" lIns="0" tIns="13335" rIns="0" bIns="0" rtlCol="0">
            <a:spAutoFit/>
          </a:bodyPr>
          <a:lstStyle/>
          <a:p>
            <a:pPr marL="12700">
              <a:lnSpc>
                <a:spcPct val="100000"/>
              </a:lnSpc>
              <a:spcBef>
                <a:spcPts val="105"/>
              </a:spcBef>
            </a:pPr>
            <a:r>
              <a:rPr sz="4400" b="1" spc="-30" dirty="0">
                <a:cs typeface="Times New Roman"/>
              </a:rPr>
              <a:t>Tokens(2/4)</a:t>
            </a:r>
            <a:r>
              <a:rPr lang="en-IN" sz="4400" b="1" spc="-30" dirty="0">
                <a:cs typeface="Times New Roman"/>
              </a:rPr>
              <a:t> </a:t>
            </a:r>
            <a:r>
              <a:rPr lang="en-IN" sz="3600" spc="-30" dirty="0">
                <a:cs typeface="Times New Roman"/>
              </a:rPr>
              <a:t>There are 95 keywords in C++</a:t>
            </a:r>
            <a:endParaRPr sz="4400" dirty="0">
              <a:cs typeface="Times New Roman"/>
            </a:endParaRPr>
          </a:p>
        </p:txBody>
      </p:sp>
      <p:graphicFrame>
        <p:nvGraphicFramePr>
          <p:cNvPr id="8" name="object 2"/>
          <p:cNvGraphicFramePr>
            <a:graphicFrameLocks noGrp="1"/>
          </p:cNvGraphicFramePr>
          <p:nvPr>
            <p:extLst>
              <p:ext uri="{D42A27DB-BD31-4B8C-83A1-F6EECF244321}">
                <p14:modId xmlns:p14="http://schemas.microsoft.com/office/powerpoint/2010/main" val="3808252924"/>
              </p:ext>
            </p:extLst>
          </p:nvPr>
        </p:nvGraphicFramePr>
        <p:xfrm>
          <a:off x="838200" y="1219200"/>
          <a:ext cx="7086600" cy="5032375"/>
        </p:xfrm>
        <a:graphic>
          <a:graphicData uri="http://schemas.openxmlformats.org/drawingml/2006/table">
            <a:tbl>
              <a:tblPr firstRow="1" bandRow="1">
                <a:tableStyleId>{2D5ABB26-0587-4C30-8999-92F81FD0307C}</a:tableStyleId>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264254">
                <a:tc>
                  <a:txBody>
                    <a:bodyPr/>
                    <a:lstStyle/>
                    <a:p>
                      <a:pPr marL="92075" indent="0">
                        <a:lnSpc>
                          <a:spcPct val="100000"/>
                        </a:lnSpc>
                        <a:spcBef>
                          <a:spcPts val="310"/>
                        </a:spcBef>
                      </a:pPr>
                      <a:r>
                        <a:rPr sz="1800" spc="-5" dirty="0">
                          <a:latin typeface="Arial"/>
                          <a:cs typeface="Arial"/>
                        </a:rPr>
                        <a:t>asm</a:t>
                      </a:r>
                      <a:endParaRPr sz="1800" dirty="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E7D6"/>
                    </a:solidFill>
                  </a:tcPr>
                </a:tc>
                <a:tc>
                  <a:txBody>
                    <a:bodyPr/>
                    <a:lstStyle/>
                    <a:p>
                      <a:pPr marL="91440">
                        <a:lnSpc>
                          <a:spcPct val="100000"/>
                        </a:lnSpc>
                        <a:spcBef>
                          <a:spcPts val="310"/>
                        </a:spcBef>
                      </a:pPr>
                      <a:r>
                        <a:rPr sz="1800" spc="-10" dirty="0">
                          <a:latin typeface="Arial"/>
                          <a:cs typeface="Arial"/>
                        </a:rPr>
                        <a:t>double</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E7D6"/>
                    </a:solidFill>
                  </a:tcPr>
                </a:tc>
                <a:tc>
                  <a:txBody>
                    <a:bodyPr/>
                    <a:lstStyle/>
                    <a:p>
                      <a:pPr marL="91440">
                        <a:lnSpc>
                          <a:spcPct val="100000"/>
                        </a:lnSpc>
                        <a:spcBef>
                          <a:spcPts val="310"/>
                        </a:spcBef>
                      </a:pPr>
                      <a:r>
                        <a:rPr sz="1800" spc="-10" dirty="0">
                          <a:latin typeface="Arial"/>
                          <a:cs typeface="Arial"/>
                        </a:rPr>
                        <a:t>new</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E7D6"/>
                    </a:solidFill>
                  </a:tcPr>
                </a:tc>
                <a:tc>
                  <a:txBody>
                    <a:bodyPr/>
                    <a:lstStyle/>
                    <a:p>
                      <a:pPr marL="92075">
                        <a:lnSpc>
                          <a:spcPct val="100000"/>
                        </a:lnSpc>
                        <a:spcBef>
                          <a:spcPts val="310"/>
                        </a:spcBef>
                      </a:pPr>
                      <a:r>
                        <a:rPr sz="1800" spc="-10" dirty="0">
                          <a:latin typeface="Arial"/>
                          <a:cs typeface="Arial"/>
                        </a:rPr>
                        <a:t>switch</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E7D6"/>
                    </a:solidFill>
                  </a:tcPr>
                </a:tc>
                <a:extLst>
                  <a:ext uri="{0D108BD9-81ED-4DB2-BD59-A6C34878D82A}">
                    <a16:rowId xmlns:a16="http://schemas.microsoft.com/office/drawing/2014/main" val="10000"/>
                  </a:ext>
                </a:extLst>
              </a:tr>
              <a:tr h="264166">
                <a:tc>
                  <a:txBody>
                    <a:bodyPr/>
                    <a:lstStyle/>
                    <a:p>
                      <a:pPr marL="91440">
                        <a:lnSpc>
                          <a:spcPct val="100000"/>
                        </a:lnSpc>
                        <a:spcBef>
                          <a:spcPts val="310"/>
                        </a:spcBef>
                      </a:pPr>
                      <a:r>
                        <a:rPr sz="1800" spc="-5" dirty="0">
                          <a:latin typeface="Arial"/>
                          <a:cs typeface="Arial"/>
                        </a:rPr>
                        <a:t>auto</a:t>
                      </a:r>
                      <a:endParaRPr sz="1800" dirty="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10"/>
                        </a:spcBef>
                      </a:pPr>
                      <a:r>
                        <a:rPr sz="1800" spc="-5" dirty="0">
                          <a:latin typeface="Arial"/>
                          <a:cs typeface="Arial"/>
                        </a:rPr>
                        <a:t>else</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10"/>
                        </a:spcBef>
                      </a:pPr>
                      <a:r>
                        <a:rPr sz="1800" spc="-5" dirty="0">
                          <a:latin typeface="Arial"/>
                          <a:cs typeface="Arial"/>
                        </a:rPr>
                        <a:t>operator</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310"/>
                        </a:spcBef>
                      </a:pPr>
                      <a:r>
                        <a:rPr sz="1800" spc="-5" dirty="0">
                          <a:latin typeface="Arial"/>
                          <a:cs typeface="Arial"/>
                        </a:rPr>
                        <a:t>template</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01"/>
                  </a:ext>
                </a:extLst>
              </a:tr>
              <a:tr h="264254">
                <a:tc>
                  <a:txBody>
                    <a:bodyPr/>
                    <a:lstStyle/>
                    <a:p>
                      <a:pPr marL="91440">
                        <a:lnSpc>
                          <a:spcPct val="100000"/>
                        </a:lnSpc>
                        <a:spcBef>
                          <a:spcPts val="310"/>
                        </a:spcBef>
                      </a:pPr>
                      <a:r>
                        <a:rPr sz="1800" spc="-5" dirty="0">
                          <a:latin typeface="Arial"/>
                          <a:cs typeface="Arial"/>
                        </a:rPr>
                        <a:t>break</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10"/>
                        </a:spcBef>
                      </a:pPr>
                      <a:r>
                        <a:rPr sz="1800" spc="-10" dirty="0">
                          <a:latin typeface="Arial"/>
                          <a:cs typeface="Arial"/>
                        </a:rPr>
                        <a:t>enum</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10"/>
                        </a:spcBef>
                      </a:pPr>
                      <a:r>
                        <a:rPr sz="1800" spc="-5" dirty="0">
                          <a:latin typeface="Arial"/>
                          <a:cs typeface="Arial"/>
                        </a:rPr>
                        <a:t>private</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2075">
                        <a:lnSpc>
                          <a:spcPct val="100000"/>
                        </a:lnSpc>
                        <a:spcBef>
                          <a:spcPts val="310"/>
                        </a:spcBef>
                      </a:pPr>
                      <a:r>
                        <a:rPr sz="1800" spc="-5" dirty="0">
                          <a:latin typeface="Arial"/>
                          <a:cs typeface="Arial"/>
                        </a:rPr>
                        <a:t>this</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extLst>
                  <a:ext uri="{0D108BD9-81ED-4DB2-BD59-A6C34878D82A}">
                    <a16:rowId xmlns:a16="http://schemas.microsoft.com/office/drawing/2014/main" val="10002"/>
                  </a:ext>
                </a:extLst>
              </a:tr>
              <a:tr h="264167">
                <a:tc>
                  <a:txBody>
                    <a:bodyPr/>
                    <a:lstStyle/>
                    <a:p>
                      <a:pPr marL="91440">
                        <a:lnSpc>
                          <a:spcPct val="100000"/>
                        </a:lnSpc>
                        <a:spcBef>
                          <a:spcPts val="310"/>
                        </a:spcBef>
                      </a:pPr>
                      <a:r>
                        <a:rPr sz="1800" spc="-5" dirty="0">
                          <a:latin typeface="Arial"/>
                          <a:cs typeface="Arial"/>
                        </a:rPr>
                        <a:t>case</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10"/>
                        </a:spcBef>
                      </a:pPr>
                      <a:r>
                        <a:rPr sz="1800" spc="-5" dirty="0">
                          <a:latin typeface="Arial"/>
                          <a:cs typeface="Arial"/>
                        </a:rPr>
                        <a:t>extern</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10"/>
                        </a:spcBef>
                      </a:pPr>
                      <a:r>
                        <a:rPr sz="1800" spc="-5" dirty="0">
                          <a:latin typeface="Arial"/>
                          <a:cs typeface="Arial"/>
                        </a:rPr>
                        <a:t>protected</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310"/>
                        </a:spcBef>
                      </a:pPr>
                      <a:r>
                        <a:rPr sz="1800" spc="-5" dirty="0">
                          <a:latin typeface="Arial"/>
                          <a:cs typeface="Arial"/>
                        </a:rPr>
                        <a:t>throw</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03"/>
                  </a:ext>
                </a:extLst>
              </a:tr>
              <a:tr h="264254">
                <a:tc>
                  <a:txBody>
                    <a:bodyPr/>
                    <a:lstStyle/>
                    <a:p>
                      <a:pPr marL="91440">
                        <a:lnSpc>
                          <a:spcPct val="100000"/>
                        </a:lnSpc>
                        <a:spcBef>
                          <a:spcPts val="315"/>
                        </a:spcBef>
                      </a:pPr>
                      <a:r>
                        <a:rPr sz="1800" spc="-5" dirty="0">
                          <a:latin typeface="Arial"/>
                          <a:cs typeface="Arial"/>
                        </a:rPr>
                        <a:t>catch</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15"/>
                        </a:spcBef>
                      </a:pPr>
                      <a:r>
                        <a:rPr sz="1800" spc="-5" dirty="0">
                          <a:latin typeface="Arial"/>
                          <a:cs typeface="Arial"/>
                        </a:rPr>
                        <a:t>float</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15"/>
                        </a:spcBef>
                      </a:pPr>
                      <a:r>
                        <a:rPr sz="1800" spc="-10" dirty="0">
                          <a:latin typeface="Arial"/>
                          <a:cs typeface="Arial"/>
                        </a:rPr>
                        <a:t>public</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2075">
                        <a:lnSpc>
                          <a:spcPct val="100000"/>
                        </a:lnSpc>
                        <a:spcBef>
                          <a:spcPts val="315"/>
                        </a:spcBef>
                      </a:pPr>
                      <a:r>
                        <a:rPr sz="1800" dirty="0">
                          <a:latin typeface="Arial"/>
                          <a:cs typeface="Arial"/>
                        </a:rPr>
                        <a:t>try</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extLst>
                  <a:ext uri="{0D108BD9-81ED-4DB2-BD59-A6C34878D82A}">
                    <a16:rowId xmlns:a16="http://schemas.microsoft.com/office/drawing/2014/main" val="10004"/>
                  </a:ext>
                </a:extLst>
              </a:tr>
              <a:tr h="264166">
                <a:tc>
                  <a:txBody>
                    <a:bodyPr/>
                    <a:lstStyle/>
                    <a:p>
                      <a:pPr marL="91440">
                        <a:lnSpc>
                          <a:spcPct val="100000"/>
                        </a:lnSpc>
                        <a:spcBef>
                          <a:spcPts val="315"/>
                        </a:spcBef>
                      </a:pPr>
                      <a:r>
                        <a:rPr sz="1800" spc="-5" dirty="0">
                          <a:latin typeface="Arial"/>
                          <a:cs typeface="Arial"/>
                        </a:rPr>
                        <a:t>char</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15"/>
                        </a:spcBef>
                      </a:pPr>
                      <a:r>
                        <a:rPr sz="1800" dirty="0">
                          <a:latin typeface="Arial"/>
                          <a:cs typeface="Arial"/>
                        </a:rPr>
                        <a:t>for</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15"/>
                        </a:spcBef>
                      </a:pPr>
                      <a:r>
                        <a:rPr sz="1800" spc="-5" dirty="0">
                          <a:latin typeface="Arial"/>
                          <a:cs typeface="Arial"/>
                        </a:rPr>
                        <a:t>register</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315"/>
                        </a:spcBef>
                      </a:pPr>
                      <a:r>
                        <a:rPr sz="1800" spc="-10" dirty="0">
                          <a:latin typeface="Arial"/>
                          <a:cs typeface="Arial"/>
                        </a:rPr>
                        <a:t>typedef</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05"/>
                  </a:ext>
                </a:extLst>
              </a:tr>
              <a:tr h="264167">
                <a:tc>
                  <a:txBody>
                    <a:bodyPr/>
                    <a:lstStyle/>
                    <a:p>
                      <a:pPr marL="91440">
                        <a:lnSpc>
                          <a:spcPct val="100000"/>
                        </a:lnSpc>
                        <a:spcBef>
                          <a:spcPts val="315"/>
                        </a:spcBef>
                      </a:pPr>
                      <a:r>
                        <a:rPr sz="1800" spc="-5" dirty="0">
                          <a:latin typeface="Arial"/>
                          <a:cs typeface="Arial"/>
                        </a:rPr>
                        <a:t>class</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15"/>
                        </a:spcBef>
                      </a:pPr>
                      <a:r>
                        <a:rPr sz="1800" spc="-5" dirty="0">
                          <a:latin typeface="Arial"/>
                          <a:cs typeface="Arial"/>
                        </a:rPr>
                        <a:t>friend</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15"/>
                        </a:spcBef>
                      </a:pPr>
                      <a:r>
                        <a:rPr sz="1800" spc="-5" dirty="0">
                          <a:latin typeface="Arial"/>
                          <a:cs typeface="Arial"/>
                        </a:rPr>
                        <a:t>return</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2075">
                        <a:lnSpc>
                          <a:spcPct val="100000"/>
                        </a:lnSpc>
                        <a:spcBef>
                          <a:spcPts val="315"/>
                        </a:spcBef>
                      </a:pPr>
                      <a:r>
                        <a:rPr sz="1800" spc="-10" dirty="0">
                          <a:latin typeface="Arial"/>
                          <a:cs typeface="Arial"/>
                        </a:rPr>
                        <a:t>union</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extLst>
                  <a:ext uri="{0D108BD9-81ED-4DB2-BD59-A6C34878D82A}">
                    <a16:rowId xmlns:a16="http://schemas.microsoft.com/office/drawing/2014/main" val="10006"/>
                  </a:ext>
                </a:extLst>
              </a:tr>
              <a:tr h="264254">
                <a:tc>
                  <a:txBody>
                    <a:bodyPr/>
                    <a:lstStyle/>
                    <a:p>
                      <a:pPr marL="91440">
                        <a:lnSpc>
                          <a:spcPct val="100000"/>
                        </a:lnSpc>
                        <a:spcBef>
                          <a:spcPts val="320"/>
                        </a:spcBef>
                      </a:pPr>
                      <a:r>
                        <a:rPr sz="1800" spc="-5" dirty="0">
                          <a:latin typeface="Arial"/>
                          <a:cs typeface="Arial"/>
                        </a:rPr>
                        <a:t>const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spc="-5" dirty="0">
                          <a:latin typeface="Arial"/>
                          <a:cs typeface="Arial"/>
                        </a:rPr>
                        <a:t>goto</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spc="-5" dirty="0">
                          <a:latin typeface="Arial"/>
                          <a:cs typeface="Arial"/>
                        </a:rPr>
                        <a:t>short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320"/>
                        </a:spcBef>
                      </a:pPr>
                      <a:r>
                        <a:rPr sz="1800" spc="-5" dirty="0">
                          <a:latin typeface="Arial"/>
                          <a:cs typeface="Arial"/>
                        </a:rPr>
                        <a:t>unsigned</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07"/>
                  </a:ext>
                </a:extLst>
              </a:tr>
              <a:tr h="264166">
                <a:tc>
                  <a:txBody>
                    <a:bodyPr/>
                    <a:lstStyle/>
                    <a:p>
                      <a:pPr marL="91440">
                        <a:lnSpc>
                          <a:spcPct val="100000"/>
                        </a:lnSpc>
                        <a:spcBef>
                          <a:spcPts val="320"/>
                        </a:spcBef>
                      </a:pPr>
                      <a:r>
                        <a:rPr sz="1800" spc="-5" dirty="0">
                          <a:latin typeface="Arial"/>
                          <a:cs typeface="Arial"/>
                        </a:rPr>
                        <a:t>continue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20"/>
                        </a:spcBef>
                      </a:pPr>
                      <a:r>
                        <a:rPr sz="1800" spc="-5" dirty="0">
                          <a:latin typeface="Arial"/>
                          <a:cs typeface="Arial"/>
                        </a:rPr>
                        <a:t>if</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20"/>
                        </a:spcBef>
                      </a:pPr>
                      <a:r>
                        <a:rPr sz="1800" spc="-5" dirty="0">
                          <a:latin typeface="Arial"/>
                          <a:cs typeface="Arial"/>
                        </a:rPr>
                        <a:t>signed</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2075">
                        <a:lnSpc>
                          <a:spcPct val="100000"/>
                        </a:lnSpc>
                        <a:spcBef>
                          <a:spcPts val="320"/>
                        </a:spcBef>
                      </a:pPr>
                      <a:r>
                        <a:rPr sz="1800" spc="-5" dirty="0">
                          <a:latin typeface="Arial"/>
                          <a:cs typeface="Arial"/>
                        </a:rPr>
                        <a:t>virtual</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extLst>
                  <a:ext uri="{0D108BD9-81ED-4DB2-BD59-A6C34878D82A}">
                    <a16:rowId xmlns:a16="http://schemas.microsoft.com/office/drawing/2014/main" val="10008"/>
                  </a:ext>
                </a:extLst>
              </a:tr>
              <a:tr h="264254">
                <a:tc>
                  <a:txBody>
                    <a:bodyPr/>
                    <a:lstStyle/>
                    <a:p>
                      <a:pPr marL="91440">
                        <a:lnSpc>
                          <a:spcPct val="100000"/>
                        </a:lnSpc>
                        <a:spcBef>
                          <a:spcPts val="320"/>
                        </a:spcBef>
                      </a:pPr>
                      <a:r>
                        <a:rPr sz="1800" spc="-5" dirty="0">
                          <a:latin typeface="Arial"/>
                          <a:cs typeface="Arial"/>
                        </a:rPr>
                        <a:t>default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spc="-5" dirty="0">
                          <a:latin typeface="Arial"/>
                          <a:cs typeface="Arial"/>
                        </a:rPr>
                        <a:t>inline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spc="-5" dirty="0">
                          <a:latin typeface="Arial"/>
                          <a:cs typeface="Arial"/>
                        </a:rPr>
                        <a:t>sizeof</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320"/>
                        </a:spcBef>
                      </a:pPr>
                      <a:r>
                        <a:rPr sz="1800" spc="-5" dirty="0">
                          <a:latin typeface="Arial"/>
                          <a:cs typeface="Arial"/>
                        </a:rPr>
                        <a:t>void</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09"/>
                  </a:ext>
                </a:extLst>
              </a:tr>
              <a:tr h="264166">
                <a:tc>
                  <a:txBody>
                    <a:bodyPr/>
                    <a:lstStyle/>
                    <a:p>
                      <a:pPr marL="91440">
                        <a:lnSpc>
                          <a:spcPct val="100000"/>
                        </a:lnSpc>
                        <a:spcBef>
                          <a:spcPts val="320"/>
                        </a:spcBef>
                      </a:pPr>
                      <a:r>
                        <a:rPr sz="1800" spc="-5" dirty="0">
                          <a:latin typeface="Arial"/>
                          <a:cs typeface="Arial"/>
                        </a:rPr>
                        <a:t>delete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20"/>
                        </a:spcBef>
                      </a:pPr>
                      <a:r>
                        <a:rPr sz="1800" spc="-5" dirty="0">
                          <a:latin typeface="Arial"/>
                          <a:cs typeface="Arial"/>
                        </a:rPr>
                        <a:t>int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20"/>
                        </a:spcBef>
                      </a:pPr>
                      <a:r>
                        <a:rPr sz="1800" dirty="0">
                          <a:latin typeface="Arial"/>
                          <a:cs typeface="Arial"/>
                        </a:rPr>
                        <a:t>static</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2075">
                        <a:lnSpc>
                          <a:spcPct val="100000"/>
                        </a:lnSpc>
                        <a:spcBef>
                          <a:spcPts val="320"/>
                        </a:spcBef>
                      </a:pPr>
                      <a:r>
                        <a:rPr sz="1800" spc="-5" dirty="0">
                          <a:latin typeface="Arial"/>
                          <a:cs typeface="Arial"/>
                        </a:rPr>
                        <a:t>volatile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extLst>
                  <a:ext uri="{0D108BD9-81ED-4DB2-BD59-A6C34878D82A}">
                    <a16:rowId xmlns:a16="http://schemas.microsoft.com/office/drawing/2014/main" val="10010"/>
                  </a:ext>
                </a:extLst>
              </a:tr>
              <a:tr h="264254">
                <a:tc>
                  <a:txBody>
                    <a:bodyPr/>
                    <a:lstStyle/>
                    <a:p>
                      <a:pPr marL="91440">
                        <a:lnSpc>
                          <a:spcPct val="100000"/>
                        </a:lnSpc>
                        <a:spcBef>
                          <a:spcPts val="320"/>
                        </a:spcBef>
                      </a:pPr>
                      <a:r>
                        <a:rPr sz="1800" spc="-10" dirty="0">
                          <a:latin typeface="Arial"/>
                          <a:cs typeface="Arial"/>
                        </a:rPr>
                        <a:t>do</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spc="-5" dirty="0">
                          <a:latin typeface="Arial"/>
                          <a:cs typeface="Arial"/>
                        </a:rPr>
                        <a:t>long</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dirty="0">
                          <a:latin typeface="Arial"/>
                          <a:cs typeface="Arial"/>
                        </a:rPr>
                        <a:t>struct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320"/>
                        </a:spcBef>
                      </a:pPr>
                      <a:r>
                        <a:rPr sz="1800" spc="-15" dirty="0">
                          <a:latin typeface="Arial"/>
                          <a:cs typeface="Arial"/>
                        </a:rPr>
                        <a:t>while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11"/>
                  </a:ext>
                </a:extLst>
              </a:tr>
              <a:tr h="264166">
                <a:tc>
                  <a:txBody>
                    <a:bodyPr/>
                    <a:lstStyle/>
                    <a:p>
                      <a:pPr marL="91440">
                        <a:lnSpc>
                          <a:spcPct val="100000"/>
                        </a:lnSpc>
                        <a:spcBef>
                          <a:spcPts val="320"/>
                        </a:spcBef>
                      </a:pPr>
                      <a:r>
                        <a:rPr sz="1800" spc="-10" dirty="0">
                          <a:latin typeface="Arial"/>
                          <a:cs typeface="Arial"/>
                        </a:rPr>
                        <a:t>bool</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20"/>
                        </a:spcBef>
                      </a:pPr>
                      <a:r>
                        <a:rPr sz="1800" spc="-10" dirty="0">
                          <a:latin typeface="Arial"/>
                          <a:cs typeface="Arial"/>
                        </a:rPr>
                        <a:t>export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20"/>
                        </a:spcBef>
                      </a:pPr>
                      <a:r>
                        <a:rPr sz="1800" spc="-5" dirty="0">
                          <a:latin typeface="Arial"/>
                          <a:cs typeface="Arial"/>
                        </a:rPr>
                        <a:t>reinterpret_cast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2075">
                        <a:lnSpc>
                          <a:spcPct val="100000"/>
                        </a:lnSpc>
                        <a:spcBef>
                          <a:spcPts val="320"/>
                        </a:spcBef>
                      </a:pPr>
                      <a:r>
                        <a:rPr sz="1800" spc="-10" dirty="0">
                          <a:latin typeface="Arial"/>
                          <a:cs typeface="Arial"/>
                        </a:rPr>
                        <a:t>typename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extLst>
                  <a:ext uri="{0D108BD9-81ED-4DB2-BD59-A6C34878D82A}">
                    <a16:rowId xmlns:a16="http://schemas.microsoft.com/office/drawing/2014/main" val="10012"/>
                  </a:ext>
                </a:extLst>
              </a:tr>
              <a:tr h="264219">
                <a:tc>
                  <a:txBody>
                    <a:bodyPr/>
                    <a:lstStyle/>
                    <a:p>
                      <a:pPr marL="91440">
                        <a:lnSpc>
                          <a:spcPct val="100000"/>
                        </a:lnSpc>
                        <a:spcBef>
                          <a:spcPts val="320"/>
                        </a:spcBef>
                      </a:pPr>
                      <a:r>
                        <a:rPr sz="1800" spc="-5" dirty="0">
                          <a:latin typeface="Arial"/>
                          <a:cs typeface="Arial"/>
                        </a:rPr>
                        <a:t>const_cast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spc="-5" dirty="0">
                          <a:latin typeface="Arial"/>
                          <a:cs typeface="Arial"/>
                        </a:rPr>
                        <a:t>false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spc="-5" dirty="0">
                          <a:latin typeface="Arial"/>
                          <a:cs typeface="Arial"/>
                        </a:rPr>
                        <a:t>static_cast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320"/>
                        </a:spcBef>
                      </a:pPr>
                      <a:r>
                        <a:rPr sz="1800" spc="-5" dirty="0">
                          <a:latin typeface="Arial"/>
                          <a:cs typeface="Arial"/>
                        </a:rPr>
                        <a:t>using</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13"/>
                  </a:ext>
                </a:extLst>
              </a:tr>
              <a:tr h="251670">
                <a:tc>
                  <a:txBody>
                    <a:bodyPr/>
                    <a:lstStyle/>
                    <a:p>
                      <a:pPr marL="91440">
                        <a:lnSpc>
                          <a:spcPct val="100000"/>
                        </a:lnSpc>
                        <a:spcBef>
                          <a:spcPts val="320"/>
                        </a:spcBef>
                      </a:pPr>
                      <a:r>
                        <a:rPr sz="1800" spc="-5" dirty="0">
                          <a:latin typeface="Arial"/>
                          <a:cs typeface="Arial"/>
                        </a:rPr>
                        <a:t>dynamic_cast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20"/>
                        </a:spcBef>
                      </a:pPr>
                      <a:r>
                        <a:rPr sz="1800" spc="-5" dirty="0">
                          <a:latin typeface="Arial"/>
                          <a:cs typeface="Arial"/>
                        </a:rPr>
                        <a:t>mutable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1440">
                        <a:lnSpc>
                          <a:spcPct val="100000"/>
                        </a:lnSpc>
                        <a:spcBef>
                          <a:spcPts val="320"/>
                        </a:spcBef>
                      </a:pPr>
                      <a:r>
                        <a:rPr sz="1800" spc="-5" dirty="0">
                          <a:latin typeface="Arial"/>
                          <a:cs typeface="Arial"/>
                        </a:rPr>
                        <a:t>true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tc>
                  <a:txBody>
                    <a:bodyPr/>
                    <a:lstStyle/>
                    <a:p>
                      <a:pPr marL="92075">
                        <a:lnSpc>
                          <a:spcPct val="100000"/>
                        </a:lnSpc>
                        <a:spcBef>
                          <a:spcPts val="320"/>
                        </a:spcBef>
                      </a:pPr>
                      <a:r>
                        <a:rPr sz="1800" spc="-10" dirty="0">
                          <a:latin typeface="Arial"/>
                          <a:cs typeface="Arial"/>
                        </a:rPr>
                        <a:t>wchar_t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CE8"/>
                    </a:solidFill>
                  </a:tcPr>
                </a:tc>
                <a:extLst>
                  <a:ext uri="{0D108BD9-81ED-4DB2-BD59-A6C34878D82A}">
                    <a16:rowId xmlns:a16="http://schemas.microsoft.com/office/drawing/2014/main" val="10014"/>
                  </a:ext>
                </a:extLst>
              </a:tr>
              <a:tr h="251670">
                <a:tc>
                  <a:txBody>
                    <a:bodyPr/>
                    <a:lstStyle/>
                    <a:p>
                      <a:pPr marL="91440">
                        <a:lnSpc>
                          <a:spcPct val="100000"/>
                        </a:lnSpc>
                        <a:spcBef>
                          <a:spcPts val="320"/>
                        </a:spcBef>
                      </a:pPr>
                      <a:r>
                        <a:rPr sz="1800" spc="-10" dirty="0">
                          <a:latin typeface="Arial"/>
                          <a:cs typeface="Arial"/>
                        </a:rPr>
                        <a:t>explicit</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spc="-5" dirty="0">
                          <a:latin typeface="Arial"/>
                          <a:cs typeface="Arial"/>
                        </a:rPr>
                        <a:t>namespace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1440">
                        <a:lnSpc>
                          <a:spcPct val="100000"/>
                        </a:lnSpc>
                        <a:spcBef>
                          <a:spcPts val="320"/>
                        </a:spcBef>
                      </a:pPr>
                      <a:r>
                        <a:rPr sz="1800" spc="-10" dirty="0">
                          <a:latin typeface="Arial"/>
                          <a:cs typeface="Arial"/>
                        </a:rPr>
                        <a:t>typeid</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2722880" cy="690574"/>
          </a:xfrm>
          <a:prstGeom prst="rect">
            <a:avLst/>
          </a:prstGeom>
        </p:spPr>
        <p:txBody>
          <a:bodyPr vert="horz" wrap="square" lIns="0" tIns="13335" rIns="0" bIns="0" rtlCol="0">
            <a:spAutoFit/>
          </a:bodyPr>
          <a:lstStyle/>
          <a:p>
            <a:pPr marL="12700">
              <a:lnSpc>
                <a:spcPct val="100000"/>
              </a:lnSpc>
              <a:spcBef>
                <a:spcPts val="105"/>
              </a:spcBef>
            </a:pPr>
            <a:r>
              <a:rPr sz="4400" b="1" spc="-30" dirty="0">
                <a:cs typeface="Times New Roman"/>
              </a:rPr>
              <a:t>Tokens(3/4)</a:t>
            </a:r>
            <a:endParaRPr sz="4400" b="1">
              <a:cs typeface="Times New Roman"/>
            </a:endParaRPr>
          </a:p>
        </p:txBody>
      </p:sp>
      <p:sp>
        <p:nvSpPr>
          <p:cNvPr id="3" name="object 3"/>
          <p:cNvSpPr txBox="1">
            <a:spLocks noGrp="1"/>
          </p:cNvSpPr>
          <p:nvPr>
            <p:ph type="body" idx="1"/>
          </p:nvPr>
        </p:nvSpPr>
        <p:spPr>
          <a:xfrm>
            <a:off x="457200" y="1143000"/>
            <a:ext cx="8229600" cy="4395306"/>
          </a:xfrm>
          <a:prstGeom prst="rect">
            <a:avLst/>
          </a:prstGeom>
        </p:spPr>
        <p:txBody>
          <a:bodyPr vert="horz" wrap="square" lIns="0" tIns="87630" rIns="0" bIns="0" rtlCol="0">
            <a:spAutoFit/>
          </a:bodyPr>
          <a:lstStyle/>
          <a:p>
            <a:pPr marL="0" indent="0" algn="just">
              <a:lnSpc>
                <a:spcPct val="100000"/>
              </a:lnSpc>
              <a:spcBef>
                <a:spcPts val="690"/>
              </a:spcBef>
              <a:buNone/>
            </a:pPr>
            <a:r>
              <a:rPr sz="2800" dirty="0">
                <a:solidFill>
                  <a:srgbClr val="FF0000"/>
                </a:solidFill>
              </a:rPr>
              <a:t>Identifiers </a:t>
            </a:r>
            <a:r>
              <a:rPr sz="2800" spc="-5" dirty="0">
                <a:solidFill>
                  <a:srgbClr val="FF0000"/>
                </a:solidFill>
              </a:rPr>
              <a:t>and</a:t>
            </a:r>
            <a:r>
              <a:rPr sz="2800" spc="-35" dirty="0">
                <a:solidFill>
                  <a:srgbClr val="FF0000"/>
                </a:solidFill>
              </a:rPr>
              <a:t> </a:t>
            </a:r>
            <a:r>
              <a:rPr sz="2800" dirty="0">
                <a:solidFill>
                  <a:srgbClr val="FF0000"/>
                </a:solidFill>
              </a:rPr>
              <a:t>constants:</a:t>
            </a:r>
            <a:endParaRPr lang="en-IN" sz="2800" dirty="0">
              <a:solidFill>
                <a:srgbClr val="FF0000"/>
              </a:solidFill>
            </a:endParaRPr>
          </a:p>
          <a:p>
            <a:pPr algn="just">
              <a:spcBef>
                <a:spcPts val="690"/>
              </a:spcBef>
            </a:pPr>
            <a:r>
              <a:rPr sz="2800" b="0" spc="-5" dirty="0">
                <a:cs typeface="Times New Roman"/>
              </a:rPr>
              <a:t>Identifiers</a:t>
            </a:r>
            <a:r>
              <a:rPr lang="en-US" sz="2800" spc="-5" dirty="0">
                <a:cs typeface="Times New Roman"/>
              </a:rPr>
              <a:t> </a:t>
            </a:r>
            <a:r>
              <a:rPr sz="2800" b="0" spc="5" dirty="0">
                <a:cs typeface="Times New Roman"/>
              </a:rPr>
              <a:t>r</a:t>
            </a:r>
            <a:r>
              <a:rPr sz="2800" b="0" dirty="0">
                <a:cs typeface="Times New Roman"/>
              </a:rPr>
              <a:t>e</a:t>
            </a:r>
            <a:r>
              <a:rPr sz="2800" b="0" spc="-5" dirty="0">
                <a:cs typeface="Times New Roman"/>
              </a:rPr>
              <a:t>fer</a:t>
            </a:r>
            <a:r>
              <a:rPr sz="2800" b="0" dirty="0">
                <a:cs typeface="Times New Roman"/>
              </a:rPr>
              <a:t>	</a:t>
            </a:r>
            <a:r>
              <a:rPr sz="2800" b="0" spc="-5" dirty="0">
                <a:cs typeface="Times New Roman"/>
              </a:rPr>
              <a:t>to</a:t>
            </a:r>
            <a:r>
              <a:rPr lang="en-US" sz="2800" spc="-5" dirty="0">
                <a:cs typeface="Times New Roman"/>
              </a:rPr>
              <a:t> </a:t>
            </a:r>
            <a:r>
              <a:rPr sz="2800" b="0" spc="-5" dirty="0">
                <a:cs typeface="Times New Roman"/>
              </a:rPr>
              <a:t>the</a:t>
            </a:r>
            <a:r>
              <a:rPr lang="en-US" sz="2800" b="0" spc="-5" dirty="0">
                <a:cs typeface="Times New Roman"/>
              </a:rPr>
              <a:t> </a:t>
            </a:r>
            <a:r>
              <a:rPr sz="2800" b="0" spc="-5" dirty="0">
                <a:cs typeface="Times New Roman"/>
              </a:rPr>
              <a:t>n</a:t>
            </a:r>
            <a:r>
              <a:rPr sz="2800" b="0" spc="5" dirty="0">
                <a:cs typeface="Times New Roman"/>
              </a:rPr>
              <a:t>a</a:t>
            </a:r>
            <a:r>
              <a:rPr sz="2800" b="0" spc="-25" dirty="0">
                <a:cs typeface="Times New Roman"/>
              </a:rPr>
              <a:t>m</a:t>
            </a:r>
            <a:r>
              <a:rPr sz="2800" b="0" spc="-5" dirty="0">
                <a:cs typeface="Times New Roman"/>
              </a:rPr>
              <a:t>es</a:t>
            </a:r>
            <a:r>
              <a:rPr lang="en-US" sz="2800" spc="-5" dirty="0">
                <a:cs typeface="Times New Roman"/>
              </a:rPr>
              <a:t> </a:t>
            </a:r>
            <a:r>
              <a:rPr sz="2800" b="0" dirty="0">
                <a:cs typeface="Times New Roman"/>
              </a:rPr>
              <a:t>o</a:t>
            </a:r>
            <a:r>
              <a:rPr sz="2800" b="0" spc="-5" dirty="0">
                <a:cs typeface="Times New Roman"/>
              </a:rPr>
              <a:t>f</a:t>
            </a:r>
            <a:r>
              <a:rPr lang="en-US" sz="2800" spc="-5" dirty="0">
                <a:cs typeface="Times New Roman"/>
              </a:rPr>
              <a:t> </a:t>
            </a:r>
            <a:r>
              <a:rPr sz="2800" b="0" spc="-5" dirty="0">
                <a:cs typeface="Times New Roman"/>
              </a:rPr>
              <a:t>var</a:t>
            </a:r>
            <a:r>
              <a:rPr sz="2800" b="0" spc="10" dirty="0">
                <a:cs typeface="Times New Roman"/>
              </a:rPr>
              <a:t>i</a:t>
            </a:r>
            <a:r>
              <a:rPr sz="2800" b="0" spc="-5" dirty="0">
                <a:cs typeface="Times New Roman"/>
              </a:rPr>
              <a:t>ables,</a:t>
            </a:r>
            <a:r>
              <a:rPr lang="en-US" sz="2800" b="0" spc="-5" dirty="0">
                <a:cs typeface="Times New Roman"/>
              </a:rPr>
              <a:t> </a:t>
            </a:r>
            <a:r>
              <a:rPr sz="2800" b="0" spc="-5" dirty="0">
                <a:cs typeface="Times New Roman"/>
              </a:rPr>
              <a:t>functi</a:t>
            </a:r>
            <a:r>
              <a:rPr sz="2800" b="0" dirty="0">
                <a:cs typeface="Times New Roman"/>
              </a:rPr>
              <a:t>o</a:t>
            </a:r>
            <a:r>
              <a:rPr sz="2800" b="0" spc="-5" dirty="0">
                <a:cs typeface="Times New Roman"/>
              </a:rPr>
              <a:t>ns,</a:t>
            </a:r>
            <a:r>
              <a:rPr lang="en-US" sz="2800" b="0" spc="-5" dirty="0">
                <a:cs typeface="Times New Roman"/>
              </a:rPr>
              <a:t> </a:t>
            </a:r>
            <a:r>
              <a:rPr sz="2800" b="0" spc="-5" dirty="0">
                <a:cs typeface="Times New Roman"/>
              </a:rPr>
              <a:t>array</a:t>
            </a:r>
            <a:r>
              <a:rPr sz="2800" b="0" spc="-20" dirty="0">
                <a:cs typeface="Times New Roman"/>
              </a:rPr>
              <a:t>s</a:t>
            </a:r>
            <a:r>
              <a:rPr sz="2800" b="0" spc="-5" dirty="0">
                <a:cs typeface="Times New Roman"/>
              </a:rPr>
              <a:t>,</a:t>
            </a:r>
            <a:r>
              <a:rPr lang="en-US" sz="2800" b="0" spc="-5" dirty="0">
                <a:cs typeface="Times New Roman"/>
              </a:rPr>
              <a:t> </a:t>
            </a:r>
            <a:r>
              <a:rPr sz="2800" b="0" spc="-5" dirty="0">
                <a:cs typeface="Times New Roman"/>
              </a:rPr>
              <a:t>classes created</a:t>
            </a:r>
            <a:r>
              <a:rPr lang="en-US" sz="2800" b="0" spc="-5" dirty="0">
                <a:cs typeface="Times New Roman"/>
              </a:rPr>
              <a:t> </a:t>
            </a:r>
            <a:r>
              <a:rPr sz="2800" b="0" dirty="0">
                <a:cs typeface="Times New Roman"/>
              </a:rPr>
              <a:t>by </a:t>
            </a:r>
            <a:r>
              <a:rPr sz="2800" b="0" spc="-5" dirty="0">
                <a:cs typeface="Times New Roman"/>
              </a:rPr>
              <a:t>the </a:t>
            </a:r>
            <a:r>
              <a:rPr sz="2800" b="0" spc="-20" dirty="0">
                <a:cs typeface="Times New Roman"/>
              </a:rPr>
              <a:t>programmer.</a:t>
            </a:r>
            <a:endParaRPr sz="2800" dirty="0">
              <a:cs typeface="Times New Roman"/>
            </a:endParaRPr>
          </a:p>
          <a:p>
            <a:pPr marL="13970" algn="just">
              <a:lnSpc>
                <a:spcPct val="100000"/>
              </a:lnSpc>
              <a:buNone/>
            </a:pPr>
            <a:r>
              <a:rPr sz="2800" spc="-5" dirty="0">
                <a:solidFill>
                  <a:srgbClr val="FF0000"/>
                </a:solidFill>
              </a:rPr>
              <a:t>Rules </a:t>
            </a:r>
            <a:r>
              <a:rPr sz="2800" dirty="0">
                <a:solidFill>
                  <a:srgbClr val="FF0000"/>
                </a:solidFill>
              </a:rPr>
              <a:t>for</a:t>
            </a:r>
            <a:r>
              <a:rPr sz="2800" spc="-75" dirty="0">
                <a:solidFill>
                  <a:srgbClr val="FF0000"/>
                </a:solidFill>
              </a:rPr>
              <a:t> </a:t>
            </a:r>
            <a:r>
              <a:rPr sz="2800" dirty="0">
                <a:solidFill>
                  <a:srgbClr val="FF0000"/>
                </a:solidFill>
              </a:rPr>
              <a:t>identifiers</a:t>
            </a:r>
            <a:endParaRPr lang="en-IN" sz="2800" dirty="0">
              <a:solidFill>
                <a:srgbClr val="FF0000"/>
              </a:solidFill>
            </a:endParaRPr>
          </a:p>
          <a:p>
            <a:pPr marL="128310" indent="-457200" algn="just"/>
            <a:r>
              <a:rPr sz="2800" b="0" spc="-5" dirty="0">
                <a:cs typeface="Times New Roman"/>
              </a:rPr>
              <a:t>Only alphabetic characters, digits and underscores are</a:t>
            </a:r>
            <a:r>
              <a:rPr sz="2800" b="0" spc="95" dirty="0">
                <a:cs typeface="Times New Roman"/>
              </a:rPr>
              <a:t> </a:t>
            </a:r>
            <a:r>
              <a:rPr sz="2800" b="0" spc="-5" dirty="0">
                <a:cs typeface="Times New Roman"/>
              </a:rPr>
              <a:t>permitted.</a:t>
            </a:r>
            <a:endParaRPr sz="2800" dirty="0">
              <a:cs typeface="Times New Roman"/>
            </a:endParaRPr>
          </a:p>
          <a:p>
            <a:pPr marL="471170" indent="-457200" algn="just">
              <a:spcBef>
                <a:spcPts val="530"/>
              </a:spcBef>
              <a:tabLst>
                <a:tab pos="356235" algn="l"/>
                <a:tab pos="356870" algn="l"/>
              </a:tabLst>
            </a:pPr>
            <a:r>
              <a:rPr sz="2800" b="0" spc="-5" dirty="0">
                <a:cs typeface="Times New Roman"/>
              </a:rPr>
              <a:t>The </a:t>
            </a:r>
            <a:r>
              <a:rPr sz="2800" b="0" spc="-10" dirty="0">
                <a:cs typeface="Times New Roman"/>
              </a:rPr>
              <a:t>name </a:t>
            </a:r>
            <a:r>
              <a:rPr sz="2800" b="0" spc="-5" dirty="0">
                <a:cs typeface="Times New Roman"/>
              </a:rPr>
              <a:t>cannot start with</a:t>
            </a:r>
            <a:r>
              <a:rPr sz="2800" b="0" spc="50" dirty="0">
                <a:cs typeface="Times New Roman"/>
              </a:rPr>
              <a:t> </a:t>
            </a:r>
            <a:r>
              <a:rPr sz="2800" b="0" spc="-5" dirty="0">
                <a:cs typeface="Times New Roman"/>
              </a:rPr>
              <a:t>digit</a:t>
            </a:r>
            <a:endParaRPr sz="2800" dirty="0">
              <a:cs typeface="Times New Roman"/>
            </a:endParaRPr>
          </a:p>
          <a:p>
            <a:pPr marL="471170" indent="-457200" algn="just">
              <a:spcBef>
                <a:spcPts val="530"/>
              </a:spcBef>
              <a:tabLst>
                <a:tab pos="356235" algn="l"/>
                <a:tab pos="356870" algn="l"/>
              </a:tabLst>
            </a:pPr>
            <a:r>
              <a:rPr sz="2800" b="0" spc="-5" dirty="0">
                <a:cs typeface="Times New Roman"/>
              </a:rPr>
              <a:t>Uppercase and lowercase letters are</a:t>
            </a:r>
            <a:r>
              <a:rPr sz="2800" b="0" spc="40" dirty="0">
                <a:cs typeface="Times New Roman"/>
              </a:rPr>
              <a:t> </a:t>
            </a:r>
            <a:r>
              <a:rPr sz="2800" b="0" spc="-5" dirty="0">
                <a:cs typeface="Times New Roman"/>
              </a:rPr>
              <a:t>distinct.</a:t>
            </a:r>
            <a:endParaRPr sz="2800" dirty="0">
              <a:cs typeface="Times New Roman"/>
            </a:endParaRPr>
          </a:p>
          <a:p>
            <a:pPr marL="471170" indent="-457200" algn="just">
              <a:spcBef>
                <a:spcPts val="525"/>
              </a:spcBef>
              <a:tabLst>
                <a:tab pos="356235" algn="l"/>
                <a:tab pos="356870" algn="l"/>
              </a:tabLst>
            </a:pPr>
            <a:r>
              <a:rPr sz="2800" b="0" spc="-5" dirty="0">
                <a:cs typeface="Times New Roman"/>
              </a:rPr>
              <a:t>Keywords cannot </a:t>
            </a:r>
            <a:r>
              <a:rPr sz="2800" b="0" dirty="0">
                <a:cs typeface="Times New Roman"/>
              </a:rPr>
              <a:t>be</a:t>
            </a:r>
            <a:r>
              <a:rPr sz="2800" b="0" spc="-25" dirty="0">
                <a:cs typeface="Times New Roman"/>
              </a:rPr>
              <a:t> </a:t>
            </a:r>
            <a:r>
              <a:rPr sz="2800" b="0" spc="-5" dirty="0">
                <a:cs typeface="Times New Roman"/>
              </a:rPr>
              <a:t>used.</a:t>
            </a:r>
            <a:endParaRPr sz="2800" dirty="0">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2723515" cy="690574"/>
          </a:xfrm>
          <a:prstGeom prst="rect">
            <a:avLst/>
          </a:prstGeom>
        </p:spPr>
        <p:txBody>
          <a:bodyPr vert="horz" wrap="square" lIns="0" tIns="13335" rIns="0" bIns="0" rtlCol="0">
            <a:spAutoFit/>
          </a:bodyPr>
          <a:lstStyle/>
          <a:p>
            <a:pPr marL="12700">
              <a:lnSpc>
                <a:spcPct val="100000"/>
              </a:lnSpc>
              <a:spcBef>
                <a:spcPts val="105"/>
              </a:spcBef>
            </a:pPr>
            <a:r>
              <a:rPr sz="4400" b="1" spc="-315" dirty="0">
                <a:cs typeface="Times New Roman"/>
              </a:rPr>
              <a:t>T</a:t>
            </a:r>
            <a:r>
              <a:rPr sz="4400" b="1" dirty="0">
                <a:cs typeface="Times New Roman"/>
              </a:rPr>
              <a:t>o</a:t>
            </a:r>
            <a:r>
              <a:rPr sz="4400" b="1" spc="10" dirty="0">
                <a:cs typeface="Times New Roman"/>
              </a:rPr>
              <a:t>k</a:t>
            </a:r>
            <a:r>
              <a:rPr sz="4400" b="1" dirty="0">
                <a:cs typeface="Times New Roman"/>
              </a:rPr>
              <a:t>ens(</a:t>
            </a:r>
            <a:r>
              <a:rPr sz="4400" b="1" spc="10" dirty="0">
                <a:cs typeface="Times New Roman"/>
              </a:rPr>
              <a:t>4</a:t>
            </a:r>
            <a:r>
              <a:rPr sz="4400" b="1" dirty="0">
                <a:cs typeface="Times New Roman"/>
              </a:rPr>
              <a:t>/4)</a:t>
            </a:r>
            <a:endParaRPr sz="4400" b="1">
              <a:cs typeface="Times New Roman"/>
            </a:endParaRPr>
          </a:p>
        </p:txBody>
      </p:sp>
      <p:sp>
        <p:nvSpPr>
          <p:cNvPr id="3" name="object 3"/>
          <p:cNvSpPr txBox="1"/>
          <p:nvPr/>
        </p:nvSpPr>
        <p:spPr>
          <a:xfrm>
            <a:off x="507288" y="1378153"/>
            <a:ext cx="7798512" cy="5314275"/>
          </a:xfrm>
          <a:prstGeom prst="rect">
            <a:avLst/>
          </a:prstGeom>
        </p:spPr>
        <p:txBody>
          <a:bodyPr vert="horz" wrap="square" lIns="0" tIns="12700" rIns="0" bIns="0" rtlCol="0">
            <a:spAutoFit/>
          </a:bodyPr>
          <a:lstStyle/>
          <a:p>
            <a:pPr marL="12700">
              <a:lnSpc>
                <a:spcPct val="100000"/>
              </a:lnSpc>
              <a:spcBef>
                <a:spcPts val="100"/>
              </a:spcBef>
            </a:pPr>
            <a:r>
              <a:rPr sz="2000" b="1" dirty="0">
                <a:cs typeface="Times New Roman"/>
              </a:rPr>
              <a:t>Constants:</a:t>
            </a:r>
            <a:endParaRPr sz="2000" dirty="0">
              <a:cs typeface="Times New Roman"/>
            </a:endParaRPr>
          </a:p>
          <a:p>
            <a:pPr marL="756285" marR="5080" indent="-287020">
              <a:lnSpc>
                <a:spcPct val="80000"/>
              </a:lnSpc>
              <a:spcBef>
                <a:spcPts val="455"/>
              </a:spcBef>
              <a:buFont typeface="Arial"/>
              <a:buChar char="–"/>
              <a:tabLst>
                <a:tab pos="756285" algn="l"/>
                <a:tab pos="756920" algn="l"/>
              </a:tabLst>
            </a:pPr>
            <a:r>
              <a:rPr sz="2000" dirty="0">
                <a:cs typeface="Times New Roman"/>
              </a:rPr>
              <a:t>Constants refer to fixed values that </a:t>
            </a:r>
            <a:r>
              <a:rPr sz="2000" spc="-50" dirty="0">
                <a:cs typeface="Times New Roman"/>
              </a:rPr>
              <a:t>don‟t </a:t>
            </a:r>
            <a:r>
              <a:rPr sz="2000" dirty="0">
                <a:cs typeface="Times New Roman"/>
              </a:rPr>
              <a:t>change during the execution of</a:t>
            </a:r>
            <a:r>
              <a:rPr sz="2000" spc="-90" dirty="0">
                <a:cs typeface="Times New Roman"/>
              </a:rPr>
              <a:t> </a:t>
            </a:r>
            <a:r>
              <a:rPr sz="2000" dirty="0">
                <a:cs typeface="Times New Roman"/>
              </a:rPr>
              <a:t>a  </a:t>
            </a:r>
            <a:r>
              <a:rPr sz="2000" spc="-5" dirty="0">
                <a:cs typeface="Times New Roman"/>
              </a:rPr>
              <a:t>program.</a:t>
            </a:r>
            <a:endParaRPr sz="2000" dirty="0">
              <a:cs typeface="Times New Roman"/>
            </a:endParaRPr>
          </a:p>
          <a:p>
            <a:pPr marL="756285" indent="-287020">
              <a:lnSpc>
                <a:spcPct val="100000"/>
              </a:lnSpc>
              <a:buFont typeface="Arial"/>
              <a:buChar char="–"/>
              <a:tabLst>
                <a:tab pos="756285" algn="l"/>
                <a:tab pos="756920" algn="l"/>
              </a:tabLst>
            </a:pPr>
            <a:r>
              <a:rPr sz="2000" dirty="0">
                <a:cs typeface="Times New Roman"/>
              </a:rPr>
              <a:t>C++ supports several kinds of literal</a:t>
            </a:r>
            <a:r>
              <a:rPr sz="2000" spc="-75" dirty="0">
                <a:cs typeface="Times New Roman"/>
              </a:rPr>
              <a:t> </a:t>
            </a:r>
            <a:r>
              <a:rPr sz="2000" dirty="0">
                <a:cs typeface="Times New Roman"/>
              </a:rPr>
              <a:t>constants</a:t>
            </a:r>
          </a:p>
          <a:p>
            <a:pPr marL="756285" indent="-287020">
              <a:lnSpc>
                <a:spcPct val="100000"/>
              </a:lnSpc>
              <a:buFont typeface="Arial"/>
              <a:buChar char="–"/>
              <a:tabLst>
                <a:tab pos="756285" algn="l"/>
                <a:tab pos="756920" algn="l"/>
              </a:tabLst>
            </a:pPr>
            <a:r>
              <a:rPr sz="2000" dirty="0">
                <a:cs typeface="Times New Roman"/>
              </a:rPr>
              <a:t>They include integers, characters, floating point </a:t>
            </a:r>
            <a:r>
              <a:rPr sz="2000" spc="-5" dirty="0">
                <a:cs typeface="Times New Roman"/>
              </a:rPr>
              <a:t>numbers </a:t>
            </a:r>
            <a:r>
              <a:rPr sz="2000" dirty="0">
                <a:cs typeface="Times New Roman"/>
              </a:rPr>
              <a:t>and</a:t>
            </a:r>
            <a:r>
              <a:rPr sz="2000" spc="-90" dirty="0">
                <a:cs typeface="Times New Roman"/>
              </a:rPr>
              <a:t> </a:t>
            </a:r>
            <a:r>
              <a:rPr sz="2000" spc="-5" dirty="0">
                <a:cs typeface="Times New Roman"/>
              </a:rPr>
              <a:t>strings.</a:t>
            </a:r>
            <a:endParaRPr lang="en-IN" sz="2000" spc="-5" dirty="0">
              <a:cs typeface="Times New Roman"/>
            </a:endParaRPr>
          </a:p>
          <a:p>
            <a:pPr marL="756285" indent="-287020">
              <a:lnSpc>
                <a:spcPct val="100000"/>
              </a:lnSpc>
              <a:buFont typeface="Arial"/>
              <a:buChar char="–"/>
              <a:tabLst>
                <a:tab pos="756285" algn="l"/>
                <a:tab pos="756920" algn="l"/>
              </a:tabLst>
            </a:pPr>
            <a:endParaRPr lang="en-IN" sz="2000" spc="-5" dirty="0">
              <a:cs typeface="Times New Roman"/>
            </a:endParaRPr>
          </a:p>
          <a:p>
            <a:pPr marL="12065">
              <a:lnSpc>
                <a:spcPct val="100000"/>
              </a:lnSpc>
              <a:spcBef>
                <a:spcPts val="105"/>
              </a:spcBef>
              <a:tabLst>
                <a:tab pos="355600" algn="l"/>
                <a:tab pos="356235" algn="l"/>
              </a:tabLst>
            </a:pPr>
            <a:r>
              <a:rPr lang="en-IN" sz="2000" b="1" dirty="0">
                <a:cs typeface="Times New Roman"/>
              </a:rPr>
              <a:t>Examples:</a:t>
            </a:r>
          </a:p>
          <a:p>
            <a:pPr marL="12065">
              <a:lnSpc>
                <a:spcPct val="100000"/>
              </a:lnSpc>
              <a:spcBef>
                <a:spcPts val="105"/>
              </a:spcBef>
              <a:tabLst>
                <a:tab pos="355600" algn="l"/>
                <a:tab pos="356235" algn="l"/>
              </a:tabLst>
            </a:pPr>
            <a:r>
              <a:rPr lang="en-IN" sz="2000" b="1" dirty="0" err="1">
                <a:cs typeface="Times New Roman"/>
              </a:rPr>
              <a:t>const</a:t>
            </a:r>
            <a:r>
              <a:rPr lang="en-IN" sz="2000" b="1" dirty="0">
                <a:cs typeface="Times New Roman"/>
              </a:rPr>
              <a:t> double PI = 3.14159; </a:t>
            </a:r>
          </a:p>
          <a:p>
            <a:pPr marL="12700">
              <a:lnSpc>
                <a:spcPct val="100000"/>
              </a:lnSpc>
              <a:spcBef>
                <a:spcPts val="100"/>
              </a:spcBef>
            </a:pPr>
            <a:r>
              <a:rPr lang="en-IN" sz="2000" dirty="0">
                <a:cs typeface="Times New Roman"/>
              </a:rPr>
              <a:t>123 //decimal constant</a:t>
            </a:r>
          </a:p>
          <a:p>
            <a:pPr marL="12700">
              <a:lnSpc>
                <a:spcPct val="100000"/>
              </a:lnSpc>
              <a:spcBef>
                <a:spcPts val="100"/>
              </a:spcBef>
            </a:pPr>
            <a:r>
              <a:rPr lang="en-IN" sz="2000" dirty="0">
                <a:cs typeface="Times New Roman"/>
              </a:rPr>
              <a:t>12.34 //floating point constant</a:t>
            </a:r>
          </a:p>
          <a:p>
            <a:pPr marL="12700">
              <a:lnSpc>
                <a:spcPct val="100000"/>
              </a:lnSpc>
              <a:spcBef>
                <a:spcPts val="100"/>
              </a:spcBef>
            </a:pPr>
            <a:r>
              <a:rPr lang="en-IN" sz="2000" dirty="0">
                <a:cs typeface="Times New Roman"/>
              </a:rPr>
              <a:t>037 //octal constant</a:t>
            </a:r>
          </a:p>
          <a:p>
            <a:pPr marL="12700">
              <a:lnSpc>
                <a:spcPct val="100000"/>
              </a:lnSpc>
              <a:spcBef>
                <a:spcPts val="100"/>
              </a:spcBef>
            </a:pPr>
            <a:r>
              <a:rPr lang="en-IN" sz="2000" dirty="0">
                <a:cs typeface="Times New Roman"/>
              </a:rPr>
              <a:t>0x2 //hexadecimal constant</a:t>
            </a:r>
          </a:p>
          <a:p>
            <a:pPr marL="12700">
              <a:lnSpc>
                <a:spcPct val="100000"/>
              </a:lnSpc>
              <a:spcBef>
                <a:spcPts val="100"/>
              </a:spcBef>
            </a:pPr>
            <a:r>
              <a:rPr lang="en-IN" sz="2000" dirty="0">
                <a:cs typeface="Times New Roman"/>
              </a:rPr>
              <a:t>“C++” //string constant</a:t>
            </a:r>
          </a:p>
          <a:p>
            <a:pPr marL="12700">
              <a:lnSpc>
                <a:spcPct val="100000"/>
              </a:lnSpc>
              <a:spcBef>
                <a:spcPts val="100"/>
              </a:spcBef>
            </a:pPr>
            <a:r>
              <a:rPr lang="en-IN" sz="2000" dirty="0">
                <a:cs typeface="Times New Roman"/>
              </a:rPr>
              <a:t>‘a’ // character constant</a:t>
            </a:r>
          </a:p>
          <a:p>
            <a:pPr marL="12700">
              <a:lnSpc>
                <a:spcPct val="100000"/>
              </a:lnSpc>
              <a:spcBef>
                <a:spcPts val="100"/>
              </a:spcBef>
            </a:pPr>
            <a:endParaRPr lang="en-IN" sz="2000" dirty="0">
              <a:cs typeface="Times New Roman"/>
            </a:endParaRPr>
          </a:p>
          <a:p>
            <a:pPr marL="12700">
              <a:lnSpc>
                <a:spcPct val="100000"/>
              </a:lnSpc>
              <a:spcBef>
                <a:spcPts val="100"/>
              </a:spcBef>
            </a:pPr>
            <a:r>
              <a:rPr lang="en-US" sz="2000" dirty="0">
                <a:cs typeface="Times New Roman"/>
              </a:rPr>
              <a:t>C++ also recognizes all the backslash character constants available in C.</a:t>
            </a:r>
            <a:endParaRPr sz="2000" dirty="0">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76200"/>
            <a:ext cx="5334000" cy="689932"/>
          </a:xfrm>
          <a:prstGeom prst="rect">
            <a:avLst/>
          </a:prstGeom>
        </p:spPr>
        <p:txBody>
          <a:bodyPr vert="horz" wrap="square" lIns="0" tIns="12700" rIns="0" bIns="0" rtlCol="0">
            <a:spAutoFit/>
          </a:bodyPr>
          <a:lstStyle/>
          <a:p>
            <a:pPr marL="12700">
              <a:lnSpc>
                <a:spcPct val="100000"/>
              </a:lnSpc>
              <a:spcBef>
                <a:spcPts val="100"/>
              </a:spcBef>
            </a:pPr>
            <a:r>
              <a:rPr b="1" dirty="0">
                <a:cs typeface="Times New Roman"/>
              </a:rPr>
              <a:t>Basic data</a:t>
            </a:r>
            <a:r>
              <a:rPr b="1" spc="-55" dirty="0">
                <a:cs typeface="Times New Roman"/>
              </a:rPr>
              <a:t> </a:t>
            </a:r>
            <a:r>
              <a:rPr b="1" dirty="0">
                <a:cs typeface="Times New Roman"/>
              </a:rPr>
              <a:t>types(1/3)</a:t>
            </a:r>
            <a:endParaRPr b="1">
              <a:cs typeface="Times New Roman"/>
            </a:endParaRPr>
          </a:p>
        </p:txBody>
      </p:sp>
      <p:sp>
        <p:nvSpPr>
          <p:cNvPr id="3" name="object 3"/>
          <p:cNvSpPr txBox="1"/>
          <p:nvPr/>
        </p:nvSpPr>
        <p:spPr>
          <a:xfrm>
            <a:off x="535940" y="609600"/>
            <a:ext cx="3883660" cy="5920209"/>
          </a:xfrm>
          <a:prstGeom prst="rect">
            <a:avLst/>
          </a:prstGeom>
        </p:spPr>
        <p:txBody>
          <a:bodyPr vert="horz" wrap="square" lIns="0" tIns="61594" rIns="0" bIns="0" rtlCol="0">
            <a:spAutoFit/>
          </a:bodyPr>
          <a:lstStyle/>
          <a:p>
            <a:pPr marL="355600" indent="-342900">
              <a:lnSpc>
                <a:spcPct val="100000"/>
              </a:lnSpc>
              <a:spcBef>
                <a:spcPts val="484"/>
              </a:spcBef>
              <a:buFont typeface="Arial"/>
              <a:buChar char="•"/>
              <a:tabLst>
                <a:tab pos="354965" algn="l"/>
                <a:tab pos="355600" algn="l"/>
              </a:tabLst>
            </a:pPr>
            <a:r>
              <a:rPr b="1" spc="-5" dirty="0">
                <a:cs typeface="Times New Roman"/>
              </a:rPr>
              <a:t>C++ data</a:t>
            </a:r>
            <a:r>
              <a:rPr b="1" spc="-15" dirty="0">
                <a:cs typeface="Times New Roman"/>
              </a:rPr>
              <a:t> </a:t>
            </a:r>
            <a:r>
              <a:rPr b="1" spc="-5" dirty="0">
                <a:cs typeface="Times New Roman"/>
              </a:rPr>
              <a:t>types</a:t>
            </a:r>
            <a:endParaRPr dirty="0">
              <a:cs typeface="Times New Roman"/>
            </a:endParaRPr>
          </a:p>
          <a:p>
            <a:pPr marL="756285" lvl="1" indent="-287020">
              <a:lnSpc>
                <a:spcPct val="100000"/>
              </a:lnSpc>
              <a:spcBef>
                <a:spcPts val="380"/>
              </a:spcBef>
              <a:buFont typeface="Arial"/>
              <a:buChar char="–"/>
              <a:tabLst>
                <a:tab pos="756285" algn="l"/>
                <a:tab pos="756920" algn="l"/>
              </a:tabLst>
            </a:pPr>
            <a:r>
              <a:rPr b="1" spc="-5" dirty="0">
                <a:solidFill>
                  <a:srgbClr val="FF0000"/>
                </a:solidFill>
                <a:cs typeface="Times New Roman"/>
              </a:rPr>
              <a:t>User defined data</a:t>
            </a:r>
            <a:r>
              <a:rPr b="1" spc="-45" dirty="0">
                <a:solidFill>
                  <a:srgbClr val="FF0000"/>
                </a:solidFill>
                <a:cs typeface="Times New Roman"/>
              </a:rPr>
              <a:t> </a:t>
            </a:r>
            <a:r>
              <a:rPr b="1" spc="-5" dirty="0">
                <a:solidFill>
                  <a:srgbClr val="FF0000"/>
                </a:solidFill>
                <a:cs typeface="Times New Roman"/>
              </a:rPr>
              <a:t>types</a:t>
            </a:r>
            <a:endParaRPr dirty="0">
              <a:solidFill>
                <a:srgbClr val="FF0000"/>
              </a:solidFill>
              <a:cs typeface="Times New Roman"/>
            </a:endParaRPr>
          </a:p>
          <a:p>
            <a:pPr marL="1155700" lvl="2" indent="-229235">
              <a:lnSpc>
                <a:spcPct val="100000"/>
              </a:lnSpc>
              <a:spcBef>
                <a:spcPts val="385"/>
              </a:spcBef>
              <a:buFont typeface="Arial"/>
              <a:buChar char="•"/>
              <a:tabLst>
                <a:tab pos="1155700" algn="l"/>
                <a:tab pos="1156335" algn="l"/>
              </a:tabLst>
            </a:pPr>
            <a:r>
              <a:rPr spc="-5" dirty="0">
                <a:cs typeface="Times New Roman"/>
              </a:rPr>
              <a:t>Structure</a:t>
            </a:r>
            <a:endParaRPr dirty="0">
              <a:cs typeface="Times New Roman"/>
            </a:endParaRPr>
          </a:p>
          <a:p>
            <a:pPr marL="1155700" lvl="2" indent="-229235">
              <a:lnSpc>
                <a:spcPct val="100000"/>
              </a:lnSpc>
              <a:spcBef>
                <a:spcPts val="385"/>
              </a:spcBef>
              <a:buFont typeface="Arial"/>
              <a:buChar char="•"/>
              <a:tabLst>
                <a:tab pos="1155700" algn="l"/>
                <a:tab pos="1156335" algn="l"/>
              </a:tabLst>
            </a:pPr>
            <a:r>
              <a:rPr spc="-5" dirty="0">
                <a:cs typeface="Times New Roman"/>
              </a:rPr>
              <a:t>Union</a:t>
            </a:r>
            <a:endParaRPr dirty="0">
              <a:cs typeface="Times New Roman"/>
            </a:endParaRPr>
          </a:p>
          <a:p>
            <a:pPr marL="1155700" lvl="2" indent="-229235">
              <a:lnSpc>
                <a:spcPct val="100000"/>
              </a:lnSpc>
              <a:spcBef>
                <a:spcPts val="385"/>
              </a:spcBef>
              <a:buFont typeface="Arial"/>
              <a:buChar char="•"/>
              <a:tabLst>
                <a:tab pos="1155700" algn="l"/>
                <a:tab pos="1156335" algn="l"/>
              </a:tabLst>
            </a:pPr>
            <a:r>
              <a:rPr spc="-5" dirty="0">
                <a:cs typeface="Times New Roman"/>
              </a:rPr>
              <a:t>Class</a:t>
            </a:r>
            <a:endParaRPr dirty="0">
              <a:cs typeface="Times New Roman"/>
            </a:endParaRPr>
          </a:p>
          <a:p>
            <a:pPr marL="1155700" lvl="2" indent="-229235">
              <a:lnSpc>
                <a:spcPct val="100000"/>
              </a:lnSpc>
              <a:spcBef>
                <a:spcPts val="385"/>
              </a:spcBef>
              <a:buFont typeface="Arial"/>
              <a:buChar char="•"/>
              <a:tabLst>
                <a:tab pos="1155700" algn="l"/>
                <a:tab pos="1156335" algn="l"/>
              </a:tabLst>
            </a:pPr>
            <a:r>
              <a:rPr spc="-10" dirty="0">
                <a:cs typeface="Times New Roman"/>
              </a:rPr>
              <a:t>Enumerated</a:t>
            </a:r>
            <a:r>
              <a:rPr spc="35" dirty="0">
                <a:cs typeface="Times New Roman"/>
              </a:rPr>
              <a:t> </a:t>
            </a:r>
            <a:r>
              <a:rPr spc="-5" dirty="0">
                <a:cs typeface="Times New Roman"/>
              </a:rPr>
              <a:t>type</a:t>
            </a:r>
            <a:endParaRPr dirty="0">
              <a:cs typeface="Times New Roman"/>
            </a:endParaRPr>
          </a:p>
          <a:p>
            <a:pPr marL="756285" lvl="1" indent="-287020">
              <a:lnSpc>
                <a:spcPct val="100000"/>
              </a:lnSpc>
              <a:spcBef>
                <a:spcPts val="385"/>
              </a:spcBef>
              <a:buFont typeface="Arial"/>
              <a:buChar char="–"/>
              <a:tabLst>
                <a:tab pos="756285" algn="l"/>
                <a:tab pos="756920" algn="l"/>
              </a:tabLst>
            </a:pPr>
            <a:r>
              <a:rPr b="1" spc="-5" dirty="0">
                <a:solidFill>
                  <a:srgbClr val="FF0000"/>
                </a:solidFill>
                <a:cs typeface="Times New Roman"/>
              </a:rPr>
              <a:t>Built-in</a:t>
            </a:r>
            <a:r>
              <a:rPr b="1" spc="15" dirty="0">
                <a:solidFill>
                  <a:srgbClr val="FF0000"/>
                </a:solidFill>
                <a:cs typeface="Times New Roman"/>
              </a:rPr>
              <a:t> </a:t>
            </a:r>
            <a:r>
              <a:rPr b="1" spc="-5" dirty="0">
                <a:solidFill>
                  <a:srgbClr val="FF0000"/>
                </a:solidFill>
                <a:cs typeface="Times New Roman"/>
              </a:rPr>
              <a:t>type</a:t>
            </a:r>
            <a:endParaRPr dirty="0">
              <a:solidFill>
                <a:srgbClr val="FF0000"/>
              </a:solidFill>
              <a:cs typeface="Times New Roman"/>
            </a:endParaRPr>
          </a:p>
          <a:p>
            <a:pPr marL="1155700" lvl="2" indent="-229235">
              <a:lnSpc>
                <a:spcPct val="100000"/>
              </a:lnSpc>
              <a:spcBef>
                <a:spcPts val="384"/>
              </a:spcBef>
              <a:buFont typeface="Arial"/>
              <a:buChar char="•"/>
              <a:tabLst>
                <a:tab pos="1155700" algn="l"/>
                <a:tab pos="1156335" algn="l"/>
              </a:tabLst>
            </a:pPr>
            <a:r>
              <a:rPr spc="-5" dirty="0">
                <a:cs typeface="Times New Roman"/>
              </a:rPr>
              <a:t>Integer</a:t>
            </a:r>
            <a:r>
              <a:rPr spc="5" dirty="0">
                <a:cs typeface="Times New Roman"/>
              </a:rPr>
              <a:t> </a:t>
            </a:r>
            <a:r>
              <a:rPr spc="-5" dirty="0">
                <a:cs typeface="Times New Roman"/>
              </a:rPr>
              <a:t>type</a:t>
            </a:r>
            <a:endParaRPr dirty="0">
              <a:cs typeface="Times New Roman"/>
            </a:endParaRPr>
          </a:p>
          <a:p>
            <a:pPr marL="1612900" lvl="3" indent="-229235">
              <a:lnSpc>
                <a:spcPct val="100000"/>
              </a:lnSpc>
              <a:spcBef>
                <a:spcPts val="380"/>
              </a:spcBef>
              <a:buFont typeface="Arial"/>
              <a:buChar char="–"/>
              <a:tabLst>
                <a:tab pos="1613535" algn="l"/>
              </a:tabLst>
            </a:pPr>
            <a:r>
              <a:rPr spc="-5" dirty="0">
                <a:cs typeface="Times New Roman"/>
              </a:rPr>
              <a:t>int</a:t>
            </a:r>
            <a:endParaRPr dirty="0">
              <a:cs typeface="Times New Roman"/>
            </a:endParaRPr>
          </a:p>
          <a:p>
            <a:pPr marL="1612900" lvl="3" indent="-229235">
              <a:lnSpc>
                <a:spcPct val="100000"/>
              </a:lnSpc>
              <a:spcBef>
                <a:spcPts val="385"/>
              </a:spcBef>
              <a:buFont typeface="Arial"/>
              <a:buChar char="–"/>
              <a:tabLst>
                <a:tab pos="1613535" algn="l"/>
              </a:tabLst>
            </a:pPr>
            <a:r>
              <a:rPr spc="-5" dirty="0">
                <a:cs typeface="Times New Roman"/>
              </a:rPr>
              <a:t>char</a:t>
            </a:r>
            <a:endParaRPr dirty="0">
              <a:cs typeface="Times New Roman"/>
            </a:endParaRPr>
          </a:p>
          <a:p>
            <a:pPr marL="1155700" lvl="2" indent="-229235">
              <a:lnSpc>
                <a:spcPct val="100000"/>
              </a:lnSpc>
              <a:spcBef>
                <a:spcPts val="385"/>
              </a:spcBef>
              <a:buFont typeface="Arial"/>
              <a:buChar char="•"/>
              <a:tabLst>
                <a:tab pos="1155700" algn="l"/>
                <a:tab pos="1156335" algn="l"/>
              </a:tabLst>
            </a:pPr>
            <a:r>
              <a:rPr spc="-5" dirty="0">
                <a:cs typeface="Times New Roman"/>
              </a:rPr>
              <a:t>Floating</a:t>
            </a:r>
            <a:r>
              <a:rPr spc="-10" dirty="0">
                <a:cs typeface="Times New Roman"/>
              </a:rPr>
              <a:t> </a:t>
            </a:r>
            <a:r>
              <a:rPr spc="-5" dirty="0">
                <a:cs typeface="Times New Roman"/>
              </a:rPr>
              <a:t>type</a:t>
            </a:r>
            <a:endParaRPr dirty="0">
              <a:cs typeface="Times New Roman"/>
            </a:endParaRPr>
          </a:p>
          <a:p>
            <a:pPr marL="1612900" lvl="3" indent="-229235">
              <a:lnSpc>
                <a:spcPct val="100000"/>
              </a:lnSpc>
              <a:spcBef>
                <a:spcPts val="385"/>
              </a:spcBef>
              <a:buFont typeface="Arial"/>
              <a:buChar char="–"/>
              <a:tabLst>
                <a:tab pos="1613535" algn="l"/>
              </a:tabLst>
            </a:pPr>
            <a:r>
              <a:rPr spc="-5" dirty="0">
                <a:cs typeface="Times New Roman"/>
              </a:rPr>
              <a:t>float</a:t>
            </a:r>
            <a:endParaRPr dirty="0">
              <a:cs typeface="Times New Roman"/>
            </a:endParaRPr>
          </a:p>
          <a:p>
            <a:pPr marL="1612900" lvl="3" indent="-229235">
              <a:lnSpc>
                <a:spcPct val="100000"/>
              </a:lnSpc>
              <a:spcBef>
                <a:spcPts val="385"/>
              </a:spcBef>
              <a:buFont typeface="Arial"/>
              <a:buChar char="–"/>
              <a:tabLst>
                <a:tab pos="1613535" algn="l"/>
              </a:tabLst>
            </a:pPr>
            <a:r>
              <a:rPr spc="-5" dirty="0">
                <a:cs typeface="Times New Roman"/>
              </a:rPr>
              <a:t>double</a:t>
            </a:r>
            <a:endParaRPr dirty="0">
              <a:cs typeface="Times New Roman"/>
            </a:endParaRPr>
          </a:p>
          <a:p>
            <a:pPr marL="1155700" lvl="2" indent="-229235">
              <a:lnSpc>
                <a:spcPct val="100000"/>
              </a:lnSpc>
              <a:spcBef>
                <a:spcPts val="385"/>
              </a:spcBef>
              <a:buFont typeface="Arial"/>
              <a:buChar char="•"/>
              <a:tabLst>
                <a:tab pos="1155700" algn="l"/>
                <a:tab pos="1156335" algn="l"/>
              </a:tabLst>
            </a:pPr>
            <a:r>
              <a:rPr lang="en-IN" spc="-5" dirty="0">
                <a:cs typeface="Times New Roman"/>
              </a:rPr>
              <a:t>V</a:t>
            </a:r>
            <a:r>
              <a:rPr spc="-5" dirty="0" err="1">
                <a:cs typeface="Times New Roman"/>
              </a:rPr>
              <a:t>oid</a:t>
            </a:r>
            <a:r>
              <a:rPr lang="en-IN" spc="-5" dirty="0">
                <a:cs typeface="Times New Roman"/>
              </a:rPr>
              <a:t> type</a:t>
            </a:r>
            <a:endParaRPr dirty="0">
              <a:cs typeface="Times New Roman"/>
            </a:endParaRPr>
          </a:p>
          <a:p>
            <a:pPr marL="756285" lvl="1" indent="-287020">
              <a:lnSpc>
                <a:spcPct val="100000"/>
              </a:lnSpc>
              <a:spcBef>
                <a:spcPts val="384"/>
              </a:spcBef>
              <a:buFont typeface="Arial"/>
              <a:buChar char="–"/>
              <a:tabLst>
                <a:tab pos="756285" algn="l"/>
                <a:tab pos="756920" algn="l"/>
              </a:tabLst>
            </a:pPr>
            <a:r>
              <a:rPr b="1" spc="-5" dirty="0">
                <a:solidFill>
                  <a:srgbClr val="FF0000"/>
                </a:solidFill>
                <a:cs typeface="Times New Roman"/>
              </a:rPr>
              <a:t>Derived</a:t>
            </a:r>
            <a:r>
              <a:rPr b="1" spc="-10" dirty="0">
                <a:solidFill>
                  <a:srgbClr val="FF0000"/>
                </a:solidFill>
                <a:cs typeface="Times New Roman"/>
              </a:rPr>
              <a:t> </a:t>
            </a:r>
            <a:r>
              <a:rPr b="1" spc="-5" dirty="0">
                <a:solidFill>
                  <a:srgbClr val="FF0000"/>
                </a:solidFill>
                <a:cs typeface="Times New Roman"/>
              </a:rPr>
              <a:t>type</a:t>
            </a:r>
            <a:endParaRPr dirty="0">
              <a:solidFill>
                <a:srgbClr val="FF0000"/>
              </a:solidFill>
              <a:cs typeface="Times New Roman"/>
            </a:endParaRPr>
          </a:p>
          <a:p>
            <a:pPr marL="1155700" lvl="2" indent="-229235">
              <a:lnSpc>
                <a:spcPct val="100000"/>
              </a:lnSpc>
              <a:spcBef>
                <a:spcPts val="385"/>
              </a:spcBef>
              <a:buFont typeface="Arial"/>
              <a:buChar char="•"/>
              <a:tabLst>
                <a:tab pos="1155700" algn="l"/>
                <a:tab pos="1156335" algn="l"/>
              </a:tabLst>
            </a:pPr>
            <a:r>
              <a:rPr spc="-5" dirty="0">
                <a:cs typeface="Times New Roman"/>
              </a:rPr>
              <a:t>Array</a:t>
            </a:r>
            <a:endParaRPr dirty="0">
              <a:cs typeface="Times New Roman"/>
            </a:endParaRPr>
          </a:p>
          <a:p>
            <a:pPr marL="1155700" lvl="2" indent="-229235">
              <a:lnSpc>
                <a:spcPct val="100000"/>
              </a:lnSpc>
              <a:spcBef>
                <a:spcPts val="385"/>
              </a:spcBef>
              <a:buFont typeface="Arial"/>
              <a:buChar char="•"/>
              <a:tabLst>
                <a:tab pos="1155700" algn="l"/>
                <a:tab pos="1156335" algn="l"/>
              </a:tabLst>
            </a:pPr>
            <a:r>
              <a:rPr spc="-5" dirty="0">
                <a:cs typeface="Times New Roman"/>
              </a:rPr>
              <a:t>Function</a:t>
            </a:r>
            <a:endParaRPr dirty="0">
              <a:cs typeface="Times New Roman"/>
            </a:endParaRPr>
          </a:p>
          <a:p>
            <a:pPr marL="1155700" lvl="2" indent="-229235">
              <a:lnSpc>
                <a:spcPct val="100000"/>
              </a:lnSpc>
              <a:spcBef>
                <a:spcPts val="384"/>
              </a:spcBef>
              <a:buFont typeface="Arial"/>
              <a:buChar char="•"/>
              <a:tabLst>
                <a:tab pos="1155700" algn="l"/>
                <a:tab pos="1156335" algn="l"/>
              </a:tabLst>
            </a:pPr>
            <a:r>
              <a:rPr spc="-5" dirty="0">
                <a:cs typeface="Times New Roman"/>
              </a:rPr>
              <a:t>Pointer</a:t>
            </a:r>
            <a:endParaRPr dirty="0">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9D97-E851-8D9C-6A2F-DF30C67B85BB}"/>
              </a:ext>
            </a:extLst>
          </p:cNvPr>
          <p:cNvSpPr>
            <a:spLocks noGrp="1"/>
          </p:cNvSpPr>
          <p:nvPr>
            <p:ph type="title"/>
          </p:nvPr>
        </p:nvSpPr>
        <p:spPr/>
        <p:txBody>
          <a:bodyPr>
            <a:normAutofit fontScale="90000"/>
          </a:bodyPr>
          <a:lstStyle/>
          <a:p>
            <a:r>
              <a:rPr lang="en-IN" b="1" i="0" dirty="0">
                <a:solidFill>
                  <a:srgbClr val="273239"/>
                </a:solidFill>
                <a:effectLst/>
                <a:latin typeface="urw-din"/>
              </a:rPr>
              <a:t>Object-Oriented Programming (OOP)</a:t>
            </a:r>
            <a:endParaRPr lang="en-IN" dirty="0"/>
          </a:p>
        </p:txBody>
      </p:sp>
      <p:sp>
        <p:nvSpPr>
          <p:cNvPr id="3" name="Content Placeholder 2">
            <a:extLst>
              <a:ext uri="{FF2B5EF4-FFF2-40B4-BE49-F238E27FC236}">
                <a16:creationId xmlns:a16="http://schemas.microsoft.com/office/drawing/2014/main" id="{06531232-6C70-EE83-D6CA-60AD3F3DACD9}"/>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b="0" i="0" dirty="0">
                <a:solidFill>
                  <a:srgbClr val="273239"/>
                </a:solidFill>
                <a:effectLst/>
                <a:latin typeface="urw-din"/>
              </a:rPr>
              <a:t>OOP treats data as a critical element in the program development and does not allow it to flow freely around the system.</a:t>
            </a:r>
          </a:p>
          <a:p>
            <a:pPr algn="l" fontAlgn="base">
              <a:buFont typeface="Arial" panose="020B0604020202020204" pitchFamily="34" charset="0"/>
              <a:buChar char="•"/>
            </a:pPr>
            <a:r>
              <a:rPr lang="en-US" b="0" i="0" dirty="0">
                <a:solidFill>
                  <a:srgbClr val="273239"/>
                </a:solidFill>
                <a:effectLst/>
                <a:latin typeface="urw-din"/>
              </a:rPr>
              <a:t>In OOP, the major emphasis is on data rather than procedure (function).</a:t>
            </a:r>
          </a:p>
          <a:p>
            <a:pPr algn="l" fontAlgn="base">
              <a:buFont typeface="Arial" panose="020B0604020202020204" pitchFamily="34" charset="0"/>
              <a:buChar char="•"/>
            </a:pPr>
            <a:r>
              <a:rPr lang="en-US" b="0" i="0" dirty="0">
                <a:solidFill>
                  <a:srgbClr val="273239"/>
                </a:solidFill>
                <a:effectLst/>
                <a:latin typeface="urw-din"/>
              </a:rPr>
              <a:t>It ties data more closely to the function that operate on it, and protects it from accidental modification from outside function.</a:t>
            </a:r>
          </a:p>
          <a:p>
            <a:pPr algn="l" fontAlgn="base">
              <a:buFont typeface="Arial" panose="020B0604020202020204" pitchFamily="34" charset="0"/>
              <a:buChar char="•"/>
            </a:pPr>
            <a:r>
              <a:rPr lang="en-US" b="0" i="0" dirty="0">
                <a:solidFill>
                  <a:srgbClr val="273239"/>
                </a:solidFill>
                <a:effectLst/>
                <a:latin typeface="urw-din"/>
              </a:rPr>
              <a:t>OOP allows decomposition of a problem into a number of entities called objects and then builds data and function around these objects.</a:t>
            </a:r>
          </a:p>
          <a:p>
            <a:pPr algn="l" fontAlgn="base">
              <a:buFont typeface="Arial" panose="020B0604020202020204" pitchFamily="34" charset="0"/>
              <a:buChar char="•"/>
            </a:pPr>
            <a:r>
              <a:rPr lang="en-US" b="0" i="0" dirty="0">
                <a:solidFill>
                  <a:srgbClr val="273239"/>
                </a:solidFill>
                <a:effectLst/>
                <a:latin typeface="urw-din"/>
              </a:rPr>
              <a:t>The data of an object can be accessed only by the function associated with that object. However, function of one object can access the function of other objects.</a:t>
            </a:r>
          </a:p>
          <a:p>
            <a:pPr algn="l" fontAlgn="base">
              <a:buFont typeface="Arial" panose="020B0604020202020204" pitchFamily="34" charset="0"/>
              <a:buChar char="•"/>
            </a:pPr>
            <a:r>
              <a:rPr lang="en-US" b="0" i="0" dirty="0">
                <a:solidFill>
                  <a:srgbClr val="273239"/>
                </a:solidFill>
                <a:effectLst/>
                <a:latin typeface="urw-din"/>
              </a:rPr>
              <a:t>C++, Java, Dot Net, Python </a:t>
            </a:r>
            <a:r>
              <a:rPr lang="en-US" b="0" i="0" dirty="0" err="1">
                <a:solidFill>
                  <a:srgbClr val="273239"/>
                </a:solidFill>
                <a:effectLst/>
                <a:latin typeface="urw-din"/>
              </a:rPr>
              <a:t>etc</a:t>
            </a:r>
            <a:r>
              <a:rPr lang="en-US" b="0" i="0" dirty="0">
                <a:solidFill>
                  <a:srgbClr val="273239"/>
                </a:solidFill>
                <a:effectLst/>
                <a:latin typeface="urw-din"/>
              </a:rPr>
              <a:t> are the example of Object oriented programming (OOP) language.</a:t>
            </a:r>
          </a:p>
          <a:p>
            <a:endParaRPr lang="en-IN" dirty="0"/>
          </a:p>
        </p:txBody>
      </p:sp>
    </p:spTree>
    <p:extLst>
      <p:ext uri="{BB962C8B-B14F-4D97-AF65-F5344CB8AC3E}">
        <p14:creationId xmlns:p14="http://schemas.microsoft.com/office/powerpoint/2010/main" val="1318855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274" y="152400"/>
            <a:ext cx="4386326" cy="689291"/>
          </a:xfrm>
          <a:prstGeom prst="rect">
            <a:avLst/>
          </a:prstGeom>
        </p:spPr>
        <p:txBody>
          <a:bodyPr vert="horz" wrap="square" lIns="0" tIns="12065" rIns="0" bIns="0" rtlCol="0">
            <a:spAutoFit/>
          </a:bodyPr>
          <a:lstStyle/>
          <a:p>
            <a:pPr marL="12700" algn="l">
              <a:lnSpc>
                <a:spcPct val="100000"/>
              </a:lnSpc>
              <a:spcBef>
                <a:spcPts val="95"/>
              </a:spcBef>
            </a:pPr>
            <a:r>
              <a:rPr b="1" spc="-25" dirty="0"/>
              <a:t>Data</a:t>
            </a:r>
            <a:r>
              <a:rPr b="1" spc="-75" dirty="0"/>
              <a:t> </a:t>
            </a:r>
            <a:r>
              <a:rPr b="1" spc="-25" dirty="0"/>
              <a:t>Types(2/3)</a:t>
            </a:r>
          </a:p>
        </p:txBody>
      </p:sp>
      <p:sp>
        <p:nvSpPr>
          <p:cNvPr id="3" name="object 3"/>
          <p:cNvSpPr txBox="1"/>
          <p:nvPr/>
        </p:nvSpPr>
        <p:spPr>
          <a:xfrm>
            <a:off x="535940" y="996823"/>
            <a:ext cx="7738745" cy="5218736"/>
          </a:xfrm>
          <a:prstGeom prst="rect">
            <a:avLst/>
          </a:prstGeom>
        </p:spPr>
        <p:txBody>
          <a:bodyPr vert="horz" wrap="square" lIns="0" tIns="12065" rIns="0" bIns="0" rtlCol="0">
            <a:spAutoFit/>
          </a:bodyPr>
          <a:lstStyle/>
          <a:p>
            <a:pPr marL="12700">
              <a:lnSpc>
                <a:spcPct val="100000"/>
              </a:lnSpc>
              <a:spcBef>
                <a:spcPts val="95"/>
              </a:spcBef>
            </a:pPr>
            <a:r>
              <a:rPr sz="2000" spc="-5" dirty="0">
                <a:cs typeface="Times New Roman"/>
              </a:rPr>
              <a:t>ANSI </a:t>
            </a:r>
            <a:r>
              <a:rPr sz="2000" spc="-10" dirty="0">
                <a:cs typeface="Times New Roman"/>
              </a:rPr>
              <a:t>C++ committee </a:t>
            </a:r>
            <a:r>
              <a:rPr sz="2000" spc="-5" dirty="0">
                <a:cs typeface="Times New Roman"/>
              </a:rPr>
              <a:t>has added two </a:t>
            </a:r>
            <a:r>
              <a:rPr sz="2000" spc="-10" dirty="0">
                <a:cs typeface="Times New Roman"/>
              </a:rPr>
              <a:t>more </a:t>
            </a:r>
            <a:r>
              <a:rPr sz="2000" spc="-5" dirty="0">
                <a:cs typeface="Times New Roman"/>
              </a:rPr>
              <a:t>data types, </a:t>
            </a:r>
            <a:r>
              <a:rPr sz="2000" b="1" spc="-5" dirty="0">
                <a:solidFill>
                  <a:srgbClr val="FF0000"/>
                </a:solidFill>
                <a:cs typeface="Times New Roman"/>
              </a:rPr>
              <a:t>bool</a:t>
            </a:r>
            <a:r>
              <a:rPr sz="2000" b="1" spc="-5" dirty="0">
                <a:cs typeface="Times New Roman"/>
              </a:rPr>
              <a:t> </a:t>
            </a:r>
            <a:r>
              <a:rPr sz="2000" spc="-5" dirty="0">
                <a:cs typeface="Times New Roman"/>
              </a:rPr>
              <a:t>and</a:t>
            </a:r>
            <a:r>
              <a:rPr sz="2000" spc="150" dirty="0">
                <a:cs typeface="Times New Roman"/>
              </a:rPr>
              <a:t> </a:t>
            </a:r>
            <a:r>
              <a:rPr sz="2000" b="1" spc="-5" dirty="0">
                <a:solidFill>
                  <a:srgbClr val="FF0000"/>
                </a:solidFill>
                <a:cs typeface="Times New Roman"/>
              </a:rPr>
              <a:t>wchar_t</a:t>
            </a:r>
            <a:r>
              <a:rPr sz="2000" b="1" spc="-5" dirty="0">
                <a:cs typeface="Times New Roman"/>
              </a:rPr>
              <a:t>.</a:t>
            </a:r>
            <a:endParaRPr sz="2000" dirty="0">
              <a:cs typeface="Times New Roman"/>
            </a:endParaRPr>
          </a:p>
          <a:p>
            <a:pPr>
              <a:lnSpc>
                <a:spcPct val="100000"/>
              </a:lnSpc>
              <a:spcBef>
                <a:spcPts val="30"/>
              </a:spcBef>
            </a:pPr>
            <a:endParaRPr sz="2000" dirty="0">
              <a:cs typeface="Times New Roman"/>
            </a:endParaRPr>
          </a:p>
          <a:p>
            <a:pPr marL="12700">
              <a:lnSpc>
                <a:spcPct val="100000"/>
              </a:lnSpc>
              <a:spcBef>
                <a:spcPts val="5"/>
              </a:spcBef>
            </a:pPr>
            <a:r>
              <a:rPr sz="2000" b="1" spc="-5" dirty="0">
                <a:solidFill>
                  <a:srgbClr val="FF0000"/>
                </a:solidFill>
                <a:cs typeface="Times New Roman"/>
              </a:rPr>
              <a:t>Bool data</a:t>
            </a:r>
            <a:r>
              <a:rPr sz="2000" b="1" spc="-10" dirty="0">
                <a:solidFill>
                  <a:srgbClr val="FF0000"/>
                </a:solidFill>
                <a:cs typeface="Times New Roman"/>
              </a:rPr>
              <a:t> </a:t>
            </a:r>
            <a:r>
              <a:rPr sz="2000" b="1" spc="-5" dirty="0">
                <a:solidFill>
                  <a:srgbClr val="FF0000"/>
                </a:solidFill>
                <a:cs typeface="Times New Roman"/>
              </a:rPr>
              <a:t>type:</a:t>
            </a:r>
            <a:endParaRPr sz="2000" dirty="0">
              <a:solidFill>
                <a:srgbClr val="FF0000"/>
              </a:solidFill>
              <a:cs typeface="Times New Roman"/>
            </a:endParaRPr>
          </a:p>
          <a:p>
            <a:pPr marL="355600" indent="-342900">
              <a:lnSpc>
                <a:spcPct val="100000"/>
              </a:lnSpc>
              <a:spcBef>
                <a:spcPts val="229"/>
              </a:spcBef>
              <a:buFont typeface="Arial"/>
              <a:buChar char="•"/>
              <a:tabLst>
                <a:tab pos="354965" algn="l"/>
                <a:tab pos="355600" algn="l"/>
              </a:tabLst>
            </a:pPr>
            <a:r>
              <a:rPr sz="2000" spc="-5" dirty="0">
                <a:cs typeface="Times New Roman"/>
              </a:rPr>
              <a:t>The variable of </a:t>
            </a:r>
            <a:r>
              <a:rPr sz="2000" dirty="0">
                <a:cs typeface="Times New Roman"/>
              </a:rPr>
              <a:t>type </a:t>
            </a:r>
            <a:r>
              <a:rPr sz="2000" b="1" spc="-5" dirty="0">
                <a:solidFill>
                  <a:srgbClr val="FF0000"/>
                </a:solidFill>
                <a:cs typeface="Times New Roman"/>
              </a:rPr>
              <a:t>bool</a:t>
            </a:r>
            <a:r>
              <a:rPr sz="2000" b="1" spc="-5" dirty="0">
                <a:cs typeface="Times New Roman"/>
              </a:rPr>
              <a:t> </a:t>
            </a:r>
            <a:r>
              <a:rPr sz="2000" spc="-5" dirty="0">
                <a:cs typeface="Times New Roman"/>
              </a:rPr>
              <a:t>hold a boolean value, </a:t>
            </a:r>
            <a:r>
              <a:rPr sz="2000" b="1" spc="-5" dirty="0">
                <a:solidFill>
                  <a:srgbClr val="FF0000"/>
                </a:solidFill>
                <a:cs typeface="Times New Roman"/>
              </a:rPr>
              <a:t>true</a:t>
            </a:r>
            <a:r>
              <a:rPr sz="2000" b="1" spc="-5" dirty="0">
                <a:cs typeface="Times New Roman"/>
              </a:rPr>
              <a:t> </a:t>
            </a:r>
            <a:r>
              <a:rPr sz="2000" spc="-5" dirty="0">
                <a:cs typeface="Times New Roman"/>
              </a:rPr>
              <a:t>or</a:t>
            </a:r>
            <a:r>
              <a:rPr sz="2000" spc="15" dirty="0">
                <a:cs typeface="Times New Roman"/>
              </a:rPr>
              <a:t> </a:t>
            </a:r>
            <a:r>
              <a:rPr sz="2000" b="1" spc="-5" dirty="0">
                <a:solidFill>
                  <a:srgbClr val="FF0000"/>
                </a:solidFill>
                <a:cs typeface="Times New Roman"/>
              </a:rPr>
              <a:t>false</a:t>
            </a:r>
            <a:r>
              <a:rPr sz="2000" b="1" spc="-5" dirty="0">
                <a:cs typeface="Times New Roman"/>
              </a:rPr>
              <a:t>.</a:t>
            </a:r>
            <a:endParaRPr sz="2000" dirty="0">
              <a:cs typeface="Times New Roman"/>
            </a:endParaRPr>
          </a:p>
          <a:p>
            <a:pPr marL="12700">
              <a:lnSpc>
                <a:spcPct val="100000"/>
              </a:lnSpc>
              <a:spcBef>
                <a:spcPts val="225"/>
              </a:spcBef>
            </a:pPr>
            <a:r>
              <a:rPr sz="2000" spc="-5" dirty="0">
                <a:cs typeface="Times New Roman"/>
              </a:rPr>
              <a:t>The bool </a:t>
            </a:r>
            <a:r>
              <a:rPr sz="2000" dirty="0">
                <a:cs typeface="Times New Roman"/>
              </a:rPr>
              <a:t>type </a:t>
            </a:r>
            <a:r>
              <a:rPr sz="2000" spc="-5" dirty="0">
                <a:cs typeface="Times New Roman"/>
              </a:rPr>
              <a:t>variables can be declared</a:t>
            </a:r>
            <a:r>
              <a:rPr sz="2000" spc="-40" dirty="0">
                <a:cs typeface="Times New Roman"/>
              </a:rPr>
              <a:t> </a:t>
            </a:r>
            <a:r>
              <a:rPr sz="2000" spc="-10" dirty="0">
                <a:cs typeface="Times New Roman"/>
              </a:rPr>
              <a:t>as:</a:t>
            </a:r>
            <a:endParaRPr sz="2000" dirty="0">
              <a:cs typeface="Times New Roman"/>
            </a:endParaRPr>
          </a:p>
          <a:p>
            <a:pPr marL="355600" marR="6411595">
              <a:lnSpc>
                <a:spcPts val="2600"/>
              </a:lnSpc>
              <a:spcBef>
                <a:spcPts val="75"/>
              </a:spcBef>
            </a:pPr>
            <a:r>
              <a:rPr sz="2000" spc="-5" dirty="0">
                <a:cs typeface="BatangChe"/>
              </a:rPr>
              <a:t>bool</a:t>
            </a:r>
            <a:r>
              <a:rPr sz="2000" spc="-80" dirty="0">
                <a:cs typeface="BatangChe"/>
              </a:rPr>
              <a:t> </a:t>
            </a:r>
            <a:r>
              <a:rPr sz="2000" spc="-5" dirty="0">
                <a:cs typeface="BatangChe"/>
              </a:rPr>
              <a:t>b1;  b1=true;</a:t>
            </a:r>
            <a:endParaRPr sz="2000" dirty="0">
              <a:cs typeface="BatangChe"/>
            </a:endParaRPr>
          </a:p>
          <a:p>
            <a:pPr marL="355600">
              <a:lnSpc>
                <a:spcPct val="100000"/>
              </a:lnSpc>
              <a:spcBef>
                <a:spcPts val="90"/>
              </a:spcBef>
            </a:pPr>
            <a:r>
              <a:rPr sz="2000" spc="-5" dirty="0">
                <a:cs typeface="BatangChe"/>
              </a:rPr>
              <a:t>bool b2 =</a:t>
            </a:r>
            <a:r>
              <a:rPr sz="2000" spc="5" dirty="0">
                <a:cs typeface="BatangChe"/>
              </a:rPr>
              <a:t> </a:t>
            </a:r>
            <a:r>
              <a:rPr sz="2000" spc="-5" dirty="0">
                <a:cs typeface="BatangChe"/>
              </a:rPr>
              <a:t>false;</a:t>
            </a:r>
            <a:endParaRPr sz="2000" dirty="0">
              <a:cs typeface="BatangChe"/>
            </a:endParaRPr>
          </a:p>
          <a:p>
            <a:pPr marL="355600">
              <a:lnSpc>
                <a:spcPct val="100000"/>
              </a:lnSpc>
              <a:spcBef>
                <a:spcPts val="229"/>
              </a:spcBef>
            </a:pPr>
            <a:r>
              <a:rPr sz="2000" spc="-5" dirty="0">
                <a:cs typeface="BatangChe"/>
              </a:rPr>
              <a:t>cout &lt;&lt; “b1 = “ &lt;&lt; b1 &lt;&lt; endl &lt;&lt; “b2 = ”&lt;&lt;</a:t>
            </a:r>
            <a:r>
              <a:rPr sz="2000" spc="80" dirty="0">
                <a:cs typeface="BatangChe"/>
              </a:rPr>
              <a:t> </a:t>
            </a:r>
            <a:r>
              <a:rPr sz="2000" spc="-5" dirty="0">
                <a:cs typeface="BatangChe"/>
              </a:rPr>
              <a:t>b2;</a:t>
            </a:r>
            <a:endParaRPr sz="2000" dirty="0">
              <a:cs typeface="BatangChe"/>
            </a:endParaRPr>
          </a:p>
          <a:p>
            <a:pPr marL="12700">
              <a:lnSpc>
                <a:spcPct val="100000"/>
              </a:lnSpc>
              <a:spcBef>
                <a:spcPts val="110"/>
              </a:spcBef>
            </a:pPr>
            <a:r>
              <a:rPr sz="2000" spc="-15" dirty="0">
                <a:cs typeface="Times New Roman"/>
              </a:rPr>
              <a:t>Will </a:t>
            </a:r>
            <a:r>
              <a:rPr sz="2000" spc="-5" dirty="0">
                <a:cs typeface="Times New Roman"/>
              </a:rPr>
              <a:t>display the following</a:t>
            </a:r>
            <a:r>
              <a:rPr sz="2000" spc="-45" dirty="0">
                <a:cs typeface="Times New Roman"/>
              </a:rPr>
              <a:t> </a:t>
            </a:r>
            <a:r>
              <a:rPr sz="2000" spc="-5" dirty="0">
                <a:cs typeface="Times New Roman"/>
              </a:rPr>
              <a:t>output:</a:t>
            </a:r>
            <a:endParaRPr sz="2000" dirty="0">
              <a:cs typeface="Times New Roman"/>
            </a:endParaRPr>
          </a:p>
          <a:p>
            <a:pPr marL="355600">
              <a:lnSpc>
                <a:spcPct val="100000"/>
              </a:lnSpc>
              <a:spcBef>
                <a:spcPts val="250"/>
              </a:spcBef>
            </a:pPr>
            <a:r>
              <a:rPr sz="2000" spc="-5" dirty="0">
                <a:cs typeface="BatangChe"/>
              </a:rPr>
              <a:t>b1 =</a:t>
            </a:r>
            <a:r>
              <a:rPr sz="2000" spc="-95" dirty="0">
                <a:cs typeface="BatangChe"/>
              </a:rPr>
              <a:t> </a:t>
            </a:r>
            <a:r>
              <a:rPr sz="2000" spc="-5" dirty="0">
                <a:cs typeface="BatangChe"/>
              </a:rPr>
              <a:t>1</a:t>
            </a:r>
            <a:endParaRPr sz="2000" dirty="0">
              <a:cs typeface="BatangChe"/>
            </a:endParaRPr>
          </a:p>
          <a:p>
            <a:pPr marL="355600">
              <a:lnSpc>
                <a:spcPct val="100000"/>
              </a:lnSpc>
              <a:spcBef>
                <a:spcPts val="325"/>
              </a:spcBef>
            </a:pPr>
            <a:r>
              <a:rPr sz="2000" spc="-5" dirty="0">
                <a:cs typeface="BatangChe"/>
              </a:rPr>
              <a:t>b2 =</a:t>
            </a:r>
            <a:r>
              <a:rPr sz="2000" spc="-95" dirty="0">
                <a:cs typeface="BatangChe"/>
              </a:rPr>
              <a:t> </a:t>
            </a:r>
            <a:r>
              <a:rPr sz="2000" spc="-5" dirty="0">
                <a:cs typeface="BatangChe"/>
              </a:rPr>
              <a:t>0</a:t>
            </a:r>
            <a:endParaRPr sz="2000" dirty="0">
              <a:cs typeface="BatangChe"/>
            </a:endParaRPr>
          </a:p>
          <a:p>
            <a:pPr>
              <a:lnSpc>
                <a:spcPct val="100000"/>
              </a:lnSpc>
              <a:spcBef>
                <a:spcPts val="50"/>
              </a:spcBef>
            </a:pPr>
            <a:endParaRPr sz="2000" dirty="0">
              <a:cs typeface="BatangChe"/>
            </a:endParaRPr>
          </a:p>
          <a:p>
            <a:pPr marL="12700">
              <a:lnSpc>
                <a:spcPct val="100000"/>
              </a:lnSpc>
            </a:pPr>
            <a:r>
              <a:rPr sz="2000" b="1" spc="-5" dirty="0">
                <a:solidFill>
                  <a:srgbClr val="FF0000"/>
                </a:solidFill>
                <a:cs typeface="Times New Roman"/>
              </a:rPr>
              <a:t>The wchar_t data</a:t>
            </a:r>
            <a:r>
              <a:rPr sz="2000" b="1" dirty="0">
                <a:solidFill>
                  <a:srgbClr val="FF0000"/>
                </a:solidFill>
                <a:cs typeface="Times New Roman"/>
              </a:rPr>
              <a:t> </a:t>
            </a:r>
            <a:r>
              <a:rPr sz="2000" b="1" spc="-5" dirty="0">
                <a:solidFill>
                  <a:srgbClr val="FF0000"/>
                </a:solidFill>
                <a:cs typeface="Times New Roman"/>
              </a:rPr>
              <a:t>type:</a:t>
            </a:r>
            <a:endParaRPr sz="2000" dirty="0">
              <a:solidFill>
                <a:srgbClr val="FF0000"/>
              </a:solidFill>
              <a:cs typeface="Times New Roman"/>
            </a:endParaRPr>
          </a:p>
          <a:p>
            <a:pPr marL="355600" indent="-342900">
              <a:lnSpc>
                <a:spcPct val="100000"/>
              </a:lnSpc>
              <a:spcBef>
                <a:spcPts val="229"/>
              </a:spcBef>
              <a:buFont typeface="Arial"/>
              <a:buChar char="•"/>
              <a:tabLst>
                <a:tab pos="354965" algn="l"/>
                <a:tab pos="355600" algn="l"/>
              </a:tabLst>
            </a:pPr>
            <a:r>
              <a:rPr sz="2000" spc="-5" dirty="0">
                <a:cs typeface="Times New Roman"/>
              </a:rPr>
              <a:t>The character type </a:t>
            </a:r>
            <a:r>
              <a:rPr sz="2000" b="1" spc="-5" dirty="0">
                <a:solidFill>
                  <a:srgbClr val="FF0000"/>
                </a:solidFill>
                <a:cs typeface="Times New Roman"/>
              </a:rPr>
              <a:t>wchar_t</a:t>
            </a:r>
            <a:r>
              <a:rPr sz="2000" b="1" spc="-5" dirty="0">
                <a:cs typeface="Times New Roman"/>
              </a:rPr>
              <a:t> </a:t>
            </a:r>
            <a:r>
              <a:rPr sz="2000" spc="-5" dirty="0">
                <a:cs typeface="Times New Roman"/>
              </a:rPr>
              <a:t>has been defined to hold </a:t>
            </a:r>
            <a:r>
              <a:rPr lang="en-IN" sz="2000" spc="-5" dirty="0">
                <a:cs typeface="Times New Roman"/>
              </a:rPr>
              <a:t>2-byte</a:t>
            </a:r>
            <a:r>
              <a:rPr sz="2000" dirty="0">
                <a:cs typeface="Times New Roman"/>
              </a:rPr>
              <a:t> </a:t>
            </a:r>
            <a:r>
              <a:rPr sz="2000" spc="-5" dirty="0">
                <a:cs typeface="Times New Roman"/>
              </a:rPr>
              <a:t>wide</a:t>
            </a:r>
            <a:r>
              <a:rPr sz="2000" spc="80" dirty="0">
                <a:cs typeface="Times New Roman"/>
              </a:rPr>
              <a:t> </a:t>
            </a:r>
            <a:r>
              <a:rPr sz="2000" spc="-5" dirty="0">
                <a:cs typeface="Times New Roman"/>
              </a:rPr>
              <a:t>characters.</a:t>
            </a:r>
            <a:endParaRPr sz="2000" dirty="0">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F531-CCCA-ADB5-C919-2D919F9AA9EC}"/>
              </a:ext>
            </a:extLst>
          </p:cNvPr>
          <p:cNvSpPr>
            <a:spLocks noGrp="1"/>
          </p:cNvSpPr>
          <p:nvPr>
            <p:ph type="title"/>
          </p:nvPr>
        </p:nvSpPr>
        <p:spPr/>
        <p:txBody>
          <a:bodyPr/>
          <a:lstStyle/>
          <a:p>
            <a:r>
              <a:rPr lang="en-IN" b="1" spc="-25" dirty="0"/>
              <a:t>Data</a:t>
            </a:r>
            <a:r>
              <a:rPr lang="en-IN" b="1" spc="-75" dirty="0"/>
              <a:t> </a:t>
            </a:r>
            <a:r>
              <a:rPr lang="en-IN" b="1" spc="-25" dirty="0"/>
              <a:t>Types(2/3): </a:t>
            </a:r>
            <a:r>
              <a:rPr lang="en-IN" dirty="0" err="1"/>
              <a:t>Wchar_t</a:t>
            </a:r>
            <a:r>
              <a:rPr lang="en-IN" dirty="0"/>
              <a:t> example</a:t>
            </a:r>
          </a:p>
        </p:txBody>
      </p:sp>
      <p:sp>
        <p:nvSpPr>
          <p:cNvPr id="3" name="Content Placeholder 2">
            <a:extLst>
              <a:ext uri="{FF2B5EF4-FFF2-40B4-BE49-F238E27FC236}">
                <a16:creationId xmlns:a16="http://schemas.microsoft.com/office/drawing/2014/main" id="{9EFAA34A-9CAC-9953-E100-91D927DD22C0}"/>
              </a:ext>
            </a:extLst>
          </p:cNvPr>
          <p:cNvSpPr>
            <a:spLocks noGrp="1"/>
          </p:cNvSpPr>
          <p:nvPr>
            <p:ph idx="1"/>
          </p:nvPr>
        </p:nvSpPr>
        <p:spPr>
          <a:xfrm>
            <a:off x="457200" y="1143001"/>
            <a:ext cx="8229600" cy="5334000"/>
          </a:xfrm>
        </p:spPr>
        <p:txBody>
          <a:bodyPr>
            <a:normAutofit fontScale="62500" lnSpcReduction="20000"/>
          </a:bodyPr>
          <a:lstStyle/>
          <a:p>
            <a:pPr marL="0" indent="0">
              <a:buNone/>
            </a:pPr>
            <a:r>
              <a:rPr lang="en-US" dirty="0"/>
              <a:t>// An example C++ program to demonstrate use of </a:t>
            </a:r>
            <a:r>
              <a:rPr lang="en-US" dirty="0" err="1"/>
              <a:t>wchar_t</a:t>
            </a:r>
            <a:endParaRPr lang="en-US" dirty="0"/>
          </a:p>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a:t>
            </a:r>
            <a:r>
              <a:rPr lang="en-US" dirty="0" err="1"/>
              <a:t>wchar_t</a:t>
            </a:r>
            <a:r>
              <a:rPr lang="en-US" dirty="0"/>
              <a:t> w = 'A';</a:t>
            </a:r>
          </a:p>
          <a:p>
            <a:pPr marL="0" indent="0">
              <a:buNone/>
            </a:pPr>
            <a:r>
              <a:rPr lang="en-US" dirty="0"/>
              <a:t>	</a:t>
            </a:r>
            <a:r>
              <a:rPr lang="en-US" dirty="0" err="1"/>
              <a:t>wcout</a:t>
            </a:r>
            <a:r>
              <a:rPr lang="en-US" dirty="0"/>
              <a:t> &lt;&lt; "Wide character value:: " &lt;&lt; w &lt;&lt; </a:t>
            </a:r>
            <a:r>
              <a:rPr lang="en-US" dirty="0" err="1"/>
              <a:t>endl</a:t>
            </a:r>
            <a:r>
              <a:rPr lang="en-US" dirty="0"/>
              <a:t> ;</a:t>
            </a:r>
          </a:p>
          <a:p>
            <a:pPr marL="0" indent="0">
              <a:buNone/>
            </a:pPr>
            <a:r>
              <a:rPr lang="en-US" dirty="0"/>
              <a:t>	</a:t>
            </a:r>
            <a:r>
              <a:rPr lang="en-US" dirty="0" err="1"/>
              <a:t>cout</a:t>
            </a:r>
            <a:r>
              <a:rPr lang="en-US" dirty="0"/>
              <a:t> &lt;&lt; "Size of the wide char is:: " &lt;&lt; </a:t>
            </a:r>
            <a:r>
              <a:rPr lang="en-US" dirty="0" err="1"/>
              <a:t>sizeof</a:t>
            </a:r>
            <a:r>
              <a:rPr lang="en-US" dirty="0"/>
              <a:t>(w);</a:t>
            </a:r>
          </a:p>
          <a:p>
            <a:pPr marL="0" indent="0">
              <a:buNone/>
            </a:pPr>
            <a:r>
              <a:rPr lang="en-US" dirty="0"/>
              <a:t>	return 0;</a:t>
            </a:r>
          </a:p>
          <a:p>
            <a:pPr marL="0" indent="0">
              <a:buNone/>
            </a:pPr>
            <a:r>
              <a:rPr lang="en-US" dirty="0"/>
              <a:t>}</a:t>
            </a:r>
          </a:p>
          <a:p>
            <a:pPr marL="0" indent="0">
              <a:buNone/>
            </a:pPr>
            <a:r>
              <a:rPr lang="en-IN" dirty="0"/>
              <a:t>Output:</a:t>
            </a:r>
          </a:p>
          <a:p>
            <a:pPr marL="0" indent="0">
              <a:buNone/>
            </a:pPr>
            <a:r>
              <a:rPr lang="en-US" dirty="0"/>
              <a:t>Wide character value:: 65</a:t>
            </a:r>
          </a:p>
          <a:p>
            <a:pPr marL="0" indent="0">
              <a:buNone/>
            </a:pPr>
            <a:r>
              <a:rPr lang="en-US" dirty="0"/>
              <a:t>Size of the wide char is:: 2</a:t>
            </a:r>
          </a:p>
          <a:p>
            <a:pPr marL="0" indent="0">
              <a:buNone/>
            </a:pPr>
            <a:endParaRPr lang="en-US" dirty="0"/>
          </a:p>
          <a:p>
            <a:pPr marL="0" indent="0" algn="l" fontAlgn="base">
              <a:buNone/>
            </a:pPr>
            <a:r>
              <a:rPr lang="en-US" b="0" i="0" dirty="0">
                <a:solidFill>
                  <a:srgbClr val="273239"/>
                </a:solidFill>
                <a:effectLst/>
                <a:latin typeface="Nunito" pitchFamily="2" charset="0"/>
              </a:rPr>
              <a:t>//w is prefixed in operations like scanning (</a:t>
            </a:r>
            <a:r>
              <a:rPr lang="en-US" b="0" i="0" dirty="0" err="1">
                <a:solidFill>
                  <a:srgbClr val="273239"/>
                </a:solidFill>
                <a:effectLst/>
                <a:latin typeface="Nunito" pitchFamily="2" charset="0"/>
              </a:rPr>
              <a:t>wcin</a:t>
            </a:r>
            <a:r>
              <a:rPr lang="en-US" b="0" i="0" dirty="0">
                <a:solidFill>
                  <a:srgbClr val="273239"/>
                </a:solidFill>
                <a:effectLst/>
                <a:latin typeface="Nunito" pitchFamily="2" charset="0"/>
              </a:rPr>
              <a:t>) or printing (</a:t>
            </a:r>
            <a:r>
              <a:rPr lang="en-US" b="0" i="0" dirty="0" err="1">
                <a:solidFill>
                  <a:srgbClr val="273239"/>
                </a:solidFill>
                <a:effectLst/>
                <a:latin typeface="Nunito" pitchFamily="2" charset="0"/>
              </a:rPr>
              <a:t>wcout</a:t>
            </a:r>
            <a:r>
              <a:rPr lang="en-US" b="0" i="0" dirty="0">
                <a:solidFill>
                  <a:srgbClr val="273239"/>
                </a:solidFill>
                <a:effectLst/>
                <a:latin typeface="Nunito" pitchFamily="2" charset="0"/>
              </a:rPr>
              <a:t>) while operating wide-char type.</a:t>
            </a:r>
          </a:p>
          <a:p>
            <a:pPr marL="0" indent="0">
              <a:buNone/>
            </a:pPr>
            <a:endParaRPr lang="en-IN" dirty="0"/>
          </a:p>
        </p:txBody>
      </p:sp>
    </p:spTree>
    <p:extLst>
      <p:ext uri="{BB962C8B-B14F-4D97-AF65-F5344CB8AC3E}">
        <p14:creationId xmlns:p14="http://schemas.microsoft.com/office/powerpoint/2010/main" val="3084609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5965" y="1090774"/>
            <a:ext cx="8174635" cy="2930289"/>
          </a:xfrm>
          <a:prstGeom prst="rect">
            <a:avLst/>
          </a:prstGeom>
        </p:spPr>
        <p:txBody>
          <a:bodyPr vert="horz" wrap="square" lIns="0" tIns="87630" rIns="0" bIns="0" rtlCol="0">
            <a:spAutoFit/>
          </a:bodyPr>
          <a:lstStyle/>
          <a:p>
            <a:pPr marL="12700" algn="just">
              <a:lnSpc>
                <a:spcPct val="100000"/>
              </a:lnSpc>
              <a:spcBef>
                <a:spcPts val="690"/>
              </a:spcBef>
            </a:pPr>
            <a:r>
              <a:rPr sz="2800" b="1" spc="-60" dirty="0">
                <a:cs typeface="Times New Roman"/>
              </a:rPr>
              <a:t>Void</a:t>
            </a:r>
            <a:r>
              <a:rPr sz="2800" b="1" spc="-15" dirty="0">
                <a:cs typeface="Times New Roman"/>
              </a:rPr>
              <a:t> </a:t>
            </a:r>
            <a:r>
              <a:rPr sz="2800" b="1" dirty="0">
                <a:cs typeface="Times New Roman"/>
              </a:rPr>
              <a:t>type</a:t>
            </a:r>
            <a:endParaRPr sz="2800">
              <a:cs typeface="Times New Roman"/>
            </a:endParaRPr>
          </a:p>
          <a:p>
            <a:pPr marL="355600" indent="-342900" algn="just">
              <a:lnSpc>
                <a:spcPct val="100000"/>
              </a:lnSpc>
              <a:spcBef>
                <a:spcPts val="495"/>
              </a:spcBef>
              <a:buFont typeface="Arial"/>
              <a:buChar char="•"/>
              <a:tabLst>
                <a:tab pos="354965" algn="l"/>
                <a:tab pos="355600" algn="l"/>
              </a:tabLst>
            </a:pPr>
            <a:r>
              <a:rPr sz="2800" dirty="0">
                <a:cs typeface="Times New Roman"/>
              </a:rPr>
              <a:t>The </a:t>
            </a:r>
            <a:r>
              <a:rPr sz="2800" spc="-5" dirty="0">
                <a:cs typeface="Times New Roman"/>
              </a:rPr>
              <a:t>type </a:t>
            </a:r>
            <a:r>
              <a:rPr sz="2800" b="1" dirty="0">
                <a:solidFill>
                  <a:srgbClr val="FF0000"/>
                </a:solidFill>
                <a:cs typeface="Times New Roman"/>
              </a:rPr>
              <a:t>void</a:t>
            </a:r>
            <a:r>
              <a:rPr sz="2800" b="1" dirty="0">
                <a:cs typeface="Times New Roman"/>
              </a:rPr>
              <a:t> </a:t>
            </a:r>
            <a:r>
              <a:rPr sz="2800" dirty="0">
                <a:cs typeface="Times New Roman"/>
              </a:rPr>
              <a:t>was introduced in ANSI</a:t>
            </a:r>
            <a:r>
              <a:rPr sz="2800" spc="-229" dirty="0">
                <a:cs typeface="Times New Roman"/>
              </a:rPr>
              <a:t> </a:t>
            </a:r>
            <a:r>
              <a:rPr sz="2800" dirty="0">
                <a:cs typeface="Times New Roman"/>
              </a:rPr>
              <a:t>C.</a:t>
            </a:r>
            <a:endParaRPr sz="2800">
              <a:cs typeface="Times New Roman"/>
            </a:endParaRPr>
          </a:p>
          <a:p>
            <a:pPr marL="355600" indent="-342900" algn="just">
              <a:lnSpc>
                <a:spcPct val="100000"/>
              </a:lnSpc>
              <a:spcBef>
                <a:spcPts val="480"/>
              </a:spcBef>
              <a:buFont typeface="Arial"/>
              <a:buChar char="•"/>
              <a:tabLst>
                <a:tab pos="354965" algn="l"/>
                <a:tab pos="355600" algn="l"/>
              </a:tabLst>
            </a:pPr>
            <a:r>
              <a:rPr sz="2800" spc="-50" dirty="0">
                <a:cs typeface="Times New Roman"/>
              </a:rPr>
              <a:t>Two </a:t>
            </a:r>
            <a:r>
              <a:rPr sz="2800" dirty="0">
                <a:cs typeface="Times New Roman"/>
              </a:rPr>
              <a:t>uses of void</a:t>
            </a:r>
            <a:r>
              <a:rPr sz="2800" spc="-25" dirty="0">
                <a:cs typeface="Times New Roman"/>
              </a:rPr>
              <a:t> </a:t>
            </a:r>
            <a:r>
              <a:rPr sz="2800" dirty="0">
                <a:cs typeface="Times New Roman"/>
              </a:rPr>
              <a:t>are:</a:t>
            </a:r>
            <a:endParaRPr sz="2800">
              <a:cs typeface="Times New Roman"/>
            </a:endParaRPr>
          </a:p>
          <a:p>
            <a:pPr marL="756285" lvl="1" indent="-287020" algn="just">
              <a:lnSpc>
                <a:spcPct val="100000"/>
              </a:lnSpc>
              <a:spcBef>
                <a:spcPts val="480"/>
              </a:spcBef>
              <a:buFont typeface="Arial"/>
              <a:buChar char="–"/>
              <a:tabLst>
                <a:tab pos="756285" algn="l"/>
                <a:tab pos="756920" algn="l"/>
              </a:tabLst>
            </a:pPr>
            <a:r>
              <a:rPr sz="2800" spc="-75" dirty="0">
                <a:cs typeface="Times New Roman"/>
              </a:rPr>
              <a:t>To </a:t>
            </a:r>
            <a:r>
              <a:rPr sz="2800" dirty="0">
                <a:solidFill>
                  <a:srgbClr val="FF0000"/>
                </a:solidFill>
                <a:cs typeface="Times New Roman"/>
              </a:rPr>
              <a:t>specify the return </a:t>
            </a:r>
            <a:r>
              <a:rPr sz="2800" spc="-5" dirty="0">
                <a:solidFill>
                  <a:srgbClr val="FF0000"/>
                </a:solidFill>
                <a:cs typeface="Times New Roman"/>
              </a:rPr>
              <a:t>type </a:t>
            </a:r>
            <a:r>
              <a:rPr sz="2800" dirty="0">
                <a:solidFill>
                  <a:srgbClr val="FF0000"/>
                </a:solidFill>
                <a:cs typeface="Times New Roman"/>
              </a:rPr>
              <a:t>of a function </a:t>
            </a:r>
            <a:r>
              <a:rPr sz="2800" dirty="0">
                <a:cs typeface="Times New Roman"/>
              </a:rPr>
              <a:t>when it is not </a:t>
            </a:r>
            <a:r>
              <a:rPr sz="2800">
                <a:cs typeface="Times New Roman"/>
              </a:rPr>
              <a:t>returning</a:t>
            </a:r>
            <a:r>
              <a:rPr sz="2800" spc="-165">
                <a:cs typeface="Times New Roman"/>
              </a:rPr>
              <a:t> </a:t>
            </a:r>
            <a:r>
              <a:rPr sz="2800">
                <a:cs typeface="Times New Roman"/>
              </a:rPr>
              <a:t>any</a:t>
            </a:r>
            <a:r>
              <a:rPr lang="en-US" sz="2800" dirty="0">
                <a:cs typeface="Times New Roman"/>
              </a:rPr>
              <a:t> </a:t>
            </a:r>
            <a:r>
              <a:rPr sz="2800">
                <a:cs typeface="Times New Roman"/>
              </a:rPr>
              <a:t>value</a:t>
            </a:r>
            <a:r>
              <a:rPr sz="2800" dirty="0">
                <a:cs typeface="Times New Roman"/>
              </a:rPr>
              <a:t>,</a:t>
            </a:r>
            <a:r>
              <a:rPr sz="2800" spc="-35" dirty="0">
                <a:cs typeface="Times New Roman"/>
              </a:rPr>
              <a:t> </a:t>
            </a:r>
            <a:r>
              <a:rPr sz="2800" dirty="0">
                <a:cs typeface="Times New Roman"/>
              </a:rPr>
              <a:t>and</a:t>
            </a:r>
            <a:endParaRPr sz="2800">
              <a:cs typeface="Times New Roman"/>
            </a:endParaRPr>
          </a:p>
          <a:p>
            <a:pPr marL="756285" lvl="1" indent="-287020" algn="just">
              <a:lnSpc>
                <a:spcPct val="100000"/>
              </a:lnSpc>
              <a:spcBef>
                <a:spcPts val="480"/>
              </a:spcBef>
              <a:buFont typeface="Arial"/>
              <a:buChar char="–"/>
              <a:tabLst>
                <a:tab pos="756285" algn="l"/>
                <a:tab pos="756920" algn="l"/>
              </a:tabLst>
            </a:pPr>
            <a:r>
              <a:rPr sz="2800" spc="-75" dirty="0">
                <a:cs typeface="Times New Roman"/>
              </a:rPr>
              <a:t>To </a:t>
            </a:r>
            <a:r>
              <a:rPr sz="2800" spc="-5" dirty="0">
                <a:solidFill>
                  <a:srgbClr val="FF0000"/>
                </a:solidFill>
                <a:cs typeface="Times New Roman"/>
              </a:rPr>
              <a:t>indicate </a:t>
            </a:r>
            <a:r>
              <a:rPr sz="2800" dirty="0">
                <a:solidFill>
                  <a:srgbClr val="FF0000"/>
                </a:solidFill>
                <a:cs typeface="Times New Roman"/>
              </a:rPr>
              <a:t>an </a:t>
            </a:r>
            <a:r>
              <a:rPr sz="2800" spc="-5" dirty="0">
                <a:solidFill>
                  <a:srgbClr val="FF0000"/>
                </a:solidFill>
                <a:cs typeface="Times New Roman"/>
              </a:rPr>
              <a:t>empty argument list </a:t>
            </a:r>
            <a:r>
              <a:rPr sz="2800" dirty="0">
                <a:cs typeface="Times New Roman"/>
              </a:rPr>
              <a:t>to a</a:t>
            </a:r>
            <a:r>
              <a:rPr sz="2800" spc="-10" dirty="0">
                <a:cs typeface="Times New Roman"/>
              </a:rPr>
              <a:t> </a:t>
            </a:r>
            <a:r>
              <a:rPr sz="2800" dirty="0">
                <a:cs typeface="Times New Roman"/>
              </a:rPr>
              <a:t>function.</a:t>
            </a:r>
            <a:endParaRPr sz="2800">
              <a:cs typeface="Times New Roman"/>
            </a:endParaRPr>
          </a:p>
        </p:txBody>
      </p:sp>
      <p:sp>
        <p:nvSpPr>
          <p:cNvPr id="4" name="object 2"/>
          <p:cNvSpPr txBox="1">
            <a:spLocks/>
          </p:cNvSpPr>
          <p:nvPr/>
        </p:nvSpPr>
        <p:spPr>
          <a:xfrm>
            <a:off x="414274" y="152400"/>
            <a:ext cx="4386326" cy="689291"/>
          </a:xfrm>
          <a:prstGeom prst="rect">
            <a:avLst/>
          </a:prstGeom>
        </p:spPr>
        <p:txBody>
          <a:bodyPr vert="horz" wrap="square" lIns="0" tIns="12065" rIns="0" bIns="0" rtlCol="0" anchor="ctr">
            <a:spAutoFit/>
          </a:bodyPr>
          <a:lstStyle/>
          <a:p>
            <a:pPr marL="12700" marR="0" lvl="0" indent="0" algn="l" defTabSz="914293" rtl="0" eaLnBrk="1" fontAlgn="auto" latinLnBrk="0" hangingPunct="1">
              <a:lnSpc>
                <a:spcPct val="100000"/>
              </a:lnSpc>
              <a:spcBef>
                <a:spcPts val="95"/>
              </a:spcBef>
              <a:spcAft>
                <a:spcPts val="0"/>
              </a:spcAft>
              <a:buClrTx/>
              <a:buSzTx/>
              <a:buFontTx/>
              <a:buNone/>
              <a:tabLst/>
              <a:defRPr/>
            </a:pPr>
            <a:r>
              <a:rPr kumimoji="0" lang="en-US" sz="4400" b="1" i="0" u="none" strike="noStrike" kern="1200" cap="none" spc="-25" normalizeH="0" baseline="0" noProof="0" dirty="0">
                <a:ln>
                  <a:noFill/>
                </a:ln>
                <a:solidFill>
                  <a:schemeClr val="tx1"/>
                </a:solidFill>
                <a:effectLst/>
                <a:uLnTx/>
                <a:uFillTx/>
                <a:latin typeface="+mj-lt"/>
                <a:ea typeface="+mj-ea"/>
                <a:cs typeface="+mj-cs"/>
              </a:rPr>
              <a:t>Data</a:t>
            </a:r>
            <a:r>
              <a:rPr kumimoji="0" lang="en-US" sz="4400" b="1" i="0" u="none" strike="noStrike" kern="1200" cap="none" spc="-75" normalizeH="0" baseline="0" noProof="0" dirty="0">
                <a:ln>
                  <a:noFill/>
                </a:ln>
                <a:solidFill>
                  <a:schemeClr val="tx1"/>
                </a:solidFill>
                <a:effectLst/>
                <a:uLnTx/>
                <a:uFillTx/>
                <a:latin typeface="+mj-lt"/>
                <a:ea typeface="+mj-ea"/>
                <a:cs typeface="+mj-cs"/>
              </a:rPr>
              <a:t> </a:t>
            </a:r>
            <a:r>
              <a:rPr kumimoji="0" lang="en-US" sz="4400" b="1" i="0" u="none" strike="noStrike" kern="1200" cap="none" spc="-25" normalizeH="0" baseline="0" noProof="0" dirty="0">
                <a:ln>
                  <a:noFill/>
                </a:ln>
                <a:solidFill>
                  <a:schemeClr val="tx1"/>
                </a:solidFill>
                <a:effectLst/>
                <a:uLnTx/>
                <a:uFillTx/>
                <a:latin typeface="+mj-lt"/>
                <a:ea typeface="+mj-ea"/>
                <a:cs typeface="+mj-cs"/>
              </a:rPr>
              <a:t>Types(3/3)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5867400" cy="689932"/>
          </a:xfrm>
          <a:prstGeom prst="rect">
            <a:avLst/>
          </a:prstGeom>
        </p:spPr>
        <p:txBody>
          <a:bodyPr vert="horz" wrap="square" lIns="0" tIns="12700" rIns="0" bIns="0" rtlCol="0">
            <a:spAutoFit/>
          </a:bodyPr>
          <a:lstStyle/>
          <a:p>
            <a:pPr marL="12700" algn="l">
              <a:lnSpc>
                <a:spcPct val="100000"/>
              </a:lnSpc>
              <a:spcBef>
                <a:spcPts val="100"/>
              </a:spcBef>
            </a:pPr>
            <a:r>
              <a:rPr b="1" spc="-5" dirty="0">
                <a:cs typeface="Times New Roman"/>
              </a:rPr>
              <a:t>Operators </a:t>
            </a:r>
            <a:r>
              <a:rPr b="1" spc="-10" dirty="0">
                <a:cs typeface="Times New Roman"/>
              </a:rPr>
              <a:t>in</a:t>
            </a:r>
            <a:r>
              <a:rPr b="1" spc="-5" dirty="0">
                <a:cs typeface="Times New Roman"/>
              </a:rPr>
              <a:t> C++(1/4)</a:t>
            </a:r>
            <a:endParaRPr b="1">
              <a:cs typeface="Times New Roman"/>
            </a:endParaRPr>
          </a:p>
        </p:txBody>
      </p:sp>
      <p:sp>
        <p:nvSpPr>
          <p:cNvPr id="3" name="object 3"/>
          <p:cNvSpPr txBox="1"/>
          <p:nvPr/>
        </p:nvSpPr>
        <p:spPr>
          <a:xfrm>
            <a:off x="535940" y="1243075"/>
            <a:ext cx="8150860" cy="1133002"/>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400" spc="-5" dirty="0">
                <a:solidFill>
                  <a:srgbClr val="FF0000"/>
                </a:solidFill>
                <a:cs typeface="Times New Roman"/>
              </a:rPr>
              <a:t>All C operators are valid in</a:t>
            </a:r>
            <a:r>
              <a:rPr sz="2400" dirty="0">
                <a:solidFill>
                  <a:srgbClr val="FF0000"/>
                </a:solidFill>
                <a:cs typeface="Times New Roman"/>
              </a:rPr>
              <a:t> </a:t>
            </a:r>
            <a:r>
              <a:rPr sz="2400" spc="-5" dirty="0">
                <a:solidFill>
                  <a:srgbClr val="FF0000"/>
                </a:solidFill>
                <a:cs typeface="Times New Roman"/>
              </a:rPr>
              <a:t>C++.</a:t>
            </a:r>
            <a:endParaRPr sz="2400" dirty="0">
              <a:solidFill>
                <a:srgbClr val="FF0000"/>
              </a:solidFill>
              <a:cs typeface="Times New Roman"/>
            </a:endParaRPr>
          </a:p>
          <a:p>
            <a:pPr>
              <a:lnSpc>
                <a:spcPct val="100000"/>
              </a:lnSpc>
              <a:spcBef>
                <a:spcPts val="50"/>
              </a:spcBef>
              <a:buFont typeface="Arial"/>
              <a:buChar char="•"/>
            </a:pPr>
            <a:endParaRPr sz="2400" dirty="0">
              <a:cs typeface="Times New Roman"/>
            </a:endParaRPr>
          </a:p>
          <a:p>
            <a:pPr marL="355600" indent="-342900">
              <a:lnSpc>
                <a:spcPct val="100000"/>
              </a:lnSpc>
              <a:buFont typeface="Arial"/>
              <a:buChar char="•"/>
              <a:tabLst>
                <a:tab pos="354965" algn="l"/>
                <a:tab pos="355600" algn="l"/>
              </a:tabLst>
            </a:pPr>
            <a:r>
              <a:rPr sz="2400" spc="-5" dirty="0">
                <a:cs typeface="Times New Roman"/>
              </a:rPr>
              <a:t>C++ introduces </a:t>
            </a:r>
            <a:r>
              <a:rPr sz="2400" spc="-10" dirty="0">
                <a:cs typeface="Times New Roman"/>
              </a:rPr>
              <a:t>some </a:t>
            </a:r>
            <a:r>
              <a:rPr sz="2400" spc="-5" dirty="0">
                <a:cs typeface="Times New Roman"/>
              </a:rPr>
              <a:t>new operators which are as</a:t>
            </a:r>
            <a:r>
              <a:rPr sz="2400" spc="70" dirty="0">
                <a:cs typeface="Times New Roman"/>
              </a:rPr>
              <a:t> </a:t>
            </a:r>
            <a:r>
              <a:rPr sz="2400" spc="-5" dirty="0">
                <a:cs typeface="Times New Roman"/>
              </a:rPr>
              <a:t>follows</a:t>
            </a:r>
            <a:r>
              <a:rPr lang="en-IN" sz="2400" spc="-5" dirty="0">
                <a:cs typeface="Times New Roman"/>
              </a:rPr>
              <a:t>:</a:t>
            </a:r>
            <a:endParaRPr sz="2400" dirty="0">
              <a:cs typeface="Times New Roman"/>
            </a:endParaRPr>
          </a:p>
        </p:txBody>
      </p:sp>
      <p:sp>
        <p:nvSpPr>
          <p:cNvPr id="4" name="object 4"/>
          <p:cNvSpPr txBox="1"/>
          <p:nvPr/>
        </p:nvSpPr>
        <p:spPr>
          <a:xfrm>
            <a:off x="1295400" y="2770216"/>
            <a:ext cx="835661" cy="3706784"/>
          </a:xfrm>
          <a:prstGeom prst="rect">
            <a:avLst/>
          </a:prstGeom>
        </p:spPr>
        <p:txBody>
          <a:bodyPr vert="horz" wrap="square" lIns="0" tIns="13335" rIns="0" bIns="0" rtlCol="0">
            <a:spAutoFit/>
          </a:bodyPr>
          <a:lstStyle/>
          <a:p>
            <a:pPr marL="12700">
              <a:lnSpc>
                <a:spcPct val="100000"/>
              </a:lnSpc>
              <a:spcBef>
                <a:spcPts val="105"/>
              </a:spcBef>
            </a:pPr>
            <a:r>
              <a:rPr sz="2400" spc="-5" dirty="0">
                <a:cs typeface="Times New Roman"/>
              </a:rPr>
              <a:t>&lt;&lt;</a:t>
            </a:r>
            <a:endParaRPr sz="2400" dirty="0">
              <a:cs typeface="Times New Roman"/>
            </a:endParaRPr>
          </a:p>
          <a:p>
            <a:pPr marL="12700">
              <a:lnSpc>
                <a:spcPct val="100000"/>
              </a:lnSpc>
            </a:pPr>
            <a:r>
              <a:rPr sz="2400" spc="-5" dirty="0">
                <a:cs typeface="Times New Roman"/>
              </a:rPr>
              <a:t>&gt;&gt;</a:t>
            </a:r>
            <a:endParaRPr sz="2400" dirty="0">
              <a:cs typeface="Times New Roman"/>
            </a:endParaRPr>
          </a:p>
          <a:p>
            <a:pPr marL="12700">
              <a:lnSpc>
                <a:spcPct val="100000"/>
              </a:lnSpc>
            </a:pPr>
            <a:r>
              <a:rPr sz="2400" spc="-5" dirty="0">
                <a:cs typeface="Times New Roman"/>
              </a:rPr>
              <a:t>::</a:t>
            </a:r>
            <a:endParaRPr sz="2400" dirty="0">
              <a:cs typeface="Times New Roman"/>
            </a:endParaRPr>
          </a:p>
          <a:p>
            <a:pPr marL="12700">
              <a:lnSpc>
                <a:spcPct val="100000"/>
              </a:lnSpc>
            </a:pPr>
            <a:r>
              <a:rPr sz="2400" spc="-5" dirty="0">
                <a:cs typeface="Times New Roman"/>
              </a:rPr>
              <a:t>::*</a:t>
            </a:r>
            <a:endParaRPr sz="2400" dirty="0">
              <a:cs typeface="Times New Roman"/>
            </a:endParaRPr>
          </a:p>
          <a:p>
            <a:pPr marL="12700">
              <a:lnSpc>
                <a:spcPct val="100000"/>
              </a:lnSpc>
            </a:pPr>
            <a:r>
              <a:rPr sz="2400" b="1" dirty="0">
                <a:cs typeface="Times New Roman"/>
              </a:rPr>
              <a:t>-&gt;*</a:t>
            </a:r>
          </a:p>
          <a:p>
            <a:pPr marL="12700" marR="5080">
              <a:lnSpc>
                <a:spcPct val="100000"/>
              </a:lnSpc>
              <a:spcBef>
                <a:spcPts val="5"/>
              </a:spcBef>
            </a:pPr>
            <a:r>
              <a:rPr sz="2400" dirty="0">
                <a:cs typeface="Times New Roman"/>
              </a:rPr>
              <a:t>.*  dele</a:t>
            </a:r>
            <a:r>
              <a:rPr sz="2400" spc="-10" dirty="0">
                <a:cs typeface="Times New Roman"/>
              </a:rPr>
              <a:t>t</a:t>
            </a:r>
            <a:r>
              <a:rPr sz="2400" dirty="0">
                <a:cs typeface="Times New Roman"/>
              </a:rPr>
              <a:t>e  endl  new  </a:t>
            </a:r>
            <a:r>
              <a:rPr sz="2400" spc="-5" dirty="0">
                <a:cs typeface="Times New Roman"/>
              </a:rPr>
              <a:t>setw</a:t>
            </a:r>
            <a:endParaRPr sz="2400" dirty="0">
              <a:cs typeface="Times New Roman"/>
            </a:endParaRPr>
          </a:p>
        </p:txBody>
      </p:sp>
      <p:sp>
        <p:nvSpPr>
          <p:cNvPr id="5" name="object 5"/>
          <p:cNvSpPr txBox="1"/>
          <p:nvPr/>
        </p:nvSpPr>
        <p:spPr>
          <a:xfrm>
            <a:off x="2364994" y="2770216"/>
            <a:ext cx="3807206" cy="3706784"/>
          </a:xfrm>
          <a:prstGeom prst="rect">
            <a:avLst/>
          </a:prstGeom>
        </p:spPr>
        <p:txBody>
          <a:bodyPr vert="horz" wrap="square" lIns="0" tIns="13335" rIns="0" bIns="0" rtlCol="0">
            <a:spAutoFit/>
          </a:bodyPr>
          <a:lstStyle/>
          <a:p>
            <a:pPr marL="12700" marR="390525">
              <a:lnSpc>
                <a:spcPct val="100000"/>
              </a:lnSpc>
              <a:spcBef>
                <a:spcPts val="105"/>
              </a:spcBef>
            </a:pPr>
            <a:r>
              <a:rPr sz="2400" dirty="0">
                <a:cs typeface="Times New Roman"/>
              </a:rPr>
              <a:t>insertion operator </a:t>
            </a:r>
            <a:r>
              <a:rPr lang="en-IN" sz="2400" dirty="0">
                <a:cs typeface="Times New Roman"/>
              </a:rPr>
              <a:t>(print)</a:t>
            </a:r>
            <a:r>
              <a:rPr sz="2400" dirty="0">
                <a:cs typeface="Times New Roman"/>
              </a:rPr>
              <a:t> extraction operator </a:t>
            </a:r>
            <a:r>
              <a:rPr lang="en-IN" sz="2400" dirty="0">
                <a:cs typeface="Times New Roman"/>
              </a:rPr>
              <a:t>(read)</a:t>
            </a:r>
            <a:r>
              <a:rPr sz="2400" dirty="0">
                <a:cs typeface="Times New Roman"/>
              </a:rPr>
              <a:t> </a:t>
            </a:r>
            <a:endParaRPr lang="en-US" sz="2400" dirty="0">
              <a:cs typeface="Times New Roman"/>
            </a:endParaRPr>
          </a:p>
          <a:p>
            <a:pPr marL="12700" marR="390525">
              <a:lnSpc>
                <a:spcPct val="100000"/>
              </a:lnSpc>
              <a:spcBef>
                <a:spcPts val="105"/>
              </a:spcBef>
            </a:pPr>
            <a:r>
              <a:rPr sz="2400" dirty="0">
                <a:cs typeface="Times New Roman"/>
              </a:rPr>
              <a:t>scope resolution</a:t>
            </a:r>
            <a:r>
              <a:rPr sz="2400" spc="-135" dirty="0">
                <a:cs typeface="Times New Roman"/>
              </a:rPr>
              <a:t> </a:t>
            </a:r>
            <a:r>
              <a:rPr sz="2400" dirty="0">
                <a:cs typeface="Times New Roman"/>
              </a:rPr>
              <a:t>operator</a:t>
            </a:r>
          </a:p>
          <a:p>
            <a:pPr marL="12700" marR="5080">
              <a:lnSpc>
                <a:spcPct val="100000"/>
              </a:lnSpc>
            </a:pPr>
            <a:r>
              <a:rPr sz="2400" dirty="0">
                <a:cs typeface="Times New Roman"/>
              </a:rPr>
              <a:t>pointer to </a:t>
            </a:r>
            <a:r>
              <a:rPr sz="2400" spc="-10" dirty="0">
                <a:cs typeface="Times New Roman"/>
              </a:rPr>
              <a:t>member</a:t>
            </a:r>
            <a:r>
              <a:rPr sz="2400" spc="-90" dirty="0">
                <a:cs typeface="Times New Roman"/>
              </a:rPr>
              <a:t> </a:t>
            </a:r>
            <a:r>
              <a:rPr sz="2400" dirty="0">
                <a:cs typeface="Times New Roman"/>
              </a:rPr>
              <a:t>declarator  </a:t>
            </a:r>
            <a:r>
              <a:rPr sz="2400" spc="-5" dirty="0">
                <a:cs typeface="Times New Roman"/>
              </a:rPr>
              <a:t>pointer-to-member </a:t>
            </a:r>
            <a:r>
              <a:rPr sz="2400" dirty="0">
                <a:cs typeface="Times New Roman"/>
              </a:rPr>
              <a:t>operator  pointer to </a:t>
            </a:r>
            <a:r>
              <a:rPr sz="2400" spc="-10" dirty="0">
                <a:cs typeface="Times New Roman"/>
              </a:rPr>
              <a:t>member </a:t>
            </a:r>
            <a:r>
              <a:rPr sz="2400" dirty="0">
                <a:cs typeface="Times New Roman"/>
              </a:rPr>
              <a:t>operator  </a:t>
            </a:r>
            <a:r>
              <a:rPr sz="2400" spc="-10" dirty="0">
                <a:cs typeface="Times New Roman"/>
              </a:rPr>
              <a:t>memory </a:t>
            </a:r>
            <a:r>
              <a:rPr sz="2400" dirty="0">
                <a:cs typeface="Times New Roman"/>
              </a:rPr>
              <a:t>release operator </a:t>
            </a:r>
            <a:endParaRPr lang="en-US" sz="2400" dirty="0">
              <a:cs typeface="Times New Roman"/>
            </a:endParaRPr>
          </a:p>
          <a:p>
            <a:pPr marL="12700" marR="5080">
              <a:lnSpc>
                <a:spcPct val="100000"/>
              </a:lnSpc>
            </a:pPr>
            <a:r>
              <a:rPr sz="2400" spc="-5" dirty="0">
                <a:cs typeface="Times New Roman"/>
              </a:rPr>
              <a:t>line </a:t>
            </a:r>
            <a:r>
              <a:rPr sz="2400" dirty="0">
                <a:cs typeface="Times New Roman"/>
              </a:rPr>
              <a:t>feed</a:t>
            </a:r>
            <a:r>
              <a:rPr sz="2400" spc="-35" dirty="0">
                <a:cs typeface="Times New Roman"/>
              </a:rPr>
              <a:t> </a:t>
            </a:r>
            <a:r>
              <a:rPr sz="2400" dirty="0">
                <a:cs typeface="Times New Roman"/>
              </a:rPr>
              <a:t>operator</a:t>
            </a:r>
          </a:p>
          <a:p>
            <a:pPr marL="12700" marR="137795">
              <a:lnSpc>
                <a:spcPct val="100000"/>
              </a:lnSpc>
              <a:spcBef>
                <a:spcPts val="5"/>
              </a:spcBef>
            </a:pPr>
            <a:r>
              <a:rPr sz="2400" spc="-10" dirty="0">
                <a:cs typeface="Times New Roman"/>
              </a:rPr>
              <a:t>memory </a:t>
            </a:r>
            <a:r>
              <a:rPr sz="2400" spc="-5" dirty="0">
                <a:cs typeface="Times New Roman"/>
              </a:rPr>
              <a:t>allocation </a:t>
            </a:r>
            <a:r>
              <a:rPr sz="2400" dirty="0">
                <a:cs typeface="Times New Roman"/>
              </a:rPr>
              <a:t>operator  </a:t>
            </a:r>
            <a:r>
              <a:rPr sz="2400" spc="-5" dirty="0">
                <a:cs typeface="Times New Roman"/>
              </a:rPr>
              <a:t>field </a:t>
            </a:r>
            <a:r>
              <a:rPr sz="2400" dirty="0">
                <a:cs typeface="Times New Roman"/>
              </a:rPr>
              <a:t>width</a:t>
            </a:r>
            <a:r>
              <a:rPr sz="2400" spc="-45" dirty="0">
                <a:cs typeface="Times New Roman"/>
              </a:rPr>
              <a:t> </a:t>
            </a:r>
            <a:r>
              <a:rPr sz="2400" dirty="0">
                <a:cs typeface="Times New Roman"/>
              </a:rPr>
              <a:t>operator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838200"/>
            <a:ext cx="3200400" cy="2551339"/>
          </a:xfrm>
          <a:prstGeom prst="rect">
            <a:avLst/>
          </a:prstGeom>
        </p:spPr>
        <p:txBody>
          <a:bodyPr vert="horz" wrap="square" lIns="0" tIns="12065" rIns="0" bIns="0" rtlCol="0">
            <a:spAutoFit/>
          </a:bodyPr>
          <a:lstStyle/>
          <a:p>
            <a:pPr marL="12700" algn="just">
              <a:lnSpc>
                <a:spcPct val="100000"/>
              </a:lnSpc>
              <a:spcBef>
                <a:spcPts val="95"/>
              </a:spcBef>
            </a:pPr>
            <a:r>
              <a:rPr sz="2000" b="1" spc="-5" dirty="0">
                <a:solidFill>
                  <a:srgbClr val="FF0000"/>
                </a:solidFill>
                <a:cs typeface="Times New Roman"/>
              </a:rPr>
              <a:t>Scope resolution operator( ::</a:t>
            </a:r>
            <a:r>
              <a:rPr sz="2000" b="1" spc="40" dirty="0">
                <a:solidFill>
                  <a:srgbClr val="FF0000"/>
                </a:solidFill>
                <a:cs typeface="Times New Roman"/>
              </a:rPr>
              <a:t> </a:t>
            </a:r>
            <a:r>
              <a:rPr sz="2000" b="1" spc="-5" dirty="0">
                <a:solidFill>
                  <a:srgbClr val="FF0000"/>
                </a:solidFill>
                <a:cs typeface="Times New Roman"/>
              </a:rPr>
              <a:t>)</a:t>
            </a:r>
            <a:endParaRPr sz="2000" dirty="0">
              <a:solidFill>
                <a:srgbClr val="FF0000"/>
              </a:solidFill>
              <a:cs typeface="Times New Roman"/>
            </a:endParaRPr>
          </a:p>
          <a:p>
            <a:pPr marL="355600" indent="-342900" algn="just">
              <a:lnSpc>
                <a:spcPct val="100000"/>
              </a:lnSpc>
              <a:buFont typeface="Arial"/>
              <a:buChar char="•"/>
              <a:tabLst>
                <a:tab pos="354965" algn="l"/>
                <a:tab pos="355600" algn="l"/>
              </a:tabLst>
            </a:pPr>
            <a:r>
              <a:rPr sz="2000" spc="-5" dirty="0">
                <a:cs typeface="Times New Roman"/>
              </a:rPr>
              <a:t>This</a:t>
            </a:r>
            <a:r>
              <a:rPr sz="2000" spc="-35" dirty="0">
                <a:cs typeface="Times New Roman"/>
              </a:rPr>
              <a:t> </a:t>
            </a:r>
            <a:r>
              <a:rPr sz="2000" dirty="0">
                <a:cs typeface="Times New Roman"/>
              </a:rPr>
              <a:t>operator</a:t>
            </a:r>
            <a:r>
              <a:rPr sz="2000" spc="-40" dirty="0">
                <a:cs typeface="Times New Roman"/>
              </a:rPr>
              <a:t> </a:t>
            </a:r>
            <a:r>
              <a:rPr sz="2000" dirty="0">
                <a:cs typeface="Times New Roman"/>
              </a:rPr>
              <a:t>allows</a:t>
            </a:r>
            <a:r>
              <a:rPr sz="2000" spc="-10" dirty="0">
                <a:cs typeface="Times New Roman"/>
              </a:rPr>
              <a:t> </a:t>
            </a:r>
            <a:r>
              <a:rPr sz="2000" dirty="0">
                <a:cs typeface="Times New Roman"/>
              </a:rPr>
              <a:t>to</a:t>
            </a:r>
            <a:r>
              <a:rPr sz="2000" spc="-25" dirty="0">
                <a:cs typeface="Times New Roman"/>
              </a:rPr>
              <a:t> </a:t>
            </a:r>
            <a:r>
              <a:rPr sz="2000" dirty="0">
                <a:cs typeface="Times New Roman"/>
              </a:rPr>
              <a:t>access</a:t>
            </a:r>
            <a:r>
              <a:rPr sz="2000" spc="15" dirty="0">
                <a:cs typeface="Times New Roman"/>
              </a:rPr>
              <a:t> </a:t>
            </a:r>
            <a:r>
              <a:rPr sz="2000" dirty="0">
                <a:cs typeface="Times New Roman"/>
              </a:rPr>
              <a:t>the</a:t>
            </a:r>
            <a:r>
              <a:rPr sz="2000" spc="-30" dirty="0">
                <a:cs typeface="Times New Roman"/>
              </a:rPr>
              <a:t> </a:t>
            </a:r>
            <a:r>
              <a:rPr sz="2000" dirty="0">
                <a:cs typeface="Times New Roman"/>
              </a:rPr>
              <a:t>global</a:t>
            </a:r>
            <a:r>
              <a:rPr sz="2000" spc="-30" dirty="0">
                <a:cs typeface="Times New Roman"/>
              </a:rPr>
              <a:t> </a:t>
            </a:r>
            <a:r>
              <a:rPr sz="2000" dirty="0">
                <a:cs typeface="Times New Roman"/>
              </a:rPr>
              <a:t>version</a:t>
            </a:r>
            <a:r>
              <a:rPr sz="2000" spc="-35" dirty="0">
                <a:cs typeface="Times New Roman"/>
              </a:rPr>
              <a:t> </a:t>
            </a:r>
            <a:r>
              <a:rPr sz="2000" dirty="0">
                <a:cs typeface="Times New Roman"/>
              </a:rPr>
              <a:t>of</a:t>
            </a:r>
            <a:r>
              <a:rPr sz="2000" spc="-10" dirty="0">
                <a:cs typeface="Times New Roman"/>
              </a:rPr>
              <a:t> </a:t>
            </a:r>
            <a:r>
              <a:rPr sz="2000" dirty="0">
                <a:cs typeface="Times New Roman"/>
              </a:rPr>
              <a:t>a variable</a:t>
            </a:r>
            <a:r>
              <a:rPr sz="2000" spc="-25" dirty="0">
                <a:cs typeface="Times New Roman"/>
              </a:rPr>
              <a:t> </a:t>
            </a:r>
            <a:r>
              <a:rPr sz="2000" dirty="0">
                <a:cs typeface="Times New Roman"/>
              </a:rPr>
              <a:t>within</a:t>
            </a:r>
            <a:r>
              <a:rPr sz="2000" spc="-35" dirty="0">
                <a:cs typeface="Times New Roman"/>
              </a:rPr>
              <a:t> </a:t>
            </a:r>
            <a:r>
              <a:rPr sz="2000" dirty="0">
                <a:cs typeface="Times New Roman"/>
              </a:rPr>
              <a:t>the</a:t>
            </a:r>
            <a:r>
              <a:rPr sz="2000" spc="-10" dirty="0">
                <a:cs typeface="Times New Roman"/>
              </a:rPr>
              <a:t> </a:t>
            </a:r>
            <a:r>
              <a:rPr sz="2000" dirty="0">
                <a:cs typeface="Times New Roman"/>
              </a:rPr>
              <a:t>inner</a:t>
            </a:r>
            <a:r>
              <a:rPr sz="2000" spc="-40" dirty="0">
                <a:cs typeface="Times New Roman"/>
              </a:rPr>
              <a:t> </a:t>
            </a:r>
            <a:r>
              <a:rPr sz="2000" dirty="0">
                <a:cs typeface="Times New Roman"/>
              </a:rPr>
              <a:t>block.</a:t>
            </a:r>
          </a:p>
          <a:p>
            <a:pPr marL="355600" indent="-342900" algn="just">
              <a:lnSpc>
                <a:spcPct val="100000"/>
              </a:lnSpc>
              <a:spcBef>
                <a:spcPts val="335"/>
              </a:spcBef>
              <a:buFont typeface="Arial"/>
              <a:buChar char="•"/>
              <a:tabLst>
                <a:tab pos="354965" algn="l"/>
                <a:tab pos="355600" algn="l"/>
              </a:tabLst>
            </a:pPr>
            <a:r>
              <a:rPr sz="2000" spc="-5" dirty="0">
                <a:cs typeface="Times New Roman"/>
              </a:rPr>
              <a:t>This </a:t>
            </a:r>
            <a:r>
              <a:rPr sz="2000" dirty="0">
                <a:cs typeface="Times New Roman"/>
              </a:rPr>
              <a:t>operator is used</a:t>
            </a:r>
            <a:r>
              <a:rPr sz="2000" spc="-100" dirty="0">
                <a:cs typeface="Times New Roman"/>
              </a:rPr>
              <a:t> </a:t>
            </a:r>
            <a:r>
              <a:rPr sz="2000" dirty="0">
                <a:cs typeface="Times New Roman"/>
              </a:rPr>
              <a:t>as:</a:t>
            </a:r>
          </a:p>
          <a:p>
            <a:pPr marL="927100" algn="just">
              <a:lnSpc>
                <a:spcPct val="100000"/>
              </a:lnSpc>
              <a:spcBef>
                <a:spcPts val="335"/>
              </a:spcBef>
            </a:pPr>
            <a:r>
              <a:rPr sz="2000" b="1" dirty="0">
                <a:solidFill>
                  <a:srgbClr val="FF0000"/>
                </a:solidFill>
                <a:cs typeface="Times New Roman"/>
              </a:rPr>
              <a:t>::</a:t>
            </a:r>
            <a:r>
              <a:rPr sz="2000" b="1" spc="-35" dirty="0">
                <a:solidFill>
                  <a:srgbClr val="FF0000"/>
                </a:solidFill>
                <a:cs typeface="Times New Roman"/>
              </a:rPr>
              <a:t> </a:t>
            </a:r>
            <a:r>
              <a:rPr sz="2000" b="1" dirty="0">
                <a:solidFill>
                  <a:srgbClr val="FF0000"/>
                </a:solidFill>
                <a:cs typeface="Times New Roman"/>
              </a:rPr>
              <a:t>variable-name</a:t>
            </a:r>
            <a:endParaRPr sz="2000" dirty="0">
              <a:solidFill>
                <a:srgbClr val="FF0000"/>
              </a:solidFill>
              <a:cs typeface="Times New Roman"/>
            </a:endParaRPr>
          </a:p>
          <a:p>
            <a:pPr marL="413384" algn="just">
              <a:lnSpc>
                <a:spcPct val="100000"/>
              </a:lnSpc>
            </a:pPr>
            <a:endParaRPr sz="2000" dirty="0">
              <a:cs typeface="Times New Roman"/>
            </a:endParaRPr>
          </a:p>
        </p:txBody>
      </p:sp>
      <p:sp>
        <p:nvSpPr>
          <p:cNvPr id="4" name="object 2"/>
          <p:cNvSpPr txBox="1">
            <a:spLocks/>
          </p:cNvSpPr>
          <p:nvPr/>
        </p:nvSpPr>
        <p:spPr>
          <a:xfrm>
            <a:off x="304800" y="152400"/>
            <a:ext cx="5867400" cy="689932"/>
          </a:xfrm>
          <a:prstGeom prst="rect">
            <a:avLst/>
          </a:prstGeom>
        </p:spPr>
        <p:txBody>
          <a:bodyPr vert="horz" wrap="square" lIns="0" tIns="12700" rIns="0" bIns="0" rtlCol="0" anchor="ctr">
            <a:spAutoFit/>
          </a:bodyPr>
          <a:lstStyle/>
          <a:p>
            <a:pPr marL="12700" marR="0" lvl="0" indent="0" algn="l" defTabSz="914293" rtl="0" eaLnBrk="1" fontAlgn="auto" latinLnBrk="0" hangingPunct="1">
              <a:lnSpc>
                <a:spcPct val="100000"/>
              </a:lnSpc>
              <a:spcBef>
                <a:spcPts val="100"/>
              </a:spcBef>
              <a:spcAft>
                <a:spcPts val="0"/>
              </a:spcAft>
              <a:buClrTx/>
              <a:buSzTx/>
              <a:buFontTx/>
              <a:buNone/>
              <a:tabLst/>
              <a:defRPr/>
            </a:pPr>
            <a:r>
              <a:rPr kumimoji="0" lang="en-US" sz="4400" b="1" i="0" u="none" strike="noStrike" kern="1200" cap="none" spc="-5" normalizeH="0" baseline="0" noProof="0" dirty="0">
                <a:ln>
                  <a:noFill/>
                </a:ln>
                <a:solidFill>
                  <a:schemeClr val="tx1"/>
                </a:solidFill>
                <a:effectLst/>
                <a:uLnTx/>
                <a:uFillTx/>
                <a:latin typeface="+mj-lt"/>
                <a:ea typeface="+mj-ea"/>
                <a:cs typeface="Times New Roman"/>
              </a:rPr>
              <a:t>Operators (2/4)</a:t>
            </a:r>
            <a:endParaRPr kumimoji="0" lang="en-US" sz="4400" b="1" i="0" u="none" strike="noStrike" kern="1200" cap="none" spc="0" normalizeH="0" baseline="0" noProof="0" dirty="0">
              <a:ln>
                <a:noFill/>
              </a:ln>
              <a:solidFill>
                <a:schemeClr val="tx1"/>
              </a:solidFill>
              <a:effectLst/>
              <a:uLnTx/>
              <a:uFillTx/>
              <a:latin typeface="+mj-lt"/>
              <a:ea typeface="+mj-ea"/>
              <a:cs typeface="Times New Roman"/>
            </a:endParaRPr>
          </a:p>
        </p:txBody>
      </p:sp>
      <p:sp>
        <p:nvSpPr>
          <p:cNvPr id="5" name="TextBox 4">
            <a:extLst>
              <a:ext uri="{FF2B5EF4-FFF2-40B4-BE49-F238E27FC236}">
                <a16:creationId xmlns:a16="http://schemas.microsoft.com/office/drawing/2014/main" id="{083FAC17-6D1C-2591-4275-2155B2D8F17A}"/>
              </a:ext>
            </a:extLst>
          </p:cNvPr>
          <p:cNvSpPr txBox="1"/>
          <p:nvPr/>
        </p:nvSpPr>
        <p:spPr>
          <a:xfrm>
            <a:off x="3733800" y="685800"/>
            <a:ext cx="5257800" cy="6001643"/>
          </a:xfrm>
          <a:prstGeom prst="rect">
            <a:avLst/>
          </a:prstGeom>
          <a:noFill/>
        </p:spPr>
        <p:txBody>
          <a:bodyPr wrap="square">
            <a:spAutoFit/>
          </a:bodyPr>
          <a:lstStyle/>
          <a:p>
            <a:r>
              <a:rPr lang="en-US" sz="2400" dirty="0"/>
              <a:t>#include&lt;iostream&gt; </a:t>
            </a:r>
          </a:p>
          <a:p>
            <a:r>
              <a:rPr lang="en-US" sz="2400" dirty="0"/>
              <a:t>using namespace std;</a:t>
            </a:r>
          </a:p>
          <a:p>
            <a:r>
              <a:rPr lang="en-US" sz="2400" dirty="0"/>
              <a:t>int x =11; // this x is global </a:t>
            </a:r>
          </a:p>
          <a:p>
            <a:r>
              <a:rPr lang="en-US" sz="2400" dirty="0"/>
              <a:t>int main()</a:t>
            </a:r>
          </a:p>
          <a:p>
            <a:r>
              <a:rPr lang="en-US" sz="2400" dirty="0"/>
              <a:t>{</a:t>
            </a:r>
          </a:p>
          <a:p>
            <a:r>
              <a:rPr lang="en-US" sz="2400" dirty="0"/>
              <a:t>int x = 22;</a:t>
            </a:r>
          </a:p>
          <a:p>
            <a:r>
              <a:rPr lang="en-US" sz="2400" dirty="0" err="1"/>
              <a:t>cout</a:t>
            </a:r>
            <a:r>
              <a:rPr lang="en-US" sz="2400" dirty="0"/>
              <a:t> &lt;&lt; "In main: x = " &lt;&lt; x &lt;&lt; </a:t>
            </a:r>
            <a:r>
              <a:rPr lang="en-US" sz="2400" dirty="0" err="1"/>
              <a:t>endl</a:t>
            </a:r>
            <a:r>
              <a:rPr lang="en-US" sz="2400" dirty="0"/>
              <a:t>;</a:t>
            </a:r>
          </a:p>
          <a:p>
            <a:r>
              <a:rPr lang="en-US" sz="2400" dirty="0"/>
              <a:t>{</a:t>
            </a:r>
          </a:p>
          <a:p>
            <a:r>
              <a:rPr lang="en-US" sz="2400" dirty="0"/>
              <a:t>int x = 33;</a:t>
            </a:r>
          </a:p>
          <a:p>
            <a:r>
              <a:rPr lang="en-US" sz="2400" dirty="0" err="1"/>
              <a:t>cout</a:t>
            </a:r>
            <a:r>
              <a:rPr lang="en-US" sz="2400" dirty="0"/>
              <a:t> &lt;&lt; "In block inside main: x = " &lt;&lt; x &lt;&lt; </a:t>
            </a:r>
            <a:r>
              <a:rPr lang="en-US" sz="2400" dirty="0" err="1"/>
              <a:t>endl</a:t>
            </a:r>
            <a:r>
              <a:rPr lang="en-US" sz="2400" dirty="0"/>
              <a:t>;</a:t>
            </a:r>
          </a:p>
          <a:p>
            <a:r>
              <a:rPr lang="en-US" sz="2400" dirty="0"/>
              <a:t>}</a:t>
            </a:r>
          </a:p>
          <a:p>
            <a:r>
              <a:rPr lang="en-US" sz="2400" dirty="0"/>
              <a:t>// access to the global x</a:t>
            </a:r>
          </a:p>
          <a:p>
            <a:r>
              <a:rPr lang="en-US" sz="2400" dirty="0" err="1"/>
              <a:t>cout</a:t>
            </a:r>
            <a:r>
              <a:rPr lang="en-US" sz="2400" dirty="0"/>
              <a:t> &lt;&lt; "In main: ::x = " &lt;&lt; ::x &lt;&lt; </a:t>
            </a:r>
            <a:r>
              <a:rPr lang="en-US" sz="2400" dirty="0" err="1"/>
              <a:t>endl</a:t>
            </a:r>
            <a:r>
              <a:rPr lang="en-US" sz="2400" dirty="0"/>
              <a:t>;</a:t>
            </a:r>
          </a:p>
          <a:p>
            <a:r>
              <a:rPr lang="en-US" sz="2400" dirty="0"/>
              <a:t>return 0;</a:t>
            </a:r>
          </a:p>
          <a:p>
            <a:r>
              <a:rPr lang="en-US" sz="2400" dirty="0"/>
              <a:t>}</a:t>
            </a:r>
          </a:p>
        </p:txBody>
      </p:sp>
      <p:sp>
        <p:nvSpPr>
          <p:cNvPr id="6" name="TextBox 5">
            <a:extLst>
              <a:ext uri="{FF2B5EF4-FFF2-40B4-BE49-F238E27FC236}">
                <a16:creationId xmlns:a16="http://schemas.microsoft.com/office/drawing/2014/main" id="{83749499-5D6D-7F0F-7F15-8D0BCB583F81}"/>
              </a:ext>
            </a:extLst>
          </p:cNvPr>
          <p:cNvSpPr txBox="1"/>
          <p:nvPr/>
        </p:nvSpPr>
        <p:spPr>
          <a:xfrm>
            <a:off x="381000" y="4258270"/>
            <a:ext cx="2971800" cy="1200329"/>
          </a:xfrm>
          <a:prstGeom prst="rect">
            <a:avLst/>
          </a:prstGeom>
          <a:noFill/>
        </p:spPr>
        <p:txBody>
          <a:bodyPr wrap="square">
            <a:spAutoFit/>
          </a:bodyPr>
          <a:lstStyle/>
          <a:p>
            <a:r>
              <a:rPr lang="en-US" dirty="0"/>
              <a:t>Output:</a:t>
            </a:r>
          </a:p>
          <a:p>
            <a:r>
              <a:rPr lang="en-US" dirty="0"/>
              <a:t>In main: x = 22</a:t>
            </a:r>
          </a:p>
          <a:p>
            <a:r>
              <a:rPr lang="en-US" dirty="0"/>
              <a:t>In block inside main: x = 33</a:t>
            </a:r>
          </a:p>
          <a:p>
            <a:r>
              <a:rPr lang="en-US" dirty="0"/>
              <a:t>In main: ::x = 11</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999321"/>
            <a:ext cx="8382000" cy="5773375"/>
          </a:xfrm>
          <a:prstGeom prst="rect">
            <a:avLst/>
          </a:prstGeom>
        </p:spPr>
        <p:txBody>
          <a:bodyPr vert="horz" wrap="square" lIns="0" tIns="66040" rIns="0" bIns="0" rtlCol="0">
            <a:spAutoFit/>
          </a:bodyPr>
          <a:lstStyle/>
          <a:p>
            <a:pPr marL="12700" algn="just">
              <a:spcBef>
                <a:spcPts val="520"/>
              </a:spcBef>
            </a:pPr>
            <a:r>
              <a:rPr sz="2000" b="1" spc="-5" dirty="0">
                <a:cs typeface="Times New Roman"/>
              </a:rPr>
              <a:t>Memory </a:t>
            </a:r>
            <a:r>
              <a:rPr sz="2000" b="1" dirty="0">
                <a:cs typeface="Times New Roman"/>
              </a:rPr>
              <a:t>management</a:t>
            </a:r>
            <a:r>
              <a:rPr sz="2000" b="1" spc="-55" dirty="0">
                <a:cs typeface="Times New Roman"/>
              </a:rPr>
              <a:t> </a:t>
            </a:r>
            <a:r>
              <a:rPr sz="2000" b="1" dirty="0">
                <a:cs typeface="Times New Roman"/>
              </a:rPr>
              <a:t>operators</a:t>
            </a:r>
            <a:endParaRPr sz="2000" dirty="0">
              <a:cs typeface="Times New Roman"/>
            </a:endParaRPr>
          </a:p>
          <a:p>
            <a:pPr marL="355600" indent="-342900" algn="just">
              <a:spcBef>
                <a:spcPts val="370"/>
              </a:spcBef>
              <a:buFont typeface="Arial"/>
              <a:buChar char="•"/>
              <a:tabLst>
                <a:tab pos="354965" algn="l"/>
                <a:tab pos="355600" algn="l"/>
              </a:tabLst>
            </a:pPr>
            <a:r>
              <a:rPr sz="2000" b="1" spc="-5" dirty="0">
                <a:solidFill>
                  <a:srgbClr val="FF0000"/>
                </a:solidFill>
                <a:cs typeface="Times New Roman"/>
              </a:rPr>
              <a:t>New</a:t>
            </a:r>
            <a:r>
              <a:rPr sz="2000" b="1" spc="-5" dirty="0">
                <a:cs typeface="Times New Roman"/>
              </a:rPr>
              <a:t> </a:t>
            </a:r>
            <a:r>
              <a:rPr sz="2000" spc="-5" dirty="0">
                <a:cs typeface="Times New Roman"/>
              </a:rPr>
              <a:t>and </a:t>
            </a:r>
            <a:r>
              <a:rPr sz="2000" b="1" spc="-5" dirty="0">
                <a:solidFill>
                  <a:srgbClr val="FF0000"/>
                </a:solidFill>
                <a:cs typeface="Times New Roman"/>
              </a:rPr>
              <a:t>delete</a:t>
            </a:r>
            <a:r>
              <a:rPr sz="2000" b="1" spc="-5" dirty="0">
                <a:cs typeface="Times New Roman"/>
              </a:rPr>
              <a:t> </a:t>
            </a:r>
            <a:r>
              <a:rPr sz="2000" dirty="0">
                <a:cs typeface="Times New Roman"/>
              </a:rPr>
              <a:t>operators</a:t>
            </a:r>
          </a:p>
          <a:p>
            <a:pPr marL="756285" lvl="1" indent="-287020" algn="just">
              <a:spcBef>
                <a:spcPts val="360"/>
              </a:spcBef>
              <a:buFont typeface="Arial"/>
              <a:buChar char="–"/>
              <a:tabLst>
                <a:tab pos="756285" algn="l"/>
                <a:tab pos="756920" algn="l"/>
              </a:tabLst>
            </a:pPr>
            <a:r>
              <a:rPr sz="2000" spc="-5" dirty="0">
                <a:cs typeface="Times New Roman"/>
              </a:rPr>
              <a:t>An object </a:t>
            </a:r>
            <a:r>
              <a:rPr sz="2000" spc="-10" dirty="0">
                <a:cs typeface="Times New Roman"/>
              </a:rPr>
              <a:t>can </a:t>
            </a:r>
            <a:r>
              <a:rPr sz="2000" dirty="0">
                <a:cs typeface="Times New Roman"/>
              </a:rPr>
              <a:t>be </a:t>
            </a:r>
            <a:r>
              <a:rPr sz="2000" spc="-5" dirty="0">
                <a:cs typeface="Times New Roman"/>
              </a:rPr>
              <a:t>created </a:t>
            </a:r>
            <a:r>
              <a:rPr sz="2000" dirty="0">
                <a:cs typeface="Times New Roman"/>
              </a:rPr>
              <a:t>by using </a:t>
            </a:r>
            <a:r>
              <a:rPr sz="2000" spc="-30" dirty="0">
                <a:cs typeface="Times New Roman"/>
              </a:rPr>
              <a:t>new, </a:t>
            </a:r>
            <a:r>
              <a:rPr sz="2000" spc="-5" dirty="0">
                <a:cs typeface="Times New Roman"/>
              </a:rPr>
              <a:t>and destroyed </a:t>
            </a:r>
            <a:r>
              <a:rPr sz="2000" dirty="0">
                <a:cs typeface="Times New Roman"/>
              </a:rPr>
              <a:t>by using</a:t>
            </a:r>
            <a:r>
              <a:rPr sz="2000" spc="-30" dirty="0">
                <a:cs typeface="Times New Roman"/>
              </a:rPr>
              <a:t> </a:t>
            </a:r>
            <a:r>
              <a:rPr sz="2000" spc="-5" dirty="0">
                <a:cs typeface="Times New Roman"/>
              </a:rPr>
              <a:t>delete</a:t>
            </a:r>
            <a:endParaRPr sz="2000" dirty="0">
              <a:cs typeface="Times New Roman"/>
            </a:endParaRPr>
          </a:p>
          <a:p>
            <a:pPr marL="756285" marR="5080" lvl="1" indent="-287020" algn="just">
              <a:spcBef>
                <a:spcPts val="360"/>
              </a:spcBef>
              <a:buFont typeface="Arial"/>
              <a:buChar char="–"/>
              <a:tabLst>
                <a:tab pos="756285" algn="l"/>
                <a:tab pos="756920" algn="l"/>
              </a:tabLst>
            </a:pPr>
            <a:r>
              <a:rPr sz="2000" spc="-5" dirty="0">
                <a:cs typeface="Times New Roman"/>
              </a:rPr>
              <a:t>A data object </a:t>
            </a:r>
            <a:r>
              <a:rPr sz="2000" spc="-10" dirty="0">
                <a:cs typeface="Times New Roman"/>
              </a:rPr>
              <a:t>created </a:t>
            </a:r>
            <a:r>
              <a:rPr sz="2000" dirty="0">
                <a:cs typeface="Times New Roman"/>
              </a:rPr>
              <a:t>inside a </a:t>
            </a:r>
            <a:r>
              <a:rPr sz="2000" spc="-5" dirty="0">
                <a:cs typeface="Times New Roman"/>
              </a:rPr>
              <a:t>block </a:t>
            </a:r>
            <a:r>
              <a:rPr sz="2000" dirty="0">
                <a:cs typeface="Times New Roman"/>
              </a:rPr>
              <a:t>with </a:t>
            </a:r>
            <a:r>
              <a:rPr sz="2000" b="1" spc="-5" dirty="0">
                <a:solidFill>
                  <a:srgbClr val="FF0000"/>
                </a:solidFill>
                <a:cs typeface="Times New Roman"/>
              </a:rPr>
              <a:t>new</a:t>
            </a:r>
            <a:r>
              <a:rPr sz="2000" spc="-5" dirty="0">
                <a:cs typeface="Times New Roman"/>
              </a:rPr>
              <a:t>, will remain in existence until </a:t>
            </a:r>
            <a:r>
              <a:rPr sz="2000" dirty="0">
                <a:cs typeface="Times New Roman"/>
              </a:rPr>
              <a:t>it </a:t>
            </a:r>
            <a:r>
              <a:rPr sz="2000" spc="-5" dirty="0">
                <a:cs typeface="Times New Roman"/>
              </a:rPr>
              <a:t>is </a:t>
            </a:r>
            <a:r>
              <a:rPr sz="2000" spc="-10" dirty="0">
                <a:cs typeface="Times New Roman"/>
              </a:rPr>
              <a:t>explicitly  </a:t>
            </a:r>
            <a:r>
              <a:rPr sz="2000" spc="-5" dirty="0">
                <a:cs typeface="Times New Roman"/>
              </a:rPr>
              <a:t>destroyed </a:t>
            </a:r>
            <a:r>
              <a:rPr sz="2000" dirty="0">
                <a:cs typeface="Times New Roman"/>
              </a:rPr>
              <a:t>by using </a:t>
            </a:r>
            <a:r>
              <a:rPr sz="2000" b="1" spc="-5" dirty="0">
                <a:solidFill>
                  <a:srgbClr val="FF0000"/>
                </a:solidFill>
                <a:cs typeface="Times New Roman"/>
              </a:rPr>
              <a:t>delete</a:t>
            </a:r>
            <a:r>
              <a:rPr sz="2000" b="1" spc="-50" dirty="0">
                <a:cs typeface="Times New Roman"/>
              </a:rPr>
              <a:t> </a:t>
            </a:r>
            <a:r>
              <a:rPr sz="2000" dirty="0">
                <a:cs typeface="Times New Roman"/>
              </a:rPr>
              <a:t>.</a:t>
            </a:r>
          </a:p>
          <a:p>
            <a:pPr marL="756285" lvl="1" indent="-287020" algn="just">
              <a:spcBef>
                <a:spcPts val="5"/>
              </a:spcBef>
              <a:buFont typeface="Arial"/>
              <a:buChar char="–"/>
              <a:tabLst>
                <a:tab pos="756285" algn="l"/>
                <a:tab pos="756920" algn="l"/>
              </a:tabLst>
            </a:pPr>
            <a:r>
              <a:rPr sz="2000" spc="-5" dirty="0">
                <a:cs typeface="Times New Roman"/>
              </a:rPr>
              <a:t>The </a:t>
            </a:r>
            <a:r>
              <a:rPr sz="2000" b="1" spc="-5" dirty="0">
                <a:solidFill>
                  <a:srgbClr val="FF0000"/>
                </a:solidFill>
                <a:cs typeface="Times New Roman"/>
              </a:rPr>
              <a:t>new</a:t>
            </a:r>
            <a:r>
              <a:rPr sz="2000" b="1" spc="-5" dirty="0">
                <a:cs typeface="Times New Roman"/>
              </a:rPr>
              <a:t> </a:t>
            </a:r>
            <a:r>
              <a:rPr sz="2000" spc="-5" dirty="0">
                <a:cs typeface="Times New Roman"/>
              </a:rPr>
              <a:t>operator </a:t>
            </a:r>
            <a:r>
              <a:rPr sz="2000" spc="-10" dirty="0">
                <a:cs typeface="Times New Roman"/>
              </a:rPr>
              <a:t>can </a:t>
            </a:r>
            <a:r>
              <a:rPr sz="2000" dirty="0">
                <a:cs typeface="Times New Roman"/>
              </a:rPr>
              <a:t>be </a:t>
            </a:r>
            <a:r>
              <a:rPr sz="2000" spc="-5" dirty="0">
                <a:cs typeface="Times New Roman"/>
              </a:rPr>
              <a:t>used </a:t>
            </a:r>
            <a:r>
              <a:rPr sz="2000" dirty="0">
                <a:cs typeface="Times New Roman"/>
              </a:rPr>
              <a:t>to </a:t>
            </a:r>
            <a:r>
              <a:rPr sz="2000" spc="-5" dirty="0">
                <a:cs typeface="Times New Roman"/>
              </a:rPr>
              <a:t>create objects </a:t>
            </a:r>
            <a:r>
              <a:rPr sz="2000" dirty="0">
                <a:cs typeface="Times New Roman"/>
              </a:rPr>
              <a:t>of </a:t>
            </a:r>
            <a:r>
              <a:rPr sz="2000" spc="-5" dirty="0">
                <a:cs typeface="Times New Roman"/>
              </a:rPr>
              <a:t>any type. </a:t>
            </a:r>
            <a:r>
              <a:rPr sz="2000" dirty="0">
                <a:cs typeface="Times New Roman"/>
              </a:rPr>
              <a:t>It takes the following </a:t>
            </a:r>
            <a:r>
              <a:rPr sz="2000" spc="-5" dirty="0">
                <a:cs typeface="Times New Roman"/>
              </a:rPr>
              <a:t>general</a:t>
            </a:r>
            <a:r>
              <a:rPr sz="2000" spc="-50" dirty="0">
                <a:cs typeface="Times New Roman"/>
              </a:rPr>
              <a:t> </a:t>
            </a:r>
            <a:r>
              <a:rPr sz="2000" spc="-5" dirty="0">
                <a:cs typeface="Times New Roman"/>
              </a:rPr>
              <a:t>form:</a:t>
            </a:r>
            <a:endParaRPr sz="2000" dirty="0">
              <a:cs typeface="Times New Roman"/>
            </a:endParaRPr>
          </a:p>
          <a:p>
            <a:pPr marL="469900" algn="just">
              <a:spcBef>
                <a:spcPts val="360"/>
              </a:spcBef>
            </a:pPr>
            <a:r>
              <a:rPr lang="en-US" sz="2000" b="1" spc="-5" dirty="0">
                <a:solidFill>
                  <a:srgbClr val="FF0000"/>
                </a:solidFill>
                <a:cs typeface="Times New Roman"/>
              </a:rPr>
              <a:t>                                    </a:t>
            </a:r>
            <a:r>
              <a:rPr sz="2000" b="1" spc="-5" dirty="0">
                <a:solidFill>
                  <a:srgbClr val="FF0000"/>
                </a:solidFill>
                <a:cs typeface="Times New Roman"/>
              </a:rPr>
              <a:t>Pointer-variable </a:t>
            </a:r>
            <a:r>
              <a:rPr sz="2000" b="1" dirty="0">
                <a:solidFill>
                  <a:srgbClr val="FF0000"/>
                </a:solidFill>
                <a:cs typeface="Times New Roman"/>
              </a:rPr>
              <a:t>= </a:t>
            </a:r>
            <a:r>
              <a:rPr sz="2000" b="1" spc="-5" dirty="0">
                <a:solidFill>
                  <a:srgbClr val="FF0000"/>
                </a:solidFill>
                <a:cs typeface="Times New Roman"/>
              </a:rPr>
              <a:t>new</a:t>
            </a:r>
            <a:r>
              <a:rPr sz="2000" b="1" spc="-45" dirty="0">
                <a:solidFill>
                  <a:srgbClr val="FF0000"/>
                </a:solidFill>
                <a:cs typeface="Times New Roman"/>
              </a:rPr>
              <a:t> </a:t>
            </a:r>
            <a:r>
              <a:rPr sz="2000" b="1" dirty="0">
                <a:solidFill>
                  <a:srgbClr val="FF0000"/>
                </a:solidFill>
                <a:cs typeface="Times New Roman"/>
              </a:rPr>
              <a:t>data-type;</a:t>
            </a:r>
            <a:endParaRPr lang="en-US" sz="2000" b="1" dirty="0">
              <a:solidFill>
                <a:srgbClr val="FF0000"/>
              </a:solidFill>
              <a:cs typeface="Times New Roman"/>
            </a:endParaRPr>
          </a:p>
          <a:p>
            <a:pPr marL="469900" indent="-411163" algn="just">
              <a:spcBef>
                <a:spcPts val="360"/>
              </a:spcBef>
              <a:buFont typeface="Arial" pitchFamily="34" charset="0"/>
              <a:buChar char="•"/>
            </a:pPr>
            <a:r>
              <a:rPr sz="2000" dirty="0">
                <a:cs typeface="Times New Roman"/>
              </a:rPr>
              <a:t>Pointer </a:t>
            </a:r>
            <a:r>
              <a:rPr sz="2000" spc="-5" dirty="0">
                <a:cs typeface="Times New Roman"/>
              </a:rPr>
              <a:t>variable is </a:t>
            </a:r>
            <a:r>
              <a:rPr sz="2000" dirty="0">
                <a:cs typeface="Times New Roman"/>
              </a:rPr>
              <a:t>a pointer of type</a:t>
            </a:r>
            <a:r>
              <a:rPr sz="2000" spc="-105" dirty="0">
                <a:cs typeface="Times New Roman"/>
              </a:rPr>
              <a:t> </a:t>
            </a:r>
            <a:r>
              <a:rPr sz="2000" spc="-5" dirty="0">
                <a:cs typeface="Times New Roman"/>
              </a:rPr>
              <a:t>data-type.</a:t>
            </a:r>
            <a:endParaRPr lang="en-US" sz="2000" spc="-5" dirty="0">
              <a:cs typeface="Times New Roman"/>
            </a:endParaRPr>
          </a:p>
          <a:p>
            <a:pPr marL="469900" indent="-411163" algn="just">
              <a:spcBef>
                <a:spcPts val="360"/>
              </a:spcBef>
              <a:buFont typeface="Arial" pitchFamily="34" charset="0"/>
              <a:buChar char="•"/>
            </a:pPr>
            <a:r>
              <a:rPr sz="2000" spc="-5" dirty="0">
                <a:cs typeface="Times New Roman"/>
              </a:rPr>
              <a:t>The </a:t>
            </a:r>
            <a:r>
              <a:rPr sz="2000" b="1" spc="-5" dirty="0">
                <a:solidFill>
                  <a:srgbClr val="FF0000"/>
                </a:solidFill>
                <a:cs typeface="Times New Roman"/>
              </a:rPr>
              <a:t>new</a:t>
            </a:r>
            <a:r>
              <a:rPr sz="2000" b="1" spc="-5" dirty="0">
                <a:cs typeface="Times New Roman"/>
              </a:rPr>
              <a:t> </a:t>
            </a:r>
            <a:r>
              <a:rPr sz="2000" spc="-5" dirty="0">
                <a:cs typeface="Times New Roman"/>
              </a:rPr>
              <a:t>operator allocates sufficient </a:t>
            </a:r>
            <a:r>
              <a:rPr sz="2000" spc="-10" dirty="0">
                <a:cs typeface="Times New Roman"/>
              </a:rPr>
              <a:t>memory </a:t>
            </a:r>
            <a:r>
              <a:rPr sz="2000" dirty="0">
                <a:cs typeface="Times New Roman"/>
              </a:rPr>
              <a:t>to </a:t>
            </a:r>
            <a:r>
              <a:rPr sz="2000" spc="-5" dirty="0">
                <a:cs typeface="Times New Roman"/>
              </a:rPr>
              <a:t>hold </a:t>
            </a:r>
            <a:r>
              <a:rPr sz="2000" dirty="0">
                <a:cs typeface="Times New Roman"/>
              </a:rPr>
              <a:t>a </a:t>
            </a:r>
            <a:r>
              <a:rPr sz="2000" spc="-5" dirty="0">
                <a:cs typeface="Times New Roman"/>
              </a:rPr>
              <a:t>data object </a:t>
            </a:r>
            <a:r>
              <a:rPr sz="2000" dirty="0">
                <a:cs typeface="Times New Roman"/>
              </a:rPr>
              <a:t>of type </a:t>
            </a:r>
            <a:r>
              <a:rPr sz="2000" spc="-5" dirty="0">
                <a:cs typeface="Times New Roman"/>
              </a:rPr>
              <a:t>data-type and returns address  </a:t>
            </a:r>
            <a:r>
              <a:rPr sz="2000" dirty="0">
                <a:cs typeface="Times New Roman"/>
              </a:rPr>
              <a:t>of </a:t>
            </a:r>
            <a:r>
              <a:rPr sz="2000" spc="-5" dirty="0">
                <a:cs typeface="Times New Roman"/>
              </a:rPr>
              <a:t>that</a:t>
            </a:r>
            <a:r>
              <a:rPr sz="2000" spc="-45" dirty="0">
                <a:cs typeface="Times New Roman"/>
              </a:rPr>
              <a:t> </a:t>
            </a:r>
            <a:r>
              <a:rPr sz="2000" spc="-5" dirty="0">
                <a:cs typeface="Times New Roman"/>
              </a:rPr>
              <a:t>object.</a:t>
            </a:r>
            <a:endParaRPr sz="2000" dirty="0">
              <a:cs typeface="Times New Roman"/>
            </a:endParaRPr>
          </a:p>
          <a:p>
            <a:pPr marL="469900" algn="just">
              <a:spcBef>
                <a:spcPts val="5"/>
              </a:spcBef>
            </a:pPr>
            <a:r>
              <a:rPr sz="2000" b="1" spc="-5" dirty="0">
                <a:cs typeface="Times New Roman"/>
              </a:rPr>
              <a:t>Examples:</a:t>
            </a:r>
            <a:endParaRPr sz="2000" dirty="0">
              <a:cs typeface="Times New Roman"/>
            </a:endParaRPr>
          </a:p>
          <a:p>
            <a:pPr marL="469900" marR="5688330" algn="just">
              <a:spcBef>
                <a:spcPts val="95"/>
              </a:spcBef>
            </a:pPr>
            <a:r>
              <a:rPr sz="2000" dirty="0">
                <a:cs typeface="BatangChe"/>
              </a:rPr>
              <a:t>int *p = new</a:t>
            </a:r>
            <a:r>
              <a:rPr lang="en-IN" sz="2000" dirty="0">
                <a:cs typeface="BatangChe"/>
              </a:rPr>
              <a:t> </a:t>
            </a:r>
            <a:r>
              <a:rPr sz="2000" dirty="0">
                <a:cs typeface="BatangChe"/>
              </a:rPr>
              <a:t>int; </a:t>
            </a:r>
            <a:endParaRPr lang="en-IN" sz="2000" dirty="0">
              <a:cs typeface="BatangChe"/>
            </a:endParaRPr>
          </a:p>
          <a:p>
            <a:pPr marL="469900" marR="5688330" algn="just">
              <a:spcBef>
                <a:spcPts val="95"/>
              </a:spcBef>
            </a:pPr>
            <a:r>
              <a:rPr sz="2000" dirty="0">
                <a:cs typeface="BatangChe"/>
              </a:rPr>
              <a:t>float q = new</a:t>
            </a:r>
            <a:r>
              <a:rPr sz="2000" spc="-95" dirty="0">
                <a:cs typeface="BatangChe"/>
              </a:rPr>
              <a:t> </a:t>
            </a:r>
            <a:r>
              <a:rPr sz="2000" dirty="0">
                <a:cs typeface="BatangChe"/>
              </a:rPr>
              <a:t>float;</a:t>
            </a:r>
          </a:p>
          <a:p>
            <a:pPr marL="413384" indent="-343535" algn="just">
              <a:spcBef>
                <a:spcPts val="265"/>
              </a:spcBef>
              <a:buFont typeface="Arial"/>
              <a:buChar char="•"/>
              <a:tabLst>
                <a:tab pos="413384" algn="l"/>
                <a:tab pos="414020" algn="l"/>
              </a:tabLst>
            </a:pPr>
            <a:r>
              <a:rPr sz="2000" spc="-5" dirty="0">
                <a:cs typeface="Times New Roman"/>
              </a:rPr>
              <a:t>Initialization using new</a:t>
            </a:r>
            <a:r>
              <a:rPr sz="2000" spc="-50" dirty="0">
                <a:cs typeface="Times New Roman"/>
              </a:rPr>
              <a:t> </a:t>
            </a:r>
            <a:r>
              <a:rPr sz="2000" dirty="0">
                <a:cs typeface="Times New Roman"/>
              </a:rPr>
              <a:t>operator:</a:t>
            </a:r>
          </a:p>
          <a:p>
            <a:pPr marL="413384" algn="just">
              <a:spcBef>
                <a:spcPts val="360"/>
              </a:spcBef>
            </a:pPr>
            <a:r>
              <a:rPr sz="2000" b="1" spc="-5" dirty="0">
                <a:solidFill>
                  <a:srgbClr val="FF0000"/>
                </a:solidFill>
                <a:cs typeface="Times New Roman"/>
              </a:rPr>
              <a:t>Pointer-variable </a:t>
            </a:r>
            <a:r>
              <a:rPr sz="2000" b="1" dirty="0">
                <a:solidFill>
                  <a:srgbClr val="FF0000"/>
                </a:solidFill>
                <a:cs typeface="Times New Roman"/>
              </a:rPr>
              <a:t>= </a:t>
            </a:r>
            <a:r>
              <a:rPr sz="2000" b="1" spc="-5" dirty="0">
                <a:solidFill>
                  <a:srgbClr val="FF0000"/>
                </a:solidFill>
                <a:cs typeface="Times New Roman"/>
              </a:rPr>
              <a:t>new</a:t>
            </a:r>
            <a:r>
              <a:rPr sz="2000" b="1" spc="-45" dirty="0">
                <a:solidFill>
                  <a:srgbClr val="FF0000"/>
                </a:solidFill>
                <a:cs typeface="Times New Roman"/>
              </a:rPr>
              <a:t> </a:t>
            </a:r>
            <a:r>
              <a:rPr sz="2000" b="1" dirty="0">
                <a:solidFill>
                  <a:srgbClr val="FF0000"/>
                </a:solidFill>
                <a:cs typeface="Times New Roman"/>
              </a:rPr>
              <a:t>data-type(</a:t>
            </a:r>
            <a:r>
              <a:rPr lang="en-IN" sz="2000" b="1" dirty="0">
                <a:solidFill>
                  <a:srgbClr val="FF0000"/>
                </a:solidFill>
                <a:cs typeface="Times New Roman"/>
              </a:rPr>
              <a:t>size</a:t>
            </a:r>
            <a:r>
              <a:rPr sz="2000" b="1" dirty="0">
                <a:solidFill>
                  <a:srgbClr val="FF0000"/>
                </a:solidFill>
                <a:cs typeface="Times New Roman"/>
              </a:rPr>
              <a:t>);</a:t>
            </a:r>
            <a:endParaRPr lang="en-IN" sz="2000" b="1" dirty="0">
              <a:solidFill>
                <a:srgbClr val="FF0000"/>
              </a:solidFill>
              <a:cs typeface="Times New Roman"/>
            </a:endParaRPr>
          </a:p>
          <a:p>
            <a:pPr marL="413384" algn="just">
              <a:spcBef>
                <a:spcPts val="360"/>
              </a:spcBef>
            </a:pPr>
            <a:r>
              <a:rPr lang="en-US" sz="2000" b="0" i="0" dirty="0">
                <a:solidFill>
                  <a:srgbClr val="273239"/>
                </a:solidFill>
                <a:effectLst/>
                <a:latin typeface="Nunito" pitchFamily="2" charset="0"/>
              </a:rPr>
              <a:t>where size(a variable) specifies the number of elements in an array. </a:t>
            </a:r>
            <a:endParaRPr sz="2000" dirty="0">
              <a:solidFill>
                <a:srgbClr val="FF0000"/>
              </a:solidFill>
              <a:cs typeface="Times New Roman"/>
            </a:endParaRPr>
          </a:p>
        </p:txBody>
      </p:sp>
      <p:sp>
        <p:nvSpPr>
          <p:cNvPr id="5" name="object 2"/>
          <p:cNvSpPr txBox="1">
            <a:spLocks/>
          </p:cNvSpPr>
          <p:nvPr/>
        </p:nvSpPr>
        <p:spPr>
          <a:xfrm>
            <a:off x="304800" y="152400"/>
            <a:ext cx="5867400" cy="689932"/>
          </a:xfrm>
          <a:prstGeom prst="rect">
            <a:avLst/>
          </a:prstGeom>
        </p:spPr>
        <p:txBody>
          <a:bodyPr vert="horz" wrap="square" lIns="0" tIns="12700" rIns="0" bIns="0" rtlCol="0" anchor="ctr">
            <a:spAutoFit/>
          </a:bodyPr>
          <a:lstStyle/>
          <a:p>
            <a:pPr marL="12700" marR="0" lvl="0" indent="0" algn="l" defTabSz="914293" rtl="0" eaLnBrk="1" fontAlgn="auto" latinLnBrk="0" hangingPunct="1">
              <a:lnSpc>
                <a:spcPct val="100000"/>
              </a:lnSpc>
              <a:spcBef>
                <a:spcPts val="100"/>
              </a:spcBef>
              <a:spcAft>
                <a:spcPts val="0"/>
              </a:spcAft>
              <a:buClrTx/>
              <a:buSzTx/>
              <a:buFontTx/>
              <a:buNone/>
              <a:tabLst/>
              <a:defRPr/>
            </a:pPr>
            <a:r>
              <a:rPr kumimoji="0" lang="en-US" sz="4400" b="1" i="0" u="none" strike="noStrike" kern="1200" cap="none" spc="-5" normalizeH="0" baseline="0" noProof="0" dirty="0">
                <a:ln>
                  <a:noFill/>
                </a:ln>
                <a:solidFill>
                  <a:schemeClr val="tx1"/>
                </a:solidFill>
                <a:effectLst/>
                <a:uLnTx/>
                <a:uFillTx/>
                <a:latin typeface="+mj-lt"/>
                <a:ea typeface="+mj-ea"/>
                <a:cs typeface="Times New Roman"/>
              </a:rPr>
              <a:t>Operators (3/4)</a:t>
            </a:r>
            <a:endParaRPr kumimoji="0" lang="en-US" sz="4400" b="1" i="0" u="none" strike="noStrike" kern="1200" cap="none" spc="0" normalizeH="0" baseline="0" noProof="0" dirty="0">
              <a:ln>
                <a:noFill/>
              </a:ln>
              <a:solidFill>
                <a:schemeClr val="tx1"/>
              </a:solidFill>
              <a:effectLst/>
              <a:uLnTx/>
              <a:uFillTx/>
              <a:latin typeface="+mj-lt"/>
              <a:ea typeface="+mj-ea"/>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B53C-9080-9484-2994-2E4727D474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3AE49-5DCF-DE0B-5388-FBEC311FB733}"/>
              </a:ext>
            </a:extLst>
          </p:cNvPr>
          <p:cNvSpPr>
            <a:spLocks noGrp="1"/>
          </p:cNvSpPr>
          <p:nvPr>
            <p:ph idx="1"/>
          </p:nvPr>
        </p:nvSpPr>
        <p:spPr/>
        <p:txBody>
          <a:bodyPr>
            <a:normAutofit fontScale="92500"/>
          </a:bodyPr>
          <a:lstStyle/>
          <a:p>
            <a:pPr algn="just" fontAlgn="base"/>
            <a:r>
              <a:rPr lang="en-US" sz="2400" b="1" spc="-5" dirty="0">
                <a:cs typeface="Times New Roman"/>
              </a:rPr>
              <a:t>How is it different from memory allocated to normal variables? </a:t>
            </a:r>
          </a:p>
          <a:p>
            <a:pPr algn="just" fontAlgn="base"/>
            <a:r>
              <a:rPr lang="en-US" sz="2400" spc="-5" dirty="0">
                <a:cs typeface="Times New Roman"/>
              </a:rPr>
              <a:t>For normal variables like “int a”, “char str[10]”, </a:t>
            </a:r>
            <a:r>
              <a:rPr lang="en-US" sz="2400" spc="-5" dirty="0" err="1">
                <a:cs typeface="Times New Roman"/>
              </a:rPr>
              <a:t>etc</a:t>
            </a:r>
            <a:r>
              <a:rPr lang="en-US" sz="2400" spc="-5" dirty="0">
                <a:cs typeface="Times New Roman"/>
              </a:rPr>
              <a:t>, memory is automatically allocated and deallocated. </a:t>
            </a:r>
          </a:p>
          <a:p>
            <a:pPr algn="just" fontAlgn="base"/>
            <a:r>
              <a:rPr lang="en-US" sz="2400" spc="-5" dirty="0">
                <a:cs typeface="Times New Roman"/>
              </a:rPr>
              <a:t>For dynamically allocated memory like “int *p = new int[10]”, it is the programmer’s responsibility to deallocate memory when no longer needed. </a:t>
            </a:r>
          </a:p>
          <a:p>
            <a:pPr algn="just" fontAlgn="base"/>
            <a:r>
              <a:rPr lang="en-US" sz="2400" spc="-5" dirty="0">
                <a:cs typeface="Times New Roman"/>
              </a:rPr>
              <a:t>If the programmer doesn’t deallocate memory, it causes a </a:t>
            </a:r>
            <a:r>
              <a:rPr lang="en-US" sz="2400" spc="-5" dirty="0">
                <a:cs typeface="Times New Roman"/>
                <a:hlinkClick r:id="rId2">
                  <a:extLst>
                    <a:ext uri="{A12FA001-AC4F-418D-AE19-62706E023703}">
                      <ahyp:hlinkClr xmlns:ahyp="http://schemas.microsoft.com/office/drawing/2018/hyperlinkcolor" val="tx"/>
                    </a:ext>
                  </a:extLst>
                </a:hlinkClick>
              </a:rPr>
              <a:t>memory leak</a:t>
            </a:r>
            <a:r>
              <a:rPr lang="en-US" sz="2400" spc="-5" dirty="0">
                <a:cs typeface="Times New Roman"/>
              </a:rPr>
              <a:t> (memory is not deallocated until the program terminates).</a:t>
            </a:r>
          </a:p>
          <a:p>
            <a:pPr algn="just" fontAlgn="base"/>
            <a:r>
              <a:rPr lang="en-US" sz="2400" spc="-5" dirty="0">
                <a:cs typeface="Times New Roman"/>
              </a:rPr>
              <a:t>C uses the malloc() and </a:t>
            </a:r>
            <a:r>
              <a:rPr lang="en-US" sz="2400" spc="-5" dirty="0" err="1">
                <a:cs typeface="Times New Roman"/>
              </a:rPr>
              <a:t>calloc</a:t>
            </a:r>
            <a:r>
              <a:rPr lang="en-US" sz="2400" spc="-5" dirty="0">
                <a:cs typeface="Times New Roman"/>
              </a:rPr>
              <a:t>() function to allocate memory dynamically at run time and uses a free() function to free dynamically allocated memory. </a:t>
            </a:r>
          </a:p>
          <a:p>
            <a:pPr algn="just" fontAlgn="base"/>
            <a:r>
              <a:rPr lang="en-US" sz="2400" spc="-5" dirty="0">
                <a:cs typeface="Times New Roman"/>
              </a:rPr>
              <a:t>C++ supports also these functions along with </a:t>
            </a:r>
            <a:r>
              <a:rPr lang="en-US" sz="2400" b="1" spc="-5" dirty="0">
                <a:cs typeface="Times New Roman"/>
              </a:rPr>
              <a:t>new</a:t>
            </a:r>
            <a:r>
              <a:rPr lang="en-US" sz="2400" spc="-5" dirty="0">
                <a:cs typeface="Times New Roman"/>
              </a:rPr>
              <a:t> and </a:t>
            </a:r>
            <a:r>
              <a:rPr lang="en-US" sz="2400" b="1" spc="-5" dirty="0">
                <a:cs typeface="Times New Roman"/>
              </a:rPr>
              <a:t>delete</a:t>
            </a:r>
            <a:r>
              <a:rPr lang="en-IN" sz="2400" b="1" spc="-5" dirty="0">
                <a:cs typeface="Times New Roman"/>
              </a:rPr>
              <a:t>.</a:t>
            </a:r>
            <a:endParaRPr lang="en-US" sz="2400" b="1" spc="-5" dirty="0">
              <a:cs typeface="Times New Roman"/>
            </a:endParaRPr>
          </a:p>
        </p:txBody>
      </p:sp>
    </p:spTree>
    <p:extLst>
      <p:ext uri="{BB962C8B-B14F-4D97-AF65-F5344CB8AC3E}">
        <p14:creationId xmlns:p14="http://schemas.microsoft.com/office/powerpoint/2010/main" val="2153120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314037"/>
            <a:ext cx="8036559" cy="4527521"/>
          </a:xfrm>
          <a:prstGeom prst="rect">
            <a:avLst/>
          </a:prstGeom>
        </p:spPr>
        <p:txBody>
          <a:bodyPr vert="horz" wrap="square" lIns="0" tIns="79375" rIns="0" bIns="0" rtlCol="0">
            <a:spAutoFit/>
          </a:bodyPr>
          <a:lstStyle/>
          <a:p>
            <a:pPr marL="12700" algn="just">
              <a:lnSpc>
                <a:spcPct val="100000"/>
              </a:lnSpc>
              <a:spcBef>
                <a:spcPts val="625"/>
              </a:spcBef>
            </a:pPr>
            <a:r>
              <a:rPr sz="2400" b="1" spc="-5" dirty="0">
                <a:cs typeface="Times New Roman"/>
              </a:rPr>
              <a:t>delete</a:t>
            </a:r>
            <a:r>
              <a:rPr sz="2400" b="1" spc="-10" dirty="0">
                <a:cs typeface="Times New Roman"/>
              </a:rPr>
              <a:t> </a:t>
            </a:r>
            <a:r>
              <a:rPr sz="2400" b="1" spc="-5" dirty="0">
                <a:cs typeface="Times New Roman"/>
              </a:rPr>
              <a:t>operator:</a:t>
            </a:r>
            <a:endParaRPr sz="2400">
              <a:cs typeface="Times New Roman"/>
            </a:endParaRPr>
          </a:p>
          <a:p>
            <a:pPr marL="355600" indent="-342900" algn="just">
              <a:lnSpc>
                <a:spcPct val="100000"/>
              </a:lnSpc>
              <a:spcBef>
                <a:spcPts val="490"/>
              </a:spcBef>
              <a:buFont typeface="Arial"/>
              <a:buChar char="•"/>
              <a:tabLst>
                <a:tab pos="354965" algn="l"/>
                <a:tab pos="355600" algn="l"/>
              </a:tabLst>
            </a:pPr>
            <a:r>
              <a:rPr sz="2400" dirty="0">
                <a:cs typeface="Times New Roman"/>
              </a:rPr>
              <a:t>When data object is no longer needed, it is destroyed to release </a:t>
            </a:r>
            <a:r>
              <a:rPr sz="2400">
                <a:cs typeface="Times New Roman"/>
              </a:rPr>
              <a:t>the</a:t>
            </a:r>
            <a:r>
              <a:rPr sz="2400" spc="-260">
                <a:cs typeface="Times New Roman"/>
              </a:rPr>
              <a:t> </a:t>
            </a:r>
            <a:r>
              <a:rPr sz="2400" spc="-10">
                <a:cs typeface="Times New Roman"/>
              </a:rPr>
              <a:t>memory</a:t>
            </a:r>
            <a:r>
              <a:rPr lang="en-US" sz="2400" spc="-10" dirty="0">
                <a:cs typeface="Times New Roman"/>
              </a:rPr>
              <a:t> </a:t>
            </a:r>
            <a:r>
              <a:rPr sz="2400">
                <a:cs typeface="Times New Roman"/>
              </a:rPr>
              <a:t>space </a:t>
            </a:r>
            <a:r>
              <a:rPr sz="2400" dirty="0">
                <a:cs typeface="Times New Roman"/>
              </a:rPr>
              <a:t>for reuse as</a:t>
            </a:r>
            <a:r>
              <a:rPr sz="2400" spc="-100" dirty="0">
                <a:cs typeface="Times New Roman"/>
              </a:rPr>
              <a:t> </a:t>
            </a:r>
            <a:r>
              <a:rPr sz="2400" dirty="0">
                <a:cs typeface="Times New Roman"/>
              </a:rPr>
              <a:t>:</a:t>
            </a:r>
            <a:endParaRPr sz="2400">
              <a:cs typeface="Times New Roman"/>
            </a:endParaRPr>
          </a:p>
          <a:p>
            <a:pPr marL="927100" algn="just">
              <a:lnSpc>
                <a:spcPct val="100000"/>
              </a:lnSpc>
              <a:spcBef>
                <a:spcPts val="480"/>
              </a:spcBef>
            </a:pPr>
            <a:r>
              <a:rPr sz="2400" b="1" spc="-5" dirty="0">
                <a:solidFill>
                  <a:srgbClr val="FF0000"/>
                </a:solidFill>
                <a:cs typeface="Times New Roman"/>
              </a:rPr>
              <a:t>delete</a:t>
            </a:r>
            <a:r>
              <a:rPr sz="2400" b="1" spc="-35" dirty="0">
                <a:solidFill>
                  <a:srgbClr val="FF0000"/>
                </a:solidFill>
                <a:cs typeface="Times New Roman"/>
              </a:rPr>
              <a:t> </a:t>
            </a:r>
            <a:r>
              <a:rPr sz="2400" b="1" spc="-5" dirty="0">
                <a:solidFill>
                  <a:srgbClr val="FF0000"/>
                </a:solidFill>
                <a:cs typeface="Times New Roman"/>
              </a:rPr>
              <a:t>pointer-variable;</a:t>
            </a:r>
            <a:endParaRPr sz="2400">
              <a:solidFill>
                <a:srgbClr val="FF0000"/>
              </a:solidFill>
              <a:cs typeface="Times New Roman"/>
            </a:endParaRPr>
          </a:p>
          <a:p>
            <a:pPr marL="355600" marR="175260" indent="-342900" algn="just">
              <a:lnSpc>
                <a:spcPct val="100000"/>
              </a:lnSpc>
              <a:spcBef>
                <a:spcPts val="480"/>
              </a:spcBef>
              <a:buFont typeface="Arial"/>
              <a:buChar char="•"/>
              <a:tabLst>
                <a:tab pos="354965" algn="l"/>
                <a:tab pos="355600" algn="l"/>
              </a:tabLst>
            </a:pPr>
            <a:r>
              <a:rPr sz="2400" dirty="0">
                <a:cs typeface="Times New Roman"/>
              </a:rPr>
              <a:t>The </a:t>
            </a:r>
            <a:r>
              <a:rPr sz="2400" spc="-5" dirty="0">
                <a:cs typeface="Times New Roman"/>
              </a:rPr>
              <a:t>pointer-variable </a:t>
            </a:r>
            <a:r>
              <a:rPr sz="2400" dirty="0">
                <a:cs typeface="Times New Roman"/>
              </a:rPr>
              <a:t>is the pointer that points to a data object created</a:t>
            </a:r>
            <a:r>
              <a:rPr sz="2400" spc="-235" dirty="0">
                <a:cs typeface="Times New Roman"/>
              </a:rPr>
              <a:t> </a:t>
            </a:r>
            <a:r>
              <a:rPr sz="2400" dirty="0">
                <a:cs typeface="Times New Roman"/>
              </a:rPr>
              <a:t>with  </a:t>
            </a:r>
            <a:r>
              <a:rPr sz="2400" spc="-30" dirty="0">
                <a:cs typeface="Times New Roman"/>
              </a:rPr>
              <a:t>new.</a:t>
            </a:r>
            <a:endParaRPr sz="2400">
              <a:cs typeface="Times New Roman"/>
            </a:endParaRPr>
          </a:p>
          <a:p>
            <a:pPr algn="just">
              <a:lnSpc>
                <a:spcPct val="100000"/>
              </a:lnSpc>
              <a:spcBef>
                <a:spcPts val="25"/>
              </a:spcBef>
              <a:buFont typeface="Arial"/>
              <a:buChar char="•"/>
            </a:pPr>
            <a:endParaRPr sz="2400">
              <a:cs typeface="Times New Roman"/>
            </a:endParaRPr>
          </a:p>
          <a:p>
            <a:pPr marL="355600" indent="-342900" algn="just">
              <a:lnSpc>
                <a:spcPct val="100000"/>
              </a:lnSpc>
              <a:spcBef>
                <a:spcPts val="5"/>
              </a:spcBef>
              <a:tabLst>
                <a:tab pos="354965" algn="l"/>
                <a:tab pos="355600" algn="l"/>
              </a:tabLst>
            </a:pPr>
            <a:r>
              <a:rPr sz="2400" spc="-5" dirty="0">
                <a:cs typeface="Times New Roman"/>
              </a:rPr>
              <a:t>Examples:</a:t>
            </a:r>
            <a:endParaRPr sz="2400">
              <a:cs typeface="Times New Roman"/>
            </a:endParaRPr>
          </a:p>
          <a:p>
            <a:pPr marL="355600" marR="6692900" indent="-342900" algn="just">
              <a:spcBef>
                <a:spcPts val="490"/>
              </a:spcBef>
              <a:tabLst>
                <a:tab pos="354013" algn="l"/>
                <a:tab pos="355600" algn="l"/>
                <a:tab pos="1712913" algn="l"/>
              </a:tabLst>
            </a:pPr>
            <a:r>
              <a:rPr lang="en-US" sz="2400" dirty="0">
                <a:cs typeface="Times New Roman"/>
              </a:rPr>
              <a:t>delete p;</a:t>
            </a:r>
          </a:p>
          <a:p>
            <a:pPr marL="355600" marR="6692900" indent="-342900" algn="just">
              <a:spcBef>
                <a:spcPts val="490"/>
              </a:spcBef>
              <a:tabLst>
                <a:tab pos="354013" algn="l"/>
                <a:tab pos="355600" algn="l"/>
                <a:tab pos="1712913" algn="l"/>
              </a:tabLst>
            </a:pPr>
            <a:r>
              <a:rPr lang="en-US" sz="2400" dirty="0">
                <a:cs typeface="Times New Roman"/>
              </a:rPr>
              <a:t>delete q;</a:t>
            </a:r>
          </a:p>
          <a:p>
            <a:pPr marL="355600" marR="6692900" indent="-342900" algn="just">
              <a:spcBef>
                <a:spcPts val="490"/>
              </a:spcBef>
              <a:tabLst>
                <a:tab pos="354013" algn="l"/>
                <a:tab pos="355600" algn="l"/>
                <a:tab pos="1712913" algn="l"/>
              </a:tabLst>
            </a:pPr>
            <a:endParaRPr sz="2400">
              <a:cs typeface="Times New Roman"/>
            </a:endParaRPr>
          </a:p>
        </p:txBody>
      </p:sp>
      <p:sp>
        <p:nvSpPr>
          <p:cNvPr id="5" name="object 2"/>
          <p:cNvSpPr txBox="1">
            <a:spLocks/>
          </p:cNvSpPr>
          <p:nvPr/>
        </p:nvSpPr>
        <p:spPr>
          <a:xfrm>
            <a:off x="304800" y="152400"/>
            <a:ext cx="5867400" cy="689932"/>
          </a:xfrm>
          <a:prstGeom prst="rect">
            <a:avLst/>
          </a:prstGeom>
        </p:spPr>
        <p:txBody>
          <a:bodyPr vert="horz" wrap="square" lIns="0" tIns="12700" rIns="0" bIns="0" rtlCol="0" anchor="ctr">
            <a:spAutoFit/>
          </a:bodyPr>
          <a:lstStyle/>
          <a:p>
            <a:pPr marL="12700" marR="0" lvl="0" indent="0" algn="l" defTabSz="914293" rtl="0" eaLnBrk="1" fontAlgn="auto" latinLnBrk="0" hangingPunct="1">
              <a:lnSpc>
                <a:spcPct val="100000"/>
              </a:lnSpc>
              <a:spcBef>
                <a:spcPts val="100"/>
              </a:spcBef>
              <a:spcAft>
                <a:spcPts val="0"/>
              </a:spcAft>
              <a:buClrTx/>
              <a:buSzTx/>
              <a:buFontTx/>
              <a:buNone/>
              <a:tabLst/>
              <a:defRPr/>
            </a:pPr>
            <a:r>
              <a:rPr kumimoji="0" lang="en-US" sz="4400" b="1" i="0" u="none" strike="noStrike" kern="1200" cap="none" spc="-5" normalizeH="0" baseline="0" noProof="0" dirty="0">
                <a:ln>
                  <a:noFill/>
                </a:ln>
                <a:solidFill>
                  <a:schemeClr val="tx1"/>
                </a:solidFill>
                <a:effectLst/>
                <a:uLnTx/>
                <a:uFillTx/>
                <a:latin typeface="+mj-lt"/>
                <a:ea typeface="+mj-ea"/>
                <a:cs typeface="Times New Roman"/>
              </a:rPr>
              <a:t>Operators (4/4)</a:t>
            </a:r>
            <a:endParaRPr kumimoji="0" lang="en-US" sz="4400" b="1" i="0" u="none" strike="noStrike" kern="1200" cap="none" spc="0" normalizeH="0" baseline="0" noProof="0" dirty="0">
              <a:ln>
                <a:noFill/>
              </a:ln>
              <a:solidFill>
                <a:schemeClr val="tx1"/>
              </a:solidFill>
              <a:effectLst/>
              <a:uLnTx/>
              <a:uFillTx/>
              <a:latin typeface="+mj-lt"/>
              <a:ea typeface="+mj-ea"/>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4948300" cy="689291"/>
          </a:xfrm>
          <a:prstGeom prst="rect">
            <a:avLst/>
          </a:prstGeom>
        </p:spPr>
        <p:txBody>
          <a:bodyPr vert="horz" wrap="square" lIns="0" tIns="12065" rIns="0" bIns="0" rtlCol="0">
            <a:spAutoFit/>
          </a:bodyPr>
          <a:lstStyle/>
          <a:p>
            <a:pPr marL="12700" algn="l">
              <a:lnSpc>
                <a:spcPct val="100000"/>
              </a:lnSpc>
              <a:spcBef>
                <a:spcPts val="95"/>
              </a:spcBef>
            </a:pPr>
            <a:r>
              <a:rPr b="1" spc="-5">
                <a:cs typeface="Times New Roman"/>
              </a:rPr>
              <a:t>Ma</a:t>
            </a:r>
            <a:r>
              <a:rPr b="1">
                <a:cs typeface="Times New Roman"/>
              </a:rPr>
              <a:t>n</a:t>
            </a:r>
            <a:r>
              <a:rPr b="1" spc="-5">
                <a:cs typeface="Times New Roman"/>
              </a:rPr>
              <a:t>i</a:t>
            </a:r>
            <a:r>
              <a:rPr b="1">
                <a:cs typeface="Times New Roman"/>
              </a:rPr>
              <a:t>p</a:t>
            </a:r>
            <a:r>
              <a:rPr b="1" spc="-5">
                <a:cs typeface="Times New Roman"/>
              </a:rPr>
              <a:t>u</a:t>
            </a:r>
            <a:r>
              <a:rPr b="1">
                <a:cs typeface="Times New Roman"/>
              </a:rPr>
              <a:t>l</a:t>
            </a:r>
            <a:r>
              <a:rPr b="1" spc="-5">
                <a:cs typeface="Times New Roman"/>
              </a:rPr>
              <a:t>at</a:t>
            </a:r>
            <a:r>
              <a:rPr b="1" spc="5">
                <a:cs typeface="Times New Roman"/>
              </a:rPr>
              <a:t>o</a:t>
            </a:r>
            <a:r>
              <a:rPr b="1" spc="-5">
                <a:cs typeface="Times New Roman"/>
              </a:rPr>
              <a:t>rs</a:t>
            </a:r>
            <a:r>
              <a:rPr lang="en-US" b="1" spc="-5" dirty="0">
                <a:cs typeface="Times New Roman"/>
              </a:rPr>
              <a:t> (1/2)</a:t>
            </a:r>
            <a:endParaRPr b="1" spc="-5" dirty="0">
              <a:cs typeface="Times New Roman"/>
            </a:endParaRPr>
          </a:p>
        </p:txBody>
      </p:sp>
      <p:sp>
        <p:nvSpPr>
          <p:cNvPr id="3" name="object 3"/>
          <p:cNvSpPr txBox="1"/>
          <p:nvPr/>
        </p:nvSpPr>
        <p:spPr>
          <a:xfrm>
            <a:off x="535940" y="1563979"/>
            <a:ext cx="8074025" cy="4703852"/>
          </a:xfrm>
          <a:prstGeom prst="rect">
            <a:avLst/>
          </a:prstGeom>
        </p:spPr>
        <p:txBody>
          <a:bodyPr vert="horz" wrap="square" lIns="0" tIns="73660" rIns="0" bIns="0" rtlCol="0">
            <a:spAutoFit/>
          </a:bodyPr>
          <a:lstStyle/>
          <a:p>
            <a:pPr marL="12700" algn="just">
              <a:lnSpc>
                <a:spcPct val="100000"/>
              </a:lnSpc>
              <a:spcBef>
                <a:spcPts val="580"/>
              </a:spcBef>
            </a:pPr>
            <a:r>
              <a:rPr sz="2800" b="1" dirty="0">
                <a:cs typeface="Times New Roman"/>
              </a:rPr>
              <a:t>Manipulators:</a:t>
            </a:r>
            <a:endParaRPr sz="2800" dirty="0">
              <a:cs typeface="Times New Roman"/>
            </a:endParaRPr>
          </a:p>
          <a:p>
            <a:pPr marL="756285" indent="-287020" algn="just">
              <a:lnSpc>
                <a:spcPct val="100000"/>
              </a:lnSpc>
              <a:spcBef>
                <a:spcPts val="480"/>
              </a:spcBef>
              <a:buFont typeface="Arial"/>
              <a:buChar char="–"/>
              <a:tabLst>
                <a:tab pos="756285" algn="l"/>
                <a:tab pos="756920" algn="l"/>
              </a:tabLst>
            </a:pPr>
            <a:r>
              <a:rPr sz="2800" dirty="0">
                <a:cs typeface="Times New Roman"/>
              </a:rPr>
              <a:t>Operators that are used </a:t>
            </a:r>
            <a:r>
              <a:rPr sz="2800" spc="-5" dirty="0">
                <a:cs typeface="Times New Roman"/>
              </a:rPr>
              <a:t>to format </a:t>
            </a:r>
            <a:r>
              <a:rPr sz="2800" dirty="0">
                <a:cs typeface="Times New Roman"/>
              </a:rPr>
              <a:t>the data</a:t>
            </a:r>
            <a:r>
              <a:rPr sz="2800" spc="-145" dirty="0">
                <a:cs typeface="Times New Roman"/>
              </a:rPr>
              <a:t> </a:t>
            </a:r>
            <a:r>
              <a:rPr sz="2800" spc="-20" dirty="0">
                <a:cs typeface="Times New Roman"/>
              </a:rPr>
              <a:t>display.</a:t>
            </a:r>
            <a:endParaRPr sz="2800" dirty="0">
              <a:cs typeface="Times New Roman"/>
            </a:endParaRPr>
          </a:p>
          <a:p>
            <a:pPr marL="756285" indent="-287020" algn="just">
              <a:lnSpc>
                <a:spcPct val="100000"/>
              </a:lnSpc>
              <a:spcBef>
                <a:spcPts val="480"/>
              </a:spcBef>
              <a:buFont typeface="Arial"/>
              <a:buChar char="–"/>
              <a:tabLst>
                <a:tab pos="756285" algn="l"/>
                <a:tab pos="756920" algn="l"/>
              </a:tabLst>
            </a:pPr>
            <a:r>
              <a:rPr sz="2800" spc="-5" dirty="0">
                <a:cs typeface="Times New Roman"/>
              </a:rPr>
              <a:t>Commonly </a:t>
            </a:r>
            <a:r>
              <a:rPr sz="2800" dirty="0">
                <a:cs typeface="Times New Roman"/>
              </a:rPr>
              <a:t>used </a:t>
            </a:r>
            <a:r>
              <a:rPr sz="2800" spc="-5" dirty="0">
                <a:cs typeface="Times New Roman"/>
              </a:rPr>
              <a:t>manipulators </a:t>
            </a:r>
            <a:r>
              <a:rPr sz="2800" dirty="0">
                <a:cs typeface="Times New Roman"/>
              </a:rPr>
              <a:t>are </a:t>
            </a:r>
            <a:r>
              <a:rPr sz="2800" b="1" dirty="0">
                <a:solidFill>
                  <a:srgbClr val="FF0000"/>
                </a:solidFill>
                <a:cs typeface="Times New Roman"/>
              </a:rPr>
              <a:t>endl</a:t>
            </a:r>
            <a:r>
              <a:rPr sz="2800" b="1" dirty="0">
                <a:cs typeface="Times New Roman"/>
              </a:rPr>
              <a:t> </a:t>
            </a:r>
            <a:r>
              <a:rPr sz="2800" dirty="0">
                <a:cs typeface="Times New Roman"/>
              </a:rPr>
              <a:t>and</a:t>
            </a:r>
            <a:r>
              <a:rPr sz="2800" spc="-75" dirty="0">
                <a:cs typeface="Times New Roman"/>
              </a:rPr>
              <a:t> </a:t>
            </a:r>
            <a:r>
              <a:rPr sz="2800" b="1" dirty="0">
                <a:solidFill>
                  <a:srgbClr val="FF0000"/>
                </a:solidFill>
                <a:cs typeface="Times New Roman"/>
              </a:rPr>
              <a:t>setw</a:t>
            </a:r>
            <a:r>
              <a:rPr sz="2800" dirty="0">
                <a:cs typeface="Times New Roman"/>
              </a:rPr>
              <a:t>.</a:t>
            </a:r>
          </a:p>
          <a:p>
            <a:pPr marL="756285" marR="5080" indent="-287020" algn="just">
              <a:lnSpc>
                <a:spcPct val="100000"/>
              </a:lnSpc>
              <a:spcBef>
                <a:spcPts val="480"/>
              </a:spcBef>
              <a:buFont typeface="Arial"/>
              <a:buChar char="–"/>
              <a:tabLst>
                <a:tab pos="756285" algn="l"/>
                <a:tab pos="756920" algn="l"/>
                <a:tab pos="4864100" algn="l"/>
              </a:tabLst>
            </a:pPr>
            <a:r>
              <a:rPr sz="2800" dirty="0">
                <a:cs typeface="Times New Roman"/>
              </a:rPr>
              <a:t>The  </a:t>
            </a:r>
            <a:r>
              <a:rPr sz="2800" b="1" spc="-5" dirty="0">
                <a:solidFill>
                  <a:srgbClr val="FF0000"/>
                </a:solidFill>
                <a:cs typeface="Times New Roman"/>
              </a:rPr>
              <a:t>endl</a:t>
            </a:r>
            <a:r>
              <a:rPr sz="2800" b="1" spc="-5" dirty="0">
                <a:cs typeface="Times New Roman"/>
              </a:rPr>
              <a:t>  </a:t>
            </a:r>
            <a:r>
              <a:rPr sz="2800" spc="-10" dirty="0">
                <a:cs typeface="Times New Roman"/>
              </a:rPr>
              <a:t>manipulator,  </a:t>
            </a:r>
            <a:r>
              <a:rPr sz="2800" spc="-5" dirty="0">
                <a:cs typeface="Times New Roman"/>
              </a:rPr>
              <a:t>when </a:t>
            </a:r>
            <a:r>
              <a:rPr sz="2800" spc="35" dirty="0">
                <a:cs typeface="Times New Roman"/>
              </a:rPr>
              <a:t> </a:t>
            </a:r>
            <a:r>
              <a:rPr sz="2800" spc="-5" dirty="0">
                <a:cs typeface="Times New Roman"/>
              </a:rPr>
              <a:t>used </a:t>
            </a:r>
            <a:r>
              <a:rPr sz="2800" spc="10" dirty="0">
                <a:cs typeface="Times New Roman"/>
              </a:rPr>
              <a:t> </a:t>
            </a:r>
            <a:r>
              <a:rPr sz="2800" spc="-10" dirty="0">
                <a:cs typeface="Times New Roman"/>
              </a:rPr>
              <a:t>in	an</a:t>
            </a:r>
            <a:r>
              <a:rPr lang="en-US" sz="2800" spc="-10" dirty="0">
                <a:cs typeface="Times New Roman"/>
              </a:rPr>
              <a:t> </a:t>
            </a:r>
            <a:r>
              <a:rPr sz="2800" dirty="0">
                <a:cs typeface="Times New Roman"/>
              </a:rPr>
              <a:t>output </a:t>
            </a:r>
            <a:r>
              <a:rPr sz="2800" spc="-5" dirty="0">
                <a:cs typeface="Times New Roman"/>
              </a:rPr>
              <a:t>statement, causes </a:t>
            </a:r>
            <a:r>
              <a:rPr sz="2800" dirty="0">
                <a:cs typeface="Times New Roman"/>
              </a:rPr>
              <a:t>a  linefeed </a:t>
            </a:r>
            <a:r>
              <a:rPr sz="2800" spc="-5" dirty="0">
                <a:cs typeface="Times New Roman"/>
              </a:rPr>
              <a:t>to </a:t>
            </a:r>
            <a:r>
              <a:rPr sz="2800" dirty="0">
                <a:cs typeface="Times New Roman"/>
              </a:rPr>
              <a:t>be</a:t>
            </a:r>
            <a:r>
              <a:rPr sz="2800" spc="-55" dirty="0">
                <a:cs typeface="Times New Roman"/>
              </a:rPr>
              <a:t> </a:t>
            </a:r>
            <a:r>
              <a:rPr sz="2800" dirty="0">
                <a:cs typeface="Times New Roman"/>
              </a:rPr>
              <a:t>inserted.</a:t>
            </a:r>
          </a:p>
          <a:p>
            <a:pPr marL="756285" indent="-287020" algn="just">
              <a:lnSpc>
                <a:spcPct val="100000"/>
              </a:lnSpc>
              <a:spcBef>
                <a:spcPts val="480"/>
              </a:spcBef>
              <a:buFont typeface="Arial"/>
              <a:buChar char="–"/>
              <a:tabLst>
                <a:tab pos="756285" algn="l"/>
                <a:tab pos="756920" algn="l"/>
              </a:tabLst>
            </a:pPr>
            <a:r>
              <a:rPr sz="2800" dirty="0">
                <a:cs typeface="Times New Roman"/>
              </a:rPr>
              <a:t>It has </a:t>
            </a:r>
            <a:r>
              <a:rPr sz="2800" spc="-5" dirty="0">
                <a:cs typeface="Times New Roman"/>
              </a:rPr>
              <a:t>same effect as </a:t>
            </a:r>
            <a:r>
              <a:rPr sz="2800" dirty="0">
                <a:cs typeface="Times New Roman"/>
              </a:rPr>
              <a:t>using the newline character</a:t>
            </a:r>
            <a:r>
              <a:rPr sz="2800" spc="-155" dirty="0">
                <a:cs typeface="Times New Roman"/>
              </a:rPr>
              <a:t> </a:t>
            </a:r>
            <a:r>
              <a:rPr sz="2800" spc="-5" dirty="0">
                <a:cs typeface="Times New Roman"/>
              </a:rPr>
              <a:t>“\n”.</a:t>
            </a:r>
            <a:endParaRPr sz="2800" dirty="0">
              <a:cs typeface="Times New Roman"/>
            </a:endParaRPr>
          </a:p>
          <a:p>
            <a:pPr marL="756285" indent="-287020" algn="just">
              <a:lnSpc>
                <a:spcPct val="100000"/>
              </a:lnSpc>
              <a:spcBef>
                <a:spcPts val="484"/>
              </a:spcBef>
              <a:buFont typeface="Arial"/>
              <a:buChar char="–"/>
              <a:tabLst>
                <a:tab pos="756285" algn="l"/>
                <a:tab pos="756920" algn="l"/>
              </a:tabLst>
            </a:pPr>
            <a:r>
              <a:rPr sz="2800" dirty="0">
                <a:cs typeface="Times New Roman"/>
              </a:rPr>
              <a:t>The</a:t>
            </a:r>
            <a:r>
              <a:rPr sz="2800" spc="120" dirty="0">
                <a:cs typeface="Times New Roman"/>
              </a:rPr>
              <a:t> </a:t>
            </a:r>
            <a:r>
              <a:rPr sz="2800" b="1" spc="-5" dirty="0">
                <a:solidFill>
                  <a:srgbClr val="FF0000"/>
                </a:solidFill>
                <a:cs typeface="Times New Roman"/>
              </a:rPr>
              <a:t>setw</a:t>
            </a:r>
            <a:r>
              <a:rPr sz="2800" b="1" spc="125" dirty="0">
                <a:cs typeface="Times New Roman"/>
              </a:rPr>
              <a:t> </a:t>
            </a:r>
            <a:r>
              <a:rPr sz="2800" spc="-5" dirty="0">
                <a:cs typeface="Times New Roman"/>
              </a:rPr>
              <a:t>manipulator</a:t>
            </a:r>
            <a:r>
              <a:rPr sz="2800" spc="114" dirty="0">
                <a:cs typeface="Times New Roman"/>
              </a:rPr>
              <a:t> </a:t>
            </a:r>
            <a:r>
              <a:rPr sz="2800" spc="-5" dirty="0">
                <a:cs typeface="Times New Roman"/>
              </a:rPr>
              <a:t>specifies</a:t>
            </a:r>
            <a:r>
              <a:rPr sz="2800" spc="125" dirty="0">
                <a:cs typeface="Times New Roman"/>
              </a:rPr>
              <a:t> </a:t>
            </a:r>
            <a:r>
              <a:rPr sz="2800" dirty="0">
                <a:cs typeface="Times New Roman"/>
              </a:rPr>
              <a:t>the</a:t>
            </a:r>
            <a:r>
              <a:rPr sz="2800" spc="110" dirty="0">
                <a:cs typeface="Times New Roman"/>
              </a:rPr>
              <a:t> </a:t>
            </a:r>
            <a:r>
              <a:rPr sz="2800" spc="-5" dirty="0">
                <a:cs typeface="Times New Roman"/>
              </a:rPr>
              <a:t>field</a:t>
            </a:r>
            <a:r>
              <a:rPr sz="2800" spc="110" dirty="0">
                <a:cs typeface="Times New Roman"/>
              </a:rPr>
              <a:t> </a:t>
            </a:r>
            <a:r>
              <a:rPr sz="2800" spc="-5" dirty="0">
                <a:cs typeface="Times New Roman"/>
              </a:rPr>
              <a:t>width</a:t>
            </a:r>
            <a:r>
              <a:rPr sz="2800" spc="130" dirty="0">
                <a:cs typeface="Times New Roman"/>
              </a:rPr>
              <a:t> </a:t>
            </a:r>
            <a:r>
              <a:rPr sz="2800" spc="-5" dirty="0">
                <a:cs typeface="Times New Roman"/>
              </a:rPr>
              <a:t>for</a:t>
            </a:r>
            <a:r>
              <a:rPr sz="2800" spc="130" dirty="0">
                <a:cs typeface="Times New Roman"/>
              </a:rPr>
              <a:t> </a:t>
            </a:r>
            <a:r>
              <a:rPr sz="2800" spc="-5" dirty="0">
                <a:cs typeface="Times New Roman"/>
              </a:rPr>
              <a:t>the</a:t>
            </a:r>
            <a:r>
              <a:rPr sz="2800" spc="110" dirty="0">
                <a:cs typeface="Times New Roman"/>
              </a:rPr>
              <a:t> </a:t>
            </a:r>
            <a:r>
              <a:rPr sz="2800" dirty="0">
                <a:cs typeface="Times New Roman"/>
              </a:rPr>
              <a:t>output</a:t>
            </a:r>
            <a:r>
              <a:rPr sz="2800" spc="125" dirty="0">
                <a:cs typeface="Times New Roman"/>
              </a:rPr>
              <a:t> </a:t>
            </a:r>
            <a:r>
              <a:rPr sz="2800" spc="-5" dirty="0">
                <a:cs typeface="Times New Roman"/>
              </a:rPr>
              <a:t>and</a:t>
            </a:r>
            <a:r>
              <a:rPr sz="2800" spc="114" dirty="0">
                <a:cs typeface="Times New Roman"/>
              </a:rPr>
              <a:t> </a:t>
            </a:r>
            <a:r>
              <a:rPr sz="2800" spc="-5" dirty="0">
                <a:cs typeface="Times New Roman"/>
              </a:rPr>
              <a:t>print</a:t>
            </a:r>
            <a:r>
              <a:rPr lang="en-US" sz="2800" spc="-5" dirty="0">
                <a:cs typeface="Times New Roman"/>
              </a:rPr>
              <a:t> </a:t>
            </a:r>
            <a:r>
              <a:rPr sz="2800" dirty="0">
                <a:cs typeface="Times New Roman"/>
              </a:rPr>
              <a:t>the result </a:t>
            </a:r>
            <a:r>
              <a:rPr sz="2800" spc="-5" dirty="0">
                <a:cs typeface="Times New Roman"/>
              </a:rPr>
              <a:t>in </a:t>
            </a:r>
            <a:r>
              <a:rPr sz="2800" dirty="0">
                <a:cs typeface="Times New Roman"/>
              </a:rPr>
              <a:t>right justified</a:t>
            </a:r>
            <a:r>
              <a:rPr sz="2800" spc="-145" dirty="0">
                <a:cs typeface="Times New Roman"/>
              </a:rPr>
              <a:t> </a:t>
            </a:r>
            <a:r>
              <a:rPr sz="2800" spc="-5" dirty="0">
                <a:cs typeface="Times New Roman"/>
              </a:rPr>
              <a:t>form.</a:t>
            </a:r>
            <a:endParaRPr sz="2800" dirty="0">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extLst>
              <p:ext uri="{D42A27DB-BD31-4B8C-83A1-F6EECF244321}">
                <p14:modId xmlns:p14="http://schemas.microsoft.com/office/powerpoint/2010/main" val="3403061936"/>
              </p:ext>
            </p:extLst>
          </p:nvPr>
        </p:nvGraphicFramePr>
        <p:xfrm>
          <a:off x="389191" y="1838451"/>
          <a:ext cx="8568690" cy="4727448"/>
        </p:xfrm>
        <a:graphic>
          <a:graphicData uri="http://schemas.openxmlformats.org/drawingml/2006/table">
            <a:tbl>
              <a:tblPr firstRow="1" bandRow="1">
                <a:tableStyleId>{2D5ABB26-0587-4C30-8999-92F81FD0307C}</a:tableStyleId>
              </a:tblPr>
              <a:tblGrid>
                <a:gridCol w="4284345">
                  <a:extLst>
                    <a:ext uri="{9D8B030D-6E8A-4147-A177-3AD203B41FA5}">
                      <a16:colId xmlns:a16="http://schemas.microsoft.com/office/drawing/2014/main" val="20000"/>
                    </a:ext>
                  </a:extLst>
                </a:gridCol>
                <a:gridCol w="4284345">
                  <a:extLst>
                    <a:ext uri="{9D8B030D-6E8A-4147-A177-3AD203B41FA5}">
                      <a16:colId xmlns:a16="http://schemas.microsoft.com/office/drawing/2014/main" val="20001"/>
                    </a:ext>
                  </a:extLst>
                </a:gridCol>
              </a:tblGrid>
              <a:tr h="541147">
                <a:tc>
                  <a:txBody>
                    <a:bodyPr/>
                    <a:lstStyle/>
                    <a:p>
                      <a:pPr marL="91440">
                        <a:lnSpc>
                          <a:spcPct val="100000"/>
                        </a:lnSpc>
                        <a:spcBef>
                          <a:spcPts val="244"/>
                        </a:spcBef>
                      </a:pPr>
                      <a:r>
                        <a:rPr sz="2000" b="1" dirty="0">
                          <a:latin typeface="+mn-lt"/>
                          <a:cs typeface="Calibri"/>
                        </a:rPr>
                        <a:t>Use of</a:t>
                      </a:r>
                      <a:r>
                        <a:rPr sz="2000" b="1" spc="-30" dirty="0">
                          <a:latin typeface="+mn-lt"/>
                          <a:cs typeface="Calibri"/>
                        </a:rPr>
                        <a:t> </a:t>
                      </a:r>
                      <a:r>
                        <a:rPr sz="2000" b="1" dirty="0">
                          <a:latin typeface="+mn-lt"/>
                          <a:cs typeface="Calibri"/>
                        </a:rPr>
                        <a:t>endl</a:t>
                      </a:r>
                      <a:endParaRPr sz="2000">
                        <a:latin typeface="+mn-lt"/>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44"/>
                        </a:spcBef>
                      </a:pPr>
                      <a:r>
                        <a:rPr sz="2000" b="1" dirty="0">
                          <a:latin typeface="+mn-lt"/>
                          <a:cs typeface="Calibri"/>
                        </a:rPr>
                        <a:t>Use of</a:t>
                      </a:r>
                      <a:r>
                        <a:rPr sz="2000" b="1" spc="-30" dirty="0">
                          <a:latin typeface="+mn-lt"/>
                          <a:cs typeface="Calibri"/>
                        </a:rPr>
                        <a:t> </a:t>
                      </a:r>
                      <a:r>
                        <a:rPr sz="2000" b="1" dirty="0">
                          <a:latin typeface="+mn-lt"/>
                          <a:cs typeface="Calibri"/>
                        </a:rPr>
                        <a:t>setw</a:t>
                      </a:r>
                      <a:endParaRPr sz="2000">
                        <a:latin typeface="+mn-lt"/>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23372">
                <a:tc>
                  <a:txBody>
                    <a:bodyPr/>
                    <a:lstStyle/>
                    <a:p>
                      <a:pPr marL="91440">
                        <a:lnSpc>
                          <a:spcPct val="100000"/>
                        </a:lnSpc>
                        <a:spcBef>
                          <a:spcPts val="310"/>
                        </a:spcBef>
                      </a:pPr>
                      <a:r>
                        <a:rPr sz="2000" spc="-5" dirty="0">
                          <a:latin typeface="+mn-lt"/>
                          <a:cs typeface="Times New Roman"/>
                        </a:rPr>
                        <a:t>int</a:t>
                      </a:r>
                      <a:r>
                        <a:rPr sz="2000" spc="-10" dirty="0">
                          <a:latin typeface="+mn-lt"/>
                          <a:cs typeface="Times New Roman"/>
                        </a:rPr>
                        <a:t> main()</a:t>
                      </a:r>
                      <a:endParaRPr sz="2000" dirty="0">
                        <a:latin typeface="+mn-lt"/>
                        <a:cs typeface="Times New Roman"/>
                      </a:endParaRPr>
                    </a:p>
                    <a:p>
                      <a:pPr marL="91440">
                        <a:lnSpc>
                          <a:spcPct val="100000"/>
                        </a:lnSpc>
                      </a:pPr>
                      <a:r>
                        <a:rPr sz="2000" dirty="0">
                          <a:latin typeface="+mn-lt"/>
                          <a:cs typeface="Times New Roman"/>
                        </a:rPr>
                        <a:t>{</a:t>
                      </a:r>
                    </a:p>
                    <a:p>
                      <a:pPr marL="444500">
                        <a:lnSpc>
                          <a:spcPct val="100000"/>
                        </a:lnSpc>
                      </a:pPr>
                      <a:r>
                        <a:rPr sz="2000" spc="-5" dirty="0">
                          <a:latin typeface="+mn-lt"/>
                          <a:cs typeface="Times New Roman"/>
                        </a:rPr>
                        <a:t>int</a:t>
                      </a:r>
                      <a:r>
                        <a:rPr sz="2000" spc="5" dirty="0">
                          <a:latin typeface="+mn-lt"/>
                          <a:cs typeface="Times New Roman"/>
                        </a:rPr>
                        <a:t> </a:t>
                      </a:r>
                      <a:r>
                        <a:rPr sz="2000" spc="-5" dirty="0">
                          <a:latin typeface="+mn-lt"/>
                          <a:cs typeface="Times New Roman"/>
                        </a:rPr>
                        <a:t>m=1234,n=56,p=789;</a:t>
                      </a:r>
                      <a:endParaRPr sz="2000" dirty="0">
                        <a:latin typeface="+mn-lt"/>
                        <a:cs typeface="Times New Roman"/>
                      </a:endParaRPr>
                    </a:p>
                    <a:p>
                      <a:pPr marL="444500">
                        <a:lnSpc>
                          <a:spcPct val="100000"/>
                        </a:lnSpc>
                      </a:pPr>
                      <a:r>
                        <a:rPr sz="2000" spc="-5" dirty="0">
                          <a:latin typeface="+mn-lt"/>
                          <a:cs typeface="Times New Roman"/>
                        </a:rPr>
                        <a:t>cout&lt;&lt;“m = ”&lt;&lt; m &lt;&lt;</a:t>
                      </a:r>
                      <a:r>
                        <a:rPr sz="2000" spc="35" dirty="0">
                          <a:latin typeface="+mn-lt"/>
                          <a:cs typeface="Times New Roman"/>
                        </a:rPr>
                        <a:t> </a:t>
                      </a:r>
                      <a:r>
                        <a:rPr sz="2000" spc="-5" dirty="0">
                          <a:latin typeface="+mn-lt"/>
                          <a:cs typeface="Times New Roman"/>
                        </a:rPr>
                        <a:t>endl</a:t>
                      </a:r>
                      <a:endParaRPr sz="2000" dirty="0">
                        <a:latin typeface="+mn-lt"/>
                        <a:cs typeface="Times New Roman"/>
                      </a:endParaRPr>
                    </a:p>
                    <a:p>
                      <a:pPr marL="901700">
                        <a:lnSpc>
                          <a:spcPct val="100000"/>
                        </a:lnSpc>
                      </a:pPr>
                      <a:r>
                        <a:rPr sz="2000" spc="-5" dirty="0">
                          <a:latin typeface="+mn-lt"/>
                          <a:cs typeface="Times New Roman"/>
                        </a:rPr>
                        <a:t>&lt;&lt; </a:t>
                      </a:r>
                      <a:r>
                        <a:rPr sz="2000" dirty="0">
                          <a:latin typeface="+mn-lt"/>
                          <a:cs typeface="Times New Roman"/>
                        </a:rPr>
                        <a:t>“n </a:t>
                      </a:r>
                      <a:r>
                        <a:rPr sz="2000" spc="-5" dirty="0">
                          <a:latin typeface="+mn-lt"/>
                          <a:cs typeface="Times New Roman"/>
                        </a:rPr>
                        <a:t>= ” &lt;&lt; n &lt;&lt;</a:t>
                      </a:r>
                      <a:r>
                        <a:rPr sz="2000" spc="-50" dirty="0">
                          <a:latin typeface="+mn-lt"/>
                          <a:cs typeface="Times New Roman"/>
                        </a:rPr>
                        <a:t> </a:t>
                      </a:r>
                      <a:r>
                        <a:rPr sz="2000" spc="-5" dirty="0">
                          <a:latin typeface="+mn-lt"/>
                          <a:cs typeface="Times New Roman"/>
                        </a:rPr>
                        <a:t>endl</a:t>
                      </a:r>
                      <a:endParaRPr sz="2000" dirty="0">
                        <a:latin typeface="+mn-lt"/>
                        <a:cs typeface="Times New Roman"/>
                      </a:endParaRPr>
                    </a:p>
                    <a:p>
                      <a:pPr marL="901700">
                        <a:lnSpc>
                          <a:spcPct val="100000"/>
                        </a:lnSpc>
                        <a:spcBef>
                          <a:spcPts val="5"/>
                        </a:spcBef>
                      </a:pPr>
                      <a:r>
                        <a:rPr sz="2000" spc="-5" dirty="0">
                          <a:latin typeface="+mn-lt"/>
                          <a:cs typeface="Times New Roman"/>
                        </a:rPr>
                        <a:t>&lt;&lt; </a:t>
                      </a:r>
                      <a:r>
                        <a:rPr sz="2000" dirty="0">
                          <a:latin typeface="+mn-lt"/>
                          <a:cs typeface="Times New Roman"/>
                        </a:rPr>
                        <a:t>“p </a:t>
                      </a:r>
                      <a:r>
                        <a:rPr sz="2000" spc="-5" dirty="0">
                          <a:latin typeface="+mn-lt"/>
                          <a:cs typeface="Times New Roman"/>
                        </a:rPr>
                        <a:t>= ” &lt;&lt; p &lt;&lt;</a:t>
                      </a:r>
                      <a:r>
                        <a:rPr sz="2000" spc="-60" dirty="0">
                          <a:latin typeface="+mn-lt"/>
                          <a:cs typeface="Times New Roman"/>
                        </a:rPr>
                        <a:t> </a:t>
                      </a:r>
                      <a:r>
                        <a:rPr sz="2000" dirty="0">
                          <a:latin typeface="+mn-lt"/>
                          <a:cs typeface="Times New Roman"/>
                        </a:rPr>
                        <a:t>endl</a:t>
                      </a:r>
                    </a:p>
                    <a:p>
                      <a:pPr marL="91440">
                        <a:lnSpc>
                          <a:spcPct val="100000"/>
                        </a:lnSpc>
                      </a:pPr>
                      <a:r>
                        <a:rPr sz="2000" spc="-5" dirty="0">
                          <a:latin typeface="+mn-lt"/>
                          <a:cs typeface="Times New Roman"/>
                        </a:rPr>
                        <a:t>return</a:t>
                      </a:r>
                      <a:r>
                        <a:rPr sz="2000" spc="5" dirty="0">
                          <a:latin typeface="+mn-lt"/>
                          <a:cs typeface="Times New Roman"/>
                        </a:rPr>
                        <a:t> </a:t>
                      </a:r>
                      <a:r>
                        <a:rPr sz="2000" spc="-5" dirty="0">
                          <a:latin typeface="+mn-lt"/>
                          <a:cs typeface="Times New Roman"/>
                        </a:rPr>
                        <a:t>0;</a:t>
                      </a:r>
                      <a:endParaRPr sz="2000" dirty="0">
                        <a:latin typeface="+mn-lt"/>
                        <a:cs typeface="Times New Roman"/>
                      </a:endParaRPr>
                    </a:p>
                    <a:p>
                      <a:pPr marL="91440">
                        <a:lnSpc>
                          <a:spcPct val="100000"/>
                        </a:lnSpc>
                      </a:pPr>
                      <a:r>
                        <a:rPr sz="2000" dirty="0">
                          <a:latin typeface="+mn-lt"/>
                          <a:cs typeface="Times New Roman"/>
                        </a:rPr>
                        <a:t>}</a:t>
                      </a:r>
                    </a:p>
                    <a:p>
                      <a:pPr>
                        <a:lnSpc>
                          <a:spcPct val="100000"/>
                        </a:lnSpc>
                        <a:spcBef>
                          <a:spcPts val="20"/>
                        </a:spcBef>
                      </a:pPr>
                      <a:endParaRPr sz="2000" dirty="0">
                        <a:latin typeface="+mn-lt"/>
                        <a:cs typeface="Times New Roman"/>
                      </a:endParaRPr>
                    </a:p>
                    <a:p>
                      <a:pPr marL="1359535" marR="2218690" indent="-1268730">
                        <a:lnSpc>
                          <a:spcPct val="100000"/>
                        </a:lnSpc>
                        <a:tabLst>
                          <a:tab pos="1275715" algn="l"/>
                        </a:tabLst>
                      </a:pPr>
                      <a:r>
                        <a:rPr sz="2000" spc="-5" dirty="0">
                          <a:latin typeface="+mn-lt"/>
                          <a:cs typeface="Times New Roman"/>
                        </a:rPr>
                        <a:t>output:</a:t>
                      </a:r>
                      <a:r>
                        <a:rPr lang="en-IN" sz="2000" spc="-5" dirty="0">
                          <a:latin typeface="+mn-lt"/>
                          <a:cs typeface="Times New Roman"/>
                        </a:rPr>
                        <a:t> </a:t>
                      </a:r>
                      <a:r>
                        <a:rPr sz="2000" spc="-5" dirty="0">
                          <a:latin typeface="+mn-lt"/>
                          <a:cs typeface="Times New Roman"/>
                        </a:rPr>
                        <a:t>	m =234</a:t>
                      </a:r>
                      <a:endParaRPr lang="en-IN" sz="2000" spc="-5" dirty="0">
                        <a:latin typeface="+mn-lt"/>
                        <a:cs typeface="Times New Roman"/>
                      </a:endParaRPr>
                    </a:p>
                    <a:p>
                      <a:pPr marL="1359535" marR="2218690" indent="-1268730">
                        <a:lnSpc>
                          <a:spcPct val="100000"/>
                        </a:lnSpc>
                        <a:tabLst>
                          <a:tab pos="1275715" algn="l"/>
                        </a:tabLst>
                      </a:pPr>
                      <a:r>
                        <a:rPr sz="2000" spc="-5" dirty="0">
                          <a:latin typeface="+mn-lt"/>
                          <a:cs typeface="Times New Roman"/>
                        </a:rPr>
                        <a:t> </a:t>
                      </a:r>
                      <a:r>
                        <a:rPr lang="en-IN" sz="2000" spc="-5" dirty="0">
                          <a:latin typeface="+mn-lt"/>
                          <a:cs typeface="Times New Roman"/>
                        </a:rPr>
                        <a:t>                    </a:t>
                      </a:r>
                      <a:r>
                        <a:rPr sz="2000" spc="-5" dirty="0">
                          <a:latin typeface="+mn-lt"/>
                          <a:cs typeface="Times New Roman"/>
                        </a:rPr>
                        <a:t>n =</a:t>
                      </a:r>
                      <a:r>
                        <a:rPr sz="2000" spc="-30" dirty="0">
                          <a:latin typeface="+mn-lt"/>
                          <a:cs typeface="Times New Roman"/>
                        </a:rPr>
                        <a:t> </a:t>
                      </a:r>
                      <a:r>
                        <a:rPr sz="2000" spc="-5" dirty="0">
                          <a:latin typeface="+mn-lt"/>
                          <a:cs typeface="Times New Roman"/>
                        </a:rPr>
                        <a:t>56</a:t>
                      </a:r>
                      <a:endParaRPr lang="en-IN" sz="2000" spc="0" dirty="0">
                        <a:latin typeface="+mn-lt"/>
                        <a:cs typeface="Times New Roman"/>
                      </a:endParaRPr>
                    </a:p>
                    <a:p>
                      <a:pPr marL="1359535" marR="2218690" indent="-1268730">
                        <a:lnSpc>
                          <a:spcPct val="100000"/>
                        </a:lnSpc>
                        <a:tabLst>
                          <a:tab pos="1275715" algn="l"/>
                        </a:tabLst>
                      </a:pPr>
                      <a:r>
                        <a:rPr lang="en-IN" sz="2000" spc="0" dirty="0">
                          <a:latin typeface="+mn-lt"/>
                          <a:cs typeface="Times New Roman"/>
                        </a:rPr>
                        <a:t>                     </a:t>
                      </a:r>
                      <a:r>
                        <a:rPr sz="2000" spc="-5" dirty="0">
                          <a:latin typeface="+mn-lt"/>
                          <a:cs typeface="Times New Roman"/>
                        </a:rPr>
                        <a:t>p =</a:t>
                      </a:r>
                      <a:r>
                        <a:rPr sz="2000" dirty="0">
                          <a:latin typeface="+mn-lt"/>
                          <a:cs typeface="Times New Roman"/>
                        </a:rPr>
                        <a:t> </a:t>
                      </a:r>
                      <a:r>
                        <a:rPr sz="2000" spc="-5" dirty="0">
                          <a:latin typeface="+mn-lt"/>
                          <a:cs typeface="Times New Roman"/>
                        </a:rPr>
                        <a:t>789</a:t>
                      </a:r>
                      <a:endParaRPr sz="2000" dirty="0">
                        <a:latin typeface="+mn-lt"/>
                        <a:cs typeface="Times New Roman"/>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10"/>
                        </a:spcBef>
                      </a:pPr>
                      <a:r>
                        <a:rPr sz="2000" spc="-5" dirty="0">
                          <a:latin typeface="+mn-lt"/>
                          <a:cs typeface="Times New Roman"/>
                        </a:rPr>
                        <a:t>int</a:t>
                      </a:r>
                      <a:r>
                        <a:rPr sz="2000" spc="-10" dirty="0">
                          <a:latin typeface="+mn-lt"/>
                          <a:cs typeface="Times New Roman"/>
                        </a:rPr>
                        <a:t> main()</a:t>
                      </a:r>
                      <a:endParaRPr sz="2000" dirty="0">
                        <a:latin typeface="+mn-lt"/>
                        <a:cs typeface="Times New Roman"/>
                      </a:endParaRPr>
                    </a:p>
                    <a:p>
                      <a:pPr marL="92075">
                        <a:lnSpc>
                          <a:spcPct val="100000"/>
                        </a:lnSpc>
                      </a:pPr>
                      <a:r>
                        <a:rPr sz="2000" dirty="0">
                          <a:latin typeface="+mn-lt"/>
                          <a:cs typeface="Times New Roman"/>
                        </a:rPr>
                        <a:t>{</a:t>
                      </a:r>
                    </a:p>
                    <a:p>
                      <a:pPr marL="445770">
                        <a:lnSpc>
                          <a:spcPct val="100000"/>
                        </a:lnSpc>
                      </a:pPr>
                      <a:r>
                        <a:rPr sz="2000" spc="-5" dirty="0">
                          <a:latin typeface="+mn-lt"/>
                          <a:cs typeface="Times New Roman"/>
                        </a:rPr>
                        <a:t>int</a:t>
                      </a:r>
                      <a:r>
                        <a:rPr sz="2000" spc="5" dirty="0">
                          <a:latin typeface="+mn-lt"/>
                          <a:cs typeface="Times New Roman"/>
                        </a:rPr>
                        <a:t> </a:t>
                      </a:r>
                      <a:r>
                        <a:rPr sz="2000" spc="-5" dirty="0">
                          <a:latin typeface="+mn-lt"/>
                          <a:cs typeface="Times New Roman"/>
                        </a:rPr>
                        <a:t>m=1234,n=56,p=789;</a:t>
                      </a:r>
                      <a:endParaRPr sz="2000" dirty="0">
                        <a:latin typeface="+mn-lt"/>
                        <a:cs typeface="Times New Roman"/>
                      </a:endParaRPr>
                    </a:p>
                    <a:p>
                      <a:pPr marL="445770">
                        <a:lnSpc>
                          <a:spcPct val="100000"/>
                        </a:lnSpc>
                      </a:pPr>
                      <a:r>
                        <a:rPr sz="2000" spc="-5" dirty="0">
                          <a:latin typeface="+mn-lt"/>
                          <a:cs typeface="Times New Roman"/>
                        </a:rPr>
                        <a:t>cout&lt;&lt;“m = ”&lt;&lt;setw(5)&lt;&lt; m &lt;&lt;</a:t>
                      </a:r>
                      <a:r>
                        <a:rPr sz="2000" spc="60" dirty="0">
                          <a:latin typeface="+mn-lt"/>
                          <a:cs typeface="Times New Roman"/>
                        </a:rPr>
                        <a:t> </a:t>
                      </a:r>
                      <a:r>
                        <a:rPr sz="2000" spc="-5" dirty="0">
                          <a:latin typeface="+mn-lt"/>
                          <a:cs typeface="Times New Roman"/>
                        </a:rPr>
                        <a:t>endl</a:t>
                      </a:r>
                      <a:endParaRPr sz="2000" dirty="0">
                        <a:latin typeface="+mn-lt"/>
                        <a:cs typeface="Times New Roman"/>
                      </a:endParaRPr>
                    </a:p>
                    <a:p>
                      <a:pPr marL="902969">
                        <a:lnSpc>
                          <a:spcPct val="100000"/>
                        </a:lnSpc>
                      </a:pPr>
                      <a:r>
                        <a:rPr sz="2000" spc="-5" dirty="0">
                          <a:latin typeface="+mn-lt"/>
                          <a:cs typeface="Times New Roman"/>
                        </a:rPr>
                        <a:t>&lt;&lt; </a:t>
                      </a:r>
                      <a:r>
                        <a:rPr sz="2000" dirty="0">
                          <a:latin typeface="+mn-lt"/>
                          <a:cs typeface="Times New Roman"/>
                        </a:rPr>
                        <a:t>“n </a:t>
                      </a:r>
                      <a:r>
                        <a:rPr sz="2000" spc="-5" dirty="0">
                          <a:latin typeface="+mn-lt"/>
                          <a:cs typeface="Times New Roman"/>
                        </a:rPr>
                        <a:t>= ” &lt;&lt; setw(5)&lt;&lt;n &lt;&lt;</a:t>
                      </a:r>
                      <a:r>
                        <a:rPr sz="2000" dirty="0">
                          <a:latin typeface="+mn-lt"/>
                          <a:cs typeface="Times New Roman"/>
                        </a:rPr>
                        <a:t> </a:t>
                      </a:r>
                      <a:r>
                        <a:rPr sz="2000" spc="-5" dirty="0">
                          <a:latin typeface="+mn-lt"/>
                          <a:cs typeface="Times New Roman"/>
                        </a:rPr>
                        <a:t>endl</a:t>
                      </a:r>
                      <a:endParaRPr sz="2000" dirty="0">
                        <a:latin typeface="+mn-lt"/>
                        <a:cs typeface="Times New Roman"/>
                      </a:endParaRPr>
                    </a:p>
                    <a:p>
                      <a:pPr marL="902969">
                        <a:lnSpc>
                          <a:spcPct val="100000"/>
                        </a:lnSpc>
                        <a:spcBef>
                          <a:spcPts val="5"/>
                        </a:spcBef>
                      </a:pPr>
                      <a:r>
                        <a:rPr sz="2000" spc="-5" dirty="0">
                          <a:latin typeface="+mn-lt"/>
                          <a:cs typeface="Times New Roman"/>
                        </a:rPr>
                        <a:t>&lt;&lt; </a:t>
                      </a:r>
                      <a:r>
                        <a:rPr sz="2000" dirty="0">
                          <a:latin typeface="+mn-lt"/>
                          <a:cs typeface="Times New Roman"/>
                        </a:rPr>
                        <a:t>“p </a:t>
                      </a:r>
                      <a:r>
                        <a:rPr sz="2000" spc="-5" dirty="0">
                          <a:latin typeface="+mn-lt"/>
                          <a:cs typeface="Times New Roman"/>
                        </a:rPr>
                        <a:t>= ” &lt;&lt;setw(5)&lt;&lt; p &lt;&lt;</a:t>
                      </a:r>
                      <a:r>
                        <a:rPr sz="2000" spc="-10" dirty="0">
                          <a:latin typeface="+mn-lt"/>
                          <a:cs typeface="Times New Roman"/>
                        </a:rPr>
                        <a:t> </a:t>
                      </a:r>
                      <a:r>
                        <a:rPr sz="2000" dirty="0">
                          <a:latin typeface="+mn-lt"/>
                          <a:cs typeface="Times New Roman"/>
                        </a:rPr>
                        <a:t>endl</a:t>
                      </a:r>
                    </a:p>
                    <a:p>
                      <a:pPr marL="92075" marR="129539">
                        <a:lnSpc>
                          <a:spcPct val="100000"/>
                        </a:lnSpc>
                      </a:pPr>
                      <a:r>
                        <a:rPr sz="2000" spc="-5" dirty="0">
                          <a:latin typeface="+mn-lt"/>
                          <a:cs typeface="Times New Roman"/>
                        </a:rPr>
                        <a:t>// setw(5) specifies a field width 5 </a:t>
                      </a:r>
                      <a:r>
                        <a:rPr sz="2000" dirty="0">
                          <a:latin typeface="+mn-lt"/>
                          <a:cs typeface="Times New Roman"/>
                        </a:rPr>
                        <a:t>for </a:t>
                      </a:r>
                      <a:r>
                        <a:rPr sz="2000" spc="-5" dirty="0">
                          <a:latin typeface="+mn-lt"/>
                          <a:cs typeface="Times New Roman"/>
                        </a:rPr>
                        <a:t>printing the  values</a:t>
                      </a:r>
                      <a:endParaRPr sz="2000" dirty="0">
                        <a:latin typeface="+mn-lt"/>
                        <a:cs typeface="Times New Roman"/>
                      </a:endParaRPr>
                    </a:p>
                    <a:p>
                      <a:pPr marL="92075">
                        <a:lnSpc>
                          <a:spcPct val="100000"/>
                        </a:lnSpc>
                      </a:pPr>
                      <a:r>
                        <a:rPr sz="2000" spc="-5" dirty="0">
                          <a:latin typeface="+mn-lt"/>
                          <a:cs typeface="Times New Roman"/>
                        </a:rPr>
                        <a:t>return</a:t>
                      </a:r>
                      <a:r>
                        <a:rPr sz="2000" spc="5" dirty="0">
                          <a:latin typeface="+mn-lt"/>
                          <a:cs typeface="Times New Roman"/>
                        </a:rPr>
                        <a:t> </a:t>
                      </a:r>
                      <a:r>
                        <a:rPr sz="2000" spc="-5" dirty="0">
                          <a:latin typeface="+mn-lt"/>
                          <a:cs typeface="Times New Roman"/>
                        </a:rPr>
                        <a:t>0;</a:t>
                      </a:r>
                      <a:endParaRPr sz="2000" dirty="0">
                        <a:latin typeface="+mn-lt"/>
                        <a:cs typeface="Times New Roman"/>
                      </a:endParaRPr>
                    </a:p>
                    <a:p>
                      <a:pPr marL="92075">
                        <a:lnSpc>
                          <a:spcPct val="100000"/>
                        </a:lnSpc>
                      </a:pPr>
                      <a:r>
                        <a:rPr sz="2000" dirty="0">
                          <a:latin typeface="+mn-lt"/>
                          <a:cs typeface="Times New Roman"/>
                        </a:rPr>
                        <a:t>}</a:t>
                      </a:r>
                    </a:p>
                    <a:p>
                      <a:pPr>
                        <a:lnSpc>
                          <a:spcPct val="100000"/>
                        </a:lnSpc>
                        <a:spcBef>
                          <a:spcPts val="20"/>
                        </a:spcBef>
                      </a:pPr>
                      <a:endParaRPr sz="2000" dirty="0">
                        <a:latin typeface="+mn-lt"/>
                        <a:cs typeface="Times New Roman"/>
                      </a:endParaRPr>
                    </a:p>
                    <a:p>
                      <a:pPr marR="1964055" algn="r">
                        <a:lnSpc>
                          <a:spcPct val="100000"/>
                        </a:lnSpc>
                        <a:tabLst>
                          <a:tab pos="1386205" algn="l"/>
                        </a:tabLst>
                      </a:pPr>
                      <a:r>
                        <a:rPr sz="2000" spc="-5" dirty="0">
                          <a:latin typeface="+mn-lt"/>
                          <a:cs typeface="Times New Roman"/>
                        </a:rPr>
                        <a:t>output:</a:t>
                      </a:r>
                      <a:r>
                        <a:rPr lang="en-IN" sz="2000" spc="-5" dirty="0">
                          <a:latin typeface="+mn-lt"/>
                          <a:cs typeface="Times New Roman"/>
                        </a:rPr>
                        <a:t>    </a:t>
                      </a:r>
                      <a:r>
                        <a:rPr sz="2000" spc="-5" dirty="0">
                          <a:latin typeface="+mn-lt"/>
                          <a:cs typeface="Times New Roman"/>
                        </a:rPr>
                        <a:t>m =</a:t>
                      </a:r>
                      <a:r>
                        <a:rPr sz="2000" spc="360" dirty="0">
                          <a:latin typeface="+mn-lt"/>
                          <a:cs typeface="Times New Roman"/>
                        </a:rPr>
                        <a:t> </a:t>
                      </a:r>
                      <a:r>
                        <a:rPr lang="en-IN" sz="2000" spc="360" dirty="0">
                          <a:latin typeface="+mn-lt"/>
                          <a:cs typeface="Times New Roman"/>
                        </a:rPr>
                        <a:t>1</a:t>
                      </a:r>
                      <a:r>
                        <a:rPr sz="2000" spc="-5" dirty="0">
                          <a:latin typeface="+mn-lt"/>
                          <a:cs typeface="Times New Roman"/>
                        </a:rPr>
                        <a:t>234</a:t>
                      </a:r>
                      <a:endParaRPr sz="2000" dirty="0">
                        <a:latin typeface="+mn-lt"/>
                        <a:cs typeface="Times New Roman"/>
                      </a:endParaRPr>
                    </a:p>
                    <a:p>
                      <a:pPr marR="1938020" algn="r">
                        <a:lnSpc>
                          <a:spcPts val="1900"/>
                        </a:lnSpc>
                        <a:spcBef>
                          <a:spcPts val="5"/>
                        </a:spcBef>
                        <a:tabLst>
                          <a:tab pos="570230" algn="l"/>
                        </a:tabLst>
                      </a:pPr>
                      <a:r>
                        <a:rPr sz="2000" spc="-5" dirty="0">
                          <a:latin typeface="+mn-lt"/>
                          <a:cs typeface="Times New Roman"/>
                        </a:rPr>
                        <a:t>n  =	56</a:t>
                      </a:r>
                      <a:endParaRPr sz="2000" dirty="0">
                        <a:latin typeface="+mn-lt"/>
                        <a:cs typeface="Times New Roman"/>
                      </a:endParaRPr>
                    </a:p>
                    <a:p>
                      <a:pPr marR="1937385" algn="r">
                        <a:lnSpc>
                          <a:spcPts val="1900"/>
                        </a:lnSpc>
                        <a:tabLst>
                          <a:tab pos="469265" algn="l"/>
                        </a:tabLst>
                      </a:pPr>
                      <a:r>
                        <a:rPr sz="2000" spc="-5" dirty="0">
                          <a:latin typeface="+mn-lt"/>
                          <a:cs typeface="Times New Roman"/>
                        </a:rPr>
                        <a:t>p </a:t>
                      </a:r>
                      <a:r>
                        <a:rPr sz="2000" dirty="0">
                          <a:latin typeface="+mn-lt"/>
                          <a:cs typeface="Times New Roman"/>
                        </a:rPr>
                        <a:t> </a:t>
                      </a:r>
                      <a:r>
                        <a:rPr sz="2000" spc="-5" dirty="0">
                          <a:latin typeface="+mn-lt"/>
                          <a:cs typeface="Times New Roman"/>
                        </a:rPr>
                        <a:t>=	789</a:t>
                      </a:r>
                      <a:endParaRPr sz="2000" dirty="0">
                        <a:latin typeface="+mn-lt"/>
                        <a:cs typeface="Times New Roman"/>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
        <p:nvSpPr>
          <p:cNvPr id="6" name="object 2"/>
          <p:cNvSpPr txBox="1">
            <a:spLocks/>
          </p:cNvSpPr>
          <p:nvPr/>
        </p:nvSpPr>
        <p:spPr>
          <a:xfrm>
            <a:off x="457200" y="228600"/>
            <a:ext cx="4948300" cy="689291"/>
          </a:xfrm>
          <a:prstGeom prst="rect">
            <a:avLst/>
          </a:prstGeom>
        </p:spPr>
        <p:txBody>
          <a:bodyPr vert="horz" wrap="square" lIns="0" tIns="12065" rIns="0" bIns="0" rtlCol="0" anchor="ctr">
            <a:spAutoFit/>
          </a:bodyPr>
          <a:lstStyle/>
          <a:p>
            <a:pPr marL="12700" marR="0" lvl="0" indent="0" algn="l" defTabSz="914293" rtl="0" eaLnBrk="1" fontAlgn="auto" latinLnBrk="0" hangingPunct="1">
              <a:lnSpc>
                <a:spcPct val="100000"/>
              </a:lnSpc>
              <a:spcBef>
                <a:spcPts val="95"/>
              </a:spcBef>
              <a:spcAft>
                <a:spcPts val="0"/>
              </a:spcAft>
              <a:buClrTx/>
              <a:buSzTx/>
              <a:buFontTx/>
              <a:buNone/>
              <a:tabLst/>
              <a:defRPr/>
            </a:pPr>
            <a:r>
              <a:rPr kumimoji="0" lang="en-US" sz="4400" b="1" i="0" u="none" strike="noStrike" kern="1200" cap="none" spc="-5" normalizeH="0" baseline="0" noProof="0" dirty="0">
                <a:ln>
                  <a:noFill/>
                </a:ln>
                <a:solidFill>
                  <a:schemeClr val="tx1"/>
                </a:solidFill>
                <a:effectLst/>
                <a:uLnTx/>
                <a:uFillTx/>
                <a:latin typeface="+mj-lt"/>
                <a:ea typeface="+mj-ea"/>
                <a:cs typeface="Times New Roman"/>
              </a:rPr>
              <a:t>Ma</a:t>
            </a:r>
            <a:r>
              <a:rPr kumimoji="0" lang="en-US" sz="4400" b="1" i="0" u="none" strike="noStrike" kern="1200" cap="none" spc="0" normalizeH="0" baseline="0" noProof="0" dirty="0">
                <a:ln>
                  <a:noFill/>
                </a:ln>
                <a:solidFill>
                  <a:schemeClr val="tx1"/>
                </a:solidFill>
                <a:effectLst/>
                <a:uLnTx/>
                <a:uFillTx/>
                <a:latin typeface="+mj-lt"/>
                <a:ea typeface="+mj-ea"/>
                <a:cs typeface="Times New Roman"/>
              </a:rPr>
              <a:t>n</a:t>
            </a:r>
            <a:r>
              <a:rPr kumimoji="0" lang="en-US" sz="4400" b="1" i="0" u="none" strike="noStrike" kern="1200" cap="none" spc="-5" normalizeH="0" baseline="0" noProof="0" dirty="0">
                <a:ln>
                  <a:noFill/>
                </a:ln>
                <a:solidFill>
                  <a:schemeClr val="tx1"/>
                </a:solidFill>
                <a:effectLst/>
                <a:uLnTx/>
                <a:uFillTx/>
                <a:latin typeface="+mj-lt"/>
                <a:ea typeface="+mj-ea"/>
                <a:cs typeface="Times New Roman"/>
              </a:rPr>
              <a:t>i</a:t>
            </a:r>
            <a:r>
              <a:rPr kumimoji="0" lang="en-US" sz="4400" b="1" i="0" u="none" strike="noStrike" kern="1200" cap="none" spc="0" normalizeH="0" baseline="0" noProof="0" dirty="0">
                <a:ln>
                  <a:noFill/>
                </a:ln>
                <a:solidFill>
                  <a:schemeClr val="tx1"/>
                </a:solidFill>
                <a:effectLst/>
                <a:uLnTx/>
                <a:uFillTx/>
                <a:latin typeface="+mj-lt"/>
                <a:ea typeface="+mj-ea"/>
                <a:cs typeface="Times New Roman"/>
              </a:rPr>
              <a:t>p</a:t>
            </a:r>
            <a:r>
              <a:rPr kumimoji="0" lang="en-US" sz="4400" b="1" i="0" u="none" strike="noStrike" kern="1200" cap="none" spc="-5" normalizeH="0" baseline="0" noProof="0" dirty="0">
                <a:ln>
                  <a:noFill/>
                </a:ln>
                <a:solidFill>
                  <a:schemeClr val="tx1"/>
                </a:solidFill>
                <a:effectLst/>
                <a:uLnTx/>
                <a:uFillTx/>
                <a:latin typeface="+mj-lt"/>
                <a:ea typeface="+mj-ea"/>
                <a:cs typeface="Times New Roman"/>
              </a:rPr>
              <a:t>u</a:t>
            </a:r>
            <a:r>
              <a:rPr kumimoji="0" lang="en-US" sz="4400" b="1" i="0" u="none" strike="noStrike" kern="1200" cap="none" spc="0" normalizeH="0" baseline="0" noProof="0" dirty="0">
                <a:ln>
                  <a:noFill/>
                </a:ln>
                <a:solidFill>
                  <a:schemeClr val="tx1"/>
                </a:solidFill>
                <a:effectLst/>
                <a:uLnTx/>
                <a:uFillTx/>
                <a:latin typeface="+mj-lt"/>
                <a:ea typeface="+mj-ea"/>
                <a:cs typeface="Times New Roman"/>
              </a:rPr>
              <a:t>l</a:t>
            </a:r>
            <a:r>
              <a:rPr kumimoji="0" lang="en-US" sz="4400" b="1" i="0" u="none" strike="noStrike" kern="1200" cap="none" spc="-5" normalizeH="0" baseline="0" noProof="0" dirty="0">
                <a:ln>
                  <a:noFill/>
                </a:ln>
                <a:solidFill>
                  <a:schemeClr val="tx1"/>
                </a:solidFill>
                <a:effectLst/>
                <a:uLnTx/>
                <a:uFillTx/>
                <a:latin typeface="+mj-lt"/>
                <a:ea typeface="+mj-ea"/>
                <a:cs typeface="Times New Roman"/>
              </a:rPr>
              <a:t>at</a:t>
            </a:r>
            <a:r>
              <a:rPr kumimoji="0" lang="en-US" sz="4400" b="1" i="0" u="none" strike="noStrike" kern="1200" cap="none" spc="5" normalizeH="0" baseline="0" noProof="0" dirty="0">
                <a:ln>
                  <a:noFill/>
                </a:ln>
                <a:solidFill>
                  <a:schemeClr val="tx1"/>
                </a:solidFill>
                <a:effectLst/>
                <a:uLnTx/>
                <a:uFillTx/>
                <a:latin typeface="+mj-lt"/>
                <a:ea typeface="+mj-ea"/>
                <a:cs typeface="Times New Roman"/>
              </a:rPr>
              <a:t>o</a:t>
            </a:r>
            <a:r>
              <a:rPr kumimoji="0" lang="en-US" sz="4400" b="1" i="0" u="none" strike="noStrike" kern="1200" cap="none" spc="-5" normalizeH="0" baseline="0" noProof="0" dirty="0">
                <a:ln>
                  <a:noFill/>
                </a:ln>
                <a:solidFill>
                  <a:schemeClr val="tx1"/>
                </a:solidFill>
                <a:effectLst/>
                <a:uLnTx/>
                <a:uFillTx/>
                <a:latin typeface="+mj-lt"/>
                <a:ea typeface="+mj-ea"/>
                <a:cs typeface="Times New Roman"/>
              </a:rPr>
              <a:t>rs (2/2)</a:t>
            </a:r>
          </a:p>
        </p:txBody>
      </p:sp>
      <p:cxnSp>
        <p:nvCxnSpPr>
          <p:cNvPr id="5" name="Connector: Curved 4">
            <a:extLst>
              <a:ext uri="{FF2B5EF4-FFF2-40B4-BE49-F238E27FC236}">
                <a16:creationId xmlns:a16="http://schemas.microsoft.com/office/drawing/2014/main" id="{11477182-CE1F-36CE-8800-EFE5D388A5C3}"/>
              </a:ext>
            </a:extLst>
          </p:cNvPr>
          <p:cNvCxnSpPr>
            <a:cxnSpLocks/>
          </p:cNvCxnSpPr>
          <p:nvPr/>
        </p:nvCxnSpPr>
        <p:spPr>
          <a:xfrm rot="16200000" flipH="1">
            <a:off x="5410200" y="4876800"/>
            <a:ext cx="1371600" cy="6096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8289-DD04-F728-3717-7597AA5197DF}"/>
              </a:ext>
            </a:extLst>
          </p:cNvPr>
          <p:cNvSpPr>
            <a:spLocks noGrp="1"/>
          </p:cNvSpPr>
          <p:nvPr>
            <p:ph type="title"/>
          </p:nvPr>
        </p:nvSpPr>
        <p:spPr/>
        <p:txBody>
          <a:bodyPr>
            <a:noAutofit/>
          </a:bodyPr>
          <a:lstStyle/>
          <a:p>
            <a:r>
              <a:rPr lang="en-US" sz="2800" b="1" i="0" dirty="0">
                <a:solidFill>
                  <a:srgbClr val="273239"/>
                </a:solidFill>
                <a:effectLst/>
                <a:latin typeface="urw-din"/>
              </a:rPr>
              <a:t>Some Characteristics of Object Oriented Programming</a:t>
            </a:r>
            <a:endParaRPr lang="en-IN" sz="2800" dirty="0"/>
          </a:p>
        </p:txBody>
      </p:sp>
      <p:sp>
        <p:nvSpPr>
          <p:cNvPr id="3" name="Content Placeholder 2">
            <a:extLst>
              <a:ext uri="{FF2B5EF4-FFF2-40B4-BE49-F238E27FC236}">
                <a16:creationId xmlns:a16="http://schemas.microsoft.com/office/drawing/2014/main" id="{EA7F6565-F902-758D-DA6A-F2E81C323699}"/>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0" i="0" dirty="0">
                <a:solidFill>
                  <a:srgbClr val="273239"/>
                </a:solidFill>
                <a:effectLst/>
                <a:latin typeface="urw-din"/>
              </a:rPr>
              <a:t>Emphasis is on data rather than procedure (function).</a:t>
            </a:r>
          </a:p>
          <a:p>
            <a:pPr algn="l" fontAlgn="base">
              <a:buFont typeface="Arial" panose="020B0604020202020204" pitchFamily="34" charset="0"/>
              <a:buChar char="•"/>
            </a:pPr>
            <a:r>
              <a:rPr lang="en-US" b="0" i="0" dirty="0">
                <a:solidFill>
                  <a:srgbClr val="273239"/>
                </a:solidFill>
                <a:effectLst/>
                <a:latin typeface="urw-din"/>
              </a:rPr>
              <a:t>Programs are divided into objects.</a:t>
            </a:r>
          </a:p>
          <a:p>
            <a:pPr algn="l" fontAlgn="base">
              <a:buFont typeface="Arial" panose="020B0604020202020204" pitchFamily="34" charset="0"/>
              <a:buChar char="•"/>
            </a:pPr>
            <a:r>
              <a:rPr lang="en-US" b="0" i="0" dirty="0">
                <a:solidFill>
                  <a:srgbClr val="273239"/>
                </a:solidFill>
                <a:effectLst/>
                <a:latin typeface="urw-din"/>
              </a:rPr>
              <a:t>Functions that operate on the data of an object are ties together in the data structure.</a:t>
            </a:r>
          </a:p>
          <a:p>
            <a:pPr algn="l" fontAlgn="base">
              <a:buFont typeface="Arial" panose="020B0604020202020204" pitchFamily="34" charset="0"/>
              <a:buChar char="•"/>
            </a:pPr>
            <a:r>
              <a:rPr lang="en-US" b="0" i="0" dirty="0">
                <a:solidFill>
                  <a:srgbClr val="273239"/>
                </a:solidFill>
                <a:effectLst/>
                <a:latin typeface="urw-din"/>
              </a:rPr>
              <a:t>Data is hidden and cannot be accessed by external function.</a:t>
            </a:r>
          </a:p>
          <a:p>
            <a:pPr algn="l" fontAlgn="base">
              <a:buFont typeface="Arial" panose="020B0604020202020204" pitchFamily="34" charset="0"/>
              <a:buChar char="•"/>
            </a:pPr>
            <a:r>
              <a:rPr lang="en-US" b="0" i="0" dirty="0">
                <a:solidFill>
                  <a:srgbClr val="273239"/>
                </a:solidFill>
                <a:effectLst/>
                <a:latin typeface="urw-din"/>
              </a:rPr>
              <a:t>Objects may communicate with each other through function.</a:t>
            </a:r>
          </a:p>
          <a:p>
            <a:pPr algn="l" fontAlgn="base">
              <a:buFont typeface="Arial" panose="020B0604020202020204" pitchFamily="34" charset="0"/>
              <a:buChar char="•"/>
            </a:pPr>
            <a:r>
              <a:rPr lang="en-US" b="0" i="0" dirty="0">
                <a:solidFill>
                  <a:srgbClr val="273239"/>
                </a:solidFill>
                <a:effectLst/>
                <a:latin typeface="urw-din"/>
              </a:rPr>
              <a:t>New data and functions can be easily added whenever necessary.</a:t>
            </a:r>
          </a:p>
          <a:p>
            <a:pPr algn="l" fontAlgn="base">
              <a:buFont typeface="Arial" panose="020B0604020202020204" pitchFamily="34" charset="0"/>
              <a:buChar char="•"/>
            </a:pPr>
            <a:r>
              <a:rPr lang="en-US" b="0" i="0" dirty="0">
                <a:solidFill>
                  <a:srgbClr val="273239"/>
                </a:solidFill>
                <a:effectLst/>
                <a:latin typeface="urw-din"/>
              </a:rPr>
              <a:t>Follows bottom up approach in program design.</a:t>
            </a:r>
          </a:p>
          <a:p>
            <a:endParaRPr lang="en-IN" dirty="0"/>
          </a:p>
        </p:txBody>
      </p:sp>
    </p:spTree>
    <p:extLst>
      <p:ext uri="{BB962C8B-B14F-4D97-AF65-F5344CB8AC3E}">
        <p14:creationId xmlns:p14="http://schemas.microsoft.com/office/powerpoint/2010/main" val="435417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291"/>
          </a:xfrm>
          <a:prstGeom prst="rect">
            <a:avLst/>
          </a:prstGeom>
        </p:spPr>
        <p:txBody>
          <a:bodyPr vert="horz" wrap="square" lIns="0" tIns="12065" rIns="0" bIns="0" rtlCol="0">
            <a:spAutoFit/>
          </a:bodyPr>
          <a:lstStyle/>
          <a:p>
            <a:pPr marL="17145" algn="l">
              <a:lnSpc>
                <a:spcPct val="100000"/>
              </a:lnSpc>
              <a:spcBef>
                <a:spcPts val="95"/>
              </a:spcBef>
            </a:pPr>
            <a:r>
              <a:rPr b="1" spc="-15" dirty="0"/>
              <a:t>Control</a:t>
            </a:r>
            <a:r>
              <a:rPr b="1" spc="-55" dirty="0"/>
              <a:t> </a:t>
            </a:r>
            <a:r>
              <a:rPr b="1" spc="-10" dirty="0"/>
              <a:t>structures(1/5)</a:t>
            </a:r>
          </a:p>
        </p:txBody>
      </p:sp>
      <p:sp>
        <p:nvSpPr>
          <p:cNvPr id="3" name="object 3"/>
          <p:cNvSpPr txBox="1"/>
          <p:nvPr/>
        </p:nvSpPr>
        <p:spPr>
          <a:xfrm>
            <a:off x="2514600" y="1219200"/>
            <a:ext cx="5334000" cy="4124206"/>
          </a:xfrm>
          <a:prstGeom prst="rect">
            <a:avLst/>
          </a:prstGeom>
        </p:spPr>
        <p:txBody>
          <a:bodyPr vert="horz" wrap="square" lIns="0" tIns="111760" rIns="0" bIns="0" rtlCol="0">
            <a:spAutoFit/>
          </a:bodyPr>
          <a:lstStyle/>
          <a:p>
            <a:pPr marL="12700">
              <a:lnSpc>
                <a:spcPct val="100000"/>
              </a:lnSpc>
              <a:spcBef>
                <a:spcPts val="880"/>
              </a:spcBef>
            </a:pPr>
            <a:r>
              <a:rPr sz="2800" dirty="0">
                <a:cs typeface="Times New Roman"/>
              </a:rPr>
              <a:t>Control</a:t>
            </a:r>
            <a:r>
              <a:rPr sz="2800" spc="-55" dirty="0">
                <a:cs typeface="Times New Roman"/>
              </a:rPr>
              <a:t> </a:t>
            </a:r>
            <a:r>
              <a:rPr sz="2800" dirty="0">
                <a:cs typeface="Times New Roman"/>
              </a:rPr>
              <a:t>structures</a:t>
            </a:r>
            <a:endParaRPr sz="2800">
              <a:cs typeface="Times New Roman"/>
            </a:endParaRPr>
          </a:p>
          <a:p>
            <a:pPr marL="756285" indent="-287020">
              <a:lnSpc>
                <a:spcPct val="100000"/>
              </a:lnSpc>
              <a:spcBef>
                <a:spcPts val="675"/>
              </a:spcBef>
              <a:buFont typeface="Arial"/>
              <a:buChar char="–"/>
              <a:tabLst>
                <a:tab pos="756920" algn="l"/>
              </a:tabLst>
            </a:pPr>
            <a:r>
              <a:rPr sz="2800" spc="-5" dirty="0">
                <a:solidFill>
                  <a:srgbClr val="FF0000"/>
                </a:solidFill>
                <a:cs typeface="Times New Roman"/>
              </a:rPr>
              <a:t>Branching</a:t>
            </a:r>
            <a:r>
              <a:rPr sz="2800" spc="-50" dirty="0">
                <a:solidFill>
                  <a:srgbClr val="FF0000"/>
                </a:solidFill>
                <a:cs typeface="Times New Roman"/>
              </a:rPr>
              <a:t> </a:t>
            </a:r>
            <a:r>
              <a:rPr sz="2800" spc="-5" dirty="0">
                <a:solidFill>
                  <a:srgbClr val="FF0000"/>
                </a:solidFill>
                <a:cs typeface="Times New Roman"/>
              </a:rPr>
              <a:t>structure</a:t>
            </a:r>
            <a:endParaRPr sz="2800">
              <a:solidFill>
                <a:srgbClr val="FF0000"/>
              </a:solidFill>
              <a:cs typeface="Times New Roman"/>
            </a:endParaRPr>
          </a:p>
          <a:p>
            <a:pPr marL="1155065" lvl="1" indent="-229235">
              <a:lnSpc>
                <a:spcPct val="100000"/>
              </a:lnSpc>
              <a:spcBef>
                <a:spcPts val="595"/>
              </a:spcBef>
              <a:buFont typeface="Arial"/>
              <a:buChar char="•"/>
              <a:tabLst>
                <a:tab pos="1155700" algn="l"/>
              </a:tabLst>
            </a:pPr>
            <a:r>
              <a:rPr sz="2800" spc="-5" dirty="0">
                <a:cs typeface="Times New Roman"/>
              </a:rPr>
              <a:t>If-else</a:t>
            </a:r>
            <a:r>
              <a:rPr sz="2800" spc="-70" dirty="0">
                <a:cs typeface="Times New Roman"/>
              </a:rPr>
              <a:t> </a:t>
            </a:r>
            <a:r>
              <a:rPr sz="2800" spc="-5" dirty="0">
                <a:cs typeface="Times New Roman"/>
              </a:rPr>
              <a:t>statement</a:t>
            </a:r>
            <a:endParaRPr sz="2800">
              <a:cs typeface="Times New Roman"/>
            </a:endParaRPr>
          </a:p>
          <a:p>
            <a:pPr marL="1155065" lvl="1" indent="-229235">
              <a:lnSpc>
                <a:spcPct val="100000"/>
              </a:lnSpc>
              <a:spcBef>
                <a:spcPts val="580"/>
              </a:spcBef>
              <a:buFont typeface="Arial"/>
              <a:buChar char="•"/>
              <a:tabLst>
                <a:tab pos="1155700" algn="l"/>
              </a:tabLst>
            </a:pPr>
            <a:r>
              <a:rPr sz="2800" spc="-5" dirty="0">
                <a:cs typeface="Times New Roman"/>
              </a:rPr>
              <a:t>Switch</a:t>
            </a:r>
            <a:r>
              <a:rPr sz="2800" spc="-60" dirty="0">
                <a:cs typeface="Times New Roman"/>
              </a:rPr>
              <a:t> </a:t>
            </a:r>
            <a:r>
              <a:rPr sz="2800" spc="-5" dirty="0">
                <a:cs typeface="Times New Roman"/>
              </a:rPr>
              <a:t>statement</a:t>
            </a:r>
            <a:endParaRPr sz="2800">
              <a:cs typeface="Times New Roman"/>
            </a:endParaRPr>
          </a:p>
          <a:p>
            <a:pPr marL="756285" indent="-287020">
              <a:lnSpc>
                <a:spcPct val="100000"/>
              </a:lnSpc>
              <a:spcBef>
                <a:spcPts val="655"/>
              </a:spcBef>
              <a:buFont typeface="Arial"/>
              <a:buChar char="–"/>
              <a:tabLst>
                <a:tab pos="756920" algn="l"/>
              </a:tabLst>
            </a:pPr>
            <a:r>
              <a:rPr sz="2800" spc="-5" dirty="0">
                <a:solidFill>
                  <a:srgbClr val="FF0000"/>
                </a:solidFill>
                <a:cs typeface="Times New Roman"/>
              </a:rPr>
              <a:t>Loop</a:t>
            </a:r>
            <a:r>
              <a:rPr sz="2800" spc="-15" dirty="0">
                <a:solidFill>
                  <a:srgbClr val="FF0000"/>
                </a:solidFill>
                <a:cs typeface="Times New Roman"/>
              </a:rPr>
              <a:t> </a:t>
            </a:r>
            <a:r>
              <a:rPr sz="2800" spc="-5" dirty="0">
                <a:solidFill>
                  <a:srgbClr val="FF0000"/>
                </a:solidFill>
                <a:cs typeface="Times New Roman"/>
              </a:rPr>
              <a:t>structure</a:t>
            </a:r>
            <a:endParaRPr sz="2800">
              <a:solidFill>
                <a:srgbClr val="FF0000"/>
              </a:solidFill>
              <a:cs typeface="Times New Roman"/>
            </a:endParaRPr>
          </a:p>
          <a:p>
            <a:pPr marL="1155065" lvl="1" indent="-229235">
              <a:lnSpc>
                <a:spcPct val="100000"/>
              </a:lnSpc>
              <a:spcBef>
                <a:spcPts val="595"/>
              </a:spcBef>
              <a:buFont typeface="Arial"/>
              <a:buChar char="•"/>
              <a:tabLst>
                <a:tab pos="1155700" algn="l"/>
              </a:tabLst>
            </a:pPr>
            <a:r>
              <a:rPr sz="2800" spc="-5" dirty="0">
                <a:cs typeface="Times New Roman"/>
              </a:rPr>
              <a:t>for</a:t>
            </a:r>
            <a:r>
              <a:rPr sz="2800" spc="-15" dirty="0">
                <a:cs typeface="Times New Roman"/>
              </a:rPr>
              <a:t> </a:t>
            </a:r>
            <a:r>
              <a:rPr sz="2800" dirty="0">
                <a:cs typeface="Times New Roman"/>
              </a:rPr>
              <a:t>loop</a:t>
            </a:r>
            <a:endParaRPr sz="2800">
              <a:cs typeface="Times New Roman"/>
            </a:endParaRPr>
          </a:p>
          <a:p>
            <a:pPr marL="1155065" lvl="1" indent="-229235">
              <a:lnSpc>
                <a:spcPct val="100000"/>
              </a:lnSpc>
              <a:spcBef>
                <a:spcPts val="575"/>
              </a:spcBef>
              <a:buFont typeface="Arial"/>
              <a:buChar char="•"/>
              <a:tabLst>
                <a:tab pos="1155700" algn="l"/>
              </a:tabLst>
            </a:pPr>
            <a:r>
              <a:rPr sz="2800" dirty="0">
                <a:cs typeface="Times New Roman"/>
              </a:rPr>
              <a:t>while</a:t>
            </a:r>
            <a:r>
              <a:rPr sz="2800" spc="-120" dirty="0">
                <a:cs typeface="Times New Roman"/>
              </a:rPr>
              <a:t> </a:t>
            </a:r>
            <a:r>
              <a:rPr sz="2800" dirty="0">
                <a:cs typeface="Times New Roman"/>
              </a:rPr>
              <a:t>loop</a:t>
            </a:r>
            <a:endParaRPr sz="2800">
              <a:cs typeface="Times New Roman"/>
            </a:endParaRPr>
          </a:p>
          <a:p>
            <a:pPr marL="1155065" lvl="1" indent="-229235">
              <a:lnSpc>
                <a:spcPct val="100000"/>
              </a:lnSpc>
              <a:spcBef>
                <a:spcPts val="575"/>
              </a:spcBef>
              <a:buFont typeface="Arial"/>
              <a:buChar char="•"/>
              <a:tabLst>
                <a:tab pos="1155700" algn="l"/>
              </a:tabLst>
            </a:pPr>
            <a:r>
              <a:rPr sz="2800" dirty="0">
                <a:cs typeface="Times New Roman"/>
              </a:rPr>
              <a:t>do-while</a:t>
            </a:r>
            <a:r>
              <a:rPr sz="2800" spc="-130" dirty="0">
                <a:cs typeface="Times New Roman"/>
              </a:rPr>
              <a:t> </a:t>
            </a:r>
            <a:r>
              <a:rPr sz="2800" dirty="0">
                <a:cs typeface="Times New Roman"/>
              </a:rPr>
              <a:t>loop</a:t>
            </a:r>
            <a:endParaRPr sz="2800">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291"/>
          </a:xfrm>
          <a:prstGeom prst="rect">
            <a:avLst/>
          </a:prstGeom>
        </p:spPr>
        <p:txBody>
          <a:bodyPr vert="horz" wrap="square" lIns="0" tIns="12065" rIns="0" bIns="0" rtlCol="0">
            <a:spAutoFit/>
          </a:bodyPr>
          <a:lstStyle/>
          <a:p>
            <a:pPr marL="17145" algn="l">
              <a:lnSpc>
                <a:spcPct val="100000"/>
              </a:lnSpc>
              <a:spcBef>
                <a:spcPts val="95"/>
              </a:spcBef>
            </a:pPr>
            <a:r>
              <a:rPr b="1" spc="-15" dirty="0"/>
              <a:t>Control</a:t>
            </a:r>
            <a:r>
              <a:rPr b="1" spc="-55" dirty="0"/>
              <a:t> </a:t>
            </a:r>
            <a:r>
              <a:rPr b="1" spc="-10" dirty="0"/>
              <a:t>structures(2/5)</a:t>
            </a:r>
          </a:p>
        </p:txBody>
      </p:sp>
      <p:sp>
        <p:nvSpPr>
          <p:cNvPr id="3" name="object 3"/>
          <p:cNvSpPr txBox="1"/>
          <p:nvPr/>
        </p:nvSpPr>
        <p:spPr>
          <a:xfrm>
            <a:off x="507288" y="1313839"/>
            <a:ext cx="4884420" cy="1233170"/>
          </a:xfrm>
          <a:prstGeom prst="rect">
            <a:avLst/>
          </a:prstGeom>
        </p:spPr>
        <p:txBody>
          <a:bodyPr vert="horz" wrap="square" lIns="0" tIns="79375" rIns="0" bIns="0" rtlCol="0">
            <a:spAutoFit/>
          </a:bodyPr>
          <a:lstStyle/>
          <a:p>
            <a:pPr marL="12700">
              <a:lnSpc>
                <a:spcPct val="100000"/>
              </a:lnSpc>
              <a:spcBef>
                <a:spcPts val="625"/>
              </a:spcBef>
              <a:tabLst>
                <a:tab pos="3670300" algn="l"/>
              </a:tabLst>
            </a:pPr>
            <a:r>
              <a:rPr sz="2200" b="1" spc="-5" dirty="0">
                <a:latin typeface="Times New Roman"/>
                <a:cs typeface="Times New Roman"/>
              </a:rPr>
              <a:t>If-else</a:t>
            </a:r>
            <a:r>
              <a:rPr sz="2200" b="1" dirty="0">
                <a:latin typeface="Times New Roman"/>
                <a:cs typeface="Times New Roman"/>
              </a:rPr>
              <a:t> </a:t>
            </a:r>
            <a:r>
              <a:rPr sz="2200" b="1" spc="-5" dirty="0">
                <a:latin typeface="Times New Roman"/>
                <a:cs typeface="Times New Roman"/>
              </a:rPr>
              <a:t>statement	</a:t>
            </a:r>
            <a:r>
              <a:rPr sz="2200" spc="-5" dirty="0">
                <a:latin typeface="Times New Roman"/>
                <a:cs typeface="Times New Roman"/>
              </a:rPr>
              <a:t>Flow</a:t>
            </a:r>
            <a:r>
              <a:rPr sz="2200" spc="-65" dirty="0">
                <a:latin typeface="Times New Roman"/>
                <a:cs typeface="Times New Roman"/>
              </a:rPr>
              <a:t> </a:t>
            </a:r>
            <a:r>
              <a:rPr sz="2200" spc="-5" dirty="0">
                <a:latin typeface="Times New Roman"/>
                <a:cs typeface="Times New Roman"/>
              </a:rPr>
              <a:t>chart</a:t>
            </a:r>
            <a:endParaRPr sz="2200">
              <a:latin typeface="Times New Roman"/>
              <a:cs typeface="Times New Roman"/>
            </a:endParaRPr>
          </a:p>
          <a:p>
            <a:pPr marL="355600" indent="-343535">
              <a:lnSpc>
                <a:spcPct val="100000"/>
              </a:lnSpc>
              <a:spcBef>
                <a:spcPts val="530"/>
              </a:spcBef>
              <a:buFont typeface="Arial"/>
              <a:buChar char="•"/>
              <a:tabLst>
                <a:tab pos="355600" algn="l"/>
                <a:tab pos="356235" algn="l"/>
              </a:tabLst>
            </a:pPr>
            <a:r>
              <a:rPr sz="2200" dirty="0">
                <a:latin typeface="Times New Roman"/>
                <a:cs typeface="Times New Roman"/>
              </a:rPr>
              <a:t>Syntax:</a:t>
            </a:r>
            <a:endParaRPr sz="2200">
              <a:latin typeface="Times New Roman"/>
              <a:cs typeface="Times New Roman"/>
            </a:endParaRPr>
          </a:p>
          <a:p>
            <a:pPr marL="469900">
              <a:lnSpc>
                <a:spcPct val="100000"/>
              </a:lnSpc>
              <a:spcBef>
                <a:spcPts val="530"/>
              </a:spcBef>
            </a:pPr>
            <a:r>
              <a:rPr sz="2200" spc="-5" dirty="0">
                <a:latin typeface="Times New Roman"/>
                <a:cs typeface="Times New Roman"/>
              </a:rPr>
              <a:t>if</a:t>
            </a:r>
            <a:r>
              <a:rPr sz="2200" spc="-20" dirty="0">
                <a:latin typeface="Times New Roman"/>
                <a:cs typeface="Times New Roman"/>
              </a:rPr>
              <a:t> </a:t>
            </a:r>
            <a:r>
              <a:rPr sz="2200" dirty="0">
                <a:latin typeface="Times New Roman"/>
                <a:cs typeface="Times New Roman"/>
              </a:rPr>
              <a:t>(condition)</a:t>
            </a:r>
            <a:endParaRPr sz="2200">
              <a:latin typeface="Times New Roman"/>
              <a:cs typeface="Times New Roman"/>
            </a:endParaRPr>
          </a:p>
        </p:txBody>
      </p:sp>
      <p:sp>
        <p:nvSpPr>
          <p:cNvPr id="4" name="object 4"/>
          <p:cNvSpPr txBox="1"/>
          <p:nvPr/>
        </p:nvSpPr>
        <p:spPr>
          <a:xfrm>
            <a:off x="964793" y="2588767"/>
            <a:ext cx="159385"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Times New Roman"/>
                <a:cs typeface="Times New Roman"/>
              </a:rPr>
              <a:t>{</a:t>
            </a:r>
            <a:endParaRPr sz="2200">
              <a:latin typeface="Times New Roman"/>
              <a:cs typeface="Times New Roman"/>
            </a:endParaRPr>
          </a:p>
        </p:txBody>
      </p:sp>
      <p:sp>
        <p:nvSpPr>
          <p:cNvPr id="5" name="object 5"/>
          <p:cNvSpPr txBox="1"/>
          <p:nvPr/>
        </p:nvSpPr>
        <p:spPr>
          <a:xfrm>
            <a:off x="1251305" y="2991104"/>
            <a:ext cx="2209165"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Times New Roman"/>
                <a:cs typeface="Times New Roman"/>
              </a:rPr>
              <a:t>if </a:t>
            </a:r>
            <a:r>
              <a:rPr sz="2200" dirty="0">
                <a:latin typeface="Times New Roman"/>
                <a:cs typeface="Times New Roman"/>
              </a:rPr>
              <a:t>block</a:t>
            </a:r>
            <a:r>
              <a:rPr sz="2200" spc="-90" dirty="0">
                <a:latin typeface="Times New Roman"/>
                <a:cs typeface="Times New Roman"/>
              </a:rPr>
              <a:t> </a:t>
            </a:r>
            <a:r>
              <a:rPr sz="2200" spc="-5" dirty="0">
                <a:latin typeface="Times New Roman"/>
                <a:cs typeface="Times New Roman"/>
              </a:rPr>
              <a:t>statements;</a:t>
            </a:r>
            <a:endParaRPr sz="2200">
              <a:latin typeface="Times New Roman"/>
              <a:cs typeface="Times New Roman"/>
            </a:endParaRPr>
          </a:p>
        </p:txBody>
      </p:sp>
      <p:sp>
        <p:nvSpPr>
          <p:cNvPr id="6" name="object 6"/>
          <p:cNvSpPr txBox="1"/>
          <p:nvPr/>
        </p:nvSpPr>
        <p:spPr>
          <a:xfrm>
            <a:off x="964793" y="3325520"/>
            <a:ext cx="2756535" cy="2037714"/>
          </a:xfrm>
          <a:prstGeom prst="rect">
            <a:avLst/>
          </a:prstGeom>
        </p:spPr>
        <p:txBody>
          <a:bodyPr vert="horz" wrap="square" lIns="0" tIns="80010" rIns="0" bIns="0" rtlCol="0">
            <a:spAutoFit/>
          </a:bodyPr>
          <a:lstStyle/>
          <a:p>
            <a:pPr marL="12700">
              <a:lnSpc>
                <a:spcPct val="100000"/>
              </a:lnSpc>
              <a:spcBef>
                <a:spcPts val="630"/>
              </a:spcBef>
            </a:pPr>
            <a:r>
              <a:rPr sz="2200" spc="-5" dirty="0">
                <a:latin typeface="Times New Roman"/>
                <a:cs typeface="Times New Roman"/>
              </a:rPr>
              <a:t>}</a:t>
            </a:r>
            <a:endParaRPr sz="2200">
              <a:latin typeface="Times New Roman"/>
              <a:cs typeface="Times New Roman"/>
            </a:endParaRPr>
          </a:p>
          <a:p>
            <a:pPr marL="12700">
              <a:lnSpc>
                <a:spcPct val="100000"/>
              </a:lnSpc>
              <a:spcBef>
                <a:spcPts val="530"/>
              </a:spcBef>
            </a:pPr>
            <a:r>
              <a:rPr sz="2200" spc="-5" dirty="0">
                <a:latin typeface="Times New Roman"/>
                <a:cs typeface="Times New Roman"/>
              </a:rPr>
              <a:t>else</a:t>
            </a:r>
            <a:endParaRPr sz="2200">
              <a:latin typeface="Times New Roman"/>
              <a:cs typeface="Times New Roman"/>
            </a:endParaRPr>
          </a:p>
          <a:p>
            <a:pPr marL="12700">
              <a:lnSpc>
                <a:spcPct val="100000"/>
              </a:lnSpc>
              <a:spcBef>
                <a:spcPts val="525"/>
              </a:spcBef>
            </a:pPr>
            <a:r>
              <a:rPr sz="2200" spc="-5" dirty="0">
                <a:latin typeface="Times New Roman"/>
                <a:cs typeface="Times New Roman"/>
              </a:rPr>
              <a:t>{</a:t>
            </a:r>
            <a:endParaRPr sz="2200">
              <a:latin typeface="Times New Roman"/>
              <a:cs typeface="Times New Roman"/>
            </a:endParaRPr>
          </a:p>
          <a:p>
            <a:pPr marL="299085">
              <a:lnSpc>
                <a:spcPct val="100000"/>
              </a:lnSpc>
              <a:spcBef>
                <a:spcPts val="530"/>
              </a:spcBef>
            </a:pPr>
            <a:r>
              <a:rPr sz="2200" spc="-5" dirty="0">
                <a:latin typeface="Times New Roman"/>
                <a:cs typeface="Times New Roman"/>
              </a:rPr>
              <a:t>else </a:t>
            </a:r>
            <a:r>
              <a:rPr sz="2200" dirty="0">
                <a:latin typeface="Times New Roman"/>
                <a:cs typeface="Times New Roman"/>
              </a:rPr>
              <a:t>block</a:t>
            </a:r>
            <a:r>
              <a:rPr sz="2200" spc="-55" dirty="0">
                <a:latin typeface="Times New Roman"/>
                <a:cs typeface="Times New Roman"/>
              </a:rPr>
              <a:t> </a:t>
            </a:r>
            <a:r>
              <a:rPr sz="2200" spc="-10" dirty="0">
                <a:latin typeface="Times New Roman"/>
                <a:cs typeface="Times New Roman"/>
              </a:rPr>
              <a:t>statements;</a:t>
            </a:r>
            <a:endParaRPr sz="2200">
              <a:latin typeface="Times New Roman"/>
              <a:cs typeface="Times New Roman"/>
            </a:endParaRPr>
          </a:p>
          <a:p>
            <a:pPr marL="12700">
              <a:lnSpc>
                <a:spcPct val="100000"/>
              </a:lnSpc>
              <a:spcBef>
                <a:spcPts val="530"/>
              </a:spcBef>
            </a:pPr>
            <a:r>
              <a:rPr sz="2200" spc="-5" dirty="0">
                <a:latin typeface="Times New Roman"/>
                <a:cs typeface="Times New Roman"/>
              </a:rPr>
              <a:t>}</a:t>
            </a:r>
            <a:endParaRPr sz="2200">
              <a:latin typeface="Times New Roman"/>
              <a:cs typeface="Times New Roman"/>
            </a:endParaRPr>
          </a:p>
        </p:txBody>
      </p:sp>
      <p:sp>
        <p:nvSpPr>
          <p:cNvPr id="7" name="object 7"/>
          <p:cNvSpPr txBox="1"/>
          <p:nvPr/>
        </p:nvSpPr>
        <p:spPr>
          <a:xfrm>
            <a:off x="6715125" y="4142549"/>
            <a:ext cx="2000250" cy="500380"/>
          </a:xfrm>
          <a:prstGeom prst="rect">
            <a:avLst/>
          </a:prstGeom>
          <a:ln w="25400">
            <a:solidFill>
              <a:srgbClr val="385D89"/>
            </a:solidFill>
          </a:ln>
        </p:spPr>
        <p:txBody>
          <a:bodyPr vert="horz" wrap="square" lIns="0" tIns="0" rIns="0" bIns="0" rtlCol="0">
            <a:spAutoFit/>
          </a:bodyPr>
          <a:lstStyle/>
          <a:p>
            <a:pPr marL="544195">
              <a:lnSpc>
                <a:spcPts val="1855"/>
              </a:lnSpc>
            </a:pPr>
            <a:r>
              <a:rPr sz="1800" spc="-5" dirty="0">
                <a:latin typeface="Calibri"/>
                <a:cs typeface="Calibri"/>
              </a:rPr>
              <a:t>else</a:t>
            </a:r>
            <a:r>
              <a:rPr sz="1800" spc="-20" dirty="0">
                <a:latin typeface="Calibri"/>
                <a:cs typeface="Calibri"/>
              </a:rPr>
              <a:t> </a:t>
            </a:r>
            <a:r>
              <a:rPr sz="1800" spc="-5" dirty="0">
                <a:latin typeface="Calibri"/>
                <a:cs typeface="Calibri"/>
              </a:rPr>
              <a:t>block</a:t>
            </a:r>
            <a:endParaRPr sz="1800">
              <a:latin typeface="Calibri"/>
              <a:cs typeface="Calibri"/>
            </a:endParaRPr>
          </a:p>
          <a:p>
            <a:pPr marL="481330">
              <a:lnSpc>
                <a:spcPts val="2080"/>
              </a:lnSpc>
            </a:pPr>
            <a:r>
              <a:rPr sz="1800" spc="-10" dirty="0">
                <a:latin typeface="Calibri"/>
                <a:cs typeface="Calibri"/>
              </a:rPr>
              <a:t>statements</a:t>
            </a:r>
            <a:endParaRPr sz="1800">
              <a:latin typeface="Calibri"/>
              <a:cs typeface="Calibri"/>
            </a:endParaRPr>
          </a:p>
        </p:txBody>
      </p:sp>
      <p:grpSp>
        <p:nvGrpSpPr>
          <p:cNvPr id="8" name="object 8"/>
          <p:cNvGrpSpPr/>
          <p:nvPr/>
        </p:nvGrpSpPr>
        <p:grpSpPr>
          <a:xfrm>
            <a:off x="4922901" y="2558288"/>
            <a:ext cx="2844165" cy="3656965"/>
            <a:chOff x="4922901" y="2558288"/>
            <a:chExt cx="2844165" cy="3656965"/>
          </a:xfrm>
        </p:grpSpPr>
        <p:sp>
          <p:nvSpPr>
            <p:cNvPr id="9" name="object 9"/>
            <p:cNvSpPr/>
            <p:nvPr/>
          </p:nvSpPr>
          <p:spPr>
            <a:xfrm>
              <a:off x="7000875" y="3064637"/>
              <a:ext cx="766445" cy="1078865"/>
            </a:xfrm>
            <a:custGeom>
              <a:avLst/>
              <a:gdLst/>
              <a:ahLst/>
              <a:cxnLst/>
              <a:rect l="l" t="t" r="r" b="b"/>
              <a:pathLst>
                <a:path w="766445" h="1078864">
                  <a:moveTo>
                    <a:pt x="669798" y="982726"/>
                  </a:moveTo>
                  <a:lnTo>
                    <a:pt x="663701" y="986282"/>
                  </a:lnTo>
                  <a:lnTo>
                    <a:pt x="662685" y="990092"/>
                  </a:lnTo>
                  <a:lnTo>
                    <a:pt x="714375" y="1078738"/>
                  </a:lnTo>
                  <a:lnTo>
                    <a:pt x="721706" y="1066164"/>
                  </a:lnTo>
                  <a:lnTo>
                    <a:pt x="708025" y="1066164"/>
                  </a:lnTo>
                  <a:lnTo>
                    <a:pt x="708025" y="1042742"/>
                  </a:lnTo>
                  <a:lnTo>
                    <a:pt x="673607" y="983742"/>
                  </a:lnTo>
                  <a:lnTo>
                    <a:pt x="669798" y="982726"/>
                  </a:lnTo>
                  <a:close/>
                </a:path>
                <a:path w="766445" h="1078864">
                  <a:moveTo>
                    <a:pt x="708025" y="1042742"/>
                  </a:moveTo>
                  <a:lnTo>
                    <a:pt x="708025" y="1066164"/>
                  </a:lnTo>
                  <a:lnTo>
                    <a:pt x="720725" y="1066164"/>
                  </a:lnTo>
                  <a:lnTo>
                    <a:pt x="720725" y="1062989"/>
                  </a:lnTo>
                  <a:lnTo>
                    <a:pt x="708914" y="1062989"/>
                  </a:lnTo>
                  <a:lnTo>
                    <a:pt x="714375" y="1053628"/>
                  </a:lnTo>
                  <a:lnTo>
                    <a:pt x="708025" y="1042742"/>
                  </a:lnTo>
                  <a:close/>
                </a:path>
                <a:path w="766445" h="1078864">
                  <a:moveTo>
                    <a:pt x="758951" y="982726"/>
                  </a:moveTo>
                  <a:lnTo>
                    <a:pt x="755142" y="983742"/>
                  </a:lnTo>
                  <a:lnTo>
                    <a:pt x="720725" y="1042742"/>
                  </a:lnTo>
                  <a:lnTo>
                    <a:pt x="720725" y="1066164"/>
                  </a:lnTo>
                  <a:lnTo>
                    <a:pt x="721706" y="1066164"/>
                  </a:lnTo>
                  <a:lnTo>
                    <a:pt x="766064" y="990092"/>
                  </a:lnTo>
                  <a:lnTo>
                    <a:pt x="765048" y="986282"/>
                  </a:lnTo>
                  <a:lnTo>
                    <a:pt x="758951" y="982726"/>
                  </a:lnTo>
                  <a:close/>
                </a:path>
                <a:path w="766445" h="1078864">
                  <a:moveTo>
                    <a:pt x="714375" y="1053628"/>
                  </a:moveTo>
                  <a:lnTo>
                    <a:pt x="708914" y="1062989"/>
                  </a:lnTo>
                  <a:lnTo>
                    <a:pt x="719835" y="1062989"/>
                  </a:lnTo>
                  <a:lnTo>
                    <a:pt x="714375" y="1053628"/>
                  </a:lnTo>
                  <a:close/>
                </a:path>
                <a:path w="766445" h="1078864">
                  <a:moveTo>
                    <a:pt x="720725" y="1042742"/>
                  </a:moveTo>
                  <a:lnTo>
                    <a:pt x="714375" y="1053628"/>
                  </a:lnTo>
                  <a:lnTo>
                    <a:pt x="719835" y="1062989"/>
                  </a:lnTo>
                  <a:lnTo>
                    <a:pt x="720725" y="1062989"/>
                  </a:lnTo>
                  <a:lnTo>
                    <a:pt x="720725" y="1042742"/>
                  </a:lnTo>
                  <a:close/>
                </a:path>
                <a:path w="766445" h="1078864">
                  <a:moveTo>
                    <a:pt x="708025" y="6350"/>
                  </a:moveTo>
                  <a:lnTo>
                    <a:pt x="708025" y="1042742"/>
                  </a:lnTo>
                  <a:lnTo>
                    <a:pt x="714375" y="1053628"/>
                  </a:lnTo>
                  <a:lnTo>
                    <a:pt x="720725" y="1042742"/>
                  </a:lnTo>
                  <a:lnTo>
                    <a:pt x="720725" y="12700"/>
                  </a:lnTo>
                  <a:lnTo>
                    <a:pt x="714375" y="12700"/>
                  </a:lnTo>
                  <a:lnTo>
                    <a:pt x="708025" y="6350"/>
                  </a:lnTo>
                  <a:close/>
                </a:path>
                <a:path w="766445" h="1078864">
                  <a:moveTo>
                    <a:pt x="717930" y="0"/>
                  </a:moveTo>
                  <a:lnTo>
                    <a:pt x="0" y="0"/>
                  </a:lnTo>
                  <a:lnTo>
                    <a:pt x="0" y="12700"/>
                  </a:lnTo>
                  <a:lnTo>
                    <a:pt x="708025" y="12700"/>
                  </a:lnTo>
                  <a:lnTo>
                    <a:pt x="708025" y="6350"/>
                  </a:lnTo>
                  <a:lnTo>
                    <a:pt x="720725" y="6350"/>
                  </a:lnTo>
                  <a:lnTo>
                    <a:pt x="720725" y="2921"/>
                  </a:lnTo>
                  <a:lnTo>
                    <a:pt x="717930" y="0"/>
                  </a:lnTo>
                  <a:close/>
                </a:path>
                <a:path w="766445" h="1078864">
                  <a:moveTo>
                    <a:pt x="720725" y="6350"/>
                  </a:moveTo>
                  <a:lnTo>
                    <a:pt x="708025" y="6350"/>
                  </a:lnTo>
                  <a:lnTo>
                    <a:pt x="714375" y="12700"/>
                  </a:lnTo>
                  <a:lnTo>
                    <a:pt x="720725" y="12700"/>
                  </a:lnTo>
                  <a:lnTo>
                    <a:pt x="720725" y="6350"/>
                  </a:lnTo>
                  <a:close/>
                </a:path>
              </a:pathLst>
            </a:custGeom>
            <a:solidFill>
              <a:srgbClr val="497DBA"/>
            </a:solidFill>
          </p:spPr>
          <p:txBody>
            <a:bodyPr wrap="square" lIns="0" tIns="0" rIns="0" bIns="0" rtlCol="0"/>
            <a:lstStyle/>
            <a:p>
              <a:endParaRPr/>
            </a:p>
          </p:txBody>
        </p:sp>
        <p:sp>
          <p:nvSpPr>
            <p:cNvPr id="10" name="object 10"/>
            <p:cNvSpPr/>
            <p:nvPr/>
          </p:nvSpPr>
          <p:spPr>
            <a:xfrm>
              <a:off x="5857875" y="5428488"/>
              <a:ext cx="714375" cy="357505"/>
            </a:xfrm>
            <a:custGeom>
              <a:avLst/>
              <a:gdLst/>
              <a:ahLst/>
              <a:cxnLst/>
              <a:rect l="l" t="t" r="r" b="b"/>
              <a:pathLst>
                <a:path w="714375" h="357504">
                  <a:moveTo>
                    <a:pt x="0" y="178574"/>
                  </a:moveTo>
                  <a:lnTo>
                    <a:pt x="22344" y="116236"/>
                  </a:lnTo>
                  <a:lnTo>
                    <a:pt x="48763" y="88414"/>
                  </a:lnTo>
                  <a:lnTo>
                    <a:pt x="84003" y="63493"/>
                  </a:lnTo>
                  <a:lnTo>
                    <a:pt x="127056" y="41976"/>
                  </a:lnTo>
                  <a:lnTo>
                    <a:pt x="176915" y="24365"/>
                  </a:lnTo>
                  <a:lnTo>
                    <a:pt x="232572" y="11164"/>
                  </a:lnTo>
                  <a:lnTo>
                    <a:pt x="293020" y="2874"/>
                  </a:lnTo>
                  <a:lnTo>
                    <a:pt x="357250" y="0"/>
                  </a:lnTo>
                  <a:lnTo>
                    <a:pt x="421443" y="2874"/>
                  </a:lnTo>
                  <a:lnTo>
                    <a:pt x="481861" y="11164"/>
                  </a:lnTo>
                  <a:lnTo>
                    <a:pt x="537496" y="24365"/>
                  </a:lnTo>
                  <a:lnTo>
                    <a:pt x="587340" y="41976"/>
                  </a:lnTo>
                  <a:lnTo>
                    <a:pt x="630382" y="63493"/>
                  </a:lnTo>
                  <a:lnTo>
                    <a:pt x="665616" y="88414"/>
                  </a:lnTo>
                  <a:lnTo>
                    <a:pt x="692032" y="116236"/>
                  </a:lnTo>
                  <a:lnTo>
                    <a:pt x="714375" y="178574"/>
                  </a:lnTo>
                  <a:lnTo>
                    <a:pt x="708621" y="210679"/>
                  </a:lnTo>
                  <a:lnTo>
                    <a:pt x="692032" y="240895"/>
                  </a:lnTo>
                  <a:lnTo>
                    <a:pt x="665616" y="268718"/>
                  </a:lnTo>
                  <a:lnTo>
                    <a:pt x="630382" y="293645"/>
                  </a:lnTo>
                  <a:lnTo>
                    <a:pt x="587340" y="315171"/>
                  </a:lnTo>
                  <a:lnTo>
                    <a:pt x="537496" y="332791"/>
                  </a:lnTo>
                  <a:lnTo>
                    <a:pt x="481861" y="346001"/>
                  </a:lnTo>
                  <a:lnTo>
                    <a:pt x="421443" y="354297"/>
                  </a:lnTo>
                  <a:lnTo>
                    <a:pt x="357250" y="357174"/>
                  </a:lnTo>
                  <a:lnTo>
                    <a:pt x="293020" y="354297"/>
                  </a:lnTo>
                  <a:lnTo>
                    <a:pt x="232572" y="346001"/>
                  </a:lnTo>
                  <a:lnTo>
                    <a:pt x="176915" y="332791"/>
                  </a:lnTo>
                  <a:lnTo>
                    <a:pt x="127056" y="315171"/>
                  </a:lnTo>
                  <a:lnTo>
                    <a:pt x="84003" y="293645"/>
                  </a:lnTo>
                  <a:lnTo>
                    <a:pt x="48763" y="268718"/>
                  </a:lnTo>
                  <a:lnTo>
                    <a:pt x="22344" y="240895"/>
                  </a:lnTo>
                  <a:lnTo>
                    <a:pt x="0" y="178574"/>
                  </a:lnTo>
                  <a:close/>
                </a:path>
              </a:pathLst>
            </a:custGeom>
            <a:ln w="25400">
              <a:solidFill>
                <a:srgbClr val="385D89"/>
              </a:solidFill>
            </a:ln>
          </p:spPr>
          <p:txBody>
            <a:bodyPr wrap="square" lIns="0" tIns="0" rIns="0" bIns="0" rtlCol="0"/>
            <a:lstStyle/>
            <a:p>
              <a:endParaRPr/>
            </a:p>
          </p:txBody>
        </p:sp>
        <p:sp>
          <p:nvSpPr>
            <p:cNvPr id="11" name="object 11"/>
            <p:cNvSpPr/>
            <p:nvPr/>
          </p:nvSpPr>
          <p:spPr>
            <a:xfrm>
              <a:off x="4922901" y="3571874"/>
              <a:ext cx="2799080" cy="2643505"/>
            </a:xfrm>
            <a:custGeom>
              <a:avLst/>
              <a:gdLst/>
              <a:ahLst/>
              <a:cxnLst/>
              <a:rect l="l" t="t" r="r" b="b"/>
              <a:pathLst>
                <a:path w="2799079" h="2643504">
                  <a:moveTo>
                    <a:pt x="934974" y="2035187"/>
                  </a:moveTo>
                  <a:lnTo>
                    <a:pt x="924077" y="2028837"/>
                  </a:lnTo>
                  <a:lnTo>
                    <a:pt x="846328" y="1983486"/>
                  </a:lnTo>
                  <a:lnTo>
                    <a:pt x="842518" y="1984502"/>
                  </a:lnTo>
                  <a:lnTo>
                    <a:pt x="838962" y="1990598"/>
                  </a:lnTo>
                  <a:lnTo>
                    <a:pt x="839978" y="1994408"/>
                  </a:lnTo>
                  <a:lnTo>
                    <a:pt x="898931" y="2028837"/>
                  </a:lnTo>
                  <a:lnTo>
                    <a:pt x="12700" y="2028837"/>
                  </a:lnTo>
                  <a:lnTo>
                    <a:pt x="12700" y="0"/>
                  </a:lnTo>
                  <a:lnTo>
                    <a:pt x="0" y="0"/>
                  </a:lnTo>
                  <a:lnTo>
                    <a:pt x="0" y="2038692"/>
                  </a:lnTo>
                  <a:lnTo>
                    <a:pt x="2794" y="2041537"/>
                  </a:lnTo>
                  <a:lnTo>
                    <a:pt x="898918" y="2041537"/>
                  </a:lnTo>
                  <a:lnTo>
                    <a:pt x="839978" y="2075916"/>
                  </a:lnTo>
                  <a:lnTo>
                    <a:pt x="838962" y="2079802"/>
                  </a:lnTo>
                  <a:lnTo>
                    <a:pt x="842518" y="2085860"/>
                  </a:lnTo>
                  <a:lnTo>
                    <a:pt x="846328" y="2086889"/>
                  </a:lnTo>
                  <a:lnTo>
                    <a:pt x="924077" y="2041537"/>
                  </a:lnTo>
                  <a:lnTo>
                    <a:pt x="934974" y="2035187"/>
                  </a:lnTo>
                  <a:close/>
                </a:path>
                <a:path w="2799079" h="2643504">
                  <a:moveTo>
                    <a:pt x="1343406" y="2554795"/>
                  </a:moveTo>
                  <a:lnTo>
                    <a:pt x="1342390" y="2550896"/>
                  </a:lnTo>
                  <a:lnTo>
                    <a:pt x="1336294" y="2547340"/>
                  </a:lnTo>
                  <a:lnTo>
                    <a:pt x="1332484" y="2548356"/>
                  </a:lnTo>
                  <a:lnTo>
                    <a:pt x="1297889" y="2607183"/>
                  </a:lnTo>
                  <a:lnTo>
                    <a:pt x="1299337" y="2214600"/>
                  </a:lnTo>
                  <a:lnTo>
                    <a:pt x="1286637" y="2214549"/>
                  </a:lnTo>
                  <a:lnTo>
                    <a:pt x="1285189" y="2607183"/>
                  </a:lnTo>
                  <a:lnTo>
                    <a:pt x="1285113" y="2630614"/>
                  </a:lnTo>
                  <a:lnTo>
                    <a:pt x="1285189" y="2607183"/>
                  </a:lnTo>
                  <a:lnTo>
                    <a:pt x="1252613" y="2550896"/>
                  </a:lnTo>
                  <a:lnTo>
                    <a:pt x="1250950" y="2548051"/>
                  </a:lnTo>
                  <a:lnTo>
                    <a:pt x="1247140" y="2547010"/>
                  </a:lnTo>
                  <a:lnTo>
                    <a:pt x="1241044" y="2550528"/>
                  </a:lnTo>
                  <a:lnTo>
                    <a:pt x="1240028" y="2554414"/>
                  </a:lnTo>
                  <a:lnTo>
                    <a:pt x="1241806" y="2557449"/>
                  </a:lnTo>
                  <a:lnTo>
                    <a:pt x="1291336" y="2643238"/>
                  </a:lnTo>
                  <a:lnTo>
                    <a:pt x="1298740" y="2630652"/>
                  </a:lnTo>
                  <a:lnTo>
                    <a:pt x="1343406" y="2554795"/>
                  </a:lnTo>
                  <a:close/>
                </a:path>
                <a:path w="2799079" h="2643504">
                  <a:moveTo>
                    <a:pt x="2798699" y="1070737"/>
                  </a:moveTo>
                  <a:lnTo>
                    <a:pt x="2785999" y="1070737"/>
                  </a:lnTo>
                  <a:lnTo>
                    <a:pt x="2785999" y="2028837"/>
                  </a:lnTo>
                  <a:lnTo>
                    <a:pt x="1685366" y="2028837"/>
                  </a:lnTo>
                  <a:lnTo>
                    <a:pt x="1744345" y="1994408"/>
                  </a:lnTo>
                  <a:lnTo>
                    <a:pt x="1745361" y="1990598"/>
                  </a:lnTo>
                  <a:lnTo>
                    <a:pt x="1741805" y="1984502"/>
                  </a:lnTo>
                  <a:lnTo>
                    <a:pt x="1737995" y="1983486"/>
                  </a:lnTo>
                  <a:lnTo>
                    <a:pt x="1649349" y="2035187"/>
                  </a:lnTo>
                  <a:lnTo>
                    <a:pt x="1737995" y="2086889"/>
                  </a:lnTo>
                  <a:lnTo>
                    <a:pt x="1741805" y="2085860"/>
                  </a:lnTo>
                  <a:lnTo>
                    <a:pt x="1745361" y="2079802"/>
                  </a:lnTo>
                  <a:lnTo>
                    <a:pt x="1744345" y="2075916"/>
                  </a:lnTo>
                  <a:lnTo>
                    <a:pt x="1685391" y="2041537"/>
                  </a:lnTo>
                  <a:lnTo>
                    <a:pt x="2795905" y="2041537"/>
                  </a:lnTo>
                  <a:lnTo>
                    <a:pt x="2798699" y="2038692"/>
                  </a:lnTo>
                  <a:lnTo>
                    <a:pt x="2798699" y="2035187"/>
                  </a:lnTo>
                  <a:lnTo>
                    <a:pt x="2798699" y="2028837"/>
                  </a:lnTo>
                  <a:lnTo>
                    <a:pt x="2798699" y="1070737"/>
                  </a:lnTo>
                  <a:close/>
                </a:path>
              </a:pathLst>
            </a:custGeom>
            <a:solidFill>
              <a:srgbClr val="497DBA"/>
            </a:solidFill>
          </p:spPr>
          <p:txBody>
            <a:bodyPr wrap="square" lIns="0" tIns="0" rIns="0" bIns="0" rtlCol="0"/>
            <a:lstStyle/>
            <a:p>
              <a:endParaRPr/>
            </a:p>
          </p:txBody>
        </p:sp>
        <p:sp>
          <p:nvSpPr>
            <p:cNvPr id="12" name="object 12"/>
            <p:cNvSpPr/>
            <p:nvPr/>
          </p:nvSpPr>
          <p:spPr>
            <a:xfrm>
              <a:off x="5357876" y="2570988"/>
              <a:ext cx="1643380" cy="1000125"/>
            </a:xfrm>
            <a:custGeom>
              <a:avLst/>
              <a:gdLst/>
              <a:ahLst/>
              <a:cxnLst/>
              <a:rect l="l" t="t" r="r" b="b"/>
              <a:pathLst>
                <a:path w="1643379" h="1000125">
                  <a:moveTo>
                    <a:pt x="0" y="499999"/>
                  </a:moveTo>
                  <a:lnTo>
                    <a:pt x="821436" y="0"/>
                  </a:lnTo>
                  <a:lnTo>
                    <a:pt x="1642999" y="499999"/>
                  </a:lnTo>
                  <a:lnTo>
                    <a:pt x="821436" y="1000125"/>
                  </a:lnTo>
                  <a:lnTo>
                    <a:pt x="0" y="499999"/>
                  </a:lnTo>
                  <a:close/>
                </a:path>
              </a:pathLst>
            </a:custGeom>
            <a:ln w="25400">
              <a:solidFill>
                <a:srgbClr val="385D89"/>
              </a:solidFill>
            </a:ln>
          </p:spPr>
          <p:txBody>
            <a:bodyPr wrap="square" lIns="0" tIns="0" rIns="0" bIns="0" rtlCol="0"/>
            <a:lstStyle/>
            <a:p>
              <a:endParaRPr/>
            </a:p>
          </p:txBody>
        </p:sp>
      </p:grpSp>
      <p:sp>
        <p:nvSpPr>
          <p:cNvPr id="13" name="object 13"/>
          <p:cNvSpPr txBox="1"/>
          <p:nvPr/>
        </p:nvSpPr>
        <p:spPr>
          <a:xfrm>
            <a:off x="5850128" y="2769234"/>
            <a:ext cx="661670" cy="574675"/>
          </a:xfrm>
          <a:prstGeom prst="rect">
            <a:avLst/>
          </a:prstGeom>
        </p:spPr>
        <p:txBody>
          <a:bodyPr vert="horz" wrap="square" lIns="0" tIns="12700" rIns="0" bIns="0" rtlCol="0">
            <a:spAutoFit/>
          </a:bodyPr>
          <a:lstStyle/>
          <a:p>
            <a:pPr marL="208915" marR="5080" indent="-196850">
              <a:lnSpc>
                <a:spcPct val="100000"/>
              </a:lnSpc>
              <a:spcBef>
                <a:spcPts val="100"/>
              </a:spcBef>
            </a:pPr>
            <a:r>
              <a:rPr sz="1800" spc="-20" dirty="0">
                <a:latin typeface="Calibri"/>
                <a:cs typeface="Calibri"/>
              </a:rPr>
              <a:t>c</a:t>
            </a:r>
            <a:r>
              <a:rPr sz="1800" spc="-5" dirty="0">
                <a:latin typeface="Calibri"/>
                <a:cs typeface="Calibri"/>
              </a:rPr>
              <a:t>onditi  on</a:t>
            </a:r>
            <a:endParaRPr sz="1800">
              <a:latin typeface="Calibri"/>
              <a:cs typeface="Calibri"/>
            </a:endParaRPr>
          </a:p>
        </p:txBody>
      </p:sp>
      <p:sp>
        <p:nvSpPr>
          <p:cNvPr id="14" name="object 14"/>
          <p:cNvSpPr/>
          <p:nvPr/>
        </p:nvSpPr>
        <p:spPr>
          <a:xfrm>
            <a:off x="3928998" y="4142549"/>
            <a:ext cx="2000250" cy="500380"/>
          </a:xfrm>
          <a:custGeom>
            <a:avLst/>
            <a:gdLst/>
            <a:ahLst/>
            <a:cxnLst/>
            <a:rect l="l" t="t" r="r" b="b"/>
            <a:pathLst>
              <a:path w="2000250" h="500379">
                <a:moveTo>
                  <a:pt x="2000250" y="0"/>
                </a:moveTo>
                <a:lnTo>
                  <a:pt x="0" y="0"/>
                </a:lnTo>
                <a:lnTo>
                  <a:pt x="0" y="500062"/>
                </a:lnTo>
                <a:lnTo>
                  <a:pt x="2000250" y="500062"/>
                </a:lnTo>
                <a:lnTo>
                  <a:pt x="2000250" y="0"/>
                </a:lnTo>
                <a:close/>
              </a:path>
            </a:pathLst>
          </a:custGeom>
          <a:solidFill>
            <a:srgbClr val="FFFFFF"/>
          </a:solidFill>
        </p:spPr>
        <p:txBody>
          <a:bodyPr wrap="square" lIns="0" tIns="0" rIns="0" bIns="0" rtlCol="0"/>
          <a:lstStyle/>
          <a:p>
            <a:endParaRPr/>
          </a:p>
        </p:txBody>
      </p:sp>
      <p:sp>
        <p:nvSpPr>
          <p:cNvPr id="15" name="object 15"/>
          <p:cNvSpPr txBox="1"/>
          <p:nvPr/>
        </p:nvSpPr>
        <p:spPr>
          <a:xfrm>
            <a:off x="3928998" y="4142549"/>
            <a:ext cx="2000250" cy="500380"/>
          </a:xfrm>
          <a:prstGeom prst="rect">
            <a:avLst/>
          </a:prstGeom>
          <a:ln w="25400">
            <a:solidFill>
              <a:srgbClr val="385D89"/>
            </a:solidFill>
          </a:ln>
        </p:spPr>
        <p:txBody>
          <a:bodyPr vert="horz" wrap="square" lIns="0" tIns="98425" rIns="0" bIns="0" rtlCol="0">
            <a:spAutoFit/>
          </a:bodyPr>
          <a:lstStyle/>
          <a:p>
            <a:pPr marL="120014">
              <a:lnSpc>
                <a:spcPct val="100000"/>
              </a:lnSpc>
              <a:spcBef>
                <a:spcPts val="775"/>
              </a:spcBef>
            </a:pPr>
            <a:r>
              <a:rPr sz="1800" dirty="0">
                <a:latin typeface="Calibri"/>
                <a:cs typeface="Calibri"/>
              </a:rPr>
              <a:t>If </a:t>
            </a:r>
            <a:r>
              <a:rPr sz="1800" spc="-5" dirty="0">
                <a:latin typeface="Calibri"/>
                <a:cs typeface="Calibri"/>
              </a:rPr>
              <a:t>block</a:t>
            </a:r>
            <a:r>
              <a:rPr sz="1800" spc="-50" dirty="0">
                <a:latin typeface="Calibri"/>
                <a:cs typeface="Calibri"/>
              </a:rPr>
              <a:t> </a:t>
            </a:r>
            <a:r>
              <a:rPr sz="1800" spc="-10" dirty="0">
                <a:latin typeface="Calibri"/>
                <a:cs typeface="Calibri"/>
              </a:rPr>
              <a:t>statements</a:t>
            </a:r>
            <a:endParaRPr sz="1800">
              <a:latin typeface="Calibri"/>
              <a:cs typeface="Calibri"/>
            </a:endParaRPr>
          </a:p>
        </p:txBody>
      </p:sp>
      <p:sp>
        <p:nvSpPr>
          <p:cNvPr id="16" name="object 16"/>
          <p:cNvSpPr/>
          <p:nvPr/>
        </p:nvSpPr>
        <p:spPr>
          <a:xfrm>
            <a:off x="4877435" y="1999868"/>
            <a:ext cx="1348105" cy="2143125"/>
          </a:xfrm>
          <a:custGeom>
            <a:avLst/>
            <a:gdLst/>
            <a:ahLst/>
            <a:cxnLst/>
            <a:rect l="l" t="t" r="r" b="b"/>
            <a:pathLst>
              <a:path w="1348104" h="2143125">
                <a:moveTo>
                  <a:pt x="480441" y="1064768"/>
                </a:moveTo>
                <a:lnTo>
                  <a:pt x="48260" y="1064768"/>
                </a:lnTo>
                <a:lnTo>
                  <a:pt x="45466" y="1067689"/>
                </a:lnTo>
                <a:lnTo>
                  <a:pt x="45466" y="2106752"/>
                </a:lnTo>
                <a:lnTo>
                  <a:pt x="45466" y="2130171"/>
                </a:lnTo>
                <a:lnTo>
                  <a:pt x="45339" y="2106536"/>
                </a:lnTo>
                <a:lnTo>
                  <a:pt x="11049" y="2047748"/>
                </a:lnTo>
                <a:lnTo>
                  <a:pt x="7112" y="2046732"/>
                </a:lnTo>
                <a:lnTo>
                  <a:pt x="1016" y="2050288"/>
                </a:lnTo>
                <a:lnTo>
                  <a:pt x="0" y="2054098"/>
                </a:lnTo>
                <a:lnTo>
                  <a:pt x="51816" y="2142744"/>
                </a:lnTo>
                <a:lnTo>
                  <a:pt x="59143" y="2130171"/>
                </a:lnTo>
                <a:lnTo>
                  <a:pt x="103505" y="2054098"/>
                </a:lnTo>
                <a:lnTo>
                  <a:pt x="102489" y="2050288"/>
                </a:lnTo>
                <a:lnTo>
                  <a:pt x="96393" y="2046732"/>
                </a:lnTo>
                <a:lnTo>
                  <a:pt x="92456" y="2047748"/>
                </a:lnTo>
                <a:lnTo>
                  <a:pt x="58166" y="2106536"/>
                </a:lnTo>
                <a:lnTo>
                  <a:pt x="58039" y="2106752"/>
                </a:lnTo>
                <a:lnTo>
                  <a:pt x="58166" y="1077468"/>
                </a:lnTo>
                <a:lnTo>
                  <a:pt x="480441" y="1077468"/>
                </a:lnTo>
                <a:lnTo>
                  <a:pt x="480441" y="1071118"/>
                </a:lnTo>
                <a:lnTo>
                  <a:pt x="480441" y="1064768"/>
                </a:lnTo>
                <a:close/>
              </a:path>
              <a:path w="1348104" h="2143125">
                <a:moveTo>
                  <a:pt x="1347978" y="479425"/>
                </a:moveTo>
                <a:lnTo>
                  <a:pt x="1346708" y="475615"/>
                </a:lnTo>
                <a:lnTo>
                  <a:pt x="1343533" y="474091"/>
                </a:lnTo>
                <a:lnTo>
                  <a:pt x="1340485" y="472440"/>
                </a:lnTo>
                <a:lnTo>
                  <a:pt x="1336675" y="473710"/>
                </a:lnTo>
                <a:lnTo>
                  <a:pt x="1335024" y="476885"/>
                </a:lnTo>
                <a:lnTo>
                  <a:pt x="1305979" y="534593"/>
                </a:lnTo>
                <a:lnTo>
                  <a:pt x="1272540" y="0"/>
                </a:lnTo>
                <a:lnTo>
                  <a:pt x="1259840" y="762"/>
                </a:lnTo>
                <a:lnTo>
                  <a:pt x="1293279" y="535381"/>
                </a:lnTo>
                <a:lnTo>
                  <a:pt x="1257300" y="481711"/>
                </a:lnTo>
                <a:lnTo>
                  <a:pt x="1255268" y="478790"/>
                </a:lnTo>
                <a:lnTo>
                  <a:pt x="1251331" y="478028"/>
                </a:lnTo>
                <a:lnTo>
                  <a:pt x="1248410" y="479933"/>
                </a:lnTo>
                <a:lnTo>
                  <a:pt x="1245616" y="481965"/>
                </a:lnTo>
                <a:lnTo>
                  <a:pt x="1244727" y="485902"/>
                </a:lnTo>
                <a:lnTo>
                  <a:pt x="1246759" y="488823"/>
                </a:lnTo>
                <a:lnTo>
                  <a:pt x="1301877" y="571119"/>
                </a:lnTo>
                <a:lnTo>
                  <a:pt x="1308011" y="558927"/>
                </a:lnTo>
                <a:lnTo>
                  <a:pt x="1346454" y="482600"/>
                </a:lnTo>
                <a:lnTo>
                  <a:pt x="1347978" y="479425"/>
                </a:lnTo>
                <a:close/>
              </a:path>
            </a:pathLst>
          </a:custGeom>
          <a:solidFill>
            <a:srgbClr val="497DBA"/>
          </a:solidFill>
        </p:spPr>
        <p:txBody>
          <a:bodyPr wrap="square" lIns="0" tIns="0" rIns="0" bIns="0" rtlCol="0"/>
          <a:lstStyle/>
          <a:p>
            <a:endParaRPr/>
          </a:p>
        </p:txBody>
      </p:sp>
      <p:sp>
        <p:nvSpPr>
          <p:cNvPr id="17" name="object 17"/>
          <p:cNvSpPr txBox="1"/>
          <p:nvPr/>
        </p:nvSpPr>
        <p:spPr>
          <a:xfrm>
            <a:off x="4151121" y="3376041"/>
            <a:ext cx="43688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Calibri"/>
                <a:cs typeface="Calibri"/>
              </a:rPr>
              <a:t>T</a:t>
            </a:r>
            <a:r>
              <a:rPr sz="1800" dirty="0">
                <a:latin typeface="Calibri"/>
                <a:cs typeface="Calibri"/>
              </a:rPr>
              <a:t>rue</a:t>
            </a:r>
            <a:endParaRPr sz="1800">
              <a:latin typeface="Calibri"/>
              <a:cs typeface="Calibri"/>
            </a:endParaRPr>
          </a:p>
        </p:txBody>
      </p:sp>
      <p:sp>
        <p:nvSpPr>
          <p:cNvPr id="18" name="object 18"/>
          <p:cNvSpPr txBox="1"/>
          <p:nvPr/>
        </p:nvSpPr>
        <p:spPr>
          <a:xfrm>
            <a:off x="7866633" y="3161791"/>
            <a:ext cx="489584"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libri"/>
                <a:cs typeface="Calibri"/>
              </a:rPr>
              <a:t>F</a:t>
            </a:r>
            <a:r>
              <a:rPr sz="1800" dirty="0">
                <a:latin typeface="Calibri"/>
                <a:cs typeface="Calibri"/>
              </a:rPr>
              <a:t>alse</a:t>
            </a:r>
            <a:endParaRPr sz="18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52701"/>
            <a:ext cx="2256155" cy="4295140"/>
          </a:xfrm>
          <a:prstGeom prst="rect">
            <a:avLst/>
          </a:prstGeom>
        </p:spPr>
        <p:txBody>
          <a:bodyPr vert="horz" wrap="square" lIns="0" tIns="13335" rIns="0" bIns="0" rtlCol="0">
            <a:spAutoFit/>
          </a:bodyPr>
          <a:lstStyle/>
          <a:p>
            <a:pPr marL="12700">
              <a:lnSpc>
                <a:spcPct val="100000"/>
              </a:lnSpc>
              <a:spcBef>
                <a:spcPts val="105"/>
              </a:spcBef>
            </a:pPr>
            <a:r>
              <a:rPr sz="2300" b="1" spc="-5" dirty="0">
                <a:latin typeface="Times New Roman"/>
                <a:cs typeface="Times New Roman"/>
              </a:rPr>
              <a:t>Switch</a:t>
            </a:r>
            <a:r>
              <a:rPr sz="2300" b="1" spc="-70" dirty="0">
                <a:latin typeface="Times New Roman"/>
                <a:cs typeface="Times New Roman"/>
              </a:rPr>
              <a:t> </a:t>
            </a:r>
            <a:r>
              <a:rPr sz="2300" b="1" dirty="0">
                <a:latin typeface="Times New Roman"/>
                <a:cs typeface="Times New Roman"/>
              </a:rPr>
              <a:t>statement:</a:t>
            </a:r>
            <a:endParaRPr sz="2300">
              <a:latin typeface="Times New Roman"/>
              <a:cs typeface="Times New Roman"/>
            </a:endParaRPr>
          </a:p>
          <a:p>
            <a:pPr marL="12700">
              <a:lnSpc>
                <a:spcPct val="100000"/>
              </a:lnSpc>
            </a:pPr>
            <a:r>
              <a:rPr sz="2300" dirty="0">
                <a:latin typeface="Times New Roman"/>
                <a:cs typeface="Times New Roman"/>
              </a:rPr>
              <a:t>Syntax:</a:t>
            </a:r>
            <a:endParaRPr sz="2300">
              <a:latin typeface="Times New Roman"/>
              <a:cs typeface="Times New Roman"/>
            </a:endParaRPr>
          </a:p>
          <a:p>
            <a:pPr marL="12700">
              <a:lnSpc>
                <a:spcPct val="100000"/>
              </a:lnSpc>
              <a:spcBef>
                <a:spcPts val="10"/>
              </a:spcBef>
            </a:pPr>
            <a:r>
              <a:rPr sz="1800" b="1" spc="-10" dirty="0">
                <a:latin typeface="Calibri"/>
                <a:cs typeface="Calibri"/>
              </a:rPr>
              <a:t>switch</a:t>
            </a:r>
            <a:r>
              <a:rPr sz="1800" b="1" spc="-30" dirty="0">
                <a:latin typeface="Calibri"/>
                <a:cs typeface="Calibri"/>
              </a:rPr>
              <a:t> </a:t>
            </a:r>
            <a:r>
              <a:rPr sz="1800" spc="-10" dirty="0">
                <a:latin typeface="Calibri"/>
                <a:cs typeface="Calibri"/>
              </a:rPr>
              <a:t>(expression)</a:t>
            </a:r>
            <a:endParaRPr sz="1800">
              <a:latin typeface="Calibri"/>
              <a:cs typeface="Calibri"/>
            </a:endParaRPr>
          </a:p>
          <a:p>
            <a:pPr marL="62865">
              <a:lnSpc>
                <a:spcPct val="100000"/>
              </a:lnSpc>
            </a:pPr>
            <a:r>
              <a:rPr sz="1800" dirty="0">
                <a:latin typeface="Calibri"/>
                <a:cs typeface="Calibri"/>
              </a:rPr>
              <a:t>{</a:t>
            </a:r>
            <a:endParaRPr sz="1800">
              <a:latin typeface="Calibri"/>
              <a:cs typeface="Calibri"/>
            </a:endParaRPr>
          </a:p>
          <a:p>
            <a:pPr marL="469900" marR="784860" indent="40640">
              <a:lnSpc>
                <a:spcPct val="100000"/>
              </a:lnSpc>
              <a:spcBef>
                <a:spcPts val="10"/>
              </a:spcBef>
            </a:pPr>
            <a:r>
              <a:rPr sz="1500" b="1" spc="-5" dirty="0">
                <a:latin typeface="Calibri"/>
                <a:cs typeface="Calibri"/>
              </a:rPr>
              <a:t>case</a:t>
            </a:r>
            <a:r>
              <a:rPr sz="1500" b="1" spc="-65" dirty="0">
                <a:latin typeface="Calibri"/>
                <a:cs typeface="Calibri"/>
              </a:rPr>
              <a:t> </a:t>
            </a:r>
            <a:r>
              <a:rPr sz="1500" spc="-10" dirty="0">
                <a:latin typeface="Calibri"/>
                <a:cs typeface="Calibri"/>
              </a:rPr>
              <a:t>const1:  </a:t>
            </a:r>
            <a:r>
              <a:rPr sz="1500" dirty="0">
                <a:latin typeface="Calibri"/>
                <a:cs typeface="Calibri"/>
              </a:rPr>
              <a:t>action1;  </a:t>
            </a:r>
            <a:r>
              <a:rPr sz="1500" b="1" spc="-5" dirty="0">
                <a:latin typeface="Calibri"/>
                <a:cs typeface="Calibri"/>
              </a:rPr>
              <a:t>break</a:t>
            </a:r>
            <a:r>
              <a:rPr sz="1500" spc="-5" dirty="0">
                <a:latin typeface="Calibri"/>
                <a:cs typeface="Calibri"/>
              </a:rPr>
              <a:t>;</a:t>
            </a:r>
            <a:endParaRPr sz="1500">
              <a:latin typeface="Calibri"/>
              <a:cs typeface="Calibri"/>
            </a:endParaRPr>
          </a:p>
          <a:p>
            <a:pPr marL="469900" marR="829310">
              <a:lnSpc>
                <a:spcPct val="100000"/>
              </a:lnSpc>
            </a:pPr>
            <a:r>
              <a:rPr sz="1500" b="1" spc="-5" dirty="0">
                <a:latin typeface="Calibri"/>
                <a:cs typeface="Calibri"/>
              </a:rPr>
              <a:t>case</a:t>
            </a:r>
            <a:r>
              <a:rPr sz="1500" b="1" spc="-90" dirty="0">
                <a:latin typeface="Calibri"/>
                <a:cs typeface="Calibri"/>
              </a:rPr>
              <a:t> </a:t>
            </a:r>
            <a:r>
              <a:rPr sz="1500" spc="-10" dirty="0">
                <a:latin typeface="Calibri"/>
                <a:cs typeface="Calibri"/>
              </a:rPr>
              <a:t>const2:  </a:t>
            </a:r>
            <a:r>
              <a:rPr sz="1500" dirty="0">
                <a:latin typeface="Calibri"/>
                <a:cs typeface="Calibri"/>
              </a:rPr>
              <a:t>action2;  </a:t>
            </a:r>
            <a:r>
              <a:rPr sz="1500" b="1" spc="-5" dirty="0">
                <a:latin typeface="Calibri"/>
                <a:cs typeface="Calibri"/>
              </a:rPr>
              <a:t>break</a:t>
            </a:r>
            <a:r>
              <a:rPr sz="1500" spc="-5" dirty="0">
                <a:latin typeface="Calibri"/>
                <a:cs typeface="Calibri"/>
              </a:rPr>
              <a:t>;</a:t>
            </a:r>
            <a:endParaRPr sz="1500">
              <a:latin typeface="Calibri"/>
              <a:cs typeface="Calibri"/>
            </a:endParaRPr>
          </a:p>
          <a:p>
            <a:pPr marL="469900" marR="784860" indent="40640">
              <a:lnSpc>
                <a:spcPct val="100000"/>
              </a:lnSpc>
              <a:spcBef>
                <a:spcPts val="5"/>
              </a:spcBef>
            </a:pPr>
            <a:r>
              <a:rPr sz="1500" b="1" spc="-5" dirty="0">
                <a:latin typeface="Calibri"/>
                <a:cs typeface="Calibri"/>
              </a:rPr>
              <a:t>case</a:t>
            </a:r>
            <a:r>
              <a:rPr sz="1500" b="1" spc="-90" dirty="0">
                <a:latin typeface="Calibri"/>
                <a:cs typeface="Calibri"/>
              </a:rPr>
              <a:t> </a:t>
            </a:r>
            <a:r>
              <a:rPr sz="1500" spc="-5" dirty="0">
                <a:latin typeface="Calibri"/>
                <a:cs typeface="Calibri"/>
              </a:rPr>
              <a:t>const3:  </a:t>
            </a:r>
            <a:r>
              <a:rPr sz="1500" dirty="0">
                <a:latin typeface="Calibri"/>
                <a:cs typeface="Calibri"/>
              </a:rPr>
              <a:t>action3;  </a:t>
            </a:r>
            <a:r>
              <a:rPr sz="1500" b="1" spc="-5" dirty="0">
                <a:latin typeface="Calibri"/>
                <a:cs typeface="Calibri"/>
              </a:rPr>
              <a:t>break</a:t>
            </a:r>
            <a:r>
              <a:rPr sz="1500" spc="-5" dirty="0">
                <a:latin typeface="Calibri"/>
                <a:cs typeface="Calibri"/>
              </a:rPr>
              <a:t>;</a:t>
            </a:r>
            <a:endParaRPr sz="1500">
              <a:latin typeface="Calibri"/>
              <a:cs typeface="Calibri"/>
            </a:endParaRPr>
          </a:p>
          <a:p>
            <a:pPr marL="510540">
              <a:lnSpc>
                <a:spcPct val="100000"/>
              </a:lnSpc>
            </a:pPr>
            <a:r>
              <a:rPr sz="1500" dirty="0">
                <a:latin typeface="Calibri"/>
                <a:cs typeface="Calibri"/>
              </a:rPr>
              <a:t>...</a:t>
            </a:r>
            <a:endParaRPr sz="1500">
              <a:latin typeface="Calibri"/>
              <a:cs typeface="Calibri"/>
            </a:endParaRPr>
          </a:p>
          <a:p>
            <a:pPr marL="469900">
              <a:lnSpc>
                <a:spcPct val="100000"/>
              </a:lnSpc>
            </a:pPr>
            <a:r>
              <a:rPr sz="1500" spc="-5" dirty="0">
                <a:latin typeface="Calibri"/>
                <a:cs typeface="Calibri"/>
              </a:rPr>
              <a:t>default:</a:t>
            </a:r>
            <a:endParaRPr sz="1500">
              <a:latin typeface="Calibri"/>
              <a:cs typeface="Calibri"/>
            </a:endParaRPr>
          </a:p>
          <a:p>
            <a:pPr marL="469900">
              <a:lnSpc>
                <a:spcPts val="1795"/>
              </a:lnSpc>
            </a:pPr>
            <a:r>
              <a:rPr sz="1500" dirty="0">
                <a:latin typeface="Calibri"/>
                <a:cs typeface="Calibri"/>
              </a:rPr>
              <a:t>actionN;</a:t>
            </a:r>
            <a:endParaRPr sz="1500">
              <a:latin typeface="Calibri"/>
              <a:cs typeface="Calibri"/>
            </a:endParaRPr>
          </a:p>
          <a:p>
            <a:pPr marL="12700">
              <a:lnSpc>
                <a:spcPts val="2155"/>
              </a:lnSpc>
            </a:pPr>
            <a:r>
              <a:rPr sz="1800" dirty="0">
                <a:latin typeface="Calibri"/>
                <a:cs typeface="Calibri"/>
              </a:rPr>
              <a:t>}</a:t>
            </a:r>
            <a:endParaRPr sz="1800">
              <a:latin typeface="Calibri"/>
              <a:cs typeface="Calibri"/>
            </a:endParaRPr>
          </a:p>
        </p:txBody>
      </p:sp>
      <p:pic>
        <p:nvPicPr>
          <p:cNvPr id="4" name="object 4"/>
          <p:cNvPicPr/>
          <p:nvPr/>
        </p:nvPicPr>
        <p:blipFill>
          <a:blip r:embed="rId2" cstate="print"/>
          <a:stretch>
            <a:fillRect/>
          </a:stretch>
        </p:blipFill>
        <p:spPr>
          <a:xfrm>
            <a:off x="3671823" y="2090724"/>
            <a:ext cx="4143375" cy="3657600"/>
          </a:xfrm>
          <a:prstGeom prst="rect">
            <a:avLst/>
          </a:prstGeom>
        </p:spPr>
      </p:pic>
      <p:sp>
        <p:nvSpPr>
          <p:cNvPr id="6" name="object 2"/>
          <p:cNvSpPr txBox="1">
            <a:spLocks/>
          </p:cNvSpPr>
          <p:nvPr/>
        </p:nvSpPr>
        <p:spPr>
          <a:xfrm>
            <a:off x="457200" y="274638"/>
            <a:ext cx="8229600" cy="689291"/>
          </a:xfrm>
          <a:prstGeom prst="rect">
            <a:avLst/>
          </a:prstGeom>
        </p:spPr>
        <p:txBody>
          <a:bodyPr vert="horz" wrap="square" lIns="0" tIns="12065" rIns="0" bIns="0" rtlCol="0" anchor="ctr">
            <a:spAutoFit/>
          </a:bodyPr>
          <a:lstStyle/>
          <a:p>
            <a:pPr marL="17145" marR="0" lvl="0" indent="0" algn="l" defTabSz="914293" rtl="0" eaLnBrk="1" fontAlgn="auto" latinLnBrk="0" hangingPunct="1">
              <a:lnSpc>
                <a:spcPct val="100000"/>
              </a:lnSpc>
              <a:spcBef>
                <a:spcPts val="95"/>
              </a:spcBef>
              <a:spcAft>
                <a:spcPts val="0"/>
              </a:spcAft>
              <a:buClrTx/>
              <a:buSzTx/>
              <a:buFontTx/>
              <a:buNone/>
              <a:tabLst/>
              <a:defRPr/>
            </a:pPr>
            <a:r>
              <a:rPr kumimoji="0" lang="en-US" sz="4400" b="1" i="0" u="none" strike="noStrike" kern="1200" cap="none" spc="-15" normalizeH="0" baseline="0" noProof="0" dirty="0">
                <a:ln>
                  <a:noFill/>
                </a:ln>
                <a:solidFill>
                  <a:schemeClr val="tx1"/>
                </a:solidFill>
                <a:effectLst/>
                <a:uLnTx/>
                <a:uFillTx/>
                <a:latin typeface="+mj-lt"/>
                <a:ea typeface="+mj-ea"/>
                <a:cs typeface="+mj-cs"/>
              </a:rPr>
              <a:t>Control</a:t>
            </a:r>
            <a:r>
              <a:rPr kumimoji="0" lang="en-US" sz="4400" b="1" i="0" u="none" strike="noStrike" kern="1200" cap="none" spc="-55" normalizeH="0" baseline="0" noProof="0" dirty="0">
                <a:ln>
                  <a:noFill/>
                </a:ln>
                <a:solidFill>
                  <a:schemeClr val="tx1"/>
                </a:solidFill>
                <a:effectLst/>
                <a:uLnTx/>
                <a:uFillTx/>
                <a:latin typeface="+mj-lt"/>
                <a:ea typeface="+mj-ea"/>
                <a:cs typeface="+mj-cs"/>
              </a:rPr>
              <a:t> </a:t>
            </a:r>
            <a:r>
              <a:rPr kumimoji="0" lang="en-US" sz="4400" b="1" i="0" u="none" strike="noStrike" kern="1200" cap="none" spc="-10" normalizeH="0" baseline="0" noProof="0" dirty="0">
                <a:ln>
                  <a:noFill/>
                </a:ln>
                <a:solidFill>
                  <a:schemeClr val="tx1"/>
                </a:solidFill>
                <a:effectLst/>
                <a:uLnTx/>
                <a:uFillTx/>
                <a:latin typeface="+mj-lt"/>
                <a:ea typeface="+mj-ea"/>
                <a:cs typeface="+mj-cs"/>
              </a:rPr>
              <a:t>structures(3/5)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7288" y="1451305"/>
            <a:ext cx="2557145"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Iterative</a:t>
            </a:r>
            <a:r>
              <a:rPr sz="2400" b="1" spc="-100" dirty="0">
                <a:latin typeface="Times New Roman"/>
                <a:cs typeface="Times New Roman"/>
              </a:rPr>
              <a:t> </a:t>
            </a:r>
            <a:r>
              <a:rPr sz="2400" b="1" dirty="0">
                <a:latin typeface="Times New Roman"/>
                <a:cs typeface="Times New Roman"/>
              </a:rPr>
              <a:t>constructs</a:t>
            </a:r>
            <a:endParaRPr sz="2400">
              <a:latin typeface="Times New Roman"/>
              <a:cs typeface="Times New Roman"/>
            </a:endParaRPr>
          </a:p>
        </p:txBody>
      </p:sp>
      <p:sp>
        <p:nvSpPr>
          <p:cNvPr id="4" name="object 4"/>
          <p:cNvSpPr txBox="1"/>
          <p:nvPr/>
        </p:nvSpPr>
        <p:spPr>
          <a:xfrm>
            <a:off x="864819" y="1879854"/>
            <a:ext cx="5668645" cy="2107565"/>
          </a:xfrm>
          <a:prstGeom prst="rect">
            <a:avLst/>
          </a:prstGeom>
        </p:spPr>
        <p:txBody>
          <a:bodyPr vert="horz" wrap="square" lIns="0" tIns="13335" rIns="0" bIns="0" rtlCol="0">
            <a:spAutoFit/>
          </a:bodyPr>
          <a:lstStyle/>
          <a:p>
            <a:pPr marL="398780" marR="5080" indent="-287020">
              <a:lnSpc>
                <a:spcPct val="100000"/>
              </a:lnSpc>
              <a:spcBef>
                <a:spcPts val="105"/>
              </a:spcBef>
              <a:tabLst>
                <a:tab pos="398780" algn="l"/>
                <a:tab pos="1413510" algn="l"/>
                <a:tab pos="2512695" algn="l"/>
                <a:tab pos="3331210" algn="l"/>
                <a:tab pos="3881754" algn="l"/>
                <a:tab pos="4585970" algn="l"/>
              </a:tabLst>
            </a:pPr>
            <a:r>
              <a:rPr sz="2000" dirty="0">
                <a:latin typeface="Arial"/>
                <a:cs typeface="Arial"/>
              </a:rPr>
              <a:t>–	</a:t>
            </a:r>
            <a:r>
              <a:rPr sz="2000" dirty="0">
                <a:latin typeface="Times New Roman"/>
                <a:cs typeface="Times New Roman"/>
              </a:rPr>
              <a:t>It</a:t>
            </a:r>
            <a:r>
              <a:rPr sz="2000" spc="-15" dirty="0">
                <a:latin typeface="Times New Roman"/>
                <a:cs typeface="Times New Roman"/>
              </a:rPr>
              <a:t>e</a:t>
            </a:r>
            <a:r>
              <a:rPr sz="2000" dirty="0">
                <a:latin typeface="Times New Roman"/>
                <a:cs typeface="Times New Roman"/>
              </a:rPr>
              <a:t>rat</a:t>
            </a:r>
            <a:r>
              <a:rPr sz="2000" spc="-20" dirty="0">
                <a:latin typeface="Times New Roman"/>
                <a:cs typeface="Times New Roman"/>
              </a:rPr>
              <a:t>i</a:t>
            </a:r>
            <a:r>
              <a:rPr sz="2000" spc="5" dirty="0">
                <a:latin typeface="Times New Roman"/>
                <a:cs typeface="Times New Roman"/>
              </a:rPr>
              <a:t>v</a:t>
            </a:r>
            <a:r>
              <a:rPr sz="2000" dirty="0">
                <a:latin typeface="Times New Roman"/>
                <a:cs typeface="Times New Roman"/>
              </a:rPr>
              <a:t>e	</a:t>
            </a:r>
            <a:r>
              <a:rPr sz="2000" spc="-15" dirty="0">
                <a:latin typeface="Times New Roman"/>
                <a:cs typeface="Times New Roman"/>
              </a:rPr>
              <a:t>c</a:t>
            </a:r>
            <a:r>
              <a:rPr sz="2000" spc="5" dirty="0">
                <a:latin typeface="Times New Roman"/>
                <a:cs typeface="Times New Roman"/>
              </a:rPr>
              <a:t>o</a:t>
            </a:r>
            <a:r>
              <a:rPr sz="2000" dirty="0">
                <a:latin typeface="Times New Roman"/>
                <a:cs typeface="Times New Roman"/>
              </a:rPr>
              <a:t>ns</a:t>
            </a:r>
            <a:r>
              <a:rPr sz="2000" spc="-20" dirty="0">
                <a:latin typeface="Times New Roman"/>
                <a:cs typeface="Times New Roman"/>
              </a:rPr>
              <a:t>t</a:t>
            </a:r>
            <a:r>
              <a:rPr sz="2000" dirty="0">
                <a:latin typeface="Times New Roman"/>
                <a:cs typeface="Times New Roman"/>
              </a:rPr>
              <a:t>ruct	</a:t>
            </a:r>
            <a:r>
              <a:rPr sz="2000" spc="-20" dirty="0">
                <a:latin typeface="Times New Roman"/>
                <a:cs typeface="Times New Roman"/>
              </a:rPr>
              <a:t>m</a:t>
            </a:r>
            <a:r>
              <a:rPr sz="2000" dirty="0">
                <a:latin typeface="Times New Roman"/>
                <a:cs typeface="Times New Roman"/>
              </a:rPr>
              <a:t>eans	</a:t>
            </a:r>
            <a:r>
              <a:rPr sz="2000" spc="-20" dirty="0">
                <a:latin typeface="Times New Roman"/>
                <a:cs typeface="Times New Roman"/>
              </a:rPr>
              <a:t>t</a:t>
            </a:r>
            <a:r>
              <a:rPr sz="2000" spc="5" dirty="0">
                <a:latin typeface="Times New Roman"/>
                <a:cs typeface="Times New Roman"/>
              </a:rPr>
              <a:t>h</a:t>
            </a:r>
            <a:r>
              <a:rPr sz="2000" dirty="0">
                <a:latin typeface="Times New Roman"/>
                <a:cs typeface="Times New Roman"/>
              </a:rPr>
              <a:t>at	</a:t>
            </a:r>
            <a:r>
              <a:rPr sz="2000" spc="-15" dirty="0">
                <a:latin typeface="Times New Roman"/>
                <a:cs typeface="Times New Roman"/>
              </a:rPr>
              <a:t>s</a:t>
            </a:r>
            <a:r>
              <a:rPr sz="2000" spc="5" dirty="0">
                <a:latin typeface="Times New Roman"/>
                <a:cs typeface="Times New Roman"/>
              </a:rPr>
              <a:t>o</a:t>
            </a:r>
            <a:r>
              <a:rPr sz="2000" spc="-20" dirty="0">
                <a:latin typeface="Times New Roman"/>
                <a:cs typeface="Times New Roman"/>
              </a:rPr>
              <a:t>m</a:t>
            </a:r>
            <a:r>
              <a:rPr sz="2000" dirty="0">
                <a:latin typeface="Times New Roman"/>
                <a:cs typeface="Times New Roman"/>
              </a:rPr>
              <a:t>e	st</a:t>
            </a:r>
            <a:r>
              <a:rPr sz="2000" spc="-10" dirty="0">
                <a:latin typeface="Times New Roman"/>
                <a:cs typeface="Times New Roman"/>
              </a:rPr>
              <a:t>a</a:t>
            </a:r>
            <a:r>
              <a:rPr sz="2000" spc="-20" dirty="0">
                <a:latin typeface="Times New Roman"/>
                <a:cs typeface="Times New Roman"/>
              </a:rPr>
              <a:t>t</a:t>
            </a:r>
            <a:r>
              <a:rPr sz="2000" dirty="0">
                <a:latin typeface="Times New Roman"/>
                <a:cs typeface="Times New Roman"/>
              </a:rPr>
              <a:t>e</a:t>
            </a:r>
            <a:r>
              <a:rPr sz="2000" spc="-25" dirty="0">
                <a:latin typeface="Times New Roman"/>
                <a:cs typeface="Times New Roman"/>
              </a:rPr>
              <a:t>m</a:t>
            </a:r>
            <a:r>
              <a:rPr sz="2000" dirty="0">
                <a:latin typeface="Times New Roman"/>
                <a:cs typeface="Times New Roman"/>
              </a:rPr>
              <a:t>ents  </a:t>
            </a:r>
            <a:r>
              <a:rPr sz="2000" spc="-5" dirty="0">
                <a:latin typeface="Times New Roman"/>
                <a:cs typeface="Times New Roman"/>
              </a:rPr>
              <a:t>multiple times </a:t>
            </a:r>
            <a:r>
              <a:rPr sz="2000" dirty="0">
                <a:latin typeface="Times New Roman"/>
                <a:cs typeface="Times New Roman"/>
              </a:rPr>
              <a:t>until </a:t>
            </a:r>
            <a:r>
              <a:rPr sz="2000" spc="-5" dirty="0">
                <a:latin typeface="Times New Roman"/>
                <a:cs typeface="Times New Roman"/>
              </a:rPr>
              <a:t>some </a:t>
            </a:r>
            <a:r>
              <a:rPr sz="2000" dirty="0">
                <a:latin typeface="Times New Roman"/>
                <a:cs typeface="Times New Roman"/>
              </a:rPr>
              <a:t>condition </a:t>
            </a:r>
            <a:r>
              <a:rPr sz="2000" spc="-5" dirty="0">
                <a:latin typeface="Times New Roman"/>
                <a:cs typeface="Times New Roman"/>
              </a:rPr>
              <a:t>is</a:t>
            </a:r>
            <a:r>
              <a:rPr sz="2000" spc="-105" dirty="0">
                <a:latin typeface="Times New Roman"/>
                <a:cs typeface="Times New Roman"/>
              </a:rPr>
              <a:t> </a:t>
            </a:r>
            <a:r>
              <a:rPr sz="2000" spc="-10" dirty="0">
                <a:latin typeface="Times New Roman"/>
                <a:cs typeface="Times New Roman"/>
              </a:rPr>
              <a:t>met.</a:t>
            </a:r>
            <a:endParaRPr sz="2000">
              <a:latin typeface="Times New Roman"/>
              <a:cs typeface="Times New Roman"/>
            </a:endParaRPr>
          </a:p>
          <a:p>
            <a:pPr marL="12700" marR="4015740">
              <a:lnSpc>
                <a:spcPct val="100000"/>
              </a:lnSpc>
              <a:spcBef>
                <a:spcPts val="785"/>
              </a:spcBef>
            </a:pPr>
            <a:r>
              <a:rPr sz="1800" b="1" dirty="0">
                <a:latin typeface="Calibri"/>
                <a:cs typeface="Calibri"/>
              </a:rPr>
              <a:t>while</a:t>
            </a:r>
            <a:r>
              <a:rPr sz="1800" b="1" spc="-125" dirty="0">
                <a:latin typeface="Calibri"/>
                <a:cs typeface="Calibri"/>
              </a:rPr>
              <a:t> </a:t>
            </a:r>
            <a:r>
              <a:rPr sz="1800" b="1" spc="-10" dirty="0">
                <a:latin typeface="Calibri"/>
                <a:cs typeface="Calibri"/>
              </a:rPr>
              <a:t>statements  </a:t>
            </a:r>
            <a:r>
              <a:rPr sz="1800" b="1" spc="-15" dirty="0">
                <a:latin typeface="Calibri"/>
                <a:cs typeface="Calibri"/>
              </a:rPr>
              <a:t>Syntax:</a:t>
            </a:r>
            <a:endParaRPr sz="1800">
              <a:latin typeface="Calibri"/>
              <a:cs typeface="Calibri"/>
            </a:endParaRPr>
          </a:p>
          <a:p>
            <a:pPr marL="12700">
              <a:lnSpc>
                <a:spcPct val="100000"/>
              </a:lnSpc>
              <a:spcBef>
                <a:spcPts val="5"/>
              </a:spcBef>
            </a:pPr>
            <a:r>
              <a:rPr sz="1800" spc="-5" dirty="0">
                <a:latin typeface="Calibri"/>
                <a:cs typeface="Calibri"/>
              </a:rPr>
              <a:t>while</a:t>
            </a:r>
            <a:r>
              <a:rPr sz="1800" spc="10" dirty="0">
                <a:latin typeface="Calibri"/>
                <a:cs typeface="Calibri"/>
              </a:rPr>
              <a:t> </a:t>
            </a:r>
            <a:r>
              <a:rPr sz="1800" spc="-10" dirty="0">
                <a:latin typeface="Calibri"/>
                <a:cs typeface="Calibri"/>
              </a:rPr>
              <a:t>(condition)</a:t>
            </a:r>
            <a:endParaRPr sz="1800">
              <a:latin typeface="Calibri"/>
              <a:cs typeface="Calibri"/>
            </a:endParaRPr>
          </a:p>
          <a:p>
            <a:pPr marL="62865">
              <a:lnSpc>
                <a:spcPct val="100000"/>
              </a:lnSpc>
            </a:pPr>
            <a:r>
              <a:rPr sz="1800" dirty="0">
                <a:latin typeface="Calibri"/>
                <a:cs typeface="Calibri"/>
              </a:rPr>
              <a:t>{ </a:t>
            </a:r>
            <a:r>
              <a:rPr sz="1800" spc="-5" dirty="0">
                <a:latin typeface="Calibri"/>
                <a:cs typeface="Calibri"/>
              </a:rPr>
              <a:t>subtask;</a:t>
            </a:r>
            <a:endParaRPr sz="1800">
              <a:latin typeface="Calibri"/>
              <a:cs typeface="Calibri"/>
            </a:endParaRPr>
          </a:p>
          <a:p>
            <a:pPr marL="12700">
              <a:lnSpc>
                <a:spcPct val="100000"/>
              </a:lnSpc>
            </a:pPr>
            <a:r>
              <a:rPr sz="1800" dirty="0">
                <a:latin typeface="Calibri"/>
                <a:cs typeface="Calibri"/>
              </a:rPr>
              <a:t>}</a:t>
            </a:r>
            <a:endParaRPr sz="1800">
              <a:latin typeface="Calibri"/>
              <a:cs typeface="Calibri"/>
            </a:endParaRPr>
          </a:p>
        </p:txBody>
      </p:sp>
      <p:sp>
        <p:nvSpPr>
          <p:cNvPr id="5" name="object 5"/>
          <p:cNvSpPr txBox="1"/>
          <p:nvPr/>
        </p:nvSpPr>
        <p:spPr>
          <a:xfrm>
            <a:off x="6677659" y="1879854"/>
            <a:ext cx="1902460" cy="330835"/>
          </a:xfrm>
          <a:prstGeom prst="rect">
            <a:avLst/>
          </a:prstGeom>
        </p:spPr>
        <p:txBody>
          <a:bodyPr vert="horz" wrap="square" lIns="0" tIns="13335" rIns="0" bIns="0" rtlCol="0">
            <a:spAutoFit/>
          </a:bodyPr>
          <a:lstStyle/>
          <a:p>
            <a:pPr marL="12700">
              <a:lnSpc>
                <a:spcPct val="100000"/>
              </a:lnSpc>
              <a:spcBef>
                <a:spcPts val="105"/>
              </a:spcBef>
              <a:tabLst>
                <a:tab pos="575945" algn="l"/>
                <a:tab pos="987425" algn="l"/>
              </a:tabLst>
            </a:pPr>
            <a:r>
              <a:rPr sz="2000" dirty="0">
                <a:latin typeface="Times New Roman"/>
                <a:cs typeface="Times New Roman"/>
              </a:rPr>
              <a:t>will	be	</a:t>
            </a:r>
            <a:r>
              <a:rPr sz="2000" spc="-5" dirty="0">
                <a:latin typeface="Times New Roman"/>
                <a:cs typeface="Times New Roman"/>
              </a:rPr>
              <a:t>executed</a:t>
            </a:r>
            <a:endParaRPr sz="2000">
              <a:latin typeface="Times New Roman"/>
              <a:cs typeface="Times New Roman"/>
            </a:endParaRPr>
          </a:p>
        </p:txBody>
      </p:sp>
      <p:sp>
        <p:nvSpPr>
          <p:cNvPr id="6" name="object 6"/>
          <p:cNvSpPr txBox="1"/>
          <p:nvPr/>
        </p:nvSpPr>
        <p:spPr>
          <a:xfrm>
            <a:off x="864819" y="4236211"/>
            <a:ext cx="1880235" cy="16719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do-while</a:t>
            </a:r>
            <a:r>
              <a:rPr sz="1800" b="1" spc="-80" dirty="0">
                <a:latin typeface="Calibri"/>
                <a:cs typeface="Calibri"/>
              </a:rPr>
              <a:t> </a:t>
            </a:r>
            <a:r>
              <a:rPr sz="1800" b="1" spc="-15" dirty="0">
                <a:latin typeface="Calibri"/>
                <a:cs typeface="Calibri"/>
              </a:rPr>
              <a:t>statement</a:t>
            </a:r>
            <a:endParaRPr sz="1800">
              <a:latin typeface="Calibri"/>
              <a:cs typeface="Calibri"/>
            </a:endParaRPr>
          </a:p>
          <a:p>
            <a:pPr marL="12700">
              <a:lnSpc>
                <a:spcPct val="100000"/>
              </a:lnSpc>
            </a:pPr>
            <a:r>
              <a:rPr sz="1800" b="1" spc="-15" dirty="0">
                <a:latin typeface="Calibri"/>
                <a:cs typeface="Calibri"/>
              </a:rPr>
              <a:t>Syntax:</a:t>
            </a:r>
            <a:endParaRPr sz="1800">
              <a:latin typeface="Calibri"/>
              <a:cs typeface="Calibri"/>
            </a:endParaRPr>
          </a:p>
          <a:p>
            <a:pPr marL="62865">
              <a:lnSpc>
                <a:spcPct val="100000"/>
              </a:lnSpc>
            </a:pPr>
            <a:r>
              <a:rPr sz="1800" dirty="0">
                <a:latin typeface="Calibri"/>
                <a:cs typeface="Calibri"/>
              </a:rPr>
              <a:t>do</a:t>
            </a:r>
            <a:endParaRPr sz="1800">
              <a:latin typeface="Calibri"/>
              <a:cs typeface="Calibri"/>
            </a:endParaRPr>
          </a:p>
          <a:p>
            <a:pPr marL="62865">
              <a:lnSpc>
                <a:spcPct val="100000"/>
              </a:lnSpc>
            </a:pPr>
            <a:r>
              <a:rPr sz="1800" dirty="0">
                <a:latin typeface="Calibri"/>
                <a:cs typeface="Calibri"/>
              </a:rPr>
              <a:t>{</a:t>
            </a:r>
            <a:endParaRPr sz="1800">
              <a:latin typeface="Calibri"/>
              <a:cs typeface="Calibri"/>
            </a:endParaRPr>
          </a:p>
          <a:p>
            <a:pPr marL="12700">
              <a:lnSpc>
                <a:spcPct val="100000"/>
              </a:lnSpc>
            </a:pPr>
            <a:r>
              <a:rPr sz="1800" spc="-10" dirty="0">
                <a:latin typeface="Calibri"/>
                <a:cs typeface="Calibri"/>
              </a:rPr>
              <a:t>Subtask;</a:t>
            </a:r>
            <a:endParaRPr sz="1800">
              <a:latin typeface="Calibri"/>
              <a:cs typeface="Calibri"/>
            </a:endParaRPr>
          </a:p>
          <a:p>
            <a:pPr marL="62865">
              <a:lnSpc>
                <a:spcPct val="100000"/>
              </a:lnSpc>
            </a:pPr>
            <a:r>
              <a:rPr sz="1800" dirty="0">
                <a:latin typeface="Calibri"/>
                <a:cs typeface="Calibri"/>
              </a:rPr>
              <a:t>} </a:t>
            </a:r>
            <a:r>
              <a:rPr sz="1800" spc="-5" dirty="0">
                <a:latin typeface="Calibri"/>
                <a:cs typeface="Calibri"/>
              </a:rPr>
              <a:t>while</a:t>
            </a:r>
            <a:r>
              <a:rPr sz="1800" spc="-15" dirty="0">
                <a:latin typeface="Calibri"/>
                <a:cs typeface="Calibri"/>
              </a:rPr>
              <a:t> </a:t>
            </a:r>
            <a:r>
              <a:rPr sz="1800" spc="-10" dirty="0">
                <a:latin typeface="Calibri"/>
                <a:cs typeface="Calibri"/>
              </a:rPr>
              <a:t>(condition);</a:t>
            </a:r>
            <a:endParaRPr sz="1800">
              <a:latin typeface="Calibri"/>
              <a:cs typeface="Calibri"/>
            </a:endParaRPr>
          </a:p>
        </p:txBody>
      </p:sp>
      <p:pic>
        <p:nvPicPr>
          <p:cNvPr id="7" name="object 7"/>
          <p:cNvPicPr/>
          <p:nvPr/>
        </p:nvPicPr>
        <p:blipFill>
          <a:blip r:embed="rId2" cstate="print"/>
          <a:stretch>
            <a:fillRect/>
          </a:stretch>
        </p:blipFill>
        <p:spPr>
          <a:xfrm>
            <a:off x="5019675" y="2619375"/>
            <a:ext cx="2219325" cy="1866900"/>
          </a:xfrm>
          <a:prstGeom prst="rect">
            <a:avLst/>
          </a:prstGeom>
        </p:spPr>
      </p:pic>
      <p:pic>
        <p:nvPicPr>
          <p:cNvPr id="8" name="object 8"/>
          <p:cNvPicPr/>
          <p:nvPr/>
        </p:nvPicPr>
        <p:blipFill>
          <a:blip r:embed="rId3" cstate="print"/>
          <a:stretch>
            <a:fillRect/>
          </a:stretch>
        </p:blipFill>
        <p:spPr>
          <a:xfrm>
            <a:off x="5072126" y="4643450"/>
            <a:ext cx="2085975" cy="1876425"/>
          </a:xfrm>
          <a:prstGeom prst="rect">
            <a:avLst/>
          </a:prstGeom>
        </p:spPr>
      </p:pic>
      <p:sp>
        <p:nvSpPr>
          <p:cNvPr id="10" name="object 2"/>
          <p:cNvSpPr txBox="1">
            <a:spLocks/>
          </p:cNvSpPr>
          <p:nvPr/>
        </p:nvSpPr>
        <p:spPr>
          <a:xfrm>
            <a:off x="457200" y="274638"/>
            <a:ext cx="8229600" cy="689291"/>
          </a:xfrm>
          <a:prstGeom prst="rect">
            <a:avLst/>
          </a:prstGeom>
        </p:spPr>
        <p:txBody>
          <a:bodyPr vert="horz" wrap="square" lIns="0" tIns="12065" rIns="0" bIns="0" rtlCol="0" anchor="ctr">
            <a:spAutoFit/>
          </a:bodyPr>
          <a:lstStyle/>
          <a:p>
            <a:pPr marL="17145" marR="0" lvl="0" indent="0" algn="l" defTabSz="914293" rtl="0" eaLnBrk="1" fontAlgn="auto" latinLnBrk="0" hangingPunct="1">
              <a:lnSpc>
                <a:spcPct val="100000"/>
              </a:lnSpc>
              <a:spcBef>
                <a:spcPts val="95"/>
              </a:spcBef>
              <a:spcAft>
                <a:spcPts val="0"/>
              </a:spcAft>
              <a:buClrTx/>
              <a:buSzTx/>
              <a:buFontTx/>
              <a:buNone/>
              <a:tabLst/>
              <a:defRPr/>
            </a:pPr>
            <a:r>
              <a:rPr kumimoji="0" lang="en-US" sz="4400" b="1" i="0" u="none" strike="noStrike" kern="1200" cap="none" spc="-15" normalizeH="0" baseline="0" noProof="0" dirty="0">
                <a:ln>
                  <a:noFill/>
                </a:ln>
                <a:solidFill>
                  <a:schemeClr val="tx1"/>
                </a:solidFill>
                <a:effectLst/>
                <a:uLnTx/>
                <a:uFillTx/>
                <a:latin typeface="+mj-lt"/>
                <a:ea typeface="+mj-ea"/>
                <a:cs typeface="+mj-cs"/>
              </a:rPr>
              <a:t>Control</a:t>
            </a:r>
            <a:r>
              <a:rPr kumimoji="0" lang="en-US" sz="4400" b="1" i="0" u="none" strike="noStrike" kern="1200" cap="none" spc="-55" normalizeH="0" baseline="0" noProof="0" dirty="0">
                <a:ln>
                  <a:noFill/>
                </a:ln>
                <a:solidFill>
                  <a:schemeClr val="tx1"/>
                </a:solidFill>
                <a:effectLst/>
                <a:uLnTx/>
                <a:uFillTx/>
                <a:latin typeface="+mj-lt"/>
                <a:ea typeface="+mj-ea"/>
                <a:cs typeface="+mj-cs"/>
              </a:rPr>
              <a:t> </a:t>
            </a:r>
            <a:r>
              <a:rPr kumimoji="0" lang="en-US" sz="4400" b="1" i="0" u="none" strike="noStrike" kern="1200" cap="none" spc="-10" normalizeH="0" baseline="0" noProof="0" dirty="0">
                <a:ln>
                  <a:noFill/>
                </a:ln>
                <a:solidFill>
                  <a:schemeClr val="tx1"/>
                </a:solidFill>
                <a:effectLst/>
                <a:uLnTx/>
                <a:uFillTx/>
                <a:latin typeface="+mj-lt"/>
                <a:ea typeface="+mj-ea"/>
                <a:cs typeface="+mj-cs"/>
              </a:rPr>
              <a:t>structures(4/5)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49650"/>
            <a:ext cx="6927215" cy="2369185"/>
          </a:xfrm>
          <a:prstGeom prst="rect">
            <a:avLst/>
          </a:prstGeom>
        </p:spPr>
        <p:txBody>
          <a:bodyPr vert="horz" wrap="square" lIns="0" tIns="12065" rIns="0" bIns="0" rtlCol="0">
            <a:spAutoFit/>
          </a:bodyPr>
          <a:lstStyle/>
          <a:p>
            <a:pPr marL="12700" marR="5175885">
              <a:lnSpc>
                <a:spcPct val="120100"/>
              </a:lnSpc>
              <a:spcBef>
                <a:spcPts val="95"/>
              </a:spcBef>
            </a:pPr>
            <a:r>
              <a:rPr sz="2400" b="1" dirty="0">
                <a:latin typeface="Times New Roman"/>
                <a:cs typeface="Times New Roman"/>
              </a:rPr>
              <a:t>for</a:t>
            </a:r>
            <a:r>
              <a:rPr sz="2400" b="1" spc="-145" dirty="0">
                <a:latin typeface="Times New Roman"/>
                <a:cs typeface="Times New Roman"/>
              </a:rPr>
              <a:t> </a:t>
            </a:r>
            <a:r>
              <a:rPr sz="2400" b="1" dirty="0">
                <a:latin typeface="Times New Roman"/>
                <a:cs typeface="Times New Roman"/>
              </a:rPr>
              <a:t>statement  </a:t>
            </a:r>
            <a:r>
              <a:rPr sz="2400" b="1" spc="-5" dirty="0">
                <a:latin typeface="Times New Roman"/>
                <a:cs typeface="Times New Roman"/>
              </a:rPr>
              <a:t>Syntax:</a:t>
            </a:r>
            <a:endParaRPr sz="2400">
              <a:latin typeface="Times New Roman"/>
              <a:cs typeface="Times New Roman"/>
            </a:endParaRPr>
          </a:p>
          <a:p>
            <a:pPr marL="74930">
              <a:lnSpc>
                <a:spcPct val="100000"/>
              </a:lnSpc>
              <a:spcBef>
                <a:spcPts val="495"/>
              </a:spcBef>
            </a:pPr>
            <a:r>
              <a:rPr sz="2000" dirty="0">
                <a:latin typeface="Times New Roman"/>
                <a:cs typeface="Times New Roman"/>
              </a:rPr>
              <a:t>for </a:t>
            </a:r>
            <a:r>
              <a:rPr sz="2000" spc="-5" dirty="0">
                <a:latin typeface="Times New Roman"/>
                <a:cs typeface="Times New Roman"/>
              </a:rPr>
              <a:t>(initilization_expression; </a:t>
            </a:r>
            <a:r>
              <a:rPr sz="2000" dirty="0">
                <a:latin typeface="Times New Roman"/>
                <a:cs typeface="Times New Roman"/>
              </a:rPr>
              <a:t>test_expression;</a:t>
            </a:r>
            <a:r>
              <a:rPr sz="2000" spc="-120" dirty="0">
                <a:latin typeface="Times New Roman"/>
                <a:cs typeface="Times New Roman"/>
              </a:rPr>
              <a:t> </a:t>
            </a:r>
            <a:r>
              <a:rPr sz="2000" dirty="0">
                <a:latin typeface="Times New Roman"/>
                <a:cs typeface="Times New Roman"/>
              </a:rPr>
              <a:t>updation_expression)</a:t>
            </a:r>
            <a:endParaRPr sz="2000">
              <a:latin typeface="Times New Roman"/>
              <a:cs typeface="Times New Roman"/>
            </a:endParaRPr>
          </a:p>
          <a:p>
            <a:pPr marL="12700">
              <a:lnSpc>
                <a:spcPct val="100000"/>
              </a:lnSpc>
              <a:spcBef>
                <a:spcPts val="480"/>
              </a:spcBef>
            </a:pPr>
            <a:r>
              <a:rPr sz="2000" dirty="0">
                <a:latin typeface="Times New Roman"/>
                <a:cs typeface="Times New Roman"/>
              </a:rPr>
              <a:t>{</a:t>
            </a:r>
            <a:endParaRPr sz="2000">
              <a:latin typeface="Times New Roman"/>
              <a:cs typeface="Times New Roman"/>
            </a:endParaRPr>
          </a:p>
          <a:p>
            <a:pPr marL="74930">
              <a:lnSpc>
                <a:spcPct val="100000"/>
              </a:lnSpc>
              <a:spcBef>
                <a:spcPts val="480"/>
              </a:spcBef>
            </a:pPr>
            <a:r>
              <a:rPr sz="2000" dirty="0">
                <a:latin typeface="Times New Roman"/>
                <a:cs typeface="Times New Roman"/>
              </a:rPr>
              <a:t>subtask;</a:t>
            </a:r>
            <a:endParaRPr sz="2000">
              <a:latin typeface="Times New Roman"/>
              <a:cs typeface="Times New Roman"/>
            </a:endParaRPr>
          </a:p>
          <a:p>
            <a:pPr marL="12700">
              <a:lnSpc>
                <a:spcPct val="100000"/>
              </a:lnSpc>
              <a:spcBef>
                <a:spcPts val="484"/>
              </a:spcBef>
            </a:pPr>
            <a:r>
              <a:rPr sz="2000" dirty="0">
                <a:latin typeface="Times New Roman"/>
                <a:cs typeface="Times New Roman"/>
              </a:rPr>
              <a:t>}</a:t>
            </a:r>
            <a:endParaRPr sz="2000">
              <a:latin typeface="Times New Roman"/>
              <a:cs typeface="Times New Roman"/>
            </a:endParaRPr>
          </a:p>
        </p:txBody>
      </p:sp>
      <p:pic>
        <p:nvPicPr>
          <p:cNvPr id="4" name="object 4"/>
          <p:cNvPicPr/>
          <p:nvPr/>
        </p:nvPicPr>
        <p:blipFill>
          <a:blip r:embed="rId2" cstate="print"/>
          <a:stretch>
            <a:fillRect/>
          </a:stretch>
        </p:blipFill>
        <p:spPr>
          <a:xfrm>
            <a:off x="2881248" y="3124200"/>
            <a:ext cx="2219325" cy="2962275"/>
          </a:xfrm>
          <a:prstGeom prst="rect">
            <a:avLst/>
          </a:prstGeom>
        </p:spPr>
      </p:pic>
      <p:sp>
        <p:nvSpPr>
          <p:cNvPr id="6" name="object 2"/>
          <p:cNvSpPr txBox="1">
            <a:spLocks/>
          </p:cNvSpPr>
          <p:nvPr/>
        </p:nvSpPr>
        <p:spPr>
          <a:xfrm>
            <a:off x="457200" y="274638"/>
            <a:ext cx="8229600" cy="689291"/>
          </a:xfrm>
          <a:prstGeom prst="rect">
            <a:avLst/>
          </a:prstGeom>
        </p:spPr>
        <p:txBody>
          <a:bodyPr vert="horz" wrap="square" lIns="0" tIns="12065" rIns="0" bIns="0" rtlCol="0" anchor="ctr">
            <a:spAutoFit/>
          </a:bodyPr>
          <a:lstStyle/>
          <a:p>
            <a:pPr marL="17145" marR="0" lvl="0" indent="0" algn="l" defTabSz="914293" rtl="0" eaLnBrk="1" fontAlgn="auto" latinLnBrk="0" hangingPunct="1">
              <a:lnSpc>
                <a:spcPct val="100000"/>
              </a:lnSpc>
              <a:spcBef>
                <a:spcPts val="95"/>
              </a:spcBef>
              <a:spcAft>
                <a:spcPts val="0"/>
              </a:spcAft>
              <a:buClrTx/>
              <a:buSzTx/>
              <a:buFontTx/>
              <a:buNone/>
              <a:tabLst/>
              <a:defRPr/>
            </a:pPr>
            <a:r>
              <a:rPr kumimoji="0" lang="en-US" sz="4400" b="1" i="0" u="none" strike="noStrike" kern="1200" cap="none" spc="-15" normalizeH="0" baseline="0" noProof="0">
                <a:ln>
                  <a:noFill/>
                </a:ln>
                <a:solidFill>
                  <a:schemeClr val="tx1"/>
                </a:solidFill>
                <a:effectLst/>
                <a:uLnTx/>
                <a:uFillTx/>
                <a:latin typeface="+mj-lt"/>
                <a:ea typeface="+mj-ea"/>
                <a:cs typeface="+mj-cs"/>
              </a:rPr>
              <a:t>Control</a:t>
            </a:r>
            <a:r>
              <a:rPr kumimoji="0" lang="en-US" sz="4400" b="1" i="0" u="none" strike="noStrike" kern="1200" cap="none" spc="-55" normalizeH="0" baseline="0" noProof="0">
                <a:ln>
                  <a:noFill/>
                </a:ln>
                <a:solidFill>
                  <a:schemeClr val="tx1"/>
                </a:solidFill>
                <a:effectLst/>
                <a:uLnTx/>
                <a:uFillTx/>
                <a:latin typeface="+mj-lt"/>
                <a:ea typeface="+mj-ea"/>
                <a:cs typeface="+mj-cs"/>
              </a:rPr>
              <a:t> </a:t>
            </a:r>
            <a:r>
              <a:rPr kumimoji="0" lang="en-US" sz="4400" b="1" i="0" u="none" strike="noStrike" kern="1200" cap="none" spc="-10" normalizeH="0" baseline="0" noProof="0">
                <a:ln>
                  <a:noFill/>
                </a:ln>
                <a:solidFill>
                  <a:schemeClr val="tx1"/>
                </a:solidFill>
                <a:effectLst/>
                <a:uLnTx/>
                <a:uFillTx/>
                <a:latin typeface="+mj-lt"/>
                <a:ea typeface="+mj-ea"/>
                <a:cs typeface="+mj-cs"/>
              </a:rPr>
              <a:t>structures(2/5)</a:t>
            </a:r>
            <a:endParaRPr kumimoji="0" lang="en-US" sz="4400" b="1" i="0" u="none" strike="noStrike" kern="1200" cap="none" spc="-1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Classes and Objects</a:t>
            </a:r>
          </a:p>
        </p:txBody>
      </p:sp>
      <p:sp>
        <p:nvSpPr>
          <p:cNvPr id="3" name="Content Placeholder 2"/>
          <p:cNvSpPr>
            <a:spLocks noGrp="1"/>
          </p:cNvSpPr>
          <p:nvPr>
            <p:ph idx="1"/>
          </p:nvPr>
        </p:nvSpPr>
        <p:spPr>
          <a:xfrm>
            <a:off x="457200" y="1600201"/>
            <a:ext cx="8458200" cy="4525963"/>
          </a:xfrm>
        </p:spPr>
        <p:txBody>
          <a:bodyPr>
            <a:noAutofit/>
          </a:bodyPr>
          <a:lstStyle/>
          <a:p>
            <a:pPr marL="514350" lvl="0" indent="-514350" algn="just">
              <a:spcBef>
                <a:spcPts val="1800"/>
              </a:spcBef>
              <a:buClr>
                <a:schemeClr val="tx1"/>
              </a:buClr>
              <a:buSzPct val="80000"/>
              <a:defRPr/>
            </a:pPr>
            <a:r>
              <a:rPr lang="en-US" sz="2400" b="1" dirty="0">
                <a:solidFill>
                  <a:schemeClr val="accent1"/>
                </a:solidFill>
              </a:rPr>
              <a:t>object 	</a:t>
            </a:r>
            <a:r>
              <a:rPr lang="en-US" sz="2400" b="1" dirty="0"/>
              <a:t>- An object is an instance of a class which   			               combines both data and functions together.</a:t>
            </a:r>
          </a:p>
          <a:p>
            <a:pPr marL="514350" lvl="0" indent="-514350" algn="just" defTabSz="914400">
              <a:spcBef>
                <a:spcPts val="1800"/>
              </a:spcBef>
              <a:buClr>
                <a:schemeClr val="tx1"/>
              </a:buClr>
              <a:buSzPct val="80000"/>
              <a:defRPr/>
            </a:pPr>
            <a:r>
              <a:rPr lang="en-US" sz="2400" b="1" dirty="0">
                <a:solidFill>
                  <a:schemeClr val="accent1"/>
                </a:solidFill>
              </a:rPr>
              <a:t>Method	</a:t>
            </a:r>
            <a:r>
              <a:rPr lang="en-US" sz="2400" b="1" dirty="0"/>
              <a:t>- an action performed by an object (a verb)</a:t>
            </a:r>
          </a:p>
          <a:p>
            <a:pPr marL="514350" lvl="0" indent="-514350" algn="just" defTabSz="914400">
              <a:spcBef>
                <a:spcPts val="1800"/>
              </a:spcBef>
              <a:buClr>
                <a:schemeClr val="tx1"/>
              </a:buClr>
              <a:buSzPct val="80000"/>
              <a:defRPr/>
            </a:pPr>
            <a:r>
              <a:rPr lang="en-US" sz="2400" b="1" dirty="0">
                <a:solidFill>
                  <a:schemeClr val="accent1"/>
                </a:solidFill>
              </a:rPr>
              <a:t>Attribute	</a:t>
            </a:r>
            <a:r>
              <a:rPr lang="en-US" sz="2400" b="1" dirty="0"/>
              <a:t>- description of objects in a class</a:t>
            </a:r>
          </a:p>
          <a:p>
            <a:pPr marL="514350" lvl="0" indent="-514350" algn="just" defTabSz="914400">
              <a:spcBef>
                <a:spcPts val="1800"/>
              </a:spcBef>
              <a:buClr>
                <a:schemeClr val="tx1"/>
              </a:buClr>
              <a:buSzPct val="80000"/>
              <a:defRPr/>
            </a:pPr>
            <a:r>
              <a:rPr lang="en-US" sz="2400" b="1" dirty="0">
                <a:solidFill>
                  <a:schemeClr val="accent1"/>
                </a:solidFill>
              </a:rPr>
              <a:t>class 	</a:t>
            </a:r>
            <a:r>
              <a:rPr lang="en-US" sz="2400" b="1" dirty="0"/>
              <a:t>- a category of similar objects</a:t>
            </a:r>
          </a:p>
          <a:p>
            <a:pPr marL="0" lvl="0" indent="0" algn="just" defTabSz="914400">
              <a:spcBef>
                <a:spcPts val="1800"/>
              </a:spcBef>
              <a:buClr>
                <a:schemeClr val="tx1"/>
              </a:buClr>
              <a:buSzPct val="80000"/>
              <a:buNone/>
              <a:defRPr/>
            </a:pPr>
            <a:r>
              <a:rPr lang="en-US" sz="2400" b="1" dirty="0"/>
              <a:t>	  	- does not hold any values of the object’s 	     			   attributes</a:t>
            </a:r>
          </a:p>
          <a:p>
            <a:pPr marL="55563" lvl="0" indent="-55563" algn="just">
              <a:spcBef>
                <a:spcPts val="1800"/>
              </a:spcBef>
              <a:buClr>
                <a:schemeClr val="tx1"/>
              </a:buClr>
              <a:buSzPct val="80000"/>
              <a:defRPr/>
            </a:pPr>
            <a:r>
              <a:rPr lang="en-US" sz="2400" b="1" i="1" dirty="0"/>
              <a:t>By default all members declared inside a class are private to that class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81000" y="274638"/>
            <a:ext cx="7317105" cy="639762"/>
          </a:xfrm>
        </p:spPr>
        <p:txBody>
          <a:bodyPr>
            <a:noAutofit/>
          </a:bodyPr>
          <a:lstStyle/>
          <a:p>
            <a:pPr algn="l" rtl="0"/>
            <a:r>
              <a:rPr lang="en-US" b="1" dirty="0"/>
              <a:t>Classes in C++</a:t>
            </a:r>
          </a:p>
        </p:txBody>
      </p:sp>
      <p:sp>
        <p:nvSpPr>
          <p:cNvPr id="53251" name="Rectangle 3"/>
          <p:cNvSpPr>
            <a:spLocks noGrp="1" noRot="1" noChangeArrowheads="1"/>
          </p:cNvSpPr>
          <p:nvPr>
            <p:ph type="body" idx="1"/>
          </p:nvPr>
        </p:nvSpPr>
        <p:spPr>
          <a:xfrm>
            <a:off x="1027777" y="1143000"/>
            <a:ext cx="7659023" cy="4876800"/>
          </a:xfrm>
        </p:spPr>
        <p:txBody>
          <a:bodyPr/>
          <a:lstStyle/>
          <a:p>
            <a:pPr algn="just" rtl="0"/>
            <a:r>
              <a:rPr lang="en-US" dirty="0"/>
              <a:t>A class definition begins with the keyword </a:t>
            </a:r>
            <a:r>
              <a:rPr lang="en-US" i="1" dirty="0">
                <a:solidFill>
                  <a:srgbClr val="FF0000"/>
                </a:solidFill>
              </a:rPr>
              <a:t>class</a:t>
            </a:r>
            <a:r>
              <a:rPr lang="en-US" dirty="0"/>
              <a:t>.</a:t>
            </a:r>
          </a:p>
          <a:p>
            <a:pPr algn="just" rtl="0"/>
            <a:r>
              <a:rPr lang="en-US" dirty="0"/>
              <a:t>The body of the class is contained within a set of braces, </a:t>
            </a:r>
            <a:r>
              <a:rPr lang="en-US" dirty="0">
                <a:solidFill>
                  <a:srgbClr val="FF0000"/>
                </a:solidFill>
              </a:rPr>
              <a:t>{    } ;</a:t>
            </a:r>
            <a:r>
              <a:rPr lang="en-US" dirty="0"/>
              <a:t>  </a:t>
            </a:r>
            <a:r>
              <a:rPr lang="en-US" sz="2400" dirty="0"/>
              <a:t>(notice the semi-colon).</a:t>
            </a:r>
            <a:endParaRPr lang="en-US" dirty="0"/>
          </a:p>
          <a:p>
            <a:pPr algn="just" rtl="0">
              <a:buFont typeface="Wingdings" pitchFamily="2" charset="2"/>
              <a:buNone/>
            </a:pPr>
            <a:endParaRPr lang="en-US" dirty="0"/>
          </a:p>
        </p:txBody>
      </p:sp>
      <p:sp>
        <p:nvSpPr>
          <p:cNvPr id="53252" name="Rectangle 4"/>
          <p:cNvSpPr>
            <a:spLocks noChangeArrowheads="1"/>
          </p:cNvSpPr>
          <p:nvPr/>
        </p:nvSpPr>
        <p:spPr bwMode="auto">
          <a:xfrm>
            <a:off x="2514064" y="3962400"/>
            <a:ext cx="2133600" cy="1981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l"/>
            <a:r>
              <a:rPr lang="en-US" b="1" dirty="0"/>
              <a:t>class </a:t>
            </a:r>
            <a:r>
              <a:rPr lang="en-US" b="1" dirty="0" err="1"/>
              <a:t>class_name</a:t>
            </a:r>
            <a:endParaRPr lang="en-US" b="1" dirty="0"/>
          </a:p>
          <a:p>
            <a:pPr algn="l"/>
            <a:r>
              <a:rPr lang="en-US" b="1" dirty="0"/>
              <a:t>{</a:t>
            </a:r>
          </a:p>
          <a:p>
            <a:pPr algn="l"/>
            <a:r>
              <a:rPr lang="en-US" b="1" dirty="0"/>
              <a:t>	….</a:t>
            </a:r>
          </a:p>
          <a:p>
            <a:pPr algn="l"/>
            <a:r>
              <a:rPr lang="en-US" b="1" dirty="0"/>
              <a:t>….</a:t>
            </a:r>
          </a:p>
          <a:p>
            <a:pPr algn="l"/>
            <a:r>
              <a:rPr lang="en-US" b="1" dirty="0"/>
              <a:t>….</a:t>
            </a:r>
          </a:p>
          <a:p>
            <a:pPr algn="l"/>
            <a:r>
              <a:rPr lang="en-US" b="1" dirty="0"/>
              <a:t>};</a:t>
            </a:r>
          </a:p>
        </p:txBody>
      </p:sp>
      <p:sp>
        <p:nvSpPr>
          <p:cNvPr id="53253" name="Line 5"/>
          <p:cNvSpPr>
            <a:spLocks noChangeShapeType="1"/>
          </p:cNvSpPr>
          <p:nvPr/>
        </p:nvSpPr>
        <p:spPr bwMode="auto">
          <a:xfrm flipH="1" flipV="1">
            <a:off x="2895600" y="5410200"/>
            <a:ext cx="1981200" cy="304800"/>
          </a:xfrm>
          <a:prstGeom prst="line">
            <a:avLst/>
          </a:prstGeom>
          <a:noFill/>
          <a:ln w="9525">
            <a:solidFill>
              <a:schemeClr val="tx1"/>
            </a:solidFill>
            <a:round/>
            <a:headEnd/>
            <a:tailEnd type="triangle" w="med" len="med"/>
          </a:ln>
          <a:effectLst/>
        </p:spPr>
        <p:txBody>
          <a:bodyPr/>
          <a:lstStyle/>
          <a:p>
            <a:endParaRPr lang="en-US"/>
          </a:p>
        </p:txBody>
      </p:sp>
      <p:sp>
        <p:nvSpPr>
          <p:cNvPr id="53254" name="Text Box 6"/>
          <p:cNvSpPr txBox="1">
            <a:spLocks noChangeArrowheads="1"/>
          </p:cNvSpPr>
          <p:nvPr/>
        </p:nvSpPr>
        <p:spPr bwMode="auto">
          <a:xfrm>
            <a:off x="4876800" y="5454650"/>
            <a:ext cx="3048000" cy="641350"/>
          </a:xfrm>
          <a:prstGeom prst="rect">
            <a:avLst/>
          </a:prstGeom>
          <a:noFill/>
          <a:ln w="9525">
            <a:noFill/>
            <a:miter lim="800000"/>
            <a:headEnd/>
            <a:tailEnd/>
          </a:ln>
          <a:effectLst/>
        </p:spPr>
        <p:txBody>
          <a:bodyPr>
            <a:spAutoFit/>
          </a:bodyPr>
          <a:lstStyle/>
          <a:p>
            <a:pPr algn="l" rtl="0"/>
            <a:r>
              <a:rPr lang="en-US" dirty="0"/>
              <a:t>Class body  (data member + </a:t>
            </a:r>
            <a:r>
              <a:rPr lang="en-US" dirty="0">
                <a:effectLst>
                  <a:outerShdw blurRad="38100" dist="38100" dir="2700000" algn="tl">
                    <a:srgbClr val="000000"/>
                  </a:outerShdw>
                </a:effectLst>
              </a:rPr>
              <a:t>methods</a:t>
            </a:r>
            <a:r>
              <a:rPr lang="en-US" dirty="0"/>
              <a:t>)</a:t>
            </a:r>
          </a:p>
        </p:txBody>
      </p:sp>
      <p:sp>
        <p:nvSpPr>
          <p:cNvPr id="53255" name="Line 7"/>
          <p:cNvSpPr>
            <a:spLocks noChangeShapeType="1"/>
          </p:cNvSpPr>
          <p:nvPr/>
        </p:nvSpPr>
        <p:spPr bwMode="auto">
          <a:xfrm flipH="1" flipV="1">
            <a:off x="4114800" y="4419600"/>
            <a:ext cx="1066800" cy="76200"/>
          </a:xfrm>
          <a:prstGeom prst="line">
            <a:avLst/>
          </a:prstGeom>
          <a:noFill/>
          <a:ln w="9525">
            <a:solidFill>
              <a:schemeClr val="tx1"/>
            </a:solidFill>
            <a:round/>
            <a:headEnd/>
            <a:tailEnd type="triangle" w="med" len="med"/>
          </a:ln>
          <a:effectLst/>
        </p:spPr>
        <p:txBody>
          <a:bodyPr/>
          <a:lstStyle/>
          <a:p>
            <a:endParaRPr lang="en-US"/>
          </a:p>
        </p:txBody>
      </p:sp>
      <p:sp>
        <p:nvSpPr>
          <p:cNvPr id="53256" name="Text Box 8"/>
          <p:cNvSpPr txBox="1">
            <a:spLocks noChangeArrowheads="1"/>
          </p:cNvSpPr>
          <p:nvPr/>
        </p:nvSpPr>
        <p:spPr bwMode="auto">
          <a:xfrm>
            <a:off x="5334000" y="4355068"/>
            <a:ext cx="1981200" cy="369332"/>
          </a:xfrm>
          <a:prstGeom prst="rect">
            <a:avLst/>
          </a:prstGeom>
          <a:noFill/>
          <a:ln w="9525">
            <a:noFill/>
            <a:miter lim="800000"/>
            <a:headEnd/>
            <a:tailEnd/>
          </a:ln>
          <a:effectLst/>
        </p:spPr>
        <p:txBody>
          <a:bodyPr>
            <a:spAutoFit/>
          </a:bodyPr>
          <a:lstStyle/>
          <a:p>
            <a:pPr algn="l" rtl="0"/>
            <a:r>
              <a:rPr lang="en-US" dirty="0"/>
              <a:t>Any valid identifier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381000" y="304800"/>
            <a:ext cx="7317105" cy="639762"/>
          </a:xfrm>
        </p:spPr>
        <p:txBody>
          <a:bodyPr>
            <a:noAutofit/>
          </a:bodyPr>
          <a:lstStyle/>
          <a:p>
            <a:pPr algn="l"/>
            <a:r>
              <a:rPr lang="en-US" b="1" dirty="0"/>
              <a:t>Class Example</a:t>
            </a:r>
          </a:p>
        </p:txBody>
      </p:sp>
      <p:sp>
        <p:nvSpPr>
          <p:cNvPr id="56323" name="Rectangle 3"/>
          <p:cNvSpPr>
            <a:spLocks noGrp="1" noRot="1" noChangeArrowheads="1"/>
          </p:cNvSpPr>
          <p:nvPr>
            <p:ph type="body" idx="1"/>
          </p:nvPr>
        </p:nvSpPr>
        <p:spPr>
          <a:xfrm>
            <a:off x="381000" y="1143000"/>
            <a:ext cx="8534400" cy="1435101"/>
          </a:xfrm>
        </p:spPr>
        <p:txBody>
          <a:bodyPr/>
          <a:lstStyle/>
          <a:p>
            <a:pPr algn="just" rtl="0"/>
            <a:r>
              <a:rPr lang="en-US" sz="2800" dirty="0"/>
              <a:t>This class example shows how we can encapsulate (gather) a circle information into one package (unit or class) </a:t>
            </a:r>
            <a:endParaRPr lang="en-US" dirty="0"/>
          </a:p>
        </p:txBody>
      </p:sp>
      <p:sp>
        <p:nvSpPr>
          <p:cNvPr id="56326" name="Text Box 6"/>
          <p:cNvSpPr txBox="1">
            <a:spLocks noChangeArrowheads="1"/>
          </p:cNvSpPr>
          <p:nvPr/>
        </p:nvSpPr>
        <p:spPr bwMode="auto">
          <a:xfrm>
            <a:off x="5620421" y="2480608"/>
            <a:ext cx="3371179" cy="193899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just" rtl="0"/>
            <a:r>
              <a:rPr lang="en-US" sz="2400" dirty="0"/>
              <a:t>No other class can access and retrieve this value directly. </a:t>
            </a:r>
          </a:p>
          <a:p>
            <a:pPr algn="just" rtl="0"/>
            <a:r>
              <a:rPr lang="en-US" sz="2400" dirty="0"/>
              <a:t>The class methods are responsible for that only.</a:t>
            </a:r>
          </a:p>
        </p:txBody>
      </p:sp>
      <p:grpSp>
        <p:nvGrpSpPr>
          <p:cNvPr id="14" name="Group 13"/>
          <p:cNvGrpSpPr/>
          <p:nvPr/>
        </p:nvGrpSpPr>
        <p:grpSpPr>
          <a:xfrm>
            <a:off x="838200" y="3171825"/>
            <a:ext cx="4797424" cy="2847975"/>
            <a:chOff x="1256436" y="2590801"/>
            <a:chExt cx="4797424" cy="2847975"/>
          </a:xfrm>
        </p:grpSpPr>
        <p:sp>
          <p:nvSpPr>
            <p:cNvPr id="56324" name="Rectangle 4"/>
            <p:cNvSpPr>
              <a:spLocks noChangeArrowheads="1"/>
            </p:cNvSpPr>
            <p:nvPr/>
          </p:nvSpPr>
          <p:spPr bwMode="auto">
            <a:xfrm>
              <a:off x="1256436" y="2590801"/>
              <a:ext cx="4419600" cy="2847975"/>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spAutoFit/>
            </a:bodyPr>
            <a:lstStyle/>
            <a:p>
              <a:pPr algn="l" rtl="0"/>
              <a:r>
                <a:rPr lang="en-US" b="1" dirty="0">
                  <a:solidFill>
                    <a:schemeClr val="tx1"/>
                  </a:solidFill>
                </a:rPr>
                <a:t>class Circle</a:t>
              </a:r>
            </a:p>
            <a:p>
              <a:pPr algn="l" rtl="0"/>
              <a:r>
                <a:rPr lang="en-US" b="1" dirty="0">
                  <a:solidFill>
                    <a:schemeClr val="tx1"/>
                  </a:solidFill>
                </a:rPr>
                <a:t>{</a:t>
              </a:r>
            </a:p>
            <a:p>
              <a:pPr algn="l" rtl="0"/>
              <a:r>
                <a:rPr lang="en-US" b="1" dirty="0">
                  <a:solidFill>
                    <a:schemeClr val="tx1"/>
                  </a:solidFill>
                </a:rPr>
                <a:t>     private:</a:t>
              </a:r>
            </a:p>
            <a:p>
              <a:pPr algn="l" rtl="0"/>
              <a:r>
                <a:rPr lang="en-US" b="1" dirty="0">
                  <a:solidFill>
                    <a:schemeClr val="tx1"/>
                  </a:solidFill>
                </a:rPr>
                <a:t>	double radius;</a:t>
              </a:r>
            </a:p>
            <a:p>
              <a:pPr algn="l" rtl="0"/>
              <a:r>
                <a:rPr lang="en-US" b="1" dirty="0">
                  <a:solidFill>
                    <a:schemeClr val="tx1"/>
                  </a:solidFill>
                </a:rPr>
                <a:t>     public:</a:t>
              </a:r>
            </a:p>
            <a:p>
              <a:pPr algn="l" rtl="0"/>
              <a:r>
                <a:rPr lang="en-US" b="1" dirty="0">
                  <a:solidFill>
                    <a:schemeClr val="tx1"/>
                  </a:solidFill>
                </a:rPr>
                <a:t>	void </a:t>
              </a:r>
              <a:r>
                <a:rPr lang="en-US" b="1" dirty="0" err="1">
                  <a:solidFill>
                    <a:schemeClr val="tx1"/>
                  </a:solidFill>
                </a:rPr>
                <a:t>setRadius</a:t>
              </a:r>
              <a:r>
                <a:rPr lang="en-US" b="1" dirty="0">
                  <a:solidFill>
                    <a:schemeClr val="tx1"/>
                  </a:solidFill>
                </a:rPr>
                <a:t>(double r);	</a:t>
              </a:r>
            </a:p>
            <a:p>
              <a:pPr algn="l" rtl="0"/>
              <a:r>
                <a:rPr lang="en-US" b="1" dirty="0">
                  <a:solidFill>
                    <a:schemeClr val="tx1"/>
                  </a:solidFill>
                </a:rPr>
                <a:t>	double </a:t>
              </a:r>
              <a:r>
                <a:rPr lang="en-US" b="1" dirty="0" err="1">
                  <a:solidFill>
                    <a:schemeClr val="tx1"/>
                  </a:solidFill>
                </a:rPr>
                <a:t>getDiameter</a:t>
              </a:r>
              <a:r>
                <a:rPr lang="en-US" b="1" dirty="0">
                  <a:solidFill>
                    <a:schemeClr val="tx1"/>
                  </a:solidFill>
                </a:rPr>
                <a:t>();</a:t>
              </a:r>
            </a:p>
            <a:p>
              <a:pPr algn="l" rtl="0"/>
              <a:r>
                <a:rPr lang="en-US" b="1" dirty="0">
                  <a:solidFill>
                    <a:schemeClr val="tx1"/>
                  </a:solidFill>
                </a:rPr>
                <a:t>	double </a:t>
              </a:r>
              <a:r>
                <a:rPr lang="en-US" b="1" dirty="0" err="1">
                  <a:solidFill>
                    <a:schemeClr val="tx1"/>
                  </a:solidFill>
                </a:rPr>
                <a:t>getArea</a:t>
              </a:r>
              <a:r>
                <a:rPr lang="en-US" b="1" dirty="0">
                  <a:solidFill>
                    <a:schemeClr val="tx1"/>
                  </a:solidFill>
                </a:rPr>
                <a:t>();</a:t>
              </a:r>
            </a:p>
            <a:p>
              <a:pPr algn="l" rtl="0"/>
              <a:r>
                <a:rPr lang="en-US" b="1" dirty="0">
                  <a:solidFill>
                    <a:schemeClr val="tx1"/>
                  </a:solidFill>
                </a:rPr>
                <a:t>	double </a:t>
              </a:r>
              <a:r>
                <a:rPr lang="en-US" b="1" dirty="0" err="1">
                  <a:solidFill>
                    <a:schemeClr val="tx1"/>
                  </a:solidFill>
                </a:rPr>
                <a:t>getCircumference</a:t>
              </a:r>
              <a:r>
                <a:rPr lang="en-US" b="1" dirty="0">
                  <a:solidFill>
                    <a:schemeClr val="tx1"/>
                  </a:solidFill>
                </a:rPr>
                <a:t>();</a:t>
              </a:r>
            </a:p>
            <a:p>
              <a:pPr algn="l" rtl="0"/>
              <a:r>
                <a:rPr lang="en-US" b="1" dirty="0">
                  <a:solidFill>
                    <a:schemeClr val="tx1"/>
                  </a:solidFill>
                </a:rPr>
                <a:t>};</a:t>
              </a:r>
            </a:p>
          </p:txBody>
        </p:sp>
        <p:sp>
          <p:nvSpPr>
            <p:cNvPr id="56325" name="Line 5"/>
            <p:cNvSpPr>
              <a:spLocks noChangeShapeType="1"/>
            </p:cNvSpPr>
            <p:nvPr/>
          </p:nvSpPr>
          <p:spPr bwMode="auto">
            <a:xfrm flipV="1">
              <a:off x="3371538" y="2803524"/>
              <a:ext cx="2533099" cy="777876"/>
            </a:xfrm>
            <a:prstGeom prst="line">
              <a:avLst/>
            </a:prstGeom>
            <a:noFill/>
            <a:ln w="9525">
              <a:solidFill>
                <a:schemeClr val="tx1"/>
              </a:solidFill>
              <a:round/>
              <a:headEnd/>
              <a:tailEnd type="triangle" w="med" len="med"/>
            </a:ln>
            <a:effectLst/>
          </p:spPr>
          <p:txBody>
            <a:bodyPr/>
            <a:lstStyle/>
            <a:p>
              <a:endParaRPr lang="en-US"/>
            </a:p>
          </p:txBody>
        </p:sp>
        <p:sp>
          <p:nvSpPr>
            <p:cNvPr id="56327" name="AutoShape 7"/>
            <p:cNvSpPr>
              <a:spLocks/>
            </p:cNvSpPr>
            <p:nvPr/>
          </p:nvSpPr>
          <p:spPr bwMode="auto">
            <a:xfrm>
              <a:off x="4990236" y="4175124"/>
              <a:ext cx="228600" cy="914400"/>
            </a:xfrm>
            <a:prstGeom prst="rightBrace">
              <a:avLst>
                <a:gd name="adj1" fmla="val 33333"/>
                <a:gd name="adj2" fmla="val 50000"/>
              </a:avLst>
            </a:prstGeom>
            <a:noFill/>
            <a:ln w="9525">
              <a:solidFill>
                <a:schemeClr val="tx1"/>
              </a:solidFill>
              <a:round/>
              <a:headEnd/>
              <a:tailEnd/>
            </a:ln>
            <a:effectLst/>
          </p:spPr>
          <p:txBody>
            <a:bodyPr wrap="none" anchor="ctr"/>
            <a:lstStyle/>
            <a:p>
              <a:endParaRPr lang="en-US"/>
            </a:p>
          </p:txBody>
        </p:sp>
        <p:sp>
          <p:nvSpPr>
            <p:cNvPr id="56328" name="Line 8"/>
            <p:cNvSpPr>
              <a:spLocks noChangeShapeType="1"/>
            </p:cNvSpPr>
            <p:nvPr/>
          </p:nvSpPr>
          <p:spPr bwMode="auto">
            <a:xfrm>
              <a:off x="5218835" y="4632323"/>
              <a:ext cx="835025" cy="144843"/>
            </a:xfrm>
            <a:prstGeom prst="line">
              <a:avLst/>
            </a:prstGeom>
            <a:noFill/>
            <a:ln w="9525">
              <a:solidFill>
                <a:schemeClr val="tx1"/>
              </a:solidFill>
              <a:round/>
              <a:headEnd/>
              <a:tailEnd type="triangle" w="med" len="med"/>
            </a:ln>
            <a:effectLst/>
          </p:spPr>
          <p:txBody>
            <a:bodyPr/>
            <a:lstStyle/>
            <a:p>
              <a:endParaRPr lang="en-US"/>
            </a:p>
          </p:txBody>
        </p:sp>
      </p:grpSp>
      <p:sp>
        <p:nvSpPr>
          <p:cNvPr id="56330" name="Text Box 10"/>
          <p:cNvSpPr txBox="1">
            <a:spLocks noChangeArrowheads="1"/>
          </p:cNvSpPr>
          <p:nvPr/>
        </p:nvSpPr>
        <p:spPr bwMode="auto">
          <a:xfrm>
            <a:off x="5620421" y="4907340"/>
            <a:ext cx="3371179" cy="156966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l" rtl="0"/>
            <a:r>
              <a:rPr lang="en-US" sz="2400" dirty="0"/>
              <a:t>They are accessible from outside the class, and they can access the data member (radius)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1" name="Text Box 7"/>
          <p:cNvSpPr txBox="1">
            <a:spLocks noChangeArrowheads="1"/>
          </p:cNvSpPr>
          <p:nvPr/>
        </p:nvSpPr>
        <p:spPr bwMode="auto">
          <a:xfrm>
            <a:off x="533401" y="228600"/>
            <a:ext cx="8001000" cy="646331"/>
          </a:xfrm>
          <a:prstGeom prst="rect">
            <a:avLst/>
          </a:prstGeom>
          <a:noFill/>
          <a:ln w="9525">
            <a:noFill/>
            <a:miter lim="800000"/>
            <a:headEnd/>
            <a:tailEnd/>
          </a:ln>
          <a:effectLst/>
        </p:spPr>
        <p:txBody>
          <a:bodyPr wrap="square">
            <a:spAutoFit/>
          </a:bodyPr>
          <a:lstStyle/>
          <a:p>
            <a:pPr algn="l" rtl="0"/>
            <a:r>
              <a:rPr lang="en-US" sz="3600" b="1" dirty="0"/>
              <a:t>Sample Program using class and object</a:t>
            </a:r>
          </a:p>
        </p:txBody>
      </p:sp>
      <p:sp>
        <p:nvSpPr>
          <p:cNvPr id="3" name="TextBox 2">
            <a:extLst>
              <a:ext uri="{FF2B5EF4-FFF2-40B4-BE49-F238E27FC236}">
                <a16:creationId xmlns:a16="http://schemas.microsoft.com/office/drawing/2014/main" id="{FCAA1163-E97E-9D9D-A1C6-C797921BF23B}"/>
              </a:ext>
            </a:extLst>
          </p:cNvPr>
          <p:cNvSpPr txBox="1"/>
          <p:nvPr/>
        </p:nvSpPr>
        <p:spPr>
          <a:xfrm>
            <a:off x="152400" y="1024594"/>
            <a:ext cx="6705600" cy="4247317"/>
          </a:xfrm>
          <a:prstGeom prst="rect">
            <a:avLst/>
          </a:prstGeom>
          <a:noFill/>
        </p:spPr>
        <p:txBody>
          <a:bodyPr wrap="square">
            <a:spAutoFit/>
          </a:bodyPr>
          <a:lstStyle/>
          <a:p>
            <a:r>
              <a:rPr lang="en-IN" dirty="0"/>
              <a:t>#include &lt;iostream&gt;  </a:t>
            </a:r>
          </a:p>
          <a:p>
            <a:r>
              <a:rPr lang="en-IN" dirty="0"/>
              <a:t>using namespace std;  </a:t>
            </a:r>
          </a:p>
          <a:p>
            <a:r>
              <a:rPr lang="en-IN" dirty="0"/>
              <a:t>class Student {  </a:t>
            </a:r>
          </a:p>
          <a:p>
            <a:r>
              <a:rPr lang="en-IN" dirty="0"/>
              <a:t>   public:  </a:t>
            </a:r>
          </a:p>
          <a:p>
            <a:r>
              <a:rPr lang="en-IN" dirty="0"/>
              <a:t>      int id;//data member (also instance variable)      </a:t>
            </a:r>
          </a:p>
          <a:p>
            <a:r>
              <a:rPr lang="en-IN" dirty="0"/>
              <a:t>      string name;//data member(also instance variable)      </a:t>
            </a:r>
          </a:p>
          <a:p>
            <a:r>
              <a:rPr lang="en-IN" dirty="0"/>
              <a:t>};  </a:t>
            </a:r>
          </a:p>
          <a:p>
            <a:r>
              <a:rPr lang="en-IN" dirty="0"/>
              <a:t>int main() {  </a:t>
            </a:r>
          </a:p>
          <a:p>
            <a:r>
              <a:rPr lang="en-IN" dirty="0"/>
              <a:t>    Student s1; //creating an object of Student   </a:t>
            </a:r>
          </a:p>
          <a:p>
            <a:r>
              <a:rPr lang="en-IN" dirty="0"/>
              <a:t>    s1.id = 201;    </a:t>
            </a:r>
          </a:p>
          <a:p>
            <a:r>
              <a:rPr lang="en-IN" dirty="0"/>
              <a:t>    s1.name = </a:t>
            </a:r>
            <a:r>
              <a:rPr lang="en-IN" b="0" i="0" dirty="0">
                <a:solidFill>
                  <a:srgbClr val="0000FF"/>
                </a:solidFill>
                <a:effectLst/>
                <a:latin typeface="inter-regular"/>
              </a:rPr>
              <a:t>"</a:t>
            </a:r>
            <a:r>
              <a:rPr lang="en-IN" dirty="0" err="1"/>
              <a:t>abc.xyz</a:t>
            </a:r>
            <a:r>
              <a:rPr lang="en-IN" b="0" i="0" dirty="0">
                <a:solidFill>
                  <a:srgbClr val="0000FF"/>
                </a:solidFill>
                <a:effectLst/>
                <a:latin typeface="inter-regular"/>
              </a:rPr>
              <a:t>"</a:t>
            </a:r>
            <a:r>
              <a:rPr lang="en-IN" dirty="0"/>
              <a:t>;   </a:t>
            </a:r>
          </a:p>
          <a:p>
            <a:r>
              <a:rPr lang="en-IN" dirty="0"/>
              <a:t>    </a:t>
            </a:r>
            <a:r>
              <a:rPr lang="en-IN" dirty="0" err="1"/>
              <a:t>cout</a:t>
            </a:r>
            <a:r>
              <a:rPr lang="en-IN" dirty="0"/>
              <a:t>&lt;&lt;s1.id&lt;&lt;</a:t>
            </a:r>
            <a:r>
              <a:rPr lang="en-IN" dirty="0" err="1"/>
              <a:t>endl</a:t>
            </a:r>
            <a:r>
              <a:rPr lang="en-IN" dirty="0"/>
              <a:t>;  </a:t>
            </a:r>
          </a:p>
          <a:p>
            <a:r>
              <a:rPr lang="en-IN" dirty="0"/>
              <a:t>    </a:t>
            </a:r>
            <a:r>
              <a:rPr lang="en-IN" dirty="0" err="1"/>
              <a:t>cout</a:t>
            </a:r>
            <a:r>
              <a:rPr lang="en-IN" dirty="0"/>
              <a:t>&lt;&lt;s1.name&lt;&lt;</a:t>
            </a:r>
            <a:r>
              <a:rPr lang="en-IN" dirty="0" err="1"/>
              <a:t>endl</a:t>
            </a:r>
            <a:r>
              <a:rPr lang="en-IN" dirty="0"/>
              <a:t>;  </a:t>
            </a:r>
          </a:p>
          <a:p>
            <a:r>
              <a:rPr lang="en-IN" dirty="0"/>
              <a:t>    return 0;  </a:t>
            </a:r>
          </a:p>
          <a:p>
            <a:r>
              <a:rPr lang="en-IN" dirty="0"/>
              <a:t>}</a:t>
            </a:r>
          </a:p>
        </p:txBody>
      </p:sp>
      <p:sp>
        <p:nvSpPr>
          <p:cNvPr id="5" name="TextBox 4">
            <a:extLst>
              <a:ext uri="{FF2B5EF4-FFF2-40B4-BE49-F238E27FC236}">
                <a16:creationId xmlns:a16="http://schemas.microsoft.com/office/drawing/2014/main" id="{F2777349-815A-1037-EDB9-2EC2DF032FE2}"/>
              </a:ext>
            </a:extLst>
          </p:cNvPr>
          <p:cNvSpPr txBox="1"/>
          <p:nvPr/>
        </p:nvSpPr>
        <p:spPr>
          <a:xfrm>
            <a:off x="304800" y="5505271"/>
            <a:ext cx="4572000" cy="1200329"/>
          </a:xfrm>
          <a:prstGeom prst="rect">
            <a:avLst/>
          </a:prstGeom>
          <a:noFill/>
        </p:spPr>
        <p:txBody>
          <a:bodyPr wrap="square">
            <a:spAutoFit/>
          </a:bodyPr>
          <a:lstStyle/>
          <a:p>
            <a:r>
              <a:rPr lang="en-IN" dirty="0"/>
              <a:t>Output:</a:t>
            </a:r>
          </a:p>
          <a:p>
            <a:endParaRPr lang="en-IN" dirty="0"/>
          </a:p>
          <a:p>
            <a:r>
              <a:rPr lang="en-IN" dirty="0"/>
              <a:t>201</a:t>
            </a:r>
          </a:p>
          <a:p>
            <a:r>
              <a:rPr lang="en-IN" dirty="0" err="1"/>
              <a:t>abc.xyz</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7256-B27E-9A68-0692-5E14A7C38CDE}"/>
              </a:ext>
            </a:extLst>
          </p:cNvPr>
          <p:cNvSpPr>
            <a:spLocks noGrp="1"/>
          </p:cNvSpPr>
          <p:nvPr>
            <p:ph type="title"/>
          </p:nvPr>
        </p:nvSpPr>
        <p:spPr>
          <a:xfrm>
            <a:off x="457200" y="152400"/>
            <a:ext cx="8229600" cy="639762"/>
          </a:xfrm>
        </p:spPr>
        <p:txBody>
          <a:bodyPr>
            <a:noAutofit/>
          </a:bodyPr>
          <a:lstStyle/>
          <a:p>
            <a:r>
              <a:rPr lang="en-IN" sz="2800" dirty="0"/>
              <a:t>Example: </a:t>
            </a:r>
            <a:r>
              <a:rPr lang="en-US" sz="2800" dirty="0"/>
              <a:t>Store and Display Employee Information</a:t>
            </a:r>
            <a:endParaRPr lang="en-IN" sz="2800" dirty="0"/>
          </a:p>
        </p:txBody>
      </p:sp>
      <p:sp>
        <p:nvSpPr>
          <p:cNvPr id="3" name="Content Placeholder 2">
            <a:extLst>
              <a:ext uri="{FF2B5EF4-FFF2-40B4-BE49-F238E27FC236}">
                <a16:creationId xmlns:a16="http://schemas.microsoft.com/office/drawing/2014/main" id="{72DC8A2C-833F-C821-AE35-6D0B4B2A54F6}"/>
              </a:ext>
            </a:extLst>
          </p:cNvPr>
          <p:cNvSpPr>
            <a:spLocks noGrp="1"/>
          </p:cNvSpPr>
          <p:nvPr>
            <p:ph idx="1"/>
          </p:nvPr>
        </p:nvSpPr>
        <p:spPr>
          <a:xfrm>
            <a:off x="457200" y="792162"/>
            <a:ext cx="4876800" cy="6065838"/>
          </a:xfrm>
        </p:spPr>
        <p:txBody>
          <a:bodyPr>
            <a:normAutofit fontScale="92500" lnSpcReduction="10000"/>
          </a:bodyPr>
          <a:lstStyle/>
          <a:p>
            <a:pPr marL="0" indent="0">
              <a:buNone/>
            </a:pPr>
            <a:r>
              <a:rPr lang="en-IN" sz="1400" dirty="0"/>
              <a:t>#include &lt;iostream&gt;  </a:t>
            </a:r>
          </a:p>
          <a:p>
            <a:pPr marL="0" indent="0">
              <a:buNone/>
            </a:pPr>
            <a:r>
              <a:rPr lang="en-IN" sz="1400" dirty="0"/>
              <a:t>using namespace std;  </a:t>
            </a:r>
          </a:p>
          <a:p>
            <a:pPr marL="0" indent="0">
              <a:buNone/>
            </a:pPr>
            <a:r>
              <a:rPr lang="en-IN" sz="1400" dirty="0"/>
              <a:t>class Employee {  </a:t>
            </a:r>
          </a:p>
          <a:p>
            <a:pPr marL="0" indent="0">
              <a:buNone/>
            </a:pPr>
            <a:r>
              <a:rPr lang="en-IN" sz="1400" dirty="0"/>
              <a:t>   public:  </a:t>
            </a:r>
          </a:p>
          <a:p>
            <a:pPr marL="0" indent="0">
              <a:buNone/>
            </a:pPr>
            <a:r>
              <a:rPr lang="en-IN" sz="1400" dirty="0"/>
              <a:t>       int id;//data member      </a:t>
            </a:r>
          </a:p>
          <a:p>
            <a:pPr marL="0" indent="0">
              <a:buNone/>
            </a:pPr>
            <a:r>
              <a:rPr lang="en-IN" sz="1400" dirty="0"/>
              <a:t>       string name;//data member</a:t>
            </a:r>
          </a:p>
          <a:p>
            <a:pPr marL="0" indent="0">
              <a:buNone/>
            </a:pPr>
            <a:r>
              <a:rPr lang="en-IN" sz="1400" dirty="0"/>
              <a:t>       float salary;  </a:t>
            </a:r>
          </a:p>
          <a:p>
            <a:pPr marL="0" indent="0">
              <a:buNone/>
            </a:pPr>
            <a:r>
              <a:rPr lang="en-IN" sz="1400" dirty="0"/>
              <a:t>       void insert(int </a:t>
            </a:r>
            <a:r>
              <a:rPr lang="en-IN" sz="1400" dirty="0" err="1"/>
              <a:t>i</a:t>
            </a:r>
            <a:r>
              <a:rPr lang="en-IN" sz="1400" dirty="0"/>
              <a:t>, string n, float s)    </a:t>
            </a:r>
          </a:p>
          <a:p>
            <a:pPr marL="0" indent="0">
              <a:buNone/>
            </a:pPr>
            <a:r>
              <a:rPr lang="en-IN" sz="1400" dirty="0"/>
              <a:t>        {    </a:t>
            </a:r>
          </a:p>
          <a:p>
            <a:pPr marL="0" indent="0">
              <a:buNone/>
            </a:pPr>
            <a:r>
              <a:rPr lang="en-IN" sz="1400" dirty="0"/>
              <a:t>            id = </a:t>
            </a:r>
            <a:r>
              <a:rPr lang="en-IN" sz="1400" dirty="0" err="1"/>
              <a:t>i</a:t>
            </a:r>
            <a:r>
              <a:rPr lang="en-IN" sz="1400" dirty="0"/>
              <a:t>;    </a:t>
            </a:r>
          </a:p>
          <a:p>
            <a:pPr marL="0" indent="0">
              <a:buNone/>
            </a:pPr>
            <a:r>
              <a:rPr lang="en-IN" sz="1400" dirty="0"/>
              <a:t>            name = n;    </a:t>
            </a:r>
          </a:p>
          <a:p>
            <a:pPr marL="0" indent="0">
              <a:buNone/>
            </a:pPr>
            <a:r>
              <a:rPr lang="en-IN" sz="1400" dirty="0"/>
              <a:t>            salary = s;  </a:t>
            </a:r>
          </a:p>
          <a:p>
            <a:pPr marL="0" indent="0">
              <a:buNone/>
            </a:pPr>
            <a:r>
              <a:rPr lang="en-IN" sz="1400" dirty="0"/>
              <a:t>        }    </a:t>
            </a:r>
          </a:p>
          <a:p>
            <a:pPr marL="0" indent="0">
              <a:buNone/>
            </a:pPr>
            <a:r>
              <a:rPr lang="en-IN" sz="1400" dirty="0"/>
              <a:t>       void display()    </a:t>
            </a:r>
          </a:p>
          <a:p>
            <a:pPr marL="0" indent="0">
              <a:buNone/>
            </a:pPr>
            <a:r>
              <a:rPr lang="en-IN" sz="1400" dirty="0"/>
              <a:t>        {    </a:t>
            </a:r>
          </a:p>
          <a:p>
            <a:pPr marL="0" indent="0">
              <a:buNone/>
            </a:pPr>
            <a:r>
              <a:rPr lang="en-IN" sz="1400" dirty="0"/>
              <a:t>            </a:t>
            </a:r>
            <a:r>
              <a:rPr lang="en-IN" sz="1400" dirty="0" err="1"/>
              <a:t>cout</a:t>
            </a:r>
            <a:r>
              <a:rPr lang="en-IN" sz="1400" dirty="0"/>
              <a:t>&lt;&lt;id&lt;&lt;"  "&lt;&lt;name&lt;&lt;"  "&lt;&lt;salary&lt;&lt;</a:t>
            </a:r>
            <a:r>
              <a:rPr lang="en-IN" sz="1400" dirty="0" err="1"/>
              <a:t>endl</a:t>
            </a:r>
            <a:r>
              <a:rPr lang="en-IN" sz="1400" dirty="0"/>
              <a:t>;    </a:t>
            </a:r>
          </a:p>
          <a:p>
            <a:pPr marL="0" indent="0">
              <a:buNone/>
            </a:pPr>
            <a:r>
              <a:rPr lang="en-IN" sz="1400" dirty="0"/>
              <a:t>        }    </a:t>
            </a:r>
          </a:p>
          <a:p>
            <a:pPr marL="0" indent="0">
              <a:buNone/>
            </a:pPr>
            <a:r>
              <a:rPr lang="en-IN" sz="1400" dirty="0"/>
              <a:t>};  </a:t>
            </a:r>
          </a:p>
          <a:p>
            <a:pPr marL="0" indent="0">
              <a:buNone/>
            </a:pPr>
            <a:r>
              <a:rPr lang="en-IN" sz="1400" dirty="0"/>
              <a:t>int main(void) {  </a:t>
            </a:r>
          </a:p>
          <a:p>
            <a:pPr marL="0" indent="0">
              <a:buNone/>
            </a:pPr>
            <a:r>
              <a:rPr lang="en-IN" sz="1400" dirty="0"/>
              <a:t>    Employee e1; //creating an object of Employee   </a:t>
            </a:r>
          </a:p>
          <a:p>
            <a:pPr marL="0" indent="0">
              <a:buNone/>
            </a:pPr>
            <a:r>
              <a:rPr lang="en-IN" sz="1400" dirty="0"/>
              <a:t>    Employee e2; //creating an object of Employee  </a:t>
            </a:r>
          </a:p>
          <a:p>
            <a:pPr marL="0" indent="0">
              <a:buNone/>
            </a:pPr>
            <a:r>
              <a:rPr lang="en-IN" sz="1400" dirty="0"/>
              <a:t>    e1.insert(201, "abc",990000);    </a:t>
            </a:r>
          </a:p>
          <a:p>
            <a:pPr marL="0" indent="0">
              <a:buNone/>
            </a:pPr>
            <a:r>
              <a:rPr lang="en-IN" sz="1400" dirty="0"/>
              <a:t>    e2.insert(202, "</a:t>
            </a:r>
            <a:r>
              <a:rPr lang="en-IN" sz="1400" dirty="0" err="1"/>
              <a:t>xyz</a:t>
            </a:r>
            <a:r>
              <a:rPr lang="en-IN" sz="1400" dirty="0"/>
              <a:t>", 29000);    </a:t>
            </a:r>
          </a:p>
          <a:p>
            <a:pPr marL="0" indent="0">
              <a:buNone/>
            </a:pPr>
            <a:r>
              <a:rPr lang="en-IN" sz="1400" dirty="0"/>
              <a:t>    e1.display();    </a:t>
            </a:r>
          </a:p>
          <a:p>
            <a:pPr marL="0" indent="0">
              <a:buNone/>
            </a:pPr>
            <a:r>
              <a:rPr lang="en-IN" sz="1400" dirty="0"/>
              <a:t>    e2.display();    </a:t>
            </a:r>
          </a:p>
          <a:p>
            <a:pPr marL="0" indent="0">
              <a:buNone/>
            </a:pPr>
            <a:r>
              <a:rPr lang="en-IN" sz="1400" dirty="0"/>
              <a:t>    return 0;  </a:t>
            </a:r>
          </a:p>
          <a:p>
            <a:pPr marL="0" indent="0">
              <a:buNone/>
            </a:pPr>
            <a:r>
              <a:rPr lang="en-IN" sz="1400" dirty="0"/>
              <a:t>}</a:t>
            </a:r>
          </a:p>
        </p:txBody>
      </p:sp>
      <p:sp>
        <p:nvSpPr>
          <p:cNvPr id="5" name="TextBox 4">
            <a:extLst>
              <a:ext uri="{FF2B5EF4-FFF2-40B4-BE49-F238E27FC236}">
                <a16:creationId xmlns:a16="http://schemas.microsoft.com/office/drawing/2014/main" id="{1E648601-9DCC-3641-1EF1-3444B12E3DA5}"/>
              </a:ext>
            </a:extLst>
          </p:cNvPr>
          <p:cNvSpPr txBox="1"/>
          <p:nvPr/>
        </p:nvSpPr>
        <p:spPr>
          <a:xfrm>
            <a:off x="6248400" y="5525869"/>
            <a:ext cx="1981200" cy="923330"/>
          </a:xfrm>
          <a:prstGeom prst="rect">
            <a:avLst/>
          </a:prstGeom>
          <a:noFill/>
        </p:spPr>
        <p:txBody>
          <a:bodyPr wrap="square">
            <a:spAutoFit/>
          </a:bodyPr>
          <a:lstStyle/>
          <a:p>
            <a:r>
              <a:rPr lang="en-IN" dirty="0"/>
              <a:t>Output:</a:t>
            </a:r>
          </a:p>
          <a:p>
            <a:r>
              <a:rPr lang="pl-PL" dirty="0"/>
              <a:t>201  abc  990000</a:t>
            </a:r>
          </a:p>
          <a:p>
            <a:r>
              <a:rPr lang="pl-PL" dirty="0"/>
              <a:t>202  xyz  29000</a:t>
            </a:r>
            <a:endParaRPr lang="en-IN" dirty="0"/>
          </a:p>
        </p:txBody>
      </p:sp>
    </p:spTree>
    <p:extLst>
      <p:ext uri="{BB962C8B-B14F-4D97-AF65-F5344CB8AC3E}">
        <p14:creationId xmlns:p14="http://schemas.microsoft.com/office/powerpoint/2010/main" val="283535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1FB-B66C-C16A-D32B-D6249593D347}"/>
              </a:ext>
            </a:extLst>
          </p:cNvPr>
          <p:cNvSpPr>
            <a:spLocks noGrp="1"/>
          </p:cNvSpPr>
          <p:nvPr>
            <p:ph type="title"/>
          </p:nvPr>
        </p:nvSpPr>
        <p:spPr/>
        <p:txBody>
          <a:bodyPr>
            <a:noAutofit/>
          </a:bodyPr>
          <a:lstStyle/>
          <a:p>
            <a:r>
              <a:rPr lang="en-US" sz="2800" b="1" i="0" dirty="0">
                <a:solidFill>
                  <a:srgbClr val="273239"/>
                </a:solidFill>
                <a:effectLst/>
                <a:latin typeface="urw-din"/>
              </a:rPr>
              <a:t>Features of OOP (Object Oriented Programming)</a:t>
            </a:r>
            <a:endParaRPr lang="en-IN" sz="2800" dirty="0"/>
          </a:p>
        </p:txBody>
      </p:sp>
      <p:sp>
        <p:nvSpPr>
          <p:cNvPr id="3" name="Content Placeholder 2">
            <a:extLst>
              <a:ext uri="{FF2B5EF4-FFF2-40B4-BE49-F238E27FC236}">
                <a16:creationId xmlns:a16="http://schemas.microsoft.com/office/drawing/2014/main" id="{F3801217-A3F5-5963-0EB4-2B279EBA7F34}"/>
              </a:ext>
            </a:extLst>
          </p:cNvPr>
          <p:cNvSpPr>
            <a:spLocks noGrp="1"/>
          </p:cNvSpPr>
          <p:nvPr>
            <p:ph idx="1"/>
          </p:nvPr>
        </p:nvSpPr>
        <p:spPr/>
        <p:txBody>
          <a:bodyPr>
            <a:normAutofit lnSpcReduction="10000"/>
          </a:bodyPr>
          <a:lstStyle/>
          <a:p>
            <a:pPr algn="l" fontAlgn="base">
              <a:buFont typeface="+mj-lt"/>
              <a:buAutoNum type="arabicPeriod"/>
            </a:pPr>
            <a:r>
              <a:rPr lang="en-US" b="0" i="0" dirty="0">
                <a:solidFill>
                  <a:srgbClr val="273239"/>
                </a:solidFill>
                <a:effectLst/>
                <a:latin typeface="urw-din"/>
              </a:rPr>
              <a:t>Class</a:t>
            </a:r>
          </a:p>
          <a:p>
            <a:pPr algn="l" fontAlgn="base">
              <a:buFont typeface="+mj-lt"/>
              <a:buAutoNum type="arabicPeriod"/>
            </a:pPr>
            <a:r>
              <a:rPr lang="en-US" b="0" i="0" dirty="0">
                <a:solidFill>
                  <a:srgbClr val="273239"/>
                </a:solidFill>
                <a:effectLst/>
                <a:latin typeface="urw-din"/>
              </a:rPr>
              <a:t>Object</a:t>
            </a:r>
          </a:p>
          <a:p>
            <a:pPr algn="l" fontAlgn="base">
              <a:buFont typeface="+mj-lt"/>
              <a:buAutoNum type="arabicPeriod"/>
            </a:pPr>
            <a:r>
              <a:rPr lang="en-US" b="0" i="0" dirty="0">
                <a:solidFill>
                  <a:srgbClr val="273239"/>
                </a:solidFill>
                <a:effectLst/>
                <a:latin typeface="urw-din"/>
              </a:rPr>
              <a:t>Encapsulation</a:t>
            </a:r>
          </a:p>
          <a:p>
            <a:pPr algn="l" fontAlgn="base">
              <a:buFont typeface="+mj-lt"/>
              <a:buAutoNum type="arabicPeriod"/>
            </a:pPr>
            <a:r>
              <a:rPr lang="en-US" b="0" i="0" dirty="0">
                <a:solidFill>
                  <a:srgbClr val="273239"/>
                </a:solidFill>
                <a:effectLst/>
                <a:latin typeface="urw-din"/>
              </a:rPr>
              <a:t>Data Abstraction</a:t>
            </a:r>
          </a:p>
          <a:p>
            <a:pPr algn="l" fontAlgn="base">
              <a:buFont typeface="+mj-lt"/>
              <a:buAutoNum type="arabicPeriod"/>
            </a:pPr>
            <a:r>
              <a:rPr lang="en-US" b="0" i="0" dirty="0">
                <a:solidFill>
                  <a:srgbClr val="273239"/>
                </a:solidFill>
                <a:effectLst/>
                <a:latin typeface="urw-din"/>
              </a:rPr>
              <a:t>Inheritance</a:t>
            </a:r>
          </a:p>
          <a:p>
            <a:pPr algn="l" fontAlgn="base">
              <a:buFont typeface="+mj-lt"/>
              <a:buAutoNum type="arabicPeriod"/>
            </a:pPr>
            <a:r>
              <a:rPr lang="en-US" b="0" i="0" dirty="0">
                <a:solidFill>
                  <a:srgbClr val="273239"/>
                </a:solidFill>
                <a:effectLst/>
                <a:latin typeface="urw-din"/>
              </a:rPr>
              <a:t>Polymorphism</a:t>
            </a:r>
          </a:p>
          <a:p>
            <a:pPr algn="l" fontAlgn="base">
              <a:buFont typeface="+mj-lt"/>
              <a:buAutoNum type="arabicPeriod"/>
            </a:pPr>
            <a:r>
              <a:rPr lang="en-US" b="0" i="0" dirty="0">
                <a:solidFill>
                  <a:srgbClr val="273239"/>
                </a:solidFill>
                <a:effectLst/>
                <a:latin typeface="urw-din"/>
              </a:rPr>
              <a:t>Data binding</a:t>
            </a:r>
          </a:p>
          <a:p>
            <a:pPr algn="l" fontAlgn="base">
              <a:buFont typeface="+mj-lt"/>
              <a:buAutoNum type="arabicPeriod"/>
            </a:pPr>
            <a:r>
              <a:rPr lang="en-US" b="0" i="0" dirty="0">
                <a:solidFill>
                  <a:srgbClr val="273239"/>
                </a:solidFill>
                <a:effectLst/>
                <a:latin typeface="urw-din"/>
              </a:rPr>
              <a:t>Message Passing</a:t>
            </a:r>
          </a:p>
          <a:p>
            <a:endParaRPr lang="en-IN" dirty="0"/>
          </a:p>
        </p:txBody>
      </p:sp>
    </p:spTree>
    <p:extLst>
      <p:ext uri="{BB962C8B-B14F-4D97-AF65-F5344CB8AC3E}">
        <p14:creationId xmlns:p14="http://schemas.microsoft.com/office/powerpoint/2010/main" val="2942044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317105" cy="715962"/>
          </a:xfrm>
        </p:spPr>
        <p:txBody>
          <a:bodyPr>
            <a:normAutofit/>
          </a:bodyPr>
          <a:lstStyle/>
          <a:p>
            <a:pPr algn="l"/>
            <a:r>
              <a:rPr lang="en-US" sz="3600" b="1" dirty="0"/>
              <a:t>Exercises</a:t>
            </a:r>
          </a:p>
        </p:txBody>
      </p:sp>
      <p:sp>
        <p:nvSpPr>
          <p:cNvPr id="3" name="Content Placeholder 2"/>
          <p:cNvSpPr>
            <a:spLocks noGrp="1"/>
          </p:cNvSpPr>
          <p:nvPr>
            <p:ph idx="1"/>
          </p:nvPr>
        </p:nvSpPr>
        <p:spPr>
          <a:xfrm>
            <a:off x="533400" y="1066800"/>
            <a:ext cx="7754317" cy="5105400"/>
          </a:xfrm>
        </p:spPr>
        <p:txBody>
          <a:bodyPr>
            <a:noAutofit/>
          </a:bodyPr>
          <a:lstStyle/>
          <a:p>
            <a:pPr marL="388620" indent="-342900">
              <a:lnSpc>
                <a:spcPct val="100000"/>
              </a:lnSpc>
              <a:spcBef>
                <a:spcPts val="600"/>
              </a:spcBef>
              <a:buFont typeface="+mj-lt"/>
              <a:buAutoNum type="arabicPeriod"/>
            </a:pPr>
            <a:r>
              <a:rPr lang="en-US" sz="1800" dirty="0"/>
              <a:t>Write a program in C++ to find the area of a circle using input value? </a:t>
            </a:r>
          </a:p>
          <a:p>
            <a:pPr marL="388620" indent="-342900">
              <a:lnSpc>
                <a:spcPct val="100000"/>
              </a:lnSpc>
              <a:spcBef>
                <a:spcPts val="600"/>
              </a:spcBef>
              <a:buFont typeface="+mj-lt"/>
              <a:buAutoNum type="arabicPeriod"/>
            </a:pPr>
            <a:r>
              <a:rPr lang="en-US" sz="1800" dirty="0"/>
              <a:t>Write a program in C++ for Arithmetic operations of two integer numbers? </a:t>
            </a:r>
          </a:p>
          <a:p>
            <a:pPr marL="388620" indent="-342900">
              <a:lnSpc>
                <a:spcPct val="100000"/>
              </a:lnSpc>
              <a:spcBef>
                <a:spcPts val="600"/>
              </a:spcBef>
              <a:buFont typeface="+mj-lt"/>
              <a:buAutoNum type="arabicPeriod"/>
            </a:pPr>
            <a:r>
              <a:rPr lang="en-US" sz="1800" dirty="0"/>
              <a:t>Write a program in C++ to print the upper case letters to lower case? </a:t>
            </a:r>
          </a:p>
          <a:p>
            <a:pPr marL="388620" indent="-342900">
              <a:lnSpc>
                <a:spcPct val="100000"/>
              </a:lnSpc>
              <a:spcBef>
                <a:spcPts val="600"/>
              </a:spcBef>
              <a:buFont typeface="+mj-lt"/>
              <a:buAutoNum type="arabicPeriod"/>
            </a:pPr>
            <a:r>
              <a:rPr lang="en-US" sz="1800" dirty="0"/>
              <a:t>Write a program in C++ to show a numeric value of a variable using hex, oct, and dec manipulator functions. ? </a:t>
            </a:r>
          </a:p>
          <a:p>
            <a:pPr marL="388620" indent="-342900">
              <a:lnSpc>
                <a:spcPct val="100000"/>
              </a:lnSpc>
              <a:spcBef>
                <a:spcPts val="600"/>
              </a:spcBef>
              <a:buFont typeface="+mj-lt"/>
              <a:buAutoNum type="arabicPeriod"/>
            </a:pPr>
            <a:r>
              <a:rPr lang="en-US" sz="1800" dirty="0"/>
              <a:t>Write a program in C++ to check whether the given character is upper, lower, or number not? </a:t>
            </a:r>
          </a:p>
          <a:p>
            <a:pPr marL="388620" indent="-342900">
              <a:lnSpc>
                <a:spcPct val="100000"/>
              </a:lnSpc>
              <a:spcBef>
                <a:spcPts val="600"/>
              </a:spcBef>
              <a:buFont typeface="+mj-lt"/>
              <a:buAutoNum type="arabicPeriod"/>
            </a:pPr>
            <a:r>
              <a:rPr lang="en-US" sz="1800" dirty="0"/>
              <a:t>Write a program in C++ to find the biggest of three given numbers?</a:t>
            </a:r>
          </a:p>
          <a:p>
            <a:pPr marL="388620" indent="-342900">
              <a:lnSpc>
                <a:spcPct val="100000"/>
              </a:lnSpc>
              <a:spcBef>
                <a:spcPts val="600"/>
              </a:spcBef>
              <a:buFont typeface="+mj-lt"/>
              <a:buAutoNum type="arabicPeriod"/>
            </a:pPr>
            <a:r>
              <a:rPr lang="en-US" sz="1800" dirty="0"/>
              <a:t>Write a program in C++ to display the name of the day in a week .here the given input range is 1 to 7. ?</a:t>
            </a:r>
          </a:p>
          <a:p>
            <a:pPr marL="388620" indent="-342900">
              <a:lnSpc>
                <a:spcPct val="100000"/>
              </a:lnSpc>
              <a:spcBef>
                <a:spcPts val="600"/>
              </a:spcBef>
              <a:buFont typeface="+mj-lt"/>
              <a:buAutoNum type="arabicPeriod"/>
            </a:pPr>
            <a:r>
              <a:rPr lang="en-US" sz="1800" dirty="0"/>
              <a:t>Write a program in C++ to display the even or odd numbers between 1 to 100 using a while loop? </a:t>
            </a:r>
          </a:p>
          <a:p>
            <a:pPr marL="388620" indent="-342900">
              <a:lnSpc>
                <a:spcPct val="100000"/>
              </a:lnSpc>
              <a:spcBef>
                <a:spcPts val="600"/>
              </a:spcBef>
              <a:buFont typeface="+mj-lt"/>
              <a:buAutoNum type="arabicPeriod"/>
            </a:pPr>
            <a:r>
              <a:rPr lang="en-US" sz="1800" dirty="0"/>
              <a:t>Write a program in C++ to print a word form of a given number between 0 to 9 using Switch? </a:t>
            </a:r>
          </a:p>
          <a:p>
            <a:pPr marL="388620" indent="-342900">
              <a:lnSpc>
                <a:spcPct val="100000"/>
              </a:lnSpc>
              <a:spcBef>
                <a:spcPts val="600"/>
              </a:spcBef>
              <a:buFont typeface="+mj-lt"/>
              <a:buAutoNum type="arabicPeriod"/>
            </a:pPr>
            <a:r>
              <a:rPr lang="en-US" sz="1800" dirty="0"/>
              <a:t>Write a program in C++ to find the smallest of 10 numbers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2405-4929-4274-3028-513E0FB1EFB7}"/>
              </a:ext>
            </a:extLst>
          </p:cNvPr>
          <p:cNvSpPr>
            <a:spLocks noGrp="1"/>
          </p:cNvSpPr>
          <p:nvPr>
            <p:ph type="title"/>
          </p:nvPr>
        </p:nvSpPr>
        <p:spPr>
          <a:xfrm>
            <a:off x="457200" y="274638"/>
            <a:ext cx="8229600" cy="563562"/>
          </a:xfrm>
        </p:spPr>
        <p:txBody>
          <a:bodyPr>
            <a:normAutofit fontScale="90000"/>
          </a:bodyPr>
          <a:lstStyle/>
          <a:p>
            <a:r>
              <a:rPr lang="en-IN" dirty="0"/>
              <a:t>This pointer</a:t>
            </a:r>
          </a:p>
        </p:txBody>
      </p:sp>
      <p:sp>
        <p:nvSpPr>
          <p:cNvPr id="3" name="Content Placeholder 2">
            <a:extLst>
              <a:ext uri="{FF2B5EF4-FFF2-40B4-BE49-F238E27FC236}">
                <a16:creationId xmlns:a16="http://schemas.microsoft.com/office/drawing/2014/main" id="{C7FE8CEB-4C3B-E477-2F6B-52112BC3FCFB}"/>
              </a:ext>
            </a:extLst>
          </p:cNvPr>
          <p:cNvSpPr>
            <a:spLocks noGrp="1"/>
          </p:cNvSpPr>
          <p:nvPr>
            <p:ph idx="1"/>
          </p:nvPr>
        </p:nvSpPr>
        <p:spPr>
          <a:xfrm>
            <a:off x="457200" y="1143000"/>
            <a:ext cx="8229600" cy="4800600"/>
          </a:xfrm>
        </p:spPr>
        <p:txBody>
          <a:bodyPr>
            <a:normAutofit/>
          </a:bodyPr>
          <a:lstStyle/>
          <a:p>
            <a:pPr marL="342900" lvl="0" indent="-342900" algn="just">
              <a:lnSpc>
                <a:spcPct val="115000"/>
              </a:lnSpc>
              <a:spcAft>
                <a:spcPts val="1000"/>
              </a:spcAft>
              <a:buFont typeface="Wingdings" panose="05000000000000000000" pitchFamily="2" charset="2"/>
              <a:buChar char=""/>
            </a:pPr>
            <a:r>
              <a:rPr lang="en-US" sz="1800" dirty="0">
                <a:latin typeface="Arial" panose="020B0604020202020204" pitchFamily="34" charset="0"/>
                <a:ea typeface="Calibri" panose="020F0502020204030204" pitchFamily="34" charset="0"/>
              </a:rPr>
              <a:t>Whenever our data members and function arguments are of the same name, the compiler gets confused. </a:t>
            </a:r>
            <a:r>
              <a:rPr lang="en-US" sz="1800" b="1" dirty="0">
                <a:solidFill>
                  <a:srgbClr val="FF0000"/>
                </a:solidFill>
                <a:latin typeface="Arial" panose="020B0604020202020204" pitchFamily="34" charset="0"/>
                <a:ea typeface="Calibri" panose="020F0502020204030204" pitchFamily="34" charset="0"/>
              </a:rPr>
              <a:t>this</a:t>
            </a:r>
            <a:r>
              <a:rPr lang="en-US" sz="1800" dirty="0">
                <a:latin typeface="Arial" panose="020B0604020202020204" pitchFamily="34" charset="0"/>
                <a:ea typeface="Calibri" panose="020F0502020204030204" pitchFamily="34" charset="0"/>
              </a:rPr>
              <a:t> tells the compiler that we are referring to the object’s data member. </a:t>
            </a:r>
          </a:p>
          <a:p>
            <a:pPr marL="342900" lvl="0" indent="-342900" algn="just">
              <a:lnSpc>
                <a:spcPct val="115000"/>
              </a:lnSpc>
              <a:spcAft>
                <a:spcPts val="1000"/>
              </a:spcAft>
              <a:buFont typeface="Wingdings" panose="05000000000000000000" pitchFamily="2" charset="2"/>
              <a:buChar char=""/>
            </a:pPr>
            <a:r>
              <a:rPr lang="en-US" sz="1800" b="1" dirty="0">
                <a:solidFill>
                  <a:srgbClr val="FF0000"/>
                </a:solidFill>
                <a:latin typeface="Arial" panose="020B0604020202020204" pitchFamily="34" charset="0"/>
                <a:ea typeface="Calibri" panose="020F0502020204030204" pitchFamily="34" charset="0"/>
              </a:rPr>
              <a:t>this</a:t>
            </a:r>
            <a:r>
              <a:rPr lang="en-US" sz="1800" dirty="0">
                <a:latin typeface="Arial" panose="020B0604020202020204" pitchFamily="34" charset="0"/>
                <a:ea typeface="Calibri" panose="020F0502020204030204" pitchFamily="34" charset="0"/>
              </a:rPr>
              <a:t> pointer is used to distinguish the data members from the local variable</a:t>
            </a:r>
          </a:p>
          <a:p>
            <a:pPr marL="342900" lvl="0" indent="-342900" algn="just">
              <a:lnSpc>
                <a:spcPct val="115000"/>
              </a:lnSpc>
              <a:spcAft>
                <a:spcPts val="100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Every object in C++ has access to its </a:t>
            </a:r>
            <a:r>
              <a:rPr lang="en-US" sz="1800" dirty="0">
                <a:solidFill>
                  <a:srgbClr val="E36C0A"/>
                </a:solidFill>
                <a:effectLst/>
                <a:latin typeface="Arial" panose="020B0604020202020204" pitchFamily="34" charset="0"/>
                <a:ea typeface="Calibri" panose="020F0502020204030204" pitchFamily="34" charset="0"/>
                <a:cs typeface="Times New Roman" panose="02020603050405020304" pitchFamily="18" charset="0"/>
              </a:rPr>
              <a:t>address</a:t>
            </a:r>
            <a:r>
              <a:rPr lang="en-US" sz="1800" dirty="0">
                <a:effectLst/>
                <a:latin typeface="Arial" panose="020B0604020202020204" pitchFamily="34" charset="0"/>
                <a:ea typeface="Calibri" panose="020F0502020204030204" pitchFamily="34" charset="0"/>
                <a:cs typeface="Times New Roman" panose="02020603050405020304" pitchFamily="18" charset="0"/>
              </a:rPr>
              <a:t> through an important pointer called </a:t>
            </a:r>
            <a:r>
              <a:rPr lang="en-US" sz="18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this</a:t>
            </a:r>
            <a:r>
              <a:rPr lang="en-US" sz="1800" dirty="0">
                <a:effectLst/>
                <a:latin typeface="Arial" panose="020B0604020202020204" pitchFamily="34" charset="0"/>
                <a:ea typeface="Calibri" panose="020F0502020204030204" pitchFamily="34" charset="0"/>
                <a:cs typeface="Times New Roman" panose="02020603050405020304" pitchFamily="18" charset="0"/>
              </a:rPr>
              <a:t> pointer.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Therefore, inside a member function, this may be used to refer to the </a:t>
            </a:r>
            <a:r>
              <a:rPr lang="en-US" sz="1800" dirty="0">
                <a:solidFill>
                  <a:srgbClr val="E36C0A"/>
                </a:solidFill>
                <a:effectLst/>
                <a:latin typeface="Arial" panose="020B0604020202020204" pitchFamily="34" charset="0"/>
                <a:ea typeface="Calibri" panose="020F0502020204030204" pitchFamily="34" charset="0"/>
                <a:cs typeface="Times New Roman" panose="02020603050405020304" pitchFamily="18" charset="0"/>
              </a:rPr>
              <a:t>invoking object</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solidFill>
                  <a:srgbClr val="E36C0A"/>
                </a:solidFill>
                <a:effectLst/>
                <a:latin typeface="Arial" panose="020B0604020202020204" pitchFamily="34" charset="0"/>
                <a:ea typeface="Calibri" panose="020F0502020204030204" pitchFamily="34" charset="0"/>
              </a:rPr>
              <a:t>Only member functions</a:t>
            </a:r>
            <a:r>
              <a:rPr lang="en-US" sz="1800" dirty="0">
                <a:effectLst/>
                <a:latin typeface="Arial" panose="020B0604020202020204" pitchFamily="34" charset="0"/>
                <a:ea typeface="Calibri" panose="020F0502020204030204" pitchFamily="34" charset="0"/>
              </a:rPr>
              <a:t> have </a:t>
            </a:r>
            <a:r>
              <a:rPr lang="en-US" sz="1800" b="1" dirty="0">
                <a:solidFill>
                  <a:srgbClr val="FF0000"/>
                </a:solidFill>
                <a:effectLst/>
                <a:latin typeface="Arial" panose="020B0604020202020204" pitchFamily="34" charset="0"/>
                <a:ea typeface="Calibri" panose="020F0502020204030204" pitchFamily="34" charset="0"/>
              </a:rPr>
              <a:t>this</a:t>
            </a:r>
            <a:r>
              <a:rPr lang="en-US" sz="1800" dirty="0">
                <a:effectLst/>
                <a:latin typeface="Arial" panose="020B0604020202020204" pitchFamily="34" charset="0"/>
                <a:ea typeface="Calibri" panose="020F0502020204030204" pitchFamily="34" charset="0"/>
              </a:rPr>
              <a:t> pointer.</a:t>
            </a:r>
          </a:p>
          <a:p>
            <a:pPr marL="342900" indent="-342900" algn="just">
              <a:lnSpc>
                <a:spcPct val="115000"/>
              </a:lnSpc>
              <a:spcAft>
                <a:spcPts val="1000"/>
              </a:spcAft>
              <a:buFont typeface="Wingdings" panose="05000000000000000000" pitchFamily="2" charset="2"/>
              <a:buChar char=""/>
            </a:pPr>
            <a:r>
              <a:rPr lang="en-US" sz="1800" b="1" dirty="0">
                <a:solidFill>
                  <a:srgbClr val="FF0000"/>
                </a:solidFill>
                <a:latin typeface="Arial" panose="020B0604020202020204" pitchFamily="34" charset="0"/>
                <a:ea typeface="Calibri" panose="020F0502020204030204" pitchFamily="34" charset="0"/>
              </a:rPr>
              <a:t>this</a:t>
            </a:r>
            <a:r>
              <a:rPr lang="en-US" sz="1800" dirty="0">
                <a:latin typeface="Arial" panose="020B0604020202020204" pitchFamily="34" charset="0"/>
                <a:ea typeface="Calibri" panose="020F0502020204030204" pitchFamily="34" charset="0"/>
              </a:rPr>
              <a:t> pointer is used to access the address of the current object (or instance) of the class</a:t>
            </a:r>
          </a:p>
          <a:p>
            <a:pPr marL="342900" lvl="0" indent="-342900" algn="just">
              <a:lnSpc>
                <a:spcPct val="115000"/>
              </a:lnSpc>
              <a:spcAft>
                <a:spcPts val="1000"/>
              </a:spcAft>
              <a:buFont typeface="Wingdings" panose="05000000000000000000" pitchFamily="2" charset="2"/>
              <a:buChar char=""/>
            </a:pP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84499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FA3E-11A5-060C-7068-740075479767}"/>
              </a:ext>
            </a:extLst>
          </p:cNvPr>
          <p:cNvSpPr>
            <a:spLocks noGrp="1"/>
          </p:cNvSpPr>
          <p:nvPr>
            <p:ph type="title"/>
          </p:nvPr>
        </p:nvSpPr>
        <p:spPr>
          <a:xfrm>
            <a:off x="457200" y="274638"/>
            <a:ext cx="8229600" cy="334962"/>
          </a:xfrm>
        </p:spPr>
        <p:txBody>
          <a:bodyPr>
            <a:normAutofit fontScale="90000"/>
          </a:bodyPr>
          <a:lstStyle/>
          <a:p>
            <a:r>
              <a:rPr lang="en-IN" dirty="0"/>
              <a:t>Example: </a:t>
            </a:r>
            <a:r>
              <a:rPr lang="en-IN" sz="2700" dirty="0"/>
              <a:t>differentiate data members from local variables</a:t>
            </a:r>
            <a:endParaRPr lang="en-IN" dirty="0"/>
          </a:p>
        </p:txBody>
      </p:sp>
      <p:sp>
        <p:nvSpPr>
          <p:cNvPr id="3" name="Content Placeholder 2">
            <a:extLst>
              <a:ext uri="{FF2B5EF4-FFF2-40B4-BE49-F238E27FC236}">
                <a16:creationId xmlns:a16="http://schemas.microsoft.com/office/drawing/2014/main" id="{A8A8AE1A-BA23-3AB5-EE4B-59E4228FC951}"/>
              </a:ext>
            </a:extLst>
          </p:cNvPr>
          <p:cNvSpPr>
            <a:spLocks noGrp="1"/>
          </p:cNvSpPr>
          <p:nvPr>
            <p:ph idx="1"/>
          </p:nvPr>
        </p:nvSpPr>
        <p:spPr>
          <a:xfrm>
            <a:off x="457200" y="838200"/>
            <a:ext cx="3962400" cy="5745161"/>
          </a:xfrm>
        </p:spPr>
        <p:style>
          <a:lnRef idx="2">
            <a:schemeClr val="dk1"/>
          </a:lnRef>
          <a:fillRef idx="1">
            <a:schemeClr val="lt1"/>
          </a:fillRef>
          <a:effectRef idx="0">
            <a:schemeClr val="dk1"/>
          </a:effectRef>
          <a:fontRef idx="minor">
            <a:schemeClr val="dk1"/>
          </a:fontRef>
        </p:style>
        <p:txBody>
          <a:bodyPr>
            <a:normAutofit fontScale="47500" lnSpcReduction="20000"/>
          </a:bodyPr>
          <a:lstStyle/>
          <a:p>
            <a:pPr marL="0" indent="0">
              <a:buNone/>
            </a:pPr>
            <a:r>
              <a:rPr lang="en-IN" dirty="0"/>
              <a:t>#include&lt;iostream&gt;</a:t>
            </a:r>
          </a:p>
          <a:p>
            <a:pPr marL="0" indent="0">
              <a:buNone/>
            </a:pPr>
            <a:r>
              <a:rPr lang="en-IN" dirty="0"/>
              <a:t>using namespace std;</a:t>
            </a:r>
          </a:p>
          <a:p>
            <a:pPr marL="0" indent="0">
              <a:buNone/>
            </a:pPr>
            <a:r>
              <a:rPr lang="en-IN" dirty="0"/>
              <a:t>Class test</a:t>
            </a:r>
          </a:p>
          <a:p>
            <a:pPr marL="0" indent="0">
              <a:buNone/>
            </a:pPr>
            <a:r>
              <a:rPr lang="en-IN" dirty="0"/>
              <a:t>{</a:t>
            </a:r>
          </a:p>
          <a:p>
            <a:pPr marL="0" indent="0">
              <a:buNone/>
            </a:pPr>
            <a:r>
              <a:rPr lang="en-IN" dirty="0"/>
              <a:t>int </a:t>
            </a:r>
            <a:r>
              <a:rPr lang="en-IN" dirty="0" err="1"/>
              <a:t>a,b</a:t>
            </a:r>
            <a:r>
              <a:rPr lang="en-IN" dirty="0"/>
              <a:t>; // data members</a:t>
            </a:r>
          </a:p>
          <a:p>
            <a:pPr marL="0" indent="0">
              <a:buNone/>
            </a:pPr>
            <a:r>
              <a:rPr lang="en-IN" dirty="0"/>
              <a:t>Public:</a:t>
            </a:r>
          </a:p>
          <a:p>
            <a:pPr marL="0" indent="0">
              <a:buNone/>
            </a:pPr>
            <a:r>
              <a:rPr lang="en-IN" dirty="0"/>
              <a:t>Void show(int x, int y) //x, y are local variables</a:t>
            </a:r>
          </a:p>
          <a:p>
            <a:pPr marL="0" indent="0">
              <a:buNone/>
            </a:pPr>
            <a:r>
              <a:rPr lang="en-IN" dirty="0"/>
              <a:t>{</a:t>
            </a:r>
          </a:p>
          <a:p>
            <a:pPr marL="0" indent="0">
              <a:buNone/>
            </a:pPr>
            <a:r>
              <a:rPr lang="en-IN" dirty="0"/>
              <a:t>a=x;</a:t>
            </a:r>
          </a:p>
          <a:p>
            <a:pPr marL="0" indent="0">
              <a:buNone/>
            </a:pPr>
            <a:r>
              <a:rPr lang="en-IN" dirty="0"/>
              <a:t>b=y;</a:t>
            </a:r>
          </a:p>
          <a:p>
            <a:pPr marL="0" indent="0">
              <a:buNone/>
            </a:pPr>
            <a:r>
              <a:rPr lang="en-IN" dirty="0"/>
              <a:t>}</a:t>
            </a:r>
          </a:p>
          <a:p>
            <a:pPr marL="0" indent="0">
              <a:buFont typeface="Arial" pitchFamily="34" charset="0"/>
              <a:buNone/>
            </a:pPr>
            <a:r>
              <a:rPr lang="en-IN" dirty="0"/>
              <a:t>Void display()</a:t>
            </a:r>
          </a:p>
          <a:p>
            <a:pPr marL="0" indent="0">
              <a:buFont typeface="Arial" pitchFamily="34" charset="0"/>
              <a:buNone/>
            </a:pPr>
            <a:r>
              <a:rPr lang="en-IN" dirty="0"/>
              <a:t>{</a:t>
            </a:r>
          </a:p>
          <a:p>
            <a:pPr marL="0" indent="0">
              <a:buFont typeface="Arial" pitchFamily="34" charset="0"/>
              <a:buNone/>
            </a:pPr>
            <a:r>
              <a:rPr lang="en-IN" dirty="0" err="1"/>
              <a:t>Cout</a:t>
            </a:r>
            <a:r>
              <a:rPr lang="en-IN" dirty="0"/>
              <a:t>&lt;&lt;a&lt;&lt;</a:t>
            </a:r>
            <a:r>
              <a:rPr lang="en-IN" dirty="0" err="1"/>
              <a:t>endl</a:t>
            </a:r>
            <a:r>
              <a:rPr lang="en-IN" dirty="0"/>
              <a:t>&lt;&lt;b;</a:t>
            </a:r>
          </a:p>
          <a:p>
            <a:pPr marL="0" indent="0">
              <a:buFont typeface="Arial" pitchFamily="34" charset="0"/>
              <a:buNone/>
            </a:pPr>
            <a:r>
              <a:rPr lang="en-IN" dirty="0"/>
              <a:t>}</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Test t; // created an object</a:t>
            </a:r>
          </a:p>
          <a:p>
            <a:pPr marL="0" indent="0">
              <a:buNone/>
            </a:pPr>
            <a:r>
              <a:rPr lang="en-IN" dirty="0" err="1"/>
              <a:t>t.show</a:t>
            </a:r>
            <a:r>
              <a:rPr lang="en-IN" dirty="0"/>
              <a:t>(10,20);  // 10 is passed to x and 20 is passed to y.</a:t>
            </a:r>
          </a:p>
          <a:p>
            <a:pPr marL="0" indent="0">
              <a:buNone/>
            </a:pPr>
            <a:r>
              <a:rPr lang="en-IN" dirty="0" err="1"/>
              <a:t>t.display</a:t>
            </a:r>
            <a:r>
              <a:rPr lang="en-IN" dirty="0"/>
              <a:t>();</a:t>
            </a:r>
          </a:p>
          <a:p>
            <a:pPr marL="0" indent="0">
              <a:buNone/>
            </a:pPr>
            <a:r>
              <a:rPr lang="en-IN" dirty="0"/>
              <a:t>return 0;</a:t>
            </a:r>
          </a:p>
          <a:p>
            <a:pPr marL="0" indent="0">
              <a:buNone/>
            </a:pPr>
            <a:r>
              <a:rPr lang="en-IN" dirty="0"/>
              <a:t>}</a:t>
            </a:r>
          </a:p>
        </p:txBody>
      </p:sp>
      <p:sp>
        <p:nvSpPr>
          <p:cNvPr id="4" name="Content Placeholder 2">
            <a:extLst>
              <a:ext uri="{FF2B5EF4-FFF2-40B4-BE49-F238E27FC236}">
                <a16:creationId xmlns:a16="http://schemas.microsoft.com/office/drawing/2014/main" id="{D5F11610-E257-CF59-0B63-D7ACE59592EA}"/>
              </a:ext>
            </a:extLst>
          </p:cNvPr>
          <p:cNvSpPr txBox="1">
            <a:spLocks/>
          </p:cNvSpPr>
          <p:nvPr/>
        </p:nvSpPr>
        <p:spPr>
          <a:xfrm>
            <a:off x="4648200" y="838201"/>
            <a:ext cx="4191000" cy="5287964"/>
          </a:xfrm>
          <a:prstGeom prst="rect">
            <a:avLst/>
          </a:prstGeom>
        </p:spPr>
        <p:style>
          <a:lnRef idx="2">
            <a:schemeClr val="dk1"/>
          </a:lnRef>
          <a:fillRef idx="1">
            <a:schemeClr val="lt1"/>
          </a:fillRef>
          <a:effectRef idx="0">
            <a:schemeClr val="dk1"/>
          </a:effectRef>
          <a:fontRef idx="minor">
            <a:schemeClr val="dk1"/>
          </a:fontRef>
        </p:style>
        <p:txBody>
          <a:bodyPr vert="horz" lIns="91429" tIns="45714" rIns="91429" bIns="45714" rtlCol="0">
            <a:normAutofit fontScale="47500" lnSpcReduction="20000"/>
          </a:bodyPr>
          <a:lst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a:t>#include&lt;iostream&gt;</a:t>
            </a:r>
          </a:p>
          <a:p>
            <a:pPr marL="0" indent="0">
              <a:buFont typeface="Arial" pitchFamily="34" charset="0"/>
              <a:buNone/>
            </a:pPr>
            <a:r>
              <a:rPr lang="en-IN" dirty="0"/>
              <a:t>using namespace std;</a:t>
            </a:r>
          </a:p>
          <a:p>
            <a:pPr marL="0" indent="0">
              <a:buFont typeface="Arial" pitchFamily="34" charset="0"/>
              <a:buNone/>
            </a:pPr>
            <a:r>
              <a:rPr lang="en-IN" dirty="0"/>
              <a:t>Class test</a:t>
            </a:r>
          </a:p>
          <a:p>
            <a:pPr marL="0" indent="0">
              <a:buFont typeface="Arial" pitchFamily="34" charset="0"/>
              <a:buNone/>
            </a:pPr>
            <a:r>
              <a:rPr lang="en-IN" dirty="0"/>
              <a:t>{</a:t>
            </a:r>
          </a:p>
          <a:p>
            <a:pPr marL="0" indent="0">
              <a:buFont typeface="Arial" pitchFamily="34" charset="0"/>
              <a:buNone/>
            </a:pPr>
            <a:r>
              <a:rPr lang="en-IN" dirty="0"/>
              <a:t>int </a:t>
            </a:r>
            <a:r>
              <a:rPr lang="en-IN" dirty="0" err="1"/>
              <a:t>a,b</a:t>
            </a:r>
            <a:r>
              <a:rPr lang="en-IN" dirty="0"/>
              <a:t>;</a:t>
            </a:r>
          </a:p>
          <a:p>
            <a:pPr marL="0" indent="0">
              <a:buFont typeface="Arial" pitchFamily="34" charset="0"/>
              <a:buNone/>
            </a:pPr>
            <a:r>
              <a:rPr lang="en-IN" dirty="0"/>
              <a:t>Public:</a:t>
            </a:r>
          </a:p>
          <a:p>
            <a:pPr marL="0" indent="0">
              <a:buFont typeface="Arial" pitchFamily="34" charset="0"/>
              <a:buNone/>
            </a:pPr>
            <a:r>
              <a:rPr lang="en-IN" dirty="0"/>
              <a:t>Void show(int a, int b) //</a:t>
            </a:r>
            <a:r>
              <a:rPr lang="en-IN" sz="2900" dirty="0"/>
              <a:t>same name as data member</a:t>
            </a:r>
            <a:endParaRPr lang="en-IN" dirty="0"/>
          </a:p>
          <a:p>
            <a:pPr marL="0" indent="0">
              <a:buFont typeface="Arial" pitchFamily="34" charset="0"/>
              <a:buNone/>
            </a:pPr>
            <a:r>
              <a:rPr lang="en-IN" dirty="0"/>
              <a:t>{</a:t>
            </a:r>
          </a:p>
          <a:p>
            <a:pPr marL="0" indent="0">
              <a:buFont typeface="Arial" pitchFamily="34" charset="0"/>
              <a:buNone/>
            </a:pPr>
            <a:r>
              <a:rPr lang="en-IN" dirty="0"/>
              <a:t>a=a; //this will create confusion</a:t>
            </a:r>
          </a:p>
          <a:p>
            <a:pPr marL="0" indent="0">
              <a:buFont typeface="Arial" pitchFamily="34" charset="0"/>
              <a:buNone/>
            </a:pPr>
            <a:r>
              <a:rPr lang="en-IN" dirty="0"/>
              <a:t>b=b; // local variable will be given preference so local a will be copied in a. and same with b.</a:t>
            </a:r>
          </a:p>
          <a:p>
            <a:pPr marL="0" indent="0">
              <a:buFont typeface="Arial" pitchFamily="34" charset="0"/>
              <a:buNone/>
            </a:pPr>
            <a:r>
              <a:rPr lang="en-IN" dirty="0"/>
              <a:t>}</a:t>
            </a:r>
          </a:p>
          <a:p>
            <a:pPr marL="0" indent="0">
              <a:buFont typeface="Arial" pitchFamily="34" charset="0"/>
              <a:buNone/>
            </a:pPr>
            <a:r>
              <a:rPr lang="en-IN" dirty="0"/>
              <a:t>Void display()</a:t>
            </a:r>
          </a:p>
          <a:p>
            <a:pPr marL="0" indent="0">
              <a:buFont typeface="Arial" pitchFamily="34" charset="0"/>
              <a:buNone/>
            </a:pPr>
            <a:r>
              <a:rPr lang="en-IN" dirty="0"/>
              <a:t>{</a:t>
            </a:r>
          </a:p>
          <a:p>
            <a:pPr marL="0" indent="0">
              <a:buFont typeface="Arial" pitchFamily="34" charset="0"/>
              <a:buNone/>
            </a:pPr>
            <a:r>
              <a:rPr lang="en-IN" dirty="0" err="1"/>
              <a:t>Cout</a:t>
            </a:r>
            <a:r>
              <a:rPr lang="en-IN" dirty="0"/>
              <a:t>&lt;&lt;a&lt;&lt;</a:t>
            </a:r>
            <a:r>
              <a:rPr lang="en-IN" dirty="0" err="1"/>
              <a:t>endl</a:t>
            </a:r>
            <a:r>
              <a:rPr lang="en-IN" dirty="0"/>
              <a:t>&lt;&lt;b;</a:t>
            </a:r>
          </a:p>
          <a:p>
            <a:pPr marL="0" indent="0">
              <a:buFont typeface="Arial" pitchFamily="34" charset="0"/>
              <a:buNone/>
            </a:pPr>
            <a:r>
              <a:rPr lang="en-IN" dirty="0"/>
              <a:t>}</a:t>
            </a:r>
          </a:p>
          <a:p>
            <a:pPr marL="0" indent="0">
              <a:buFont typeface="Arial" pitchFamily="34" charset="0"/>
              <a:buNone/>
            </a:pPr>
            <a:r>
              <a:rPr lang="en-IN" dirty="0"/>
              <a:t>};</a:t>
            </a:r>
          </a:p>
          <a:p>
            <a:pPr marL="0" indent="0">
              <a:buFont typeface="Arial" pitchFamily="34" charset="0"/>
              <a:buNone/>
            </a:pPr>
            <a:r>
              <a:rPr lang="en-IN" dirty="0"/>
              <a:t>Void main()</a:t>
            </a:r>
          </a:p>
          <a:p>
            <a:pPr marL="0" indent="0">
              <a:buFont typeface="Arial" pitchFamily="34" charset="0"/>
              <a:buNone/>
            </a:pPr>
            <a:r>
              <a:rPr lang="en-IN" dirty="0"/>
              <a:t>{</a:t>
            </a:r>
          </a:p>
          <a:p>
            <a:pPr marL="0" indent="0">
              <a:buFont typeface="Arial" pitchFamily="34" charset="0"/>
              <a:buNone/>
            </a:pPr>
            <a:r>
              <a:rPr lang="en-IN" dirty="0"/>
              <a:t>Test t; // created an object</a:t>
            </a:r>
          </a:p>
          <a:p>
            <a:pPr marL="0" indent="0">
              <a:buFont typeface="Arial" pitchFamily="34" charset="0"/>
              <a:buNone/>
            </a:pPr>
            <a:r>
              <a:rPr lang="en-IN" dirty="0" err="1"/>
              <a:t>t.show</a:t>
            </a:r>
            <a:r>
              <a:rPr lang="en-IN" dirty="0"/>
              <a:t>(10,20); </a:t>
            </a:r>
          </a:p>
          <a:p>
            <a:pPr marL="0" indent="0">
              <a:buFont typeface="Arial" pitchFamily="34" charset="0"/>
              <a:buNone/>
            </a:pPr>
            <a:r>
              <a:rPr lang="en-IN" dirty="0" err="1"/>
              <a:t>t.display</a:t>
            </a:r>
            <a:r>
              <a:rPr lang="en-IN" dirty="0"/>
              <a:t>(); // print garbage value.</a:t>
            </a:r>
          </a:p>
          <a:p>
            <a:pPr marL="0" indent="0">
              <a:buFont typeface="Arial" pitchFamily="34" charset="0"/>
              <a:buNone/>
            </a:pPr>
            <a:r>
              <a:rPr lang="en-IN" dirty="0"/>
              <a:t>}</a:t>
            </a:r>
          </a:p>
        </p:txBody>
      </p:sp>
    </p:spTree>
    <p:extLst>
      <p:ext uri="{BB962C8B-B14F-4D97-AF65-F5344CB8AC3E}">
        <p14:creationId xmlns:p14="http://schemas.microsoft.com/office/powerpoint/2010/main" val="189560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94D0ABC-F8DE-FE44-7ABF-48CDCC0F4BFA}"/>
              </a:ext>
            </a:extLst>
          </p:cNvPr>
          <p:cNvSpPr txBox="1">
            <a:spLocks noGrp="1"/>
          </p:cNvSpPr>
          <p:nvPr>
            <p:ph idx="1"/>
          </p:nvPr>
        </p:nvSpPr>
        <p:spPr>
          <a:xfrm>
            <a:off x="457200" y="381000"/>
            <a:ext cx="8229600" cy="6172200"/>
          </a:xfrm>
          <a:prstGeom prst="rect">
            <a:avLst/>
          </a:prstGeom>
        </p:spPr>
        <p:style>
          <a:lnRef idx="2">
            <a:schemeClr val="dk1"/>
          </a:lnRef>
          <a:fillRef idx="1">
            <a:schemeClr val="lt1"/>
          </a:fillRef>
          <a:effectRef idx="0">
            <a:schemeClr val="dk1"/>
          </a:effectRef>
          <a:fontRef idx="minor">
            <a:schemeClr val="dk1"/>
          </a:fontRef>
        </p:style>
        <p:txBody>
          <a:bodyPr vert="horz" lIns="91429" tIns="45714" rIns="91429" bIns="45714" rtlCol="0">
            <a:normAutofit fontScale="55000" lnSpcReduction="20000"/>
          </a:bodyPr>
          <a:lst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a:t>#include&lt;iostream&gt;</a:t>
            </a:r>
          </a:p>
          <a:p>
            <a:pPr marL="0" indent="0">
              <a:buFont typeface="Arial" pitchFamily="34" charset="0"/>
              <a:buNone/>
            </a:pPr>
            <a:r>
              <a:rPr lang="en-IN" dirty="0"/>
              <a:t>using namespace std;</a:t>
            </a:r>
          </a:p>
          <a:p>
            <a:pPr marL="0" indent="0">
              <a:buFont typeface="Arial" pitchFamily="34" charset="0"/>
              <a:buNone/>
            </a:pPr>
            <a:r>
              <a:rPr lang="en-IN" dirty="0"/>
              <a:t>Class test</a:t>
            </a:r>
          </a:p>
          <a:p>
            <a:pPr marL="0" indent="0">
              <a:buFont typeface="Arial" pitchFamily="34" charset="0"/>
              <a:buNone/>
            </a:pPr>
            <a:r>
              <a:rPr lang="en-IN" dirty="0"/>
              <a:t>{</a:t>
            </a:r>
          </a:p>
          <a:p>
            <a:pPr marL="0" indent="0">
              <a:buFont typeface="Arial" pitchFamily="34" charset="0"/>
              <a:buNone/>
            </a:pPr>
            <a:r>
              <a:rPr lang="en-IN" dirty="0"/>
              <a:t>int a, b;</a:t>
            </a:r>
          </a:p>
          <a:p>
            <a:pPr marL="0" indent="0">
              <a:buFont typeface="Arial" pitchFamily="34" charset="0"/>
              <a:buNone/>
            </a:pPr>
            <a:r>
              <a:rPr lang="en-IN" dirty="0"/>
              <a:t>Public:</a:t>
            </a:r>
          </a:p>
          <a:p>
            <a:pPr marL="0" indent="0">
              <a:buFont typeface="Arial" pitchFamily="34" charset="0"/>
              <a:buNone/>
            </a:pPr>
            <a:r>
              <a:rPr lang="en-IN" dirty="0"/>
              <a:t>Void show(int a, int b) //</a:t>
            </a:r>
            <a:r>
              <a:rPr lang="en-IN" sz="2900" dirty="0"/>
              <a:t>same name as data member</a:t>
            </a:r>
            <a:endParaRPr lang="en-IN" dirty="0"/>
          </a:p>
          <a:p>
            <a:pPr marL="0" indent="0">
              <a:buFont typeface="Arial" pitchFamily="34" charset="0"/>
              <a:buNone/>
            </a:pPr>
            <a:r>
              <a:rPr lang="en-IN" dirty="0"/>
              <a:t>{</a:t>
            </a:r>
          </a:p>
          <a:p>
            <a:pPr marL="0" indent="0">
              <a:buFont typeface="Arial" pitchFamily="34" charset="0"/>
              <a:buNone/>
            </a:pPr>
            <a:r>
              <a:rPr lang="en-IN" dirty="0"/>
              <a:t>this-&gt;a=a; // now first a is data member and second a is local variable of the function a</a:t>
            </a:r>
          </a:p>
          <a:p>
            <a:pPr marL="0" indent="0">
              <a:buFont typeface="Arial" pitchFamily="34" charset="0"/>
              <a:buNone/>
            </a:pPr>
            <a:r>
              <a:rPr lang="en-IN" dirty="0"/>
              <a:t>this-&gt; b=b; // can also be written as (*this).b=b</a:t>
            </a:r>
          </a:p>
          <a:p>
            <a:pPr marL="0" indent="0">
              <a:buFont typeface="Arial" pitchFamily="34" charset="0"/>
              <a:buNone/>
            </a:pPr>
            <a:r>
              <a:rPr lang="en-IN" dirty="0"/>
              <a:t>}</a:t>
            </a:r>
          </a:p>
          <a:p>
            <a:pPr marL="0" indent="0">
              <a:buFont typeface="Arial" pitchFamily="34" charset="0"/>
              <a:buNone/>
            </a:pPr>
            <a:r>
              <a:rPr lang="en-IN" dirty="0"/>
              <a:t>Void display(){</a:t>
            </a:r>
          </a:p>
          <a:p>
            <a:pPr marL="0" indent="0">
              <a:buFont typeface="Arial" pitchFamily="34" charset="0"/>
              <a:buNone/>
            </a:pPr>
            <a:r>
              <a:rPr lang="en-IN" dirty="0" err="1"/>
              <a:t>Cout</a:t>
            </a:r>
            <a:r>
              <a:rPr lang="en-IN" dirty="0"/>
              <a:t>&lt;&lt;a&lt;&lt;</a:t>
            </a:r>
            <a:r>
              <a:rPr lang="en-IN" dirty="0" err="1"/>
              <a:t>endl</a:t>
            </a:r>
            <a:r>
              <a:rPr lang="en-IN" dirty="0"/>
              <a:t>&lt;&lt;b;</a:t>
            </a:r>
          </a:p>
          <a:p>
            <a:pPr marL="0" indent="0">
              <a:buFont typeface="Arial" pitchFamily="34" charset="0"/>
              <a:buNone/>
            </a:pPr>
            <a:r>
              <a:rPr lang="en-IN" dirty="0"/>
              <a:t>}</a:t>
            </a:r>
          </a:p>
          <a:p>
            <a:pPr marL="0" indent="0">
              <a:buFont typeface="Arial" pitchFamily="34" charset="0"/>
              <a:buNone/>
            </a:pPr>
            <a:r>
              <a:rPr lang="en-IN" dirty="0"/>
              <a:t>};</a:t>
            </a:r>
          </a:p>
          <a:p>
            <a:pPr marL="0" indent="0">
              <a:buFont typeface="Arial" pitchFamily="34" charset="0"/>
              <a:buNone/>
            </a:pPr>
            <a:r>
              <a:rPr lang="en-IN" dirty="0"/>
              <a:t>int main()</a:t>
            </a:r>
          </a:p>
          <a:p>
            <a:pPr marL="0" indent="0">
              <a:buFont typeface="Arial" pitchFamily="34" charset="0"/>
              <a:buNone/>
            </a:pPr>
            <a:r>
              <a:rPr lang="en-IN" dirty="0"/>
              <a:t>{</a:t>
            </a:r>
          </a:p>
          <a:p>
            <a:pPr marL="0" indent="0">
              <a:buFont typeface="Arial" pitchFamily="34" charset="0"/>
              <a:buNone/>
            </a:pPr>
            <a:r>
              <a:rPr lang="en-IN" dirty="0"/>
              <a:t>Test t; // created an object</a:t>
            </a:r>
          </a:p>
          <a:p>
            <a:pPr marL="0" indent="0">
              <a:buFont typeface="Arial" pitchFamily="34" charset="0"/>
              <a:buNone/>
            </a:pPr>
            <a:r>
              <a:rPr lang="en-IN" dirty="0" err="1"/>
              <a:t>t.show</a:t>
            </a:r>
            <a:r>
              <a:rPr lang="en-IN" dirty="0"/>
              <a:t>(10,20); </a:t>
            </a:r>
          </a:p>
          <a:p>
            <a:pPr marL="0" indent="0">
              <a:buFont typeface="Arial" pitchFamily="34" charset="0"/>
              <a:buNone/>
            </a:pPr>
            <a:r>
              <a:rPr lang="en-IN" dirty="0" err="1"/>
              <a:t>t.display</a:t>
            </a:r>
            <a:r>
              <a:rPr lang="en-IN" dirty="0"/>
              <a:t>(); // now print a=10 ad b=20.</a:t>
            </a:r>
          </a:p>
          <a:p>
            <a:pPr marL="0" indent="0">
              <a:buFont typeface="Arial" pitchFamily="34" charset="0"/>
              <a:buNone/>
            </a:pPr>
            <a:r>
              <a:rPr lang="en-IN" dirty="0"/>
              <a:t>return 0;</a:t>
            </a:r>
          </a:p>
          <a:p>
            <a:pPr marL="0" indent="0">
              <a:buFont typeface="Arial" pitchFamily="34" charset="0"/>
              <a:buNone/>
            </a:pPr>
            <a:r>
              <a:rPr lang="en-IN" dirty="0"/>
              <a:t>}</a:t>
            </a:r>
          </a:p>
          <a:p>
            <a:pPr marL="0" indent="0">
              <a:buFont typeface="Arial" pitchFamily="34" charset="0"/>
              <a:buNone/>
            </a:pPr>
            <a:endParaRPr lang="en-IN" dirty="0"/>
          </a:p>
          <a:p>
            <a:pPr marL="0" indent="0">
              <a:buFont typeface="Arial" pitchFamily="34" charset="0"/>
              <a:buNone/>
            </a:pPr>
            <a:endParaRPr lang="en-IN" dirty="0"/>
          </a:p>
          <a:p>
            <a:pPr marL="0" indent="0">
              <a:buFont typeface="Arial" pitchFamily="34" charset="0"/>
              <a:buNone/>
            </a:pPr>
            <a:endParaRPr lang="en-IN" dirty="0"/>
          </a:p>
        </p:txBody>
      </p:sp>
      <p:cxnSp>
        <p:nvCxnSpPr>
          <p:cNvPr id="6" name="Connector: Curved 5">
            <a:extLst>
              <a:ext uri="{FF2B5EF4-FFF2-40B4-BE49-F238E27FC236}">
                <a16:creationId xmlns:a16="http://schemas.microsoft.com/office/drawing/2014/main" id="{308F1777-B216-00E8-31BC-97CBD3C4B0D1}"/>
              </a:ext>
            </a:extLst>
          </p:cNvPr>
          <p:cNvCxnSpPr>
            <a:cxnSpLocks/>
          </p:cNvCxnSpPr>
          <p:nvPr/>
        </p:nvCxnSpPr>
        <p:spPr>
          <a:xfrm rot="16200000" flipH="1">
            <a:off x="400050" y="2019300"/>
            <a:ext cx="1104900" cy="228600"/>
          </a:xfrm>
          <a:prstGeom prst="curvedConnector3">
            <a:avLst>
              <a:gd name="adj1" fmla="val -25402"/>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F2AA8D07-9D96-274A-CCD0-B4F8538585C9}"/>
              </a:ext>
            </a:extLst>
          </p:cNvPr>
          <p:cNvCxnSpPr>
            <a:cxnSpLocks/>
          </p:cNvCxnSpPr>
          <p:nvPr/>
        </p:nvCxnSpPr>
        <p:spPr>
          <a:xfrm rot="10800000" flipV="1">
            <a:off x="1371600" y="2286000"/>
            <a:ext cx="457200" cy="40005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89393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1">
            <a:extLst>
              <a:ext uri="{FF2B5EF4-FFF2-40B4-BE49-F238E27FC236}">
                <a16:creationId xmlns:a16="http://schemas.microsoft.com/office/drawing/2014/main" id="{1ACB0D9A-6A6E-427F-4306-4DC9630E483D}"/>
              </a:ext>
            </a:extLst>
          </p:cNvPr>
          <p:cNvSpPr>
            <a:spLocks noGrp="1"/>
          </p:cNvSpPr>
          <p:nvPr>
            <p:ph sz="quarter" idx="1"/>
          </p:nvPr>
        </p:nvSpPr>
        <p:spPr>
          <a:xfrm>
            <a:off x="0" y="0"/>
            <a:ext cx="9144000" cy="642938"/>
          </a:xfrm>
        </p:spPr>
        <p:txBody>
          <a:bodyPr>
            <a:normAutofit/>
          </a:bodyPr>
          <a:lstStyle/>
          <a:p>
            <a:pPr algn="ctr">
              <a:buFont typeface="Wingdings 2" panose="05020102010507070707" pitchFamily="18" charset="2"/>
              <a:buNone/>
            </a:pPr>
            <a:r>
              <a:rPr lang="en-US" altLang="en-US" sz="3600" b="1" dirty="0"/>
              <a:t>Constructor</a:t>
            </a:r>
            <a:r>
              <a:rPr lang="en-US" altLang="en-US" dirty="0"/>
              <a:t>	</a:t>
            </a:r>
          </a:p>
        </p:txBody>
      </p:sp>
      <p:sp>
        <p:nvSpPr>
          <p:cNvPr id="17414" name="Content Placeholder 1">
            <a:extLst>
              <a:ext uri="{FF2B5EF4-FFF2-40B4-BE49-F238E27FC236}">
                <a16:creationId xmlns:a16="http://schemas.microsoft.com/office/drawing/2014/main" id="{CBE46F34-CE2D-CAB6-B07C-7571EFC88731}"/>
              </a:ext>
            </a:extLst>
          </p:cNvPr>
          <p:cNvSpPr txBox="1">
            <a:spLocks/>
          </p:cNvSpPr>
          <p:nvPr/>
        </p:nvSpPr>
        <p:spPr bwMode="auto">
          <a:xfrm>
            <a:off x="214313" y="571500"/>
            <a:ext cx="8715375" cy="5981700"/>
          </a:xfrm>
          <a:prstGeom prst="rect">
            <a:avLst/>
          </a:prstGeom>
          <a:noFill/>
          <a:ln w="9525">
            <a:noFill/>
            <a:miter lim="800000"/>
            <a:headEnd/>
            <a:tailEnd/>
          </a:ln>
        </p:spPr>
        <p:txBody>
          <a:bodyPr/>
          <a:lstStyle/>
          <a:p>
            <a:pPr algn="just">
              <a:defRPr/>
            </a:pPr>
            <a:r>
              <a:rPr lang="en-US" sz="2000" dirty="0">
                <a:latin typeface="Arial" charset="0"/>
                <a:cs typeface="Arial" charset="0"/>
              </a:rPr>
              <a:t>A constructor is a special member function for the automatic initialization of an object.</a:t>
            </a:r>
          </a:p>
          <a:p>
            <a:pPr algn="just">
              <a:defRPr/>
            </a:pPr>
            <a:r>
              <a:rPr lang="en-US" sz="2000" dirty="0">
                <a:latin typeface="Arial" charset="0"/>
                <a:cs typeface="Arial" charset="0"/>
              </a:rPr>
              <a:t>Whenever an object of such class is created, the special member function i.e. the constructor will be executed automatically.</a:t>
            </a:r>
          </a:p>
          <a:p>
            <a:pPr>
              <a:defRPr/>
            </a:pPr>
            <a:endParaRPr lang="en-US" sz="2000" dirty="0">
              <a:latin typeface="Arial" charset="0"/>
              <a:cs typeface="Arial" charset="0"/>
            </a:endParaRPr>
          </a:p>
          <a:p>
            <a:pPr>
              <a:defRPr/>
            </a:pPr>
            <a:r>
              <a:rPr lang="en-US" sz="2000" dirty="0">
                <a:latin typeface="Arial" charset="0"/>
                <a:cs typeface="Arial" charset="0"/>
              </a:rPr>
              <a:t>Features of constructor:</a:t>
            </a:r>
          </a:p>
          <a:p>
            <a:pPr>
              <a:defRPr/>
            </a:pPr>
            <a:endParaRPr lang="en-US" sz="2000" dirty="0">
              <a:latin typeface="Arial" charset="0"/>
              <a:cs typeface="Arial" charset="0"/>
            </a:endParaRPr>
          </a:p>
          <a:p>
            <a:pPr marL="457200" indent="-457200">
              <a:buFontTx/>
              <a:buAutoNum type="arabicPeriod"/>
              <a:defRPr/>
            </a:pPr>
            <a:r>
              <a:rPr lang="en-US" sz="2000" dirty="0">
                <a:latin typeface="Arial" charset="0"/>
                <a:cs typeface="Arial" charset="0"/>
              </a:rPr>
              <a:t>A constructor name must be the same as that of its class name.</a:t>
            </a:r>
          </a:p>
          <a:p>
            <a:pPr marL="457200" indent="-457200">
              <a:buFontTx/>
              <a:buAutoNum type="arabicPeriod"/>
              <a:defRPr/>
            </a:pPr>
            <a:r>
              <a:rPr lang="en-US" sz="2000" dirty="0">
                <a:latin typeface="Arial" charset="0"/>
                <a:cs typeface="Arial" charset="0"/>
              </a:rPr>
              <a:t>It is declared with no return type (not even void), as it has the same return type as the class.</a:t>
            </a:r>
          </a:p>
          <a:p>
            <a:pPr marL="457200" indent="-457200">
              <a:buFontTx/>
              <a:buAutoNum type="arabicPeriod"/>
              <a:defRPr/>
            </a:pPr>
            <a:r>
              <a:rPr lang="en-US" sz="2000" dirty="0">
                <a:latin typeface="Arial" charset="0"/>
                <a:cs typeface="Arial" charset="0"/>
              </a:rPr>
              <a:t>It cannot be declared as const but a constructor can be invoked with const objects.</a:t>
            </a:r>
          </a:p>
          <a:p>
            <a:pPr marL="457200" indent="-457200">
              <a:buFontTx/>
              <a:buAutoNum type="arabicPeriod"/>
              <a:defRPr/>
            </a:pPr>
            <a:r>
              <a:rPr lang="en-US" sz="2000" dirty="0">
                <a:latin typeface="Arial" charset="0"/>
                <a:cs typeface="Arial" charset="0"/>
              </a:rPr>
              <a:t>It can not be virtual.</a:t>
            </a:r>
          </a:p>
          <a:p>
            <a:pPr marL="457200" indent="-457200">
              <a:buFontTx/>
              <a:buAutoNum type="arabicPeriod"/>
              <a:defRPr/>
            </a:pPr>
            <a:r>
              <a:rPr lang="en-US" sz="2000" dirty="0">
                <a:latin typeface="Arial" charset="0"/>
                <a:cs typeface="Arial" charset="0"/>
              </a:rPr>
              <a:t>It should have public or protected access within the class.</a:t>
            </a:r>
          </a:p>
          <a:p>
            <a:pPr marL="457200" indent="-457200">
              <a:buFontTx/>
              <a:buAutoNum type="arabicPeriod"/>
              <a:defRPr/>
            </a:pPr>
            <a:r>
              <a:rPr lang="en-US" sz="2000" dirty="0">
                <a:latin typeface="Arial" charset="0"/>
                <a:cs typeface="Arial" charset="0"/>
              </a:rPr>
              <a:t>If we do not specify a constructor, C++ compiler generates a default constructor for us.</a:t>
            </a:r>
          </a:p>
          <a:p>
            <a:pPr marL="457200" indent="-457200">
              <a:buFontTx/>
              <a:buAutoNum type="arabicPeriod"/>
              <a:defRPr/>
            </a:pPr>
            <a:r>
              <a:rPr lang="en-US" sz="2000" dirty="0">
                <a:latin typeface="Arial" charset="0"/>
                <a:cs typeface="Arial" charset="0"/>
              </a:rPr>
              <a:t>Constructor can not be inherited.</a:t>
            </a:r>
          </a:p>
          <a:p>
            <a:pPr marL="457200" indent="-457200">
              <a:buFontTx/>
              <a:buAutoNum type="arabicPeriod"/>
              <a:defRPr/>
            </a:pPr>
            <a:r>
              <a:rPr lang="en-US" sz="2000" dirty="0">
                <a:latin typeface="Arial" charset="0"/>
                <a:cs typeface="Arial" charset="0"/>
              </a:rPr>
              <a:t>Constructors are defined in the public section only.</a:t>
            </a:r>
          </a:p>
          <a:p>
            <a:pPr marL="457200" indent="-457200">
              <a:buFontTx/>
              <a:buAutoNum type="arabicPeriod"/>
              <a:defRPr/>
            </a:pPr>
            <a:endParaRPr lang="en-US" sz="2000" dirty="0">
              <a:latin typeface="Arial" charset="0"/>
              <a:cs typeface="Arial"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Content Placeholder 1">
            <a:extLst>
              <a:ext uri="{FF2B5EF4-FFF2-40B4-BE49-F238E27FC236}">
                <a16:creationId xmlns:a16="http://schemas.microsoft.com/office/drawing/2014/main" id="{4AFE7566-C952-8FD0-0EEF-215AB0880F5E}"/>
              </a:ext>
            </a:extLst>
          </p:cNvPr>
          <p:cNvSpPr txBox="1">
            <a:spLocks/>
          </p:cNvSpPr>
          <p:nvPr/>
        </p:nvSpPr>
        <p:spPr bwMode="auto">
          <a:xfrm>
            <a:off x="214313" y="214313"/>
            <a:ext cx="85725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Syntax:</a:t>
            </a:r>
          </a:p>
          <a:p>
            <a:pPr eaLnBrk="1" hangingPunct="1"/>
            <a:endParaRPr lang="en-US" altLang="en-US" sz="2000" dirty="0"/>
          </a:p>
          <a:p>
            <a:pPr eaLnBrk="1" hangingPunct="1"/>
            <a:r>
              <a:rPr lang="en-US" altLang="en-US" sz="2000" dirty="0"/>
              <a:t>class test</a:t>
            </a:r>
          </a:p>
          <a:p>
            <a:pPr eaLnBrk="1" hangingPunct="1"/>
            <a:r>
              <a:rPr lang="en-US" altLang="en-US" sz="2000" dirty="0"/>
              <a:t>{</a:t>
            </a:r>
          </a:p>
          <a:p>
            <a:pPr eaLnBrk="1" hangingPunct="1"/>
            <a:r>
              <a:rPr lang="en-US" altLang="en-US" sz="2000" dirty="0"/>
              <a:t>private:</a:t>
            </a:r>
          </a:p>
          <a:p>
            <a:pPr eaLnBrk="1" hangingPunct="1"/>
            <a:r>
              <a:rPr lang="en-US" altLang="en-US" sz="2000" dirty="0"/>
              <a:t>--------------</a:t>
            </a:r>
          </a:p>
          <a:p>
            <a:pPr eaLnBrk="1" hangingPunct="1"/>
            <a:r>
              <a:rPr lang="en-US" altLang="en-US" sz="2000" dirty="0"/>
              <a:t>--------------</a:t>
            </a:r>
          </a:p>
          <a:p>
            <a:pPr eaLnBrk="1" hangingPunct="1"/>
            <a:r>
              <a:rPr lang="en-US" altLang="en-US" sz="2000" dirty="0"/>
              <a:t>public:</a:t>
            </a:r>
          </a:p>
          <a:p>
            <a:pPr eaLnBrk="1" hangingPunct="1"/>
            <a:r>
              <a:rPr lang="en-US" altLang="en-US" sz="2000" dirty="0"/>
              <a:t>test();		//constructor created</a:t>
            </a:r>
          </a:p>
          <a:p>
            <a:pPr eaLnBrk="1" hangingPunct="1"/>
            <a:r>
              <a:rPr lang="en-US" altLang="en-US" sz="2000" dirty="0"/>
              <a:t>--------------</a:t>
            </a:r>
          </a:p>
          <a:p>
            <a:pPr eaLnBrk="1" hangingPunct="1"/>
            <a:r>
              <a:rPr lang="en-US" altLang="en-US" sz="2000" dirty="0"/>
              <a:t>};</a:t>
            </a:r>
          </a:p>
          <a:p>
            <a:pPr eaLnBrk="1" hangingPunct="1"/>
            <a:r>
              <a:rPr lang="en-US" altLang="en-US" sz="2000" dirty="0"/>
              <a:t>int main()</a:t>
            </a:r>
          </a:p>
          <a:p>
            <a:pPr eaLnBrk="1" hangingPunct="1"/>
            <a:r>
              <a:rPr lang="en-US" altLang="en-US" sz="2000" dirty="0"/>
              <a:t>{</a:t>
            </a:r>
          </a:p>
          <a:p>
            <a:pPr eaLnBrk="1" hangingPunct="1"/>
            <a:r>
              <a:rPr lang="en-US" altLang="en-US" sz="2000" dirty="0"/>
              <a:t>test t;                 // constructor initiated</a:t>
            </a:r>
          </a:p>
          <a:p>
            <a:pPr eaLnBrk="1" hangingPunct="1"/>
            <a:r>
              <a:rPr lang="en-US" altLang="en-US" sz="2000" dirty="0"/>
              <a:t>--------------</a:t>
            </a:r>
          </a:p>
          <a:p>
            <a:pPr eaLnBrk="1" hangingPunct="1"/>
            <a:r>
              <a:rPr lang="en-US" altLang="en-US" sz="2000" dirty="0"/>
              <a:t>--------------</a:t>
            </a:r>
          </a:p>
          <a:p>
            <a:pPr eaLnBrk="1" hangingPunct="1"/>
            <a:r>
              <a:rPr lang="en-US" altLang="en-US" sz="2000" dirty="0"/>
              <a:t>return 0;</a:t>
            </a:r>
          </a:p>
          <a:p>
            <a:pPr eaLnBrk="1" hangingPunct="1"/>
            <a:r>
              <a:rPr lang="en-US" altLang="en-US" sz="20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1">
            <a:extLst>
              <a:ext uri="{FF2B5EF4-FFF2-40B4-BE49-F238E27FC236}">
                <a16:creationId xmlns:a16="http://schemas.microsoft.com/office/drawing/2014/main" id="{F98C09A4-90ED-A103-FAEE-9DBCD1604491}"/>
              </a:ext>
            </a:extLst>
          </p:cNvPr>
          <p:cNvSpPr txBox="1">
            <a:spLocks/>
          </p:cNvSpPr>
          <p:nvPr/>
        </p:nvSpPr>
        <p:spPr bwMode="auto">
          <a:xfrm>
            <a:off x="214312" y="71438"/>
            <a:ext cx="4357687" cy="6634162"/>
          </a:xfrm>
          <a:prstGeom prst="rect">
            <a:avLst/>
          </a:prstGeom>
          <a:ln/>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 Fibonacci series using constructor.</a:t>
            </a:r>
          </a:p>
          <a:p>
            <a:pPr eaLnBrk="1" hangingPunct="1"/>
            <a:r>
              <a:rPr lang="en-US" altLang="en-US" sz="2000" dirty="0"/>
              <a:t>#include&lt;iostream&gt;</a:t>
            </a:r>
          </a:p>
          <a:p>
            <a:pPr eaLnBrk="1" hangingPunct="1"/>
            <a:r>
              <a:rPr lang="en-US" altLang="en-US" sz="2000" dirty="0"/>
              <a:t>using namespace std;</a:t>
            </a:r>
          </a:p>
          <a:p>
            <a:pPr eaLnBrk="1" hangingPunct="1"/>
            <a:r>
              <a:rPr lang="en-US" altLang="en-US" sz="2000" dirty="0"/>
              <a:t>class test</a:t>
            </a:r>
          </a:p>
          <a:p>
            <a:pPr eaLnBrk="1" hangingPunct="1"/>
            <a:r>
              <a:rPr lang="en-US" altLang="en-US" sz="2000" dirty="0"/>
              <a:t>{</a:t>
            </a:r>
          </a:p>
          <a:p>
            <a:pPr eaLnBrk="1" hangingPunct="1"/>
            <a:r>
              <a:rPr lang="en-US" altLang="en-US" sz="2000" dirty="0"/>
              <a:t>unsigned long int f0,f1,fib;</a:t>
            </a:r>
          </a:p>
          <a:p>
            <a:pPr eaLnBrk="1" hangingPunct="1"/>
            <a:r>
              <a:rPr lang="en-US" altLang="en-US" sz="2000" dirty="0"/>
              <a:t>public:</a:t>
            </a:r>
          </a:p>
          <a:p>
            <a:pPr eaLnBrk="1" hangingPunct="1"/>
            <a:r>
              <a:rPr lang="en-US" altLang="en-US" sz="2000" dirty="0"/>
              <a:t>test()     // constructor created</a:t>
            </a:r>
          </a:p>
          <a:p>
            <a:pPr eaLnBrk="1" hangingPunct="1"/>
            <a:r>
              <a:rPr lang="en-US" altLang="en-US" sz="2000" dirty="0"/>
              <a:t>{</a:t>
            </a:r>
          </a:p>
          <a:p>
            <a:pPr eaLnBrk="1" hangingPunct="1"/>
            <a:r>
              <a:rPr lang="en-US" altLang="en-US" sz="2000" dirty="0"/>
              <a:t>f0=0;</a:t>
            </a:r>
          </a:p>
          <a:p>
            <a:pPr eaLnBrk="1" hangingPunct="1"/>
            <a:r>
              <a:rPr lang="en-US" altLang="en-US" sz="2000" dirty="0"/>
              <a:t>f1=1;</a:t>
            </a:r>
          </a:p>
          <a:p>
            <a:pPr eaLnBrk="1" hangingPunct="1"/>
            <a:r>
              <a:rPr lang="en-US" altLang="en-US" sz="2000" dirty="0"/>
              <a:t>fib=f0+f1;</a:t>
            </a:r>
          </a:p>
          <a:p>
            <a:pPr eaLnBrk="1" hangingPunct="1"/>
            <a:r>
              <a:rPr lang="en-US" altLang="en-US" sz="2000" dirty="0" err="1"/>
              <a:t>cout</a:t>
            </a:r>
            <a:r>
              <a:rPr lang="en-US" altLang="en-US" sz="2000" dirty="0"/>
              <a:t>&lt;&lt;f0&lt;&lt;f1;</a:t>
            </a:r>
          </a:p>
          <a:p>
            <a:pPr eaLnBrk="1" hangingPunct="1"/>
            <a:r>
              <a:rPr lang="en-US" altLang="en-US" sz="2000" dirty="0"/>
              <a:t>}</a:t>
            </a:r>
          </a:p>
          <a:p>
            <a:pPr eaLnBrk="1" hangingPunct="1"/>
            <a:r>
              <a:rPr lang="en-US" altLang="en-US" sz="2000" dirty="0"/>
              <a:t>void increment()</a:t>
            </a:r>
          </a:p>
          <a:p>
            <a:pPr eaLnBrk="1" hangingPunct="1"/>
            <a:r>
              <a:rPr lang="en-US" altLang="en-US" sz="2000" dirty="0"/>
              <a:t>{</a:t>
            </a:r>
          </a:p>
          <a:p>
            <a:pPr eaLnBrk="1" hangingPunct="1"/>
            <a:r>
              <a:rPr lang="en-US" altLang="en-US" sz="2000" dirty="0"/>
              <a:t>f0=f1;</a:t>
            </a:r>
          </a:p>
          <a:p>
            <a:pPr eaLnBrk="1" hangingPunct="1"/>
            <a:r>
              <a:rPr lang="en-US" altLang="en-US" sz="2000" dirty="0"/>
              <a:t>f1=fib;</a:t>
            </a:r>
          </a:p>
          <a:p>
            <a:pPr eaLnBrk="1" hangingPunct="1"/>
            <a:r>
              <a:rPr lang="en-US" altLang="en-US" sz="2000" dirty="0"/>
              <a:t>fib=f0+f1;</a:t>
            </a:r>
          </a:p>
          <a:p>
            <a:pPr eaLnBrk="1" hangingPunct="1"/>
            <a:r>
              <a:rPr lang="en-US" altLang="en-US" sz="2000" dirty="0"/>
              <a:t>}</a:t>
            </a:r>
            <a:endParaRPr lang="en-US" altLang="en-US" sz="2400" dirty="0"/>
          </a:p>
        </p:txBody>
      </p:sp>
      <p:sp>
        <p:nvSpPr>
          <p:cNvPr id="8198" name="Content Placeholder 1">
            <a:extLst>
              <a:ext uri="{FF2B5EF4-FFF2-40B4-BE49-F238E27FC236}">
                <a16:creationId xmlns:a16="http://schemas.microsoft.com/office/drawing/2014/main" id="{D3B2D50A-32C7-9F20-9E42-ABF653B24A60}"/>
              </a:ext>
            </a:extLst>
          </p:cNvPr>
          <p:cNvSpPr txBox="1">
            <a:spLocks/>
          </p:cNvSpPr>
          <p:nvPr/>
        </p:nvSpPr>
        <p:spPr bwMode="auto">
          <a:xfrm>
            <a:off x="4724400" y="214313"/>
            <a:ext cx="4286250" cy="6000750"/>
          </a:xfrm>
          <a:prstGeom prst="rect">
            <a:avLst/>
          </a:prstGeom>
          <a:ln/>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void display()</a:t>
            </a:r>
          </a:p>
          <a:p>
            <a:pPr eaLnBrk="1" hangingPunct="1"/>
            <a:r>
              <a:rPr lang="en-US" altLang="en-US" sz="2000" dirty="0"/>
              <a:t>{</a:t>
            </a:r>
          </a:p>
          <a:p>
            <a:pPr eaLnBrk="1" hangingPunct="1"/>
            <a:r>
              <a:rPr lang="en-US" altLang="en-US" sz="2000" dirty="0" err="1"/>
              <a:t>cout</a:t>
            </a:r>
            <a:r>
              <a:rPr lang="en-US" altLang="en-US" sz="2000" dirty="0"/>
              <a:t>&lt;&lt;fib&lt;&lt;‘\t’;</a:t>
            </a:r>
          </a:p>
          <a:p>
            <a:pPr eaLnBrk="1" hangingPunct="1"/>
            <a:r>
              <a:rPr lang="en-US" altLang="en-US" sz="2000" dirty="0"/>
              <a:t>}</a:t>
            </a:r>
          </a:p>
          <a:p>
            <a:pPr eaLnBrk="1" hangingPunct="1"/>
            <a:r>
              <a:rPr lang="en-US" altLang="en-US" sz="2000" dirty="0"/>
              <a:t>};</a:t>
            </a:r>
          </a:p>
          <a:p>
            <a:pPr eaLnBrk="1" hangingPunct="1"/>
            <a:r>
              <a:rPr lang="en-US" altLang="en-US" sz="2000" dirty="0"/>
              <a:t>int main()</a:t>
            </a:r>
          </a:p>
          <a:p>
            <a:pPr eaLnBrk="1" hangingPunct="1"/>
            <a:r>
              <a:rPr lang="en-US" altLang="en-US" sz="2000" dirty="0"/>
              <a:t>{</a:t>
            </a:r>
          </a:p>
          <a:p>
            <a:pPr eaLnBrk="1" hangingPunct="1"/>
            <a:r>
              <a:rPr lang="en-US" altLang="en-US" sz="2000" dirty="0"/>
              <a:t>test t;</a:t>
            </a:r>
          </a:p>
          <a:p>
            <a:pPr eaLnBrk="1" hangingPunct="1"/>
            <a:r>
              <a:rPr lang="en-US" altLang="en-US" sz="2000" dirty="0"/>
              <a:t>for(int </a:t>
            </a:r>
            <a:r>
              <a:rPr lang="en-US" altLang="en-US" sz="2000" dirty="0" err="1"/>
              <a:t>i</a:t>
            </a:r>
            <a:r>
              <a:rPr lang="en-US" altLang="en-US" sz="2000" dirty="0"/>
              <a:t>=0;i&lt;10;i++)</a:t>
            </a:r>
          </a:p>
          <a:p>
            <a:pPr eaLnBrk="1" hangingPunct="1"/>
            <a:r>
              <a:rPr lang="en-US" altLang="en-US" sz="2000" dirty="0"/>
              <a:t>{</a:t>
            </a:r>
          </a:p>
          <a:p>
            <a:pPr eaLnBrk="1" hangingPunct="1"/>
            <a:r>
              <a:rPr lang="en-US" altLang="en-US" sz="2000" dirty="0" err="1"/>
              <a:t>t.display</a:t>
            </a:r>
            <a:r>
              <a:rPr lang="en-US" altLang="en-US" sz="2000" dirty="0"/>
              <a:t>();</a:t>
            </a:r>
          </a:p>
          <a:p>
            <a:pPr eaLnBrk="1" hangingPunct="1"/>
            <a:r>
              <a:rPr lang="en-US" altLang="en-US" sz="2000" dirty="0" err="1"/>
              <a:t>t.increment</a:t>
            </a:r>
            <a:r>
              <a:rPr lang="en-US" altLang="en-US" sz="2000" dirty="0"/>
              <a:t>();</a:t>
            </a:r>
          </a:p>
          <a:p>
            <a:pPr eaLnBrk="1" hangingPunct="1"/>
            <a:r>
              <a:rPr lang="en-US" altLang="en-US" sz="2000" dirty="0"/>
              <a:t>return 0;</a:t>
            </a:r>
          </a:p>
          <a:p>
            <a:pPr eaLnBrk="1" hangingPunct="1"/>
            <a:r>
              <a:rPr lang="en-US" altLang="en-US" sz="2000" dirty="0"/>
              <a:t>}</a:t>
            </a:r>
          </a:p>
          <a:p>
            <a:pPr eaLnBrk="1" hangingPunct="1"/>
            <a:r>
              <a:rPr lang="en-US" altLang="en-US" sz="2000" dirty="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a:extLst>
              <a:ext uri="{FF2B5EF4-FFF2-40B4-BE49-F238E27FC236}">
                <a16:creationId xmlns:a16="http://schemas.microsoft.com/office/drawing/2014/main" id="{2593BD63-9643-54FA-AB1A-01CBD2860368}"/>
              </a:ext>
            </a:extLst>
          </p:cNvPr>
          <p:cNvSpPr>
            <a:spLocks noGrp="1"/>
          </p:cNvSpPr>
          <p:nvPr>
            <p:ph sz="quarter" idx="1"/>
          </p:nvPr>
        </p:nvSpPr>
        <p:spPr>
          <a:xfrm>
            <a:off x="0" y="0"/>
            <a:ext cx="9144000" cy="642938"/>
          </a:xfrm>
        </p:spPr>
        <p:txBody>
          <a:bodyPr>
            <a:normAutofit/>
          </a:bodyPr>
          <a:lstStyle/>
          <a:p>
            <a:pPr algn="ctr">
              <a:buFont typeface="Wingdings 2" panose="05020102010507070707" pitchFamily="18" charset="2"/>
              <a:buNone/>
            </a:pPr>
            <a:r>
              <a:rPr lang="en-US" altLang="en-US" sz="2800" b="1" dirty="0"/>
              <a:t>Types of Constructor</a:t>
            </a:r>
            <a:r>
              <a:rPr lang="en-US" altLang="en-US" sz="2400" dirty="0"/>
              <a:t>	</a:t>
            </a:r>
          </a:p>
        </p:txBody>
      </p:sp>
      <p:sp>
        <p:nvSpPr>
          <p:cNvPr id="9222" name="Content Placeholder 1">
            <a:extLst>
              <a:ext uri="{FF2B5EF4-FFF2-40B4-BE49-F238E27FC236}">
                <a16:creationId xmlns:a16="http://schemas.microsoft.com/office/drawing/2014/main" id="{C5F74336-A72A-2E74-28E1-F14F641DF8AB}"/>
              </a:ext>
            </a:extLst>
          </p:cNvPr>
          <p:cNvSpPr txBox="1">
            <a:spLocks/>
          </p:cNvSpPr>
          <p:nvPr/>
        </p:nvSpPr>
        <p:spPr bwMode="auto">
          <a:xfrm>
            <a:off x="214313" y="1000124"/>
            <a:ext cx="87153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Franklin Gothic Book" panose="020B0503020102020204" pitchFamily="34" charset="0"/>
              <a:buAutoNum type="arabicPeriod"/>
            </a:pPr>
            <a:r>
              <a:rPr lang="en-US" altLang="en-US" sz="2800" dirty="0"/>
              <a:t>Default Constructor: these doesn’t take any argument.  It has no parameter.</a:t>
            </a:r>
          </a:p>
          <a:p>
            <a:pPr eaLnBrk="1" hangingPunct="1">
              <a:buFont typeface="Franklin Gothic Book" panose="020B0503020102020204" pitchFamily="34" charset="0"/>
              <a:buAutoNum type="arabicPeriod"/>
            </a:pPr>
            <a:r>
              <a:rPr lang="en-US" altLang="en-US" sz="2800" dirty="0"/>
              <a:t>Parameterized Constructor: It is possible to pass arguments to the constructor.</a:t>
            </a:r>
          </a:p>
          <a:p>
            <a:pPr eaLnBrk="1" hangingPunct="1">
              <a:buFont typeface="Franklin Gothic Book" panose="020B0503020102020204" pitchFamily="34" charset="0"/>
              <a:buAutoNum type="arabicPeriod"/>
            </a:pPr>
            <a:r>
              <a:rPr lang="en-US" altLang="en-US" sz="2800" dirty="0"/>
              <a:t>Copy Constructor: a member function that initializes an object using another object of the same class.</a:t>
            </a:r>
          </a:p>
          <a:p>
            <a:pPr eaLnBrk="1" hangingPunct="1"/>
            <a:endParaRPr lang="en-US" alt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1A1B-E69E-5907-777D-4AB64746367C}"/>
              </a:ext>
            </a:extLst>
          </p:cNvPr>
          <p:cNvSpPr>
            <a:spLocks noGrp="1"/>
          </p:cNvSpPr>
          <p:nvPr>
            <p:ph type="title"/>
          </p:nvPr>
        </p:nvSpPr>
        <p:spPr>
          <a:xfrm>
            <a:off x="457200" y="274639"/>
            <a:ext cx="8229600" cy="792162"/>
          </a:xfrm>
        </p:spPr>
        <p:txBody>
          <a:bodyPr>
            <a:normAutofit/>
          </a:bodyPr>
          <a:lstStyle/>
          <a:p>
            <a:r>
              <a:rPr lang="en-US" altLang="en-US" sz="4400" b="1" dirty="0"/>
              <a:t>Default Constructor</a:t>
            </a:r>
            <a:endParaRPr lang="en-IN" dirty="0"/>
          </a:p>
        </p:txBody>
      </p:sp>
      <p:sp>
        <p:nvSpPr>
          <p:cNvPr id="3" name="Content Placeholder 2">
            <a:extLst>
              <a:ext uri="{FF2B5EF4-FFF2-40B4-BE49-F238E27FC236}">
                <a16:creationId xmlns:a16="http://schemas.microsoft.com/office/drawing/2014/main" id="{C55033D1-E52C-865B-8D38-D8048339C5E8}"/>
              </a:ext>
            </a:extLst>
          </p:cNvPr>
          <p:cNvSpPr>
            <a:spLocks noGrp="1"/>
          </p:cNvSpPr>
          <p:nvPr>
            <p:ph idx="1"/>
          </p:nvPr>
        </p:nvSpPr>
        <p:spPr>
          <a:xfrm>
            <a:off x="457200" y="1143001"/>
            <a:ext cx="8229600" cy="5440362"/>
          </a:xfrm>
        </p:spPr>
        <p:txBody>
          <a:bodyPr>
            <a:normAutofit fontScale="70000" lnSpcReduction="20000"/>
          </a:bodyPr>
          <a:lstStyle/>
          <a:p>
            <a:pPr marL="0" indent="0">
              <a:buNone/>
            </a:pPr>
            <a:r>
              <a:rPr lang="en-IN" dirty="0"/>
              <a:t>#include &lt;iostream&gt;</a:t>
            </a:r>
          </a:p>
          <a:p>
            <a:pPr marL="0" indent="0">
              <a:buNone/>
            </a:pPr>
            <a:r>
              <a:rPr lang="en-IN" dirty="0"/>
              <a:t>#include &lt;</a:t>
            </a:r>
            <a:r>
              <a:rPr lang="en-IN" dirty="0" err="1"/>
              <a:t>cstring</a:t>
            </a:r>
            <a:r>
              <a:rPr lang="en-IN" dirty="0"/>
              <a:t>&gt;</a:t>
            </a:r>
          </a:p>
          <a:p>
            <a:pPr marL="0" indent="0">
              <a:buNone/>
            </a:pPr>
            <a:r>
              <a:rPr lang="en-IN" dirty="0"/>
              <a:t>using namespace std;</a:t>
            </a:r>
          </a:p>
          <a:p>
            <a:pPr marL="0" indent="0">
              <a:buNone/>
            </a:pPr>
            <a:r>
              <a:rPr lang="en-IN" dirty="0"/>
              <a:t>class Cube</a:t>
            </a:r>
          </a:p>
          <a:p>
            <a:pPr marL="0" indent="0">
              <a:buNone/>
            </a:pPr>
            <a:r>
              <a:rPr lang="en-IN" dirty="0"/>
              <a:t>{</a:t>
            </a:r>
          </a:p>
          <a:p>
            <a:pPr marL="0" indent="0">
              <a:buNone/>
            </a:pPr>
            <a:r>
              <a:rPr lang="en-IN" dirty="0"/>
              <a:t>int side;</a:t>
            </a:r>
          </a:p>
          <a:p>
            <a:pPr marL="0" indent="0">
              <a:buNone/>
            </a:pPr>
            <a:r>
              <a:rPr lang="en-IN" dirty="0"/>
              <a:t>public:</a:t>
            </a:r>
          </a:p>
          <a:p>
            <a:pPr marL="0" indent="0">
              <a:buNone/>
            </a:pPr>
            <a:r>
              <a:rPr lang="en-IN" dirty="0"/>
              <a:t>	Cube()  // default constructor with no argument</a:t>
            </a:r>
          </a:p>
          <a:p>
            <a:pPr marL="0" indent="0">
              <a:buNone/>
            </a:pPr>
            <a:r>
              <a:rPr lang="en-IN" dirty="0"/>
              <a:t>	{ </a:t>
            </a:r>
          </a:p>
          <a:p>
            <a:pPr marL="0" indent="0">
              <a:buNone/>
            </a:pPr>
            <a:r>
              <a:rPr lang="en-IN" dirty="0"/>
              <a:t>		</a:t>
            </a:r>
            <a:r>
              <a:rPr lang="en-IN" dirty="0" err="1"/>
              <a:t>cout</a:t>
            </a:r>
            <a:r>
              <a:rPr lang="en-IN" dirty="0"/>
              <a:t>&lt;&lt;"Constructor Called";</a:t>
            </a:r>
          </a:p>
          <a:p>
            <a:pPr marL="0" indent="0">
              <a:buNone/>
            </a:pPr>
            <a:r>
              <a:rPr lang="en-IN" dirty="0"/>
              <a:t>	}</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Cube c; // default constructor with no parameters</a:t>
            </a:r>
          </a:p>
          <a:p>
            <a:pPr marL="0" indent="0">
              <a:buNone/>
            </a:pPr>
            <a:r>
              <a:rPr lang="en-IN" dirty="0"/>
              <a:t>}</a:t>
            </a:r>
          </a:p>
        </p:txBody>
      </p:sp>
    </p:spTree>
    <p:extLst>
      <p:ext uri="{BB962C8B-B14F-4D97-AF65-F5344CB8AC3E}">
        <p14:creationId xmlns:p14="http://schemas.microsoft.com/office/powerpoint/2010/main" val="3043963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447" y="990600"/>
            <a:ext cx="7317105" cy="563562"/>
          </a:xfrm>
        </p:spPr>
        <p:txBody>
          <a:bodyPr>
            <a:normAutofit fontScale="90000"/>
          </a:bodyPr>
          <a:lstStyle/>
          <a:p>
            <a:r>
              <a:rPr lang="en-US" b="1" dirty="0"/>
              <a:t>Parameterized Constructor:</a:t>
            </a:r>
          </a:p>
        </p:txBody>
      </p:sp>
      <p:sp>
        <p:nvSpPr>
          <p:cNvPr id="3" name="Content Placeholder 2"/>
          <p:cNvSpPr>
            <a:spLocks noGrp="1"/>
          </p:cNvSpPr>
          <p:nvPr>
            <p:ph idx="1"/>
          </p:nvPr>
        </p:nvSpPr>
        <p:spPr>
          <a:xfrm>
            <a:off x="762000" y="1981200"/>
            <a:ext cx="7317105" cy="3581400"/>
          </a:xfrm>
        </p:spPr>
        <p:txBody>
          <a:bodyPr>
            <a:normAutofit/>
          </a:bodyPr>
          <a:lstStyle/>
          <a:p>
            <a:pPr algn="just"/>
            <a:r>
              <a:rPr lang="en-US" sz="2800" b="1" dirty="0"/>
              <a:t>A default constructor does not have any parameter, </a:t>
            </a:r>
          </a:p>
          <a:p>
            <a:pPr algn="just"/>
            <a:r>
              <a:rPr lang="en-US" sz="2800" b="1" dirty="0"/>
              <a:t>But if you need, a constructor can have parameters. This helps you to assign the initial value to an object at the time of its creation</a:t>
            </a:r>
          </a:p>
        </p:txBody>
      </p:sp>
    </p:spTree>
    <p:extLst>
      <p:ext uri="{BB962C8B-B14F-4D97-AF65-F5344CB8AC3E}">
        <p14:creationId xmlns:p14="http://schemas.microsoft.com/office/powerpoint/2010/main" val="400913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0637-D751-ABC7-CF68-988000BDF11C}"/>
              </a:ext>
            </a:extLst>
          </p:cNvPr>
          <p:cNvSpPr>
            <a:spLocks noGrp="1"/>
          </p:cNvSpPr>
          <p:nvPr>
            <p:ph type="title"/>
          </p:nvPr>
        </p:nvSpPr>
        <p:spPr/>
        <p:txBody>
          <a:bodyPr>
            <a:normAutofit/>
          </a:bodyPr>
          <a:lstStyle/>
          <a:p>
            <a:r>
              <a:rPr lang="en-IN" b="1" i="0" dirty="0">
                <a:solidFill>
                  <a:srgbClr val="273239"/>
                </a:solidFill>
                <a:effectLst/>
                <a:latin typeface="urw-din"/>
              </a:rPr>
              <a:t>Advantages of OOP</a:t>
            </a:r>
            <a:endParaRPr lang="en-IN" dirty="0"/>
          </a:p>
        </p:txBody>
      </p:sp>
      <p:sp>
        <p:nvSpPr>
          <p:cNvPr id="3" name="Content Placeholder 2">
            <a:extLst>
              <a:ext uri="{FF2B5EF4-FFF2-40B4-BE49-F238E27FC236}">
                <a16:creationId xmlns:a16="http://schemas.microsoft.com/office/drawing/2014/main" id="{E041A102-266E-16EC-8B7E-03B5C9A41AFD}"/>
              </a:ext>
            </a:extLst>
          </p:cNvPr>
          <p:cNvSpPr>
            <a:spLocks noGrp="1"/>
          </p:cNvSpPr>
          <p:nvPr>
            <p:ph idx="1"/>
          </p:nvPr>
        </p:nvSpPr>
        <p:spPr>
          <a:xfrm>
            <a:off x="457200" y="1600201"/>
            <a:ext cx="8229600" cy="5105399"/>
          </a:xfrm>
        </p:spPr>
        <p:txBody>
          <a:bodyPr>
            <a:normAutofit lnSpcReduction="10000"/>
          </a:bodyPr>
          <a:lstStyle/>
          <a:p>
            <a:pPr marL="0" indent="0" algn="l" fontAlgn="base">
              <a:buNone/>
            </a:pPr>
            <a:r>
              <a:rPr lang="en-US" sz="2400" b="1" i="0" dirty="0">
                <a:solidFill>
                  <a:srgbClr val="273239"/>
                </a:solidFill>
                <a:effectLst/>
                <a:latin typeface="urw-din"/>
              </a:rPr>
              <a:t>1. Improved software-development productivity:  </a:t>
            </a:r>
          </a:p>
          <a:p>
            <a:pPr marL="0" indent="0" algn="l" fontAlgn="base">
              <a:buNone/>
            </a:pPr>
            <a:r>
              <a:rPr lang="en-US" sz="2400" b="0" i="0" dirty="0">
                <a:solidFill>
                  <a:srgbClr val="273239"/>
                </a:solidFill>
                <a:effectLst/>
                <a:latin typeface="urw-din"/>
              </a:rPr>
              <a:t>Object-oriented programming is modular, as it provides a separation of duties in object-based program development. It is also extensible, as objects can be extended to include new attributes and behaviors. </a:t>
            </a:r>
          </a:p>
          <a:p>
            <a:pPr marL="0" indent="0" algn="l" fontAlgn="base">
              <a:buNone/>
            </a:pPr>
            <a:r>
              <a:rPr lang="en-US" sz="2400" b="1" i="0" dirty="0">
                <a:solidFill>
                  <a:srgbClr val="273239"/>
                </a:solidFill>
                <a:effectLst/>
                <a:latin typeface="urw-din"/>
              </a:rPr>
              <a:t>2. Improved software maintainability:</a:t>
            </a:r>
          </a:p>
          <a:p>
            <a:pPr marL="0" indent="0" algn="l" fontAlgn="base">
              <a:buNone/>
            </a:pPr>
            <a:r>
              <a:rPr lang="en-US" sz="2400" b="0" i="0" dirty="0">
                <a:solidFill>
                  <a:srgbClr val="273239"/>
                </a:solidFill>
                <a:effectLst/>
                <a:latin typeface="urw-din"/>
              </a:rPr>
              <a:t>Since the design is modular, part of the system can be updated in case of issues, without a need to make large-scale changes.</a:t>
            </a:r>
          </a:p>
          <a:p>
            <a:pPr marL="0" indent="0" algn="l" fontAlgn="base">
              <a:buNone/>
            </a:pPr>
            <a:r>
              <a:rPr lang="en-US" sz="2400" b="1" i="0" dirty="0">
                <a:solidFill>
                  <a:srgbClr val="273239"/>
                </a:solidFill>
                <a:effectLst/>
                <a:latin typeface="urw-din"/>
              </a:rPr>
              <a:t>3. Faster development:</a:t>
            </a:r>
          </a:p>
          <a:p>
            <a:pPr marL="0" indent="0" algn="l" fontAlgn="base">
              <a:buNone/>
            </a:pPr>
            <a:r>
              <a:rPr lang="en-US" sz="2400" b="0" i="0" dirty="0">
                <a:solidFill>
                  <a:srgbClr val="273239"/>
                </a:solidFill>
                <a:effectLst/>
                <a:latin typeface="urw-din"/>
              </a:rPr>
              <a:t>Reuse enables faster development. Object-oriented programming languages come with rich libraries of objects, and the code developed during projects is also reusable in future projects. </a:t>
            </a:r>
          </a:p>
        </p:txBody>
      </p:sp>
    </p:spTree>
    <p:extLst>
      <p:ext uri="{BB962C8B-B14F-4D97-AF65-F5344CB8AC3E}">
        <p14:creationId xmlns:p14="http://schemas.microsoft.com/office/powerpoint/2010/main" val="25845168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79E-93C8-4726-1E99-49998622D873}"/>
              </a:ext>
            </a:extLst>
          </p:cNvPr>
          <p:cNvSpPr>
            <a:spLocks noGrp="1"/>
          </p:cNvSpPr>
          <p:nvPr>
            <p:ph type="title"/>
          </p:nvPr>
        </p:nvSpPr>
        <p:spPr>
          <a:xfrm>
            <a:off x="457200" y="76200"/>
            <a:ext cx="8229600" cy="639762"/>
          </a:xfrm>
        </p:spPr>
        <p:txBody>
          <a:bodyPr>
            <a:normAutofit fontScale="90000"/>
          </a:bodyPr>
          <a:lstStyle/>
          <a:p>
            <a:r>
              <a:rPr lang="en-US" altLang="en-US" sz="4400" b="1" dirty="0"/>
              <a:t>Parameterized Constructor</a:t>
            </a:r>
            <a:endParaRPr lang="en-IN" dirty="0"/>
          </a:p>
        </p:txBody>
      </p:sp>
      <p:sp>
        <p:nvSpPr>
          <p:cNvPr id="3" name="Content Placeholder 2">
            <a:extLst>
              <a:ext uri="{FF2B5EF4-FFF2-40B4-BE49-F238E27FC236}">
                <a16:creationId xmlns:a16="http://schemas.microsoft.com/office/drawing/2014/main" id="{4F419328-049C-0365-453E-B62D24F21741}"/>
              </a:ext>
            </a:extLst>
          </p:cNvPr>
          <p:cNvSpPr>
            <a:spLocks noGrp="1"/>
          </p:cNvSpPr>
          <p:nvPr>
            <p:ph idx="1"/>
          </p:nvPr>
        </p:nvSpPr>
        <p:spPr>
          <a:xfrm>
            <a:off x="457200" y="838200"/>
            <a:ext cx="5562600" cy="5973761"/>
          </a:xfrm>
        </p:spPr>
        <p:txBody>
          <a:bodyPr>
            <a:normAutofit/>
          </a:bodyPr>
          <a:lstStyle/>
          <a:p>
            <a:pPr marL="0" indent="0">
              <a:lnSpc>
                <a:spcPct val="110000"/>
              </a:lnSpc>
              <a:spcBef>
                <a:spcPts val="0"/>
              </a:spcBef>
              <a:buNone/>
            </a:pPr>
            <a:r>
              <a:rPr lang="en-IN" sz="1400" dirty="0"/>
              <a:t>#include &lt;iostream&gt;</a:t>
            </a:r>
          </a:p>
          <a:p>
            <a:pPr marL="0" indent="0">
              <a:lnSpc>
                <a:spcPct val="110000"/>
              </a:lnSpc>
              <a:spcBef>
                <a:spcPts val="0"/>
              </a:spcBef>
              <a:buNone/>
            </a:pPr>
            <a:r>
              <a:rPr lang="en-IN" sz="1400" dirty="0"/>
              <a:t>using namespace std;</a:t>
            </a:r>
          </a:p>
          <a:p>
            <a:pPr marL="0" indent="0">
              <a:lnSpc>
                <a:spcPct val="110000"/>
              </a:lnSpc>
              <a:spcBef>
                <a:spcPts val="0"/>
              </a:spcBef>
              <a:buNone/>
            </a:pPr>
            <a:r>
              <a:rPr lang="en-IN" sz="1400" dirty="0"/>
              <a:t>class Cube</a:t>
            </a:r>
          </a:p>
          <a:p>
            <a:pPr marL="0" indent="0">
              <a:lnSpc>
                <a:spcPct val="110000"/>
              </a:lnSpc>
              <a:spcBef>
                <a:spcPts val="0"/>
              </a:spcBef>
              <a:buNone/>
            </a:pPr>
            <a:r>
              <a:rPr lang="en-IN" sz="1400" dirty="0"/>
              <a:t>{</a:t>
            </a:r>
          </a:p>
          <a:p>
            <a:pPr marL="0" indent="0">
              <a:lnSpc>
                <a:spcPct val="110000"/>
              </a:lnSpc>
              <a:spcBef>
                <a:spcPts val="0"/>
              </a:spcBef>
              <a:buNone/>
            </a:pPr>
            <a:r>
              <a:rPr lang="en-IN" sz="1400" dirty="0"/>
              <a:t>	private:</a:t>
            </a:r>
          </a:p>
          <a:p>
            <a:pPr marL="0" indent="0">
              <a:lnSpc>
                <a:spcPct val="110000"/>
              </a:lnSpc>
              <a:spcBef>
                <a:spcPts val="0"/>
              </a:spcBef>
              <a:buNone/>
            </a:pPr>
            <a:r>
              <a:rPr lang="en-IN" sz="1400" dirty="0"/>
              <a:t>	int side;</a:t>
            </a:r>
          </a:p>
          <a:p>
            <a:pPr marL="0" indent="0">
              <a:lnSpc>
                <a:spcPct val="110000"/>
              </a:lnSpc>
              <a:spcBef>
                <a:spcPts val="0"/>
              </a:spcBef>
              <a:buNone/>
            </a:pPr>
            <a:r>
              <a:rPr lang="en-IN" sz="1400" dirty="0"/>
              <a:t>	public:</a:t>
            </a:r>
          </a:p>
          <a:p>
            <a:pPr marL="0" indent="0">
              <a:lnSpc>
                <a:spcPct val="110000"/>
              </a:lnSpc>
              <a:spcBef>
                <a:spcPts val="0"/>
              </a:spcBef>
              <a:buNone/>
            </a:pPr>
            <a:r>
              <a:rPr lang="en-IN" sz="1400" dirty="0"/>
              <a:t>	Cube(int x) // parameterized constructor with argument x</a:t>
            </a:r>
          </a:p>
          <a:p>
            <a:pPr marL="0" indent="0">
              <a:lnSpc>
                <a:spcPct val="110000"/>
              </a:lnSpc>
              <a:spcBef>
                <a:spcPts val="0"/>
              </a:spcBef>
              <a:buNone/>
            </a:pPr>
            <a:r>
              <a:rPr lang="en-IN" sz="1400" dirty="0"/>
              <a:t>	{</a:t>
            </a:r>
          </a:p>
          <a:p>
            <a:pPr marL="0" indent="0">
              <a:lnSpc>
                <a:spcPct val="110000"/>
              </a:lnSpc>
              <a:spcBef>
                <a:spcPts val="0"/>
              </a:spcBef>
              <a:buNone/>
            </a:pPr>
            <a:r>
              <a:rPr lang="en-IN" sz="1400" dirty="0"/>
              <a:t>	side=x;</a:t>
            </a:r>
          </a:p>
          <a:p>
            <a:pPr marL="0" indent="0">
              <a:lnSpc>
                <a:spcPct val="110000"/>
              </a:lnSpc>
              <a:spcBef>
                <a:spcPts val="0"/>
              </a:spcBef>
              <a:buNone/>
            </a:pPr>
            <a:r>
              <a:rPr lang="en-IN" sz="1400" dirty="0"/>
              <a:t>	}</a:t>
            </a:r>
          </a:p>
          <a:p>
            <a:pPr marL="0" indent="0">
              <a:lnSpc>
                <a:spcPct val="110000"/>
              </a:lnSpc>
              <a:spcBef>
                <a:spcPts val="0"/>
              </a:spcBef>
              <a:buNone/>
            </a:pPr>
            <a:r>
              <a:rPr lang="en-IN" sz="1400" dirty="0"/>
              <a:t>	int </a:t>
            </a:r>
            <a:r>
              <a:rPr lang="en-IN" sz="1400" dirty="0" err="1"/>
              <a:t>getData</a:t>
            </a:r>
            <a:r>
              <a:rPr lang="en-IN" sz="1400" dirty="0"/>
              <a:t>()</a:t>
            </a:r>
          </a:p>
          <a:p>
            <a:pPr marL="0" indent="0">
              <a:lnSpc>
                <a:spcPct val="110000"/>
              </a:lnSpc>
              <a:spcBef>
                <a:spcPts val="0"/>
              </a:spcBef>
              <a:buNone/>
            </a:pPr>
            <a:r>
              <a:rPr lang="en-IN" sz="1400" dirty="0"/>
              <a:t>	{</a:t>
            </a:r>
          </a:p>
          <a:p>
            <a:pPr marL="0" indent="0">
              <a:lnSpc>
                <a:spcPct val="110000"/>
              </a:lnSpc>
              <a:spcBef>
                <a:spcPts val="0"/>
              </a:spcBef>
              <a:buNone/>
            </a:pPr>
            <a:r>
              <a:rPr lang="en-IN" sz="1400" dirty="0"/>
              <a:t>	return side;</a:t>
            </a:r>
          </a:p>
          <a:p>
            <a:pPr marL="0" indent="0">
              <a:lnSpc>
                <a:spcPct val="110000"/>
              </a:lnSpc>
              <a:spcBef>
                <a:spcPts val="0"/>
              </a:spcBef>
              <a:buNone/>
            </a:pPr>
            <a:r>
              <a:rPr lang="en-IN" sz="1400" dirty="0"/>
              <a:t>	}</a:t>
            </a:r>
          </a:p>
          <a:p>
            <a:pPr marL="0" indent="0">
              <a:lnSpc>
                <a:spcPct val="110000"/>
              </a:lnSpc>
              <a:spcBef>
                <a:spcPts val="0"/>
              </a:spcBef>
              <a:buNone/>
            </a:pPr>
            <a:r>
              <a:rPr lang="en-IN" sz="1400" dirty="0"/>
              <a:t>};</a:t>
            </a:r>
          </a:p>
          <a:p>
            <a:pPr marL="0" indent="0">
              <a:lnSpc>
                <a:spcPct val="110000"/>
              </a:lnSpc>
              <a:spcBef>
                <a:spcPts val="0"/>
              </a:spcBef>
              <a:buNone/>
            </a:pPr>
            <a:r>
              <a:rPr lang="en-IN" sz="1400" dirty="0"/>
              <a:t>int main()</a:t>
            </a:r>
          </a:p>
          <a:p>
            <a:pPr marL="0" indent="0">
              <a:lnSpc>
                <a:spcPct val="110000"/>
              </a:lnSpc>
              <a:spcBef>
                <a:spcPts val="0"/>
              </a:spcBef>
              <a:buNone/>
            </a:pPr>
            <a:r>
              <a:rPr lang="en-IN" sz="1400" dirty="0"/>
              <a:t>{</a:t>
            </a:r>
          </a:p>
          <a:p>
            <a:pPr marL="0" indent="0">
              <a:lnSpc>
                <a:spcPct val="110000"/>
              </a:lnSpc>
              <a:spcBef>
                <a:spcPts val="0"/>
              </a:spcBef>
              <a:buNone/>
            </a:pPr>
            <a:r>
              <a:rPr lang="en-IN" sz="1400" dirty="0"/>
              <a:t>Cube c1(10); // parameterized constructor with parameter 10</a:t>
            </a:r>
          </a:p>
          <a:p>
            <a:pPr marL="0" indent="0">
              <a:lnSpc>
                <a:spcPct val="110000"/>
              </a:lnSpc>
              <a:spcBef>
                <a:spcPts val="0"/>
              </a:spcBef>
              <a:buNone/>
            </a:pPr>
            <a:r>
              <a:rPr lang="en-IN" sz="1400" dirty="0"/>
              <a:t>Cube c2(20); // parameterized constructor with parameter 20</a:t>
            </a:r>
          </a:p>
          <a:p>
            <a:pPr marL="0" indent="0">
              <a:lnSpc>
                <a:spcPct val="110000"/>
              </a:lnSpc>
              <a:spcBef>
                <a:spcPts val="0"/>
              </a:spcBef>
              <a:buNone/>
            </a:pPr>
            <a:r>
              <a:rPr lang="en-IN" sz="1400" dirty="0"/>
              <a:t>Cube c3(30); // parameterized constructor with parameter 30</a:t>
            </a:r>
          </a:p>
          <a:p>
            <a:pPr marL="0" indent="0">
              <a:lnSpc>
                <a:spcPct val="110000"/>
              </a:lnSpc>
              <a:spcBef>
                <a:spcPts val="0"/>
              </a:spcBef>
              <a:buNone/>
            </a:pPr>
            <a:r>
              <a:rPr lang="en-IN" sz="1400" dirty="0" err="1"/>
              <a:t>cout</a:t>
            </a:r>
            <a:r>
              <a:rPr lang="en-IN" sz="1400" dirty="0"/>
              <a:t> &lt;&lt; c1.getData()&lt;&lt;</a:t>
            </a:r>
            <a:r>
              <a:rPr lang="en-IN" sz="1400" dirty="0" err="1"/>
              <a:t>endl</a:t>
            </a:r>
            <a:r>
              <a:rPr lang="en-IN" sz="1400" dirty="0"/>
              <a:t>;</a:t>
            </a:r>
          </a:p>
          <a:p>
            <a:pPr marL="0" indent="0">
              <a:lnSpc>
                <a:spcPct val="110000"/>
              </a:lnSpc>
              <a:spcBef>
                <a:spcPts val="0"/>
              </a:spcBef>
              <a:buNone/>
            </a:pPr>
            <a:r>
              <a:rPr lang="en-IN" sz="1400" dirty="0" err="1"/>
              <a:t>cout</a:t>
            </a:r>
            <a:r>
              <a:rPr lang="en-IN" sz="1400" dirty="0"/>
              <a:t> &lt;&lt; c2.getData()&lt;&lt;</a:t>
            </a:r>
            <a:r>
              <a:rPr lang="en-IN" sz="1400" dirty="0" err="1"/>
              <a:t>endl</a:t>
            </a:r>
            <a:r>
              <a:rPr lang="en-IN" sz="1400" dirty="0"/>
              <a:t>;</a:t>
            </a:r>
          </a:p>
          <a:p>
            <a:pPr marL="0" indent="0">
              <a:lnSpc>
                <a:spcPct val="110000"/>
              </a:lnSpc>
              <a:spcBef>
                <a:spcPts val="0"/>
              </a:spcBef>
              <a:buNone/>
            </a:pPr>
            <a:r>
              <a:rPr lang="en-IN" sz="1400" dirty="0" err="1"/>
              <a:t>cout</a:t>
            </a:r>
            <a:r>
              <a:rPr lang="en-IN" sz="1400" dirty="0"/>
              <a:t> &lt;&lt; c3.getData()&lt;&lt;</a:t>
            </a:r>
            <a:r>
              <a:rPr lang="en-IN" sz="1400" dirty="0" err="1"/>
              <a:t>endl</a:t>
            </a:r>
            <a:r>
              <a:rPr lang="en-IN" sz="1400" dirty="0"/>
              <a:t>;</a:t>
            </a:r>
          </a:p>
          <a:p>
            <a:pPr marL="0" indent="0">
              <a:lnSpc>
                <a:spcPct val="110000"/>
              </a:lnSpc>
              <a:spcBef>
                <a:spcPts val="0"/>
              </a:spcBef>
              <a:buNone/>
            </a:pPr>
            <a:r>
              <a:rPr lang="en-IN" sz="1400" dirty="0"/>
              <a:t>}</a:t>
            </a:r>
          </a:p>
        </p:txBody>
      </p:sp>
      <p:sp>
        <p:nvSpPr>
          <p:cNvPr id="5" name="TextBox 4">
            <a:extLst>
              <a:ext uri="{FF2B5EF4-FFF2-40B4-BE49-F238E27FC236}">
                <a16:creationId xmlns:a16="http://schemas.microsoft.com/office/drawing/2014/main" id="{2FCF7A25-BAC6-91B2-9305-5E9CB8BA42F6}"/>
              </a:ext>
            </a:extLst>
          </p:cNvPr>
          <p:cNvSpPr txBox="1"/>
          <p:nvPr/>
        </p:nvSpPr>
        <p:spPr>
          <a:xfrm>
            <a:off x="6629400" y="5429071"/>
            <a:ext cx="2209800" cy="1200329"/>
          </a:xfrm>
          <a:prstGeom prst="rect">
            <a:avLst/>
          </a:prstGeom>
          <a:noFill/>
        </p:spPr>
        <p:txBody>
          <a:bodyPr wrap="square">
            <a:spAutoFit/>
          </a:bodyPr>
          <a:lstStyle/>
          <a:p>
            <a:r>
              <a:rPr lang="en-IN" dirty="0"/>
              <a:t>Output:</a:t>
            </a:r>
          </a:p>
          <a:p>
            <a:r>
              <a:rPr lang="en-IN" dirty="0"/>
              <a:t>10</a:t>
            </a:r>
          </a:p>
          <a:p>
            <a:r>
              <a:rPr lang="en-IN" dirty="0"/>
              <a:t>20</a:t>
            </a:r>
          </a:p>
          <a:p>
            <a:r>
              <a:rPr lang="en-IN" dirty="0"/>
              <a:t>30</a:t>
            </a:r>
          </a:p>
        </p:txBody>
      </p:sp>
    </p:spTree>
    <p:extLst>
      <p:ext uri="{BB962C8B-B14F-4D97-AF65-F5344CB8AC3E}">
        <p14:creationId xmlns:p14="http://schemas.microsoft.com/office/powerpoint/2010/main" val="16554008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a:extLst>
              <a:ext uri="{FF2B5EF4-FFF2-40B4-BE49-F238E27FC236}">
                <a16:creationId xmlns:a16="http://schemas.microsoft.com/office/drawing/2014/main" id="{6280B0D0-0465-3CEF-6EFD-6214B90ECCEE}"/>
              </a:ext>
            </a:extLst>
          </p:cNvPr>
          <p:cNvSpPr>
            <a:spLocks noGrp="1"/>
          </p:cNvSpPr>
          <p:nvPr>
            <p:ph sz="quarter" idx="1"/>
          </p:nvPr>
        </p:nvSpPr>
        <p:spPr>
          <a:xfrm>
            <a:off x="0" y="119062"/>
            <a:ext cx="9144000" cy="642938"/>
          </a:xfrm>
        </p:spPr>
        <p:txBody>
          <a:bodyPr>
            <a:normAutofit/>
          </a:bodyPr>
          <a:lstStyle/>
          <a:p>
            <a:pPr algn="ctr">
              <a:buFont typeface="Wingdings 2" panose="05020102010507070707" pitchFamily="18" charset="2"/>
              <a:buNone/>
            </a:pPr>
            <a:r>
              <a:rPr lang="en-US" altLang="en-US" sz="2800" b="1" dirty="0"/>
              <a:t>Parameterized Constructor: Example</a:t>
            </a:r>
          </a:p>
        </p:txBody>
      </p:sp>
      <p:sp>
        <p:nvSpPr>
          <p:cNvPr id="11270" name="Content Placeholder 1">
            <a:extLst>
              <a:ext uri="{FF2B5EF4-FFF2-40B4-BE49-F238E27FC236}">
                <a16:creationId xmlns:a16="http://schemas.microsoft.com/office/drawing/2014/main" id="{C43A7ED6-CAAC-FA30-C935-4DC7B69395C5}"/>
              </a:ext>
            </a:extLst>
          </p:cNvPr>
          <p:cNvSpPr txBox="1">
            <a:spLocks/>
          </p:cNvSpPr>
          <p:nvPr/>
        </p:nvSpPr>
        <p:spPr bwMode="auto">
          <a:xfrm>
            <a:off x="500689" y="780738"/>
            <a:ext cx="5442912"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#include&lt;iostream&gt;</a:t>
            </a:r>
          </a:p>
          <a:p>
            <a:pPr eaLnBrk="1" hangingPunct="1"/>
            <a:r>
              <a:rPr lang="en-US" altLang="en-US" dirty="0"/>
              <a:t>using namespace std;</a:t>
            </a:r>
          </a:p>
          <a:p>
            <a:pPr eaLnBrk="1" hangingPunct="1"/>
            <a:r>
              <a:rPr lang="en-US" altLang="en-US" dirty="0"/>
              <a:t>class </a:t>
            </a:r>
            <a:r>
              <a:rPr lang="en-US" altLang="en-US" dirty="0" err="1"/>
              <a:t>myclass</a:t>
            </a:r>
            <a:r>
              <a:rPr lang="en-US" altLang="en-US" dirty="0"/>
              <a:t>{</a:t>
            </a:r>
          </a:p>
          <a:p>
            <a:pPr eaLnBrk="1" hangingPunct="1"/>
            <a:r>
              <a:rPr lang="en-US" altLang="en-US" dirty="0"/>
              <a:t>int </a:t>
            </a:r>
            <a:r>
              <a:rPr lang="en-US" altLang="en-US" dirty="0" err="1"/>
              <a:t>a,b</a:t>
            </a:r>
            <a:r>
              <a:rPr lang="en-US" altLang="en-US" dirty="0"/>
              <a:t>;</a:t>
            </a:r>
          </a:p>
          <a:p>
            <a:pPr eaLnBrk="1" hangingPunct="1"/>
            <a:r>
              <a:rPr lang="en-US" altLang="en-US" dirty="0"/>
              <a:t>public:</a:t>
            </a:r>
          </a:p>
          <a:p>
            <a:pPr eaLnBrk="1" hangingPunct="1"/>
            <a:r>
              <a:rPr lang="en-US" altLang="en-US" dirty="0" err="1"/>
              <a:t>myclass</a:t>
            </a:r>
            <a:r>
              <a:rPr lang="en-US" altLang="en-US" dirty="0"/>
              <a:t>(int </a:t>
            </a:r>
            <a:r>
              <a:rPr lang="en-US" altLang="en-US" dirty="0" err="1"/>
              <a:t>i</a:t>
            </a:r>
            <a:r>
              <a:rPr lang="en-US" altLang="en-US" dirty="0"/>
              <a:t>, int j){</a:t>
            </a:r>
          </a:p>
          <a:p>
            <a:pPr eaLnBrk="1" hangingPunct="1"/>
            <a:r>
              <a:rPr lang="en-US" altLang="en-US" dirty="0"/>
              <a:t>a=</a:t>
            </a:r>
            <a:r>
              <a:rPr lang="en-US" altLang="en-US" dirty="0" err="1"/>
              <a:t>i</a:t>
            </a:r>
            <a:r>
              <a:rPr lang="en-US" altLang="en-US" dirty="0"/>
              <a:t>;</a:t>
            </a:r>
          </a:p>
          <a:p>
            <a:pPr eaLnBrk="1" hangingPunct="1"/>
            <a:r>
              <a:rPr lang="en-US" altLang="en-US" dirty="0"/>
              <a:t>b=j;</a:t>
            </a:r>
          </a:p>
          <a:p>
            <a:pPr eaLnBrk="1" hangingPunct="1"/>
            <a:r>
              <a:rPr lang="en-US" altLang="en-US" dirty="0"/>
              <a:t>}</a:t>
            </a:r>
          </a:p>
          <a:p>
            <a:pPr eaLnBrk="1" hangingPunct="1"/>
            <a:r>
              <a:rPr lang="en-US" altLang="en-US" dirty="0"/>
              <a:t>void show(){</a:t>
            </a:r>
          </a:p>
          <a:p>
            <a:pPr eaLnBrk="1" hangingPunct="1"/>
            <a:r>
              <a:rPr lang="en-US" altLang="en-US" dirty="0" err="1"/>
              <a:t>cout</a:t>
            </a:r>
            <a:r>
              <a:rPr lang="en-US" altLang="en-US" dirty="0"/>
              <a:t>&lt;&lt;a&lt;&lt;" "&lt;&lt;b;</a:t>
            </a:r>
          </a:p>
          <a:p>
            <a:pPr eaLnBrk="1" hangingPunct="1"/>
            <a:r>
              <a:rPr lang="en-US" altLang="en-US" dirty="0"/>
              <a:t>}</a:t>
            </a:r>
          </a:p>
          <a:p>
            <a:pPr eaLnBrk="1" hangingPunct="1"/>
            <a:r>
              <a:rPr lang="en-US" altLang="en-US" dirty="0"/>
              <a:t>};</a:t>
            </a:r>
          </a:p>
          <a:p>
            <a:pPr eaLnBrk="1" hangingPunct="1"/>
            <a:r>
              <a:rPr lang="en-US" altLang="en-US" dirty="0"/>
              <a:t>int main()</a:t>
            </a:r>
          </a:p>
          <a:p>
            <a:pPr eaLnBrk="1" hangingPunct="1"/>
            <a:r>
              <a:rPr lang="en-US" altLang="en-US" dirty="0"/>
              <a:t>{</a:t>
            </a:r>
          </a:p>
          <a:p>
            <a:pPr eaLnBrk="1" hangingPunct="1"/>
            <a:r>
              <a:rPr lang="en-US" altLang="en-US" dirty="0" err="1"/>
              <a:t>myclass</a:t>
            </a:r>
            <a:r>
              <a:rPr lang="en-US" altLang="en-US" dirty="0"/>
              <a:t> </a:t>
            </a:r>
            <a:r>
              <a:rPr lang="en-US" altLang="en-US" dirty="0" err="1"/>
              <a:t>ob</a:t>
            </a:r>
            <a:r>
              <a:rPr lang="en-US" altLang="en-US" dirty="0"/>
              <a:t>(3,5);</a:t>
            </a:r>
          </a:p>
          <a:p>
            <a:pPr eaLnBrk="1" hangingPunct="1"/>
            <a:r>
              <a:rPr lang="en-US" altLang="en-US" dirty="0" err="1"/>
              <a:t>ob.show</a:t>
            </a:r>
            <a:r>
              <a:rPr lang="en-US" altLang="en-US" dirty="0"/>
              <a:t>();</a:t>
            </a:r>
          </a:p>
          <a:p>
            <a:pPr eaLnBrk="1" hangingPunct="1"/>
            <a:r>
              <a:rPr lang="en-US" altLang="en-US" dirty="0"/>
              <a:t>return 0;</a:t>
            </a:r>
          </a:p>
          <a:p>
            <a:pPr eaLnBrk="1" hangingPunct="1"/>
            <a:r>
              <a:rPr lang="en-US" altLang="en-US" dirty="0"/>
              <a:t>}</a:t>
            </a:r>
          </a:p>
        </p:txBody>
      </p:sp>
      <p:sp>
        <p:nvSpPr>
          <p:cNvPr id="2" name="TextBox 1">
            <a:extLst>
              <a:ext uri="{FF2B5EF4-FFF2-40B4-BE49-F238E27FC236}">
                <a16:creationId xmlns:a16="http://schemas.microsoft.com/office/drawing/2014/main" id="{32E056F6-EA48-2DF3-F2F4-48C98E43C544}"/>
              </a:ext>
            </a:extLst>
          </p:cNvPr>
          <p:cNvSpPr txBox="1"/>
          <p:nvPr/>
        </p:nvSpPr>
        <p:spPr>
          <a:xfrm>
            <a:off x="6629400" y="5429071"/>
            <a:ext cx="2209800" cy="646331"/>
          </a:xfrm>
          <a:prstGeom prst="rect">
            <a:avLst/>
          </a:prstGeom>
          <a:noFill/>
        </p:spPr>
        <p:txBody>
          <a:bodyPr wrap="square">
            <a:spAutoFit/>
          </a:bodyPr>
          <a:lstStyle/>
          <a:p>
            <a:r>
              <a:rPr lang="en-IN" dirty="0"/>
              <a:t>Output:</a:t>
            </a:r>
          </a:p>
          <a:p>
            <a:r>
              <a:rPr lang="en-IN" dirty="0"/>
              <a:t>3 5</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08FE2FF2-8849-661B-B85C-9F1A8A8BE4E4}"/>
              </a:ext>
            </a:extLst>
          </p:cNvPr>
          <p:cNvSpPr>
            <a:spLocks noGrp="1"/>
          </p:cNvSpPr>
          <p:nvPr>
            <p:ph sz="quarter" idx="1"/>
          </p:nvPr>
        </p:nvSpPr>
        <p:spPr>
          <a:xfrm>
            <a:off x="0" y="533400"/>
            <a:ext cx="9144000" cy="642938"/>
          </a:xfrm>
        </p:spPr>
        <p:txBody>
          <a:bodyPr rtlCol="0">
            <a:normAutofit/>
          </a:bodyPr>
          <a:lstStyle/>
          <a:p>
            <a:pPr algn="ctr" eaLnBrk="1" fontAlgn="auto" hangingPunct="1">
              <a:spcAft>
                <a:spcPts val="0"/>
              </a:spcAft>
              <a:buFont typeface="Wingdings 2" pitchFamily="18" charset="2"/>
              <a:buNone/>
              <a:defRPr/>
            </a:pPr>
            <a:r>
              <a:rPr lang="en-US" sz="2800" b="1" dirty="0"/>
              <a:t>Copy Constructor</a:t>
            </a:r>
          </a:p>
        </p:txBody>
      </p:sp>
      <p:sp>
        <p:nvSpPr>
          <p:cNvPr id="3078" name="Content Placeholder 1">
            <a:extLst>
              <a:ext uri="{FF2B5EF4-FFF2-40B4-BE49-F238E27FC236}">
                <a16:creationId xmlns:a16="http://schemas.microsoft.com/office/drawing/2014/main" id="{7310D382-56BC-8008-0727-83C7D44A0B37}"/>
              </a:ext>
            </a:extLst>
          </p:cNvPr>
          <p:cNvSpPr txBox="1">
            <a:spLocks/>
          </p:cNvSpPr>
          <p:nvPr/>
        </p:nvSpPr>
        <p:spPr bwMode="auto">
          <a:xfrm>
            <a:off x="228600" y="1295400"/>
            <a:ext cx="84296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IN" altLang="en-US" sz="2400" dirty="0">
                <a:latin typeface="Arial" panose="020B0604020202020204" pitchFamily="34" charset="0"/>
              </a:rPr>
              <a:t>Copy constructors are always used when the compiler has to create a temporary object of a class object.</a:t>
            </a:r>
          </a:p>
          <a:p>
            <a:pPr algn="just" eaLnBrk="1" hangingPunct="1">
              <a:spcBef>
                <a:spcPct val="0"/>
              </a:spcBef>
            </a:pPr>
            <a:r>
              <a:rPr lang="en-IN" altLang="en-US" sz="2400" dirty="0">
                <a:latin typeface="Arial" panose="020B0604020202020204" pitchFamily="34" charset="0"/>
              </a:rPr>
              <a:t>The copy constructors are used for initialization of an object by another object of the same class.</a:t>
            </a:r>
          </a:p>
          <a:p>
            <a:pPr algn="just" eaLnBrk="1" fontAlgn="auto" hangingPunct="1">
              <a:spcAft>
                <a:spcPts val="0"/>
              </a:spcAft>
              <a:defRPr/>
            </a:pPr>
            <a:r>
              <a:rPr lang="en-US" sz="2400" dirty="0">
                <a:latin typeface="Arial" panose="020B0604020202020204" pitchFamily="34" charset="0"/>
              </a:rPr>
              <a:t>Normally the compiler automatically creates a default copy constructor for each class and copies the object bit by bit.</a:t>
            </a:r>
          </a:p>
          <a:p>
            <a:pPr algn="just" eaLnBrk="1" fontAlgn="auto" hangingPunct="1">
              <a:spcAft>
                <a:spcPts val="0"/>
              </a:spcAft>
              <a:defRPr/>
            </a:pPr>
            <a:r>
              <a:rPr lang="en-US" sz="2400" dirty="0">
                <a:latin typeface="Arial" panose="020B0604020202020204" pitchFamily="34" charset="0"/>
              </a:rPr>
              <a:t>But for special cases the programmer creates the copy constructor, known as a user-defined copy constructor. </a:t>
            </a:r>
          </a:p>
          <a:p>
            <a:pPr algn="just" eaLnBrk="1" fontAlgn="auto" hangingPunct="1">
              <a:spcAft>
                <a:spcPts val="0"/>
              </a:spcAft>
              <a:defRPr/>
            </a:pPr>
            <a:r>
              <a:rPr lang="en-US" sz="2400" dirty="0">
                <a:latin typeface="Arial" panose="020B0604020202020204" pitchFamily="34" charset="0"/>
              </a:rPr>
              <a:t>In such cases, the compiler does not create the default one.</a:t>
            </a:r>
          </a:p>
          <a:p>
            <a:pPr algn="just">
              <a:spcBef>
                <a:spcPct val="0"/>
              </a:spcBef>
            </a:pPr>
            <a:r>
              <a:rPr lang="en-IN" altLang="en-US" sz="2400" dirty="0">
                <a:latin typeface="Arial" panose="020B0604020202020204" pitchFamily="34" charset="0"/>
              </a:rPr>
              <a:t>you have to use the </a:t>
            </a:r>
            <a:r>
              <a:rPr lang="en-IN" altLang="en-US" sz="2400" dirty="0" err="1">
                <a:latin typeface="Arial" panose="020B0604020202020204" pitchFamily="34" charset="0"/>
              </a:rPr>
              <a:t>const</a:t>
            </a:r>
            <a:r>
              <a:rPr lang="en-IN" altLang="en-US" sz="2400" dirty="0">
                <a:latin typeface="Arial" panose="020B0604020202020204" pitchFamily="34" charset="0"/>
              </a:rPr>
              <a:t> keyword in the argument at the copy constructor to create an object as a copy of a temporary object.</a:t>
            </a:r>
          </a:p>
        </p:txBody>
      </p:sp>
    </p:spTree>
    <p:extLst>
      <p:ext uri="{BB962C8B-B14F-4D97-AF65-F5344CB8AC3E}">
        <p14:creationId xmlns:p14="http://schemas.microsoft.com/office/powerpoint/2010/main" val="28911752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10F0-DA14-0025-2120-A98A75BB7F1A}"/>
              </a:ext>
            </a:extLst>
          </p:cNvPr>
          <p:cNvSpPr>
            <a:spLocks noGrp="1"/>
          </p:cNvSpPr>
          <p:nvPr>
            <p:ph type="title"/>
          </p:nvPr>
        </p:nvSpPr>
        <p:spPr>
          <a:xfrm>
            <a:off x="457200" y="274638"/>
            <a:ext cx="8229600" cy="457198"/>
          </a:xfrm>
        </p:spPr>
        <p:txBody>
          <a:bodyPr>
            <a:normAutofit fontScale="90000"/>
          </a:bodyPr>
          <a:lstStyle/>
          <a:p>
            <a:r>
              <a:rPr lang="en-US" sz="4400" b="1" dirty="0"/>
              <a:t>Copy Constructor</a:t>
            </a:r>
            <a:endParaRPr lang="en-IN" dirty="0"/>
          </a:p>
        </p:txBody>
      </p:sp>
      <p:sp>
        <p:nvSpPr>
          <p:cNvPr id="3" name="Content Placeholder 2">
            <a:extLst>
              <a:ext uri="{FF2B5EF4-FFF2-40B4-BE49-F238E27FC236}">
                <a16:creationId xmlns:a16="http://schemas.microsoft.com/office/drawing/2014/main" id="{0FA586E5-F7D5-8E11-24DD-EC49DD3BD7D8}"/>
              </a:ext>
            </a:extLst>
          </p:cNvPr>
          <p:cNvSpPr>
            <a:spLocks noGrp="1"/>
          </p:cNvSpPr>
          <p:nvPr>
            <p:ph idx="1"/>
          </p:nvPr>
        </p:nvSpPr>
        <p:spPr>
          <a:xfrm>
            <a:off x="457200" y="914400"/>
            <a:ext cx="8229600" cy="5668961"/>
          </a:xfrm>
        </p:spPr>
        <p:txBody>
          <a:bodyPr>
            <a:normAutofit fontScale="62500" lnSpcReduction="20000"/>
          </a:bodyPr>
          <a:lstStyle/>
          <a:p>
            <a:pPr marL="0" indent="0">
              <a:buNone/>
            </a:pPr>
            <a:r>
              <a:rPr lang="en-IN" dirty="0"/>
              <a:t>#include &lt;iostream&gt;</a:t>
            </a:r>
          </a:p>
          <a:p>
            <a:pPr marL="0" indent="0">
              <a:buNone/>
            </a:pPr>
            <a:r>
              <a:rPr lang="en-IN" dirty="0"/>
              <a:t>using namespace std;</a:t>
            </a:r>
          </a:p>
          <a:p>
            <a:pPr marL="0" indent="0">
              <a:buNone/>
            </a:pPr>
            <a:r>
              <a:rPr lang="en-IN" dirty="0"/>
              <a:t>class Cube</a:t>
            </a:r>
          </a:p>
          <a:p>
            <a:pPr marL="0" indent="0">
              <a:buNone/>
            </a:pPr>
            <a:r>
              <a:rPr lang="en-IN" dirty="0"/>
              <a:t>{</a:t>
            </a:r>
          </a:p>
          <a:p>
            <a:pPr marL="0" indent="0">
              <a:buNone/>
            </a:pPr>
            <a:endParaRPr lang="en-IN" dirty="0"/>
          </a:p>
          <a:p>
            <a:pPr marL="0" indent="0">
              <a:buNone/>
            </a:pPr>
            <a:r>
              <a:rPr lang="en-IN" dirty="0"/>
              <a:t>public:</a:t>
            </a:r>
          </a:p>
          <a:p>
            <a:pPr marL="0" indent="0">
              <a:buNone/>
            </a:pPr>
            <a:r>
              <a:rPr lang="en-IN" dirty="0"/>
              <a:t>	int side;</a:t>
            </a:r>
          </a:p>
          <a:p>
            <a:pPr marL="0" indent="0">
              <a:buNone/>
            </a:pPr>
            <a:r>
              <a:rPr lang="en-IN" dirty="0"/>
              <a:t>};</a:t>
            </a:r>
          </a:p>
          <a:p>
            <a:pPr marL="0" indent="0">
              <a:buNone/>
            </a:pPr>
            <a:endParaRPr lang="en-IN" dirty="0"/>
          </a:p>
          <a:p>
            <a:pPr marL="0" indent="0">
              <a:buNone/>
            </a:pPr>
            <a:r>
              <a:rPr lang="en-IN" dirty="0"/>
              <a:t>int main()</a:t>
            </a:r>
          </a:p>
          <a:p>
            <a:pPr marL="0" indent="0">
              <a:buNone/>
            </a:pPr>
            <a:r>
              <a:rPr lang="en-IN" dirty="0"/>
              <a:t>{</a:t>
            </a:r>
          </a:p>
          <a:p>
            <a:pPr marL="0" indent="0">
              <a:buNone/>
            </a:pPr>
            <a:r>
              <a:rPr lang="en-IN" dirty="0"/>
              <a:t>	Cube c1;</a:t>
            </a:r>
          </a:p>
          <a:p>
            <a:pPr marL="0" indent="0">
              <a:buNone/>
            </a:pPr>
            <a:r>
              <a:rPr lang="en-IN" dirty="0"/>
              <a:t>	c1.side=5;</a:t>
            </a:r>
          </a:p>
          <a:p>
            <a:pPr marL="0" indent="0">
              <a:buNone/>
            </a:pPr>
            <a:r>
              <a:rPr lang="en-IN" dirty="0"/>
              <a:t>	</a:t>
            </a:r>
          </a:p>
          <a:p>
            <a:pPr marL="0" indent="0">
              <a:buNone/>
            </a:pPr>
            <a:r>
              <a:rPr lang="en-IN" dirty="0"/>
              <a:t>	Cube c2(c1);  // copy constructor</a:t>
            </a:r>
          </a:p>
          <a:p>
            <a:pPr marL="0" indent="0">
              <a:buNone/>
            </a:pPr>
            <a:r>
              <a:rPr lang="en-IN" dirty="0"/>
              <a:t>	</a:t>
            </a:r>
            <a:r>
              <a:rPr lang="en-IN" dirty="0" err="1"/>
              <a:t>cout</a:t>
            </a:r>
            <a:r>
              <a:rPr lang="en-IN" dirty="0"/>
              <a:t> &lt;&lt; c2.side&lt;&lt;</a:t>
            </a:r>
            <a:r>
              <a:rPr lang="en-IN" dirty="0" err="1"/>
              <a:t>endl</a:t>
            </a:r>
            <a:r>
              <a:rPr lang="en-IN" dirty="0"/>
              <a:t>;</a:t>
            </a:r>
          </a:p>
          <a:p>
            <a:pPr marL="0" indent="0">
              <a:buNone/>
            </a:pPr>
            <a:r>
              <a:rPr lang="en-IN" dirty="0"/>
              <a:t>}</a:t>
            </a:r>
          </a:p>
        </p:txBody>
      </p:sp>
    </p:spTree>
    <p:extLst>
      <p:ext uri="{BB962C8B-B14F-4D97-AF65-F5344CB8AC3E}">
        <p14:creationId xmlns:p14="http://schemas.microsoft.com/office/powerpoint/2010/main" val="2847310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93822-F9C5-70CE-3866-5146314AF9CE}"/>
              </a:ext>
            </a:extLst>
          </p:cNvPr>
          <p:cNvSpPr>
            <a:spLocks noGrp="1"/>
          </p:cNvSpPr>
          <p:nvPr>
            <p:ph sz="quarter" idx="1"/>
          </p:nvPr>
        </p:nvSpPr>
        <p:spPr>
          <a:xfrm>
            <a:off x="914400" y="1066800"/>
            <a:ext cx="7772400" cy="5614987"/>
          </a:xfrm>
        </p:spPr>
        <p:txBody>
          <a:bodyPr rtlCol="0">
            <a:normAutofit fontScale="92500" lnSpcReduction="10000"/>
          </a:bodyPr>
          <a:lstStyle/>
          <a:p>
            <a:pPr marL="514350" indent="-514350" algn="just" eaLnBrk="1" fontAlgn="auto" hangingPunct="1">
              <a:spcAft>
                <a:spcPts val="0"/>
              </a:spcAft>
              <a:buFont typeface="Wingdings 2" pitchFamily="18" charset="2"/>
              <a:buNone/>
              <a:defRPr/>
            </a:pPr>
            <a:r>
              <a:rPr lang="en-US" sz="2400" dirty="0"/>
              <a:t>General format with pointer:</a:t>
            </a:r>
          </a:p>
          <a:p>
            <a:pPr marL="514350" indent="-514350" algn="just" eaLnBrk="1" fontAlgn="auto" hangingPunct="1">
              <a:spcAft>
                <a:spcPts val="0"/>
              </a:spcAft>
              <a:buFont typeface="Wingdings 2" pitchFamily="18" charset="2"/>
              <a:buNone/>
              <a:defRPr/>
            </a:pPr>
            <a:r>
              <a:rPr lang="en-US" sz="2400" dirty="0" err="1"/>
              <a:t>classname</a:t>
            </a:r>
            <a:r>
              <a:rPr lang="en-US" sz="2400" dirty="0"/>
              <a:t>(const </a:t>
            </a:r>
            <a:r>
              <a:rPr lang="en-US" sz="2400" dirty="0" err="1"/>
              <a:t>classname</a:t>
            </a:r>
            <a:r>
              <a:rPr lang="en-US" sz="2400" dirty="0"/>
              <a:t> &amp;p)</a:t>
            </a:r>
          </a:p>
          <a:p>
            <a:pPr marL="514350" indent="-514350" algn="just" eaLnBrk="1" fontAlgn="auto" hangingPunct="1">
              <a:spcAft>
                <a:spcPts val="0"/>
              </a:spcAft>
              <a:buFont typeface="Wingdings 2" pitchFamily="18" charset="2"/>
              <a:buNone/>
              <a:defRPr/>
            </a:pPr>
            <a:r>
              <a:rPr lang="en-US" sz="2400" dirty="0"/>
              <a:t>{</a:t>
            </a:r>
          </a:p>
          <a:p>
            <a:pPr marL="514350" indent="-514350" algn="just" eaLnBrk="1" fontAlgn="auto" hangingPunct="1">
              <a:spcAft>
                <a:spcPts val="0"/>
              </a:spcAft>
              <a:buFont typeface="Wingdings 2" pitchFamily="18" charset="2"/>
              <a:buNone/>
              <a:defRPr/>
            </a:pPr>
            <a:r>
              <a:rPr lang="en-US" sz="2400" dirty="0"/>
              <a:t>	----------</a:t>
            </a:r>
          </a:p>
          <a:p>
            <a:pPr marL="514350" indent="-514350" algn="just" eaLnBrk="1" fontAlgn="auto" hangingPunct="1">
              <a:spcAft>
                <a:spcPts val="0"/>
              </a:spcAft>
              <a:buFont typeface="Wingdings 2" pitchFamily="18" charset="2"/>
              <a:buNone/>
              <a:defRPr/>
            </a:pPr>
            <a:r>
              <a:rPr lang="en-US" sz="2400" dirty="0"/>
              <a:t>}</a:t>
            </a:r>
          </a:p>
          <a:p>
            <a:pPr marL="514350" indent="-514350" algn="just" eaLnBrk="1" fontAlgn="auto" hangingPunct="1">
              <a:spcAft>
                <a:spcPts val="0"/>
              </a:spcAft>
              <a:buFont typeface="Wingdings 2" pitchFamily="18" charset="2"/>
              <a:buNone/>
              <a:defRPr/>
            </a:pPr>
            <a:endParaRPr lang="en-US" sz="2400" dirty="0"/>
          </a:p>
          <a:p>
            <a:pPr algn="just" eaLnBrk="1" fontAlgn="auto" hangingPunct="1">
              <a:spcAft>
                <a:spcPts val="0"/>
              </a:spcAft>
              <a:defRPr/>
            </a:pPr>
            <a:r>
              <a:rPr lang="en-US" sz="2800" dirty="0"/>
              <a:t>There is a danger in copying an object bit by bit if the object contains pointers since the pointer address will be copied in the process resulting in two different objects that share the same memory buffer.</a:t>
            </a:r>
          </a:p>
          <a:p>
            <a:pPr algn="just" eaLnBrk="1" fontAlgn="auto" hangingPunct="1">
              <a:spcAft>
                <a:spcPts val="0"/>
              </a:spcAft>
              <a:defRPr/>
            </a:pPr>
            <a:endParaRPr lang="en-US" sz="2800" dirty="0"/>
          </a:p>
          <a:p>
            <a:pPr algn="just" eaLnBrk="1" fontAlgn="auto" hangingPunct="1">
              <a:spcAft>
                <a:spcPts val="0"/>
              </a:spcAft>
              <a:defRPr/>
            </a:pPr>
            <a:r>
              <a:rPr lang="en-US" sz="2800" dirty="0"/>
              <a:t>Two ways to call copy constructor is :</a:t>
            </a:r>
          </a:p>
          <a:p>
            <a:pPr marL="0" indent="0" algn="just" eaLnBrk="1" fontAlgn="auto" hangingPunct="1">
              <a:spcAft>
                <a:spcPts val="0"/>
              </a:spcAft>
              <a:buNone/>
              <a:defRPr/>
            </a:pPr>
            <a:r>
              <a:rPr lang="fr-FR" sz="2800" dirty="0"/>
              <a:t>	Point p2 = p1; </a:t>
            </a:r>
          </a:p>
          <a:p>
            <a:pPr marL="0" indent="0" algn="just" eaLnBrk="1" fontAlgn="auto" hangingPunct="1">
              <a:spcAft>
                <a:spcPts val="0"/>
              </a:spcAft>
              <a:buNone/>
              <a:defRPr/>
            </a:pPr>
            <a:r>
              <a:rPr lang="fr-FR" sz="2800" dirty="0"/>
              <a:t>	Point p3(p2) ; </a:t>
            </a:r>
          </a:p>
          <a:p>
            <a:pPr marL="0" indent="0" algn="just" eaLnBrk="1" fontAlgn="auto" hangingPunct="1">
              <a:spcAft>
                <a:spcPts val="0"/>
              </a:spcAft>
              <a:buNone/>
              <a:defRPr/>
            </a:pPr>
            <a:endParaRPr lang="en-US" sz="2800" dirty="0"/>
          </a:p>
          <a:p>
            <a:pPr algn="just" eaLnBrk="1" fontAlgn="auto" hangingPunct="1">
              <a:spcAft>
                <a:spcPts val="0"/>
              </a:spcAft>
              <a:defRPr/>
            </a:pPr>
            <a:endParaRPr lang="en-US" sz="2700" dirty="0"/>
          </a:p>
          <a:p>
            <a:pPr algn="just" eaLnBrk="1" fontAlgn="auto" hangingPunct="1">
              <a:spcAft>
                <a:spcPts val="0"/>
              </a:spcAft>
              <a:buFont typeface="Wingdings 2" pitchFamily="18" charset="2"/>
              <a:buNone/>
              <a:defRPr/>
            </a:pPr>
            <a:endParaRPr lang="en-US" dirty="0"/>
          </a:p>
        </p:txBody>
      </p:sp>
    </p:spTree>
    <p:extLst>
      <p:ext uri="{BB962C8B-B14F-4D97-AF65-F5344CB8AC3E}">
        <p14:creationId xmlns:p14="http://schemas.microsoft.com/office/powerpoint/2010/main" val="225518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98" y="228600"/>
            <a:ext cx="7317105" cy="563562"/>
          </a:xfrm>
        </p:spPr>
        <p:txBody>
          <a:bodyPr>
            <a:normAutofit fontScale="90000"/>
          </a:bodyPr>
          <a:lstStyle/>
          <a:p>
            <a:r>
              <a:rPr lang="en-US" b="1" dirty="0"/>
              <a:t>Copy constructor</a:t>
            </a:r>
          </a:p>
        </p:txBody>
      </p:sp>
      <p:sp>
        <p:nvSpPr>
          <p:cNvPr id="4" name="Rectangle 3"/>
          <p:cNvSpPr/>
          <p:nvPr/>
        </p:nvSpPr>
        <p:spPr>
          <a:xfrm>
            <a:off x="152400" y="1066800"/>
            <a:ext cx="3258636" cy="48013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#include&lt;iostream&gt;</a:t>
            </a:r>
          </a:p>
          <a:p>
            <a:r>
              <a:rPr lang="en-US" b="1" dirty="0"/>
              <a:t>using namespace std;</a:t>
            </a:r>
          </a:p>
          <a:p>
            <a:r>
              <a:rPr lang="en-US" b="1" dirty="0"/>
              <a:t>class Point</a:t>
            </a:r>
          </a:p>
          <a:p>
            <a:r>
              <a:rPr lang="en-US" b="1" dirty="0"/>
              <a:t>{</a:t>
            </a:r>
          </a:p>
          <a:p>
            <a:r>
              <a:rPr lang="en-US" b="1" dirty="0"/>
              <a:t>private:</a:t>
            </a:r>
          </a:p>
          <a:p>
            <a:r>
              <a:rPr lang="en-US" b="1" dirty="0"/>
              <a:t>    int x, y;</a:t>
            </a:r>
          </a:p>
          <a:p>
            <a:r>
              <a:rPr lang="en-US" b="1" dirty="0"/>
              <a:t>public:</a:t>
            </a:r>
          </a:p>
          <a:p>
            <a:r>
              <a:rPr lang="en-US" b="1" dirty="0"/>
              <a:t>    Point(int x1, int y1) </a:t>
            </a:r>
          </a:p>
          <a:p>
            <a:r>
              <a:rPr lang="en-US" b="1" dirty="0"/>
              <a:t>     { x = x1; y = y1; } </a:t>
            </a:r>
          </a:p>
          <a:p>
            <a:r>
              <a:rPr lang="en-US" b="1" dirty="0"/>
              <a:t>/*Copy constructor below*/</a:t>
            </a:r>
          </a:p>
          <a:p>
            <a:r>
              <a:rPr lang="en-US" b="1" dirty="0"/>
              <a:t>    Point(const Point &amp;p2) </a:t>
            </a:r>
          </a:p>
          <a:p>
            <a:r>
              <a:rPr lang="en-US" b="1" dirty="0"/>
              <a:t>    {</a:t>
            </a:r>
          </a:p>
          <a:p>
            <a:r>
              <a:rPr lang="en-US" b="1" dirty="0"/>
              <a:t>       x = p2.x; y = p2.y; </a:t>
            </a:r>
          </a:p>
          <a:p>
            <a:r>
              <a:rPr lang="en-US" b="1" dirty="0"/>
              <a:t>     }</a:t>
            </a:r>
          </a:p>
          <a:p>
            <a:r>
              <a:rPr lang="en-US" b="1" dirty="0"/>
              <a:t>     int </a:t>
            </a:r>
            <a:r>
              <a:rPr lang="en-US" b="1" dirty="0" err="1"/>
              <a:t>getX</a:t>
            </a:r>
            <a:r>
              <a:rPr lang="en-US" b="1" dirty="0"/>
              <a:t>()            {  return x; }</a:t>
            </a:r>
          </a:p>
          <a:p>
            <a:r>
              <a:rPr lang="en-US" b="1" dirty="0"/>
              <a:t>    int </a:t>
            </a:r>
            <a:r>
              <a:rPr lang="en-US" b="1" dirty="0" err="1"/>
              <a:t>getY</a:t>
            </a:r>
            <a:r>
              <a:rPr lang="en-US" b="1" dirty="0"/>
              <a:t>()            {  return y; }</a:t>
            </a:r>
          </a:p>
          <a:p>
            <a:r>
              <a:rPr lang="en-US" b="1" dirty="0"/>
              <a:t>};</a:t>
            </a:r>
          </a:p>
        </p:txBody>
      </p:sp>
      <p:sp>
        <p:nvSpPr>
          <p:cNvPr id="5" name="Rectangle 4"/>
          <p:cNvSpPr/>
          <p:nvPr/>
        </p:nvSpPr>
        <p:spPr>
          <a:xfrm>
            <a:off x="3485867" y="1058883"/>
            <a:ext cx="5485447"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int main()</a:t>
            </a:r>
          </a:p>
          <a:p>
            <a:r>
              <a:rPr lang="en-US" b="1" dirty="0"/>
              <a:t>{</a:t>
            </a:r>
          </a:p>
          <a:p>
            <a:r>
              <a:rPr lang="en-US" b="1" dirty="0"/>
              <a:t>    Point p1(10, 15); // Normal constructor is called here</a:t>
            </a:r>
          </a:p>
          <a:p>
            <a:r>
              <a:rPr lang="en-US" b="1" dirty="0"/>
              <a:t>    Point p2 = p1; // Copy constructor is called here</a:t>
            </a:r>
          </a:p>
          <a:p>
            <a:r>
              <a:rPr lang="en-US" b="1" dirty="0"/>
              <a:t>    Point p3(p2) ; // Copy constructor is called here</a:t>
            </a:r>
          </a:p>
          <a:p>
            <a:r>
              <a:rPr lang="en-US" b="1" dirty="0"/>
              <a:t>    </a:t>
            </a:r>
          </a:p>
          <a:p>
            <a:r>
              <a:rPr lang="en-US" b="1" dirty="0"/>
              <a:t>    // Let us access values assigned by constructors</a:t>
            </a:r>
          </a:p>
          <a:p>
            <a:r>
              <a:rPr lang="en-US" b="1" dirty="0" err="1"/>
              <a:t>cout</a:t>
            </a:r>
            <a:r>
              <a:rPr lang="en-US" b="1" dirty="0"/>
              <a:t>&lt;&lt;"p1.x = "&lt;&lt;p1.getX()&lt;&lt;", p1.y = "&lt;&lt;p1.getY();</a:t>
            </a:r>
          </a:p>
          <a:p>
            <a:r>
              <a:rPr lang="en-US" b="1" dirty="0" err="1"/>
              <a:t>cout</a:t>
            </a:r>
            <a:r>
              <a:rPr lang="en-US" b="1" dirty="0"/>
              <a:t>&lt;&lt;"\np2.x = "&lt;&lt;p2.getX()&lt;&lt;", p2.y = "&lt;&lt;p2.getY();</a:t>
            </a:r>
          </a:p>
          <a:p>
            <a:r>
              <a:rPr lang="en-US" b="1" dirty="0" err="1"/>
              <a:t>cout</a:t>
            </a:r>
            <a:r>
              <a:rPr lang="en-US" b="1" dirty="0"/>
              <a:t>&lt;&lt;"\np3.x = "&lt;&lt;p3.getX()&lt;&lt;", p3.y = "&lt;&lt;p3.getY();</a:t>
            </a:r>
          </a:p>
          <a:p>
            <a:r>
              <a:rPr lang="en-US" b="1" dirty="0"/>
              <a:t> </a:t>
            </a:r>
          </a:p>
          <a:p>
            <a:r>
              <a:rPr lang="en-US" b="1" dirty="0"/>
              <a:t>    return 0;</a:t>
            </a:r>
          </a:p>
          <a:p>
            <a:r>
              <a:rPr lang="en-US" b="1" dirty="0"/>
              <a:t>}</a:t>
            </a:r>
          </a:p>
        </p:txBody>
      </p:sp>
      <p:sp>
        <p:nvSpPr>
          <p:cNvPr id="6" name="TextBox 5">
            <a:extLst>
              <a:ext uri="{FF2B5EF4-FFF2-40B4-BE49-F238E27FC236}">
                <a16:creationId xmlns:a16="http://schemas.microsoft.com/office/drawing/2014/main" id="{243E5DDB-A431-58DE-D846-5E6029F97850}"/>
              </a:ext>
            </a:extLst>
          </p:cNvPr>
          <p:cNvSpPr txBox="1"/>
          <p:nvPr/>
        </p:nvSpPr>
        <p:spPr>
          <a:xfrm>
            <a:off x="4953000" y="5257800"/>
            <a:ext cx="2971800" cy="1200329"/>
          </a:xfrm>
          <a:prstGeom prst="rect">
            <a:avLst/>
          </a:prstGeom>
          <a:noFill/>
        </p:spPr>
        <p:txBody>
          <a:bodyPr wrap="square">
            <a:spAutoFit/>
          </a:bodyPr>
          <a:lstStyle/>
          <a:p>
            <a:r>
              <a:rPr lang="es-ES" dirty="0"/>
              <a:t>Output:</a:t>
            </a:r>
          </a:p>
          <a:p>
            <a:r>
              <a:rPr lang="es-ES" dirty="0"/>
              <a:t>p1.x = 10, p1.y = 15</a:t>
            </a:r>
          </a:p>
          <a:p>
            <a:r>
              <a:rPr lang="es-ES" dirty="0"/>
              <a:t>p2.x = 10, p2.y = 15</a:t>
            </a:r>
          </a:p>
          <a:p>
            <a:r>
              <a:rPr lang="es-ES" dirty="0"/>
              <a:t>p3.x = 10, p3.y = 15</a:t>
            </a:r>
            <a:endParaRPr lang="en-IN" dirty="0"/>
          </a:p>
        </p:txBody>
      </p:sp>
    </p:spTree>
    <p:extLst>
      <p:ext uri="{BB962C8B-B14F-4D97-AF65-F5344CB8AC3E}">
        <p14:creationId xmlns:p14="http://schemas.microsoft.com/office/powerpoint/2010/main" val="18556854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E8363162-9F1A-F958-2654-F30DF0928FD8}"/>
              </a:ext>
            </a:extLst>
          </p:cNvPr>
          <p:cNvSpPr>
            <a:spLocks noGrp="1"/>
          </p:cNvSpPr>
          <p:nvPr>
            <p:ph sz="quarter" idx="1"/>
          </p:nvPr>
        </p:nvSpPr>
        <p:spPr>
          <a:xfrm>
            <a:off x="214313" y="0"/>
            <a:ext cx="8715375" cy="642938"/>
          </a:xfrm>
        </p:spPr>
        <p:txBody>
          <a:bodyPr>
            <a:normAutofit/>
          </a:bodyPr>
          <a:lstStyle/>
          <a:p>
            <a:pPr algn="ctr">
              <a:buFont typeface="Wingdings 2" panose="05020102010507070707" pitchFamily="18" charset="2"/>
              <a:buNone/>
            </a:pPr>
            <a:r>
              <a:rPr lang="en-US" altLang="en-US" sz="2800" b="1" dirty="0"/>
              <a:t>Constructor Overloading</a:t>
            </a:r>
          </a:p>
        </p:txBody>
      </p:sp>
      <p:sp>
        <p:nvSpPr>
          <p:cNvPr id="12294" name="Content Placeholder 1">
            <a:extLst>
              <a:ext uri="{FF2B5EF4-FFF2-40B4-BE49-F238E27FC236}">
                <a16:creationId xmlns:a16="http://schemas.microsoft.com/office/drawing/2014/main" id="{3404DE02-0421-7F9D-236F-EB997688496C}"/>
              </a:ext>
            </a:extLst>
          </p:cNvPr>
          <p:cNvSpPr txBox="1">
            <a:spLocks/>
          </p:cNvSpPr>
          <p:nvPr/>
        </p:nvSpPr>
        <p:spPr bwMode="auto">
          <a:xfrm>
            <a:off x="214313" y="571500"/>
            <a:ext cx="8715375" cy="605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0" i="0" dirty="0">
                <a:solidFill>
                  <a:srgbClr val="202124"/>
                </a:solidFill>
                <a:effectLst/>
                <a:latin typeface="Google Sans"/>
              </a:rPr>
              <a:t>Constructor overloading can be defined as </a:t>
            </a:r>
            <a:r>
              <a:rPr lang="en-US" sz="2400" b="0" i="0" dirty="0">
                <a:solidFill>
                  <a:srgbClr val="040C28"/>
                </a:solidFill>
                <a:effectLst/>
                <a:latin typeface="Google Sans"/>
              </a:rPr>
              <a:t>the concept of having more than one constructor with different parameters so that every constructor can perform a different task</a:t>
            </a:r>
            <a:r>
              <a:rPr lang="en-US" sz="2400" b="0" i="0" dirty="0">
                <a:solidFill>
                  <a:srgbClr val="202124"/>
                </a:solidFill>
                <a:effectLst/>
                <a:latin typeface="Google Sans"/>
              </a:rPr>
              <a:t>.</a:t>
            </a:r>
          </a:p>
          <a:p>
            <a:pPr eaLnBrk="1" hangingPunct="1"/>
            <a:endParaRPr lang="en-US" sz="2400" b="0" i="0" dirty="0">
              <a:solidFill>
                <a:srgbClr val="202124"/>
              </a:solidFill>
              <a:effectLst/>
              <a:latin typeface="Google Sans"/>
            </a:endParaRPr>
          </a:p>
          <a:p>
            <a:pPr eaLnBrk="1" hangingPunct="1"/>
            <a:r>
              <a:rPr lang="en-US" sz="2400" dirty="0">
                <a:solidFill>
                  <a:srgbClr val="040C28"/>
                </a:solidFill>
                <a:latin typeface="Google Sans"/>
              </a:rPr>
              <a:t>This concept is known as Constructor Overloading and is quite similar to function overloading.</a:t>
            </a:r>
          </a:p>
          <a:p>
            <a:pPr eaLnBrk="1" hangingPunct="1"/>
            <a:endParaRPr lang="en-US" sz="2400" dirty="0">
              <a:solidFill>
                <a:srgbClr val="040C28"/>
              </a:solidFill>
              <a:latin typeface="Google Sans"/>
            </a:endParaRPr>
          </a:p>
          <a:p>
            <a:pPr algn="l" fontAlgn="base"/>
            <a:r>
              <a:rPr lang="en-US" sz="2400" dirty="0">
                <a:solidFill>
                  <a:srgbClr val="040C28"/>
                </a:solidFill>
                <a:latin typeface="Google Sans"/>
              </a:rPr>
              <a:t>A constructor is called depending on the number and type of arguments passed.</a:t>
            </a:r>
          </a:p>
          <a:p>
            <a:pPr algn="l" fontAlgn="base"/>
            <a:r>
              <a:rPr lang="en-US" sz="2400" dirty="0">
                <a:solidFill>
                  <a:srgbClr val="040C28"/>
                </a:solidFill>
                <a:latin typeface="Google Sans"/>
              </a:rPr>
              <a:t>While creating the object, arguments must be passed to let the compiler know, which constructor needs to be called.</a:t>
            </a:r>
          </a:p>
          <a:p>
            <a:pPr eaLnBrk="1" hangingPunct="1"/>
            <a:r>
              <a:rPr lang="en-US" altLang="en-US" sz="2400" dirty="0">
                <a:solidFill>
                  <a:srgbClr val="040C28"/>
                </a:solidFill>
                <a:latin typeface="Google Sans"/>
              </a:rPr>
              <a:t>Constructor with different arguments</a:t>
            </a:r>
          </a:p>
          <a:p>
            <a:pPr eaLnBrk="1" hangingPunct="1"/>
            <a:r>
              <a:rPr lang="en-US" altLang="en-US" sz="2400" dirty="0">
                <a:solidFill>
                  <a:srgbClr val="040C28"/>
                </a:solidFill>
                <a:latin typeface="Google Sans"/>
              </a:rPr>
              <a:t>sample();</a:t>
            </a:r>
          </a:p>
          <a:p>
            <a:pPr eaLnBrk="1" hangingPunct="1"/>
            <a:r>
              <a:rPr lang="en-US" altLang="en-US" sz="2400" dirty="0">
                <a:solidFill>
                  <a:srgbClr val="040C28"/>
                </a:solidFill>
                <a:latin typeface="Google Sans"/>
              </a:rPr>
              <a:t>sample(int a);</a:t>
            </a:r>
          </a:p>
          <a:p>
            <a:pPr eaLnBrk="1" hangingPunct="1"/>
            <a:r>
              <a:rPr lang="en-US" altLang="en-US" sz="2400" dirty="0">
                <a:solidFill>
                  <a:srgbClr val="040C28"/>
                </a:solidFill>
                <a:latin typeface="Google Sans"/>
              </a:rPr>
              <a:t>sample(int </a:t>
            </a:r>
            <a:r>
              <a:rPr lang="en-US" altLang="en-US" sz="2400" dirty="0" err="1">
                <a:solidFill>
                  <a:srgbClr val="040C28"/>
                </a:solidFill>
                <a:latin typeface="Google Sans"/>
              </a:rPr>
              <a:t>a,int</a:t>
            </a:r>
            <a:r>
              <a:rPr lang="en-US" altLang="en-US" sz="2400" dirty="0">
                <a:solidFill>
                  <a:srgbClr val="040C28"/>
                </a:solidFill>
                <a:latin typeface="Google Sans"/>
              </a:rPr>
              <a:t> b);</a:t>
            </a:r>
          </a:p>
          <a:p>
            <a:pPr eaLnBrk="1" hangingPunct="1"/>
            <a:r>
              <a:rPr lang="en-US" altLang="en-US" sz="2400" dirty="0">
                <a:solidFill>
                  <a:srgbClr val="040C28"/>
                </a:solidFill>
                <a:latin typeface="Google Sans"/>
              </a:rPr>
              <a:t>sample(int </a:t>
            </a:r>
            <a:r>
              <a:rPr lang="en-US" altLang="en-US" sz="2400" dirty="0" err="1">
                <a:solidFill>
                  <a:srgbClr val="040C28"/>
                </a:solidFill>
                <a:latin typeface="Google Sans"/>
              </a:rPr>
              <a:t>a,int</a:t>
            </a:r>
            <a:r>
              <a:rPr lang="en-US" altLang="en-US" sz="2400" dirty="0">
                <a:solidFill>
                  <a:srgbClr val="040C28"/>
                </a:solidFill>
                <a:latin typeface="Google Sans"/>
              </a:rPr>
              <a:t> </a:t>
            </a:r>
            <a:r>
              <a:rPr lang="en-US" altLang="en-US" sz="2400" dirty="0" err="1">
                <a:solidFill>
                  <a:srgbClr val="040C28"/>
                </a:solidFill>
                <a:latin typeface="Google Sans"/>
              </a:rPr>
              <a:t>b,int</a:t>
            </a:r>
            <a:r>
              <a:rPr lang="en-US" altLang="en-US" sz="2400" dirty="0">
                <a:solidFill>
                  <a:srgbClr val="040C28"/>
                </a:solidFill>
                <a:latin typeface="Google Sans"/>
              </a:rPr>
              <a:t> c);</a:t>
            </a:r>
          </a:p>
          <a:p>
            <a:pPr eaLnBrk="1" hangingPunct="1"/>
            <a:endParaRPr lang="en-US" altLang="en-US" sz="2400" dirty="0"/>
          </a:p>
          <a:p>
            <a:pPr eaLnBrk="1" hangingPunct="1"/>
            <a:endParaRPr lang="en-US" altLang="en-US" sz="2400" dirty="0"/>
          </a:p>
          <a:p>
            <a:pPr eaLnBrk="1" hangingPunct="1"/>
            <a:endParaRPr lang="en-US"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1">
            <a:extLst>
              <a:ext uri="{FF2B5EF4-FFF2-40B4-BE49-F238E27FC236}">
                <a16:creationId xmlns:a16="http://schemas.microsoft.com/office/drawing/2014/main" id="{7B69F27B-CE79-8CF5-5EB9-599E3A6C7CBC}"/>
              </a:ext>
            </a:extLst>
          </p:cNvPr>
          <p:cNvSpPr txBox="1">
            <a:spLocks/>
          </p:cNvSpPr>
          <p:nvPr/>
        </p:nvSpPr>
        <p:spPr bwMode="auto">
          <a:xfrm>
            <a:off x="214313" y="114300"/>
            <a:ext cx="4286250" cy="6438900"/>
          </a:xfrm>
          <a:prstGeom prst="rect">
            <a:avLst/>
          </a:prstGeom>
          <a:ln/>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#include &lt;iostream&gt;</a:t>
            </a:r>
          </a:p>
          <a:p>
            <a:pPr eaLnBrk="1" hangingPunct="1"/>
            <a:r>
              <a:rPr lang="en-US" altLang="en-US" dirty="0"/>
              <a:t>using namespace std;</a:t>
            </a:r>
          </a:p>
          <a:p>
            <a:pPr eaLnBrk="1" hangingPunct="1"/>
            <a:r>
              <a:rPr lang="en-US" altLang="en-US" dirty="0"/>
              <a:t>class sample{</a:t>
            </a:r>
          </a:p>
          <a:p>
            <a:pPr eaLnBrk="1" hangingPunct="1"/>
            <a:r>
              <a:rPr lang="en-US" altLang="en-US" dirty="0"/>
              <a:t>private:</a:t>
            </a:r>
          </a:p>
          <a:p>
            <a:pPr eaLnBrk="1" hangingPunct="1"/>
            <a:r>
              <a:rPr lang="en-US" altLang="en-US" dirty="0"/>
              <a:t>int </a:t>
            </a:r>
            <a:r>
              <a:rPr lang="en-US" altLang="en-US" dirty="0" err="1"/>
              <a:t>a,b,c</a:t>
            </a:r>
            <a:r>
              <a:rPr lang="en-US" altLang="en-US" dirty="0"/>
              <a:t>;</a:t>
            </a:r>
          </a:p>
          <a:p>
            <a:pPr eaLnBrk="1" hangingPunct="1"/>
            <a:r>
              <a:rPr lang="en-US" altLang="en-US" dirty="0"/>
              <a:t>public:</a:t>
            </a:r>
          </a:p>
          <a:p>
            <a:pPr eaLnBrk="1" hangingPunct="1"/>
            <a:r>
              <a:rPr lang="en-US" altLang="en-US" dirty="0"/>
              <a:t>sample(){</a:t>
            </a:r>
          </a:p>
          <a:p>
            <a:pPr eaLnBrk="1" hangingPunct="1"/>
            <a:r>
              <a:rPr lang="en-US" altLang="en-US" dirty="0"/>
              <a:t>a=0;</a:t>
            </a:r>
          </a:p>
          <a:p>
            <a:pPr eaLnBrk="1" hangingPunct="1"/>
            <a:r>
              <a:rPr lang="en-US" altLang="en-US" dirty="0"/>
              <a:t>b=0;</a:t>
            </a:r>
          </a:p>
          <a:p>
            <a:pPr eaLnBrk="1" hangingPunct="1"/>
            <a:r>
              <a:rPr lang="en-US" altLang="en-US" dirty="0"/>
              <a:t>c=0;</a:t>
            </a:r>
          </a:p>
          <a:p>
            <a:pPr eaLnBrk="1" hangingPunct="1"/>
            <a:r>
              <a:rPr lang="en-US" altLang="en-US" dirty="0"/>
              <a:t>}</a:t>
            </a:r>
          </a:p>
          <a:p>
            <a:pPr eaLnBrk="1" hangingPunct="1"/>
            <a:r>
              <a:rPr lang="en-US" altLang="en-US" dirty="0"/>
              <a:t>sample(int x){</a:t>
            </a:r>
          </a:p>
          <a:p>
            <a:pPr eaLnBrk="1" hangingPunct="1"/>
            <a:r>
              <a:rPr lang="en-US" altLang="en-US" dirty="0"/>
              <a:t>a=x;</a:t>
            </a:r>
          </a:p>
          <a:p>
            <a:pPr eaLnBrk="1" hangingPunct="1"/>
            <a:r>
              <a:rPr lang="en-US" altLang="en-US" dirty="0"/>
              <a:t>b=2;</a:t>
            </a:r>
          </a:p>
          <a:p>
            <a:pPr eaLnBrk="1" hangingPunct="1"/>
            <a:r>
              <a:rPr lang="en-US" altLang="en-US" dirty="0"/>
              <a:t>c=3;</a:t>
            </a:r>
          </a:p>
          <a:p>
            <a:pPr eaLnBrk="1" hangingPunct="1"/>
            <a:r>
              <a:rPr lang="en-US" altLang="en-US" dirty="0"/>
              <a:t>}</a:t>
            </a:r>
          </a:p>
          <a:p>
            <a:pPr eaLnBrk="1" hangingPunct="1"/>
            <a:r>
              <a:rPr lang="en-US" altLang="en-US" dirty="0"/>
              <a:t>sample(int </a:t>
            </a:r>
            <a:r>
              <a:rPr lang="en-US" altLang="en-US" dirty="0" err="1"/>
              <a:t>x,int</a:t>
            </a:r>
            <a:r>
              <a:rPr lang="en-US" altLang="en-US" dirty="0"/>
              <a:t> </a:t>
            </a:r>
            <a:r>
              <a:rPr lang="en-US" altLang="en-US" dirty="0" err="1"/>
              <a:t>y,int</a:t>
            </a:r>
            <a:r>
              <a:rPr lang="en-US" altLang="en-US" dirty="0"/>
              <a:t> z){</a:t>
            </a:r>
          </a:p>
          <a:p>
            <a:pPr eaLnBrk="1" hangingPunct="1"/>
            <a:r>
              <a:rPr lang="en-US" altLang="en-US" dirty="0"/>
              <a:t>a=x;</a:t>
            </a:r>
          </a:p>
          <a:p>
            <a:pPr eaLnBrk="1" hangingPunct="1"/>
            <a:r>
              <a:rPr lang="en-US" altLang="en-US" dirty="0"/>
              <a:t>b=y;</a:t>
            </a:r>
          </a:p>
          <a:p>
            <a:pPr eaLnBrk="1" hangingPunct="1"/>
            <a:r>
              <a:rPr lang="en-US" altLang="en-US" dirty="0"/>
              <a:t>c=z;</a:t>
            </a:r>
          </a:p>
          <a:p>
            <a:pPr eaLnBrk="1" hangingPunct="1"/>
            <a:r>
              <a:rPr lang="en-US" altLang="en-US" dirty="0"/>
              <a:t>}</a:t>
            </a:r>
          </a:p>
          <a:p>
            <a:pPr eaLnBrk="1" hangingPunct="1"/>
            <a:r>
              <a:rPr lang="en-US" altLang="en-US" dirty="0"/>
              <a:t>void display();</a:t>
            </a:r>
          </a:p>
          <a:p>
            <a:pPr eaLnBrk="1" hangingPunct="1"/>
            <a:r>
              <a:rPr lang="en-US" altLang="en-US" dirty="0"/>
              <a:t>};</a:t>
            </a:r>
          </a:p>
        </p:txBody>
      </p:sp>
      <p:sp>
        <p:nvSpPr>
          <p:cNvPr id="13318" name="Content Placeholder 1">
            <a:extLst>
              <a:ext uri="{FF2B5EF4-FFF2-40B4-BE49-F238E27FC236}">
                <a16:creationId xmlns:a16="http://schemas.microsoft.com/office/drawing/2014/main" id="{23152F1D-B380-B07C-3F8A-5FBE547FE11F}"/>
              </a:ext>
            </a:extLst>
          </p:cNvPr>
          <p:cNvSpPr txBox="1">
            <a:spLocks/>
          </p:cNvSpPr>
          <p:nvPr/>
        </p:nvSpPr>
        <p:spPr bwMode="auto">
          <a:xfrm>
            <a:off x="4572000" y="142875"/>
            <a:ext cx="4286250" cy="6215063"/>
          </a:xfrm>
          <a:prstGeom prst="rect">
            <a:avLst/>
          </a:prstGeom>
          <a:ln/>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a:p>
            <a:pPr eaLnBrk="1" hangingPunct="1"/>
            <a:r>
              <a:rPr lang="en-US" altLang="en-US" dirty="0"/>
              <a:t>void sample::display()</a:t>
            </a:r>
          </a:p>
          <a:p>
            <a:pPr eaLnBrk="1" hangingPunct="1"/>
            <a:r>
              <a:rPr lang="en-US" altLang="en-US" dirty="0"/>
              <a:t>{</a:t>
            </a:r>
          </a:p>
          <a:p>
            <a:pPr eaLnBrk="1" hangingPunct="1"/>
            <a:r>
              <a:rPr lang="en-US" altLang="en-US" dirty="0" err="1"/>
              <a:t>cout</a:t>
            </a:r>
            <a:r>
              <a:rPr lang="en-US" altLang="en-US" dirty="0"/>
              <a:t>&lt;&lt;"A="&lt;&lt;a&lt;&lt;</a:t>
            </a:r>
            <a:r>
              <a:rPr lang="en-US" altLang="en-US" dirty="0" err="1"/>
              <a:t>endl</a:t>
            </a:r>
            <a:r>
              <a:rPr lang="en-US" altLang="en-US" dirty="0"/>
              <a:t>;</a:t>
            </a:r>
          </a:p>
          <a:p>
            <a:pPr eaLnBrk="1" hangingPunct="1"/>
            <a:r>
              <a:rPr lang="en-US" altLang="en-US" dirty="0" err="1"/>
              <a:t>cout</a:t>
            </a:r>
            <a:r>
              <a:rPr lang="en-US" altLang="en-US" dirty="0"/>
              <a:t>&lt;&lt;"B="&lt;&lt;b&lt;&lt;</a:t>
            </a:r>
            <a:r>
              <a:rPr lang="en-US" altLang="en-US" dirty="0" err="1"/>
              <a:t>endl</a:t>
            </a:r>
            <a:r>
              <a:rPr lang="en-US" altLang="en-US" dirty="0"/>
              <a:t>;</a:t>
            </a:r>
          </a:p>
          <a:p>
            <a:pPr eaLnBrk="1" hangingPunct="1"/>
            <a:r>
              <a:rPr lang="en-US" altLang="en-US" dirty="0" err="1"/>
              <a:t>cout</a:t>
            </a:r>
            <a:r>
              <a:rPr lang="en-US" altLang="en-US" dirty="0"/>
              <a:t>&lt;&lt;"C="&lt;&lt;c&lt;&lt;</a:t>
            </a:r>
            <a:r>
              <a:rPr lang="en-US" altLang="en-US" dirty="0" err="1"/>
              <a:t>endl</a:t>
            </a:r>
            <a:r>
              <a:rPr lang="en-US" altLang="en-US" dirty="0"/>
              <a:t>;</a:t>
            </a:r>
          </a:p>
          <a:p>
            <a:pPr eaLnBrk="1" hangingPunct="1"/>
            <a:r>
              <a:rPr lang="en-US" altLang="en-US" dirty="0"/>
              <a:t>}</a:t>
            </a:r>
          </a:p>
          <a:p>
            <a:pPr eaLnBrk="1" hangingPunct="1"/>
            <a:r>
              <a:rPr lang="en-US" altLang="en-US" dirty="0"/>
              <a:t>int main()</a:t>
            </a:r>
          </a:p>
          <a:p>
            <a:pPr eaLnBrk="1" hangingPunct="1"/>
            <a:r>
              <a:rPr lang="en-US" altLang="en-US" dirty="0"/>
              <a:t>{</a:t>
            </a:r>
          </a:p>
          <a:p>
            <a:pPr eaLnBrk="1" hangingPunct="1"/>
            <a:r>
              <a:rPr lang="en-US" altLang="en-US" dirty="0"/>
              <a:t>sample s1;</a:t>
            </a:r>
          </a:p>
          <a:p>
            <a:pPr eaLnBrk="1" hangingPunct="1"/>
            <a:r>
              <a:rPr lang="en-US" altLang="en-US" dirty="0" err="1"/>
              <a:t>cout</a:t>
            </a:r>
            <a:r>
              <a:rPr lang="en-US" altLang="en-US" dirty="0"/>
              <a:t>&lt;&lt;"Contents of s1:"&lt;&lt;</a:t>
            </a:r>
            <a:r>
              <a:rPr lang="en-US" altLang="en-US" dirty="0" err="1"/>
              <a:t>endl</a:t>
            </a:r>
            <a:r>
              <a:rPr lang="en-US" altLang="en-US" dirty="0"/>
              <a:t>;</a:t>
            </a:r>
          </a:p>
          <a:p>
            <a:pPr eaLnBrk="1" hangingPunct="1"/>
            <a:r>
              <a:rPr lang="en-US" altLang="en-US" dirty="0"/>
              <a:t>s1.display();</a:t>
            </a:r>
          </a:p>
          <a:p>
            <a:pPr eaLnBrk="1" hangingPunct="1"/>
            <a:r>
              <a:rPr lang="en-US" altLang="en-US" dirty="0"/>
              <a:t>sample s2(10);</a:t>
            </a:r>
          </a:p>
          <a:p>
            <a:pPr eaLnBrk="1" hangingPunct="1"/>
            <a:r>
              <a:rPr lang="en-US" altLang="en-US" dirty="0" err="1"/>
              <a:t>cout</a:t>
            </a:r>
            <a:r>
              <a:rPr lang="en-US" altLang="en-US" dirty="0"/>
              <a:t>&lt;&lt;"Contents of s2:"&lt;&lt;</a:t>
            </a:r>
            <a:r>
              <a:rPr lang="en-US" altLang="en-US" dirty="0" err="1"/>
              <a:t>endl</a:t>
            </a:r>
            <a:r>
              <a:rPr lang="en-US" altLang="en-US" dirty="0"/>
              <a:t>;</a:t>
            </a:r>
          </a:p>
          <a:p>
            <a:pPr eaLnBrk="1" hangingPunct="1"/>
            <a:r>
              <a:rPr lang="en-US" altLang="en-US" dirty="0"/>
              <a:t>s2.display();</a:t>
            </a:r>
          </a:p>
          <a:p>
            <a:pPr eaLnBrk="1" hangingPunct="1"/>
            <a:r>
              <a:rPr lang="en-US" altLang="en-US" dirty="0"/>
              <a:t>sample s3(4,8,12);</a:t>
            </a:r>
          </a:p>
          <a:p>
            <a:pPr eaLnBrk="1" hangingPunct="1"/>
            <a:r>
              <a:rPr lang="en-US" altLang="en-US" dirty="0" err="1"/>
              <a:t>cout</a:t>
            </a:r>
            <a:r>
              <a:rPr lang="en-US" altLang="en-US" dirty="0"/>
              <a:t>&lt;&lt;"Contents of s3:"&lt;&lt;</a:t>
            </a:r>
            <a:r>
              <a:rPr lang="en-US" altLang="en-US" dirty="0" err="1"/>
              <a:t>endl</a:t>
            </a:r>
            <a:r>
              <a:rPr lang="en-US" altLang="en-US" dirty="0"/>
              <a:t>;</a:t>
            </a:r>
          </a:p>
          <a:p>
            <a:pPr eaLnBrk="1" hangingPunct="1"/>
            <a:r>
              <a:rPr lang="en-US" altLang="en-US" dirty="0"/>
              <a:t>s3.display();</a:t>
            </a:r>
          </a:p>
          <a:p>
            <a:pPr eaLnBrk="1" hangingPunct="1"/>
            <a:r>
              <a:rPr lang="en-US" altLang="en-US" dirty="0"/>
              <a:t>return 0;</a:t>
            </a:r>
          </a:p>
          <a:p>
            <a:pPr eaLnBrk="1" hangingPunct="1"/>
            <a:r>
              <a:rPr lang="en-US" altLang="en-US"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F5A7-2DF5-3AD9-6F3B-1D9C1A9951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B81C64-64E2-372E-C78C-C72043772FC9}"/>
              </a:ext>
            </a:extLst>
          </p:cNvPr>
          <p:cNvSpPr>
            <a:spLocks noGrp="1"/>
          </p:cNvSpPr>
          <p:nvPr>
            <p:ph idx="1"/>
          </p:nvPr>
        </p:nvSpPr>
        <p:spPr/>
        <p:txBody>
          <a:bodyPr>
            <a:normAutofit fontScale="70000" lnSpcReduction="20000"/>
          </a:bodyPr>
          <a:lstStyle/>
          <a:p>
            <a:pPr marL="0" indent="0">
              <a:buNone/>
            </a:pPr>
            <a:r>
              <a:rPr lang="en-IN" dirty="0"/>
              <a:t>Output:</a:t>
            </a:r>
          </a:p>
          <a:p>
            <a:pPr marL="0" indent="0">
              <a:buNone/>
            </a:pPr>
            <a:r>
              <a:rPr lang="en-US" dirty="0"/>
              <a:t>Contents of s1:</a:t>
            </a:r>
          </a:p>
          <a:p>
            <a:pPr marL="0" indent="0">
              <a:buNone/>
            </a:pPr>
            <a:r>
              <a:rPr lang="en-US" dirty="0"/>
              <a:t>A=0</a:t>
            </a:r>
          </a:p>
          <a:p>
            <a:pPr marL="0" indent="0">
              <a:buNone/>
            </a:pPr>
            <a:r>
              <a:rPr lang="en-US" dirty="0"/>
              <a:t>B=0</a:t>
            </a:r>
          </a:p>
          <a:p>
            <a:pPr marL="0" indent="0">
              <a:buNone/>
            </a:pPr>
            <a:r>
              <a:rPr lang="en-US" dirty="0"/>
              <a:t>C=0</a:t>
            </a:r>
          </a:p>
          <a:p>
            <a:pPr marL="0" indent="0">
              <a:buNone/>
            </a:pPr>
            <a:r>
              <a:rPr lang="en-US" dirty="0"/>
              <a:t>Contents of s2:</a:t>
            </a:r>
          </a:p>
          <a:p>
            <a:pPr marL="0" indent="0">
              <a:buNone/>
            </a:pPr>
            <a:r>
              <a:rPr lang="en-US" dirty="0"/>
              <a:t>A=10</a:t>
            </a:r>
          </a:p>
          <a:p>
            <a:pPr marL="0" indent="0">
              <a:buNone/>
            </a:pPr>
            <a:r>
              <a:rPr lang="en-US" dirty="0"/>
              <a:t>B=2</a:t>
            </a:r>
          </a:p>
          <a:p>
            <a:pPr marL="0" indent="0">
              <a:buNone/>
            </a:pPr>
            <a:r>
              <a:rPr lang="en-US" dirty="0"/>
              <a:t>C=3</a:t>
            </a:r>
          </a:p>
          <a:p>
            <a:pPr marL="0" indent="0">
              <a:buNone/>
            </a:pPr>
            <a:r>
              <a:rPr lang="en-US" dirty="0"/>
              <a:t>Contents of s3:</a:t>
            </a:r>
          </a:p>
          <a:p>
            <a:pPr marL="0" indent="0">
              <a:buNone/>
            </a:pPr>
            <a:r>
              <a:rPr lang="en-US" dirty="0"/>
              <a:t>A=4</a:t>
            </a:r>
          </a:p>
          <a:p>
            <a:pPr marL="0" indent="0">
              <a:buNone/>
            </a:pPr>
            <a:r>
              <a:rPr lang="en-US" dirty="0"/>
              <a:t>B=8</a:t>
            </a:r>
          </a:p>
          <a:p>
            <a:pPr marL="0" indent="0">
              <a:buNone/>
            </a:pPr>
            <a:r>
              <a:rPr lang="en-US" dirty="0"/>
              <a:t>C=12</a:t>
            </a:r>
            <a:endParaRPr lang="en-IN" dirty="0"/>
          </a:p>
        </p:txBody>
      </p:sp>
    </p:spTree>
    <p:extLst>
      <p:ext uri="{BB962C8B-B14F-4D97-AF65-F5344CB8AC3E}">
        <p14:creationId xmlns:p14="http://schemas.microsoft.com/office/powerpoint/2010/main" val="35273355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a:extLst>
              <a:ext uri="{FF2B5EF4-FFF2-40B4-BE49-F238E27FC236}">
                <a16:creationId xmlns:a16="http://schemas.microsoft.com/office/drawing/2014/main" id="{E08F1C6F-3ACD-079B-6417-1511E8CD7B4D}"/>
              </a:ext>
            </a:extLst>
          </p:cNvPr>
          <p:cNvSpPr>
            <a:spLocks noGrp="1"/>
          </p:cNvSpPr>
          <p:nvPr>
            <p:ph sz="quarter" idx="1"/>
          </p:nvPr>
        </p:nvSpPr>
        <p:spPr>
          <a:xfrm>
            <a:off x="0" y="0"/>
            <a:ext cx="9144000" cy="642938"/>
          </a:xfrm>
        </p:spPr>
        <p:txBody>
          <a:bodyPr/>
          <a:lstStyle/>
          <a:p>
            <a:pPr algn="ctr">
              <a:buFont typeface="Wingdings 2" panose="05020102010507070707" pitchFamily="18" charset="2"/>
              <a:buNone/>
            </a:pPr>
            <a:r>
              <a:rPr lang="en-US" altLang="en-US" sz="2800" b="1" dirty="0"/>
              <a:t>Destructor</a:t>
            </a:r>
          </a:p>
        </p:txBody>
      </p:sp>
      <p:sp>
        <p:nvSpPr>
          <p:cNvPr id="14342" name="Content Placeholder 1">
            <a:extLst>
              <a:ext uri="{FF2B5EF4-FFF2-40B4-BE49-F238E27FC236}">
                <a16:creationId xmlns:a16="http://schemas.microsoft.com/office/drawing/2014/main" id="{BABF1E8C-86CE-BF63-3816-58F9FE3F1035}"/>
              </a:ext>
            </a:extLst>
          </p:cNvPr>
          <p:cNvSpPr txBox="1">
            <a:spLocks/>
          </p:cNvSpPr>
          <p:nvPr/>
        </p:nvSpPr>
        <p:spPr bwMode="auto">
          <a:xfrm>
            <a:off x="381000" y="622618"/>
            <a:ext cx="8501062"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040C28"/>
                </a:solidFill>
                <a:latin typeface="Google Sans"/>
              </a:rPr>
              <a:t>A destructor is a function that automatically executes when an object is destroyed.</a:t>
            </a:r>
          </a:p>
          <a:p>
            <a:pPr eaLnBrk="1" hangingPunct="1"/>
            <a:endParaRPr lang="en-US" altLang="en-US" sz="2000" dirty="0">
              <a:solidFill>
                <a:srgbClr val="040C28"/>
              </a:solidFill>
              <a:latin typeface="Google Sans"/>
            </a:endParaRPr>
          </a:p>
          <a:p>
            <a:pPr eaLnBrk="1" hangingPunct="1"/>
            <a:r>
              <a:rPr lang="en-US" sz="2000" dirty="0">
                <a:solidFill>
                  <a:srgbClr val="040C28"/>
                </a:solidFill>
                <a:latin typeface="Google Sans"/>
              </a:rPr>
              <a:t>A destructor will have the same name as the class prefixed; along with a tilde (~) and it can neither return a value nor can it take any parameters.</a:t>
            </a:r>
          </a:p>
          <a:p>
            <a:pPr eaLnBrk="1" hangingPunct="1"/>
            <a:endParaRPr lang="en-US" sz="2000" dirty="0">
              <a:solidFill>
                <a:srgbClr val="040C28"/>
              </a:solidFill>
              <a:latin typeface="Google Sans"/>
            </a:endParaRPr>
          </a:p>
          <a:p>
            <a:pPr eaLnBrk="1" hangingPunct="1"/>
            <a:r>
              <a:rPr lang="en-US" sz="2000" dirty="0">
                <a:solidFill>
                  <a:srgbClr val="040C28"/>
                </a:solidFill>
                <a:latin typeface="Google Sans"/>
              </a:rPr>
              <a:t>Destructor can be very useful for releasing resources before coming out of the program like closing files, releasing memories, etc.</a:t>
            </a:r>
            <a:endParaRPr lang="en-US" altLang="en-US" sz="2000" dirty="0">
              <a:solidFill>
                <a:srgbClr val="040C28"/>
              </a:solidFill>
              <a:latin typeface="Google Sans"/>
            </a:endParaRPr>
          </a:p>
          <a:p>
            <a:pPr eaLnBrk="1" hangingPunct="1"/>
            <a:endParaRPr lang="en-US" altLang="en-US" sz="2000" dirty="0">
              <a:solidFill>
                <a:srgbClr val="040C28"/>
              </a:solidFill>
              <a:latin typeface="Google Sans"/>
            </a:endParaRPr>
          </a:p>
          <a:p>
            <a:pPr eaLnBrk="1" hangingPunct="1"/>
            <a:r>
              <a:rPr lang="en-US" altLang="en-US" sz="2000" dirty="0">
                <a:solidFill>
                  <a:srgbClr val="040C28"/>
                </a:solidFill>
                <a:latin typeface="Google Sans"/>
              </a:rPr>
              <a:t>class username</a:t>
            </a:r>
          </a:p>
          <a:p>
            <a:pPr eaLnBrk="1" hangingPunct="1"/>
            <a:r>
              <a:rPr lang="en-US" altLang="en-US" sz="2000" dirty="0">
                <a:solidFill>
                  <a:srgbClr val="040C28"/>
                </a:solidFill>
                <a:latin typeface="Google Sans"/>
              </a:rPr>
              <a:t>{</a:t>
            </a:r>
          </a:p>
          <a:p>
            <a:pPr eaLnBrk="1" hangingPunct="1"/>
            <a:r>
              <a:rPr lang="en-US" altLang="en-US" sz="2000" dirty="0">
                <a:solidFill>
                  <a:srgbClr val="040C28"/>
                </a:solidFill>
                <a:latin typeface="Google Sans"/>
              </a:rPr>
              <a:t>private:</a:t>
            </a:r>
          </a:p>
          <a:p>
            <a:pPr eaLnBrk="1" hangingPunct="1"/>
            <a:r>
              <a:rPr lang="en-US" altLang="en-US" sz="2000" dirty="0">
                <a:solidFill>
                  <a:srgbClr val="040C28"/>
                </a:solidFill>
                <a:latin typeface="Google Sans"/>
              </a:rPr>
              <a:t>---------------;</a:t>
            </a:r>
          </a:p>
          <a:p>
            <a:pPr eaLnBrk="1" hangingPunct="1"/>
            <a:r>
              <a:rPr lang="en-US" altLang="en-US" sz="2000" dirty="0">
                <a:solidFill>
                  <a:srgbClr val="040C28"/>
                </a:solidFill>
                <a:latin typeface="Google Sans"/>
              </a:rPr>
              <a:t>public:</a:t>
            </a:r>
          </a:p>
          <a:p>
            <a:pPr eaLnBrk="1" hangingPunct="1"/>
            <a:r>
              <a:rPr lang="en-US" altLang="en-US" sz="2000" dirty="0">
                <a:solidFill>
                  <a:srgbClr val="040C28"/>
                </a:solidFill>
                <a:latin typeface="Google Sans"/>
              </a:rPr>
              <a:t>username(); 		//constructor</a:t>
            </a:r>
          </a:p>
          <a:p>
            <a:pPr eaLnBrk="1" hangingPunct="1"/>
            <a:r>
              <a:rPr lang="en-US" altLang="en-US" sz="2000" dirty="0">
                <a:solidFill>
                  <a:srgbClr val="040C28"/>
                </a:solidFill>
                <a:latin typeface="Google Sans"/>
              </a:rPr>
              <a:t>~username();		//destructor</a:t>
            </a:r>
          </a:p>
          <a:p>
            <a:pPr eaLnBrk="1" hangingPunct="1"/>
            <a:r>
              <a:rPr lang="en-US" altLang="en-US" sz="2000" dirty="0">
                <a:solidFill>
                  <a:srgbClr val="040C28"/>
                </a:solidFill>
                <a:latin typeface="Google Sans"/>
              </a:rPr>
              <a:t>};</a:t>
            </a:r>
          </a:p>
          <a:p>
            <a:pPr eaLnBrk="1" hangingPunct="1"/>
            <a:endParaRPr lang="en-US" altLang="en-US" sz="2000" dirty="0"/>
          </a:p>
          <a:p>
            <a:pPr eaLnBrk="1" hangingPunct="1"/>
            <a:endParaRPr lang="en-US"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1E98-9D0B-3408-679B-4FF84B5F8C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546115-D366-86DB-AD90-09D3F096DD60}"/>
              </a:ext>
            </a:extLst>
          </p:cNvPr>
          <p:cNvSpPr>
            <a:spLocks noGrp="1"/>
          </p:cNvSpPr>
          <p:nvPr>
            <p:ph idx="1"/>
          </p:nvPr>
        </p:nvSpPr>
        <p:spPr/>
        <p:txBody>
          <a:bodyPr>
            <a:normAutofit/>
          </a:bodyPr>
          <a:lstStyle/>
          <a:p>
            <a:pPr marL="0" indent="0" algn="l" fontAlgn="base">
              <a:buNone/>
            </a:pPr>
            <a:r>
              <a:rPr lang="en-US" sz="2800" b="1" i="0" dirty="0">
                <a:solidFill>
                  <a:srgbClr val="273239"/>
                </a:solidFill>
                <a:effectLst/>
                <a:latin typeface="urw-din"/>
              </a:rPr>
              <a:t>4. Lower cost of development:</a:t>
            </a:r>
          </a:p>
          <a:p>
            <a:pPr marL="0" indent="0" algn="l" fontAlgn="base">
              <a:buNone/>
            </a:pPr>
            <a:r>
              <a:rPr lang="en-US" sz="2800" b="0" i="0" dirty="0">
                <a:solidFill>
                  <a:srgbClr val="273239"/>
                </a:solidFill>
                <a:effectLst/>
                <a:latin typeface="urw-din"/>
              </a:rPr>
              <a:t>The reuse of software also lowers the cost of development. Typically, more effort is put into object-oriented analysis and design, which lowers the overall cost of development.</a:t>
            </a:r>
          </a:p>
          <a:p>
            <a:pPr marL="0" indent="0" algn="l" fontAlgn="base">
              <a:buNone/>
            </a:pPr>
            <a:r>
              <a:rPr lang="en-US" sz="2800" b="1" i="0" dirty="0">
                <a:solidFill>
                  <a:srgbClr val="273239"/>
                </a:solidFill>
                <a:effectLst/>
                <a:latin typeface="urw-din"/>
              </a:rPr>
              <a:t>5. Higher-quality software:</a:t>
            </a:r>
          </a:p>
          <a:p>
            <a:pPr marL="0" indent="0" algn="l" fontAlgn="base">
              <a:buNone/>
            </a:pPr>
            <a:r>
              <a:rPr lang="en-US" sz="2800" b="0" i="0" dirty="0">
                <a:solidFill>
                  <a:srgbClr val="273239"/>
                </a:solidFill>
                <a:effectLst/>
                <a:latin typeface="urw-din"/>
              </a:rPr>
              <a:t>Faster development of software and lower cost of development allow more time and resources to be used in the verification of the software. </a:t>
            </a:r>
            <a:endParaRPr lang="en-IN" sz="2800" dirty="0"/>
          </a:p>
        </p:txBody>
      </p:sp>
    </p:spTree>
    <p:extLst>
      <p:ext uri="{BB962C8B-B14F-4D97-AF65-F5344CB8AC3E}">
        <p14:creationId xmlns:p14="http://schemas.microsoft.com/office/powerpoint/2010/main" val="24399870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155D-3023-3886-91EB-8905C7BAE4B5}"/>
              </a:ext>
            </a:extLst>
          </p:cNvPr>
          <p:cNvSpPr>
            <a:spLocks noGrp="1"/>
          </p:cNvSpPr>
          <p:nvPr>
            <p:ph type="title"/>
          </p:nvPr>
        </p:nvSpPr>
        <p:spPr>
          <a:xfrm>
            <a:off x="457200" y="274638"/>
            <a:ext cx="8229600" cy="563562"/>
          </a:xfrm>
        </p:spPr>
        <p:txBody>
          <a:bodyPr>
            <a:normAutofit fontScale="90000"/>
          </a:bodyPr>
          <a:lstStyle/>
          <a:p>
            <a:r>
              <a:rPr lang="en-IN" dirty="0"/>
              <a:t>Destructor Example</a:t>
            </a:r>
          </a:p>
        </p:txBody>
      </p:sp>
      <p:sp>
        <p:nvSpPr>
          <p:cNvPr id="3" name="Content Placeholder 2">
            <a:extLst>
              <a:ext uri="{FF2B5EF4-FFF2-40B4-BE49-F238E27FC236}">
                <a16:creationId xmlns:a16="http://schemas.microsoft.com/office/drawing/2014/main" id="{B23404B2-E4AE-33AC-109D-5AA9C925753B}"/>
              </a:ext>
            </a:extLst>
          </p:cNvPr>
          <p:cNvSpPr>
            <a:spLocks noGrp="1"/>
          </p:cNvSpPr>
          <p:nvPr>
            <p:ph idx="1"/>
          </p:nvPr>
        </p:nvSpPr>
        <p:spPr>
          <a:xfrm>
            <a:off x="457200" y="990600"/>
            <a:ext cx="8229600" cy="5592762"/>
          </a:xfrm>
        </p:spPr>
        <p:txBody>
          <a:bodyPr>
            <a:normAutofit fontScale="47500" lnSpcReduction="20000"/>
          </a:bodyPr>
          <a:lstStyle/>
          <a:p>
            <a:pPr marL="0" indent="0">
              <a:buNone/>
            </a:pPr>
            <a:r>
              <a:rPr lang="en-IN" sz="3600" dirty="0">
                <a:latin typeface="Arial" panose="020B0604020202020204" pitchFamily="34" charset="0"/>
                <a:cs typeface="Arial" panose="020B0604020202020204" pitchFamily="34" charset="0"/>
              </a:rPr>
              <a:t>#include &lt;iostream&gt;</a:t>
            </a:r>
          </a:p>
          <a:p>
            <a:pPr marL="0" indent="0">
              <a:buNone/>
            </a:pPr>
            <a:r>
              <a:rPr lang="en-IN" sz="3600" dirty="0">
                <a:latin typeface="Arial" panose="020B0604020202020204" pitchFamily="34" charset="0"/>
                <a:cs typeface="Arial" panose="020B0604020202020204" pitchFamily="34" charset="0"/>
              </a:rPr>
              <a:t>#include &lt;</a:t>
            </a:r>
            <a:r>
              <a:rPr lang="en-IN" sz="3600" dirty="0" err="1">
                <a:latin typeface="Arial" panose="020B0604020202020204" pitchFamily="34" charset="0"/>
                <a:cs typeface="Arial" panose="020B0604020202020204" pitchFamily="34" charset="0"/>
              </a:rPr>
              <a:t>cstring</a:t>
            </a:r>
            <a:r>
              <a:rPr lang="en-IN" sz="3600" dirty="0">
                <a:latin typeface="Arial" panose="020B0604020202020204" pitchFamily="34" charset="0"/>
                <a:cs typeface="Arial" panose="020B0604020202020204" pitchFamily="34" charset="0"/>
              </a:rPr>
              <a:t>&gt;</a:t>
            </a:r>
          </a:p>
          <a:p>
            <a:pPr marL="0" indent="0">
              <a:buNone/>
            </a:pPr>
            <a:r>
              <a:rPr lang="en-IN" sz="3600" dirty="0">
                <a:latin typeface="Arial" panose="020B0604020202020204" pitchFamily="34" charset="0"/>
                <a:cs typeface="Arial" panose="020B0604020202020204" pitchFamily="34" charset="0"/>
              </a:rPr>
              <a:t>using namespace std;</a:t>
            </a:r>
          </a:p>
          <a:p>
            <a:pPr marL="0" indent="0">
              <a:buNone/>
            </a:pPr>
            <a:r>
              <a:rPr lang="en-IN" sz="3600" dirty="0">
                <a:latin typeface="Arial" panose="020B0604020202020204" pitchFamily="34" charset="0"/>
                <a:cs typeface="Arial" panose="020B0604020202020204" pitchFamily="34" charset="0"/>
              </a:rPr>
              <a:t>class Cube</a:t>
            </a:r>
          </a:p>
          <a:p>
            <a:pPr marL="0" indent="0">
              <a:buNone/>
            </a:pPr>
            <a:r>
              <a:rPr lang="en-IN" sz="3600" dirty="0">
                <a:latin typeface="Arial" panose="020B0604020202020204" pitchFamily="34" charset="0"/>
                <a:cs typeface="Arial" panose="020B0604020202020204" pitchFamily="34" charset="0"/>
              </a:rPr>
              <a:t>{</a:t>
            </a:r>
          </a:p>
          <a:p>
            <a:pPr marL="0" indent="0">
              <a:buNone/>
            </a:pPr>
            <a:r>
              <a:rPr lang="en-IN" sz="3600" dirty="0">
                <a:latin typeface="Arial" panose="020B0604020202020204" pitchFamily="34" charset="0"/>
                <a:cs typeface="Arial" panose="020B0604020202020204" pitchFamily="34" charset="0"/>
              </a:rPr>
              <a:t>int side;</a:t>
            </a:r>
          </a:p>
          <a:p>
            <a:pPr marL="0" indent="0">
              <a:buNone/>
            </a:pPr>
            <a:r>
              <a:rPr lang="en-IN" sz="3600" dirty="0">
                <a:latin typeface="Arial" panose="020B0604020202020204" pitchFamily="34" charset="0"/>
                <a:cs typeface="Arial" panose="020B0604020202020204" pitchFamily="34" charset="0"/>
              </a:rPr>
              <a:t>public:</a:t>
            </a:r>
          </a:p>
          <a:p>
            <a:pPr marL="0" indent="0">
              <a:buNone/>
            </a:pPr>
            <a:r>
              <a:rPr lang="en-IN" sz="3600" dirty="0">
                <a:latin typeface="Arial" panose="020B0604020202020204" pitchFamily="34" charset="0"/>
                <a:cs typeface="Arial" panose="020B0604020202020204" pitchFamily="34" charset="0"/>
              </a:rPr>
              <a:t>	~Cube()</a:t>
            </a:r>
          </a:p>
          <a:p>
            <a:pPr marL="0" indent="0">
              <a:buNone/>
            </a:pPr>
            <a:r>
              <a:rPr lang="en-IN" sz="3600" dirty="0">
                <a:latin typeface="Arial" panose="020B0604020202020204" pitchFamily="34" charset="0"/>
                <a:cs typeface="Arial" panose="020B0604020202020204" pitchFamily="34" charset="0"/>
              </a:rPr>
              <a:t>	{ </a:t>
            </a:r>
          </a:p>
          <a:p>
            <a:pPr marL="0" indent="0">
              <a:buNone/>
            </a:pPr>
            <a:r>
              <a:rPr lang="en-IN" sz="3600" dirty="0">
                <a:latin typeface="Arial" panose="020B0604020202020204" pitchFamily="34" charset="0"/>
                <a:cs typeface="Arial" panose="020B0604020202020204" pitchFamily="34" charset="0"/>
              </a:rPr>
              <a:t>		</a:t>
            </a:r>
            <a:r>
              <a:rPr lang="en-IN" sz="3600" dirty="0" err="1">
                <a:latin typeface="Arial" panose="020B0604020202020204" pitchFamily="34" charset="0"/>
                <a:cs typeface="Arial" panose="020B0604020202020204" pitchFamily="34" charset="0"/>
              </a:rPr>
              <a:t>cout</a:t>
            </a:r>
            <a:r>
              <a:rPr lang="en-IN" sz="3600" dirty="0">
                <a:latin typeface="Arial" panose="020B0604020202020204" pitchFamily="34" charset="0"/>
                <a:cs typeface="Arial" panose="020B0604020202020204" pitchFamily="34" charset="0"/>
              </a:rPr>
              <a:t>&lt;&lt;"Destructor Called";</a:t>
            </a:r>
          </a:p>
          <a:p>
            <a:pPr marL="0" indent="0">
              <a:buNone/>
            </a:pPr>
            <a:r>
              <a:rPr lang="en-IN" sz="3600" dirty="0">
                <a:latin typeface="Arial" panose="020B0604020202020204" pitchFamily="34" charset="0"/>
                <a:cs typeface="Arial" panose="020B0604020202020204" pitchFamily="34" charset="0"/>
              </a:rPr>
              <a:t>	}</a:t>
            </a:r>
          </a:p>
          <a:p>
            <a:pPr marL="0" indent="0">
              <a:buNone/>
            </a:pPr>
            <a:r>
              <a:rPr lang="en-IN" sz="3600" dirty="0">
                <a:latin typeface="Arial" panose="020B0604020202020204" pitchFamily="34" charset="0"/>
                <a:cs typeface="Arial" panose="020B0604020202020204" pitchFamily="34" charset="0"/>
              </a:rPr>
              <a:t>};</a:t>
            </a:r>
          </a:p>
          <a:p>
            <a:pPr marL="0" indent="0">
              <a:buNone/>
            </a:pPr>
            <a:endParaRPr lang="en-IN" sz="3600" dirty="0">
              <a:latin typeface="Arial" panose="020B0604020202020204" pitchFamily="34" charset="0"/>
              <a:cs typeface="Arial" panose="020B0604020202020204" pitchFamily="34" charset="0"/>
            </a:endParaRPr>
          </a:p>
          <a:p>
            <a:pPr marL="0" indent="0">
              <a:buNone/>
            </a:pPr>
            <a:r>
              <a:rPr lang="en-IN" sz="3600" dirty="0">
                <a:latin typeface="Arial" panose="020B0604020202020204" pitchFamily="34" charset="0"/>
                <a:cs typeface="Arial" panose="020B0604020202020204" pitchFamily="34" charset="0"/>
              </a:rPr>
              <a:t>int main()</a:t>
            </a:r>
          </a:p>
          <a:p>
            <a:pPr marL="0" indent="0">
              <a:buNone/>
            </a:pPr>
            <a:r>
              <a:rPr lang="en-IN" sz="3600" dirty="0">
                <a:latin typeface="Arial" panose="020B0604020202020204" pitchFamily="34" charset="0"/>
                <a:cs typeface="Arial" panose="020B0604020202020204" pitchFamily="34" charset="0"/>
              </a:rPr>
              <a:t>{</a:t>
            </a:r>
          </a:p>
          <a:p>
            <a:pPr marL="0" indent="0">
              <a:buNone/>
            </a:pPr>
            <a:r>
              <a:rPr lang="en-IN" sz="3600" dirty="0">
                <a:latin typeface="Arial" panose="020B0604020202020204" pitchFamily="34" charset="0"/>
                <a:cs typeface="Arial" panose="020B0604020202020204" pitchFamily="34" charset="0"/>
              </a:rPr>
              <a:t>	Cube c;</a:t>
            </a:r>
          </a:p>
          <a:p>
            <a:pPr marL="0" indent="0">
              <a:buNone/>
            </a:pPr>
            <a:r>
              <a:rPr lang="en-IN" sz="3600" dirty="0">
                <a:latin typeface="Arial" panose="020B0604020202020204" pitchFamily="34" charset="0"/>
                <a:cs typeface="Arial" panose="020B0604020202020204" pitchFamily="34" charset="0"/>
              </a:rPr>
              <a:t>}</a:t>
            </a:r>
          </a:p>
          <a:p>
            <a:pPr marL="0" indent="0">
              <a:buNone/>
            </a:pPr>
            <a:endParaRPr lang="en-IN" sz="3600" dirty="0">
              <a:latin typeface="Arial" panose="020B0604020202020204" pitchFamily="34" charset="0"/>
              <a:cs typeface="Arial" panose="020B0604020202020204" pitchFamily="34" charset="0"/>
            </a:endParaRPr>
          </a:p>
          <a:p>
            <a:pPr marL="0" indent="0">
              <a:buNone/>
            </a:pPr>
            <a:r>
              <a:rPr lang="en-IN" sz="3600" dirty="0">
                <a:latin typeface="Arial" panose="020B0604020202020204" pitchFamily="34" charset="0"/>
                <a:cs typeface="Arial" panose="020B0604020202020204" pitchFamily="34" charset="0"/>
              </a:rPr>
              <a:t>Output:</a:t>
            </a:r>
          </a:p>
          <a:p>
            <a:pPr marL="0" indent="0">
              <a:buNone/>
            </a:pPr>
            <a:r>
              <a:rPr lang="en-IN" sz="3600" dirty="0">
                <a:latin typeface="Arial" panose="020B0604020202020204" pitchFamily="34" charset="0"/>
                <a:cs typeface="Arial" panose="020B0604020202020204" pitchFamily="34" charset="0"/>
              </a:rPr>
              <a:t>Destructor Called</a:t>
            </a:r>
          </a:p>
        </p:txBody>
      </p:sp>
    </p:spTree>
    <p:extLst>
      <p:ext uri="{BB962C8B-B14F-4D97-AF65-F5344CB8AC3E}">
        <p14:creationId xmlns:p14="http://schemas.microsoft.com/office/powerpoint/2010/main" val="3305066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Content Placeholder 1">
            <a:extLst>
              <a:ext uri="{FF2B5EF4-FFF2-40B4-BE49-F238E27FC236}">
                <a16:creationId xmlns:a16="http://schemas.microsoft.com/office/drawing/2014/main" id="{85BEA445-C662-C22E-EAD2-3C8DB3790F6C}"/>
              </a:ext>
            </a:extLst>
          </p:cNvPr>
          <p:cNvSpPr txBox="1">
            <a:spLocks/>
          </p:cNvSpPr>
          <p:nvPr/>
        </p:nvSpPr>
        <p:spPr bwMode="auto">
          <a:xfrm>
            <a:off x="214313" y="120133"/>
            <a:ext cx="4433887" cy="6585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#include&lt;iostream&gt;</a:t>
            </a:r>
          </a:p>
          <a:p>
            <a:pPr eaLnBrk="1" hangingPunct="1"/>
            <a:r>
              <a:rPr lang="en-US" altLang="en-US" sz="2000" dirty="0"/>
              <a:t>using namespace std;</a:t>
            </a:r>
          </a:p>
          <a:p>
            <a:pPr eaLnBrk="1" hangingPunct="1"/>
            <a:r>
              <a:rPr lang="en-US" altLang="en-US" sz="2000" dirty="0"/>
              <a:t>static int </a:t>
            </a:r>
            <a:r>
              <a:rPr lang="en-US" altLang="en-US" sz="2000" dirty="0" err="1"/>
              <a:t>i</a:t>
            </a:r>
            <a:r>
              <a:rPr lang="en-US" altLang="en-US" sz="2000" dirty="0"/>
              <a:t>=0;</a:t>
            </a:r>
          </a:p>
          <a:p>
            <a:pPr eaLnBrk="1" hangingPunct="1"/>
            <a:r>
              <a:rPr lang="en-US" altLang="en-US" sz="2000" dirty="0"/>
              <a:t>class test {</a:t>
            </a:r>
          </a:p>
          <a:p>
            <a:pPr eaLnBrk="1" hangingPunct="1"/>
            <a:r>
              <a:rPr lang="en-US" altLang="en-US" sz="2000" dirty="0"/>
              <a:t>public:</a:t>
            </a:r>
          </a:p>
          <a:p>
            <a:pPr eaLnBrk="1" hangingPunct="1"/>
            <a:r>
              <a:rPr lang="en-US" altLang="en-US" sz="2000" dirty="0"/>
              <a:t>int </a:t>
            </a:r>
            <a:r>
              <a:rPr lang="en-US" altLang="en-US" sz="2000" dirty="0" err="1"/>
              <a:t>a,b</a:t>
            </a:r>
            <a:r>
              <a:rPr lang="en-US" altLang="en-US" sz="2000" dirty="0"/>
              <a:t>;</a:t>
            </a:r>
          </a:p>
          <a:p>
            <a:pPr eaLnBrk="1" hangingPunct="1"/>
            <a:r>
              <a:rPr lang="en-US" altLang="en-US" sz="2000" dirty="0"/>
              <a:t>test() //constructor</a:t>
            </a:r>
          </a:p>
          <a:p>
            <a:pPr eaLnBrk="1" hangingPunct="1"/>
            <a:r>
              <a:rPr lang="en-US" altLang="en-US" sz="2000" dirty="0"/>
              <a:t>{</a:t>
            </a:r>
          </a:p>
          <a:p>
            <a:pPr eaLnBrk="1" hangingPunct="1"/>
            <a:r>
              <a:rPr lang="en-US" altLang="en-US" sz="2000" dirty="0" err="1"/>
              <a:t>i</a:t>
            </a:r>
            <a:r>
              <a:rPr lang="en-US" altLang="en-US" sz="2000" dirty="0"/>
              <a:t>=i+1;</a:t>
            </a:r>
          </a:p>
          <a:p>
            <a:pPr eaLnBrk="1" hangingPunct="1"/>
            <a:r>
              <a:rPr lang="en-US" altLang="en-US" sz="2000" dirty="0"/>
              <a:t>a=</a:t>
            </a:r>
            <a:r>
              <a:rPr lang="en-US" altLang="en-US" sz="2000" dirty="0" err="1"/>
              <a:t>i</a:t>
            </a:r>
            <a:r>
              <a:rPr lang="en-US" altLang="en-US" sz="2000" dirty="0"/>
              <a:t>;</a:t>
            </a:r>
          </a:p>
          <a:p>
            <a:pPr eaLnBrk="1" hangingPunct="1"/>
            <a:r>
              <a:rPr lang="en-US" altLang="en-US" sz="2000" dirty="0"/>
              <a:t>b=0;</a:t>
            </a:r>
          </a:p>
          <a:p>
            <a:pPr eaLnBrk="1" hangingPunct="1"/>
            <a:r>
              <a:rPr lang="en-US" altLang="en-US" sz="2000" dirty="0"/>
              <a:t>}</a:t>
            </a:r>
          </a:p>
          <a:p>
            <a:pPr eaLnBrk="1" hangingPunct="1"/>
            <a:r>
              <a:rPr lang="en-US" altLang="en-US" sz="2000" dirty="0"/>
              <a:t>~test() //destructor </a:t>
            </a:r>
          </a:p>
          <a:p>
            <a:pPr eaLnBrk="1" hangingPunct="1"/>
            <a:r>
              <a:rPr lang="en-US" altLang="en-US" sz="2000" dirty="0"/>
              <a:t>{</a:t>
            </a:r>
          </a:p>
          <a:p>
            <a:pPr eaLnBrk="1" hangingPunct="1"/>
            <a:r>
              <a:rPr lang="en-US" altLang="en-US" sz="2000" dirty="0" err="1"/>
              <a:t>cout</a:t>
            </a:r>
            <a:r>
              <a:rPr lang="en-US" altLang="en-US" sz="2000" dirty="0"/>
              <a:t>&lt;&lt;"\</a:t>
            </a:r>
            <a:r>
              <a:rPr lang="en-US" altLang="en-US" sz="2000" dirty="0" err="1"/>
              <a:t>nObject</a:t>
            </a:r>
            <a:r>
              <a:rPr lang="en-US" altLang="en-US" sz="2000" dirty="0"/>
              <a:t> Destroyed"&lt;&lt;a;</a:t>
            </a:r>
          </a:p>
          <a:p>
            <a:pPr eaLnBrk="1" hangingPunct="1"/>
            <a:r>
              <a:rPr lang="en-US" altLang="en-US" sz="2000" dirty="0"/>
              <a:t>}</a:t>
            </a:r>
          </a:p>
          <a:p>
            <a:pPr eaLnBrk="1" hangingPunct="1"/>
            <a:r>
              <a:rPr lang="en-US" altLang="en-US" sz="2000" dirty="0"/>
              <a:t>};</a:t>
            </a:r>
          </a:p>
          <a:p>
            <a:pPr eaLnBrk="1" hangingPunct="1"/>
            <a:r>
              <a:rPr lang="en-US" altLang="en-US" sz="2000" dirty="0"/>
              <a:t>int main(){</a:t>
            </a:r>
          </a:p>
          <a:p>
            <a:pPr eaLnBrk="1" hangingPunct="1"/>
            <a:r>
              <a:rPr lang="en-US" altLang="en-US" sz="2000" dirty="0"/>
              <a:t>test t1, t2, t3;</a:t>
            </a:r>
          </a:p>
          <a:p>
            <a:pPr eaLnBrk="1" hangingPunct="1"/>
            <a:r>
              <a:rPr lang="en-US" altLang="en-US" sz="2000" dirty="0"/>
              <a:t>return 0;</a:t>
            </a:r>
          </a:p>
          <a:p>
            <a:pPr eaLnBrk="1" hangingPunct="1"/>
            <a:r>
              <a:rPr lang="en-US" altLang="en-US" sz="2000" dirty="0"/>
              <a:t>}</a:t>
            </a:r>
          </a:p>
        </p:txBody>
      </p:sp>
      <p:sp>
        <p:nvSpPr>
          <p:cNvPr id="3" name="TextBox 2">
            <a:extLst>
              <a:ext uri="{FF2B5EF4-FFF2-40B4-BE49-F238E27FC236}">
                <a16:creationId xmlns:a16="http://schemas.microsoft.com/office/drawing/2014/main" id="{2ED58CDA-7AD0-47CE-8059-B89A1450093F}"/>
              </a:ext>
            </a:extLst>
          </p:cNvPr>
          <p:cNvSpPr txBox="1"/>
          <p:nvPr/>
        </p:nvSpPr>
        <p:spPr>
          <a:xfrm>
            <a:off x="5029200" y="1752600"/>
            <a:ext cx="2819400" cy="1477328"/>
          </a:xfrm>
          <a:prstGeom prst="rect">
            <a:avLst/>
          </a:prstGeom>
          <a:noFill/>
        </p:spPr>
        <p:txBody>
          <a:bodyPr wrap="square">
            <a:spAutoFit/>
          </a:bodyPr>
          <a:lstStyle/>
          <a:p>
            <a:r>
              <a:rPr lang="en-US" dirty="0"/>
              <a:t>Output:</a:t>
            </a:r>
          </a:p>
          <a:p>
            <a:endParaRPr lang="en-US" dirty="0"/>
          </a:p>
          <a:p>
            <a:r>
              <a:rPr lang="en-US" dirty="0"/>
              <a:t>Object Destroyed3</a:t>
            </a:r>
          </a:p>
          <a:p>
            <a:r>
              <a:rPr lang="en-US" dirty="0"/>
              <a:t>Object Destroyed2</a:t>
            </a:r>
          </a:p>
          <a:p>
            <a:r>
              <a:rPr lang="en-US" dirty="0"/>
              <a:t>Object Destroyed1</a:t>
            </a:r>
            <a:endParaRPr lang="en-IN" dirty="0"/>
          </a:p>
        </p:txBody>
      </p:sp>
      <p:sp>
        <p:nvSpPr>
          <p:cNvPr id="5" name="TextBox 4">
            <a:extLst>
              <a:ext uri="{FF2B5EF4-FFF2-40B4-BE49-F238E27FC236}">
                <a16:creationId xmlns:a16="http://schemas.microsoft.com/office/drawing/2014/main" id="{02456FA1-D80C-39DB-11FE-6408A5421EAA}"/>
              </a:ext>
            </a:extLst>
          </p:cNvPr>
          <p:cNvSpPr txBox="1"/>
          <p:nvPr/>
        </p:nvSpPr>
        <p:spPr>
          <a:xfrm>
            <a:off x="3733800" y="196333"/>
            <a:ext cx="4572000" cy="707886"/>
          </a:xfrm>
          <a:prstGeom prst="rect">
            <a:avLst/>
          </a:prstGeom>
          <a:noFill/>
        </p:spPr>
        <p:txBody>
          <a:bodyPr wrap="square">
            <a:spAutoFit/>
          </a:bodyPr>
          <a:lstStyle/>
          <a:p>
            <a:r>
              <a:rPr lang="en-IN" sz="4000" dirty="0"/>
              <a:t>Destructor Example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t>
            </a:r>
          </a:p>
        </p:txBody>
      </p:sp>
      <p:sp>
        <p:nvSpPr>
          <p:cNvPr id="3" name="Content Placeholder 2"/>
          <p:cNvSpPr>
            <a:spLocks noGrp="1"/>
          </p:cNvSpPr>
          <p:nvPr>
            <p:ph idx="1"/>
          </p:nvPr>
        </p:nvSpPr>
        <p:spPr>
          <a:xfrm>
            <a:off x="228600" y="1752600"/>
            <a:ext cx="8762999" cy="4571999"/>
          </a:xfrm>
        </p:spPr>
        <p:txBody>
          <a:bodyPr>
            <a:normAutofit/>
          </a:bodyPr>
          <a:lstStyle/>
          <a:p>
            <a:pPr algn="just"/>
            <a:r>
              <a:rPr lang="en-US" sz="2400" dirty="0"/>
              <a:t>A function is a group of statements that together perform a task. Every C++ program has at least one function, which is main()</a:t>
            </a:r>
          </a:p>
          <a:p>
            <a:pPr algn="just"/>
            <a:r>
              <a:rPr lang="en-US" sz="2400" dirty="0"/>
              <a:t>A function is known by various names like a method a sub-routine a procedure etc.</a:t>
            </a:r>
          </a:p>
          <a:p>
            <a:pPr algn="just"/>
            <a:endParaRPr lang="en-US" sz="2400" dirty="0"/>
          </a:p>
          <a:p>
            <a:pPr algn="just"/>
            <a:r>
              <a:rPr lang="en-US" sz="2400" dirty="0"/>
              <a:t>Function prototyping/definition:</a:t>
            </a:r>
          </a:p>
          <a:p>
            <a:pPr marL="0" indent="0" algn="just">
              <a:buNone/>
            </a:pPr>
            <a:endParaRPr lang="en-US" sz="2400" dirty="0"/>
          </a:p>
          <a:p>
            <a:pPr>
              <a:lnSpc>
                <a:spcPct val="100000"/>
              </a:lnSpc>
              <a:spcBef>
                <a:spcPts val="0"/>
              </a:spcBef>
              <a:buNone/>
            </a:pPr>
            <a:r>
              <a:rPr lang="en-US" sz="2400" dirty="0"/>
              <a:t>return_type function_name( parameter list ) </a:t>
            </a:r>
          </a:p>
          <a:p>
            <a:pPr>
              <a:lnSpc>
                <a:spcPct val="100000"/>
              </a:lnSpc>
              <a:spcBef>
                <a:spcPts val="0"/>
              </a:spcBef>
              <a:buNone/>
            </a:pPr>
            <a:r>
              <a:rPr lang="en-US" sz="2400" dirty="0"/>
              <a:t>{ </a:t>
            </a:r>
          </a:p>
          <a:p>
            <a:pPr>
              <a:lnSpc>
                <a:spcPct val="100000"/>
              </a:lnSpc>
              <a:spcBef>
                <a:spcPts val="0"/>
              </a:spcBef>
              <a:buNone/>
            </a:pPr>
            <a:r>
              <a:rPr lang="en-US" sz="2400" dirty="0"/>
              <a:t>body of the function </a:t>
            </a:r>
          </a:p>
          <a:p>
            <a:pPr>
              <a:lnSpc>
                <a:spcPct val="100000"/>
              </a:lnSpc>
              <a:spcBef>
                <a:spcPts val="0"/>
              </a:spcBef>
              <a:buNone/>
            </a:pPr>
            <a:r>
              <a:rPr lang="en-US" sz="2400" dirty="0"/>
              <a:t>}</a:t>
            </a:r>
          </a:p>
          <a:p>
            <a:pPr marL="0" indent="0" algn="just">
              <a:buNone/>
            </a:pPr>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5257800" cy="563562"/>
          </a:xfrm>
        </p:spPr>
        <p:txBody>
          <a:bodyPr>
            <a:normAutofit fontScale="90000"/>
          </a:bodyPr>
          <a:lstStyle/>
          <a:p>
            <a:r>
              <a:rPr lang="en-US" sz="2400" b="1" dirty="0"/>
              <a:t>Declaring, Defining, and Calling Function</a:t>
            </a:r>
          </a:p>
        </p:txBody>
      </p:sp>
      <p:sp>
        <p:nvSpPr>
          <p:cNvPr id="5" name="Rectangle 4"/>
          <p:cNvSpPr/>
          <p:nvPr/>
        </p:nvSpPr>
        <p:spPr>
          <a:xfrm>
            <a:off x="456128" y="595491"/>
            <a:ext cx="5487472" cy="618630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US" dirty="0"/>
              <a:t>#include&lt;iostream&gt;</a:t>
            </a:r>
          </a:p>
          <a:p>
            <a:r>
              <a:rPr lang="en-US" dirty="0"/>
              <a:t>using namespace std;</a:t>
            </a:r>
          </a:p>
          <a:p>
            <a:r>
              <a:rPr lang="en-US" dirty="0"/>
              <a:t>int max(int num1, int num2); </a:t>
            </a:r>
            <a:r>
              <a:rPr lang="en-US" dirty="0">
                <a:solidFill>
                  <a:srgbClr val="FF0000"/>
                </a:solidFill>
              </a:rPr>
              <a:t>// function declaration</a:t>
            </a:r>
            <a:endParaRPr lang="en-US" dirty="0"/>
          </a:p>
          <a:p>
            <a:r>
              <a:rPr lang="en-US" dirty="0"/>
              <a:t>int main (){</a:t>
            </a:r>
          </a:p>
          <a:p>
            <a:r>
              <a:rPr lang="en-US" dirty="0"/>
              <a:t>   // local variable declaration:</a:t>
            </a:r>
          </a:p>
          <a:p>
            <a:r>
              <a:rPr lang="en-US" dirty="0"/>
              <a:t>   </a:t>
            </a:r>
            <a:r>
              <a:rPr lang="en-US" dirty="0" err="1"/>
              <a:t>int</a:t>
            </a:r>
            <a:r>
              <a:rPr lang="en-US" dirty="0"/>
              <a:t> a = 100;</a:t>
            </a:r>
          </a:p>
          <a:p>
            <a:r>
              <a:rPr lang="en-US" dirty="0"/>
              <a:t>   </a:t>
            </a:r>
            <a:r>
              <a:rPr lang="en-US" dirty="0" err="1"/>
              <a:t>int</a:t>
            </a:r>
            <a:r>
              <a:rPr lang="en-US" dirty="0"/>
              <a:t> b = 200;</a:t>
            </a:r>
          </a:p>
          <a:p>
            <a:r>
              <a:rPr lang="en-US" dirty="0"/>
              <a:t>   </a:t>
            </a:r>
            <a:r>
              <a:rPr lang="en-US" dirty="0" err="1"/>
              <a:t>int</a:t>
            </a:r>
            <a:r>
              <a:rPr lang="en-US" dirty="0"/>
              <a:t> ret;</a:t>
            </a:r>
          </a:p>
          <a:p>
            <a:r>
              <a:rPr lang="en-US" dirty="0"/>
              <a:t>   ret = max(a, b); </a:t>
            </a:r>
            <a:r>
              <a:rPr lang="en-US" dirty="0">
                <a:solidFill>
                  <a:srgbClr val="FF0000"/>
                </a:solidFill>
              </a:rPr>
              <a:t>// calling a function to get max value.</a:t>
            </a:r>
            <a:endParaRPr lang="en-US" dirty="0"/>
          </a:p>
          <a:p>
            <a:r>
              <a:rPr lang="en-US" dirty="0"/>
              <a:t>   </a:t>
            </a:r>
            <a:r>
              <a:rPr lang="en-US" dirty="0" err="1"/>
              <a:t>cout</a:t>
            </a:r>
            <a:r>
              <a:rPr lang="en-US" dirty="0"/>
              <a:t> &lt;&lt; "Max value is : " &lt;&lt; ret &lt;&lt; </a:t>
            </a:r>
            <a:r>
              <a:rPr lang="en-US" dirty="0" err="1"/>
              <a:t>endl</a:t>
            </a:r>
            <a:r>
              <a:rPr lang="en-US" dirty="0"/>
              <a:t>;</a:t>
            </a:r>
          </a:p>
          <a:p>
            <a:r>
              <a:rPr lang="en-US" dirty="0"/>
              <a:t>   return 0;</a:t>
            </a:r>
          </a:p>
          <a:p>
            <a:r>
              <a:rPr lang="en-US" dirty="0"/>
              <a:t>}</a:t>
            </a:r>
          </a:p>
          <a:p>
            <a:r>
              <a:rPr lang="en-US" dirty="0">
                <a:solidFill>
                  <a:srgbClr val="FF0000"/>
                </a:solidFill>
              </a:rPr>
              <a:t>// function definition</a:t>
            </a:r>
          </a:p>
          <a:p>
            <a:r>
              <a:rPr lang="en-US" dirty="0"/>
              <a:t>int max(int num1, int num2) {</a:t>
            </a:r>
          </a:p>
          <a:p>
            <a:r>
              <a:rPr lang="en-US" dirty="0"/>
              <a:t>   // local variable declaration</a:t>
            </a:r>
          </a:p>
          <a:p>
            <a:r>
              <a:rPr lang="en-US" dirty="0"/>
              <a:t>   int result;</a:t>
            </a:r>
          </a:p>
          <a:p>
            <a:r>
              <a:rPr lang="en-US" dirty="0"/>
              <a:t>    if (num1 &gt; num2)</a:t>
            </a:r>
          </a:p>
          <a:p>
            <a:r>
              <a:rPr lang="en-US" dirty="0"/>
              <a:t>      result = num1;</a:t>
            </a:r>
          </a:p>
          <a:p>
            <a:r>
              <a:rPr lang="en-US" dirty="0"/>
              <a:t>   else</a:t>
            </a:r>
          </a:p>
          <a:p>
            <a:r>
              <a:rPr lang="en-US" dirty="0"/>
              <a:t>      result = num2;</a:t>
            </a:r>
          </a:p>
          <a:p>
            <a:r>
              <a:rPr lang="en-US" dirty="0"/>
              <a:t>    return result; </a:t>
            </a:r>
          </a:p>
          <a:p>
            <a:r>
              <a:rPr lang="en-US" dirty="0"/>
              <a:t>}</a:t>
            </a:r>
          </a:p>
        </p:txBody>
      </p:sp>
      <p:sp>
        <p:nvSpPr>
          <p:cNvPr id="4" name="TextBox 3">
            <a:extLst>
              <a:ext uri="{FF2B5EF4-FFF2-40B4-BE49-F238E27FC236}">
                <a16:creationId xmlns:a16="http://schemas.microsoft.com/office/drawing/2014/main" id="{A47907DC-84CC-67D7-C0BD-B610EBFBA106}"/>
              </a:ext>
            </a:extLst>
          </p:cNvPr>
          <p:cNvSpPr txBox="1"/>
          <p:nvPr/>
        </p:nvSpPr>
        <p:spPr>
          <a:xfrm>
            <a:off x="6172200" y="5867400"/>
            <a:ext cx="2362200" cy="646331"/>
          </a:xfrm>
          <a:prstGeom prst="rect">
            <a:avLst/>
          </a:prstGeom>
          <a:noFill/>
        </p:spPr>
        <p:txBody>
          <a:bodyPr wrap="square">
            <a:spAutoFit/>
          </a:bodyPr>
          <a:lstStyle/>
          <a:p>
            <a:r>
              <a:rPr lang="en-IN" dirty="0"/>
              <a:t>Output:</a:t>
            </a:r>
          </a:p>
          <a:p>
            <a:r>
              <a:rPr lang="en-IN" dirty="0"/>
              <a:t>Max value is : 200</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447" y="58864"/>
            <a:ext cx="7317105" cy="563562"/>
          </a:xfrm>
        </p:spPr>
        <p:txBody>
          <a:bodyPr>
            <a:normAutofit fontScale="90000"/>
          </a:bodyPr>
          <a:lstStyle/>
          <a:p>
            <a:r>
              <a:rPr lang="en-US" b="1" dirty="0"/>
              <a:t>Default arguments</a:t>
            </a:r>
          </a:p>
        </p:txBody>
      </p:sp>
      <p:sp>
        <p:nvSpPr>
          <p:cNvPr id="4" name="Rectangle 3"/>
          <p:cNvSpPr/>
          <p:nvPr/>
        </p:nvSpPr>
        <p:spPr>
          <a:xfrm>
            <a:off x="381000" y="551272"/>
            <a:ext cx="5867400" cy="5324535"/>
          </a:xfrm>
          <a:prstGeom prst="rect">
            <a:avLst/>
          </a:prstGeom>
        </p:spPr>
        <p:txBody>
          <a:bodyPr wrap="square">
            <a:spAutoFit/>
          </a:bodyPr>
          <a:lstStyle/>
          <a:p>
            <a:r>
              <a:rPr lang="en-US" sz="2000" dirty="0"/>
              <a:t>#include&lt;iostream&gt;</a:t>
            </a:r>
          </a:p>
          <a:p>
            <a:r>
              <a:rPr lang="en-US" sz="2000" dirty="0"/>
              <a:t>using namespace std;</a:t>
            </a:r>
          </a:p>
          <a:p>
            <a:r>
              <a:rPr lang="en-US" sz="2000" dirty="0"/>
              <a:t>void display(char = '*', int = 1); // function declaration</a:t>
            </a:r>
          </a:p>
          <a:p>
            <a:r>
              <a:rPr lang="en-US" sz="2000" dirty="0"/>
              <a:t>int main() {</a:t>
            </a:r>
          </a:p>
          <a:p>
            <a:r>
              <a:rPr lang="en-US" sz="2000" dirty="0"/>
              <a:t>    </a:t>
            </a:r>
            <a:r>
              <a:rPr lang="en-US" sz="2000" dirty="0" err="1"/>
              <a:t>cout</a:t>
            </a:r>
            <a:r>
              <a:rPr lang="en-US" sz="2000" dirty="0"/>
              <a:t>&lt;&lt;"No argument passed:\n";</a:t>
            </a:r>
          </a:p>
          <a:p>
            <a:r>
              <a:rPr lang="en-US" sz="2000" dirty="0"/>
              <a:t>    display();</a:t>
            </a:r>
          </a:p>
          <a:p>
            <a:r>
              <a:rPr lang="en-US" sz="2000" dirty="0"/>
              <a:t>    </a:t>
            </a:r>
            <a:r>
              <a:rPr lang="en-US" sz="2000" dirty="0" err="1"/>
              <a:t>cout</a:t>
            </a:r>
            <a:r>
              <a:rPr lang="en-US" sz="2000" dirty="0"/>
              <a:t>&lt;&lt;"\n\</a:t>
            </a:r>
            <a:r>
              <a:rPr lang="en-US" sz="2000" dirty="0" err="1"/>
              <a:t>nFirst</a:t>
            </a:r>
            <a:r>
              <a:rPr lang="en-US" sz="2000" dirty="0"/>
              <a:t> argument passed:\n";</a:t>
            </a:r>
          </a:p>
          <a:p>
            <a:r>
              <a:rPr lang="en-US" sz="2000" dirty="0"/>
              <a:t>    display('#');</a:t>
            </a:r>
          </a:p>
          <a:p>
            <a:r>
              <a:rPr lang="en-US" sz="2000" dirty="0"/>
              <a:t>    </a:t>
            </a:r>
            <a:r>
              <a:rPr lang="en-US" sz="2000" dirty="0" err="1"/>
              <a:t>cout</a:t>
            </a:r>
            <a:r>
              <a:rPr lang="en-US" sz="2000" dirty="0"/>
              <a:t>&lt;&lt;"\n\</a:t>
            </a:r>
            <a:r>
              <a:rPr lang="en-US" sz="2000" dirty="0" err="1"/>
              <a:t>nBoth</a:t>
            </a:r>
            <a:r>
              <a:rPr lang="en-US" sz="2000" dirty="0"/>
              <a:t> argument passed:\n";</a:t>
            </a:r>
          </a:p>
          <a:p>
            <a:r>
              <a:rPr lang="en-US" sz="2000" dirty="0"/>
              <a:t>    display('$', 5);</a:t>
            </a:r>
          </a:p>
          <a:p>
            <a:r>
              <a:rPr lang="en-US" sz="2000" dirty="0"/>
              <a:t>return 0;</a:t>
            </a:r>
          </a:p>
          <a:p>
            <a:r>
              <a:rPr lang="en-US" sz="2000" dirty="0"/>
              <a:t>}</a:t>
            </a:r>
          </a:p>
          <a:p>
            <a:r>
              <a:rPr lang="en-US" sz="2000" dirty="0"/>
              <a:t>void display(char c, int n) // function definition</a:t>
            </a:r>
          </a:p>
          <a:p>
            <a:r>
              <a:rPr lang="en-US" sz="2000" dirty="0"/>
              <a:t>{</a:t>
            </a:r>
          </a:p>
          <a:p>
            <a:r>
              <a:rPr lang="en-US" sz="2000" dirty="0"/>
              <a:t> </a:t>
            </a:r>
            <a:r>
              <a:rPr lang="en-US" sz="2000" dirty="0" err="1"/>
              <a:t>cout</a:t>
            </a:r>
            <a:r>
              <a:rPr lang="en-US" sz="2000" dirty="0"/>
              <a:t>&lt;&lt;c&lt;&lt;" and ";</a:t>
            </a:r>
          </a:p>
          <a:p>
            <a:r>
              <a:rPr lang="en-US" sz="2000" dirty="0"/>
              <a:t> </a:t>
            </a:r>
            <a:r>
              <a:rPr lang="en-US" sz="2000" dirty="0" err="1"/>
              <a:t>cout</a:t>
            </a:r>
            <a:r>
              <a:rPr lang="en-US" sz="2000" dirty="0"/>
              <a:t>&lt;&lt;n;</a:t>
            </a:r>
          </a:p>
          <a:p>
            <a:r>
              <a:rPr lang="en-US" sz="2000" dirty="0"/>
              <a:t>}</a:t>
            </a:r>
          </a:p>
        </p:txBody>
      </p:sp>
      <p:sp>
        <p:nvSpPr>
          <p:cNvPr id="5" name="TextBox 4">
            <a:extLst>
              <a:ext uri="{FF2B5EF4-FFF2-40B4-BE49-F238E27FC236}">
                <a16:creationId xmlns:a16="http://schemas.microsoft.com/office/drawing/2014/main" id="{10DEBC3D-CA5D-4385-2814-7365A5E32807}"/>
              </a:ext>
            </a:extLst>
          </p:cNvPr>
          <p:cNvSpPr txBox="1"/>
          <p:nvPr/>
        </p:nvSpPr>
        <p:spPr>
          <a:xfrm>
            <a:off x="6096000" y="4114800"/>
            <a:ext cx="2667000" cy="2585323"/>
          </a:xfrm>
          <a:prstGeom prst="rect">
            <a:avLst/>
          </a:prstGeom>
          <a:noFill/>
        </p:spPr>
        <p:txBody>
          <a:bodyPr wrap="square">
            <a:spAutoFit/>
          </a:bodyPr>
          <a:lstStyle/>
          <a:p>
            <a:r>
              <a:rPr lang="en-US" dirty="0"/>
              <a:t>Output:</a:t>
            </a:r>
          </a:p>
          <a:p>
            <a:r>
              <a:rPr lang="en-US" dirty="0"/>
              <a:t>No argument passed:</a:t>
            </a:r>
          </a:p>
          <a:p>
            <a:r>
              <a:rPr lang="en-US" dirty="0"/>
              <a:t>* and 1</a:t>
            </a:r>
          </a:p>
          <a:p>
            <a:endParaRPr lang="en-US" dirty="0"/>
          </a:p>
          <a:p>
            <a:r>
              <a:rPr lang="en-US" dirty="0"/>
              <a:t>First argument passed:</a:t>
            </a:r>
          </a:p>
          <a:p>
            <a:r>
              <a:rPr lang="en-US" dirty="0"/>
              <a:t># and 1</a:t>
            </a:r>
          </a:p>
          <a:p>
            <a:endParaRPr lang="en-US" dirty="0"/>
          </a:p>
          <a:p>
            <a:r>
              <a:rPr lang="en-US" dirty="0"/>
              <a:t>Both argument passed:</a:t>
            </a:r>
          </a:p>
          <a:p>
            <a:r>
              <a:rPr lang="en-US" dirty="0"/>
              <a:t>$ and 5</a:t>
            </a: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449" y="274638"/>
            <a:ext cx="7317105" cy="639762"/>
          </a:xfrm>
        </p:spPr>
        <p:txBody>
          <a:bodyPr>
            <a:normAutofit fontScale="90000"/>
          </a:bodyPr>
          <a:lstStyle/>
          <a:p>
            <a:r>
              <a:rPr lang="en-US" b="1" dirty="0"/>
              <a:t>Calling a function</a:t>
            </a:r>
          </a:p>
        </p:txBody>
      </p:sp>
      <p:sp>
        <p:nvSpPr>
          <p:cNvPr id="3" name="Content Placeholder 2"/>
          <p:cNvSpPr>
            <a:spLocks noGrp="1"/>
          </p:cNvSpPr>
          <p:nvPr>
            <p:ph idx="1"/>
          </p:nvPr>
        </p:nvSpPr>
        <p:spPr>
          <a:xfrm>
            <a:off x="228599" y="914400"/>
            <a:ext cx="8610601" cy="5257800"/>
          </a:xfrm>
        </p:spPr>
        <p:txBody>
          <a:bodyPr/>
          <a:lstStyle/>
          <a:p>
            <a:pPr algn="just"/>
            <a:r>
              <a:rPr lang="en-US" sz="2400" dirty="0"/>
              <a:t>Functions are called by their names. If the function is without argument, it can be called directly using its name. But for functions with arguments, we have two ways to call them,</a:t>
            </a:r>
          </a:p>
          <a:p>
            <a:pPr algn="just"/>
            <a:r>
              <a:rPr lang="en-US" sz="2400" dirty="0"/>
              <a:t>Call by Value</a:t>
            </a:r>
          </a:p>
          <a:p>
            <a:pPr algn="just"/>
            <a:r>
              <a:rPr lang="en-US" sz="2400" dirty="0"/>
              <a:t>Call by Reference</a:t>
            </a:r>
          </a:p>
          <a:p>
            <a:pPr algn="just"/>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317105" cy="563562"/>
          </a:xfrm>
        </p:spPr>
        <p:txBody>
          <a:bodyPr>
            <a:normAutofit fontScale="90000"/>
          </a:bodyPr>
          <a:lstStyle/>
          <a:p>
            <a:r>
              <a:rPr lang="en-US" b="1" dirty="0"/>
              <a:t>Call by value</a:t>
            </a:r>
          </a:p>
        </p:txBody>
      </p:sp>
      <p:sp>
        <p:nvSpPr>
          <p:cNvPr id="4" name="Rectangle 3"/>
          <p:cNvSpPr/>
          <p:nvPr/>
        </p:nvSpPr>
        <p:spPr>
          <a:xfrm>
            <a:off x="970612" y="914400"/>
            <a:ext cx="3086904" cy="5262979"/>
          </a:xfrm>
          <a:prstGeom prst="rect">
            <a:avLst/>
          </a:prstGeom>
        </p:spPr>
        <p:txBody>
          <a:bodyPr wrap="square">
            <a:spAutoFit/>
          </a:bodyPr>
          <a:lstStyle/>
          <a:p>
            <a:r>
              <a:rPr lang="en-US" sz="2400" dirty="0"/>
              <a:t>#include&lt;iostream&gt;</a:t>
            </a:r>
          </a:p>
          <a:p>
            <a:r>
              <a:rPr lang="en-US" sz="2400" dirty="0"/>
              <a:t>using namespace std;</a:t>
            </a:r>
          </a:p>
          <a:p>
            <a:r>
              <a:rPr lang="en-US" sz="2400" dirty="0"/>
              <a:t>void calc(int x);</a:t>
            </a:r>
          </a:p>
          <a:p>
            <a:r>
              <a:rPr lang="en-US" sz="2400" dirty="0" err="1"/>
              <a:t>int</a:t>
            </a:r>
            <a:r>
              <a:rPr lang="en-US" sz="2400" dirty="0"/>
              <a:t> main()</a:t>
            </a:r>
          </a:p>
          <a:p>
            <a:r>
              <a:rPr lang="en-US" sz="2400" dirty="0"/>
              <a:t>{</a:t>
            </a:r>
          </a:p>
          <a:p>
            <a:r>
              <a:rPr lang="en-US" sz="2400" dirty="0"/>
              <a:t> </a:t>
            </a:r>
            <a:r>
              <a:rPr lang="en-US" sz="2400" dirty="0" err="1"/>
              <a:t>int</a:t>
            </a:r>
            <a:r>
              <a:rPr lang="en-US" sz="2400" dirty="0"/>
              <a:t> x = 10;</a:t>
            </a:r>
          </a:p>
          <a:p>
            <a:r>
              <a:rPr lang="en-US" sz="2400" dirty="0"/>
              <a:t> calc(x);</a:t>
            </a:r>
          </a:p>
          <a:p>
            <a:r>
              <a:rPr lang="en-US" sz="2400" dirty="0"/>
              <a:t> </a:t>
            </a:r>
            <a:r>
              <a:rPr lang="en-US" sz="2400" dirty="0" err="1"/>
              <a:t>cout</a:t>
            </a:r>
            <a:r>
              <a:rPr lang="en-US" sz="2400" dirty="0"/>
              <a:t>&lt;&lt;x;</a:t>
            </a:r>
          </a:p>
          <a:p>
            <a:r>
              <a:rPr lang="en-US" sz="2400" dirty="0"/>
              <a:t>}</a:t>
            </a:r>
          </a:p>
          <a:p>
            <a:endParaRPr lang="en-US" sz="2400" dirty="0"/>
          </a:p>
          <a:p>
            <a:r>
              <a:rPr lang="en-US" sz="2400" dirty="0"/>
              <a:t>void calc(</a:t>
            </a:r>
            <a:r>
              <a:rPr lang="en-US" sz="2400" dirty="0" err="1"/>
              <a:t>int</a:t>
            </a:r>
            <a:r>
              <a:rPr lang="en-US" sz="2400" dirty="0"/>
              <a:t> x)</a:t>
            </a:r>
          </a:p>
          <a:p>
            <a:r>
              <a:rPr lang="en-US" sz="2400" dirty="0"/>
              <a:t>{</a:t>
            </a:r>
          </a:p>
          <a:p>
            <a:r>
              <a:rPr lang="en-US" sz="2400" dirty="0"/>
              <a:t> x = x + 10 ;</a:t>
            </a:r>
          </a:p>
          <a:p>
            <a:r>
              <a:rPr lang="en-US" sz="2400" dirty="0"/>
              <a:t>}</a:t>
            </a:r>
          </a:p>
        </p:txBody>
      </p:sp>
      <p:sp>
        <p:nvSpPr>
          <p:cNvPr id="3" name="Content Placeholder 2">
            <a:extLst>
              <a:ext uri="{FF2B5EF4-FFF2-40B4-BE49-F238E27FC236}">
                <a16:creationId xmlns:a16="http://schemas.microsoft.com/office/drawing/2014/main" id="{A45F8A4D-EEEA-7D04-A26E-9824D20A5FD7}"/>
              </a:ext>
            </a:extLst>
          </p:cNvPr>
          <p:cNvSpPr>
            <a:spLocks noGrp="1"/>
          </p:cNvSpPr>
          <p:nvPr>
            <p:ph idx="1"/>
          </p:nvPr>
        </p:nvSpPr>
        <p:spPr>
          <a:xfrm>
            <a:off x="4572000" y="685799"/>
            <a:ext cx="3429000" cy="5449669"/>
          </a:xfrm>
        </p:spPr>
        <p:txBody>
          <a:bodyPr>
            <a:noAutofit/>
          </a:bodyPr>
          <a:lstStyle/>
          <a:p>
            <a:pPr>
              <a:lnSpc>
                <a:spcPct val="100000"/>
              </a:lnSpc>
              <a:spcBef>
                <a:spcPts val="0"/>
              </a:spcBef>
              <a:buNone/>
            </a:pPr>
            <a:r>
              <a:rPr lang="en-US" sz="2400" dirty="0"/>
              <a:t>#include&lt;iostream&gt;</a:t>
            </a:r>
          </a:p>
          <a:p>
            <a:pPr>
              <a:lnSpc>
                <a:spcPct val="100000"/>
              </a:lnSpc>
              <a:spcBef>
                <a:spcPts val="0"/>
              </a:spcBef>
              <a:buNone/>
            </a:pPr>
            <a:r>
              <a:rPr lang="en-US" sz="2400" dirty="0"/>
              <a:t>using namespace std;</a:t>
            </a:r>
          </a:p>
          <a:p>
            <a:pPr>
              <a:lnSpc>
                <a:spcPct val="100000"/>
              </a:lnSpc>
              <a:spcBef>
                <a:spcPts val="0"/>
              </a:spcBef>
              <a:buNone/>
            </a:pPr>
            <a:r>
              <a:rPr lang="en-US" sz="2400" dirty="0"/>
              <a:t>int calc(int x);</a:t>
            </a:r>
          </a:p>
          <a:p>
            <a:pPr>
              <a:lnSpc>
                <a:spcPct val="100000"/>
              </a:lnSpc>
              <a:spcBef>
                <a:spcPts val="0"/>
              </a:spcBef>
              <a:buNone/>
            </a:pPr>
            <a:r>
              <a:rPr lang="en-US" sz="2400" dirty="0" err="1"/>
              <a:t>int</a:t>
            </a:r>
            <a:r>
              <a:rPr lang="en-US" sz="2400" dirty="0"/>
              <a:t> main()</a:t>
            </a:r>
          </a:p>
          <a:p>
            <a:pPr>
              <a:lnSpc>
                <a:spcPct val="100000"/>
              </a:lnSpc>
              <a:spcBef>
                <a:spcPts val="0"/>
              </a:spcBef>
              <a:buNone/>
            </a:pPr>
            <a:r>
              <a:rPr lang="en-US" sz="2400" dirty="0"/>
              <a:t>{</a:t>
            </a:r>
          </a:p>
          <a:p>
            <a:pPr>
              <a:lnSpc>
                <a:spcPct val="100000"/>
              </a:lnSpc>
              <a:spcBef>
                <a:spcPts val="0"/>
              </a:spcBef>
              <a:buNone/>
            </a:pPr>
            <a:r>
              <a:rPr lang="en-US" sz="2400" dirty="0"/>
              <a:t> </a:t>
            </a:r>
            <a:r>
              <a:rPr lang="en-US" sz="2400" dirty="0" err="1"/>
              <a:t>int</a:t>
            </a:r>
            <a:r>
              <a:rPr lang="en-US" sz="2400" dirty="0"/>
              <a:t> x = 10;</a:t>
            </a:r>
          </a:p>
          <a:p>
            <a:pPr>
              <a:lnSpc>
                <a:spcPct val="100000"/>
              </a:lnSpc>
              <a:spcBef>
                <a:spcPts val="0"/>
              </a:spcBef>
              <a:buNone/>
            </a:pPr>
            <a:r>
              <a:rPr lang="en-US" sz="2400" dirty="0"/>
              <a:t> x = calc(x);</a:t>
            </a:r>
          </a:p>
          <a:p>
            <a:pPr>
              <a:lnSpc>
                <a:spcPct val="100000"/>
              </a:lnSpc>
              <a:spcBef>
                <a:spcPts val="0"/>
              </a:spcBef>
              <a:buNone/>
            </a:pPr>
            <a:r>
              <a:rPr lang="en-US" sz="2400" dirty="0"/>
              <a:t> </a:t>
            </a:r>
            <a:r>
              <a:rPr lang="en-US" sz="2400" dirty="0" err="1"/>
              <a:t>cout</a:t>
            </a:r>
            <a:r>
              <a:rPr lang="en-US" sz="2400" dirty="0"/>
              <a:t>&lt;&lt;x;</a:t>
            </a:r>
          </a:p>
          <a:p>
            <a:pPr>
              <a:lnSpc>
                <a:spcPct val="100000"/>
              </a:lnSpc>
              <a:spcBef>
                <a:spcPts val="0"/>
              </a:spcBef>
              <a:buNone/>
            </a:pPr>
            <a:r>
              <a:rPr lang="en-US" sz="2400" dirty="0"/>
              <a:t>}</a:t>
            </a:r>
          </a:p>
          <a:p>
            <a:pPr>
              <a:lnSpc>
                <a:spcPct val="100000"/>
              </a:lnSpc>
              <a:spcBef>
                <a:spcPts val="0"/>
              </a:spcBef>
              <a:buNone/>
            </a:pPr>
            <a:endParaRPr lang="en-US" sz="2400" dirty="0"/>
          </a:p>
          <a:p>
            <a:pPr>
              <a:lnSpc>
                <a:spcPct val="100000"/>
              </a:lnSpc>
              <a:spcBef>
                <a:spcPts val="0"/>
              </a:spcBef>
              <a:buNone/>
            </a:pPr>
            <a:r>
              <a:rPr lang="en-US" sz="2400" dirty="0" err="1"/>
              <a:t>int</a:t>
            </a:r>
            <a:r>
              <a:rPr lang="en-US" sz="2400" dirty="0"/>
              <a:t> calc(</a:t>
            </a:r>
            <a:r>
              <a:rPr lang="en-US" sz="2400" dirty="0" err="1"/>
              <a:t>int</a:t>
            </a:r>
            <a:r>
              <a:rPr lang="en-US" sz="2400" dirty="0"/>
              <a:t> x)</a:t>
            </a:r>
          </a:p>
          <a:p>
            <a:pPr>
              <a:lnSpc>
                <a:spcPct val="100000"/>
              </a:lnSpc>
              <a:spcBef>
                <a:spcPts val="0"/>
              </a:spcBef>
              <a:buNone/>
            </a:pPr>
            <a:r>
              <a:rPr lang="en-US" sz="2400" dirty="0"/>
              <a:t>{</a:t>
            </a:r>
          </a:p>
          <a:p>
            <a:pPr>
              <a:lnSpc>
                <a:spcPct val="100000"/>
              </a:lnSpc>
              <a:spcBef>
                <a:spcPts val="0"/>
              </a:spcBef>
              <a:buNone/>
            </a:pPr>
            <a:r>
              <a:rPr lang="en-US" sz="2400" dirty="0"/>
              <a:t> x = x + 10 ;</a:t>
            </a:r>
          </a:p>
          <a:p>
            <a:pPr>
              <a:lnSpc>
                <a:spcPct val="100000"/>
              </a:lnSpc>
              <a:spcBef>
                <a:spcPts val="0"/>
              </a:spcBef>
              <a:buNone/>
            </a:pPr>
            <a:r>
              <a:rPr lang="en-US" sz="2400" dirty="0"/>
              <a:t> return x;</a:t>
            </a:r>
          </a:p>
          <a:p>
            <a:pPr>
              <a:lnSpc>
                <a:spcPct val="100000"/>
              </a:lnSpc>
              <a:spcBef>
                <a:spcPts val="0"/>
              </a:spcBef>
              <a:buNone/>
            </a:pPr>
            <a:r>
              <a:rPr lang="en-US" sz="2400" dirty="0"/>
              <a:t>}</a:t>
            </a:r>
          </a:p>
        </p:txBody>
      </p:sp>
      <p:sp>
        <p:nvSpPr>
          <p:cNvPr id="5" name="TextBox 4">
            <a:extLst>
              <a:ext uri="{FF2B5EF4-FFF2-40B4-BE49-F238E27FC236}">
                <a16:creationId xmlns:a16="http://schemas.microsoft.com/office/drawing/2014/main" id="{27E27748-722E-5A5C-A056-57C7FEEF6286}"/>
              </a:ext>
            </a:extLst>
          </p:cNvPr>
          <p:cNvSpPr txBox="1"/>
          <p:nvPr/>
        </p:nvSpPr>
        <p:spPr>
          <a:xfrm>
            <a:off x="5562600" y="6135469"/>
            <a:ext cx="2895600" cy="646331"/>
          </a:xfrm>
          <a:prstGeom prst="rect">
            <a:avLst/>
          </a:prstGeom>
          <a:noFill/>
        </p:spPr>
        <p:txBody>
          <a:bodyPr wrap="square" rtlCol="0">
            <a:spAutoFit/>
          </a:bodyPr>
          <a:lstStyle/>
          <a:p>
            <a:r>
              <a:rPr lang="en-IN" dirty="0"/>
              <a:t>Output: </a:t>
            </a:r>
          </a:p>
          <a:p>
            <a:r>
              <a:rPr lang="en-IN" dirty="0"/>
              <a:t>20</a:t>
            </a:r>
          </a:p>
        </p:txBody>
      </p:sp>
      <p:sp>
        <p:nvSpPr>
          <p:cNvPr id="6" name="TextBox 5">
            <a:extLst>
              <a:ext uri="{FF2B5EF4-FFF2-40B4-BE49-F238E27FC236}">
                <a16:creationId xmlns:a16="http://schemas.microsoft.com/office/drawing/2014/main" id="{0181E21E-C9F2-A102-12DA-0DFBE067AB87}"/>
              </a:ext>
            </a:extLst>
          </p:cNvPr>
          <p:cNvSpPr txBox="1"/>
          <p:nvPr/>
        </p:nvSpPr>
        <p:spPr>
          <a:xfrm>
            <a:off x="1752600" y="6096000"/>
            <a:ext cx="2895600" cy="646331"/>
          </a:xfrm>
          <a:prstGeom prst="rect">
            <a:avLst/>
          </a:prstGeom>
          <a:noFill/>
        </p:spPr>
        <p:txBody>
          <a:bodyPr wrap="square" rtlCol="0">
            <a:spAutoFit/>
          </a:bodyPr>
          <a:lstStyle/>
          <a:p>
            <a:r>
              <a:rPr lang="en-IN" dirty="0"/>
              <a:t>Output: </a:t>
            </a:r>
          </a:p>
          <a:p>
            <a:r>
              <a:rPr lang="en-IN" dirty="0"/>
              <a:t>10</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449" y="274638"/>
            <a:ext cx="7317105" cy="639762"/>
          </a:xfrm>
        </p:spPr>
        <p:txBody>
          <a:bodyPr>
            <a:normAutofit fontScale="90000"/>
          </a:bodyPr>
          <a:lstStyle/>
          <a:p>
            <a:r>
              <a:rPr lang="en-US" b="1" dirty="0"/>
              <a:t>Call by reference</a:t>
            </a:r>
          </a:p>
        </p:txBody>
      </p:sp>
      <p:sp>
        <p:nvSpPr>
          <p:cNvPr id="3" name="Content Placeholder 2"/>
          <p:cNvSpPr>
            <a:spLocks noGrp="1"/>
          </p:cNvSpPr>
          <p:nvPr>
            <p:ph idx="1"/>
          </p:nvPr>
        </p:nvSpPr>
        <p:spPr>
          <a:xfrm>
            <a:off x="913449" y="1066800"/>
            <a:ext cx="7317105" cy="5105400"/>
          </a:xfrm>
        </p:spPr>
        <p:txBody>
          <a:bodyPr>
            <a:normAutofit fontScale="85000" lnSpcReduction="20000"/>
          </a:bodyPr>
          <a:lstStyle/>
          <a:p>
            <a:pPr>
              <a:lnSpc>
                <a:spcPct val="120000"/>
              </a:lnSpc>
              <a:spcBef>
                <a:spcPts val="0"/>
              </a:spcBef>
              <a:buNone/>
            </a:pPr>
            <a:r>
              <a:rPr lang="en-US" dirty="0"/>
              <a:t>void calc(</a:t>
            </a:r>
            <a:r>
              <a:rPr lang="en-US" dirty="0" err="1"/>
              <a:t>int</a:t>
            </a:r>
            <a:r>
              <a:rPr lang="en-US" dirty="0"/>
              <a:t> *p);</a:t>
            </a:r>
          </a:p>
          <a:p>
            <a:pPr>
              <a:lnSpc>
                <a:spcPct val="120000"/>
              </a:lnSpc>
              <a:spcBef>
                <a:spcPts val="0"/>
              </a:spcBef>
              <a:buNone/>
            </a:pPr>
            <a:r>
              <a:rPr lang="en-US" dirty="0" err="1"/>
              <a:t>int</a:t>
            </a:r>
            <a:r>
              <a:rPr lang="en-US" dirty="0"/>
              <a:t> main()</a:t>
            </a:r>
          </a:p>
          <a:p>
            <a:pPr>
              <a:lnSpc>
                <a:spcPct val="120000"/>
              </a:lnSpc>
              <a:spcBef>
                <a:spcPts val="0"/>
              </a:spcBef>
              <a:buNone/>
            </a:pPr>
            <a:r>
              <a:rPr lang="en-US" dirty="0"/>
              <a:t>{</a:t>
            </a:r>
          </a:p>
          <a:p>
            <a:pPr>
              <a:lnSpc>
                <a:spcPct val="120000"/>
              </a:lnSpc>
              <a:spcBef>
                <a:spcPts val="0"/>
              </a:spcBef>
              <a:buNone/>
            </a:pPr>
            <a:r>
              <a:rPr lang="en-US" dirty="0"/>
              <a:t> </a:t>
            </a:r>
            <a:r>
              <a:rPr lang="en-US" dirty="0" err="1"/>
              <a:t>int</a:t>
            </a:r>
            <a:r>
              <a:rPr lang="en-US" dirty="0"/>
              <a:t> x = 10;</a:t>
            </a:r>
          </a:p>
          <a:p>
            <a:pPr>
              <a:lnSpc>
                <a:spcPct val="120000"/>
              </a:lnSpc>
              <a:spcBef>
                <a:spcPts val="0"/>
              </a:spcBef>
              <a:buNone/>
            </a:pPr>
            <a:r>
              <a:rPr lang="en-US" dirty="0"/>
              <a:t> calc(&amp;x);     // passing address of x as argument</a:t>
            </a:r>
          </a:p>
          <a:p>
            <a:pPr>
              <a:lnSpc>
                <a:spcPct val="120000"/>
              </a:lnSpc>
              <a:spcBef>
                <a:spcPts val="0"/>
              </a:spcBef>
              <a:buNone/>
            </a:pPr>
            <a:r>
              <a:rPr lang="en-US" dirty="0" err="1"/>
              <a:t>cout</a:t>
            </a:r>
            <a:r>
              <a:rPr lang="en-US" dirty="0"/>
              <a:t>&lt;&lt;x;</a:t>
            </a:r>
          </a:p>
          <a:p>
            <a:pPr>
              <a:lnSpc>
                <a:spcPct val="120000"/>
              </a:lnSpc>
              <a:spcBef>
                <a:spcPts val="0"/>
              </a:spcBef>
              <a:buNone/>
            </a:pPr>
            <a:r>
              <a:rPr lang="en-US" dirty="0"/>
              <a:t>}</a:t>
            </a:r>
          </a:p>
          <a:p>
            <a:pPr>
              <a:lnSpc>
                <a:spcPct val="120000"/>
              </a:lnSpc>
              <a:spcBef>
                <a:spcPts val="0"/>
              </a:spcBef>
              <a:buNone/>
            </a:pPr>
            <a:endParaRPr lang="en-US" dirty="0"/>
          </a:p>
          <a:p>
            <a:pPr>
              <a:lnSpc>
                <a:spcPct val="120000"/>
              </a:lnSpc>
              <a:spcBef>
                <a:spcPts val="0"/>
              </a:spcBef>
              <a:buNone/>
            </a:pPr>
            <a:r>
              <a:rPr lang="en-US" dirty="0"/>
              <a:t>void calc(</a:t>
            </a:r>
            <a:r>
              <a:rPr lang="en-US" dirty="0" err="1"/>
              <a:t>int</a:t>
            </a:r>
            <a:r>
              <a:rPr lang="en-US" dirty="0"/>
              <a:t> *p)</a:t>
            </a:r>
          </a:p>
          <a:p>
            <a:pPr>
              <a:lnSpc>
                <a:spcPct val="120000"/>
              </a:lnSpc>
              <a:spcBef>
                <a:spcPts val="0"/>
              </a:spcBef>
              <a:buNone/>
            </a:pPr>
            <a:r>
              <a:rPr lang="en-US" dirty="0"/>
              <a:t>{</a:t>
            </a:r>
          </a:p>
          <a:p>
            <a:pPr>
              <a:lnSpc>
                <a:spcPct val="120000"/>
              </a:lnSpc>
              <a:spcBef>
                <a:spcPts val="0"/>
              </a:spcBef>
              <a:buNone/>
            </a:pPr>
            <a:r>
              <a:rPr lang="en-US" dirty="0"/>
              <a:t> *p = *p + 10;</a:t>
            </a:r>
          </a:p>
          <a:p>
            <a:pPr>
              <a:lnSpc>
                <a:spcPct val="120000"/>
              </a:lnSpc>
              <a:spcBef>
                <a:spcPts val="0"/>
              </a:spcBef>
              <a:buNone/>
            </a:pPr>
            <a:r>
              <a:rPr lang="en-US" dirty="0"/>
              <a:t>}</a:t>
            </a:r>
          </a:p>
        </p:txBody>
      </p:sp>
      <p:sp>
        <p:nvSpPr>
          <p:cNvPr id="4" name="TextBox 3">
            <a:extLst>
              <a:ext uri="{FF2B5EF4-FFF2-40B4-BE49-F238E27FC236}">
                <a16:creationId xmlns:a16="http://schemas.microsoft.com/office/drawing/2014/main" id="{2BEA1741-FA4E-C172-F26E-B089D934DB73}"/>
              </a:ext>
            </a:extLst>
          </p:cNvPr>
          <p:cNvSpPr txBox="1"/>
          <p:nvPr/>
        </p:nvSpPr>
        <p:spPr>
          <a:xfrm>
            <a:off x="5867400" y="5849034"/>
            <a:ext cx="2895600" cy="646331"/>
          </a:xfrm>
          <a:prstGeom prst="rect">
            <a:avLst/>
          </a:prstGeom>
          <a:noFill/>
        </p:spPr>
        <p:txBody>
          <a:bodyPr wrap="square" rtlCol="0">
            <a:spAutoFit/>
          </a:bodyPr>
          <a:lstStyle/>
          <a:p>
            <a:r>
              <a:rPr lang="en-IN" dirty="0"/>
              <a:t>Output: </a:t>
            </a:r>
          </a:p>
          <a:p>
            <a:r>
              <a:rPr lang="en-IN" dirty="0"/>
              <a:t>20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37D3-4317-7FC6-62DF-0F4ABDE67E8E}"/>
              </a:ext>
            </a:extLst>
          </p:cNvPr>
          <p:cNvSpPr>
            <a:spLocks noGrp="1"/>
          </p:cNvSpPr>
          <p:nvPr>
            <p:ph type="title"/>
          </p:nvPr>
        </p:nvSpPr>
        <p:spPr/>
        <p:txBody>
          <a:bodyPr/>
          <a:lstStyle/>
          <a:p>
            <a:r>
              <a:rPr lang="en-US" dirty="0"/>
              <a:t>Passing an Object as argument</a:t>
            </a:r>
            <a:endParaRPr lang="en-IN" dirty="0"/>
          </a:p>
        </p:txBody>
      </p:sp>
      <p:sp>
        <p:nvSpPr>
          <p:cNvPr id="3" name="Content Placeholder 2">
            <a:extLst>
              <a:ext uri="{FF2B5EF4-FFF2-40B4-BE49-F238E27FC236}">
                <a16:creationId xmlns:a16="http://schemas.microsoft.com/office/drawing/2014/main" id="{13AFF61F-B294-E55D-2B87-B1D6CA0D49F2}"/>
              </a:ext>
            </a:extLst>
          </p:cNvPr>
          <p:cNvSpPr>
            <a:spLocks noGrp="1"/>
          </p:cNvSpPr>
          <p:nvPr>
            <p:ph idx="1"/>
          </p:nvPr>
        </p:nvSpPr>
        <p:spPr/>
        <p:txBody>
          <a:bodyPr/>
          <a:lstStyle/>
          <a:p>
            <a:r>
              <a:rPr lang="en-US" dirty="0"/>
              <a:t>To pass an object as an argument we write the object name as the argument.</a:t>
            </a:r>
          </a:p>
          <a:p>
            <a:r>
              <a:rPr lang="en-US" dirty="0"/>
              <a:t>While calling the function the same way we do it for other variables.</a:t>
            </a:r>
          </a:p>
          <a:p>
            <a:r>
              <a:rPr lang="en-IN" dirty="0"/>
              <a:t>Syntax:  </a:t>
            </a:r>
          </a:p>
          <a:p>
            <a:pPr marL="0" indent="0">
              <a:buNone/>
            </a:pPr>
            <a:r>
              <a:rPr lang="en-IN" dirty="0" err="1"/>
              <a:t>function_name</a:t>
            </a:r>
            <a:r>
              <a:rPr lang="en-IN" dirty="0"/>
              <a:t>(</a:t>
            </a:r>
            <a:r>
              <a:rPr lang="en-IN" dirty="0" err="1"/>
              <a:t>object_name</a:t>
            </a:r>
            <a:r>
              <a:rPr lang="en-IN" dirty="0"/>
              <a:t>);</a:t>
            </a:r>
          </a:p>
        </p:txBody>
      </p:sp>
    </p:spTree>
    <p:extLst>
      <p:ext uri="{BB962C8B-B14F-4D97-AF65-F5344CB8AC3E}">
        <p14:creationId xmlns:p14="http://schemas.microsoft.com/office/powerpoint/2010/main" val="24565971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90ABC-9A84-D54D-D86D-7FDA1A135E06}"/>
              </a:ext>
            </a:extLst>
          </p:cNvPr>
          <p:cNvSpPr>
            <a:spLocks noGrp="1"/>
          </p:cNvSpPr>
          <p:nvPr>
            <p:ph idx="1"/>
          </p:nvPr>
        </p:nvSpPr>
        <p:spPr>
          <a:xfrm>
            <a:off x="228600" y="76200"/>
            <a:ext cx="6096000" cy="6781800"/>
          </a:xfrm>
        </p:spPr>
        <p:txBody>
          <a:bodyPr>
            <a:normAutofit fontScale="92500" lnSpcReduction="10000"/>
          </a:bodyPr>
          <a:lstStyle/>
          <a:p>
            <a:pPr marL="0" indent="0">
              <a:buNone/>
            </a:pPr>
            <a:r>
              <a:rPr lang="en-US" sz="1600" dirty="0"/>
              <a:t>// </a:t>
            </a:r>
            <a:r>
              <a:rPr lang="en-US" sz="1700" b="1" dirty="0"/>
              <a:t>C++ program to show passing of objects to a function</a:t>
            </a:r>
            <a:endParaRPr lang="en-US" sz="1600" b="1" dirty="0"/>
          </a:p>
          <a:p>
            <a:pPr marL="0" indent="0">
              <a:buNone/>
            </a:pPr>
            <a:r>
              <a:rPr lang="en-US" sz="1600" dirty="0"/>
              <a:t>#include&lt;iostream&gt;</a:t>
            </a:r>
          </a:p>
          <a:p>
            <a:pPr marL="0" indent="0">
              <a:buNone/>
            </a:pPr>
            <a:r>
              <a:rPr lang="en-US" sz="1600" dirty="0"/>
              <a:t>using namespace std;</a:t>
            </a:r>
          </a:p>
          <a:p>
            <a:pPr marL="0" indent="0">
              <a:buNone/>
            </a:pPr>
            <a:r>
              <a:rPr lang="en-US" sz="1600" dirty="0"/>
              <a:t>class Example {</a:t>
            </a:r>
          </a:p>
          <a:p>
            <a:pPr marL="0" indent="0">
              <a:buNone/>
            </a:pPr>
            <a:r>
              <a:rPr lang="en-US" sz="1600" dirty="0"/>
              <a:t>public:</a:t>
            </a:r>
          </a:p>
          <a:p>
            <a:pPr marL="0" indent="0">
              <a:buNone/>
            </a:pPr>
            <a:r>
              <a:rPr lang="en-US" sz="1600" dirty="0"/>
              <a:t>int a;</a:t>
            </a:r>
          </a:p>
          <a:p>
            <a:pPr marL="0" indent="0">
              <a:buNone/>
            </a:pPr>
            <a:r>
              <a:rPr lang="en-US" sz="1600" dirty="0"/>
              <a:t>// This function will take an object as an argument</a:t>
            </a:r>
          </a:p>
          <a:p>
            <a:pPr marL="0" indent="0">
              <a:buNone/>
            </a:pPr>
            <a:r>
              <a:rPr lang="en-US" sz="1600" dirty="0"/>
              <a:t>void add(Example E) {</a:t>
            </a:r>
          </a:p>
          <a:p>
            <a:pPr marL="0" indent="0">
              <a:buNone/>
            </a:pPr>
            <a:r>
              <a:rPr lang="en-US" sz="1600" dirty="0"/>
              <a:t>a = a + </a:t>
            </a:r>
            <a:r>
              <a:rPr lang="en-US" sz="1600" dirty="0" err="1"/>
              <a:t>E.a</a:t>
            </a:r>
            <a:r>
              <a:rPr lang="en-US" sz="1600" dirty="0"/>
              <a:t>;</a:t>
            </a:r>
          </a:p>
          <a:p>
            <a:pPr marL="0" indent="0">
              <a:buNone/>
            </a:pPr>
            <a:r>
              <a:rPr lang="en-US" sz="1600" dirty="0"/>
              <a:t>}</a:t>
            </a:r>
          </a:p>
          <a:p>
            <a:pPr marL="0" indent="0">
              <a:buNone/>
            </a:pPr>
            <a:r>
              <a:rPr lang="en-US" sz="1600" dirty="0"/>
              <a:t>};</a:t>
            </a:r>
          </a:p>
          <a:p>
            <a:pPr marL="0" indent="0">
              <a:buNone/>
            </a:pPr>
            <a:r>
              <a:rPr lang="en-US" sz="1600" dirty="0"/>
              <a:t>int main() </a:t>
            </a:r>
          </a:p>
          <a:p>
            <a:pPr marL="0" indent="0">
              <a:buNone/>
            </a:pPr>
            <a:r>
              <a:rPr lang="en-US" sz="1600" dirty="0"/>
              <a:t>{</a:t>
            </a:r>
          </a:p>
          <a:p>
            <a:pPr marL="0" indent="0">
              <a:buNone/>
            </a:pPr>
            <a:r>
              <a:rPr lang="en-US" sz="1600" dirty="0"/>
              <a:t>Example E1, E2; // Create objects</a:t>
            </a:r>
          </a:p>
          <a:p>
            <a:pPr marL="0" indent="0">
              <a:buNone/>
            </a:pPr>
            <a:r>
              <a:rPr lang="en-US" sz="1600" dirty="0"/>
              <a:t>E1.a = 50; // Values are initialized for both objects</a:t>
            </a:r>
          </a:p>
          <a:p>
            <a:pPr marL="0" indent="0">
              <a:buNone/>
            </a:pPr>
            <a:r>
              <a:rPr lang="en-US" sz="1600" dirty="0"/>
              <a:t>E2.a = 100; </a:t>
            </a:r>
          </a:p>
          <a:p>
            <a:pPr marL="0" indent="0">
              <a:buNone/>
            </a:pPr>
            <a:r>
              <a:rPr lang="en-US" sz="1600" dirty="0" err="1"/>
              <a:t>cout</a:t>
            </a:r>
            <a:r>
              <a:rPr lang="en-US" sz="1600" dirty="0"/>
              <a:t> &lt;&lt; "Initial Values \n";</a:t>
            </a:r>
          </a:p>
          <a:p>
            <a:pPr marL="0" indent="0">
              <a:buNone/>
            </a:pPr>
            <a:r>
              <a:rPr lang="en-US" sz="1600" dirty="0" err="1"/>
              <a:t>cout</a:t>
            </a:r>
            <a:r>
              <a:rPr lang="en-US" sz="1600" dirty="0"/>
              <a:t> &lt;&lt; "Value of object 1: " &lt;&lt; E1.a&lt;&lt; "\n&amp; object 2: " &lt;&lt; E2.a&lt;&lt; "\n\n";</a:t>
            </a:r>
          </a:p>
          <a:p>
            <a:pPr marL="0" indent="0">
              <a:buNone/>
            </a:pPr>
            <a:endParaRPr lang="en-US" sz="1600" dirty="0"/>
          </a:p>
          <a:p>
            <a:pPr marL="0" indent="0">
              <a:buNone/>
            </a:pPr>
            <a:r>
              <a:rPr lang="en-US" sz="1600" dirty="0"/>
              <a:t>E2.add(E1); // Passing object as an argument to function add()</a:t>
            </a:r>
          </a:p>
          <a:p>
            <a:pPr marL="0" indent="0">
              <a:buNone/>
            </a:pPr>
            <a:endParaRPr lang="en-US" sz="1600" dirty="0"/>
          </a:p>
          <a:p>
            <a:pPr marL="0" indent="0">
              <a:buNone/>
            </a:pPr>
            <a:r>
              <a:rPr lang="en-US" sz="1600" dirty="0"/>
              <a:t>// Changed values after passing object as argument</a:t>
            </a:r>
          </a:p>
          <a:p>
            <a:pPr marL="0" indent="0">
              <a:buNone/>
            </a:pPr>
            <a:r>
              <a:rPr lang="en-US" sz="1600" dirty="0" err="1"/>
              <a:t>cout</a:t>
            </a:r>
            <a:r>
              <a:rPr lang="en-US" sz="1600" dirty="0"/>
              <a:t> &lt;&lt; "New values \n";</a:t>
            </a:r>
          </a:p>
          <a:p>
            <a:pPr marL="0" indent="0">
              <a:buNone/>
            </a:pPr>
            <a:r>
              <a:rPr lang="en-US" sz="1600" dirty="0" err="1"/>
              <a:t>cout</a:t>
            </a:r>
            <a:r>
              <a:rPr lang="en-US" sz="1600" dirty="0"/>
              <a:t> &lt;&lt; "Value of object 1: " &lt;&lt; E1.a&lt;&lt; "\n&amp; object 2: " &lt;&lt; E2.a;</a:t>
            </a:r>
          </a:p>
          <a:p>
            <a:pPr marL="0" indent="0">
              <a:buNone/>
            </a:pPr>
            <a:r>
              <a:rPr lang="en-US" sz="1600" dirty="0"/>
              <a:t>return 0;</a:t>
            </a:r>
          </a:p>
          <a:p>
            <a:pPr marL="0" indent="0">
              <a:buNone/>
            </a:pPr>
            <a:r>
              <a:rPr lang="en-US" sz="1600" dirty="0"/>
              <a:t>}</a:t>
            </a:r>
          </a:p>
        </p:txBody>
      </p:sp>
      <p:sp>
        <p:nvSpPr>
          <p:cNvPr id="5" name="TextBox 4">
            <a:extLst>
              <a:ext uri="{FF2B5EF4-FFF2-40B4-BE49-F238E27FC236}">
                <a16:creationId xmlns:a16="http://schemas.microsoft.com/office/drawing/2014/main" id="{044D8FCC-71CC-8B7F-AC54-985E83EDF9F2}"/>
              </a:ext>
            </a:extLst>
          </p:cNvPr>
          <p:cNvSpPr txBox="1"/>
          <p:nvPr/>
        </p:nvSpPr>
        <p:spPr>
          <a:xfrm>
            <a:off x="6324600" y="4432538"/>
            <a:ext cx="2438400" cy="2339102"/>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t>Output:</a:t>
            </a:r>
          </a:p>
          <a:p>
            <a:endParaRPr lang="en-US" sz="1600" dirty="0"/>
          </a:p>
          <a:p>
            <a:r>
              <a:rPr lang="en-US" sz="1600" dirty="0"/>
              <a:t>Initial Values </a:t>
            </a:r>
          </a:p>
          <a:p>
            <a:r>
              <a:rPr lang="en-US" sz="1600" dirty="0"/>
              <a:t>Value of object 1: 50</a:t>
            </a:r>
          </a:p>
          <a:p>
            <a:r>
              <a:rPr lang="en-US" sz="1600" dirty="0"/>
              <a:t>&amp; object 2: 100</a:t>
            </a:r>
          </a:p>
          <a:p>
            <a:endParaRPr lang="en-US" sz="1600" dirty="0"/>
          </a:p>
          <a:p>
            <a:r>
              <a:rPr lang="en-US" sz="1600" dirty="0"/>
              <a:t>New values </a:t>
            </a:r>
          </a:p>
          <a:p>
            <a:r>
              <a:rPr lang="en-US" sz="1600" dirty="0"/>
              <a:t>Value of object 1: 50</a:t>
            </a:r>
          </a:p>
          <a:p>
            <a:r>
              <a:rPr lang="en-US" sz="1600" dirty="0"/>
              <a:t>&amp; object 2: 150</a:t>
            </a:r>
            <a:endParaRPr lang="en-IN" sz="1600" dirty="0"/>
          </a:p>
        </p:txBody>
      </p:sp>
      <p:sp>
        <p:nvSpPr>
          <p:cNvPr id="4" name="TextBox 3">
            <a:extLst>
              <a:ext uri="{FF2B5EF4-FFF2-40B4-BE49-F238E27FC236}">
                <a16:creationId xmlns:a16="http://schemas.microsoft.com/office/drawing/2014/main" id="{491B410F-833F-868C-2873-C03148AB4B56}"/>
              </a:ext>
            </a:extLst>
          </p:cNvPr>
          <p:cNvSpPr txBox="1"/>
          <p:nvPr/>
        </p:nvSpPr>
        <p:spPr>
          <a:xfrm>
            <a:off x="5486400" y="1752600"/>
            <a:ext cx="3276600" cy="2246769"/>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400" dirty="0">
                <a:solidFill>
                  <a:srgbClr val="273239"/>
                </a:solidFill>
                <a:latin typeface="Nunito" pitchFamily="2" charset="0"/>
              </a:rPr>
              <a:t>The function add() is called by the object E2 and takes another object E1 as an argument.</a:t>
            </a:r>
          </a:p>
          <a:p>
            <a:pPr marL="285750" indent="-285750">
              <a:buFont typeface="Arial" panose="020B0604020202020204" pitchFamily="34" charset="0"/>
              <a:buChar char="•"/>
            </a:pPr>
            <a:r>
              <a:rPr lang="en-US" sz="1400" dirty="0">
                <a:solidFill>
                  <a:srgbClr val="273239"/>
                </a:solidFill>
                <a:latin typeface="Nunito" pitchFamily="2" charset="0"/>
              </a:rPr>
              <a:t>Inside the add function, the value of </a:t>
            </a:r>
            <a:r>
              <a:rPr lang="en-US" sz="1400" b="1" dirty="0">
                <a:solidFill>
                  <a:srgbClr val="273239"/>
                </a:solidFill>
                <a:latin typeface="Nunito" pitchFamily="2" charset="0"/>
              </a:rPr>
              <a:t>the copy of E1</a:t>
            </a:r>
            <a:r>
              <a:rPr lang="en-US" sz="1400" dirty="0">
                <a:solidFill>
                  <a:srgbClr val="273239"/>
                </a:solidFill>
                <a:latin typeface="Nunito" pitchFamily="2" charset="0"/>
              </a:rPr>
              <a:t> and the value of </a:t>
            </a:r>
            <a:r>
              <a:rPr lang="en-US" sz="1400" b="1" dirty="0">
                <a:solidFill>
                  <a:srgbClr val="273239"/>
                </a:solidFill>
                <a:latin typeface="Nunito" pitchFamily="2" charset="0"/>
              </a:rPr>
              <a:t>current object i.e. E2</a:t>
            </a:r>
            <a:r>
              <a:rPr lang="en-US" sz="1400" dirty="0">
                <a:solidFill>
                  <a:srgbClr val="273239"/>
                </a:solidFill>
                <a:latin typeface="Nunito" pitchFamily="2" charset="0"/>
              </a:rPr>
              <a:t> are added. </a:t>
            </a:r>
          </a:p>
          <a:p>
            <a:pPr marL="285750" indent="-285750">
              <a:buFont typeface="Arial" panose="020B0604020202020204" pitchFamily="34" charset="0"/>
              <a:buChar char="•"/>
            </a:pPr>
            <a:r>
              <a:rPr lang="en-US" sz="1400" dirty="0">
                <a:solidFill>
                  <a:srgbClr val="273239"/>
                </a:solidFill>
                <a:latin typeface="Nunito" pitchFamily="2" charset="0"/>
              </a:rPr>
              <a:t>However, this modification only affects the copy of E1 that exists within the function's scope, not the original E1 object.</a:t>
            </a:r>
            <a:endParaRPr lang="en-IN" sz="1400" dirty="0">
              <a:solidFill>
                <a:srgbClr val="273239"/>
              </a:solidFill>
              <a:latin typeface="Nunito" pitchFamily="2" charset="0"/>
            </a:endParaRPr>
          </a:p>
        </p:txBody>
      </p:sp>
      <p:cxnSp>
        <p:nvCxnSpPr>
          <p:cNvPr id="7" name="Straight Arrow Connector 6">
            <a:extLst>
              <a:ext uri="{FF2B5EF4-FFF2-40B4-BE49-F238E27FC236}">
                <a16:creationId xmlns:a16="http://schemas.microsoft.com/office/drawing/2014/main" id="{389926C7-A918-6EB7-979C-A973889C8F84}"/>
              </a:ext>
            </a:extLst>
          </p:cNvPr>
          <p:cNvCxnSpPr>
            <a:cxnSpLocks/>
            <a:stCxn id="4" idx="1"/>
          </p:cNvCxnSpPr>
          <p:nvPr/>
        </p:nvCxnSpPr>
        <p:spPr>
          <a:xfrm flipH="1">
            <a:off x="838200" y="2875985"/>
            <a:ext cx="4648200" cy="2000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3A3769D8-A7C5-9A5D-88D3-E8D242B35438}"/>
              </a:ext>
            </a:extLst>
          </p:cNvPr>
          <p:cNvSpPr/>
          <p:nvPr/>
        </p:nvSpPr>
        <p:spPr>
          <a:xfrm>
            <a:off x="5486400" y="76200"/>
            <a:ext cx="3276600" cy="914400"/>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b="0" i="0" dirty="0">
                <a:solidFill>
                  <a:srgbClr val="273239"/>
                </a:solidFill>
                <a:effectLst/>
                <a:latin typeface="Nunito" pitchFamily="2" charset="0"/>
              </a:rPr>
              <a:t>In this code, there is a class “Example” that has an integer variable ‘a’ and a function ‘add’ which takes an object as argument.</a:t>
            </a:r>
            <a:endParaRPr lang="en-IN" sz="1400" dirty="0"/>
          </a:p>
        </p:txBody>
      </p:sp>
      <p:cxnSp>
        <p:nvCxnSpPr>
          <p:cNvPr id="14" name="Straight Arrow Connector 13">
            <a:extLst>
              <a:ext uri="{FF2B5EF4-FFF2-40B4-BE49-F238E27FC236}">
                <a16:creationId xmlns:a16="http://schemas.microsoft.com/office/drawing/2014/main" id="{E1062E0E-99A1-E41C-F036-F787DBC60500}"/>
              </a:ext>
            </a:extLst>
          </p:cNvPr>
          <p:cNvCxnSpPr>
            <a:stCxn id="12" idx="1"/>
          </p:cNvCxnSpPr>
          <p:nvPr/>
        </p:nvCxnSpPr>
        <p:spPr>
          <a:xfrm flipH="1">
            <a:off x="2133600" y="533400"/>
            <a:ext cx="335280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94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0E4-F36D-5BF5-BDE8-C0284458D225}"/>
              </a:ext>
            </a:extLst>
          </p:cNvPr>
          <p:cNvSpPr>
            <a:spLocks noGrp="1"/>
          </p:cNvSpPr>
          <p:nvPr>
            <p:ph type="title"/>
          </p:nvPr>
        </p:nvSpPr>
        <p:spPr/>
        <p:txBody>
          <a:bodyPr>
            <a:normAutofit/>
          </a:bodyPr>
          <a:lstStyle/>
          <a:p>
            <a:r>
              <a:rPr lang="en-IN" b="1" i="0" dirty="0">
                <a:solidFill>
                  <a:srgbClr val="273239"/>
                </a:solidFill>
                <a:effectLst/>
                <a:latin typeface="urw-din"/>
              </a:rPr>
              <a:t>Disadvantages of OOP</a:t>
            </a:r>
            <a:endParaRPr lang="en-IN" dirty="0"/>
          </a:p>
        </p:txBody>
      </p:sp>
      <p:sp>
        <p:nvSpPr>
          <p:cNvPr id="3" name="Content Placeholder 2">
            <a:extLst>
              <a:ext uri="{FF2B5EF4-FFF2-40B4-BE49-F238E27FC236}">
                <a16:creationId xmlns:a16="http://schemas.microsoft.com/office/drawing/2014/main" id="{E44CC4FA-78E8-C36C-4C2D-5829A5D90CEC}"/>
              </a:ext>
            </a:extLst>
          </p:cNvPr>
          <p:cNvSpPr>
            <a:spLocks noGrp="1"/>
          </p:cNvSpPr>
          <p:nvPr>
            <p:ph idx="1"/>
          </p:nvPr>
        </p:nvSpPr>
        <p:spPr/>
        <p:txBody>
          <a:bodyPr>
            <a:normAutofit fontScale="70000" lnSpcReduction="20000"/>
          </a:bodyPr>
          <a:lstStyle/>
          <a:p>
            <a:pPr marL="0" indent="0" algn="l" fontAlgn="base">
              <a:buNone/>
            </a:pPr>
            <a:r>
              <a:rPr lang="en-US" b="1" i="0" dirty="0">
                <a:solidFill>
                  <a:srgbClr val="273239"/>
                </a:solidFill>
                <a:effectLst/>
                <a:latin typeface="urw-din"/>
              </a:rPr>
              <a:t>1. Larger program Size: </a:t>
            </a:r>
          </a:p>
          <a:p>
            <a:pPr marL="0" indent="0" algn="l" fontAlgn="base">
              <a:buNone/>
            </a:pPr>
            <a:r>
              <a:rPr lang="en-US" b="0" i="0" dirty="0">
                <a:solidFill>
                  <a:srgbClr val="273239"/>
                </a:solidFill>
                <a:effectLst/>
                <a:latin typeface="urw-din"/>
              </a:rPr>
              <a:t>Object-oriented programs are much larger than other programs. In the early days of computing, space on hard drives, floppy drives and in memory was at a premium. Today we do not have these restrictions.</a:t>
            </a:r>
          </a:p>
          <a:p>
            <a:pPr marL="0" indent="0" algn="l" fontAlgn="base">
              <a:buNone/>
            </a:pPr>
            <a:r>
              <a:rPr lang="en-US" b="1" i="0" dirty="0">
                <a:solidFill>
                  <a:srgbClr val="273239"/>
                </a:solidFill>
                <a:effectLst/>
                <a:latin typeface="urw-din"/>
              </a:rPr>
              <a:t>2. Effort: </a:t>
            </a:r>
          </a:p>
          <a:p>
            <a:pPr marL="0" indent="0" algn="l" fontAlgn="base">
              <a:buNone/>
            </a:pPr>
            <a:r>
              <a:rPr lang="en-US" b="0" i="0" dirty="0">
                <a:solidFill>
                  <a:srgbClr val="273239"/>
                </a:solidFill>
                <a:effectLst/>
                <a:latin typeface="urw-din"/>
              </a:rPr>
              <a:t>Object-oriented programs require a lot of work to create. Specifically, a great deal of planning goes into an object-oriented program well before a single piece of code is ever written. Initially, this early effort was felt by many to be a waste of time. In addition, because the programs were larger, coders spen</a:t>
            </a:r>
            <a:r>
              <a:rPr lang="en-US" dirty="0">
                <a:solidFill>
                  <a:srgbClr val="273239"/>
                </a:solidFill>
                <a:latin typeface="urw-din"/>
              </a:rPr>
              <a:t>t</a:t>
            </a:r>
            <a:r>
              <a:rPr lang="en-US" b="0" i="0" dirty="0">
                <a:solidFill>
                  <a:srgbClr val="273239"/>
                </a:solidFill>
                <a:effectLst/>
                <a:latin typeface="urw-din"/>
              </a:rPr>
              <a:t> more time writing the program.</a:t>
            </a:r>
          </a:p>
          <a:p>
            <a:pPr marL="0" indent="0" algn="l" fontAlgn="base">
              <a:buNone/>
            </a:pPr>
            <a:r>
              <a:rPr lang="en-US" b="1" i="0" dirty="0">
                <a:solidFill>
                  <a:srgbClr val="273239"/>
                </a:solidFill>
                <a:effectLst/>
                <a:latin typeface="urw-din"/>
              </a:rPr>
              <a:t>3. Speed: </a:t>
            </a:r>
          </a:p>
          <a:p>
            <a:pPr marL="0" indent="0" algn="l" fontAlgn="base">
              <a:buNone/>
            </a:pPr>
            <a:r>
              <a:rPr lang="en-US" b="0" i="0" dirty="0">
                <a:solidFill>
                  <a:srgbClr val="273239"/>
                </a:solidFill>
                <a:effectLst/>
                <a:latin typeface="urw-din"/>
              </a:rPr>
              <a:t>Object-oriented programs are slower than other programs, partially because of their size. Other aspects of Object Oriented Programs also demand more system resources, thus slowing the program down.</a:t>
            </a:r>
          </a:p>
        </p:txBody>
      </p:sp>
    </p:spTree>
    <p:extLst>
      <p:ext uri="{BB962C8B-B14F-4D97-AF65-F5344CB8AC3E}">
        <p14:creationId xmlns:p14="http://schemas.microsoft.com/office/powerpoint/2010/main" val="31364720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31EA-6339-5756-76C1-B556DB3CE97E}"/>
              </a:ext>
            </a:extLst>
          </p:cNvPr>
          <p:cNvSpPr>
            <a:spLocks noGrp="1"/>
          </p:cNvSpPr>
          <p:nvPr>
            <p:ph type="title"/>
          </p:nvPr>
        </p:nvSpPr>
        <p:spPr/>
        <p:txBody>
          <a:bodyPr/>
          <a:lstStyle/>
          <a:p>
            <a:r>
              <a:rPr lang="en-IN" dirty="0"/>
              <a:t>Friend Class</a:t>
            </a:r>
          </a:p>
        </p:txBody>
      </p:sp>
      <p:sp>
        <p:nvSpPr>
          <p:cNvPr id="3" name="Content Placeholder 2">
            <a:extLst>
              <a:ext uri="{FF2B5EF4-FFF2-40B4-BE49-F238E27FC236}">
                <a16:creationId xmlns:a16="http://schemas.microsoft.com/office/drawing/2014/main" id="{913D4A68-B469-F9FE-4D72-3DFE2F98545C}"/>
              </a:ext>
            </a:extLst>
          </p:cNvPr>
          <p:cNvSpPr>
            <a:spLocks noGrp="1"/>
          </p:cNvSpPr>
          <p:nvPr>
            <p:ph idx="1"/>
          </p:nvPr>
        </p:nvSpPr>
        <p:spPr/>
        <p:txBody>
          <a:bodyPr>
            <a:normAutofit lnSpcReduction="10000"/>
          </a:bodyPr>
          <a:lstStyle/>
          <a:p>
            <a:r>
              <a:rPr lang="en-US" sz="2800" dirty="0"/>
              <a:t>A friend class can access private and protected members of other classes in which it is declared as a friend. </a:t>
            </a:r>
          </a:p>
          <a:p>
            <a:r>
              <a:rPr lang="en-US" sz="2800" dirty="0"/>
              <a:t>It is sometimes useful to allow a particular class to access private and protected members of other classes. </a:t>
            </a:r>
          </a:p>
          <a:p>
            <a:r>
              <a:rPr lang="en-US" sz="2800" dirty="0"/>
              <a:t>Syntax:</a:t>
            </a:r>
          </a:p>
          <a:p>
            <a:endParaRPr lang="en-US" sz="2800" dirty="0"/>
          </a:p>
          <a:p>
            <a:pPr marL="0" indent="0">
              <a:buNone/>
            </a:pPr>
            <a:r>
              <a:rPr lang="en-US" sz="2800" dirty="0"/>
              <a:t>friend class </a:t>
            </a:r>
            <a:r>
              <a:rPr lang="en-US" sz="2800" dirty="0" err="1"/>
              <a:t>class_name</a:t>
            </a:r>
            <a:r>
              <a:rPr lang="en-US" sz="2800" dirty="0"/>
              <a:t>; // This is declared in the base class</a:t>
            </a:r>
            <a:endParaRPr lang="en-IN" sz="2800" dirty="0"/>
          </a:p>
        </p:txBody>
      </p:sp>
    </p:spTree>
    <p:extLst>
      <p:ext uri="{BB962C8B-B14F-4D97-AF65-F5344CB8AC3E}">
        <p14:creationId xmlns:p14="http://schemas.microsoft.com/office/powerpoint/2010/main" val="29716309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1FFB-3B74-6CB0-A0DC-A881EA4EDDC0}"/>
              </a:ext>
            </a:extLst>
          </p:cNvPr>
          <p:cNvSpPr>
            <a:spLocks noGrp="1"/>
          </p:cNvSpPr>
          <p:nvPr>
            <p:ph type="title"/>
          </p:nvPr>
        </p:nvSpPr>
        <p:spPr/>
        <p:txBody>
          <a:bodyPr/>
          <a:lstStyle/>
          <a:p>
            <a:r>
              <a:rPr lang="en-IN" dirty="0"/>
              <a:t>Friend Class</a:t>
            </a:r>
          </a:p>
        </p:txBody>
      </p:sp>
      <p:sp>
        <p:nvSpPr>
          <p:cNvPr id="3" name="Content Placeholder 2">
            <a:extLst>
              <a:ext uri="{FF2B5EF4-FFF2-40B4-BE49-F238E27FC236}">
                <a16:creationId xmlns:a16="http://schemas.microsoft.com/office/drawing/2014/main" id="{BCC41D54-0295-AA53-8AD2-2CFDD68FBF08}"/>
              </a:ext>
            </a:extLst>
          </p:cNvPr>
          <p:cNvSpPr>
            <a:spLocks noGrp="1"/>
          </p:cNvSpPr>
          <p:nvPr>
            <p:ph idx="1"/>
          </p:nvPr>
        </p:nvSpPr>
        <p:spPr>
          <a:xfrm>
            <a:off x="152400" y="1600201"/>
            <a:ext cx="2743200" cy="3970317"/>
          </a:xfrm>
        </p:spPr>
        <p:style>
          <a:lnRef idx="2">
            <a:schemeClr val="dk1"/>
          </a:lnRef>
          <a:fillRef idx="1">
            <a:schemeClr val="lt1"/>
          </a:fillRef>
          <a:effectRef idx="0">
            <a:schemeClr val="dk1"/>
          </a:effectRef>
          <a:fontRef idx="minor">
            <a:schemeClr val="dk1"/>
          </a:fontRef>
        </p:style>
        <p:txBody>
          <a:bodyPr>
            <a:normAutofit fontScale="47500" lnSpcReduction="20000"/>
          </a:bodyPr>
          <a:lstStyle/>
          <a:p>
            <a:pPr marL="0" indent="0">
              <a:buNone/>
            </a:pPr>
            <a:r>
              <a:rPr lang="en-US" dirty="0"/>
              <a:t>#include &lt;iostream&gt;</a:t>
            </a:r>
          </a:p>
          <a:p>
            <a:pPr marL="0" indent="0">
              <a:buNone/>
            </a:pPr>
            <a:r>
              <a:rPr lang="en-US" dirty="0"/>
              <a:t>using namespace std;</a:t>
            </a:r>
            <a:endParaRPr lang="en-IN" dirty="0"/>
          </a:p>
          <a:p>
            <a:pPr marL="0" indent="0">
              <a:buNone/>
            </a:pPr>
            <a:r>
              <a:rPr lang="en-IN" dirty="0"/>
              <a:t>class ABC {</a:t>
            </a:r>
          </a:p>
          <a:p>
            <a:pPr marL="0" indent="0">
              <a:buNone/>
            </a:pPr>
            <a:r>
              <a:rPr lang="en-IN" dirty="0"/>
              <a:t>private:</a:t>
            </a:r>
          </a:p>
          <a:p>
            <a:pPr marL="0" indent="0">
              <a:buNone/>
            </a:pPr>
            <a:r>
              <a:rPr lang="en-IN" dirty="0"/>
              <a:t>    int </a:t>
            </a:r>
            <a:r>
              <a:rPr lang="en-IN" dirty="0" err="1"/>
              <a:t>private_variable</a:t>
            </a:r>
            <a:r>
              <a:rPr lang="en-IN" dirty="0"/>
              <a:t>;</a:t>
            </a:r>
          </a:p>
          <a:p>
            <a:pPr marL="0" indent="0">
              <a:buNone/>
            </a:pPr>
            <a:r>
              <a:rPr lang="en-IN" dirty="0"/>
              <a:t> protected:</a:t>
            </a:r>
          </a:p>
          <a:p>
            <a:pPr marL="0" indent="0">
              <a:buNone/>
            </a:pPr>
            <a:r>
              <a:rPr lang="en-IN" dirty="0"/>
              <a:t>    int </a:t>
            </a:r>
            <a:r>
              <a:rPr lang="en-IN" dirty="0" err="1"/>
              <a:t>protected_variable</a:t>
            </a:r>
            <a:r>
              <a:rPr lang="en-IN" dirty="0"/>
              <a:t>;</a:t>
            </a:r>
          </a:p>
          <a:p>
            <a:pPr marL="0" indent="0">
              <a:buNone/>
            </a:pPr>
            <a:r>
              <a:rPr lang="en-IN" dirty="0"/>
              <a:t> public:</a:t>
            </a:r>
          </a:p>
          <a:p>
            <a:pPr marL="0" indent="0">
              <a:buNone/>
            </a:pPr>
            <a:r>
              <a:rPr lang="en-IN" dirty="0"/>
              <a:t>    ABC()</a:t>
            </a:r>
          </a:p>
          <a:p>
            <a:pPr marL="0" indent="0">
              <a:buNone/>
            </a:pPr>
            <a:r>
              <a:rPr lang="en-IN" dirty="0"/>
              <a:t>    {</a:t>
            </a:r>
          </a:p>
          <a:p>
            <a:pPr marL="0" indent="0">
              <a:buNone/>
            </a:pPr>
            <a:r>
              <a:rPr lang="en-IN" dirty="0"/>
              <a:t>        </a:t>
            </a:r>
            <a:r>
              <a:rPr lang="en-IN" dirty="0" err="1"/>
              <a:t>private_variable</a:t>
            </a:r>
            <a:r>
              <a:rPr lang="en-IN" dirty="0"/>
              <a:t> = 10;</a:t>
            </a:r>
          </a:p>
          <a:p>
            <a:pPr marL="0" indent="0">
              <a:buNone/>
            </a:pPr>
            <a:r>
              <a:rPr lang="en-IN" dirty="0"/>
              <a:t>        </a:t>
            </a:r>
            <a:r>
              <a:rPr lang="en-IN" dirty="0" err="1"/>
              <a:t>protected_variable</a:t>
            </a:r>
            <a:r>
              <a:rPr lang="en-IN" dirty="0"/>
              <a:t> = 99;</a:t>
            </a:r>
          </a:p>
          <a:p>
            <a:pPr marL="0" indent="0">
              <a:buNone/>
            </a:pPr>
            <a:r>
              <a:rPr lang="en-IN" dirty="0"/>
              <a:t>    }</a:t>
            </a:r>
          </a:p>
          <a:p>
            <a:pPr marL="0" indent="0">
              <a:buNone/>
            </a:pPr>
            <a:r>
              <a:rPr lang="en-IN" dirty="0"/>
              <a:t>friend class F; // friend class declaration. </a:t>
            </a:r>
          </a:p>
          <a:p>
            <a:pPr marL="0" indent="0">
              <a:buNone/>
            </a:pPr>
            <a:r>
              <a:rPr lang="en-IN" dirty="0"/>
              <a:t>};</a:t>
            </a:r>
          </a:p>
        </p:txBody>
      </p:sp>
      <p:sp>
        <p:nvSpPr>
          <p:cNvPr id="8" name="TextBox 7">
            <a:extLst>
              <a:ext uri="{FF2B5EF4-FFF2-40B4-BE49-F238E27FC236}">
                <a16:creationId xmlns:a16="http://schemas.microsoft.com/office/drawing/2014/main" id="{2F580C3A-A533-7068-10C0-825025789666}"/>
              </a:ext>
            </a:extLst>
          </p:cNvPr>
          <p:cNvSpPr txBox="1"/>
          <p:nvPr/>
        </p:nvSpPr>
        <p:spPr>
          <a:xfrm>
            <a:off x="6477000" y="1682889"/>
            <a:ext cx="2590800" cy="2616101"/>
          </a:xfrm>
          <a:prstGeom prst="rect">
            <a:avLst/>
          </a:prstGeom>
          <a:noFill/>
        </p:spPr>
        <p:txBody>
          <a:bodyPr wrap="square">
            <a:spAutoFit/>
          </a:bodyPr>
          <a:lstStyle/>
          <a:p>
            <a:endParaRPr lang="en-US" sz="1400" dirty="0"/>
          </a:p>
          <a:p>
            <a:r>
              <a:rPr lang="en-IN" sz="1400" dirty="0"/>
              <a:t>Output:</a:t>
            </a:r>
          </a:p>
          <a:p>
            <a:r>
              <a:rPr lang="en-US" sz="1200" dirty="0"/>
              <a:t>The value of Private Variable = 10</a:t>
            </a:r>
          </a:p>
          <a:p>
            <a:r>
              <a:rPr lang="en-US" sz="1200" dirty="0"/>
              <a:t>The value of Protected Variable = 99</a:t>
            </a:r>
            <a:endParaRPr lang="en-US" sz="1400" dirty="0"/>
          </a:p>
          <a:p>
            <a:endParaRPr lang="en-US" sz="1400" dirty="0"/>
          </a:p>
          <a:p>
            <a:endParaRPr lang="en-US" sz="1400" dirty="0"/>
          </a:p>
          <a:p>
            <a:endParaRPr lang="en-US" sz="1400" dirty="0"/>
          </a:p>
          <a:p>
            <a:r>
              <a:rPr lang="en-US" sz="1400" b="1" dirty="0"/>
              <a:t>Note: </a:t>
            </a:r>
            <a:r>
              <a:rPr lang="en-US" sz="1400" dirty="0"/>
              <a:t>We can </a:t>
            </a:r>
            <a:r>
              <a:rPr lang="en-US" sz="1400" b="1" dirty="0"/>
              <a:t>declare</a:t>
            </a:r>
            <a:r>
              <a:rPr lang="en-US" sz="1400" dirty="0"/>
              <a:t> a friend class or function anywhere in the base class body whether it is private, protected, or public block. It works all the same</a:t>
            </a:r>
            <a:r>
              <a:rPr lang="en-US" sz="1400" b="0" i="1" dirty="0">
                <a:solidFill>
                  <a:srgbClr val="273239"/>
                </a:solidFill>
                <a:effectLst/>
                <a:latin typeface="Nunito" pitchFamily="2" charset="0"/>
              </a:rPr>
              <a:t>.</a:t>
            </a:r>
            <a:endParaRPr lang="en-IN" sz="1400" dirty="0"/>
          </a:p>
        </p:txBody>
      </p:sp>
      <p:sp>
        <p:nvSpPr>
          <p:cNvPr id="10" name="TextBox 9">
            <a:extLst>
              <a:ext uri="{FF2B5EF4-FFF2-40B4-BE49-F238E27FC236}">
                <a16:creationId xmlns:a16="http://schemas.microsoft.com/office/drawing/2014/main" id="{71CE7CD6-68DA-7FA5-2BE2-08069A0442B5}"/>
              </a:ext>
            </a:extLst>
          </p:cNvPr>
          <p:cNvSpPr txBox="1"/>
          <p:nvPr/>
        </p:nvSpPr>
        <p:spPr>
          <a:xfrm>
            <a:off x="3048000" y="1600200"/>
            <a:ext cx="335280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dirty="0"/>
              <a:t>class F {</a:t>
            </a:r>
          </a:p>
          <a:p>
            <a:r>
              <a:rPr lang="en-IN" sz="1400" dirty="0"/>
              <a:t>public:</a:t>
            </a:r>
          </a:p>
          <a:p>
            <a:r>
              <a:rPr lang="en-IN" sz="1400" dirty="0"/>
              <a:t>void display(ABC &amp;t)</a:t>
            </a:r>
          </a:p>
          <a:p>
            <a:r>
              <a:rPr lang="en-IN" sz="1400" dirty="0"/>
              <a:t>    {</a:t>
            </a:r>
          </a:p>
          <a:p>
            <a:r>
              <a:rPr lang="en-IN" sz="1400" dirty="0" err="1"/>
              <a:t>cout</a:t>
            </a:r>
            <a:r>
              <a:rPr lang="en-IN" sz="1400" dirty="0"/>
              <a:t> &lt;&lt; "The value of Private Variable = "</a:t>
            </a:r>
          </a:p>
          <a:p>
            <a:r>
              <a:rPr lang="en-IN" sz="1400" dirty="0"/>
              <a:t>             &lt;&lt; </a:t>
            </a:r>
            <a:r>
              <a:rPr lang="en-IN" sz="1400" dirty="0" err="1"/>
              <a:t>t.private_variable</a:t>
            </a:r>
            <a:r>
              <a:rPr lang="en-IN" sz="1400" dirty="0"/>
              <a:t> &lt;&lt; </a:t>
            </a:r>
            <a:r>
              <a:rPr lang="en-IN" sz="1400" dirty="0" err="1"/>
              <a:t>endl</a:t>
            </a:r>
            <a:r>
              <a:rPr lang="en-IN" sz="1400" dirty="0"/>
              <a:t>;</a:t>
            </a:r>
          </a:p>
          <a:p>
            <a:r>
              <a:rPr lang="en-IN" sz="1400" dirty="0" err="1"/>
              <a:t>cout</a:t>
            </a:r>
            <a:r>
              <a:rPr lang="en-IN" sz="1400" dirty="0"/>
              <a:t> &lt;&lt; "The value of Protected Variable = "</a:t>
            </a:r>
          </a:p>
          <a:p>
            <a:r>
              <a:rPr lang="en-IN" sz="1400" dirty="0"/>
              <a:t>             &lt;&lt; </a:t>
            </a:r>
            <a:r>
              <a:rPr lang="en-IN" sz="1400" dirty="0" err="1"/>
              <a:t>t.protected_variable</a:t>
            </a:r>
            <a:r>
              <a:rPr lang="en-IN" sz="1400" dirty="0"/>
              <a:t>;</a:t>
            </a:r>
          </a:p>
          <a:p>
            <a:r>
              <a:rPr lang="en-IN" sz="1400" dirty="0"/>
              <a:t>    }</a:t>
            </a:r>
          </a:p>
          <a:p>
            <a:r>
              <a:rPr lang="en-IN" sz="1400" dirty="0"/>
              <a:t>};</a:t>
            </a:r>
          </a:p>
          <a:p>
            <a:r>
              <a:rPr lang="en-IN" sz="1400" dirty="0"/>
              <a:t> </a:t>
            </a:r>
          </a:p>
          <a:p>
            <a:r>
              <a:rPr lang="en-IN" sz="1400" dirty="0"/>
              <a:t>int main()</a:t>
            </a:r>
          </a:p>
          <a:p>
            <a:r>
              <a:rPr lang="en-IN" sz="1400" dirty="0"/>
              <a:t>{</a:t>
            </a:r>
          </a:p>
          <a:p>
            <a:r>
              <a:rPr lang="en-IN" sz="1400" dirty="0"/>
              <a:t>    ABC g;</a:t>
            </a:r>
          </a:p>
          <a:p>
            <a:r>
              <a:rPr lang="en-IN" sz="1400" dirty="0"/>
              <a:t>    F </a:t>
            </a:r>
            <a:r>
              <a:rPr lang="en-IN" sz="1400" dirty="0" err="1"/>
              <a:t>fri</a:t>
            </a:r>
            <a:r>
              <a:rPr lang="en-IN" sz="1400" dirty="0"/>
              <a:t>;</a:t>
            </a:r>
          </a:p>
          <a:p>
            <a:r>
              <a:rPr lang="en-IN" sz="1400" dirty="0"/>
              <a:t>    </a:t>
            </a:r>
            <a:r>
              <a:rPr lang="en-IN" sz="1400" dirty="0" err="1"/>
              <a:t>fri.display</a:t>
            </a:r>
            <a:r>
              <a:rPr lang="en-IN" sz="1400" dirty="0"/>
              <a:t>(g);</a:t>
            </a:r>
          </a:p>
          <a:p>
            <a:r>
              <a:rPr lang="en-IN" sz="1400" dirty="0"/>
              <a:t>    return 0;</a:t>
            </a:r>
          </a:p>
          <a:p>
            <a:r>
              <a:rPr lang="en-IN" sz="1400" dirty="0"/>
              <a:t>}</a:t>
            </a:r>
          </a:p>
        </p:txBody>
      </p:sp>
      <p:sp>
        <p:nvSpPr>
          <p:cNvPr id="5" name="TextBox 4">
            <a:extLst>
              <a:ext uri="{FF2B5EF4-FFF2-40B4-BE49-F238E27FC236}">
                <a16:creationId xmlns:a16="http://schemas.microsoft.com/office/drawing/2014/main" id="{08206255-FC32-A396-2B90-55CE66ECAB1F}"/>
              </a:ext>
            </a:extLst>
          </p:cNvPr>
          <p:cNvSpPr txBox="1"/>
          <p:nvPr/>
        </p:nvSpPr>
        <p:spPr>
          <a:xfrm>
            <a:off x="228600" y="5867400"/>
            <a:ext cx="5791200" cy="523220"/>
          </a:xfrm>
          <a:prstGeom prst="rect">
            <a:avLst/>
          </a:prstGeom>
          <a:noFill/>
        </p:spPr>
        <p:txBody>
          <a:bodyPr wrap="square">
            <a:spAutoFit/>
          </a:bodyPr>
          <a:lstStyle/>
          <a:p>
            <a:r>
              <a:rPr lang="en-US" sz="1400" dirty="0"/>
              <a:t>Here, class F is declared as a friend inside class ABC. Therefore, F is a friend of class ABC. Now, class F can access the private members of class ABC.</a:t>
            </a:r>
            <a:endParaRPr lang="en-IN" sz="1400" dirty="0"/>
          </a:p>
        </p:txBody>
      </p:sp>
      <p:cxnSp>
        <p:nvCxnSpPr>
          <p:cNvPr id="7" name="Straight Arrow Connector 6">
            <a:extLst>
              <a:ext uri="{FF2B5EF4-FFF2-40B4-BE49-F238E27FC236}">
                <a16:creationId xmlns:a16="http://schemas.microsoft.com/office/drawing/2014/main" id="{B19BB239-669F-27D0-3E1C-45447899880E}"/>
              </a:ext>
            </a:extLst>
          </p:cNvPr>
          <p:cNvCxnSpPr/>
          <p:nvPr/>
        </p:nvCxnSpPr>
        <p:spPr>
          <a:xfrm flipH="1" flipV="1">
            <a:off x="1219200" y="4791432"/>
            <a:ext cx="76200" cy="107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79594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98" y="76200"/>
            <a:ext cx="7317105" cy="554772"/>
          </a:xfrm>
        </p:spPr>
        <p:txBody>
          <a:bodyPr>
            <a:normAutofit fontScale="90000"/>
          </a:bodyPr>
          <a:lstStyle/>
          <a:p>
            <a:r>
              <a:rPr lang="en-US" b="1" dirty="0"/>
              <a:t>Friend functions</a:t>
            </a:r>
          </a:p>
        </p:txBody>
      </p:sp>
      <p:sp>
        <p:nvSpPr>
          <p:cNvPr id="3" name="Content Placeholder 2"/>
          <p:cNvSpPr>
            <a:spLocks noGrp="1"/>
          </p:cNvSpPr>
          <p:nvPr>
            <p:ph idx="1"/>
          </p:nvPr>
        </p:nvSpPr>
        <p:spPr>
          <a:xfrm>
            <a:off x="398963" y="813852"/>
            <a:ext cx="8346073" cy="786348"/>
          </a:xfrm>
        </p:spPr>
        <p:txBody>
          <a:bodyPr>
            <a:normAutofit/>
          </a:bodyPr>
          <a:lstStyle/>
          <a:p>
            <a:pPr algn="just"/>
            <a:r>
              <a:rPr lang="en-US" sz="2000" dirty="0"/>
              <a:t>A friend function of a class is </a:t>
            </a:r>
            <a:r>
              <a:rPr lang="en-US" sz="2000" b="1" dirty="0"/>
              <a:t>defined outside</a:t>
            </a:r>
            <a:r>
              <a:rPr lang="en-US" sz="2000" dirty="0"/>
              <a:t> that class scope but it has the right to access all private and protected members of the class.</a:t>
            </a:r>
            <a:r>
              <a:rPr lang="en-US" sz="2000" b="1" dirty="0"/>
              <a:t> </a:t>
            </a:r>
          </a:p>
        </p:txBody>
      </p:sp>
      <p:sp>
        <p:nvSpPr>
          <p:cNvPr id="4" name="Rectangle 3"/>
          <p:cNvSpPr/>
          <p:nvPr/>
        </p:nvSpPr>
        <p:spPr>
          <a:xfrm>
            <a:off x="398963" y="1752600"/>
            <a:ext cx="3715718" cy="40934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#include&lt;iostream&gt;</a:t>
            </a:r>
          </a:p>
          <a:p>
            <a:r>
              <a:rPr lang="en-US" sz="2000" dirty="0"/>
              <a:t>Using namespace std</a:t>
            </a:r>
          </a:p>
          <a:p>
            <a:r>
              <a:rPr lang="en-US" sz="2000" dirty="0"/>
              <a:t>class  base</a:t>
            </a:r>
          </a:p>
          <a:p>
            <a:r>
              <a:rPr lang="en-US" sz="2000" dirty="0"/>
              <a:t>{</a:t>
            </a:r>
          </a:p>
          <a:p>
            <a:r>
              <a:rPr lang="en-US" sz="2000" dirty="0"/>
              <a:t>    </a:t>
            </a:r>
            <a:r>
              <a:rPr lang="en-US" sz="2000" dirty="0" err="1"/>
              <a:t>int</a:t>
            </a:r>
            <a:r>
              <a:rPr lang="en-US" sz="2000" dirty="0"/>
              <a:t> val1,val2;</a:t>
            </a:r>
          </a:p>
          <a:p>
            <a:r>
              <a:rPr lang="en-US" sz="2000" dirty="0"/>
              <a:t>    public:</a:t>
            </a:r>
          </a:p>
          <a:p>
            <a:r>
              <a:rPr lang="en-US" sz="2000" dirty="0"/>
              <a:t>    void get()</a:t>
            </a:r>
          </a:p>
          <a:p>
            <a:r>
              <a:rPr lang="en-US" sz="2000" dirty="0"/>
              <a:t>    {</a:t>
            </a:r>
          </a:p>
          <a:p>
            <a:r>
              <a:rPr lang="en-US" sz="2000" dirty="0"/>
              <a:t>       </a:t>
            </a:r>
            <a:r>
              <a:rPr lang="en-US" sz="2000" dirty="0" err="1"/>
              <a:t>cout</a:t>
            </a:r>
            <a:r>
              <a:rPr lang="en-US" sz="2000" dirty="0"/>
              <a:t>&lt;&lt;"Enter two values:";</a:t>
            </a:r>
          </a:p>
          <a:p>
            <a:r>
              <a:rPr lang="en-US" sz="2000" dirty="0"/>
              <a:t>       </a:t>
            </a:r>
            <a:r>
              <a:rPr lang="en-US" sz="2000" dirty="0" err="1"/>
              <a:t>cin</a:t>
            </a:r>
            <a:r>
              <a:rPr lang="en-US" sz="2000" dirty="0"/>
              <a:t>&gt;&gt;val1&gt;&gt;val2;</a:t>
            </a:r>
          </a:p>
          <a:p>
            <a:r>
              <a:rPr lang="en-US" sz="2000" dirty="0"/>
              <a:t>    }</a:t>
            </a:r>
          </a:p>
          <a:p>
            <a:r>
              <a:rPr lang="en-US" sz="2000" dirty="0"/>
              <a:t>    friend float mean(base ob);</a:t>
            </a:r>
          </a:p>
          <a:p>
            <a:r>
              <a:rPr lang="en-US" sz="2000" dirty="0"/>
              <a:t>};</a:t>
            </a:r>
          </a:p>
        </p:txBody>
      </p:sp>
      <p:sp>
        <p:nvSpPr>
          <p:cNvPr id="5" name="Rectangle 4"/>
          <p:cNvSpPr/>
          <p:nvPr/>
        </p:nvSpPr>
        <p:spPr>
          <a:xfrm>
            <a:off x="4419600" y="1752600"/>
            <a:ext cx="4570809" cy="378565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000" dirty="0"/>
              <a:t>float mean(base ob)</a:t>
            </a:r>
          </a:p>
          <a:p>
            <a:r>
              <a:rPr lang="en-US" sz="2000" dirty="0"/>
              <a:t>{</a:t>
            </a:r>
          </a:p>
          <a:p>
            <a:r>
              <a:rPr lang="en-US" sz="2000" dirty="0"/>
              <a:t>   return float(ob.val1+ob.val2)/2;</a:t>
            </a:r>
          </a:p>
          <a:p>
            <a:r>
              <a:rPr lang="en-US" sz="2000" dirty="0"/>
              <a:t>}</a:t>
            </a:r>
          </a:p>
          <a:p>
            <a:endParaRPr lang="en-US" sz="2000" dirty="0"/>
          </a:p>
          <a:p>
            <a:r>
              <a:rPr lang="en-US" sz="2000" dirty="0"/>
              <a:t>void main()</a:t>
            </a:r>
          </a:p>
          <a:p>
            <a:r>
              <a:rPr lang="en-US" sz="2000" dirty="0"/>
              <a:t>{</a:t>
            </a:r>
          </a:p>
          <a:p>
            <a:r>
              <a:rPr lang="en-US" sz="2000" dirty="0"/>
              <a:t>   base obj;</a:t>
            </a:r>
          </a:p>
          <a:p>
            <a:r>
              <a:rPr lang="en-US" sz="2000" dirty="0"/>
              <a:t>   </a:t>
            </a:r>
            <a:r>
              <a:rPr lang="en-US" sz="2000" dirty="0" err="1"/>
              <a:t>obj.get</a:t>
            </a:r>
            <a:r>
              <a:rPr lang="en-US" sz="2000" dirty="0"/>
              <a:t>();</a:t>
            </a:r>
          </a:p>
          <a:p>
            <a:pPr algn="just"/>
            <a:r>
              <a:rPr lang="en-US" sz="2000" dirty="0"/>
              <a:t>   </a:t>
            </a:r>
            <a:r>
              <a:rPr lang="en-US" sz="2000" dirty="0" err="1"/>
              <a:t>cout</a:t>
            </a:r>
            <a:r>
              <a:rPr lang="en-US" sz="2000" dirty="0"/>
              <a:t>&lt;&lt;"\n Mean value is:"&lt;&lt;mean(</a:t>
            </a:r>
            <a:r>
              <a:rPr lang="en-US" sz="2000" dirty="0" err="1"/>
              <a:t>obj</a:t>
            </a:r>
            <a:r>
              <a:rPr lang="en-US" sz="2000" dirty="0"/>
              <a:t>);</a:t>
            </a:r>
          </a:p>
          <a:p>
            <a:r>
              <a:rPr lang="en-US" sz="2000" dirty="0"/>
              <a:t>   </a:t>
            </a:r>
          </a:p>
          <a:p>
            <a:r>
              <a:rPr lang="en-US" sz="2000" dirty="0"/>
              <a:t>} </a:t>
            </a:r>
          </a:p>
        </p:txBody>
      </p:sp>
      <p:sp>
        <p:nvSpPr>
          <p:cNvPr id="7" name="TextBox 6">
            <a:extLst>
              <a:ext uri="{FF2B5EF4-FFF2-40B4-BE49-F238E27FC236}">
                <a16:creationId xmlns:a16="http://schemas.microsoft.com/office/drawing/2014/main" id="{16DFD53A-569B-EDE1-8EB0-A00F9A19339F}"/>
              </a:ext>
            </a:extLst>
          </p:cNvPr>
          <p:cNvSpPr txBox="1"/>
          <p:nvPr/>
        </p:nvSpPr>
        <p:spPr>
          <a:xfrm>
            <a:off x="414203" y="5867400"/>
            <a:ext cx="8457009" cy="923330"/>
          </a:xfrm>
          <a:prstGeom prst="rect">
            <a:avLst/>
          </a:prstGeom>
          <a:noFill/>
        </p:spPr>
        <p:txBody>
          <a:bodyPr wrap="square">
            <a:spAutoFit/>
          </a:bodyPr>
          <a:lstStyle/>
          <a:p>
            <a:r>
              <a:rPr lang="en-US" dirty="0"/>
              <a:t>Friendship is not mutual. If class A is a friend of B, then B doesn’t become a friend of A automatically.</a:t>
            </a:r>
          </a:p>
          <a:p>
            <a:r>
              <a:rPr lang="en-US" dirty="0"/>
              <a:t>Friendship is not inherited.</a:t>
            </a:r>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76200"/>
            <a:ext cx="5410200" cy="685799"/>
          </a:xfrm>
        </p:spPr>
        <p:txBody>
          <a:bodyPr/>
          <a:lstStyle/>
          <a:p>
            <a:pPr>
              <a:buNone/>
            </a:pPr>
            <a:r>
              <a:rPr lang="en-US" b="1" dirty="0"/>
              <a:t>Static Member in a Function</a:t>
            </a:r>
          </a:p>
        </p:txBody>
      </p:sp>
      <p:sp>
        <p:nvSpPr>
          <p:cNvPr id="6" name="TextBox 5"/>
          <p:cNvSpPr txBox="1"/>
          <p:nvPr/>
        </p:nvSpPr>
        <p:spPr>
          <a:xfrm>
            <a:off x="228600" y="1905774"/>
            <a:ext cx="7620000" cy="4647426"/>
          </a:xfrm>
          <a:prstGeom prst="rect">
            <a:avLst/>
          </a:prstGeom>
          <a:noFill/>
        </p:spPr>
        <p:txBody>
          <a:bodyPr wrap="square" rtlCol="0">
            <a:spAutoFit/>
          </a:bodyPr>
          <a:lstStyle/>
          <a:p>
            <a:r>
              <a:rPr lang="en-US" sz="1600" dirty="0"/>
              <a:t>#include &lt;iostream&gt; </a:t>
            </a:r>
          </a:p>
          <a:p>
            <a:r>
              <a:rPr lang="en-US" sz="1600" dirty="0"/>
              <a:t>#include &lt;string&gt; </a:t>
            </a:r>
          </a:p>
          <a:p>
            <a:r>
              <a:rPr lang="en-US" sz="1600" dirty="0"/>
              <a:t>using namespace std; </a:t>
            </a:r>
          </a:p>
          <a:p>
            <a:r>
              <a:rPr lang="en-US" sz="1600" dirty="0"/>
              <a:t>void demo() </a:t>
            </a:r>
          </a:p>
          <a:p>
            <a:r>
              <a:rPr lang="en-US" sz="1600" dirty="0"/>
              <a:t>{ 	// static variable </a:t>
            </a:r>
          </a:p>
          <a:p>
            <a:r>
              <a:rPr lang="en-US" sz="1600" dirty="0"/>
              <a:t>	</a:t>
            </a:r>
            <a:r>
              <a:rPr lang="en-US" sz="1600" b="1" dirty="0"/>
              <a:t>static int count = 0; </a:t>
            </a:r>
          </a:p>
          <a:p>
            <a:r>
              <a:rPr lang="en-US" sz="1600" dirty="0"/>
              <a:t>	cout &lt;&lt; count &lt;&lt; " "; </a:t>
            </a:r>
          </a:p>
          <a:p>
            <a:r>
              <a:rPr lang="en-US" sz="1600" dirty="0"/>
              <a:t>	// value is updated and will be carried to the next function calls </a:t>
            </a:r>
          </a:p>
          <a:p>
            <a:r>
              <a:rPr lang="en-US" sz="1600" dirty="0"/>
              <a:t>	</a:t>
            </a:r>
            <a:r>
              <a:rPr lang="en-US" sz="1600" b="1" dirty="0"/>
              <a:t>count++; </a:t>
            </a:r>
          </a:p>
          <a:p>
            <a:r>
              <a:rPr lang="en-US" sz="1600" dirty="0"/>
              <a:t>} </a:t>
            </a:r>
          </a:p>
          <a:p>
            <a:r>
              <a:rPr lang="en-US" sz="1600" dirty="0"/>
              <a:t>int main() </a:t>
            </a:r>
          </a:p>
          <a:p>
            <a:r>
              <a:rPr lang="en-US" sz="1600" dirty="0"/>
              <a:t>{ </a:t>
            </a:r>
          </a:p>
          <a:p>
            <a:r>
              <a:rPr lang="en-US" sz="1600" dirty="0"/>
              <a:t>	for (int i=0; i&lt;5; i++)	 </a:t>
            </a:r>
          </a:p>
          <a:p>
            <a:r>
              <a:rPr lang="en-US" sz="1600" dirty="0"/>
              <a:t>	demo(); </a:t>
            </a:r>
          </a:p>
          <a:p>
            <a:r>
              <a:rPr lang="en-US" sz="1600" dirty="0"/>
              <a:t>	return 0; </a:t>
            </a:r>
          </a:p>
          <a:p>
            <a:r>
              <a:rPr lang="en-US" sz="1600" dirty="0"/>
              <a:t>} </a:t>
            </a:r>
          </a:p>
          <a:p>
            <a:r>
              <a:rPr lang="en-US" sz="1600" dirty="0"/>
              <a:t>Output:</a:t>
            </a:r>
          </a:p>
          <a:p>
            <a:r>
              <a:rPr lang="en-US" sz="1600" dirty="0"/>
              <a:t>0 1 2 3 4</a:t>
            </a:r>
          </a:p>
        </p:txBody>
      </p:sp>
      <p:sp>
        <p:nvSpPr>
          <p:cNvPr id="8" name="TextBox 7"/>
          <p:cNvSpPr txBox="1"/>
          <p:nvPr/>
        </p:nvSpPr>
        <p:spPr>
          <a:xfrm>
            <a:off x="304800" y="685800"/>
            <a:ext cx="8458200" cy="1200329"/>
          </a:xfrm>
          <a:prstGeom prst="rect">
            <a:avLst/>
          </a:prstGeom>
          <a:noFill/>
        </p:spPr>
        <p:txBody>
          <a:bodyPr wrap="square" rtlCol="0">
            <a:spAutoFit/>
          </a:bodyPr>
          <a:lstStyle/>
          <a:p>
            <a:pPr algn="just">
              <a:buFont typeface="Wingdings" pitchFamily="2" charset="2"/>
              <a:buChar char="Ø"/>
            </a:pPr>
            <a:r>
              <a:rPr lang="en-US" dirty="0"/>
              <a:t>When a variable is declared as static, </a:t>
            </a:r>
            <a:r>
              <a:rPr lang="en-US" b="1" dirty="0"/>
              <a:t>space for it gets allocated for the lifetime</a:t>
            </a:r>
            <a:r>
              <a:rPr lang="en-US" dirty="0"/>
              <a:t> of the program. Even if the function is called multiple times, space for the static variable is allocated only once and the value of the variable in the previous call gets carried through the next function call.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BE57D8ED-D233-7AD7-9C4A-5D5F688D721C}"/>
              </a:ext>
            </a:extLst>
          </p:cNvPr>
          <p:cNvSpPr>
            <a:spLocks noGrp="1" noRot="1" noChangeArrowheads="1"/>
          </p:cNvSpPr>
          <p:nvPr>
            <p:ph type="title"/>
          </p:nvPr>
        </p:nvSpPr>
        <p:spPr/>
        <p:txBody>
          <a:bodyPr/>
          <a:lstStyle/>
          <a:p>
            <a:r>
              <a:rPr lang="en-US" altLang="en-US" dirty="0"/>
              <a:t>Static Data Member</a:t>
            </a:r>
          </a:p>
        </p:txBody>
      </p:sp>
      <p:sp>
        <p:nvSpPr>
          <p:cNvPr id="399363" name="Rectangle 3">
            <a:extLst>
              <a:ext uri="{FF2B5EF4-FFF2-40B4-BE49-F238E27FC236}">
                <a16:creationId xmlns:a16="http://schemas.microsoft.com/office/drawing/2014/main" id="{DF658344-A5D4-0AFB-8123-F5CFB1A98FCC}"/>
              </a:ext>
            </a:extLst>
          </p:cNvPr>
          <p:cNvSpPr>
            <a:spLocks noGrp="1" noRot="1" noChangeArrowheads="1"/>
          </p:cNvSpPr>
          <p:nvPr>
            <p:ph idx="1"/>
          </p:nvPr>
        </p:nvSpPr>
        <p:spPr/>
        <p:txBody>
          <a:bodyPr>
            <a:normAutofit fontScale="85000" lnSpcReduction="10000"/>
          </a:bodyPr>
          <a:lstStyle/>
          <a:p>
            <a:pPr algn="l" fontAlgn="base"/>
            <a:r>
              <a:rPr lang="en-US" b="0" i="0" dirty="0">
                <a:solidFill>
                  <a:srgbClr val="273239"/>
                </a:solidFill>
                <a:effectLst/>
              </a:rPr>
              <a:t>Static data members are class members that are declared using </a:t>
            </a:r>
            <a:r>
              <a:rPr lang="en-US" b="1" i="0" dirty="0">
                <a:solidFill>
                  <a:srgbClr val="273239"/>
                </a:solidFill>
                <a:effectLst/>
              </a:rPr>
              <a:t>static</a:t>
            </a:r>
            <a:r>
              <a:rPr lang="en-US" b="0" i="0" dirty="0">
                <a:solidFill>
                  <a:srgbClr val="273239"/>
                </a:solidFill>
                <a:effectLst/>
              </a:rPr>
              <a:t> keywords. A static member has certain special characteristics which are as follows:</a:t>
            </a:r>
          </a:p>
          <a:p>
            <a:pPr lvl="1" fontAlgn="base">
              <a:buFont typeface="Arial" panose="020B0604020202020204" pitchFamily="34" charset="0"/>
              <a:buChar char="•"/>
            </a:pPr>
            <a:r>
              <a:rPr lang="en-US" b="0" i="0" dirty="0">
                <a:solidFill>
                  <a:srgbClr val="273239"/>
                </a:solidFill>
                <a:effectLst/>
              </a:rPr>
              <a:t>Only one copy of that member is created for the entire class and is shared by all the objects of that class, </a:t>
            </a:r>
            <a:r>
              <a:rPr lang="en-US" dirty="0">
                <a:solidFill>
                  <a:srgbClr val="273239"/>
                </a:solidFill>
              </a:rPr>
              <a:t>no matter how many objects are created.</a:t>
            </a:r>
          </a:p>
          <a:p>
            <a:pPr lvl="1" fontAlgn="base">
              <a:buFont typeface="Arial" panose="020B0604020202020204" pitchFamily="34" charset="0"/>
              <a:buChar char="•"/>
            </a:pPr>
            <a:r>
              <a:rPr lang="en-US" altLang="en-US" dirty="0">
                <a:solidFill>
                  <a:srgbClr val="273239"/>
                </a:solidFill>
              </a:rPr>
              <a:t>They do not belong to any particular instance of a class</a:t>
            </a:r>
            <a:endParaRPr lang="en-US" dirty="0">
              <a:solidFill>
                <a:srgbClr val="273239"/>
              </a:solidFill>
            </a:endParaRPr>
          </a:p>
          <a:p>
            <a:pPr lvl="1" fontAlgn="base">
              <a:buFont typeface="Arial" panose="020B0604020202020204" pitchFamily="34" charset="0"/>
              <a:buChar char="•"/>
            </a:pPr>
            <a:r>
              <a:rPr lang="en-US" dirty="0">
                <a:solidFill>
                  <a:srgbClr val="273239"/>
                </a:solidFill>
              </a:rPr>
              <a:t>It is initialized before any object of this class is created, even before the main starts.</a:t>
            </a:r>
          </a:p>
          <a:p>
            <a:pPr lvl="1" fontAlgn="base">
              <a:buFont typeface="Arial" panose="020B0604020202020204" pitchFamily="34" charset="0"/>
              <a:buChar char="•"/>
            </a:pPr>
            <a:r>
              <a:rPr lang="en-US" dirty="0">
                <a:solidFill>
                  <a:srgbClr val="273239"/>
                </a:solidFill>
              </a:rPr>
              <a:t>It is visible only within the class, but its lifetime is the entire program.</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9013077D-748D-3B1D-EDC1-62BBB4D97931}"/>
              </a:ext>
            </a:extLst>
          </p:cNvPr>
          <p:cNvSpPr>
            <a:spLocks noGrp="1" noRot="1" noChangeArrowheads="1"/>
          </p:cNvSpPr>
          <p:nvPr>
            <p:ph type="title"/>
          </p:nvPr>
        </p:nvSpPr>
        <p:spPr/>
        <p:txBody>
          <a:bodyPr/>
          <a:lstStyle/>
          <a:p>
            <a:r>
              <a:rPr lang="en-US" altLang="en-US">
                <a:cs typeface="Arial" panose="020B0604020202020204" pitchFamily="34" charset="0"/>
              </a:rPr>
              <a:t>Class vs. Instance Variable</a:t>
            </a:r>
          </a:p>
        </p:txBody>
      </p:sp>
      <p:sp>
        <p:nvSpPr>
          <p:cNvPr id="410627" name="Rectangle 3">
            <a:extLst>
              <a:ext uri="{FF2B5EF4-FFF2-40B4-BE49-F238E27FC236}">
                <a16:creationId xmlns:a16="http://schemas.microsoft.com/office/drawing/2014/main" id="{3834120A-A293-8ADF-6BB3-5A40D92BC6C8}"/>
              </a:ext>
            </a:extLst>
          </p:cNvPr>
          <p:cNvSpPr>
            <a:spLocks noGrp="1" noRot="1" noChangeArrowheads="1"/>
          </p:cNvSpPr>
          <p:nvPr>
            <p:ph idx="1"/>
          </p:nvPr>
        </p:nvSpPr>
        <p:spPr>
          <a:xfrm>
            <a:off x="457200" y="1722438"/>
            <a:ext cx="8229600" cy="4525962"/>
          </a:xfrm>
        </p:spPr>
        <p:txBody>
          <a:bodyPr/>
          <a:lstStyle/>
          <a:p>
            <a:pPr eaLnBrk="0" hangingPunct="0">
              <a:lnSpc>
                <a:spcPct val="80000"/>
              </a:lnSpc>
              <a:spcBef>
                <a:spcPct val="50000"/>
              </a:spcBef>
            </a:pPr>
            <a:r>
              <a:rPr lang="en-US" altLang="en-US" b="1" dirty="0">
                <a:latin typeface="Courier New" panose="02070309020205020404" pitchFamily="49" charset="0"/>
              </a:rPr>
              <a:t>Student s</a:t>
            </a:r>
            <a:r>
              <a:rPr lang="en-US" altLang="en-US" b="1" i="1" dirty="0">
                <a:latin typeface="Courier New" panose="02070309020205020404" pitchFamily="49" charset="0"/>
              </a:rPr>
              <a:t>1</a:t>
            </a:r>
            <a:r>
              <a:rPr lang="en-US" altLang="en-US" b="1" dirty="0">
                <a:latin typeface="Courier New" panose="02070309020205020404" pitchFamily="49" charset="0"/>
              </a:rPr>
              <a:t>, </a:t>
            </a:r>
            <a:r>
              <a:rPr lang="en-US" altLang="en-US" b="1" i="1" dirty="0">
                <a:latin typeface="Courier New" panose="02070309020205020404" pitchFamily="49" charset="0"/>
              </a:rPr>
              <a:t>s2</a:t>
            </a:r>
            <a:r>
              <a:rPr lang="en-US" altLang="en-US" b="1" dirty="0">
                <a:latin typeface="Courier New" panose="02070309020205020404" pitchFamily="49" charset="0"/>
              </a:rPr>
              <a:t>, </a:t>
            </a:r>
            <a:r>
              <a:rPr lang="en-US" altLang="en-US" b="1" i="1" dirty="0">
                <a:latin typeface="Courier New" panose="02070309020205020404" pitchFamily="49" charset="0"/>
              </a:rPr>
              <a:t>s3</a:t>
            </a:r>
            <a:r>
              <a:rPr lang="en-US" altLang="en-US" b="1" dirty="0">
                <a:latin typeface="Courier New" panose="02070309020205020404" pitchFamily="49" charset="0"/>
              </a:rPr>
              <a:t>;</a:t>
            </a:r>
          </a:p>
        </p:txBody>
      </p:sp>
      <p:grpSp>
        <p:nvGrpSpPr>
          <p:cNvPr id="410628" name="Group 4">
            <a:extLst>
              <a:ext uri="{FF2B5EF4-FFF2-40B4-BE49-F238E27FC236}">
                <a16:creationId xmlns:a16="http://schemas.microsoft.com/office/drawing/2014/main" id="{C324635C-C0E4-1BB2-5D3A-D2789C952DF9}"/>
              </a:ext>
            </a:extLst>
          </p:cNvPr>
          <p:cNvGrpSpPr>
            <a:grpSpLocks/>
          </p:cNvGrpSpPr>
          <p:nvPr/>
        </p:nvGrpSpPr>
        <p:grpSpPr bwMode="auto">
          <a:xfrm>
            <a:off x="1295400" y="2068513"/>
            <a:ext cx="6858000" cy="4256087"/>
            <a:chOff x="816" y="1303"/>
            <a:chExt cx="4320" cy="2681"/>
          </a:xfrm>
        </p:grpSpPr>
        <p:grpSp>
          <p:nvGrpSpPr>
            <p:cNvPr id="410629" name="Group 5">
              <a:extLst>
                <a:ext uri="{FF2B5EF4-FFF2-40B4-BE49-F238E27FC236}">
                  <a16:creationId xmlns:a16="http://schemas.microsoft.com/office/drawing/2014/main" id="{AA0A49EC-07BF-1A72-645D-4FC3CE0BB6CA}"/>
                </a:ext>
              </a:extLst>
            </p:cNvPr>
            <p:cNvGrpSpPr>
              <a:grpSpLocks/>
            </p:cNvGrpSpPr>
            <p:nvPr/>
          </p:nvGrpSpPr>
          <p:grpSpPr bwMode="auto">
            <a:xfrm>
              <a:off x="816" y="1303"/>
              <a:ext cx="3792" cy="2681"/>
              <a:chOff x="816" y="1303"/>
              <a:chExt cx="3792" cy="2681"/>
            </a:xfrm>
          </p:grpSpPr>
          <p:sp>
            <p:nvSpPr>
              <p:cNvPr id="410630" name="Oval 6">
                <a:extLst>
                  <a:ext uri="{FF2B5EF4-FFF2-40B4-BE49-F238E27FC236}">
                    <a16:creationId xmlns:a16="http://schemas.microsoft.com/office/drawing/2014/main" id="{7FDCF2A6-6B4C-471F-DC0E-7E15E1E86AC7}"/>
                  </a:ext>
                </a:extLst>
              </p:cNvPr>
              <p:cNvSpPr>
                <a:spLocks noChangeArrowheads="1"/>
              </p:cNvSpPr>
              <p:nvPr/>
            </p:nvSpPr>
            <p:spPr bwMode="auto">
              <a:xfrm rot="200346">
                <a:off x="2304" y="2291"/>
                <a:ext cx="2304" cy="1098"/>
              </a:xfrm>
              <a:prstGeom prst="ellipse">
                <a:avLst/>
              </a:prstGeom>
              <a:solidFill>
                <a:srgbClr val="DCEF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1" name="Oval 7">
                <a:extLst>
                  <a:ext uri="{FF2B5EF4-FFF2-40B4-BE49-F238E27FC236}">
                    <a16:creationId xmlns:a16="http://schemas.microsoft.com/office/drawing/2014/main" id="{BE9D0E1E-4468-D929-0261-BB3E69066F1A}"/>
                  </a:ext>
                </a:extLst>
              </p:cNvPr>
              <p:cNvSpPr>
                <a:spLocks noChangeArrowheads="1"/>
              </p:cNvSpPr>
              <p:nvPr/>
            </p:nvSpPr>
            <p:spPr bwMode="auto">
              <a:xfrm rot="-1562013">
                <a:off x="816" y="2592"/>
                <a:ext cx="2496" cy="1392"/>
              </a:xfrm>
              <a:prstGeom prst="ellipse">
                <a:avLst/>
              </a:prstGeom>
              <a:solidFill>
                <a:srgbClr val="48A9B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410632" name="Oval 8">
                <a:extLst>
                  <a:ext uri="{FF2B5EF4-FFF2-40B4-BE49-F238E27FC236}">
                    <a16:creationId xmlns:a16="http://schemas.microsoft.com/office/drawing/2014/main" id="{432A867B-FB82-DC02-D913-B0596A9E7730}"/>
                  </a:ext>
                </a:extLst>
              </p:cNvPr>
              <p:cNvSpPr>
                <a:spLocks noChangeArrowheads="1"/>
              </p:cNvSpPr>
              <p:nvPr/>
            </p:nvSpPr>
            <p:spPr bwMode="auto">
              <a:xfrm rot="3565691">
                <a:off x="1261" y="1636"/>
                <a:ext cx="2003" cy="1337"/>
              </a:xfrm>
              <a:prstGeom prst="ellipse">
                <a:avLst/>
              </a:prstGeom>
              <a:solidFill>
                <a:srgbClr val="9DD3D7"/>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3" name="Oval 9">
                <a:extLst>
                  <a:ext uri="{FF2B5EF4-FFF2-40B4-BE49-F238E27FC236}">
                    <a16:creationId xmlns:a16="http://schemas.microsoft.com/office/drawing/2014/main" id="{2A90AEB3-BD26-C808-F1F9-060C6F774500}"/>
                  </a:ext>
                </a:extLst>
              </p:cNvPr>
              <p:cNvSpPr>
                <a:spLocks noChangeArrowheads="1"/>
              </p:cNvSpPr>
              <p:nvPr/>
            </p:nvSpPr>
            <p:spPr bwMode="auto">
              <a:xfrm>
                <a:off x="1680" y="2112"/>
                <a:ext cx="1680" cy="144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i="1">
                    <a:solidFill>
                      <a:srgbClr val="000000"/>
                    </a:solidFill>
                  </a:rPr>
                  <a:t>Class Space</a:t>
                </a:r>
              </a:p>
            </p:txBody>
          </p:sp>
          <p:sp>
            <p:nvSpPr>
              <p:cNvPr id="410634" name="Text Box 10">
                <a:extLst>
                  <a:ext uri="{FF2B5EF4-FFF2-40B4-BE49-F238E27FC236}">
                    <a16:creationId xmlns:a16="http://schemas.microsoft.com/office/drawing/2014/main" id="{BFEFE8B3-D042-465A-FF45-272D6240B4A1}"/>
                  </a:ext>
                </a:extLst>
              </p:cNvPr>
              <p:cNvSpPr txBox="1">
                <a:spLocks noChangeArrowheads="1"/>
              </p:cNvSpPr>
              <p:nvPr/>
            </p:nvSpPr>
            <p:spPr bwMode="auto">
              <a:xfrm>
                <a:off x="960" y="3504"/>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000000"/>
                    </a:solidFill>
                    <a:latin typeface="Courier New" panose="02070309020205020404" pitchFamily="49" charset="0"/>
                  </a:rPr>
                  <a:t>s1</a:t>
                </a:r>
                <a:r>
                  <a:rPr lang="en-US" altLang="en-US" sz="2000" b="1" i="1">
                    <a:solidFill>
                      <a:srgbClr val="000000"/>
                    </a:solidFill>
                    <a:latin typeface="Courier New" panose="02070309020205020404" pitchFamily="49" charset="0"/>
                  </a:rPr>
                  <a:t>(rollNo,…)</a:t>
                </a:r>
              </a:p>
            </p:txBody>
          </p:sp>
          <p:sp>
            <p:nvSpPr>
              <p:cNvPr id="410635" name="Text Box 11">
                <a:extLst>
                  <a:ext uri="{FF2B5EF4-FFF2-40B4-BE49-F238E27FC236}">
                    <a16:creationId xmlns:a16="http://schemas.microsoft.com/office/drawing/2014/main" id="{B1B79BF0-B52D-DF14-12D3-E68D0EE29513}"/>
                  </a:ext>
                </a:extLst>
              </p:cNvPr>
              <p:cNvSpPr txBox="1">
                <a:spLocks noChangeArrowheads="1"/>
              </p:cNvSpPr>
              <p:nvPr/>
            </p:nvSpPr>
            <p:spPr bwMode="auto">
              <a:xfrm>
                <a:off x="1488" y="182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000000"/>
                    </a:solidFill>
                    <a:latin typeface="Courier New" panose="02070309020205020404" pitchFamily="49" charset="0"/>
                  </a:rPr>
                  <a:t>s2</a:t>
                </a:r>
                <a:r>
                  <a:rPr lang="en-US" altLang="en-US" sz="2000" b="1" i="1">
                    <a:solidFill>
                      <a:srgbClr val="000000"/>
                    </a:solidFill>
                    <a:latin typeface="Courier New" panose="02070309020205020404" pitchFamily="49" charset="0"/>
                  </a:rPr>
                  <a:t>(rollNo,…)</a:t>
                </a:r>
              </a:p>
            </p:txBody>
          </p:sp>
        </p:grpSp>
        <p:sp>
          <p:nvSpPr>
            <p:cNvPr id="410636" name="Text Box 12">
              <a:extLst>
                <a:ext uri="{FF2B5EF4-FFF2-40B4-BE49-F238E27FC236}">
                  <a16:creationId xmlns:a16="http://schemas.microsoft.com/office/drawing/2014/main" id="{E746C8D3-E9C1-4134-2A07-EE1D75C06BFE}"/>
                </a:ext>
              </a:extLst>
            </p:cNvPr>
            <p:cNvSpPr txBox="1">
              <a:spLocks noChangeArrowheads="1"/>
            </p:cNvSpPr>
            <p:nvPr/>
          </p:nvSpPr>
          <p:spPr bwMode="auto">
            <a:xfrm>
              <a:off x="3360" y="2736"/>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000000"/>
                  </a:solidFill>
                  <a:latin typeface="Courier New" panose="02070309020205020404" pitchFamily="49" charset="0"/>
                </a:rPr>
                <a:t>s3</a:t>
              </a:r>
              <a:r>
                <a:rPr lang="en-US" altLang="en-US" sz="2000" b="1" i="1">
                  <a:solidFill>
                    <a:srgbClr val="000000"/>
                  </a:solidFill>
                  <a:latin typeface="Courier New" panose="02070309020205020404" pitchFamily="49" charset="0"/>
                </a:rPr>
                <a:t>(rollNo,…)</a:t>
              </a:r>
            </a:p>
          </p:txBody>
        </p:sp>
      </p:grpSp>
      <p:grpSp>
        <p:nvGrpSpPr>
          <p:cNvPr id="410637" name="Group 13">
            <a:extLst>
              <a:ext uri="{FF2B5EF4-FFF2-40B4-BE49-F238E27FC236}">
                <a16:creationId xmlns:a16="http://schemas.microsoft.com/office/drawing/2014/main" id="{7B61FF0C-4CE9-CAB8-2BF1-07EC9D98AEDD}"/>
              </a:ext>
            </a:extLst>
          </p:cNvPr>
          <p:cNvGrpSpPr>
            <a:grpSpLocks/>
          </p:cNvGrpSpPr>
          <p:nvPr/>
        </p:nvGrpSpPr>
        <p:grpSpPr bwMode="auto">
          <a:xfrm>
            <a:off x="4114800" y="3200400"/>
            <a:ext cx="3733800" cy="2819400"/>
            <a:chOff x="2592" y="2016"/>
            <a:chExt cx="2352" cy="1776"/>
          </a:xfrm>
        </p:grpSpPr>
        <p:sp>
          <p:nvSpPr>
            <p:cNvPr id="410638" name="Line 14">
              <a:extLst>
                <a:ext uri="{FF2B5EF4-FFF2-40B4-BE49-F238E27FC236}">
                  <a16:creationId xmlns:a16="http://schemas.microsoft.com/office/drawing/2014/main" id="{81FCA077-6280-9854-9E03-B6D1CA94C945}"/>
                </a:ext>
              </a:extLst>
            </p:cNvPr>
            <p:cNvSpPr>
              <a:spLocks noChangeShapeType="1"/>
            </p:cNvSpPr>
            <p:nvPr/>
          </p:nvSpPr>
          <p:spPr bwMode="auto">
            <a:xfrm>
              <a:off x="4944" y="2016"/>
              <a:ext cx="0" cy="17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9" name="Line 15">
              <a:extLst>
                <a:ext uri="{FF2B5EF4-FFF2-40B4-BE49-F238E27FC236}">
                  <a16:creationId xmlns:a16="http://schemas.microsoft.com/office/drawing/2014/main" id="{1ABFA1C8-045C-488E-6CBB-62A6AA7F71E1}"/>
                </a:ext>
              </a:extLst>
            </p:cNvPr>
            <p:cNvSpPr>
              <a:spLocks noChangeShapeType="1"/>
            </p:cNvSpPr>
            <p:nvPr/>
          </p:nvSpPr>
          <p:spPr bwMode="auto">
            <a:xfrm flipH="1" flipV="1">
              <a:off x="2592" y="3792"/>
              <a:ext cx="2352"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10640" name="Text Box 16">
            <a:extLst>
              <a:ext uri="{FF2B5EF4-FFF2-40B4-BE49-F238E27FC236}">
                <a16:creationId xmlns:a16="http://schemas.microsoft.com/office/drawing/2014/main" id="{E2A2EFEB-89D9-4370-9C72-C857A7FA7740}"/>
              </a:ext>
            </a:extLst>
          </p:cNvPr>
          <p:cNvSpPr txBox="1">
            <a:spLocks noChangeArrowheads="1"/>
          </p:cNvSpPr>
          <p:nvPr/>
        </p:nvSpPr>
        <p:spPr bwMode="auto">
          <a:xfrm>
            <a:off x="5486400" y="2667000"/>
            <a:ext cx="26713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Instance Variable</a:t>
            </a:r>
          </a:p>
        </p:txBody>
      </p:sp>
      <p:sp>
        <p:nvSpPr>
          <p:cNvPr id="410641" name="Line 17">
            <a:extLst>
              <a:ext uri="{FF2B5EF4-FFF2-40B4-BE49-F238E27FC236}">
                <a16:creationId xmlns:a16="http://schemas.microsoft.com/office/drawing/2014/main" id="{B76F57F7-793D-1D8A-AE05-E4EB1FB43A51}"/>
              </a:ext>
            </a:extLst>
          </p:cNvPr>
          <p:cNvSpPr>
            <a:spLocks noChangeShapeType="1"/>
          </p:cNvSpPr>
          <p:nvPr/>
        </p:nvSpPr>
        <p:spPr bwMode="auto">
          <a:xfrm flipH="1">
            <a:off x="6477000" y="3276600"/>
            <a:ext cx="457200" cy="4572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2" name="Line 18">
            <a:extLst>
              <a:ext uri="{FF2B5EF4-FFF2-40B4-BE49-F238E27FC236}">
                <a16:creationId xmlns:a16="http://schemas.microsoft.com/office/drawing/2014/main" id="{CDE21DD4-F00E-AFD4-7A67-8A326CF9412F}"/>
              </a:ext>
            </a:extLst>
          </p:cNvPr>
          <p:cNvSpPr>
            <a:spLocks noChangeShapeType="1"/>
          </p:cNvSpPr>
          <p:nvPr/>
        </p:nvSpPr>
        <p:spPr bwMode="auto">
          <a:xfrm flipH="1">
            <a:off x="4572000" y="3048000"/>
            <a:ext cx="9144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3" name="Text Box 19">
            <a:extLst>
              <a:ext uri="{FF2B5EF4-FFF2-40B4-BE49-F238E27FC236}">
                <a16:creationId xmlns:a16="http://schemas.microsoft.com/office/drawing/2014/main" id="{372353A4-918B-8516-DE58-2D8FD19272DD}"/>
              </a:ext>
            </a:extLst>
          </p:cNvPr>
          <p:cNvSpPr txBox="1">
            <a:spLocks noChangeArrowheads="1"/>
          </p:cNvSpPr>
          <p:nvPr/>
        </p:nvSpPr>
        <p:spPr bwMode="auto">
          <a:xfrm>
            <a:off x="0" y="3048000"/>
            <a:ext cx="2133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dirty="0"/>
              <a:t>Class Variable</a:t>
            </a:r>
          </a:p>
          <a:p>
            <a:r>
              <a:rPr lang="en-US" altLang="en-US" sz="2800" dirty="0"/>
              <a:t>(Static members stay here)</a:t>
            </a:r>
          </a:p>
        </p:txBody>
      </p:sp>
      <p:sp>
        <p:nvSpPr>
          <p:cNvPr id="410644" name="Line 20">
            <a:extLst>
              <a:ext uri="{FF2B5EF4-FFF2-40B4-BE49-F238E27FC236}">
                <a16:creationId xmlns:a16="http://schemas.microsoft.com/office/drawing/2014/main" id="{1A102EF3-5EAC-414E-6C1B-FB7D1F3CBC98}"/>
              </a:ext>
            </a:extLst>
          </p:cNvPr>
          <p:cNvSpPr>
            <a:spLocks noChangeShapeType="1"/>
          </p:cNvSpPr>
          <p:nvPr/>
        </p:nvSpPr>
        <p:spPr bwMode="auto">
          <a:xfrm>
            <a:off x="1371600" y="3657600"/>
            <a:ext cx="1905000" cy="3810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 calcmode="lin" valueType="num">
                                      <p:cBhvr additive="base">
                                        <p:cTn id="7" dur="500" fill="hold"/>
                                        <p:tgtEl>
                                          <p:spTgt spid="410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10628"/>
                                        </p:tgtEl>
                                        <p:attrNameLst>
                                          <p:attrName>style.visibility</p:attrName>
                                        </p:attrNameLst>
                                      </p:cBhvr>
                                      <p:to>
                                        <p:strVal val="visible"/>
                                      </p:to>
                                    </p:set>
                                    <p:anim calcmode="lin" valueType="num">
                                      <p:cBhvr additive="base">
                                        <p:cTn id="13" dur="500" fill="hold"/>
                                        <p:tgtEl>
                                          <p:spTgt spid="410628"/>
                                        </p:tgtEl>
                                        <p:attrNameLst>
                                          <p:attrName>ppt_x</p:attrName>
                                        </p:attrNameLst>
                                      </p:cBhvr>
                                      <p:tavLst>
                                        <p:tav tm="0">
                                          <p:val>
                                            <p:strVal val="0-#ppt_w/2"/>
                                          </p:val>
                                        </p:tav>
                                        <p:tav tm="100000">
                                          <p:val>
                                            <p:strVal val="#ppt_x"/>
                                          </p:val>
                                        </p:tav>
                                      </p:tavLst>
                                    </p:anim>
                                    <p:anim calcmode="lin" valueType="num">
                                      <p:cBhvr additive="base">
                                        <p:cTn id="14" dur="500" fill="hold"/>
                                        <p:tgtEl>
                                          <p:spTgt spid="410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7DDBC5FD-76CC-2417-4061-ED94ED582356}"/>
              </a:ext>
            </a:extLst>
          </p:cNvPr>
          <p:cNvSpPr>
            <a:spLocks noGrp="1" noRot="1" noChangeArrowheads="1"/>
          </p:cNvSpPr>
          <p:nvPr>
            <p:ph type="title"/>
          </p:nvPr>
        </p:nvSpPr>
        <p:spPr/>
        <p:txBody>
          <a:bodyPr>
            <a:noAutofit/>
          </a:bodyPr>
          <a:lstStyle/>
          <a:p>
            <a:r>
              <a:rPr lang="en-US" altLang="en-US" sz="3600" dirty="0"/>
              <a:t>Static Data Member (Declaration and Definition Syntax)</a:t>
            </a:r>
          </a:p>
        </p:txBody>
      </p:sp>
      <p:sp>
        <p:nvSpPr>
          <p:cNvPr id="401411" name="Rectangle 3">
            <a:extLst>
              <a:ext uri="{FF2B5EF4-FFF2-40B4-BE49-F238E27FC236}">
                <a16:creationId xmlns:a16="http://schemas.microsoft.com/office/drawing/2014/main" id="{09B880F7-040F-230B-8797-806E2F97A7DE}"/>
              </a:ext>
            </a:extLst>
          </p:cNvPr>
          <p:cNvSpPr>
            <a:spLocks noGrp="1" noRot="1" noChangeArrowheads="1"/>
          </p:cNvSpPr>
          <p:nvPr>
            <p:ph idx="1"/>
          </p:nvPr>
        </p:nvSpPr>
        <p:spPr>
          <a:xfrm>
            <a:off x="457200" y="1874838"/>
            <a:ext cx="8229600" cy="4525962"/>
          </a:xfrm>
        </p:spPr>
        <p:txBody>
          <a:bodyPr>
            <a:normAutofit fontScale="70000" lnSpcReduction="20000"/>
          </a:bodyPr>
          <a:lstStyle/>
          <a:p>
            <a:pPr marL="0" indent="0">
              <a:buNone/>
            </a:pPr>
            <a:r>
              <a:rPr lang="en-US" altLang="en-US" b="1" dirty="0"/>
              <a:t>Declaration</a:t>
            </a:r>
            <a:r>
              <a:rPr lang="en-US" altLang="en-US" dirty="0"/>
              <a:t>: Keyword </a:t>
            </a:r>
            <a:r>
              <a:rPr lang="en-US" altLang="en-US" sz="3100" dirty="0">
                <a:solidFill>
                  <a:srgbClr val="FF0000"/>
                </a:solidFill>
              </a:rPr>
              <a:t>static</a:t>
            </a:r>
            <a:r>
              <a:rPr lang="en-US" altLang="en-US" sz="3100" dirty="0"/>
              <a:t> is used to make a data member static.</a:t>
            </a:r>
          </a:p>
          <a:p>
            <a:endParaRPr lang="en-US" altLang="en-US" sz="3100" dirty="0"/>
          </a:p>
          <a:p>
            <a:pPr>
              <a:buFont typeface="Arial" panose="020B0604020202020204" pitchFamily="34" charset="0"/>
              <a:buNone/>
            </a:pPr>
            <a:r>
              <a:rPr lang="en-US" altLang="en-US" sz="3100" dirty="0"/>
              <a:t>class </a:t>
            </a:r>
            <a:r>
              <a:rPr lang="en-US" altLang="en-US" sz="3100" dirty="0" err="1"/>
              <a:t>ClassName</a:t>
            </a:r>
            <a:r>
              <a:rPr lang="en-US" altLang="en-US" sz="3100" dirty="0"/>
              <a:t>{</a:t>
            </a:r>
          </a:p>
          <a:p>
            <a:pPr>
              <a:buFont typeface="Arial" panose="020B0604020202020204" pitchFamily="34" charset="0"/>
              <a:buNone/>
            </a:pPr>
            <a:r>
              <a:rPr lang="en-US" altLang="en-US" sz="3100" dirty="0"/>
              <a:t>…</a:t>
            </a:r>
          </a:p>
          <a:p>
            <a:pPr>
              <a:buFont typeface="Arial" panose="020B0604020202020204" pitchFamily="34" charset="0"/>
              <a:buNone/>
            </a:pPr>
            <a:r>
              <a:rPr lang="en-US" altLang="en-US" sz="3100" dirty="0">
                <a:solidFill>
                  <a:srgbClr val="FF0000"/>
                </a:solidFill>
              </a:rPr>
              <a:t>static </a:t>
            </a:r>
            <a:r>
              <a:rPr lang="en-US" altLang="en-US" sz="3100" dirty="0" err="1">
                <a:solidFill>
                  <a:srgbClr val="FF0000"/>
                </a:solidFill>
              </a:rPr>
              <a:t>DataType</a:t>
            </a:r>
            <a:r>
              <a:rPr lang="en-US" altLang="en-US" sz="3100" dirty="0">
                <a:solidFill>
                  <a:srgbClr val="FF0000"/>
                </a:solidFill>
              </a:rPr>
              <a:t> </a:t>
            </a:r>
            <a:r>
              <a:rPr lang="en-US" altLang="en-US" sz="3100" dirty="0" err="1">
                <a:solidFill>
                  <a:srgbClr val="FF0000"/>
                </a:solidFill>
              </a:rPr>
              <a:t>VariableName</a:t>
            </a:r>
            <a:r>
              <a:rPr lang="en-US" altLang="en-US" sz="3100" dirty="0">
                <a:solidFill>
                  <a:srgbClr val="FF0000"/>
                </a:solidFill>
              </a:rPr>
              <a:t>;</a:t>
            </a:r>
          </a:p>
          <a:p>
            <a:pPr>
              <a:buFont typeface="Arial" panose="020B0604020202020204" pitchFamily="34" charset="0"/>
              <a:buNone/>
            </a:pPr>
            <a:r>
              <a:rPr lang="en-US" altLang="en-US" sz="3100" dirty="0"/>
              <a:t>};</a:t>
            </a:r>
          </a:p>
          <a:p>
            <a:pPr>
              <a:buFont typeface="Arial" panose="020B0604020202020204" pitchFamily="34" charset="0"/>
              <a:buNone/>
            </a:pPr>
            <a:r>
              <a:rPr lang="en-US" altLang="en-US" sz="3100" b="1" dirty="0"/>
              <a:t>Definition</a:t>
            </a:r>
            <a:r>
              <a:rPr lang="en-US" altLang="en-US" sz="3100" dirty="0"/>
              <a:t>: Scope resolution operator is used.</a:t>
            </a:r>
          </a:p>
          <a:p>
            <a:pPr>
              <a:buFont typeface="Arial" panose="020B0604020202020204" pitchFamily="34" charset="0"/>
              <a:buNone/>
            </a:pPr>
            <a:r>
              <a:rPr lang="en-US" altLang="en-US" sz="3100" dirty="0"/>
              <a:t>class </a:t>
            </a:r>
            <a:r>
              <a:rPr lang="en-US" altLang="en-US" sz="3100" dirty="0" err="1"/>
              <a:t>ClassName</a:t>
            </a:r>
            <a:r>
              <a:rPr lang="en-US" altLang="en-US" sz="3100" dirty="0"/>
              <a:t>{</a:t>
            </a:r>
          </a:p>
          <a:p>
            <a:pPr>
              <a:buFont typeface="Arial" panose="020B0604020202020204" pitchFamily="34" charset="0"/>
              <a:buNone/>
            </a:pPr>
            <a:r>
              <a:rPr lang="en-US" altLang="en-US" sz="3100" dirty="0"/>
              <a:t>…</a:t>
            </a:r>
          </a:p>
          <a:p>
            <a:pPr>
              <a:buFont typeface="Arial" panose="020B0604020202020204" pitchFamily="34" charset="0"/>
              <a:buNone/>
            </a:pPr>
            <a:r>
              <a:rPr lang="en-US" altLang="en-US" sz="3100" dirty="0"/>
              <a:t>static </a:t>
            </a:r>
            <a:r>
              <a:rPr lang="en-US" altLang="en-US" sz="3100" dirty="0" err="1"/>
              <a:t>DataType</a:t>
            </a:r>
            <a:r>
              <a:rPr lang="en-US" altLang="en-US" sz="3100" dirty="0"/>
              <a:t> </a:t>
            </a:r>
            <a:r>
              <a:rPr lang="en-US" altLang="en-US" sz="3100" dirty="0" err="1"/>
              <a:t>VariableName</a:t>
            </a:r>
            <a:r>
              <a:rPr lang="en-US" altLang="en-US" sz="3100" dirty="0"/>
              <a:t>;</a:t>
            </a:r>
          </a:p>
          <a:p>
            <a:pPr>
              <a:buFont typeface="Arial" panose="020B0604020202020204" pitchFamily="34" charset="0"/>
              <a:buNone/>
            </a:pPr>
            <a:r>
              <a:rPr lang="en-US" altLang="en-US" sz="3100" dirty="0"/>
              <a:t>};</a:t>
            </a:r>
          </a:p>
          <a:p>
            <a:pPr>
              <a:buFont typeface="Arial" panose="020B0604020202020204" pitchFamily="34" charset="0"/>
              <a:buNone/>
            </a:pPr>
            <a:r>
              <a:rPr lang="en-US" altLang="en-US" sz="3100" dirty="0" err="1">
                <a:solidFill>
                  <a:srgbClr val="FF0000"/>
                </a:solidFill>
              </a:rPr>
              <a:t>DataType</a:t>
            </a:r>
            <a:r>
              <a:rPr lang="en-US" altLang="en-US" sz="3100" dirty="0">
                <a:solidFill>
                  <a:srgbClr val="FF0000"/>
                </a:solidFill>
              </a:rPr>
              <a:t> </a:t>
            </a:r>
            <a:r>
              <a:rPr lang="en-US" altLang="en-US" sz="3100" dirty="0" err="1">
                <a:solidFill>
                  <a:srgbClr val="FF0000"/>
                </a:solidFill>
              </a:rPr>
              <a:t>ClassName</a:t>
            </a:r>
            <a:r>
              <a:rPr lang="en-US" altLang="en-US" sz="3100" dirty="0">
                <a:solidFill>
                  <a:srgbClr val="FF0000"/>
                </a:solidFill>
              </a:rPr>
              <a:t>::</a:t>
            </a:r>
            <a:r>
              <a:rPr lang="en-US" altLang="en-US" sz="3100" dirty="0" err="1">
                <a:solidFill>
                  <a:srgbClr val="FF0000"/>
                </a:solidFill>
              </a:rPr>
              <a:t>VariableName</a:t>
            </a:r>
            <a:r>
              <a:rPr lang="en-US" altLang="en-US" sz="3100" dirty="0">
                <a:solidFill>
                  <a:srgbClr val="FF0000"/>
                </a:solidFill>
              </a:rPr>
              <a:t>;</a:t>
            </a:r>
          </a:p>
        </p:txBody>
      </p:sp>
      <p:sp>
        <p:nvSpPr>
          <p:cNvPr id="3" name="TextBox 2">
            <a:extLst>
              <a:ext uri="{FF2B5EF4-FFF2-40B4-BE49-F238E27FC236}">
                <a16:creationId xmlns:a16="http://schemas.microsoft.com/office/drawing/2014/main" id="{86BE8B39-6F42-52A9-50AA-460ABA1B27A2}"/>
              </a:ext>
            </a:extLst>
          </p:cNvPr>
          <p:cNvSpPr txBox="1"/>
          <p:nvPr/>
        </p:nvSpPr>
        <p:spPr>
          <a:xfrm>
            <a:off x="6172200" y="2438401"/>
            <a:ext cx="2514600" cy="1200329"/>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r>
              <a:rPr lang="en-US" dirty="0"/>
              <a:t>Static data member is declared inside the class. (at this stage memory is not allocated)</a:t>
            </a:r>
            <a:endParaRPr lang="en-IN" dirty="0"/>
          </a:p>
        </p:txBody>
      </p:sp>
      <p:sp>
        <p:nvSpPr>
          <p:cNvPr id="5" name="TextBox 4">
            <a:extLst>
              <a:ext uri="{FF2B5EF4-FFF2-40B4-BE49-F238E27FC236}">
                <a16:creationId xmlns:a16="http://schemas.microsoft.com/office/drawing/2014/main" id="{EE2A64F0-5EA4-E7FA-D325-C950B4F11B2E}"/>
              </a:ext>
            </a:extLst>
          </p:cNvPr>
          <p:cNvSpPr txBox="1"/>
          <p:nvPr/>
        </p:nvSpPr>
        <p:spPr>
          <a:xfrm>
            <a:off x="6172200" y="4207373"/>
            <a:ext cx="2514600" cy="1477328"/>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r>
              <a:rPr lang="en-US" dirty="0"/>
              <a:t>But they are defined outside the class using the scope resolution operator. (at this stage memory is allocated)</a:t>
            </a:r>
            <a:endParaRPr lang="en-IN" dirty="0"/>
          </a:p>
        </p:txBody>
      </p:sp>
      <p:sp>
        <p:nvSpPr>
          <p:cNvPr id="7" name="TextBox 6">
            <a:extLst>
              <a:ext uri="{FF2B5EF4-FFF2-40B4-BE49-F238E27FC236}">
                <a16:creationId xmlns:a16="http://schemas.microsoft.com/office/drawing/2014/main" id="{D8F10B5C-03B5-E1E1-7D20-FC9C04ACB48C}"/>
              </a:ext>
            </a:extLst>
          </p:cNvPr>
          <p:cNvSpPr txBox="1"/>
          <p:nvPr/>
        </p:nvSpPr>
        <p:spPr>
          <a:xfrm>
            <a:off x="457200" y="6260068"/>
            <a:ext cx="8305800" cy="369332"/>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r>
              <a:rPr lang="en-US" dirty="0"/>
              <a:t>Static data members are initialized once and can be initialized at the time of definition.</a:t>
            </a:r>
          </a:p>
        </p:txBody>
      </p:sp>
    </p:spTree>
    <p:extLst>
      <p:ext uri="{BB962C8B-B14F-4D97-AF65-F5344CB8AC3E}">
        <p14:creationId xmlns:p14="http://schemas.microsoft.com/office/powerpoint/2010/main" val="20630831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0968F58E-B9BC-F54B-BB61-43816E3BEE24}"/>
              </a:ext>
            </a:extLst>
          </p:cNvPr>
          <p:cNvSpPr>
            <a:spLocks noGrp="1" noRot="1" noChangeArrowheads="1"/>
          </p:cNvSpPr>
          <p:nvPr>
            <p:ph type="title"/>
          </p:nvPr>
        </p:nvSpPr>
        <p:spPr/>
        <p:txBody>
          <a:bodyPr/>
          <a:lstStyle/>
          <a:p>
            <a:r>
              <a:rPr lang="en-US" altLang="en-US"/>
              <a:t>Example</a:t>
            </a:r>
          </a:p>
        </p:txBody>
      </p:sp>
      <p:sp>
        <p:nvSpPr>
          <p:cNvPr id="405507" name="Rectangle 3">
            <a:extLst>
              <a:ext uri="{FF2B5EF4-FFF2-40B4-BE49-F238E27FC236}">
                <a16:creationId xmlns:a16="http://schemas.microsoft.com/office/drawing/2014/main" id="{A79079D3-C843-70AA-58AF-473C874557C7}"/>
              </a:ext>
            </a:extLst>
          </p:cNvPr>
          <p:cNvSpPr>
            <a:spLocks noGrp="1" noRot="1" noChangeArrowheads="1"/>
          </p:cNvSpPr>
          <p:nvPr>
            <p:ph idx="1"/>
          </p:nvPr>
        </p:nvSpPr>
        <p:spPr/>
        <p:txBody>
          <a:bodyPr>
            <a:normAutofit/>
          </a:bodyPr>
          <a:lstStyle/>
          <a:p>
            <a:pPr marL="0" indent="0">
              <a:lnSpc>
                <a:spcPct val="90000"/>
              </a:lnSpc>
              <a:buFont typeface="Arial" panose="020B0604020202020204" pitchFamily="34" charset="0"/>
              <a:buNone/>
            </a:pPr>
            <a:r>
              <a:rPr lang="en-US" altLang="en-US" sz="2400" dirty="0">
                <a:solidFill>
                  <a:schemeClr val="dk1"/>
                </a:solidFill>
              </a:rPr>
              <a:t>class Student{</a:t>
            </a:r>
          </a:p>
          <a:p>
            <a:pPr marL="0" indent="0">
              <a:lnSpc>
                <a:spcPct val="90000"/>
              </a:lnSpc>
              <a:buFont typeface="Arial" panose="020B0604020202020204" pitchFamily="34" charset="0"/>
              <a:buNone/>
            </a:pPr>
            <a:r>
              <a:rPr lang="en-US" altLang="en-US" sz="2400" dirty="0">
                <a:solidFill>
                  <a:schemeClr val="dk1"/>
                </a:solidFill>
              </a:rPr>
              <a:t>private:</a:t>
            </a:r>
          </a:p>
          <a:p>
            <a:pPr marL="457200" lvl="1" indent="0">
              <a:lnSpc>
                <a:spcPct val="90000"/>
              </a:lnSpc>
              <a:buFont typeface="Wingdings" panose="05000000000000000000" pitchFamily="2" charset="2"/>
              <a:buNone/>
            </a:pPr>
            <a:r>
              <a:rPr lang="en-US" altLang="en-US" sz="2400" dirty="0">
                <a:solidFill>
                  <a:schemeClr val="dk1"/>
                </a:solidFill>
              </a:rPr>
              <a:t>static int </a:t>
            </a:r>
            <a:r>
              <a:rPr lang="en-US" altLang="en-US" sz="2400" dirty="0" err="1">
                <a:solidFill>
                  <a:schemeClr val="dk1"/>
                </a:solidFill>
              </a:rPr>
              <a:t>noOfStudents</a:t>
            </a:r>
            <a:r>
              <a:rPr lang="en-US" altLang="en-US" sz="2400" dirty="0">
                <a:solidFill>
                  <a:schemeClr val="dk1"/>
                </a:solidFill>
              </a:rPr>
              <a:t>;  // declaration</a:t>
            </a:r>
          </a:p>
          <a:p>
            <a:pPr marL="0" indent="0">
              <a:lnSpc>
                <a:spcPct val="90000"/>
              </a:lnSpc>
              <a:buFont typeface="Arial" panose="020B0604020202020204" pitchFamily="34" charset="0"/>
              <a:buNone/>
            </a:pPr>
            <a:r>
              <a:rPr lang="en-US" altLang="en-US" sz="2400" dirty="0">
                <a:solidFill>
                  <a:schemeClr val="dk1"/>
                </a:solidFill>
              </a:rPr>
              <a:t>public:</a:t>
            </a:r>
          </a:p>
          <a:p>
            <a:pPr marL="0" indent="0">
              <a:lnSpc>
                <a:spcPct val="90000"/>
              </a:lnSpc>
              <a:buFont typeface="Arial" panose="020B0604020202020204" pitchFamily="34" charset="0"/>
              <a:buNone/>
            </a:pPr>
            <a:r>
              <a:rPr lang="en-US" altLang="en-US" sz="2400" dirty="0">
                <a:solidFill>
                  <a:schemeClr val="dk1"/>
                </a:solidFill>
              </a:rPr>
              <a:t>  …</a:t>
            </a:r>
          </a:p>
          <a:p>
            <a:pPr marL="0" indent="0">
              <a:lnSpc>
                <a:spcPct val="90000"/>
              </a:lnSpc>
              <a:buFont typeface="Arial" panose="020B0604020202020204" pitchFamily="34" charset="0"/>
              <a:buNone/>
            </a:pPr>
            <a:r>
              <a:rPr lang="en-US" altLang="en-US" sz="2400" dirty="0">
                <a:solidFill>
                  <a:schemeClr val="dk1"/>
                </a:solidFill>
              </a:rPr>
              <a:t>};</a:t>
            </a:r>
          </a:p>
          <a:p>
            <a:pPr marL="0" indent="0">
              <a:lnSpc>
                <a:spcPct val="90000"/>
              </a:lnSpc>
              <a:buFont typeface="Arial" panose="020B0604020202020204" pitchFamily="34" charset="0"/>
              <a:buNone/>
            </a:pPr>
            <a:r>
              <a:rPr lang="en-US" altLang="en-US" sz="2400" dirty="0">
                <a:solidFill>
                  <a:schemeClr val="dk1"/>
                </a:solidFill>
              </a:rPr>
              <a:t>int Student::</a:t>
            </a:r>
            <a:r>
              <a:rPr lang="en-US" altLang="en-US" sz="2400" dirty="0" err="1">
                <a:solidFill>
                  <a:schemeClr val="dk1"/>
                </a:solidFill>
              </a:rPr>
              <a:t>noOfStudents</a:t>
            </a:r>
            <a:r>
              <a:rPr lang="en-US" altLang="en-US" sz="2400" dirty="0">
                <a:solidFill>
                  <a:schemeClr val="dk1"/>
                </a:solidFill>
              </a:rPr>
              <a:t> = 0;  //definition and initialization</a:t>
            </a:r>
          </a:p>
          <a:p>
            <a:pPr marL="0" indent="0">
              <a:lnSpc>
                <a:spcPct val="90000"/>
              </a:lnSpc>
              <a:buFont typeface="Arial" panose="020B0604020202020204" pitchFamily="34" charset="0"/>
              <a:buNone/>
            </a:pPr>
            <a:endParaRPr lang="en-US" altLang="en-US" sz="2400" dirty="0">
              <a:solidFill>
                <a:schemeClr val="dk1"/>
              </a:solidFill>
            </a:endParaRPr>
          </a:p>
          <a:p>
            <a:pPr marL="0" indent="0">
              <a:lnSpc>
                <a:spcPct val="90000"/>
              </a:lnSpc>
              <a:buFont typeface="Arial" panose="020B0604020202020204" pitchFamily="34" charset="0"/>
              <a:buNone/>
            </a:pPr>
            <a:r>
              <a:rPr lang="en-US" altLang="en-US" sz="2400" dirty="0">
                <a:solidFill>
                  <a:schemeClr val="dk1"/>
                </a:solidFill>
              </a:rPr>
              <a:t>/*private static member cannot be accessed outside the class except for initialization*/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1AF99133-C14C-B0E2-13C4-F12DE04A1ED5}"/>
              </a:ext>
            </a:extLst>
          </p:cNvPr>
          <p:cNvSpPr>
            <a:spLocks noGrp="1" noRot="1" noChangeArrowheads="1"/>
          </p:cNvSpPr>
          <p:nvPr>
            <p:ph type="title"/>
          </p:nvPr>
        </p:nvSpPr>
        <p:spPr/>
        <p:txBody>
          <a:bodyPr/>
          <a:lstStyle/>
          <a:p>
            <a:r>
              <a:rPr lang="en-US" altLang="en-US"/>
              <a:t>Initializing Static Data Member</a:t>
            </a:r>
          </a:p>
        </p:txBody>
      </p:sp>
      <p:sp>
        <p:nvSpPr>
          <p:cNvPr id="406531" name="Rectangle 3">
            <a:extLst>
              <a:ext uri="{FF2B5EF4-FFF2-40B4-BE49-F238E27FC236}">
                <a16:creationId xmlns:a16="http://schemas.microsoft.com/office/drawing/2014/main" id="{CD448B59-B4E4-9A22-EAB4-4DF091F0B9DB}"/>
              </a:ext>
            </a:extLst>
          </p:cNvPr>
          <p:cNvSpPr>
            <a:spLocks noGrp="1" noRot="1" noChangeArrowheads="1"/>
          </p:cNvSpPr>
          <p:nvPr>
            <p:ph idx="1"/>
          </p:nvPr>
        </p:nvSpPr>
        <p:spPr/>
        <p:txBody>
          <a:bodyPr>
            <a:normAutofit/>
          </a:bodyPr>
          <a:lstStyle/>
          <a:p>
            <a:r>
              <a:rPr lang="en-US" altLang="en-US" sz="2800" dirty="0"/>
              <a:t>If static data members are not explicitly initialized at the time of definition then they are by default initialized to 0</a:t>
            </a:r>
          </a:p>
          <a:p>
            <a:pPr marL="0" indent="0">
              <a:buNone/>
            </a:pPr>
            <a:endParaRPr lang="en-US" altLang="en-US" sz="2800" dirty="0"/>
          </a:p>
          <a:p>
            <a:pPr marL="0" indent="0">
              <a:lnSpc>
                <a:spcPct val="90000"/>
              </a:lnSpc>
              <a:buFont typeface="Arial" panose="020B0604020202020204" pitchFamily="34" charset="0"/>
              <a:buNone/>
            </a:pPr>
            <a:r>
              <a:rPr lang="en-US" altLang="en-US" sz="2800" dirty="0"/>
              <a:t>int static Student::</a:t>
            </a:r>
            <a:r>
              <a:rPr lang="en-US" altLang="en-US" sz="2800" dirty="0" err="1"/>
              <a:t>noOfStudents</a:t>
            </a:r>
            <a:r>
              <a:rPr lang="en-US" altLang="en-US" sz="2800" dirty="0"/>
              <a:t>;</a:t>
            </a:r>
          </a:p>
          <a:p>
            <a:pPr marL="0" indent="0">
              <a:lnSpc>
                <a:spcPct val="90000"/>
              </a:lnSpc>
              <a:buFont typeface="Arial" panose="020B0604020202020204" pitchFamily="34" charset="0"/>
              <a:buNone/>
            </a:pPr>
            <a:endParaRPr lang="en-US" altLang="en-US" sz="2800" dirty="0"/>
          </a:p>
          <a:p>
            <a:pPr marL="0" indent="0">
              <a:lnSpc>
                <a:spcPct val="90000"/>
              </a:lnSpc>
              <a:buFont typeface="Arial" panose="020B0604020202020204" pitchFamily="34" charset="0"/>
              <a:buNone/>
            </a:pPr>
            <a:r>
              <a:rPr lang="en-US" altLang="en-US" sz="2800" dirty="0"/>
              <a:t>is equivalent to</a:t>
            </a:r>
          </a:p>
          <a:p>
            <a:pPr marL="0" indent="0">
              <a:lnSpc>
                <a:spcPct val="90000"/>
              </a:lnSpc>
              <a:buFont typeface="Arial" panose="020B0604020202020204" pitchFamily="34" charset="0"/>
              <a:buNone/>
            </a:pPr>
            <a:endParaRPr lang="en-US" altLang="en-US" sz="2800" dirty="0"/>
          </a:p>
          <a:p>
            <a:pPr marL="0" indent="0">
              <a:lnSpc>
                <a:spcPct val="90000"/>
              </a:lnSpc>
              <a:buFont typeface="Arial" panose="020B0604020202020204" pitchFamily="34" charset="0"/>
              <a:buNone/>
            </a:pPr>
            <a:r>
              <a:rPr lang="en-US" altLang="en-US" sz="2800" dirty="0"/>
              <a:t>int static Student::</a:t>
            </a:r>
            <a:r>
              <a:rPr lang="en-US" altLang="en-US" sz="2800" dirty="0" err="1"/>
              <a:t>noOfStudents</a:t>
            </a:r>
            <a:r>
              <a:rPr lang="en-US" altLang="en-US" sz="2800" dirty="0"/>
              <a:t>=0;</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448905EB-53F8-9E8B-FE62-4D2B4A996210}"/>
              </a:ext>
            </a:extLst>
          </p:cNvPr>
          <p:cNvSpPr>
            <a:spLocks noGrp="1" noRot="1" noChangeArrowheads="1"/>
          </p:cNvSpPr>
          <p:nvPr>
            <p:ph type="title"/>
          </p:nvPr>
        </p:nvSpPr>
        <p:spPr/>
        <p:txBody>
          <a:bodyPr/>
          <a:lstStyle/>
          <a:p>
            <a:r>
              <a:rPr lang="en-US" altLang="en-US"/>
              <a:t>Accessing Static Data Member</a:t>
            </a:r>
          </a:p>
        </p:txBody>
      </p:sp>
      <p:sp>
        <p:nvSpPr>
          <p:cNvPr id="379907" name="Rectangle 3">
            <a:extLst>
              <a:ext uri="{FF2B5EF4-FFF2-40B4-BE49-F238E27FC236}">
                <a16:creationId xmlns:a16="http://schemas.microsoft.com/office/drawing/2014/main" id="{4EE7AB50-BD53-B950-C9DE-4BACECBBB79C}"/>
              </a:ext>
            </a:extLst>
          </p:cNvPr>
          <p:cNvSpPr>
            <a:spLocks noGrp="1" noRot="1" noChangeArrowheads="1"/>
          </p:cNvSpPr>
          <p:nvPr>
            <p:ph idx="1"/>
          </p:nvPr>
        </p:nvSpPr>
        <p:spPr>
          <a:xfrm>
            <a:off x="462280" y="1219200"/>
            <a:ext cx="8229600" cy="5486400"/>
          </a:xfrm>
        </p:spPr>
        <p:txBody>
          <a:bodyPr>
            <a:normAutofit fontScale="77500" lnSpcReduction="20000"/>
          </a:bodyPr>
          <a:lstStyle/>
          <a:p>
            <a:r>
              <a:rPr lang="en-US" altLang="en-US" dirty="0"/>
              <a:t>To access a static data member there are two ways</a:t>
            </a:r>
          </a:p>
          <a:p>
            <a:pPr lvl="1"/>
            <a:r>
              <a:rPr lang="en-US" altLang="en-US" dirty="0"/>
              <a:t>Access like a normal data member</a:t>
            </a:r>
          </a:p>
          <a:p>
            <a:pPr lvl="1"/>
            <a:r>
              <a:rPr lang="en-US" altLang="en-US" dirty="0"/>
              <a:t>Access using a scope resolution operator ‘::’ </a:t>
            </a:r>
          </a:p>
          <a:p>
            <a:pPr marL="457146" lvl="1" indent="0">
              <a:buNone/>
            </a:pPr>
            <a:endParaRPr lang="en-US" altLang="en-US" dirty="0"/>
          </a:p>
          <a:p>
            <a:pPr>
              <a:buFont typeface="Arial" panose="020B0604020202020204" pitchFamily="34" charset="0"/>
              <a:buNone/>
            </a:pPr>
            <a:r>
              <a:rPr lang="en-US" altLang="en-US" sz="2900" dirty="0"/>
              <a:t>class Student{</a:t>
            </a:r>
          </a:p>
          <a:p>
            <a:pPr>
              <a:buFont typeface="Arial" panose="020B0604020202020204" pitchFamily="34" charset="0"/>
              <a:buNone/>
            </a:pPr>
            <a:r>
              <a:rPr lang="en-US" altLang="en-US" sz="2900" dirty="0"/>
              <a:t>public:</a:t>
            </a:r>
          </a:p>
          <a:p>
            <a:pPr lvl="1">
              <a:buFont typeface="Wingdings" panose="05000000000000000000" pitchFamily="2" charset="2"/>
              <a:buNone/>
            </a:pPr>
            <a:r>
              <a:rPr lang="en-US" altLang="en-US" sz="2900" dirty="0"/>
              <a:t>static int </a:t>
            </a:r>
            <a:r>
              <a:rPr lang="en-US" altLang="en-US" sz="2900" dirty="0" err="1"/>
              <a:t>noOfStudents</a:t>
            </a:r>
            <a:r>
              <a:rPr lang="en-US" altLang="en-US" sz="2900" dirty="0"/>
              <a:t>;</a:t>
            </a:r>
          </a:p>
          <a:p>
            <a:pPr>
              <a:buFont typeface="Arial" panose="020B0604020202020204" pitchFamily="34" charset="0"/>
              <a:buNone/>
            </a:pPr>
            <a:r>
              <a:rPr lang="en-US" altLang="en-US" sz="2900" dirty="0"/>
              <a:t>};</a:t>
            </a:r>
          </a:p>
          <a:p>
            <a:pPr>
              <a:buFont typeface="Arial" panose="020B0604020202020204" pitchFamily="34" charset="0"/>
              <a:buNone/>
            </a:pPr>
            <a:r>
              <a:rPr lang="en-US" altLang="en-US" sz="2900" dirty="0"/>
              <a:t>int Student::</a:t>
            </a:r>
            <a:r>
              <a:rPr lang="en-US" altLang="en-US" sz="2900" dirty="0" err="1"/>
              <a:t>noOfStudents</a:t>
            </a:r>
            <a:r>
              <a:rPr lang="en-US" altLang="en-US" sz="2900" dirty="0"/>
              <a:t>;</a:t>
            </a:r>
          </a:p>
          <a:p>
            <a:pPr>
              <a:buFont typeface="Arial" panose="020B0604020202020204" pitchFamily="34" charset="0"/>
              <a:buNone/>
            </a:pPr>
            <a:endParaRPr lang="en-US" altLang="en-US" sz="2900" dirty="0"/>
          </a:p>
          <a:p>
            <a:pPr>
              <a:buFont typeface="Arial" panose="020B0604020202020204" pitchFamily="34" charset="0"/>
              <a:buNone/>
            </a:pPr>
            <a:r>
              <a:rPr lang="en-US" altLang="en-US" sz="2900" dirty="0"/>
              <a:t>int main(){</a:t>
            </a:r>
          </a:p>
          <a:p>
            <a:pPr lvl="1">
              <a:buFont typeface="Wingdings" panose="05000000000000000000" pitchFamily="2" charset="2"/>
              <a:buNone/>
            </a:pPr>
            <a:r>
              <a:rPr lang="en-US" altLang="en-US" sz="2900" dirty="0"/>
              <a:t>Student std;</a:t>
            </a:r>
          </a:p>
          <a:p>
            <a:pPr lvl="1">
              <a:buFont typeface="Wingdings" panose="05000000000000000000" pitchFamily="2" charset="2"/>
              <a:buNone/>
            </a:pPr>
            <a:r>
              <a:rPr lang="en-US" altLang="en-US" sz="2900" dirty="0" err="1">
                <a:solidFill>
                  <a:srgbClr val="FF0000"/>
                </a:solidFill>
              </a:rPr>
              <a:t>std.noOfStudents</a:t>
            </a:r>
            <a:r>
              <a:rPr lang="en-US" altLang="en-US" sz="2900" dirty="0">
                <a:solidFill>
                  <a:srgbClr val="FF0000"/>
                </a:solidFill>
              </a:rPr>
              <a:t> = 1; // normal method</a:t>
            </a:r>
          </a:p>
          <a:p>
            <a:pPr lvl="1">
              <a:buFont typeface="Wingdings" panose="05000000000000000000" pitchFamily="2" charset="2"/>
              <a:buNone/>
            </a:pPr>
            <a:r>
              <a:rPr lang="en-US" altLang="en-US" sz="2900" dirty="0">
                <a:solidFill>
                  <a:srgbClr val="FF0000"/>
                </a:solidFill>
              </a:rPr>
              <a:t>Student::</a:t>
            </a:r>
            <a:r>
              <a:rPr lang="en-US" altLang="en-US" sz="2900" dirty="0" err="1">
                <a:solidFill>
                  <a:srgbClr val="FF0000"/>
                </a:solidFill>
              </a:rPr>
              <a:t>noOfStudents</a:t>
            </a:r>
            <a:r>
              <a:rPr lang="en-US" altLang="en-US" sz="2900" dirty="0">
                <a:solidFill>
                  <a:srgbClr val="FF0000"/>
                </a:solidFill>
              </a:rPr>
              <a:t> = 1; // using scope resolution operator</a:t>
            </a:r>
          </a:p>
          <a:p>
            <a:pPr>
              <a:buFont typeface="Arial" panose="020B0604020202020204" pitchFamily="34" charset="0"/>
              <a:buNone/>
            </a:pPr>
            <a:r>
              <a:rPr lang="en-US" altLang="en-US" sz="2900" dirty="0"/>
              <a:t>}</a:t>
            </a:r>
            <a:endParaRPr lang="en-US" alt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6202</TotalTime>
  <Words>9846</Words>
  <Application>Microsoft Office PowerPoint</Application>
  <PresentationFormat>On-screen Show (4:3)</PresentationFormat>
  <Paragraphs>1600</Paragraphs>
  <Slides>111</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111</vt:i4>
      </vt:variant>
    </vt:vector>
  </HeadingPairs>
  <TitlesOfParts>
    <vt:vector size="125" baseType="lpstr">
      <vt:lpstr>BatangChe</vt:lpstr>
      <vt:lpstr>Arial</vt:lpstr>
      <vt:lpstr>Caladea</vt:lpstr>
      <vt:lpstr>Calibri</vt:lpstr>
      <vt:lpstr>Courier New</vt:lpstr>
      <vt:lpstr>Franklin Gothic Book</vt:lpstr>
      <vt:lpstr>Google Sans</vt:lpstr>
      <vt:lpstr>inter-regular</vt:lpstr>
      <vt:lpstr>Nunito</vt:lpstr>
      <vt:lpstr>Times New Roman</vt:lpstr>
      <vt:lpstr>urw-din</vt:lpstr>
      <vt:lpstr>Wingdings</vt:lpstr>
      <vt:lpstr>Wingdings 2</vt:lpstr>
      <vt:lpstr>Office Theme</vt:lpstr>
      <vt:lpstr>Module – 5  Introduction to Object-Oriented Programming</vt:lpstr>
      <vt:lpstr>Procedural Oriented Programming (POP)</vt:lpstr>
      <vt:lpstr>Drawback</vt:lpstr>
      <vt:lpstr>Object-Oriented Programming (OOP)</vt:lpstr>
      <vt:lpstr>Some Characteristics of Object Oriented Programming</vt:lpstr>
      <vt:lpstr>Features of OOP (Object Oriented Programming)</vt:lpstr>
      <vt:lpstr>Advantages of OOP</vt:lpstr>
      <vt:lpstr>PowerPoint Presentation</vt:lpstr>
      <vt:lpstr>Disadvantages of OOP</vt:lpstr>
      <vt:lpstr>PowerPoint Presentation</vt:lpstr>
      <vt:lpstr>Object Oriented Programming</vt:lpstr>
      <vt:lpstr>Basic OOP Concepts:</vt:lpstr>
      <vt:lpstr>Objects</vt:lpstr>
      <vt:lpstr>Class</vt:lpstr>
      <vt:lpstr>PowerPoint Presentation</vt:lpstr>
      <vt:lpstr>PowerPoint Presentation</vt:lpstr>
      <vt:lpstr>Abstraction</vt:lpstr>
      <vt:lpstr>PowerPoint Presentation</vt:lpstr>
      <vt:lpstr>PowerPoint Presentation</vt:lpstr>
      <vt:lpstr>Inheritance</vt:lpstr>
      <vt:lpstr>Polymorphism</vt:lpstr>
      <vt:lpstr>Benefits of OOP</vt:lpstr>
      <vt:lpstr>PowerPoint Presentation</vt:lpstr>
      <vt:lpstr>Applications of OOP</vt:lpstr>
      <vt:lpstr>Introduction to C++</vt:lpstr>
      <vt:lpstr>Structure of C++ program</vt:lpstr>
      <vt:lpstr>Simple C++ Program</vt:lpstr>
      <vt:lpstr>C++ iostream File</vt:lpstr>
      <vt:lpstr>namespce </vt:lpstr>
      <vt:lpstr>using namespace std</vt:lpstr>
      <vt:lpstr>Input operators</vt:lpstr>
      <vt:lpstr>Output operators</vt:lpstr>
      <vt:lpstr>Return type of main()</vt:lpstr>
      <vt:lpstr>Difference b/w C and C++</vt:lpstr>
      <vt:lpstr>Tokens(1/4)</vt:lpstr>
      <vt:lpstr>Tokens(2/4) There are 95 keywords in C++</vt:lpstr>
      <vt:lpstr>Tokens(3/4)</vt:lpstr>
      <vt:lpstr>Tokens(4/4)</vt:lpstr>
      <vt:lpstr>Basic data types(1/3)</vt:lpstr>
      <vt:lpstr>Data Types(2/3)</vt:lpstr>
      <vt:lpstr>Data Types(2/3): Wchar_t example</vt:lpstr>
      <vt:lpstr>PowerPoint Presentation</vt:lpstr>
      <vt:lpstr>Operators in C++(1/4)</vt:lpstr>
      <vt:lpstr>PowerPoint Presentation</vt:lpstr>
      <vt:lpstr>PowerPoint Presentation</vt:lpstr>
      <vt:lpstr>PowerPoint Presentation</vt:lpstr>
      <vt:lpstr>PowerPoint Presentation</vt:lpstr>
      <vt:lpstr>Manipulators (1/2)</vt:lpstr>
      <vt:lpstr>PowerPoint Presentation</vt:lpstr>
      <vt:lpstr>Control structures(1/5)</vt:lpstr>
      <vt:lpstr>Control structures(2/5)</vt:lpstr>
      <vt:lpstr>PowerPoint Presentation</vt:lpstr>
      <vt:lpstr>PowerPoint Presentation</vt:lpstr>
      <vt:lpstr>PowerPoint Presentation</vt:lpstr>
      <vt:lpstr>Classes and Objects</vt:lpstr>
      <vt:lpstr>Classes in C++</vt:lpstr>
      <vt:lpstr>Class Example</vt:lpstr>
      <vt:lpstr>PowerPoint Presentation</vt:lpstr>
      <vt:lpstr>Example: Store and Display Employee Information</vt:lpstr>
      <vt:lpstr>Exercises</vt:lpstr>
      <vt:lpstr>This pointer</vt:lpstr>
      <vt:lpstr>Example: differentiate data members from local variables</vt:lpstr>
      <vt:lpstr>PowerPoint Presentation</vt:lpstr>
      <vt:lpstr>PowerPoint Presentation</vt:lpstr>
      <vt:lpstr>PowerPoint Presentation</vt:lpstr>
      <vt:lpstr>PowerPoint Presentation</vt:lpstr>
      <vt:lpstr>PowerPoint Presentation</vt:lpstr>
      <vt:lpstr>Default Constructor</vt:lpstr>
      <vt:lpstr>Parameterized Constructor:</vt:lpstr>
      <vt:lpstr>Parameterized Constructor</vt:lpstr>
      <vt:lpstr>PowerPoint Presentation</vt:lpstr>
      <vt:lpstr>PowerPoint Presentation</vt:lpstr>
      <vt:lpstr>Copy Constructor</vt:lpstr>
      <vt:lpstr>PowerPoint Presentation</vt:lpstr>
      <vt:lpstr>Copy constructor</vt:lpstr>
      <vt:lpstr>PowerPoint Presentation</vt:lpstr>
      <vt:lpstr>PowerPoint Presentation</vt:lpstr>
      <vt:lpstr>PowerPoint Presentation</vt:lpstr>
      <vt:lpstr>PowerPoint Presentation</vt:lpstr>
      <vt:lpstr>Destructor Example</vt:lpstr>
      <vt:lpstr>PowerPoint Presentation</vt:lpstr>
      <vt:lpstr>Function</vt:lpstr>
      <vt:lpstr>Declaring, Defining, and Calling Function</vt:lpstr>
      <vt:lpstr>Default arguments</vt:lpstr>
      <vt:lpstr>Calling a function</vt:lpstr>
      <vt:lpstr>Call by value</vt:lpstr>
      <vt:lpstr>Call by reference</vt:lpstr>
      <vt:lpstr>Passing an Object as argument</vt:lpstr>
      <vt:lpstr>PowerPoint Presentation</vt:lpstr>
      <vt:lpstr>Friend Class</vt:lpstr>
      <vt:lpstr>Friend Class</vt:lpstr>
      <vt:lpstr>Friend functions</vt:lpstr>
      <vt:lpstr>PowerPoint Presentation</vt:lpstr>
      <vt:lpstr>Static Data Member</vt:lpstr>
      <vt:lpstr>Class vs. Instance Variable</vt:lpstr>
      <vt:lpstr>Static Data Member (Declaration and Definition Syntax)</vt:lpstr>
      <vt:lpstr>Example</vt:lpstr>
      <vt:lpstr>Initializing Static Data Member</vt:lpstr>
      <vt:lpstr>Accessing Static Data Member</vt:lpstr>
      <vt:lpstr>Life of Static Data Member</vt:lpstr>
      <vt:lpstr>Example: normal variable</vt:lpstr>
      <vt:lpstr>Example: static variable</vt:lpstr>
      <vt:lpstr>PowerPoint Presentation</vt:lpstr>
      <vt:lpstr>PowerPoint Presentation</vt:lpstr>
      <vt:lpstr>Example</vt:lpstr>
      <vt:lpstr>Example: static function</vt:lpstr>
      <vt:lpstr>Global Variable vs. Static Members</vt:lpstr>
      <vt:lpstr>Inline Functions</vt:lpstr>
      <vt:lpstr>PowerPoint Presentation</vt:lpstr>
      <vt:lpstr>Inline function</vt:lpstr>
      <vt:lpstr>Inline Function: How it works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HP</dc:creator>
  <cp:lastModifiedBy>Dr. Mohammad Arif</cp:lastModifiedBy>
  <cp:revision>420</cp:revision>
  <dcterms:created xsi:type="dcterms:W3CDTF">2020-07-08T04:35:47Z</dcterms:created>
  <dcterms:modified xsi:type="dcterms:W3CDTF">2024-03-06T01:06:37Z</dcterms:modified>
</cp:coreProperties>
</file>