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30" r:id="rId5"/>
    <p:sldId id="531" r:id="rId6"/>
    <p:sldId id="533" r:id="rId7"/>
    <p:sldId id="548" r:id="rId8"/>
    <p:sldId id="537" r:id="rId9"/>
    <p:sldId id="549" r:id="rId10"/>
    <p:sldId id="550" r:id="rId11"/>
    <p:sldId id="551" r:id="rId12"/>
    <p:sldId id="552" r:id="rId13"/>
    <p:sldId id="553" r:id="rId14"/>
    <p:sldId id="555" r:id="rId15"/>
    <p:sldId id="556" r:id="rId16"/>
    <p:sldId id="557" r:id="rId17"/>
    <p:sldId id="558" r:id="rId18"/>
    <p:sldId id="559" r:id="rId19"/>
    <p:sldId id="560" r:id="rId20"/>
    <p:sldId id="561" r:id="rId21"/>
    <p:sldId id="543" r:id="rId22"/>
    <p:sldId id="540"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00FF99"/>
    <a:srgbClr val="F9CE17"/>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dirty="0"/>
              <a:t>Click icon to add picture</a:t>
            </a:r>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dirty="0"/>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dirty="0"/>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dirty="0"/>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90853201-8291-79CF-5D29-6594A3114967}"/>
              </a:ext>
            </a:extLst>
          </p:cNvPr>
          <p:cNvSpPr/>
          <p:nvPr/>
        </p:nvSpPr>
        <p:spPr>
          <a:xfrm>
            <a:off x="2060970" y="2576098"/>
            <a:ext cx="7690181" cy="923330"/>
          </a:xfrm>
          <a:prstGeom prst="rect">
            <a:avLst/>
          </a:prstGeom>
          <a:noFill/>
        </p:spPr>
        <p:txBody>
          <a:bodyPr wrap="square" lIns="91440" tIns="45720" rIns="91440" bIns="45720">
            <a:spAutoFit/>
          </a:bodyPr>
          <a:lstStyle/>
          <a:p>
            <a:pPr algn="ctr"/>
            <a:r>
              <a:rPr lang="en-US" sz="5400" b="1" dirty="0">
                <a:ln w="10160">
                  <a:solidFill>
                    <a:schemeClr val="accent5"/>
                  </a:solidFill>
                  <a:prstDash val="solid"/>
                </a:ln>
                <a:solidFill>
                  <a:srgbClr val="FFFF00"/>
                </a:solidFill>
                <a:effectLst>
                  <a:glow rad="139700">
                    <a:srgbClr val="F9CE17">
                      <a:alpha val="40000"/>
                    </a:srgbClr>
                  </a:glow>
                  <a:outerShdw blurRad="76200" dist="38100" dir="5400000" sy="-20000" rotWithShape="0">
                    <a:prstClr val="black">
                      <a:alpha val="25000"/>
                    </a:prstClr>
                  </a:outerShdw>
                </a:effectLst>
                <a:latin typeface="Castellar" panose="020A0402060406010301" pitchFamily="18" charset="0"/>
                <a:ea typeface="Roboto" panose="02000000000000000000" pitchFamily="2" charset="0"/>
              </a:rPr>
              <a:t>MONEY       PLANT</a:t>
            </a:r>
          </a:p>
        </p:txBody>
      </p:sp>
      <p:sp>
        <p:nvSpPr>
          <p:cNvPr id="8" name="Rectangle 7">
            <a:extLst>
              <a:ext uri="{FF2B5EF4-FFF2-40B4-BE49-F238E27FC236}">
                <a16:creationId xmlns:a16="http://schemas.microsoft.com/office/drawing/2014/main" id="{9F2B7184-CADC-5E86-EB21-5AA658D5666D}"/>
              </a:ext>
            </a:extLst>
          </p:cNvPr>
          <p:cNvSpPr/>
          <p:nvPr/>
        </p:nvSpPr>
        <p:spPr>
          <a:xfrm>
            <a:off x="4103799" y="4061049"/>
            <a:ext cx="4166077" cy="646331"/>
          </a:xfrm>
          <a:prstGeom prst="rect">
            <a:avLst/>
          </a:prstGeom>
          <a:solidFill>
            <a:schemeClr val="accent3">
              <a:lumMod val="25000"/>
            </a:schemeClr>
          </a:solidFill>
        </p:spPr>
        <p:txBody>
          <a:bodyPr wrap="none" lIns="91440" tIns="45720" rIns="91440" bIns="45720">
            <a:spAutoFit/>
          </a:bodyPr>
          <a:lstStyle/>
          <a:p>
            <a:pPr algn="ctr"/>
            <a:r>
              <a:rPr lang="en-US" sz="3600" b="1" cap="none" spc="0" dirty="0">
                <a:ln w="12700">
                  <a:solidFill>
                    <a:srgbClr val="FFFF00"/>
                  </a:solidFill>
                  <a:prstDash val="solid"/>
                </a:ln>
                <a:solidFill>
                  <a:srgbClr val="FFFF00"/>
                </a:solidFill>
                <a:effectLst>
                  <a:outerShdw dist="38100" dir="2640000" algn="bl" rotWithShape="0">
                    <a:schemeClr val="tx2">
                      <a:lumMod val="75000"/>
                    </a:schemeClr>
                  </a:outerShdw>
                </a:effectLst>
              </a:rPr>
              <a:t>Team – UncalledFork</a:t>
            </a:r>
          </a:p>
        </p:txBody>
      </p:sp>
      <p:pic>
        <p:nvPicPr>
          <p:cNvPr id="11" name="Picture 10">
            <a:extLst>
              <a:ext uri="{FF2B5EF4-FFF2-40B4-BE49-F238E27FC236}">
                <a16:creationId xmlns:a16="http://schemas.microsoft.com/office/drawing/2014/main" id="{CDEEED16-EA35-321E-E3E0-78B7E66F799E}"/>
              </a:ext>
            </a:extLst>
          </p:cNvPr>
          <p:cNvPicPr>
            <a:picLocks noChangeAspect="1"/>
          </p:cNvPicPr>
          <p:nvPr/>
        </p:nvPicPr>
        <p:blipFill>
          <a:blip r:embed="rId2"/>
          <a:stretch>
            <a:fillRect/>
          </a:stretch>
        </p:blipFill>
        <p:spPr>
          <a:xfrm>
            <a:off x="4814047" y="1879854"/>
            <a:ext cx="2381250" cy="2381250"/>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9D8EE4-0509-9306-CFEE-9C5907A971E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4" name="Title 3">
            <a:extLst>
              <a:ext uri="{FF2B5EF4-FFF2-40B4-BE49-F238E27FC236}">
                <a16:creationId xmlns:a16="http://schemas.microsoft.com/office/drawing/2014/main" id="{BE35DBE0-A890-29C7-4DD3-19433952C091}"/>
              </a:ext>
            </a:extLst>
          </p:cNvPr>
          <p:cNvSpPr>
            <a:spLocks noGrp="1"/>
          </p:cNvSpPr>
          <p:nvPr>
            <p:ph type="title"/>
          </p:nvPr>
        </p:nvSpPr>
        <p:spPr>
          <a:xfrm>
            <a:off x="1216330" y="187452"/>
            <a:ext cx="9562114" cy="1069848"/>
          </a:xfrm>
        </p:spPr>
        <p:txBody>
          <a:bodyPr/>
          <a:lstStyle/>
          <a:p>
            <a:r>
              <a:rPr lang="en-US" sz="3600" dirty="0"/>
              <a:t>Designed with Humans in Mind</a:t>
            </a:r>
          </a:p>
        </p:txBody>
      </p:sp>
      <p:sp>
        <p:nvSpPr>
          <p:cNvPr id="5" name="Content Placeholder 4">
            <a:extLst>
              <a:ext uri="{FF2B5EF4-FFF2-40B4-BE49-F238E27FC236}">
                <a16:creationId xmlns:a16="http://schemas.microsoft.com/office/drawing/2014/main" id="{11F27916-3257-7BFC-56A9-F5E6A155A5A7}"/>
              </a:ext>
            </a:extLst>
          </p:cNvPr>
          <p:cNvSpPr>
            <a:spLocks noGrp="1"/>
          </p:cNvSpPr>
          <p:nvPr>
            <p:ph idx="1"/>
          </p:nvPr>
        </p:nvSpPr>
        <p:spPr>
          <a:xfrm>
            <a:off x="1216330" y="1257300"/>
            <a:ext cx="8689670" cy="3282696"/>
          </a:xfrm>
        </p:spPr>
        <p:txBody>
          <a:bodyPr/>
          <a:lstStyle/>
          <a:p>
            <a:pPr algn="l">
              <a:buFont typeface="Arial" panose="020B0604020202020204" pitchFamily="34" charset="0"/>
              <a:buChar char="•"/>
            </a:pPr>
            <a:r>
              <a:rPr lang="en-US" sz="1400" b="0" i="0" dirty="0">
                <a:solidFill>
                  <a:srgbClr val="D1D5DB"/>
                </a:solidFill>
                <a:effectLst/>
                <a:latin typeface="Söhne"/>
              </a:rPr>
              <a:t>MoneyPlant has been thoughtfully designed with beginners </a:t>
            </a:r>
            <a:r>
              <a:rPr lang="en-US" sz="1400" dirty="0">
                <a:solidFill>
                  <a:srgbClr val="D1D5DB"/>
                </a:solidFill>
                <a:latin typeface="Söhne"/>
              </a:rPr>
              <a:t>with </a:t>
            </a:r>
            <a:r>
              <a:rPr lang="en-US" sz="1400" b="0" i="0" dirty="0">
                <a:solidFill>
                  <a:srgbClr val="D1D5DB"/>
                </a:solidFill>
                <a:effectLst/>
                <a:latin typeface="Söhne"/>
              </a:rPr>
              <a:t>finance in mind, keeping the </a:t>
            </a:r>
            <a:r>
              <a:rPr lang="en-US" sz="1400" b="1" i="0" dirty="0">
                <a:solidFill>
                  <a:srgbClr val="D1D5DB"/>
                </a:solidFill>
                <a:effectLst/>
                <a:latin typeface="Söhne"/>
              </a:rPr>
              <a:t>human element </a:t>
            </a:r>
            <a:r>
              <a:rPr lang="en-US" sz="1400" b="0" i="0" dirty="0">
                <a:solidFill>
                  <a:srgbClr val="D1D5DB"/>
                </a:solidFill>
                <a:effectLst/>
                <a:latin typeface="Söhne"/>
              </a:rPr>
              <a:t>at the forefront of the user experience.</a:t>
            </a:r>
          </a:p>
          <a:p>
            <a:pPr algn="l">
              <a:buFont typeface="Arial" panose="020B0604020202020204" pitchFamily="34" charset="0"/>
              <a:buChar char="•"/>
            </a:pPr>
            <a:r>
              <a:rPr lang="en-US" sz="1400" b="0" i="0" dirty="0">
                <a:solidFill>
                  <a:srgbClr val="D1D5DB"/>
                </a:solidFill>
                <a:effectLst/>
                <a:latin typeface="Söhne"/>
              </a:rPr>
              <a:t>The comprehensive training system and tools offered by MoneyPlant are specifically designed </a:t>
            </a:r>
            <a:r>
              <a:rPr lang="en-US" sz="1400" b="1" i="0" dirty="0">
                <a:solidFill>
                  <a:srgbClr val="D1D5DB"/>
                </a:solidFill>
                <a:effectLst/>
                <a:latin typeface="Söhne"/>
              </a:rPr>
              <a:t>to improve investing skills and knowledge in a practical and interactive way</a:t>
            </a:r>
            <a:r>
              <a:rPr lang="en-US" sz="1400" b="0" i="0" dirty="0">
                <a:solidFill>
                  <a:srgbClr val="D1D5DB"/>
                </a:solidFill>
                <a:effectLst/>
                <a:latin typeface="Söhne"/>
              </a:rPr>
              <a:t>.</a:t>
            </a:r>
          </a:p>
          <a:p>
            <a:pPr algn="l">
              <a:buFont typeface="Arial" panose="020B0604020202020204" pitchFamily="34" charset="0"/>
              <a:buChar char="•"/>
            </a:pPr>
            <a:r>
              <a:rPr lang="en-US" sz="1400" b="0" i="0" dirty="0">
                <a:solidFill>
                  <a:srgbClr val="D1D5DB"/>
                </a:solidFill>
                <a:effectLst/>
                <a:latin typeface="Söhne"/>
              </a:rPr>
              <a:t>The financial calculator, stock visualizer and analyzer, trading suggester, and other tools are designed to provide users with </a:t>
            </a:r>
            <a:r>
              <a:rPr lang="en-US" sz="1400" b="1" i="0" dirty="0">
                <a:solidFill>
                  <a:srgbClr val="D1D5DB"/>
                </a:solidFill>
                <a:effectLst/>
                <a:latin typeface="Söhne"/>
              </a:rPr>
              <a:t>a hands-on experience</a:t>
            </a:r>
            <a:r>
              <a:rPr lang="en-US" sz="1400" b="0" i="0" dirty="0">
                <a:solidFill>
                  <a:srgbClr val="D1D5DB"/>
                </a:solidFill>
                <a:effectLst/>
                <a:latin typeface="Söhne"/>
              </a:rPr>
              <a:t>, helping them understand the nuances of investing in a user-friendly manner.</a:t>
            </a:r>
          </a:p>
          <a:p>
            <a:pPr algn="l">
              <a:buFont typeface="Arial" panose="020B0604020202020204" pitchFamily="34" charset="0"/>
              <a:buChar char="•"/>
            </a:pPr>
            <a:r>
              <a:rPr lang="en-US" sz="1400" b="0" i="0" dirty="0">
                <a:solidFill>
                  <a:srgbClr val="D1D5DB"/>
                </a:solidFill>
                <a:effectLst/>
                <a:latin typeface="Söhne"/>
              </a:rPr>
              <a:t>The virtual trading account feature allows users to practice trading </a:t>
            </a:r>
            <a:r>
              <a:rPr lang="en-US" sz="1400" b="1" i="0" dirty="0">
                <a:solidFill>
                  <a:srgbClr val="D1D5DB"/>
                </a:solidFill>
                <a:effectLst/>
                <a:latin typeface="Söhne"/>
              </a:rPr>
              <a:t>strategies without risking real money, providing a safe and supportive learning environment </a:t>
            </a:r>
            <a:r>
              <a:rPr lang="en-US" sz="1400" b="0" i="0" dirty="0">
                <a:solidFill>
                  <a:srgbClr val="D1D5DB"/>
                </a:solidFill>
                <a:effectLst/>
                <a:latin typeface="Söhne"/>
              </a:rPr>
              <a:t>for beginners to experiment and learn from their mistakes.</a:t>
            </a:r>
          </a:p>
          <a:p>
            <a:pPr algn="l">
              <a:buFont typeface="Arial" panose="020B0604020202020204" pitchFamily="34" charset="0"/>
              <a:buChar char="•"/>
            </a:pPr>
            <a:r>
              <a:rPr lang="en-US" sz="1400" b="0" i="0" dirty="0">
                <a:solidFill>
                  <a:srgbClr val="D1D5DB"/>
                </a:solidFill>
                <a:effectLst/>
                <a:latin typeface="Söhne"/>
              </a:rPr>
              <a:t>MoneyPlant aims to empower users by providing them with the necessary resources and tools to confidently </a:t>
            </a:r>
            <a:r>
              <a:rPr lang="en-US" sz="1400" b="1" i="0" dirty="0">
                <a:solidFill>
                  <a:srgbClr val="D1D5DB"/>
                </a:solidFill>
                <a:effectLst/>
                <a:latin typeface="Söhne"/>
              </a:rPr>
              <a:t>navigate the world of finance, regardless of their level of expertise.</a:t>
            </a:r>
          </a:p>
          <a:p>
            <a:pPr algn="l">
              <a:buFont typeface="Arial" panose="020B0604020202020204" pitchFamily="34" charset="0"/>
              <a:buChar char="•"/>
            </a:pPr>
            <a:r>
              <a:rPr lang="en-US" sz="1400" b="0" i="0" dirty="0">
                <a:solidFill>
                  <a:srgbClr val="D1D5DB"/>
                </a:solidFill>
                <a:effectLst/>
                <a:latin typeface="Söhne"/>
              </a:rPr>
              <a:t>The user-centric design of MoneyPlant ensures that beginners in finance can learn, grow, and make informed investment decisions in a supportive and practical manner, ultimately helping them </a:t>
            </a:r>
            <a:r>
              <a:rPr lang="en-US" sz="1400" b="1" i="0" dirty="0">
                <a:solidFill>
                  <a:srgbClr val="D1D5DB"/>
                </a:solidFill>
                <a:effectLst/>
                <a:latin typeface="Söhne"/>
              </a:rPr>
              <a:t>build a strong foundation in investing with ease.</a:t>
            </a:r>
          </a:p>
          <a:p>
            <a:pPr marL="0" indent="0">
              <a:buNone/>
            </a:pPr>
            <a:endParaRPr lang="en-US" sz="1400" dirty="0"/>
          </a:p>
        </p:txBody>
      </p:sp>
    </p:spTree>
    <p:extLst>
      <p:ext uri="{BB962C8B-B14F-4D97-AF65-F5344CB8AC3E}">
        <p14:creationId xmlns:p14="http://schemas.microsoft.com/office/powerpoint/2010/main" val="268436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DB12-2A32-DB45-5634-D5C6D4E788EF}"/>
              </a:ext>
            </a:extLst>
          </p:cNvPr>
          <p:cNvSpPr>
            <a:spLocks noGrp="1"/>
          </p:cNvSpPr>
          <p:nvPr>
            <p:ph type="ctrTitle"/>
          </p:nvPr>
        </p:nvSpPr>
        <p:spPr>
          <a:xfrm>
            <a:off x="1482941" y="555992"/>
            <a:ext cx="9226117" cy="1600200"/>
          </a:xfrm>
        </p:spPr>
        <p:txBody>
          <a:bodyPr/>
          <a:lstStyle/>
          <a:p>
            <a:r>
              <a:rPr lang="en-US" dirty="0"/>
              <a:t>Innovative and unique idea</a:t>
            </a:r>
          </a:p>
        </p:txBody>
      </p:sp>
      <p:sp>
        <p:nvSpPr>
          <p:cNvPr id="3" name="Subtitle 2">
            <a:extLst>
              <a:ext uri="{FF2B5EF4-FFF2-40B4-BE49-F238E27FC236}">
                <a16:creationId xmlns:a16="http://schemas.microsoft.com/office/drawing/2014/main" id="{07715D08-FD64-9517-4DB0-92A8B09BF1DB}"/>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E02A4845-4D84-98A4-A506-62B70E285D7C}"/>
              </a:ext>
            </a:extLst>
          </p:cNvPr>
          <p:cNvSpPr txBox="1"/>
          <p:nvPr/>
        </p:nvSpPr>
        <p:spPr>
          <a:xfrm>
            <a:off x="736522" y="1245560"/>
            <a:ext cx="11114819" cy="5539978"/>
          </a:xfrm>
          <a:prstGeom prst="rect">
            <a:avLst/>
          </a:prstGeom>
          <a:noFill/>
        </p:spPr>
        <p:txBody>
          <a:bodyPr wrap="square" rtlCol="0">
            <a:spAutoFit/>
          </a:bodyPr>
          <a:lstStyle/>
          <a:p>
            <a:pPr marL="285750" indent="-285750" algn="l">
              <a:lnSpc>
                <a:spcPct val="150000"/>
              </a:lnSpc>
              <a:buFont typeface="Wingdings" panose="05000000000000000000" pitchFamily="2" charset="2"/>
              <a:buChar char="v"/>
            </a:pPr>
            <a:r>
              <a:rPr lang="en-US" sz="1600" b="0" i="0" dirty="0">
                <a:solidFill>
                  <a:srgbClr val="D1D5DB"/>
                </a:solidFill>
                <a:effectLst/>
                <a:latin typeface="Söhne"/>
              </a:rPr>
              <a:t>MoneyPlant stands out as an innovative and unique idea in the market, catering specifically to </a:t>
            </a:r>
            <a:r>
              <a:rPr lang="en-US" sz="1600" b="1" i="0" dirty="0">
                <a:solidFill>
                  <a:srgbClr val="D1D5DB"/>
                </a:solidFill>
                <a:effectLst/>
                <a:latin typeface="Söhne"/>
              </a:rPr>
              <a:t>beginners in finance </a:t>
            </a:r>
            <a:r>
              <a:rPr lang="en-US" sz="1600" b="0" i="0" dirty="0">
                <a:solidFill>
                  <a:srgbClr val="D1D5DB"/>
                </a:solidFill>
                <a:effectLst/>
                <a:latin typeface="Söhne"/>
              </a:rPr>
              <a:t>and addressing their needs in a comprehensive manner.</a:t>
            </a:r>
          </a:p>
          <a:p>
            <a:pPr marL="285750" indent="-285750" algn="l">
              <a:lnSpc>
                <a:spcPct val="150000"/>
              </a:lnSpc>
              <a:buFont typeface="Wingdings" panose="05000000000000000000" pitchFamily="2" charset="2"/>
              <a:buChar char="v"/>
            </a:pPr>
            <a:r>
              <a:rPr lang="en-US" sz="1600" b="0" i="0" dirty="0">
                <a:solidFill>
                  <a:srgbClr val="D1D5DB"/>
                </a:solidFill>
                <a:effectLst/>
                <a:latin typeface="Söhne"/>
              </a:rPr>
              <a:t>While there are various financial platforms available in the market, MoneyPlant differentiates itself by providing a </a:t>
            </a:r>
            <a:r>
              <a:rPr lang="en-US" sz="1600" b="1" i="0" dirty="0">
                <a:solidFill>
                  <a:srgbClr val="D1D5DB"/>
                </a:solidFill>
                <a:effectLst/>
                <a:latin typeface="Söhne"/>
              </a:rPr>
              <a:t>comprehensive training system </a:t>
            </a:r>
            <a:r>
              <a:rPr lang="en-US" sz="1600" b="0" i="0" dirty="0">
                <a:solidFill>
                  <a:srgbClr val="D1D5DB"/>
                </a:solidFill>
                <a:effectLst/>
                <a:latin typeface="Söhne"/>
              </a:rPr>
              <a:t>that includes a variety of tools such as a financial calculator, stock visualizer and analyzer, trading suggester, and more, all designed to improve investing skills and knowledge.</a:t>
            </a:r>
          </a:p>
          <a:p>
            <a:pPr marL="285750" indent="-285750" algn="l">
              <a:lnSpc>
                <a:spcPct val="150000"/>
              </a:lnSpc>
              <a:buFont typeface="Wingdings" panose="05000000000000000000" pitchFamily="2" charset="2"/>
              <a:buChar char="v"/>
            </a:pPr>
            <a:r>
              <a:rPr lang="en-US" sz="1600" b="0" i="0" dirty="0">
                <a:solidFill>
                  <a:srgbClr val="D1D5DB"/>
                </a:solidFill>
                <a:effectLst/>
                <a:latin typeface="Söhne"/>
              </a:rPr>
              <a:t>The virtual trading account feature of MoneyPlant allows users to </a:t>
            </a:r>
            <a:r>
              <a:rPr lang="en-US" sz="1600" b="1" i="0" dirty="0">
                <a:solidFill>
                  <a:srgbClr val="D1D5DB"/>
                </a:solidFill>
                <a:effectLst/>
                <a:latin typeface="Söhne"/>
              </a:rPr>
              <a:t>practice trading strategies without risking real money</a:t>
            </a:r>
            <a:r>
              <a:rPr lang="en-US" sz="1600" b="0" i="0" dirty="0">
                <a:solidFill>
                  <a:srgbClr val="D1D5DB"/>
                </a:solidFill>
                <a:effectLst/>
                <a:latin typeface="Söhne"/>
              </a:rPr>
              <a:t>, providing a safe and supportive learning environment, which sets it apart from traditional investment platforms.</a:t>
            </a:r>
          </a:p>
          <a:p>
            <a:pPr marL="285750" indent="-285750" algn="l">
              <a:lnSpc>
                <a:spcPct val="150000"/>
              </a:lnSpc>
              <a:buFont typeface="Wingdings" panose="05000000000000000000" pitchFamily="2" charset="2"/>
              <a:buChar char="v"/>
            </a:pPr>
            <a:r>
              <a:rPr lang="en-US" sz="1600" b="0" i="0" dirty="0">
                <a:solidFill>
                  <a:srgbClr val="D1D5DB"/>
                </a:solidFill>
                <a:effectLst/>
                <a:latin typeface="Söhne"/>
              </a:rPr>
              <a:t>MoneyPlant's emphasis on user-friendly interfaces, real-time market data, and visualizations </a:t>
            </a:r>
            <a:r>
              <a:rPr lang="en-US" sz="1600" b="1" i="0" dirty="0">
                <a:solidFill>
                  <a:srgbClr val="D1D5DB"/>
                </a:solidFill>
                <a:effectLst/>
                <a:latin typeface="Söhne"/>
              </a:rPr>
              <a:t>enhances the user experience</a:t>
            </a:r>
            <a:r>
              <a:rPr lang="en-US" sz="1600" b="0" i="0" dirty="0">
                <a:solidFill>
                  <a:srgbClr val="D1D5DB"/>
                </a:solidFill>
                <a:effectLst/>
                <a:latin typeface="Söhne"/>
              </a:rPr>
              <a:t>, making it accessible and engaging for beginners in finance.</a:t>
            </a:r>
          </a:p>
          <a:p>
            <a:pPr marL="285750" indent="-285750" algn="l">
              <a:lnSpc>
                <a:spcPct val="150000"/>
              </a:lnSpc>
              <a:buFont typeface="Wingdings" panose="05000000000000000000" pitchFamily="2" charset="2"/>
              <a:buChar char="v"/>
            </a:pPr>
            <a:r>
              <a:rPr lang="en-US" sz="1600" b="0" i="0" dirty="0">
                <a:solidFill>
                  <a:srgbClr val="D1D5DB"/>
                </a:solidFill>
                <a:effectLst/>
                <a:latin typeface="Söhne"/>
              </a:rPr>
              <a:t>The availability of such a unique and comprehensive platform for beginners in finance is </a:t>
            </a:r>
            <a:r>
              <a:rPr lang="en-US" sz="1600" b="1" i="0" dirty="0">
                <a:solidFill>
                  <a:srgbClr val="D1D5DB"/>
                </a:solidFill>
                <a:effectLst/>
                <a:latin typeface="Söhne"/>
              </a:rPr>
              <a:t>limited in the market</a:t>
            </a:r>
            <a:r>
              <a:rPr lang="en-US" sz="1600" b="0" i="0" dirty="0">
                <a:solidFill>
                  <a:srgbClr val="D1D5DB"/>
                </a:solidFill>
                <a:effectLst/>
                <a:latin typeface="Söhne"/>
              </a:rPr>
              <a:t>, making MoneyPlant an innovative solution for those seeking practical and interactive tools to improve their investing skills and knowledge.</a:t>
            </a:r>
          </a:p>
          <a:p>
            <a:pPr marL="285750" indent="-285750" algn="l">
              <a:lnSpc>
                <a:spcPct val="150000"/>
              </a:lnSpc>
              <a:buFont typeface="Wingdings" panose="05000000000000000000" pitchFamily="2" charset="2"/>
              <a:buChar char="v"/>
            </a:pPr>
            <a:r>
              <a:rPr lang="en-US" sz="1600" b="0" i="0" dirty="0">
                <a:solidFill>
                  <a:srgbClr val="D1D5DB"/>
                </a:solidFill>
                <a:effectLst/>
                <a:latin typeface="Söhne"/>
              </a:rPr>
              <a:t>MoneyPlant's innovative approach to financial education and user-friendly features make it a standout choice for individuals looking to build </a:t>
            </a:r>
            <a:r>
              <a:rPr lang="en-US" sz="1600" b="1" i="0" dirty="0">
                <a:solidFill>
                  <a:srgbClr val="D1D5DB"/>
                </a:solidFill>
                <a:effectLst/>
                <a:latin typeface="Söhne"/>
              </a:rPr>
              <a:t>a strong foundation in investing and improve their financial literacy </a:t>
            </a:r>
            <a:r>
              <a:rPr lang="en-US" sz="1600" b="0" i="0" dirty="0">
                <a:solidFill>
                  <a:srgbClr val="D1D5DB"/>
                </a:solidFill>
                <a:effectLst/>
                <a:latin typeface="Söhne"/>
              </a:rPr>
              <a:t>in a supportive and practical manner.</a:t>
            </a:r>
          </a:p>
          <a:p>
            <a:endParaRPr lang="en-US" dirty="0"/>
          </a:p>
        </p:txBody>
      </p:sp>
    </p:spTree>
    <p:extLst>
      <p:ext uri="{BB962C8B-B14F-4D97-AF65-F5344CB8AC3E}">
        <p14:creationId xmlns:p14="http://schemas.microsoft.com/office/powerpoint/2010/main" val="152760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A7C916-C67E-A158-14A8-7ED79558B866}"/>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4" name="Title 3">
            <a:extLst>
              <a:ext uri="{FF2B5EF4-FFF2-40B4-BE49-F238E27FC236}">
                <a16:creationId xmlns:a16="http://schemas.microsoft.com/office/drawing/2014/main" id="{B7D99743-BBB3-234A-5929-C09A4E254742}"/>
              </a:ext>
            </a:extLst>
          </p:cNvPr>
          <p:cNvSpPr>
            <a:spLocks noGrp="1"/>
          </p:cNvSpPr>
          <p:nvPr>
            <p:ph type="title"/>
          </p:nvPr>
        </p:nvSpPr>
        <p:spPr>
          <a:xfrm>
            <a:off x="1036140" y="413632"/>
            <a:ext cx="8878824" cy="1069848"/>
          </a:xfrm>
        </p:spPr>
        <p:txBody>
          <a:bodyPr/>
          <a:lstStyle/>
          <a:p>
            <a:r>
              <a:rPr lang="en-US" dirty="0"/>
              <a:t>TECHNICAL IMPRESSION</a:t>
            </a:r>
          </a:p>
        </p:txBody>
      </p:sp>
      <p:sp>
        <p:nvSpPr>
          <p:cNvPr id="5" name="Content Placeholder 4">
            <a:extLst>
              <a:ext uri="{FF2B5EF4-FFF2-40B4-BE49-F238E27FC236}">
                <a16:creationId xmlns:a16="http://schemas.microsoft.com/office/drawing/2014/main" id="{EEE0CFCE-C3B5-7D08-4C80-A294C60EBF86}"/>
              </a:ext>
            </a:extLst>
          </p:cNvPr>
          <p:cNvSpPr>
            <a:spLocks noGrp="1"/>
          </p:cNvSpPr>
          <p:nvPr>
            <p:ph idx="1"/>
          </p:nvPr>
        </p:nvSpPr>
        <p:spPr>
          <a:xfrm>
            <a:off x="944521" y="1552329"/>
            <a:ext cx="8970443" cy="3282696"/>
          </a:xfrm>
        </p:spPr>
        <p:txBody>
          <a:bodyPr/>
          <a:lstStyle/>
          <a:p>
            <a:pPr algn="l">
              <a:buFont typeface="Wingdings" panose="05000000000000000000" pitchFamily="2" charset="2"/>
              <a:buChar char="q"/>
            </a:pPr>
            <a:r>
              <a:rPr lang="en-US" sz="1400" b="0" i="0" dirty="0">
                <a:solidFill>
                  <a:srgbClr val="D1D5DB"/>
                </a:solidFill>
                <a:effectLst/>
                <a:latin typeface="Söhne"/>
              </a:rPr>
              <a:t>MoneyPlant impresses with its technical sophistication, </a:t>
            </a:r>
            <a:r>
              <a:rPr lang="en-US" sz="1400" b="1" i="0" dirty="0">
                <a:solidFill>
                  <a:srgbClr val="D1D5DB"/>
                </a:solidFill>
                <a:effectLst/>
                <a:latin typeface="Söhne"/>
              </a:rPr>
              <a:t>employing advanced encryption and security protocols </a:t>
            </a:r>
            <a:r>
              <a:rPr lang="en-US" sz="1400" b="0" i="0" dirty="0">
                <a:solidFill>
                  <a:srgbClr val="D1D5DB"/>
                </a:solidFill>
                <a:effectLst/>
                <a:latin typeface="Söhne"/>
              </a:rPr>
              <a:t>to ensure a safe and secure platform for users to learn and practice finance.</a:t>
            </a:r>
          </a:p>
          <a:p>
            <a:pPr algn="l">
              <a:buFont typeface="Wingdings" panose="05000000000000000000" pitchFamily="2" charset="2"/>
              <a:buChar char="q"/>
            </a:pPr>
            <a:r>
              <a:rPr lang="en-US" sz="1400" b="0" i="0" dirty="0">
                <a:solidFill>
                  <a:srgbClr val="D1D5DB"/>
                </a:solidFill>
                <a:effectLst/>
                <a:latin typeface="Söhne"/>
              </a:rPr>
              <a:t>The integration of </a:t>
            </a:r>
            <a:r>
              <a:rPr lang="en-US" sz="1400" i="0" dirty="0">
                <a:solidFill>
                  <a:srgbClr val="D1D5DB"/>
                </a:solidFill>
                <a:effectLst/>
                <a:latin typeface="Söhne"/>
              </a:rPr>
              <a:t>real-time market data, virtual trading account, and financial calculator </a:t>
            </a:r>
            <a:r>
              <a:rPr lang="en-US" sz="1400" b="0" i="0" dirty="0">
                <a:solidFill>
                  <a:srgbClr val="D1D5DB"/>
                </a:solidFill>
                <a:effectLst/>
                <a:latin typeface="Söhne"/>
              </a:rPr>
              <a:t>requires </a:t>
            </a:r>
            <a:r>
              <a:rPr lang="en-US" sz="1400" b="1" i="0" dirty="0">
                <a:solidFill>
                  <a:srgbClr val="D1D5DB"/>
                </a:solidFill>
                <a:effectLst/>
                <a:latin typeface="Söhne"/>
              </a:rPr>
              <a:t>technical expertise in data collection, processing, and analysis </a:t>
            </a:r>
            <a:r>
              <a:rPr lang="en-US" sz="1400" b="0" i="0" dirty="0">
                <a:solidFill>
                  <a:srgbClr val="D1D5DB"/>
                </a:solidFill>
                <a:effectLst/>
                <a:latin typeface="Söhne"/>
              </a:rPr>
              <a:t>to provide accurate and reliable information to users.</a:t>
            </a:r>
          </a:p>
          <a:p>
            <a:pPr algn="l">
              <a:buFont typeface="Wingdings" panose="05000000000000000000" pitchFamily="2" charset="2"/>
              <a:buChar char="q"/>
            </a:pPr>
            <a:r>
              <a:rPr lang="en-US" sz="1400" b="0" i="0" dirty="0">
                <a:solidFill>
                  <a:srgbClr val="D1D5DB"/>
                </a:solidFill>
                <a:effectLst/>
                <a:latin typeface="Söhne"/>
              </a:rPr>
              <a:t>MoneyPlant utilizes </a:t>
            </a:r>
            <a:r>
              <a:rPr lang="en-US" sz="1400" b="1" i="0" dirty="0">
                <a:solidFill>
                  <a:srgbClr val="D1D5DB"/>
                </a:solidFill>
                <a:effectLst/>
                <a:latin typeface="Söhne"/>
              </a:rPr>
              <a:t>APIs </a:t>
            </a:r>
            <a:r>
              <a:rPr lang="en-US" sz="1400" b="0" i="0" dirty="0">
                <a:solidFill>
                  <a:srgbClr val="D1D5DB"/>
                </a:solidFill>
                <a:effectLst/>
                <a:latin typeface="Söhne"/>
              </a:rPr>
              <a:t>(Application Programming Interfaces) to fetch real-time market data, enabling users to access up-to-date information and make informed investment decisions.</a:t>
            </a:r>
          </a:p>
          <a:p>
            <a:pPr algn="l">
              <a:buFont typeface="Wingdings" panose="05000000000000000000" pitchFamily="2" charset="2"/>
              <a:buChar char="q"/>
            </a:pPr>
            <a:r>
              <a:rPr lang="en-US" sz="1400" b="0" i="0" dirty="0">
                <a:solidFill>
                  <a:srgbClr val="D1D5DB"/>
                </a:solidFill>
                <a:effectLst/>
                <a:latin typeface="Söhne"/>
              </a:rPr>
              <a:t>The virtual trading account feature, which allows users to </a:t>
            </a:r>
            <a:r>
              <a:rPr lang="en-US" sz="1400" b="1" i="0" dirty="0">
                <a:solidFill>
                  <a:srgbClr val="D1D5DB"/>
                </a:solidFill>
                <a:effectLst/>
                <a:latin typeface="Söhne"/>
              </a:rPr>
              <a:t>simulate trading strategies without using real money</a:t>
            </a:r>
            <a:r>
              <a:rPr lang="en-US" sz="1400" b="0" i="0" dirty="0">
                <a:solidFill>
                  <a:srgbClr val="D1D5DB"/>
                </a:solidFill>
                <a:effectLst/>
                <a:latin typeface="Söhne"/>
              </a:rPr>
              <a:t>, requires complex technical implementation to ensure a seamless and realistic experience for users.</a:t>
            </a:r>
          </a:p>
          <a:p>
            <a:pPr algn="l">
              <a:buFont typeface="Wingdings" panose="05000000000000000000" pitchFamily="2" charset="2"/>
              <a:buChar char="q"/>
            </a:pPr>
            <a:r>
              <a:rPr lang="en-US" sz="1400" b="0" i="0" dirty="0">
                <a:solidFill>
                  <a:srgbClr val="D1D5DB"/>
                </a:solidFill>
                <a:effectLst/>
                <a:latin typeface="Söhne"/>
              </a:rPr>
              <a:t>MoneyPlant's financial calculator is designed to provide </a:t>
            </a:r>
            <a:r>
              <a:rPr lang="en-US" sz="1400" b="1" i="0" dirty="0">
                <a:solidFill>
                  <a:srgbClr val="D1D5DB"/>
                </a:solidFill>
                <a:effectLst/>
                <a:latin typeface="Söhne"/>
              </a:rPr>
              <a:t>accurate calculations for various financial scenarios</a:t>
            </a:r>
            <a:r>
              <a:rPr lang="en-US" sz="1400" b="0" i="0" dirty="0">
                <a:solidFill>
                  <a:srgbClr val="D1D5DB"/>
                </a:solidFill>
                <a:effectLst/>
                <a:latin typeface="Söhne"/>
              </a:rPr>
              <a:t>, such as investment returns, compound interest, and risk assessment, demonstrating the technical prowess of the platform.</a:t>
            </a:r>
          </a:p>
          <a:p>
            <a:pPr algn="l">
              <a:buFont typeface="Wingdings" panose="05000000000000000000" pitchFamily="2" charset="2"/>
              <a:buChar char="q"/>
            </a:pPr>
            <a:r>
              <a:rPr lang="en-US" sz="1400" b="0" i="0" dirty="0">
                <a:solidFill>
                  <a:srgbClr val="D1D5DB"/>
                </a:solidFill>
                <a:effectLst/>
                <a:latin typeface="Söhne"/>
              </a:rPr>
              <a:t>The use of advanced technical features in MoneyPlant enhances its overall functionality and reliability, providing users with a </a:t>
            </a:r>
            <a:r>
              <a:rPr lang="en-US" sz="1400" b="1" i="0" dirty="0">
                <a:solidFill>
                  <a:srgbClr val="D1D5DB"/>
                </a:solidFill>
                <a:effectLst/>
                <a:latin typeface="Söhne"/>
              </a:rPr>
              <a:t>comprehensive and robust platform for learning and practicing finance</a:t>
            </a:r>
            <a:r>
              <a:rPr lang="en-US" sz="1400" b="0" i="0" dirty="0">
                <a:solidFill>
                  <a:srgbClr val="D1D5DB"/>
                </a:solidFill>
                <a:effectLst/>
                <a:latin typeface="Söhne"/>
              </a:rPr>
              <a:t>.</a:t>
            </a:r>
          </a:p>
          <a:p>
            <a:pPr marL="0" indent="0">
              <a:buNone/>
            </a:pPr>
            <a:endParaRPr lang="en-US" sz="1600" dirty="0"/>
          </a:p>
        </p:txBody>
      </p:sp>
    </p:spTree>
    <p:extLst>
      <p:ext uri="{BB962C8B-B14F-4D97-AF65-F5344CB8AC3E}">
        <p14:creationId xmlns:p14="http://schemas.microsoft.com/office/powerpoint/2010/main" val="26609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545916-9E2A-941F-1E43-DE7952D3410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4" name="Title 3">
            <a:extLst>
              <a:ext uri="{FF2B5EF4-FFF2-40B4-BE49-F238E27FC236}">
                <a16:creationId xmlns:a16="http://schemas.microsoft.com/office/drawing/2014/main" id="{A1F07415-648E-30F9-13BE-75CEA4F47BCD}"/>
              </a:ext>
            </a:extLst>
          </p:cNvPr>
          <p:cNvSpPr>
            <a:spLocks noGrp="1"/>
          </p:cNvSpPr>
          <p:nvPr>
            <p:ph type="title"/>
          </p:nvPr>
        </p:nvSpPr>
        <p:spPr>
          <a:xfrm>
            <a:off x="953485" y="285257"/>
            <a:ext cx="9373856" cy="1069848"/>
          </a:xfrm>
        </p:spPr>
        <p:txBody>
          <a:bodyPr/>
          <a:lstStyle/>
          <a:p>
            <a:r>
              <a:rPr lang="en-US" sz="3600" dirty="0"/>
              <a:t>Impact, sustainability and Potential</a:t>
            </a:r>
          </a:p>
        </p:txBody>
      </p:sp>
      <p:sp>
        <p:nvSpPr>
          <p:cNvPr id="5" name="Content Placeholder 4">
            <a:extLst>
              <a:ext uri="{FF2B5EF4-FFF2-40B4-BE49-F238E27FC236}">
                <a16:creationId xmlns:a16="http://schemas.microsoft.com/office/drawing/2014/main" id="{D8DCC2EB-4796-D468-523C-67F247FA548F}"/>
              </a:ext>
            </a:extLst>
          </p:cNvPr>
          <p:cNvSpPr>
            <a:spLocks noGrp="1"/>
          </p:cNvSpPr>
          <p:nvPr>
            <p:ph idx="1"/>
          </p:nvPr>
        </p:nvSpPr>
        <p:spPr>
          <a:xfrm>
            <a:off x="953485" y="1435699"/>
            <a:ext cx="8253268" cy="3282696"/>
          </a:xfrm>
        </p:spPr>
        <p:txBody>
          <a:bodyPr/>
          <a:lstStyle/>
          <a:p>
            <a:pPr algn="l">
              <a:lnSpc>
                <a:spcPct val="100000"/>
              </a:lnSpc>
              <a:buFont typeface="Wingdings" panose="05000000000000000000" pitchFamily="2" charset="2"/>
              <a:buChar char="Ø"/>
            </a:pPr>
            <a:r>
              <a:rPr lang="en-US" sz="1600" b="0" i="0" dirty="0">
                <a:solidFill>
                  <a:srgbClr val="D1D5DB"/>
                </a:solidFill>
                <a:effectLst/>
                <a:latin typeface="Söhne"/>
              </a:rPr>
              <a:t>MoneyPlant aims to have a significant impact </a:t>
            </a:r>
            <a:r>
              <a:rPr lang="en-US" sz="1600" b="1" i="0" dirty="0">
                <a:solidFill>
                  <a:srgbClr val="D1D5DB"/>
                </a:solidFill>
                <a:effectLst/>
                <a:latin typeface="Söhne"/>
              </a:rPr>
              <a:t>on financial literacy by empowering beginners </a:t>
            </a:r>
            <a:r>
              <a:rPr lang="en-US" sz="1600" b="0" i="0" dirty="0">
                <a:solidFill>
                  <a:srgbClr val="D1D5DB"/>
                </a:solidFill>
                <a:effectLst/>
                <a:latin typeface="Söhne"/>
              </a:rPr>
              <a:t>in finance to improve their investing skills and knowledge through practical and interactive tools.</a:t>
            </a:r>
          </a:p>
          <a:p>
            <a:pPr algn="l">
              <a:lnSpc>
                <a:spcPct val="100000"/>
              </a:lnSpc>
              <a:buFont typeface="Wingdings" panose="05000000000000000000" pitchFamily="2" charset="2"/>
              <a:buChar char="Ø"/>
            </a:pPr>
            <a:r>
              <a:rPr lang="en-US" sz="1600" b="0" i="0" dirty="0">
                <a:solidFill>
                  <a:srgbClr val="D1D5DB"/>
                </a:solidFill>
                <a:effectLst/>
                <a:latin typeface="Söhne"/>
              </a:rPr>
              <a:t>The sustainability of MoneyPlant lies in its </a:t>
            </a:r>
            <a:r>
              <a:rPr lang="en-US" sz="1600" b="1" i="0" dirty="0">
                <a:solidFill>
                  <a:srgbClr val="D1D5DB"/>
                </a:solidFill>
                <a:effectLst/>
                <a:latin typeface="Söhne"/>
              </a:rPr>
              <a:t>user-friendly design, comprehensive training system, and innovative features</a:t>
            </a:r>
            <a:r>
              <a:rPr lang="en-US" sz="1600" b="0" i="0" dirty="0">
                <a:solidFill>
                  <a:srgbClr val="D1D5DB"/>
                </a:solidFill>
                <a:effectLst/>
                <a:latin typeface="Söhne"/>
              </a:rPr>
              <a:t> that cater to the needs of beginners in finance, making it a valuable and reliable resource for long-term learning and practice.</a:t>
            </a:r>
          </a:p>
          <a:p>
            <a:pPr algn="l">
              <a:lnSpc>
                <a:spcPct val="100000"/>
              </a:lnSpc>
              <a:buFont typeface="Wingdings" panose="05000000000000000000" pitchFamily="2" charset="2"/>
              <a:buChar char="Ø"/>
            </a:pPr>
            <a:r>
              <a:rPr lang="en-US" sz="1600" b="0" i="0" dirty="0">
                <a:solidFill>
                  <a:srgbClr val="D1D5DB"/>
                </a:solidFill>
                <a:effectLst/>
                <a:latin typeface="Söhne"/>
              </a:rPr>
              <a:t>MoneyPlant has the potential to disrupt the market by providing a </a:t>
            </a:r>
            <a:r>
              <a:rPr lang="en-US" sz="1600" b="1" i="0" dirty="0">
                <a:solidFill>
                  <a:srgbClr val="D1D5DB"/>
                </a:solidFill>
                <a:effectLst/>
                <a:latin typeface="Söhne"/>
              </a:rPr>
              <a:t>unique and innovative solution that fills the gap for accessible and user-friendly platforms </a:t>
            </a:r>
            <a:r>
              <a:rPr lang="en-US" sz="1600" b="0" i="0" dirty="0">
                <a:solidFill>
                  <a:srgbClr val="D1D5DB"/>
                </a:solidFill>
                <a:effectLst/>
                <a:latin typeface="Söhne"/>
              </a:rPr>
              <a:t>for beginners in finance. This can attract a wide range of users, including individuals seeking to learn about investing, students studying finance, and novice investors looking to practice their skills.</a:t>
            </a:r>
          </a:p>
          <a:p>
            <a:pPr algn="l">
              <a:lnSpc>
                <a:spcPct val="100000"/>
              </a:lnSpc>
              <a:buFont typeface="Wingdings" panose="05000000000000000000" pitchFamily="2" charset="2"/>
              <a:buChar char="Ø"/>
            </a:pPr>
            <a:r>
              <a:rPr lang="en-US" sz="1600" b="0" i="0" dirty="0">
                <a:solidFill>
                  <a:srgbClr val="D1D5DB"/>
                </a:solidFill>
                <a:effectLst/>
                <a:latin typeface="Söhne"/>
              </a:rPr>
              <a:t>With the increasing demand for financial education and the growing interest in investing, MoneyPlant has a promising potential in the market to become a </a:t>
            </a:r>
            <a:r>
              <a:rPr lang="en-US" sz="1600" b="1" i="0" dirty="0">
                <a:solidFill>
                  <a:srgbClr val="D1D5DB"/>
                </a:solidFill>
                <a:effectLst/>
                <a:latin typeface="Söhne"/>
              </a:rPr>
              <a:t>go-to platform for beginners in finance</a:t>
            </a:r>
            <a:r>
              <a:rPr lang="en-US" sz="1600" b="0" i="0" dirty="0">
                <a:solidFill>
                  <a:srgbClr val="D1D5DB"/>
                </a:solidFill>
                <a:effectLst/>
                <a:latin typeface="Söhne"/>
              </a:rPr>
              <a:t>, providing them with the necessary knowledge and tools to make informed investment decisions.</a:t>
            </a:r>
          </a:p>
          <a:p>
            <a:pPr algn="l">
              <a:lnSpc>
                <a:spcPct val="100000"/>
              </a:lnSpc>
              <a:buFont typeface="Wingdings" panose="05000000000000000000" pitchFamily="2" charset="2"/>
              <a:buChar char="Ø"/>
            </a:pPr>
            <a:r>
              <a:rPr lang="en-US" sz="1600" b="0" i="0" dirty="0">
                <a:solidFill>
                  <a:srgbClr val="D1D5DB"/>
                </a:solidFill>
                <a:effectLst/>
                <a:latin typeface="Söhne"/>
              </a:rPr>
              <a:t>MoneyPlant's </a:t>
            </a:r>
            <a:r>
              <a:rPr lang="en-US" sz="1600" b="1" i="0" dirty="0">
                <a:solidFill>
                  <a:srgbClr val="D1D5DB"/>
                </a:solidFill>
                <a:effectLst/>
                <a:latin typeface="Söhne"/>
              </a:rPr>
              <a:t>innovative and user-centric approach </a:t>
            </a:r>
            <a:r>
              <a:rPr lang="en-US" sz="1600" b="0" i="0" dirty="0">
                <a:solidFill>
                  <a:srgbClr val="D1D5DB"/>
                </a:solidFill>
                <a:effectLst/>
                <a:latin typeface="Söhne"/>
              </a:rPr>
              <a:t>to financial education positions it as a strong contender in the market, with the potential to make a lasting impact and establish itself as a sustainable and trusted platform for improving financial literacy among beginners.</a:t>
            </a:r>
          </a:p>
          <a:p>
            <a:pPr>
              <a:lnSpc>
                <a:spcPct val="100000"/>
              </a:lnSpc>
              <a:buFont typeface="Wingdings" panose="05000000000000000000" pitchFamily="2" charset="2"/>
              <a:buChar char="Ø"/>
            </a:pPr>
            <a:endParaRPr lang="en-US" sz="1400" dirty="0"/>
          </a:p>
        </p:txBody>
      </p:sp>
    </p:spTree>
    <p:extLst>
      <p:ext uri="{BB962C8B-B14F-4D97-AF65-F5344CB8AC3E}">
        <p14:creationId xmlns:p14="http://schemas.microsoft.com/office/powerpoint/2010/main" val="11723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F9C4-F684-1398-D9F5-01D996E4DE5E}"/>
              </a:ext>
            </a:extLst>
          </p:cNvPr>
          <p:cNvSpPr>
            <a:spLocks noGrp="1"/>
          </p:cNvSpPr>
          <p:nvPr>
            <p:ph type="title"/>
          </p:nvPr>
        </p:nvSpPr>
        <p:spPr>
          <a:xfrm>
            <a:off x="981456" y="187452"/>
            <a:ext cx="10881360" cy="1069848"/>
          </a:xfrm>
        </p:spPr>
        <p:txBody>
          <a:bodyPr/>
          <a:lstStyle/>
          <a:p>
            <a:r>
              <a:rPr lang="en-US" i="0" dirty="0">
                <a:solidFill>
                  <a:srgbClr val="ECECF1"/>
                </a:solidFill>
                <a:effectLst/>
                <a:latin typeface="Söhne"/>
              </a:rPr>
              <a:t>Market Strategy</a:t>
            </a:r>
            <a:endParaRPr lang="en-US" dirty="0"/>
          </a:p>
        </p:txBody>
      </p:sp>
      <p:sp>
        <p:nvSpPr>
          <p:cNvPr id="4" name="Slide Number Placeholder 3">
            <a:extLst>
              <a:ext uri="{FF2B5EF4-FFF2-40B4-BE49-F238E27FC236}">
                <a16:creationId xmlns:a16="http://schemas.microsoft.com/office/drawing/2014/main" id="{684A8A5A-CD50-3E61-B325-91E3EC3331E9}"/>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5" name="TextBox 4">
            <a:extLst>
              <a:ext uri="{FF2B5EF4-FFF2-40B4-BE49-F238E27FC236}">
                <a16:creationId xmlns:a16="http://schemas.microsoft.com/office/drawing/2014/main" id="{5CCABA67-38ED-2649-113F-DD7884E9EA1B}"/>
              </a:ext>
            </a:extLst>
          </p:cNvPr>
          <p:cNvSpPr txBox="1"/>
          <p:nvPr/>
        </p:nvSpPr>
        <p:spPr>
          <a:xfrm>
            <a:off x="787639" y="1058408"/>
            <a:ext cx="10881360" cy="5632311"/>
          </a:xfrm>
          <a:prstGeom prst="rect">
            <a:avLst/>
          </a:prstGeom>
          <a:noFill/>
        </p:spPr>
        <p:txBody>
          <a:bodyPr wrap="square" rtlCol="0">
            <a:spAutoFit/>
          </a:bodyPr>
          <a:lstStyle/>
          <a:p>
            <a:pPr algn="l"/>
            <a:r>
              <a:rPr lang="en-US" b="0" i="0" dirty="0">
                <a:solidFill>
                  <a:srgbClr val="D1D5DB"/>
                </a:solidFill>
                <a:effectLst/>
                <a:latin typeface="Söhne"/>
              </a:rPr>
              <a:t>MoneyPlant's business strategy is focused on tapping into the growing demand for accessible and user-friendly platforms for beginners in finance. With a comprehensive training system and innovative tools, MoneyPlant aims to improve investing skills and knowledge in a practical and interactive way.</a:t>
            </a:r>
          </a:p>
          <a:p>
            <a:pPr algn="l"/>
            <a:endParaRPr lang="en-US" b="0" i="0" dirty="0">
              <a:solidFill>
                <a:srgbClr val="D1D5DB"/>
              </a:solidFill>
              <a:effectLst/>
              <a:latin typeface="Söhne"/>
            </a:endParaRPr>
          </a:p>
          <a:p>
            <a:pPr algn="l"/>
            <a:r>
              <a:rPr lang="en-US" b="1" i="1" dirty="0">
                <a:solidFill>
                  <a:srgbClr val="D1D5DB"/>
                </a:solidFill>
                <a:effectLst/>
                <a:latin typeface="Söhne"/>
              </a:rPr>
              <a:t>Market Strategy:</a:t>
            </a:r>
          </a:p>
          <a:p>
            <a:pPr marL="285750" indent="-285750" algn="l">
              <a:buFont typeface="Wingdings" panose="05000000000000000000" pitchFamily="2" charset="2"/>
              <a:buChar char="v"/>
            </a:pPr>
            <a:r>
              <a:rPr lang="en-US" b="1" i="0" dirty="0">
                <a:solidFill>
                  <a:srgbClr val="D1D5DB"/>
                </a:solidFill>
                <a:effectLst/>
                <a:latin typeface="Söhne"/>
              </a:rPr>
              <a:t>Backend expansion: </a:t>
            </a:r>
            <a:r>
              <a:rPr lang="en-US" b="0" i="0" dirty="0">
                <a:solidFill>
                  <a:srgbClr val="D1D5DB"/>
                </a:solidFill>
                <a:effectLst/>
                <a:latin typeface="Söhne"/>
              </a:rPr>
              <a:t>MoneyPlant plans to continuously expand its backend infrastructure to ensure seamless user experience, including robust data collection, processing, and analysis capabilities.</a:t>
            </a:r>
          </a:p>
          <a:p>
            <a:pPr marL="285750" indent="-285750" algn="l">
              <a:buFont typeface="Wingdings" panose="05000000000000000000" pitchFamily="2" charset="2"/>
              <a:buChar char="v"/>
            </a:pPr>
            <a:r>
              <a:rPr lang="en-US" b="1" i="0" dirty="0">
                <a:solidFill>
                  <a:srgbClr val="D1D5DB"/>
                </a:solidFill>
                <a:effectLst/>
                <a:latin typeface="Söhne"/>
              </a:rPr>
              <a:t>Subscription model: </a:t>
            </a:r>
            <a:r>
              <a:rPr lang="en-US" b="0" i="0" dirty="0">
                <a:solidFill>
                  <a:srgbClr val="D1D5DB"/>
                </a:solidFill>
                <a:effectLst/>
                <a:latin typeface="Söhne"/>
              </a:rPr>
              <a:t>MoneyPlant will introduce a subscription model that offers premium features and content for paid users, generating a recurring revenue stream to support platform development and improvements.</a:t>
            </a:r>
          </a:p>
          <a:p>
            <a:pPr marL="285750" indent="-285750" algn="l">
              <a:buFont typeface="Wingdings" panose="05000000000000000000" pitchFamily="2" charset="2"/>
              <a:buChar char="v"/>
            </a:pPr>
            <a:r>
              <a:rPr lang="en-US" b="1" i="0" dirty="0">
                <a:solidFill>
                  <a:srgbClr val="D1D5DB"/>
                </a:solidFill>
                <a:effectLst/>
                <a:latin typeface="Söhne"/>
              </a:rPr>
              <a:t>Advertising and sponsorship: </a:t>
            </a:r>
            <a:r>
              <a:rPr lang="en-US" b="0" i="0" dirty="0">
                <a:solidFill>
                  <a:srgbClr val="D1D5DB"/>
                </a:solidFill>
                <a:effectLst/>
                <a:latin typeface="Söhne"/>
              </a:rPr>
              <a:t>MoneyPlant will explore partnerships with relevant advertisers and sponsors to generate additional revenue while maintaining a user-friendly and non-intrusive advertisement approach.</a:t>
            </a:r>
          </a:p>
          <a:p>
            <a:pPr marL="285750" indent="-285750" algn="l">
              <a:buFont typeface="Wingdings" panose="05000000000000000000" pitchFamily="2" charset="2"/>
              <a:buChar char="v"/>
            </a:pPr>
            <a:r>
              <a:rPr lang="en-US" b="1" i="0" dirty="0">
                <a:solidFill>
                  <a:srgbClr val="D1D5DB"/>
                </a:solidFill>
                <a:effectLst/>
                <a:latin typeface="Söhne"/>
              </a:rPr>
              <a:t>Responsiveness improvement: </a:t>
            </a:r>
            <a:r>
              <a:rPr lang="en-US" b="0" i="0" dirty="0">
                <a:solidFill>
                  <a:srgbClr val="D1D5DB"/>
                </a:solidFill>
                <a:effectLst/>
                <a:latin typeface="Söhne"/>
              </a:rPr>
              <a:t>MoneyPlant will focus on improving the platform's responsiveness and load times to provide users with a smooth and efficient experience across different devices and internet speeds.</a:t>
            </a:r>
          </a:p>
          <a:p>
            <a:pPr marL="285750" indent="-285750" algn="l">
              <a:buFont typeface="Wingdings" panose="05000000000000000000" pitchFamily="2" charset="2"/>
              <a:buChar char="v"/>
            </a:pPr>
            <a:r>
              <a:rPr lang="en-US" b="1" i="0" dirty="0">
                <a:solidFill>
                  <a:srgbClr val="D1D5DB"/>
                </a:solidFill>
                <a:effectLst/>
                <a:latin typeface="Söhne"/>
              </a:rPr>
              <a:t>Better services for paid users</a:t>
            </a:r>
            <a:r>
              <a:rPr lang="en-US" b="0" i="0" dirty="0">
                <a:solidFill>
                  <a:srgbClr val="D1D5DB"/>
                </a:solidFill>
                <a:effectLst/>
                <a:latin typeface="Söhne"/>
              </a:rPr>
              <a:t>: MoneyPlant will prioritize providing enhanced services, support, and exclusive content to its paid users as part of the subscription model, incentivizing users to subscribe and upgrade their experience.</a:t>
            </a:r>
          </a:p>
          <a:p>
            <a:pPr marL="285750" indent="-285750" algn="l">
              <a:buFont typeface="Wingdings" panose="05000000000000000000" pitchFamily="2" charset="2"/>
              <a:buChar char="v"/>
            </a:pPr>
            <a:r>
              <a:rPr lang="en-US" b="1" i="0" dirty="0">
                <a:solidFill>
                  <a:srgbClr val="D1D5DB"/>
                </a:solidFill>
                <a:effectLst/>
                <a:latin typeface="Söhne"/>
              </a:rPr>
              <a:t>API improvements: </a:t>
            </a:r>
            <a:r>
              <a:rPr lang="en-US" b="0" i="0" dirty="0">
                <a:solidFill>
                  <a:srgbClr val="D1D5DB"/>
                </a:solidFill>
                <a:effectLst/>
                <a:latin typeface="Söhne"/>
              </a:rPr>
              <a:t>MoneyPlant will continue to enhance its API capabilities, allowing third-party developers to integrate with the platform and provide value-added services, expanding the platform's ecosystem and user base.</a:t>
            </a:r>
          </a:p>
          <a:p>
            <a:endParaRPr lang="en-US" dirty="0"/>
          </a:p>
        </p:txBody>
      </p:sp>
    </p:spTree>
    <p:extLst>
      <p:ext uri="{BB962C8B-B14F-4D97-AF65-F5344CB8AC3E}">
        <p14:creationId xmlns:p14="http://schemas.microsoft.com/office/powerpoint/2010/main" val="361804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4CBE6-2F53-DB05-49B0-12CF5EA2261D}"/>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4" name="Title 3">
            <a:extLst>
              <a:ext uri="{FF2B5EF4-FFF2-40B4-BE49-F238E27FC236}">
                <a16:creationId xmlns:a16="http://schemas.microsoft.com/office/drawing/2014/main" id="{D582BD5F-B8B6-35BF-1B98-5E3791BC53A4}"/>
              </a:ext>
            </a:extLst>
          </p:cNvPr>
          <p:cNvSpPr>
            <a:spLocks noGrp="1"/>
          </p:cNvSpPr>
          <p:nvPr>
            <p:ph type="title"/>
          </p:nvPr>
        </p:nvSpPr>
        <p:spPr>
          <a:xfrm>
            <a:off x="1150710" y="286063"/>
            <a:ext cx="8878824" cy="1069848"/>
          </a:xfrm>
        </p:spPr>
        <p:txBody>
          <a:bodyPr/>
          <a:lstStyle/>
          <a:p>
            <a:r>
              <a:rPr lang="en-US" dirty="0"/>
              <a:t>FEASIBILITY</a:t>
            </a:r>
          </a:p>
        </p:txBody>
      </p:sp>
      <p:sp>
        <p:nvSpPr>
          <p:cNvPr id="5" name="Content Placeholder 4">
            <a:extLst>
              <a:ext uri="{FF2B5EF4-FFF2-40B4-BE49-F238E27FC236}">
                <a16:creationId xmlns:a16="http://schemas.microsoft.com/office/drawing/2014/main" id="{D28B401B-DA07-7F9B-2F04-9DFCAA176CE8}"/>
              </a:ext>
            </a:extLst>
          </p:cNvPr>
          <p:cNvSpPr>
            <a:spLocks noGrp="1"/>
          </p:cNvSpPr>
          <p:nvPr>
            <p:ph idx="1"/>
          </p:nvPr>
        </p:nvSpPr>
        <p:spPr>
          <a:xfrm>
            <a:off x="1150710" y="1513601"/>
            <a:ext cx="8800114" cy="3282696"/>
          </a:xfrm>
        </p:spPr>
        <p:txBody>
          <a:bodyPr/>
          <a:lstStyle/>
          <a:p>
            <a:pPr algn="l">
              <a:lnSpc>
                <a:spcPct val="100000"/>
              </a:lnSpc>
              <a:buFont typeface="Wingdings" panose="05000000000000000000" pitchFamily="2" charset="2"/>
              <a:buChar char="v"/>
            </a:pPr>
            <a:r>
              <a:rPr lang="en-US" sz="1600" b="0" i="0" dirty="0">
                <a:solidFill>
                  <a:srgbClr val="D1D5DB"/>
                </a:solidFill>
                <a:effectLst/>
                <a:latin typeface="Söhne"/>
              </a:rPr>
              <a:t>The demand for accessible and user-friendly finance platforms is increasing, especially among beginners who seek practical tools for improving their investing skills.</a:t>
            </a:r>
          </a:p>
          <a:p>
            <a:pPr algn="l">
              <a:lnSpc>
                <a:spcPct val="100000"/>
              </a:lnSpc>
              <a:buFont typeface="Wingdings" panose="05000000000000000000" pitchFamily="2" charset="2"/>
              <a:buChar char="v"/>
            </a:pPr>
            <a:r>
              <a:rPr lang="en-US" sz="1600" b="0" i="0" dirty="0">
                <a:solidFill>
                  <a:srgbClr val="D1D5DB"/>
                </a:solidFill>
                <a:effectLst/>
                <a:latin typeface="Söhne"/>
              </a:rPr>
              <a:t>MoneyPlant's unique features, such as the virtual trading account, financial calculator, and stock visualizer and analyzer, set it apart in the market, attracting users and potential advertisers/sponsors.</a:t>
            </a:r>
          </a:p>
          <a:p>
            <a:pPr algn="l">
              <a:lnSpc>
                <a:spcPct val="100000"/>
              </a:lnSpc>
              <a:buFont typeface="Wingdings" panose="05000000000000000000" pitchFamily="2" charset="2"/>
              <a:buChar char="v"/>
            </a:pPr>
            <a:r>
              <a:rPr lang="en-US" sz="1600" b="0" i="0" dirty="0">
                <a:solidFill>
                  <a:srgbClr val="D1D5DB"/>
                </a:solidFill>
                <a:effectLst/>
                <a:latin typeface="Söhne"/>
              </a:rPr>
              <a:t>The potential for recurring revenue from the subscription model, along with advertising and sponsorship opportunities, provides a viable revenue stream for platform sustainability and growth.</a:t>
            </a:r>
          </a:p>
          <a:p>
            <a:pPr algn="l">
              <a:lnSpc>
                <a:spcPct val="100000"/>
              </a:lnSpc>
              <a:buFont typeface="Wingdings" panose="05000000000000000000" pitchFamily="2" charset="2"/>
              <a:buChar char="v"/>
            </a:pPr>
            <a:r>
              <a:rPr lang="en-US" sz="1600" b="0" i="0" dirty="0">
                <a:solidFill>
                  <a:srgbClr val="D1D5DB"/>
                </a:solidFill>
                <a:effectLst/>
                <a:latin typeface="Söhne"/>
              </a:rPr>
              <a:t>Continuous improvements in backend infrastructure, responsiveness, and API capabilities demonstrate MoneyPlant's commitment to technical excellence, ensuring a reliable and scalable platform.</a:t>
            </a:r>
          </a:p>
          <a:p>
            <a:pPr algn="l">
              <a:lnSpc>
                <a:spcPct val="100000"/>
              </a:lnSpc>
              <a:buFont typeface="Wingdings" panose="05000000000000000000" pitchFamily="2" charset="2"/>
              <a:buChar char="v"/>
            </a:pPr>
            <a:r>
              <a:rPr lang="en-US" sz="1600" b="0" i="0" dirty="0">
                <a:solidFill>
                  <a:srgbClr val="D1D5DB"/>
                </a:solidFill>
                <a:effectLst/>
                <a:latin typeface="Söhne"/>
              </a:rPr>
              <a:t>By providing better services and exclusive content to paid users, MoneyPlant can incentivize users to subscribe and generate additional revenue while improving user retention and loyalty.</a:t>
            </a:r>
          </a:p>
          <a:p>
            <a:pPr algn="l">
              <a:lnSpc>
                <a:spcPct val="100000"/>
              </a:lnSpc>
              <a:buFont typeface="Wingdings" panose="05000000000000000000" pitchFamily="2" charset="2"/>
              <a:buChar char="v"/>
            </a:pPr>
            <a:r>
              <a:rPr lang="en-US" sz="1600" b="0" i="0" dirty="0">
                <a:solidFill>
                  <a:srgbClr val="D1D5DB"/>
                </a:solidFill>
                <a:effectLst/>
                <a:latin typeface="Söhne"/>
              </a:rPr>
              <a:t>Overall, MoneyPlant's market strategy, feasibility, and focus on technical sophistication position it as a promising player in the fintech market, catering to the needs of beginners in finance and creating opportunities for revenue generation and growth.</a:t>
            </a:r>
          </a:p>
          <a:p>
            <a:pPr marL="0" indent="0">
              <a:buNone/>
            </a:pPr>
            <a:endParaRPr lang="en-US" sz="1400" dirty="0"/>
          </a:p>
        </p:txBody>
      </p:sp>
    </p:spTree>
    <p:extLst>
      <p:ext uri="{BB962C8B-B14F-4D97-AF65-F5344CB8AC3E}">
        <p14:creationId xmlns:p14="http://schemas.microsoft.com/office/powerpoint/2010/main" val="105506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4AE3F9-0D93-CDAA-E4A8-0ED161B7FEC7}"/>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4" name="Title 3">
            <a:extLst>
              <a:ext uri="{FF2B5EF4-FFF2-40B4-BE49-F238E27FC236}">
                <a16:creationId xmlns:a16="http://schemas.microsoft.com/office/drawing/2014/main" id="{027FCC76-4AAA-9644-F0B1-CE7269A2B24D}"/>
              </a:ext>
            </a:extLst>
          </p:cNvPr>
          <p:cNvSpPr>
            <a:spLocks noGrp="1"/>
          </p:cNvSpPr>
          <p:nvPr>
            <p:ph type="title"/>
          </p:nvPr>
        </p:nvSpPr>
        <p:spPr>
          <a:xfrm>
            <a:off x="0" y="411480"/>
            <a:ext cx="9373854" cy="1069848"/>
          </a:xfrm>
        </p:spPr>
        <p:txBody>
          <a:bodyPr/>
          <a:lstStyle/>
          <a:p>
            <a:pPr algn="ctr"/>
            <a:r>
              <a:rPr lang="en-US" b="0" i="0" dirty="0">
                <a:solidFill>
                  <a:srgbClr val="D1D5DB"/>
                </a:solidFill>
                <a:effectLst/>
                <a:latin typeface="Söhne"/>
              </a:rPr>
              <a:t>Economic and Societal Values of MoneyPlant:</a:t>
            </a: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ECECF1"/>
                </a:solidFill>
                <a:effectLst/>
                <a:latin typeface="Söhne"/>
              </a:rPr>
              <a:t>Economic and societal values</a:t>
            </a:r>
            <a:endParaRPr lang="en-US" dirty="0"/>
          </a:p>
        </p:txBody>
      </p:sp>
      <p:sp>
        <p:nvSpPr>
          <p:cNvPr id="5" name="Content Placeholder 4">
            <a:extLst>
              <a:ext uri="{FF2B5EF4-FFF2-40B4-BE49-F238E27FC236}">
                <a16:creationId xmlns:a16="http://schemas.microsoft.com/office/drawing/2014/main" id="{E94E0884-106E-20EC-7729-1F22A8773E79}"/>
              </a:ext>
            </a:extLst>
          </p:cNvPr>
          <p:cNvSpPr>
            <a:spLocks noGrp="1"/>
          </p:cNvSpPr>
          <p:nvPr>
            <p:ph idx="1"/>
          </p:nvPr>
        </p:nvSpPr>
        <p:spPr>
          <a:xfrm>
            <a:off x="850392" y="1583706"/>
            <a:ext cx="8410149" cy="3282696"/>
          </a:xfrm>
        </p:spPr>
        <p:txBody>
          <a:bodyPr/>
          <a:lstStyle/>
          <a:p>
            <a:pPr algn="l">
              <a:lnSpc>
                <a:spcPct val="100000"/>
              </a:lnSpc>
              <a:buFont typeface="+mj-lt"/>
              <a:buAutoNum type="arabicPeriod"/>
            </a:pPr>
            <a:r>
              <a:rPr lang="en-US" sz="1600" b="1" i="0" dirty="0">
                <a:solidFill>
                  <a:srgbClr val="D1D5DB"/>
                </a:solidFill>
                <a:effectLst/>
                <a:latin typeface="Söhne"/>
              </a:rPr>
              <a:t>Financial Literacy: </a:t>
            </a:r>
            <a:r>
              <a:rPr lang="en-US" sz="1600" b="0" i="0" dirty="0">
                <a:solidFill>
                  <a:srgbClr val="D1D5DB"/>
                </a:solidFill>
                <a:effectLst/>
                <a:latin typeface="Söhne"/>
              </a:rPr>
              <a:t>MoneyPlant is dedicated to improving financial literacy among beginners, providing them with the necessary knowledge and tools to make informed investment decisions. This contributes to economic empowerment by enabling individuals to </a:t>
            </a:r>
            <a:r>
              <a:rPr lang="en-US" sz="1600" b="1" i="0" dirty="0">
                <a:solidFill>
                  <a:srgbClr val="D1D5DB"/>
                </a:solidFill>
                <a:effectLst/>
                <a:latin typeface="Söhne"/>
              </a:rPr>
              <a:t>effectively manage their finances, make smart investment choices, and achieve their financial goals.</a:t>
            </a:r>
          </a:p>
          <a:p>
            <a:pPr algn="l">
              <a:lnSpc>
                <a:spcPct val="100000"/>
              </a:lnSpc>
              <a:buFont typeface="+mj-lt"/>
              <a:buAutoNum type="arabicPeriod"/>
            </a:pPr>
            <a:r>
              <a:rPr lang="en-US" sz="1600" b="1" i="0" dirty="0">
                <a:solidFill>
                  <a:srgbClr val="D1D5DB"/>
                </a:solidFill>
                <a:effectLst/>
                <a:latin typeface="Söhne"/>
              </a:rPr>
              <a:t>Accessible and User-Friendly: </a:t>
            </a:r>
            <a:r>
              <a:rPr lang="en-US" sz="1600" b="0" i="0" dirty="0">
                <a:solidFill>
                  <a:srgbClr val="D1D5DB"/>
                </a:solidFill>
                <a:effectLst/>
                <a:latin typeface="Söhne"/>
              </a:rPr>
              <a:t>MoneyPlant's focus on providing an accessible and user-friendly platform ensures that individuals with little to no financial expertise can easily navigate and benefit from the platform. This promotes financial inclusion and empowerment, particularly in emerging economies like India where there is a significant need to improve financial literacy and access to financial services.</a:t>
            </a:r>
          </a:p>
          <a:p>
            <a:pPr algn="l">
              <a:lnSpc>
                <a:spcPct val="100000"/>
              </a:lnSpc>
              <a:buFont typeface="+mj-lt"/>
              <a:buAutoNum type="arabicPeriod"/>
            </a:pPr>
            <a:r>
              <a:rPr lang="en-US" sz="1600" b="1" i="0" dirty="0">
                <a:solidFill>
                  <a:srgbClr val="D1D5DB"/>
                </a:solidFill>
                <a:effectLst/>
                <a:latin typeface="Söhne"/>
              </a:rPr>
              <a:t>Virtual Trading Account: </a:t>
            </a:r>
            <a:r>
              <a:rPr lang="en-US" sz="1600" b="0" i="0" dirty="0">
                <a:solidFill>
                  <a:srgbClr val="D1D5DB"/>
                </a:solidFill>
                <a:effectLst/>
                <a:latin typeface="Söhne"/>
              </a:rPr>
              <a:t>MoneyPlant's virtual trading account feature allows users to practice trading strategies without risking real money, offering a safe and supportive learning environment. This fosters a risk-free and practical approach to learning about investments, promoting responsible investing practices and reducing the risks associated with uninformed investment decisions.</a:t>
            </a:r>
          </a:p>
          <a:p>
            <a:pPr algn="l">
              <a:lnSpc>
                <a:spcPct val="100000"/>
              </a:lnSpc>
              <a:buFont typeface="+mj-lt"/>
              <a:buAutoNum type="arabicPeriod"/>
            </a:pPr>
            <a:r>
              <a:rPr lang="en-US" sz="1600" b="1" i="0" dirty="0">
                <a:solidFill>
                  <a:srgbClr val="D1D5DB"/>
                </a:solidFill>
                <a:effectLst/>
                <a:latin typeface="Söhne"/>
              </a:rPr>
              <a:t>Empowerment of Beginners: </a:t>
            </a:r>
            <a:r>
              <a:rPr lang="en-US" sz="1600" b="0" i="0" dirty="0">
                <a:solidFill>
                  <a:srgbClr val="D1D5DB"/>
                </a:solidFill>
                <a:effectLst/>
                <a:latin typeface="Söhne"/>
              </a:rPr>
              <a:t>MoneyPlant's comprehensive training system and interactive tools empower beginners to gain confidence in managing their finances and investments. This helps individuals to take control of their financial future and make informed decisions, leading to long-term financial stability and growth.</a:t>
            </a:r>
          </a:p>
          <a:p>
            <a:pPr marL="0" indent="0">
              <a:lnSpc>
                <a:spcPct val="100000"/>
              </a:lnSpc>
              <a:buNone/>
            </a:pPr>
            <a:endParaRPr lang="en-US" sz="2000" dirty="0"/>
          </a:p>
        </p:txBody>
      </p:sp>
    </p:spTree>
    <p:extLst>
      <p:ext uri="{BB962C8B-B14F-4D97-AF65-F5344CB8AC3E}">
        <p14:creationId xmlns:p14="http://schemas.microsoft.com/office/powerpoint/2010/main" val="43102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0020F0-1584-363D-6819-D5855653A384}"/>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5" name="Content Placeholder 4">
            <a:extLst>
              <a:ext uri="{FF2B5EF4-FFF2-40B4-BE49-F238E27FC236}">
                <a16:creationId xmlns:a16="http://schemas.microsoft.com/office/drawing/2014/main" id="{D91190DA-9532-5301-F66B-1AEEBB24998D}"/>
              </a:ext>
            </a:extLst>
          </p:cNvPr>
          <p:cNvSpPr>
            <a:spLocks noGrp="1"/>
          </p:cNvSpPr>
          <p:nvPr>
            <p:ph idx="1"/>
          </p:nvPr>
        </p:nvSpPr>
        <p:spPr>
          <a:xfrm>
            <a:off x="850392" y="887507"/>
            <a:ext cx="6536526" cy="4796116"/>
          </a:xfrm>
        </p:spPr>
        <p:txBody>
          <a:bodyPr/>
          <a:lstStyle/>
          <a:p>
            <a:pPr algn="l">
              <a:lnSpc>
                <a:spcPct val="100000"/>
              </a:lnSpc>
              <a:buFont typeface="+mj-lt"/>
              <a:buAutoNum type="arabicPeriod" startAt="5"/>
            </a:pPr>
            <a:r>
              <a:rPr lang="en-US" sz="1600" b="1" i="0" dirty="0">
                <a:solidFill>
                  <a:srgbClr val="D1D5DB"/>
                </a:solidFill>
                <a:effectLst/>
                <a:latin typeface="Söhne"/>
              </a:rPr>
              <a:t>Economic Growth: </a:t>
            </a:r>
            <a:r>
              <a:rPr lang="en-US" sz="1600" b="0" i="0" dirty="0">
                <a:solidFill>
                  <a:srgbClr val="D1D5DB"/>
                </a:solidFill>
                <a:effectLst/>
                <a:latin typeface="Söhne"/>
              </a:rPr>
              <a:t>By promoting financial literacy and responsible investing, MoneyPlant contributes to the overall economic growth of individuals and the society as a whole. In India, improved financial literacy and investment knowledge can lead to increased savings, investments, and entrepreneurship, fostering economic development and wealth creation.</a:t>
            </a:r>
          </a:p>
          <a:p>
            <a:pPr algn="l">
              <a:lnSpc>
                <a:spcPct val="100000"/>
              </a:lnSpc>
              <a:buFont typeface="+mj-lt"/>
              <a:buAutoNum type="arabicPeriod" startAt="5"/>
            </a:pPr>
            <a:r>
              <a:rPr lang="en-US" sz="1600" b="1" i="0" dirty="0">
                <a:solidFill>
                  <a:srgbClr val="D1D5DB"/>
                </a:solidFill>
                <a:effectLst/>
                <a:latin typeface="Söhne"/>
              </a:rPr>
              <a:t>Social Impact: </a:t>
            </a:r>
            <a:r>
              <a:rPr lang="en-US" sz="1600" b="0" i="0" dirty="0">
                <a:solidFill>
                  <a:srgbClr val="D1D5DB"/>
                </a:solidFill>
                <a:effectLst/>
                <a:latin typeface="Söhne"/>
              </a:rPr>
              <a:t>MoneyPlant's emphasis on improving financial literacy and promoting responsible investing has a positive societal impact. It helps individuals become more financially informed and responsible citizens, reducing the risks of falling victim to financial frauds or scams. This promotes financial well-being and stability in society, contributing to overall social welfare.</a:t>
            </a:r>
          </a:p>
          <a:p>
            <a:pPr algn="l">
              <a:lnSpc>
                <a:spcPct val="100000"/>
              </a:lnSpc>
            </a:pPr>
            <a:r>
              <a:rPr lang="en-US" sz="1600" b="1" i="0" dirty="0">
                <a:solidFill>
                  <a:srgbClr val="D1D5DB"/>
                </a:solidFill>
                <a:effectLst/>
                <a:latin typeface="Söhne"/>
              </a:rPr>
              <a:t>In the Indian context, </a:t>
            </a:r>
            <a:r>
              <a:rPr lang="en-US" sz="1600" b="0" i="0" dirty="0">
                <a:solidFill>
                  <a:srgbClr val="D1D5DB"/>
                </a:solidFill>
                <a:effectLst/>
                <a:latin typeface="Söhne"/>
              </a:rPr>
              <a:t>MoneyPlant's economic and societal values are particularly significant. India has a </a:t>
            </a:r>
            <a:r>
              <a:rPr lang="en-US" sz="1600" b="1" i="0" dirty="0">
                <a:solidFill>
                  <a:srgbClr val="D1D5DB"/>
                </a:solidFill>
                <a:effectLst/>
                <a:latin typeface="Söhne"/>
              </a:rPr>
              <a:t>large population with varying levels of financial literacy, and there is a growing need to improve financial awareness and inclusion</a:t>
            </a:r>
            <a:r>
              <a:rPr lang="en-US" sz="1600" b="0" i="0" dirty="0">
                <a:solidFill>
                  <a:srgbClr val="D1D5DB"/>
                </a:solidFill>
                <a:effectLst/>
                <a:latin typeface="Söhne"/>
              </a:rPr>
              <a:t>. MoneyPlant's user-friendly approach, virtual trading account, and comprehensive training system can help bridge this gap and empower beginners in India to make informed financial decisions, leading to economic growth, social impact, and overall financial well-being.</a:t>
            </a:r>
          </a:p>
          <a:p>
            <a:pPr marL="0" indent="0">
              <a:buNone/>
            </a:pPr>
            <a:endParaRPr lang="en-US" sz="1600" dirty="0"/>
          </a:p>
        </p:txBody>
      </p:sp>
    </p:spTree>
    <p:extLst>
      <p:ext uri="{BB962C8B-B14F-4D97-AF65-F5344CB8AC3E}">
        <p14:creationId xmlns:p14="http://schemas.microsoft.com/office/powerpoint/2010/main" val="172053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1440808"/>
            <a:ext cx="7735824" cy="1069848"/>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5" name="Rectangle 2">
            <a:extLst>
              <a:ext uri="{FF2B5EF4-FFF2-40B4-BE49-F238E27FC236}">
                <a16:creationId xmlns:a16="http://schemas.microsoft.com/office/drawing/2014/main" id="{BDA44FFA-40DB-C938-FADC-5908B44F3136}"/>
              </a:ext>
            </a:extLst>
          </p:cNvPr>
          <p:cNvSpPr>
            <a:spLocks noGrp="1" noChangeArrowheads="1"/>
          </p:cNvSpPr>
          <p:nvPr>
            <p:ph type="subTitle" idx="1"/>
          </p:nvPr>
        </p:nvSpPr>
        <p:spPr bwMode="auto">
          <a:xfrm>
            <a:off x="2043953" y="2802109"/>
            <a:ext cx="8355106"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In conclusion, MoneyPlant is a comprehensive fintech platform that is dedicated to empowering beginners in finance and improving financial literacy. With features such as a stock visualizer and analyzer, financial calculator, and a comprehensive training system, MoneyPlant provides users with the tools and resources needed to learn about investing in a practical and interactive way. The platform also prioritizes security, utilizing advanced encryption and blockchain technology to ensure that transactions are safe and transparent. MoneyPlant encourages further discussion and questions from the audience, as it aims to support users in their journey towards achieving their investment objectives. Sign up with MoneyPlant today and take the first step towards building your financial knowledge and skills.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effectLst/>
              </a:rPr>
            </a:b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5875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a:xfrm>
            <a:off x="1656588" y="722376"/>
            <a:ext cx="8878824" cy="1069848"/>
          </a:xfrm>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Aayush Lad</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b="0" i="0" dirty="0">
                <a:solidFill>
                  <a:srgbClr val="E6EDF3"/>
                </a:solidFill>
                <a:effectLst/>
                <a:latin typeface="-apple-system"/>
              </a:rPr>
              <a:t>Front-end developer</a:t>
            </a:r>
            <a:endParaRPr lang="en-US" dirty="0"/>
          </a:p>
        </p:txBody>
      </p:sp>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Shreyash Hatkar</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b="0" i="0" dirty="0">
                <a:solidFill>
                  <a:srgbClr val="E6EDF3"/>
                </a:solidFill>
                <a:effectLst/>
                <a:latin typeface="-apple-system"/>
              </a:rPr>
              <a:t>Front-end developer</a:t>
            </a:r>
            <a:endParaRPr lang="en-US" dirty="0"/>
          </a:p>
        </p:txBody>
      </p:sp>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Kreet Rout</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b="0" i="0" dirty="0">
                <a:solidFill>
                  <a:srgbClr val="E6EDF3"/>
                </a:solidFill>
                <a:effectLst/>
                <a:latin typeface="-apple-system"/>
              </a:rPr>
              <a:t>Backend Developer</a:t>
            </a:r>
            <a:endParaRPr lang="en-US" dirty="0"/>
          </a:p>
        </p:txBody>
      </p:sp>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Sanyam Chawla</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b="0" i="0" dirty="0">
                <a:solidFill>
                  <a:srgbClr val="E6EDF3"/>
                </a:solidFill>
                <a:effectLst/>
                <a:latin typeface="-apple-system"/>
              </a:rPr>
              <a:t>Deployment and Content</a:t>
            </a:r>
            <a:endParaRPr lang="en-US" dirty="0"/>
          </a:p>
        </p:txBody>
      </p:sp>
      <p:pic>
        <p:nvPicPr>
          <p:cNvPr id="29" name="Picture Placeholder 28">
            <a:extLst>
              <a:ext uri="{FF2B5EF4-FFF2-40B4-BE49-F238E27FC236}">
                <a16:creationId xmlns:a16="http://schemas.microsoft.com/office/drawing/2014/main" id="{DB85DE3C-DECE-ADDC-84A3-E9B297DFC2A1}"/>
              </a:ext>
            </a:extLst>
          </p:cNvPr>
          <p:cNvPicPr>
            <a:picLocks noGrp="1" noChangeAspect="1"/>
          </p:cNvPicPr>
          <p:nvPr>
            <p:ph type="pic" sz="quarter" idx="23"/>
          </p:nvPr>
        </p:nvPicPr>
        <p:blipFill>
          <a:blip r:embed="rId2"/>
          <a:srcRect l="694" r="694"/>
          <a:stretch>
            <a:fillRect/>
          </a:stretch>
        </p:blipFill>
        <p:spPr/>
      </p:pic>
      <p:pic>
        <p:nvPicPr>
          <p:cNvPr id="38" name="Picture Placeholder 37">
            <a:extLst>
              <a:ext uri="{FF2B5EF4-FFF2-40B4-BE49-F238E27FC236}">
                <a16:creationId xmlns:a16="http://schemas.microsoft.com/office/drawing/2014/main" id="{F0A9F4AC-4747-BC62-AF26-F803A93DC386}"/>
              </a:ext>
            </a:extLst>
          </p:cNvPr>
          <p:cNvPicPr>
            <a:picLocks noGrp="1" noChangeAspect="1"/>
          </p:cNvPicPr>
          <p:nvPr>
            <p:ph type="pic" sz="quarter" idx="21"/>
          </p:nvPr>
        </p:nvPicPr>
        <p:blipFill>
          <a:blip r:embed="rId3"/>
          <a:srcRect t="12500" b="12500"/>
          <a:stretch>
            <a:fillRect/>
          </a:stretch>
        </p:blipFill>
        <p:spPr/>
      </p:pic>
      <p:pic>
        <p:nvPicPr>
          <p:cNvPr id="48" name="Picture Placeholder 47">
            <a:extLst>
              <a:ext uri="{FF2B5EF4-FFF2-40B4-BE49-F238E27FC236}">
                <a16:creationId xmlns:a16="http://schemas.microsoft.com/office/drawing/2014/main" id="{41D7EC42-2C6B-1256-FAC6-78894E0611A8}"/>
              </a:ext>
            </a:extLst>
          </p:cNvPr>
          <p:cNvPicPr>
            <a:picLocks noGrp="1" noChangeAspect="1"/>
          </p:cNvPicPr>
          <p:nvPr>
            <p:ph type="pic" sz="quarter" idx="20"/>
          </p:nvPr>
        </p:nvPicPr>
        <p:blipFill>
          <a:blip r:embed="rId4"/>
          <a:srcRect t="45" b="45"/>
          <a:stretch>
            <a:fillRect/>
          </a:stretch>
        </p:blipFill>
        <p:spPr/>
      </p:pic>
      <p:pic>
        <p:nvPicPr>
          <p:cNvPr id="50" name="Picture Placeholder 49">
            <a:extLst>
              <a:ext uri="{FF2B5EF4-FFF2-40B4-BE49-F238E27FC236}">
                <a16:creationId xmlns:a16="http://schemas.microsoft.com/office/drawing/2014/main" id="{148B5016-8ABE-6440-3160-AD2712CB6CBD}"/>
              </a:ext>
            </a:extLst>
          </p:cNvPr>
          <p:cNvPicPr>
            <a:picLocks noGrp="1" noChangeAspect="1"/>
          </p:cNvPicPr>
          <p:nvPr>
            <p:ph type="pic" sz="quarter" idx="22"/>
          </p:nvPr>
        </p:nvPicPr>
        <p:blipFill>
          <a:blip r:embed="rId5"/>
          <a:srcRect/>
          <a:stretch>
            <a:fillRect/>
          </a:stretch>
        </p:blipFill>
        <p:spPr/>
      </p:pic>
    </p:spTree>
    <p:extLst>
      <p:ext uri="{BB962C8B-B14F-4D97-AF65-F5344CB8AC3E}">
        <p14:creationId xmlns:p14="http://schemas.microsoft.com/office/powerpoint/2010/main" val="157956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336167" y="-27701"/>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336167" y="1042147"/>
            <a:ext cx="6422136" cy="3282696"/>
          </a:xfrm>
        </p:spPr>
        <p:txBody>
          <a:bodyPr/>
          <a:lstStyle/>
          <a:p>
            <a:pPr marL="342900" indent="-342900" algn="l">
              <a:lnSpc>
                <a:spcPct val="100000"/>
              </a:lnSpc>
              <a:buClr>
                <a:schemeClr val="accent6"/>
              </a:buClr>
              <a:buFont typeface="Courier New" panose="02070309020205020404" pitchFamily="49" charset="0"/>
              <a:buChar char="o"/>
            </a:pPr>
            <a:r>
              <a:rPr lang="en-US" sz="1600" dirty="0">
                <a:solidFill>
                  <a:schemeClr val="bg1"/>
                </a:solidFill>
                <a:latin typeface="Segoe UI Light" panose="020B0502040204020203" pitchFamily="34" charset="0"/>
                <a:cs typeface="Segoe UI Light" panose="020B0502040204020203" pitchFamily="34" charset="0"/>
              </a:rPr>
              <a:t>Theme</a:t>
            </a:r>
          </a:p>
          <a:p>
            <a:pPr marL="342900" indent="-342900" algn="l">
              <a:lnSpc>
                <a:spcPct val="100000"/>
              </a:lnSpc>
              <a:buClr>
                <a:schemeClr val="accent6"/>
              </a:buClr>
              <a:buFont typeface="Courier New" panose="02070309020205020404" pitchFamily="49" charset="0"/>
              <a:buChar char="o"/>
            </a:pPr>
            <a:r>
              <a:rPr lang="en-US" sz="1600" dirty="0">
                <a:solidFill>
                  <a:schemeClr val="bg1"/>
                </a:solidFill>
                <a:latin typeface="Segoe UI Light" panose="020B0502040204020203" pitchFamily="34" charset="0"/>
                <a:cs typeface="Segoe UI Light" panose="020B0502040204020203" pitchFamily="34" charset="0"/>
              </a:rPr>
              <a:t>MoneyPlant Introduction</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Why MoneyPlant ?</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Features</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Website Tour</a:t>
            </a:r>
          </a:p>
          <a:p>
            <a:pPr marL="342900" indent="-342900" algn="l">
              <a:lnSpc>
                <a:spcPct val="100000"/>
              </a:lnSpc>
              <a:buClr>
                <a:schemeClr val="accent6"/>
              </a:buClr>
              <a:buFont typeface="Courier New" panose="02070309020205020404" pitchFamily="49" charset="0"/>
              <a:buChar char="o"/>
            </a:pPr>
            <a:r>
              <a:rPr lang="en-US" sz="1600" dirty="0">
                <a:solidFill>
                  <a:schemeClr val="bg1"/>
                </a:solidFill>
                <a:latin typeface="Segoe UI Light" panose="020B0502040204020203" pitchFamily="34" charset="0"/>
                <a:cs typeface="Segoe UI Light" panose="020B0502040204020203" pitchFamily="34" charset="0"/>
              </a:rPr>
              <a:t>Focus on UI/UX</a:t>
            </a:r>
          </a:p>
          <a:p>
            <a:pPr marL="342900" indent="-342900" algn="l">
              <a:lnSpc>
                <a:spcPct val="100000"/>
              </a:lnSpc>
              <a:buClr>
                <a:schemeClr val="accent6"/>
              </a:buClr>
              <a:buFont typeface="Courier New" panose="02070309020205020404" pitchFamily="49" charset="0"/>
              <a:buChar char="o"/>
            </a:pPr>
            <a:r>
              <a:rPr lang="en-US" sz="1600" dirty="0">
                <a:solidFill>
                  <a:schemeClr val="bg1"/>
                </a:solidFill>
                <a:latin typeface="Segoe UI Light" panose="020B0502040204020203" pitchFamily="34" charset="0"/>
                <a:cs typeface="Segoe UI Light" panose="020B0502040204020203" pitchFamily="34" charset="0"/>
              </a:rPr>
              <a:t>Designed with Humans in mind</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Innovative and Unique Idea</a:t>
            </a:r>
          </a:p>
          <a:p>
            <a:pPr marL="342900" indent="-342900" algn="l">
              <a:lnSpc>
                <a:spcPct val="100000"/>
              </a:lnSpc>
              <a:buClr>
                <a:schemeClr val="accent6"/>
              </a:buClr>
              <a:buFont typeface="Courier New" panose="02070309020205020404" pitchFamily="49" charset="0"/>
              <a:buChar char="o"/>
            </a:pPr>
            <a:r>
              <a:rPr lang="en-US" sz="1600" dirty="0">
                <a:solidFill>
                  <a:schemeClr val="bg1"/>
                </a:solidFill>
                <a:latin typeface="Segoe UI Light" panose="020B0502040204020203" pitchFamily="34" charset="0"/>
                <a:cs typeface="Segoe UI Light" panose="020B0502040204020203" pitchFamily="34" charset="0"/>
              </a:rPr>
              <a:t>Techni</a:t>
            </a:r>
            <a:r>
              <a:rPr lang="en-US" sz="1600" dirty="0">
                <a:latin typeface="Segoe UI Light" panose="020B0502040204020203" pitchFamily="34" charset="0"/>
                <a:cs typeface="Segoe UI Light" panose="020B0502040204020203" pitchFamily="34" charset="0"/>
              </a:rPr>
              <a:t>cal Impression</a:t>
            </a:r>
          </a:p>
          <a:p>
            <a:pPr marL="342900" indent="-342900" algn="l">
              <a:lnSpc>
                <a:spcPct val="100000"/>
              </a:lnSpc>
              <a:buClr>
                <a:schemeClr val="accent6"/>
              </a:buClr>
              <a:buFont typeface="Courier New" panose="02070309020205020404" pitchFamily="49" charset="0"/>
              <a:buChar char="o"/>
            </a:pPr>
            <a:r>
              <a:rPr lang="en-US" sz="1600" dirty="0">
                <a:solidFill>
                  <a:schemeClr val="bg1"/>
                </a:solidFill>
                <a:latin typeface="Segoe UI Light" panose="020B0502040204020203" pitchFamily="34" charset="0"/>
                <a:cs typeface="Segoe UI Light" panose="020B0502040204020203" pitchFamily="34" charset="0"/>
              </a:rPr>
              <a:t>Impact , Sustainability and Potential</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Market Strategy </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Feasibility</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Economic and Societal Values</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a:t>
            </a:r>
          </a:p>
          <a:p>
            <a:pPr marL="342900" indent="-342900" algn="l">
              <a:lnSpc>
                <a:spcPct val="100000"/>
              </a:lnSpc>
              <a:buClr>
                <a:schemeClr val="accent6"/>
              </a:buClr>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Meet our Team</a:t>
            </a:r>
          </a:p>
          <a:p>
            <a:pPr marL="342900" indent="-342900" algn="l">
              <a:lnSpc>
                <a:spcPct val="150000"/>
              </a:lnSpc>
              <a:buClr>
                <a:schemeClr val="accent6"/>
              </a:buClr>
              <a:buFont typeface="Courier New" panose="02070309020205020404" pitchFamily="49" charset="0"/>
              <a:buChar char="o"/>
            </a:pPr>
            <a:endParaRPr lang="en-US" sz="1400" dirty="0">
              <a:latin typeface="Segoe UI Light" panose="020B0502040204020203" pitchFamily="34" charset="0"/>
              <a:cs typeface="Segoe UI Light" panose="020B0502040204020203" pitchFamily="34" charset="0"/>
            </a:endParaRPr>
          </a:p>
          <a:p>
            <a:pPr marL="0" indent="0" algn="l">
              <a:lnSpc>
                <a:spcPct val="150000"/>
              </a:lnSpc>
              <a:buClr>
                <a:schemeClr val="accent6"/>
              </a:buClr>
              <a:buNone/>
            </a:pPr>
            <a:endParaRPr lang="en-US" sz="1400"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sz="1400"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sz="1400"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3551EAD9-5AA7-E355-49D5-72FC841673B2}"/>
              </a:ext>
            </a:extLst>
          </p:cNvPr>
          <p:cNvPicPr>
            <a:picLocks noChangeAspect="1"/>
          </p:cNvPicPr>
          <p:nvPr/>
        </p:nvPicPr>
        <p:blipFill>
          <a:blip r:embed="rId2"/>
          <a:stretch>
            <a:fillRect/>
          </a:stretch>
        </p:blipFill>
        <p:spPr>
          <a:xfrm>
            <a:off x="8767190" y="1331259"/>
            <a:ext cx="2700452" cy="4195482"/>
          </a:xfrm>
          <a:prstGeom prst="rect">
            <a:avLst/>
          </a:prstGeom>
        </p:spPr>
      </p:pic>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943600" y="1838303"/>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5943600" y="3374136"/>
            <a:ext cx="5367528" cy="2395728"/>
          </a:xfrm>
        </p:spPr>
        <p:txBody>
          <a:bodyPr/>
          <a:lstStyle/>
          <a:p>
            <a:r>
              <a:rPr lang="en-US" dirty="0"/>
              <a:t>Team UncalledFork</a:t>
            </a:r>
          </a:p>
          <a:p>
            <a:r>
              <a:rPr lang="en-US" dirty="0"/>
              <a:t>@MoneyPlant</a:t>
            </a:r>
          </a:p>
          <a:p>
            <a:endParaRPr lang="en-US" dirty="0"/>
          </a:p>
          <a:p>
            <a:pPr>
              <a:lnSpc>
                <a:spcPct val="100000"/>
              </a:lnSpc>
            </a:pPr>
            <a:r>
              <a:rPr lang="en-US" dirty="0"/>
              <a:t>Link- </a:t>
            </a:r>
            <a:r>
              <a:rPr lang="en-US" sz="2000" dirty="0"/>
              <a:t>https://github.com/ShreyashHatkar/MoneyPlant</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957959"/>
            <a:ext cx="7735824" cy="1069848"/>
          </a:xfrm>
        </p:spPr>
        <p:txBody>
          <a:bodyPr/>
          <a:lstStyle/>
          <a:p>
            <a:r>
              <a:rPr lang="en-US" sz="3600" dirty="0">
                <a:latin typeface="Roboto" panose="02000000000000000000" pitchFamily="2" charset="0"/>
                <a:ea typeface="Roboto" panose="02000000000000000000" pitchFamily="2" charset="0"/>
              </a:rPr>
              <a:t>Our theme</a:t>
            </a:r>
            <a:br>
              <a:rPr lang="en-US" sz="3600" dirty="0">
                <a:latin typeface="Roboto" panose="02000000000000000000" pitchFamily="2" charset="0"/>
                <a:ea typeface="Roboto" panose="02000000000000000000" pitchFamily="2" charset="0"/>
              </a:rPr>
            </a:br>
            <a:br>
              <a:rPr lang="en-US" dirty="0"/>
            </a:br>
            <a:r>
              <a:rPr lang="en-US" dirty="0">
                <a:latin typeface="Castellar" panose="020A0402060406010301" pitchFamily="18" charset="0"/>
              </a:rPr>
              <a:t>FINTECH</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429000"/>
            <a:ext cx="8125587" cy="1133856"/>
          </a:xfrm>
        </p:spPr>
        <p:txBody>
          <a:bodyPr/>
          <a:lstStyle/>
          <a:p>
            <a:r>
              <a:rPr lang="en-US" b="0" i="0" dirty="0">
                <a:solidFill>
                  <a:srgbClr val="D1D5DB"/>
                </a:solidFill>
                <a:effectLst/>
                <a:latin typeface="Söhne"/>
              </a:rPr>
              <a:t>We have </a:t>
            </a:r>
            <a:r>
              <a:rPr lang="en-US" dirty="0">
                <a:solidFill>
                  <a:srgbClr val="D1D5DB"/>
                </a:solidFill>
                <a:latin typeface="Söhne"/>
              </a:rPr>
              <a:t>chosen the theme of Fintech. </a:t>
            </a:r>
            <a:r>
              <a:rPr lang="en-US" b="0" i="0" dirty="0">
                <a:solidFill>
                  <a:srgbClr val="D1D5DB"/>
                </a:solidFill>
                <a:effectLst/>
                <a:latin typeface="Söhne"/>
              </a:rPr>
              <a:t>The theme of Fintech for MoneyPlant is significant in today's world due to increasing financial awareness, accessibility to financial information, empowerment of individual investors, enhanced security measures, and innovation in the financial industry. MoneyPlant provides tools and resources for individuals to learn about investing in a practical and interactive way. Advanced encryption</a:t>
            </a:r>
            <a:r>
              <a:rPr lang="en-US" dirty="0">
                <a:solidFill>
                  <a:srgbClr val="D1D5DB"/>
                </a:solidFill>
                <a:latin typeface="Söhne"/>
              </a:rPr>
              <a:t> </a:t>
            </a:r>
            <a:r>
              <a:rPr lang="en-US" b="0" i="0" dirty="0">
                <a:solidFill>
                  <a:srgbClr val="D1D5DB"/>
                </a:solidFill>
                <a:effectLst/>
                <a:latin typeface="Söhne"/>
              </a:rPr>
              <a:t>and multi-factor authentication ensure secure transactions. Fintech has disrupted traditional financial systems, making investing more accessible and empowering individuals to take control of their finances.</a:t>
            </a:r>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D59BFA-6D41-C627-87CD-DC9045923A13}"/>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4" name="Title 3">
            <a:extLst>
              <a:ext uri="{FF2B5EF4-FFF2-40B4-BE49-F238E27FC236}">
                <a16:creationId xmlns:a16="http://schemas.microsoft.com/office/drawing/2014/main" id="{E5AD781B-2651-9A08-FA3B-058F259F44BB}"/>
              </a:ext>
            </a:extLst>
          </p:cNvPr>
          <p:cNvSpPr>
            <a:spLocks noGrp="1"/>
          </p:cNvSpPr>
          <p:nvPr>
            <p:ph type="title"/>
          </p:nvPr>
        </p:nvSpPr>
        <p:spPr>
          <a:xfrm>
            <a:off x="1536192" y="977870"/>
            <a:ext cx="8878824" cy="1069848"/>
          </a:xfrm>
        </p:spPr>
        <p:txBody>
          <a:bodyPr/>
          <a:lstStyle/>
          <a:p>
            <a:r>
              <a:rPr lang="en-US" sz="3600" dirty="0"/>
              <a:t>MoneyPlant-</a:t>
            </a:r>
            <a:br>
              <a:rPr lang="en-US" dirty="0"/>
            </a:br>
            <a:r>
              <a:rPr lang="en-US" sz="3200" b="0" i="1" dirty="0"/>
              <a:t>Empowering Beginners in Finance</a:t>
            </a:r>
            <a:endParaRPr lang="en-US" b="0" i="1" dirty="0"/>
          </a:p>
        </p:txBody>
      </p:sp>
      <p:sp>
        <p:nvSpPr>
          <p:cNvPr id="5" name="Content Placeholder 4">
            <a:extLst>
              <a:ext uri="{FF2B5EF4-FFF2-40B4-BE49-F238E27FC236}">
                <a16:creationId xmlns:a16="http://schemas.microsoft.com/office/drawing/2014/main" id="{04B5FBB1-AFF6-D218-829D-EC4BC75FDEA6}"/>
              </a:ext>
            </a:extLst>
          </p:cNvPr>
          <p:cNvSpPr>
            <a:spLocks noGrp="1"/>
          </p:cNvSpPr>
          <p:nvPr>
            <p:ph idx="1"/>
          </p:nvPr>
        </p:nvSpPr>
        <p:spPr>
          <a:xfrm>
            <a:off x="1536192" y="2060448"/>
            <a:ext cx="6950583" cy="3282696"/>
          </a:xfrm>
        </p:spPr>
        <p:txBody>
          <a:bodyPr/>
          <a:lstStyle/>
          <a:p>
            <a:pPr marL="0" indent="0">
              <a:buNone/>
            </a:pPr>
            <a:r>
              <a:rPr lang="en-US" sz="1600" b="0" i="0" dirty="0">
                <a:solidFill>
                  <a:srgbClr val="D1D5DB"/>
                </a:solidFill>
                <a:effectLst/>
                <a:latin typeface="Söhne"/>
              </a:rPr>
              <a:t>MoneyPlant is the go-to platform for beginners in finance due to its unique features and approach. What sets us apart is our focus on accessibility and user-friendliness, recognizing the need for a platform that caters specifically to beginners in the world of finance. We understand that finance can be overwhelming, and our goal is to simplify the process and empower individuals with the right tools and resources. Our website offers practical and interactive tools such as stock visualizers, financial calculators, and virtual trading accounts, designed to improve investing skills and knowledge in a practical manner. With MoneyPlant, beginners can learn at their own pace, gain confidence in their investment decisions, and achieve their financial goals with ease.</a:t>
            </a:r>
            <a:endParaRPr lang="en-US" sz="1200" dirty="0"/>
          </a:p>
        </p:txBody>
      </p:sp>
    </p:spTree>
    <p:extLst>
      <p:ext uri="{BB962C8B-B14F-4D97-AF65-F5344CB8AC3E}">
        <p14:creationId xmlns:p14="http://schemas.microsoft.com/office/powerpoint/2010/main" val="208400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4137" y="2606464"/>
            <a:ext cx="8210550" cy="1600200"/>
          </a:xfrm>
        </p:spPr>
        <p:txBody>
          <a:bodyPr/>
          <a:lstStyle/>
          <a:p>
            <a:r>
              <a:rPr lang="en-US" dirty="0"/>
              <a:t>An Investment In knowledge pays the</a:t>
            </a:r>
            <a:br>
              <a:rPr lang="en-US" dirty="0"/>
            </a:br>
            <a:r>
              <a:rPr lang="en-US" dirty="0"/>
              <a:t> best interest.</a:t>
            </a:r>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7303770" y="4582015"/>
            <a:ext cx="2843784" cy="448056"/>
          </a:xfrm>
        </p:spPr>
        <p:txBody>
          <a:bodyPr/>
          <a:lstStyle/>
          <a:p>
            <a:r>
              <a:rPr lang="en-US" dirty="0"/>
              <a:t>- Benjamin Franklin</a:t>
            </a:r>
          </a:p>
        </p:txBody>
      </p:sp>
    </p:spTree>
    <p:extLst>
      <p:ext uri="{BB962C8B-B14F-4D97-AF65-F5344CB8AC3E}">
        <p14:creationId xmlns:p14="http://schemas.microsoft.com/office/powerpoint/2010/main" val="121321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B121F-A247-0F7E-35D2-F7765C3AB480}"/>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4" name="Title 3">
            <a:extLst>
              <a:ext uri="{FF2B5EF4-FFF2-40B4-BE49-F238E27FC236}">
                <a16:creationId xmlns:a16="http://schemas.microsoft.com/office/drawing/2014/main" id="{4C5A32D3-CC84-6994-60C9-C6D9F1A7245F}"/>
              </a:ext>
            </a:extLst>
          </p:cNvPr>
          <p:cNvSpPr>
            <a:spLocks noGrp="1"/>
          </p:cNvSpPr>
          <p:nvPr>
            <p:ph type="title"/>
          </p:nvPr>
        </p:nvSpPr>
        <p:spPr/>
        <p:txBody>
          <a:bodyPr/>
          <a:lstStyle/>
          <a:p>
            <a:r>
              <a:rPr lang="en-US" dirty="0"/>
              <a:t>Why Moneyplant?</a:t>
            </a:r>
          </a:p>
        </p:txBody>
      </p:sp>
      <p:sp>
        <p:nvSpPr>
          <p:cNvPr id="5" name="Content Placeholder 4">
            <a:extLst>
              <a:ext uri="{FF2B5EF4-FFF2-40B4-BE49-F238E27FC236}">
                <a16:creationId xmlns:a16="http://schemas.microsoft.com/office/drawing/2014/main" id="{6EBBF223-C04E-0DE3-E8A6-1898DD9C34EE}"/>
              </a:ext>
            </a:extLst>
          </p:cNvPr>
          <p:cNvSpPr>
            <a:spLocks noGrp="1"/>
          </p:cNvSpPr>
          <p:nvPr>
            <p:ph idx="1"/>
          </p:nvPr>
        </p:nvSpPr>
        <p:spPr>
          <a:xfrm>
            <a:off x="1536192" y="2050923"/>
            <a:ext cx="7007733" cy="3282696"/>
          </a:xfrm>
        </p:spPr>
        <p:txBody>
          <a:bodyPr/>
          <a:lstStyle/>
          <a:p>
            <a:pPr marL="0" indent="0">
              <a:buNone/>
            </a:pPr>
            <a:r>
              <a:rPr lang="en-US" sz="1600" b="0" i="0" dirty="0">
                <a:solidFill>
                  <a:srgbClr val="D1D5DB"/>
                </a:solidFill>
                <a:effectLst/>
                <a:latin typeface="Söhne"/>
              </a:rPr>
              <a:t>MoneyPlant is the ideal choice for individuals seeking to improve their financial literacy and gain confidence in investing. Our platform offers a comprehensive training system that includes powerful tools such as stock visualizers, financial calculators, and virtual trading accounts. We are passionate about empowering beginners in finance and providing them with the necessary resources to build a solid foundation in investing. With our user-friendly and interactive platform, individuals can learn about investing in a practical way and gain insights into the performance of different stocks. Our commitment to security through advanced encryption, multi-factor authentication, and blockchain technology ensures that your transactions are safe and secure. Choose MoneyPlant to embark on your journey to financial success with confidence and knowledge.</a:t>
            </a:r>
            <a:endParaRPr lang="en-US" sz="2000" dirty="0"/>
          </a:p>
        </p:txBody>
      </p:sp>
    </p:spTree>
    <p:extLst>
      <p:ext uri="{BB962C8B-B14F-4D97-AF65-F5344CB8AC3E}">
        <p14:creationId xmlns:p14="http://schemas.microsoft.com/office/powerpoint/2010/main" val="333075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6C5653-2698-082C-8C95-2068A27B6A28}"/>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4" name="Title 3">
            <a:extLst>
              <a:ext uri="{FF2B5EF4-FFF2-40B4-BE49-F238E27FC236}">
                <a16:creationId xmlns:a16="http://schemas.microsoft.com/office/drawing/2014/main" id="{211957AE-89FA-A84D-59A8-4890B735F08E}"/>
              </a:ext>
            </a:extLst>
          </p:cNvPr>
          <p:cNvSpPr>
            <a:spLocks noGrp="1"/>
          </p:cNvSpPr>
          <p:nvPr>
            <p:ph type="title"/>
          </p:nvPr>
        </p:nvSpPr>
        <p:spPr>
          <a:xfrm>
            <a:off x="1061062" y="187452"/>
            <a:ext cx="8878824" cy="1069848"/>
          </a:xfrm>
        </p:spPr>
        <p:txBody>
          <a:bodyPr/>
          <a:lstStyle/>
          <a:p>
            <a:r>
              <a:rPr lang="en-US" b="0" i="0" dirty="0">
                <a:solidFill>
                  <a:srgbClr val="ECECF1"/>
                </a:solidFill>
                <a:effectLst/>
                <a:latin typeface="Söhne"/>
              </a:rPr>
              <a:t>How MoneyPlant Works?</a:t>
            </a:r>
            <a:endParaRPr lang="en-US" dirty="0"/>
          </a:p>
        </p:txBody>
      </p:sp>
      <p:sp>
        <p:nvSpPr>
          <p:cNvPr id="5" name="Content Placeholder 4">
            <a:extLst>
              <a:ext uri="{FF2B5EF4-FFF2-40B4-BE49-F238E27FC236}">
                <a16:creationId xmlns:a16="http://schemas.microsoft.com/office/drawing/2014/main" id="{E41EE118-B342-A774-75D8-773B785943E7}"/>
              </a:ext>
            </a:extLst>
          </p:cNvPr>
          <p:cNvSpPr>
            <a:spLocks noGrp="1"/>
          </p:cNvSpPr>
          <p:nvPr>
            <p:ph idx="1"/>
          </p:nvPr>
        </p:nvSpPr>
        <p:spPr>
          <a:xfrm>
            <a:off x="796402" y="1376799"/>
            <a:ext cx="9408145" cy="3282696"/>
          </a:xfrm>
        </p:spPr>
        <p:txBody>
          <a:bodyPr/>
          <a:lstStyle/>
          <a:p>
            <a:pPr algn="l">
              <a:lnSpc>
                <a:spcPct val="100000"/>
              </a:lnSpc>
              <a:buFont typeface="Arial" panose="020B0604020202020204" pitchFamily="34" charset="0"/>
              <a:buChar char="•"/>
            </a:pPr>
            <a:r>
              <a:rPr lang="en-US" sz="1600" b="0" i="0" dirty="0">
                <a:solidFill>
                  <a:srgbClr val="D1D5DB"/>
                </a:solidFill>
                <a:effectLst/>
                <a:latin typeface="Söhne"/>
              </a:rPr>
              <a:t>MoneyPlant offers a </a:t>
            </a:r>
            <a:r>
              <a:rPr lang="en-US" sz="1600" b="1" i="0" dirty="0">
                <a:solidFill>
                  <a:srgbClr val="D1D5DB"/>
                </a:solidFill>
                <a:effectLst/>
                <a:latin typeface="Söhne"/>
              </a:rPr>
              <a:t>comprehensive training system </a:t>
            </a:r>
            <a:r>
              <a:rPr lang="en-US" sz="1600" b="0" i="0" dirty="0">
                <a:solidFill>
                  <a:srgbClr val="D1D5DB"/>
                </a:solidFill>
                <a:effectLst/>
                <a:latin typeface="Söhne"/>
              </a:rPr>
              <a:t>for beginners in finance.</a:t>
            </a:r>
          </a:p>
          <a:p>
            <a:pPr algn="l">
              <a:lnSpc>
                <a:spcPct val="100000"/>
              </a:lnSpc>
              <a:buFont typeface="Arial" panose="020B0604020202020204" pitchFamily="34" charset="0"/>
              <a:buChar char="•"/>
            </a:pPr>
            <a:r>
              <a:rPr lang="en-US" sz="1600" dirty="0">
                <a:solidFill>
                  <a:srgbClr val="D1D5DB"/>
                </a:solidFill>
                <a:latin typeface="Söhne"/>
              </a:rPr>
              <a:t>Our website </a:t>
            </a:r>
            <a:r>
              <a:rPr lang="en-US" sz="1600" b="1" dirty="0">
                <a:solidFill>
                  <a:srgbClr val="D1D5DB"/>
                </a:solidFill>
                <a:latin typeface="Söhne"/>
              </a:rPr>
              <a:t>uses Google cloud and AMD Instance </a:t>
            </a:r>
            <a:r>
              <a:rPr lang="en-US" sz="1600" dirty="0">
                <a:solidFill>
                  <a:srgbClr val="D1D5DB"/>
                </a:solidFill>
                <a:latin typeface="Söhne"/>
              </a:rPr>
              <a:t>for Deployment.</a:t>
            </a:r>
            <a:endParaRPr lang="en-US" sz="1600" b="0" i="0" dirty="0">
              <a:solidFill>
                <a:srgbClr val="D1D5DB"/>
              </a:solidFill>
              <a:effectLst/>
              <a:latin typeface="Söhne"/>
            </a:endParaRPr>
          </a:p>
          <a:p>
            <a:pPr algn="l">
              <a:lnSpc>
                <a:spcPct val="100000"/>
              </a:lnSpc>
              <a:buFont typeface="Arial" panose="020B0604020202020204" pitchFamily="34" charset="0"/>
              <a:buChar char="•"/>
            </a:pPr>
            <a:r>
              <a:rPr lang="en-US" sz="1600" b="0" i="0" dirty="0">
                <a:solidFill>
                  <a:srgbClr val="D1D5DB"/>
                </a:solidFill>
                <a:effectLst/>
                <a:latin typeface="Söhne"/>
              </a:rPr>
              <a:t>Features of MoneyPlant include a </a:t>
            </a:r>
            <a:r>
              <a:rPr lang="en-US" sz="1600" b="1" i="0" dirty="0">
                <a:solidFill>
                  <a:srgbClr val="D1D5DB"/>
                </a:solidFill>
                <a:effectLst/>
                <a:latin typeface="Söhne"/>
              </a:rPr>
              <a:t>financial calculator, stock visualizer and analyzer, and trading suggester</a:t>
            </a:r>
            <a:r>
              <a:rPr lang="en-US" sz="1600" b="0" i="0" dirty="0">
                <a:solidFill>
                  <a:srgbClr val="D1D5DB"/>
                </a:solidFill>
                <a:effectLst/>
                <a:latin typeface="Söhne"/>
              </a:rPr>
              <a:t>.</a:t>
            </a:r>
          </a:p>
          <a:p>
            <a:pPr algn="l">
              <a:lnSpc>
                <a:spcPct val="100000"/>
              </a:lnSpc>
              <a:buFont typeface="Arial" panose="020B0604020202020204" pitchFamily="34" charset="0"/>
              <a:buChar char="•"/>
            </a:pPr>
            <a:r>
              <a:rPr lang="en-US" sz="1600" b="0" i="0" dirty="0">
                <a:solidFill>
                  <a:srgbClr val="D1D5DB"/>
                </a:solidFill>
                <a:effectLst/>
                <a:latin typeface="Söhne"/>
              </a:rPr>
              <a:t>The financial calculator helps users calculate various financial metrics such as </a:t>
            </a:r>
            <a:r>
              <a:rPr lang="en-US" sz="1600" b="1" i="0" dirty="0">
                <a:solidFill>
                  <a:srgbClr val="D1D5DB"/>
                </a:solidFill>
                <a:effectLst/>
                <a:latin typeface="Söhne"/>
              </a:rPr>
              <a:t>return on investment, net present value</a:t>
            </a:r>
            <a:r>
              <a:rPr lang="en-US" sz="1600" b="0" i="0" dirty="0">
                <a:solidFill>
                  <a:srgbClr val="D1D5DB"/>
                </a:solidFill>
                <a:effectLst/>
                <a:latin typeface="Söhne"/>
              </a:rPr>
              <a:t>, etc.</a:t>
            </a:r>
          </a:p>
          <a:p>
            <a:pPr algn="l">
              <a:lnSpc>
                <a:spcPct val="100000"/>
              </a:lnSpc>
              <a:buFont typeface="Arial" panose="020B0604020202020204" pitchFamily="34" charset="0"/>
              <a:buChar char="•"/>
            </a:pPr>
            <a:r>
              <a:rPr lang="en-US" sz="1600" b="0" i="0" dirty="0">
                <a:solidFill>
                  <a:srgbClr val="D1D5DB"/>
                </a:solidFill>
                <a:effectLst/>
                <a:latin typeface="Söhne"/>
              </a:rPr>
              <a:t>The stock visualizer and analyzer provide real-time market data and visualizations </a:t>
            </a:r>
            <a:r>
              <a:rPr lang="en-US" sz="1600" b="1" i="0" dirty="0">
                <a:solidFill>
                  <a:srgbClr val="D1D5DB"/>
                </a:solidFill>
                <a:effectLst/>
                <a:latin typeface="Söhne"/>
              </a:rPr>
              <a:t>for analyzing different stocks and identifying potential investment</a:t>
            </a:r>
            <a:r>
              <a:rPr lang="en-US" sz="1600" b="0" i="0" dirty="0">
                <a:solidFill>
                  <a:srgbClr val="D1D5DB"/>
                </a:solidFill>
                <a:effectLst/>
                <a:latin typeface="Söhne"/>
              </a:rPr>
              <a:t> opportunities.</a:t>
            </a:r>
          </a:p>
          <a:p>
            <a:pPr algn="l">
              <a:lnSpc>
                <a:spcPct val="100000"/>
              </a:lnSpc>
              <a:buFont typeface="Arial" panose="020B0604020202020204" pitchFamily="34" charset="0"/>
              <a:buChar char="•"/>
            </a:pPr>
            <a:r>
              <a:rPr lang="en-US" sz="1600" b="0" i="0" dirty="0">
                <a:solidFill>
                  <a:srgbClr val="D1D5DB"/>
                </a:solidFill>
                <a:effectLst/>
                <a:latin typeface="Söhne"/>
              </a:rPr>
              <a:t>The trading suggester provides </a:t>
            </a:r>
            <a:r>
              <a:rPr lang="en-US" sz="1600" b="1" i="0" dirty="0">
                <a:solidFill>
                  <a:srgbClr val="D1D5DB"/>
                </a:solidFill>
                <a:effectLst/>
                <a:latin typeface="Söhne"/>
              </a:rPr>
              <a:t>suggestions and insights</a:t>
            </a:r>
            <a:r>
              <a:rPr lang="en-US" sz="1600" b="0" i="0" dirty="0">
                <a:solidFill>
                  <a:srgbClr val="D1D5DB"/>
                </a:solidFill>
                <a:effectLst/>
                <a:latin typeface="Söhne"/>
              </a:rPr>
              <a:t> on different trading strategies.</a:t>
            </a:r>
          </a:p>
          <a:p>
            <a:pPr algn="l">
              <a:lnSpc>
                <a:spcPct val="100000"/>
              </a:lnSpc>
              <a:buFont typeface="Arial" panose="020B0604020202020204" pitchFamily="34" charset="0"/>
              <a:buChar char="•"/>
            </a:pPr>
            <a:r>
              <a:rPr lang="en-US" sz="1600" b="0" i="0" dirty="0">
                <a:solidFill>
                  <a:srgbClr val="D1D5DB"/>
                </a:solidFill>
                <a:effectLst/>
                <a:latin typeface="Söhne"/>
              </a:rPr>
              <a:t>MoneyPlant also offers a </a:t>
            </a:r>
            <a:r>
              <a:rPr lang="en-US" sz="1600" b="1" i="0" dirty="0">
                <a:solidFill>
                  <a:srgbClr val="D1D5DB"/>
                </a:solidFill>
                <a:effectLst/>
                <a:latin typeface="Söhne"/>
              </a:rPr>
              <a:t>virtual trading account </a:t>
            </a:r>
            <a:r>
              <a:rPr lang="en-US" sz="1600" b="0" i="0" dirty="0">
                <a:solidFill>
                  <a:srgbClr val="D1D5DB"/>
                </a:solidFill>
                <a:effectLst/>
                <a:latin typeface="Söhne"/>
              </a:rPr>
              <a:t>feature that allows users to practice trading strategies without risking real money.</a:t>
            </a:r>
          </a:p>
          <a:p>
            <a:pPr algn="l">
              <a:lnSpc>
                <a:spcPct val="100000"/>
              </a:lnSpc>
              <a:buFont typeface="Arial" panose="020B0604020202020204" pitchFamily="34" charset="0"/>
              <a:buChar char="•"/>
            </a:pPr>
            <a:r>
              <a:rPr lang="en-US" sz="1600" b="0" i="0" dirty="0">
                <a:solidFill>
                  <a:srgbClr val="D1D5DB"/>
                </a:solidFill>
                <a:effectLst/>
                <a:latin typeface="Söhne"/>
              </a:rPr>
              <a:t>The virtual trading account is stored in a </a:t>
            </a:r>
            <a:r>
              <a:rPr lang="en-US" sz="1600" b="1" i="0" dirty="0">
                <a:solidFill>
                  <a:srgbClr val="D1D5DB"/>
                </a:solidFill>
                <a:effectLst/>
                <a:latin typeface="Söhne"/>
              </a:rPr>
              <a:t>secure digital wallet </a:t>
            </a:r>
            <a:r>
              <a:rPr lang="en-US" sz="1600" b="0" i="0" dirty="0">
                <a:solidFill>
                  <a:srgbClr val="D1D5DB"/>
                </a:solidFill>
                <a:effectLst/>
                <a:latin typeface="Söhne"/>
              </a:rPr>
              <a:t>and can only be accessed by the user with unique login credentials.</a:t>
            </a:r>
          </a:p>
          <a:p>
            <a:pPr algn="l">
              <a:lnSpc>
                <a:spcPct val="100000"/>
              </a:lnSpc>
              <a:buFont typeface="Arial" panose="020B0604020202020204" pitchFamily="34" charset="0"/>
              <a:buChar char="•"/>
            </a:pPr>
            <a:r>
              <a:rPr lang="en-US" sz="1600" b="0" i="0" dirty="0">
                <a:solidFill>
                  <a:srgbClr val="D1D5DB"/>
                </a:solidFill>
                <a:effectLst/>
                <a:latin typeface="Söhne"/>
              </a:rPr>
              <a:t>The system uses advanced </a:t>
            </a:r>
            <a:r>
              <a:rPr lang="en-US" sz="1600" b="1" i="0" dirty="0">
                <a:solidFill>
                  <a:srgbClr val="D1D5DB"/>
                </a:solidFill>
                <a:effectLst/>
                <a:latin typeface="Söhne"/>
              </a:rPr>
              <a:t>encryption and security protocols </a:t>
            </a:r>
            <a:r>
              <a:rPr lang="en-US" sz="1600" b="0" i="0" dirty="0">
                <a:solidFill>
                  <a:srgbClr val="D1D5DB"/>
                </a:solidFill>
                <a:effectLst/>
                <a:latin typeface="Söhne"/>
              </a:rPr>
              <a:t>to ensure the safety and security of transactions.</a:t>
            </a:r>
          </a:p>
          <a:p>
            <a:pPr algn="l">
              <a:lnSpc>
                <a:spcPct val="100000"/>
              </a:lnSpc>
              <a:buFont typeface="Arial" panose="020B0604020202020204" pitchFamily="34" charset="0"/>
              <a:buChar char="•"/>
            </a:pPr>
            <a:r>
              <a:rPr lang="en-US" sz="1600" b="0" i="0" dirty="0">
                <a:solidFill>
                  <a:srgbClr val="D1D5DB"/>
                </a:solidFill>
                <a:effectLst/>
                <a:latin typeface="Söhne"/>
              </a:rPr>
              <a:t>The use of advanced security measures ensures that users can trade and learn about investing in </a:t>
            </a:r>
            <a:r>
              <a:rPr lang="en-US" sz="1600" b="1" i="0" dirty="0">
                <a:solidFill>
                  <a:srgbClr val="D1D5DB"/>
                </a:solidFill>
                <a:effectLst/>
                <a:latin typeface="Söhne"/>
              </a:rPr>
              <a:t>a safe and secure environment.</a:t>
            </a:r>
          </a:p>
          <a:p>
            <a:pPr marL="0" indent="0">
              <a:buNone/>
            </a:pPr>
            <a:endParaRPr lang="en-US" sz="1800" dirty="0"/>
          </a:p>
        </p:txBody>
      </p:sp>
    </p:spTree>
    <p:extLst>
      <p:ext uri="{BB962C8B-B14F-4D97-AF65-F5344CB8AC3E}">
        <p14:creationId xmlns:p14="http://schemas.microsoft.com/office/powerpoint/2010/main" val="204362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2727-19F0-2877-5FC9-B316767D8B28}"/>
              </a:ext>
            </a:extLst>
          </p:cNvPr>
          <p:cNvSpPr>
            <a:spLocks noGrp="1"/>
          </p:cNvSpPr>
          <p:nvPr>
            <p:ph type="ctrTitle"/>
          </p:nvPr>
        </p:nvSpPr>
        <p:spPr>
          <a:xfrm>
            <a:off x="2212848" y="2922674"/>
            <a:ext cx="7763256" cy="1600200"/>
          </a:xfrm>
        </p:spPr>
        <p:txBody>
          <a:bodyPr/>
          <a:lstStyle/>
          <a:p>
            <a:r>
              <a:rPr lang="en-US" sz="5400" dirty="0">
                <a:latin typeface="Castellar" panose="020A0402060406010301" pitchFamily="18" charset="0"/>
              </a:rPr>
              <a:t>WEBSITE TOUR </a:t>
            </a:r>
          </a:p>
        </p:txBody>
      </p:sp>
      <p:sp>
        <p:nvSpPr>
          <p:cNvPr id="3" name="Subtitle 2">
            <a:extLst>
              <a:ext uri="{FF2B5EF4-FFF2-40B4-BE49-F238E27FC236}">
                <a16:creationId xmlns:a16="http://schemas.microsoft.com/office/drawing/2014/main" id="{5474EB63-3A34-2FAF-7A64-A9A3A475285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61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6C70-24AF-A803-D6E1-E6927A159454}"/>
              </a:ext>
            </a:extLst>
          </p:cNvPr>
          <p:cNvSpPr>
            <a:spLocks noGrp="1"/>
          </p:cNvSpPr>
          <p:nvPr>
            <p:ph type="title"/>
          </p:nvPr>
        </p:nvSpPr>
        <p:spPr>
          <a:xfrm>
            <a:off x="850392" y="566928"/>
            <a:ext cx="10881360" cy="1069848"/>
          </a:xfrm>
        </p:spPr>
        <p:txBody>
          <a:bodyPr/>
          <a:lstStyle/>
          <a:p>
            <a:r>
              <a:rPr lang="en-US" sz="3600" dirty="0"/>
              <a:t>User Interface (UI) and User Experience (UX)</a:t>
            </a:r>
          </a:p>
        </p:txBody>
      </p:sp>
      <p:sp>
        <p:nvSpPr>
          <p:cNvPr id="3" name="Content Placeholder 2">
            <a:extLst>
              <a:ext uri="{FF2B5EF4-FFF2-40B4-BE49-F238E27FC236}">
                <a16:creationId xmlns:a16="http://schemas.microsoft.com/office/drawing/2014/main" id="{6C8C2CF1-5193-1EB3-E64F-7AE9B57C3D02}"/>
              </a:ext>
            </a:extLst>
          </p:cNvPr>
          <p:cNvSpPr>
            <a:spLocks noGrp="1"/>
          </p:cNvSpPr>
          <p:nvPr>
            <p:ph idx="1"/>
          </p:nvPr>
        </p:nvSpPr>
        <p:spPr>
          <a:xfrm>
            <a:off x="1008888" y="1792224"/>
            <a:ext cx="10332720" cy="3547872"/>
          </a:xfrm>
        </p:spPr>
        <p:txBody>
          <a:bodyPr/>
          <a:lstStyle/>
          <a:p>
            <a:pPr algn="l">
              <a:buFont typeface="Wingdings" panose="05000000000000000000" pitchFamily="2" charset="2"/>
              <a:buChar char="Ø"/>
            </a:pPr>
            <a:r>
              <a:rPr lang="en-US" sz="1600" b="0" i="0" dirty="0">
                <a:solidFill>
                  <a:srgbClr val="D1D5DB"/>
                </a:solidFill>
                <a:effectLst/>
                <a:latin typeface="Söhne"/>
              </a:rPr>
              <a:t>MoneyPlant has been designed with a </a:t>
            </a:r>
            <a:r>
              <a:rPr lang="en-US" sz="1600" b="1" i="0" dirty="0">
                <a:solidFill>
                  <a:srgbClr val="D1D5DB"/>
                </a:solidFill>
                <a:effectLst/>
                <a:latin typeface="Söhne"/>
              </a:rPr>
              <a:t>user-friendly interface </a:t>
            </a:r>
            <a:r>
              <a:rPr lang="en-US" sz="1600" b="0" i="0" dirty="0">
                <a:solidFill>
                  <a:srgbClr val="D1D5DB"/>
                </a:solidFill>
                <a:effectLst/>
                <a:latin typeface="Söhne"/>
              </a:rPr>
              <a:t>(UI) and a seamless user experience (UX) in mind.</a:t>
            </a:r>
          </a:p>
          <a:p>
            <a:pPr algn="l">
              <a:buFont typeface="Wingdings" panose="05000000000000000000" pitchFamily="2" charset="2"/>
              <a:buChar char="Ø"/>
            </a:pPr>
            <a:r>
              <a:rPr lang="en-US" sz="1600" b="0" i="0" dirty="0">
                <a:solidFill>
                  <a:srgbClr val="D1D5DB"/>
                </a:solidFill>
                <a:effectLst/>
                <a:latin typeface="Söhne"/>
              </a:rPr>
              <a:t>The team has carefully considered UI and UX principles to ensure that users have a </a:t>
            </a:r>
            <a:r>
              <a:rPr lang="en-US" sz="1600" b="1" i="0" dirty="0">
                <a:solidFill>
                  <a:srgbClr val="D1D5DB"/>
                </a:solidFill>
                <a:effectLst/>
                <a:latin typeface="Söhne"/>
              </a:rPr>
              <a:t>smooth and intuitive experience </a:t>
            </a:r>
            <a:r>
              <a:rPr lang="en-US" sz="1600" b="0" i="0" dirty="0">
                <a:solidFill>
                  <a:srgbClr val="D1D5DB"/>
                </a:solidFill>
                <a:effectLst/>
                <a:latin typeface="Söhne"/>
              </a:rPr>
              <a:t>on the website.</a:t>
            </a:r>
          </a:p>
          <a:p>
            <a:pPr algn="l">
              <a:buFont typeface="Wingdings" panose="05000000000000000000" pitchFamily="2" charset="2"/>
              <a:buChar char="Ø"/>
            </a:pPr>
            <a:r>
              <a:rPr lang="en-US" sz="1600" b="0" i="0" dirty="0">
                <a:solidFill>
                  <a:srgbClr val="D1D5DB"/>
                </a:solidFill>
                <a:effectLst/>
                <a:latin typeface="Söhne"/>
              </a:rPr>
              <a:t>The website features </a:t>
            </a:r>
            <a:r>
              <a:rPr lang="en-US" sz="1600" b="1" i="0" dirty="0">
                <a:solidFill>
                  <a:srgbClr val="D1D5DB"/>
                </a:solidFill>
                <a:effectLst/>
                <a:latin typeface="Söhne"/>
              </a:rPr>
              <a:t>visually appealing and interactive visualizations </a:t>
            </a:r>
            <a:r>
              <a:rPr lang="en-US" sz="1600" i="0" dirty="0">
                <a:solidFill>
                  <a:srgbClr val="D1D5DB"/>
                </a:solidFill>
                <a:effectLst/>
                <a:latin typeface="Söhne"/>
              </a:rPr>
              <a:t>that</a:t>
            </a:r>
            <a:r>
              <a:rPr lang="en-US" sz="1600" b="0" i="0" dirty="0">
                <a:solidFill>
                  <a:srgbClr val="D1D5DB"/>
                </a:solidFill>
                <a:effectLst/>
                <a:latin typeface="Söhne"/>
              </a:rPr>
              <a:t> provide real-time market data, allowing users to easily analyze and understand the performance of different stocks.</a:t>
            </a:r>
          </a:p>
          <a:p>
            <a:pPr algn="l">
              <a:buFont typeface="Wingdings" panose="05000000000000000000" pitchFamily="2" charset="2"/>
              <a:buChar char="Ø"/>
            </a:pPr>
            <a:r>
              <a:rPr lang="en-US" sz="1600" b="0" i="0" dirty="0">
                <a:solidFill>
                  <a:srgbClr val="D1D5DB"/>
                </a:solidFill>
                <a:effectLst/>
                <a:latin typeface="Söhne"/>
              </a:rPr>
              <a:t>The use of visualizations enhances the overall UX, making it </a:t>
            </a:r>
            <a:r>
              <a:rPr lang="en-US" sz="1600" b="1" i="0" dirty="0">
                <a:solidFill>
                  <a:srgbClr val="D1D5DB"/>
                </a:solidFill>
                <a:effectLst/>
                <a:latin typeface="Söhne"/>
              </a:rPr>
              <a:t>easy for users to grasp</a:t>
            </a:r>
            <a:r>
              <a:rPr lang="en-US" sz="1600" b="0" i="0" dirty="0">
                <a:solidFill>
                  <a:srgbClr val="D1D5DB"/>
                </a:solidFill>
                <a:effectLst/>
                <a:latin typeface="Söhne"/>
              </a:rPr>
              <a:t> complex financial concepts and make informed investment decisions.</a:t>
            </a:r>
          </a:p>
          <a:p>
            <a:pPr algn="l">
              <a:buFont typeface="Wingdings" panose="05000000000000000000" pitchFamily="2" charset="2"/>
              <a:buChar char="Ø"/>
            </a:pPr>
            <a:r>
              <a:rPr lang="en-US" sz="1600" b="0" i="0" dirty="0">
                <a:solidFill>
                  <a:srgbClr val="D1D5DB"/>
                </a:solidFill>
                <a:effectLst/>
                <a:latin typeface="Söhne"/>
              </a:rPr>
              <a:t>The website also provides </a:t>
            </a:r>
            <a:r>
              <a:rPr lang="en-US" sz="1600" b="1" i="0" dirty="0">
                <a:solidFill>
                  <a:srgbClr val="D1D5DB"/>
                </a:solidFill>
                <a:effectLst/>
                <a:latin typeface="Söhne"/>
              </a:rPr>
              <a:t>a simple and straightforward navigation system</a:t>
            </a:r>
            <a:r>
              <a:rPr lang="en-US" sz="1600" b="0" i="0" dirty="0">
                <a:solidFill>
                  <a:srgbClr val="D1D5DB"/>
                </a:solidFill>
                <a:effectLst/>
                <a:latin typeface="Söhne"/>
              </a:rPr>
              <a:t>, allowing users to easily access different features and tools.</a:t>
            </a:r>
          </a:p>
          <a:p>
            <a:pPr algn="l">
              <a:buFont typeface="Wingdings" panose="05000000000000000000" pitchFamily="2" charset="2"/>
              <a:buChar char="Ø"/>
            </a:pPr>
            <a:r>
              <a:rPr lang="en-US" sz="1600" b="1" i="0" dirty="0">
                <a:solidFill>
                  <a:srgbClr val="D1D5DB"/>
                </a:solidFill>
                <a:effectLst/>
                <a:latin typeface="Söhne"/>
              </a:rPr>
              <a:t>Clear and concise instructions </a:t>
            </a:r>
            <a:r>
              <a:rPr lang="en-US" sz="1600" b="0" i="0" dirty="0">
                <a:solidFill>
                  <a:srgbClr val="D1D5DB"/>
                </a:solidFill>
                <a:effectLst/>
                <a:latin typeface="Söhne"/>
              </a:rPr>
              <a:t>are provided to guide users on how to use various tools, making the website accessible even to those with limited financial knowledge.</a:t>
            </a:r>
          </a:p>
          <a:p>
            <a:pPr algn="l">
              <a:buFont typeface="Wingdings" panose="05000000000000000000" pitchFamily="2" charset="2"/>
              <a:buChar char="Ø"/>
            </a:pPr>
            <a:r>
              <a:rPr lang="en-US" sz="1600" b="0" i="0" dirty="0">
                <a:solidFill>
                  <a:srgbClr val="D1D5DB"/>
                </a:solidFill>
                <a:effectLst/>
                <a:latin typeface="Söhne"/>
              </a:rPr>
              <a:t>The team </a:t>
            </a:r>
            <a:r>
              <a:rPr lang="en-US" sz="1600" b="1" i="0" dirty="0">
                <a:solidFill>
                  <a:srgbClr val="D1D5DB"/>
                </a:solidFill>
                <a:effectLst/>
                <a:latin typeface="Söhne"/>
              </a:rPr>
              <a:t>has prioritized user feedback</a:t>
            </a:r>
            <a:r>
              <a:rPr lang="en-US" sz="1600" b="0" i="0" dirty="0">
                <a:solidFill>
                  <a:srgbClr val="D1D5DB"/>
                </a:solidFill>
                <a:effectLst/>
                <a:latin typeface="Söhne"/>
              </a:rPr>
              <a:t> and continuously iterated the design to improve the UI and UX based on user needs and preferences.</a:t>
            </a:r>
          </a:p>
          <a:p>
            <a:pPr algn="l">
              <a:buFont typeface="Wingdings" panose="05000000000000000000" pitchFamily="2" charset="2"/>
              <a:buChar char="Ø"/>
            </a:pPr>
            <a:r>
              <a:rPr lang="en-US" sz="1600" b="0" i="0" dirty="0">
                <a:solidFill>
                  <a:srgbClr val="D1D5DB"/>
                </a:solidFill>
                <a:effectLst/>
                <a:latin typeface="Söhne"/>
              </a:rPr>
              <a:t>The goal is to provide a </a:t>
            </a:r>
            <a:r>
              <a:rPr lang="en-US" sz="1600" b="1" i="0" dirty="0">
                <a:solidFill>
                  <a:srgbClr val="D1D5DB"/>
                </a:solidFill>
                <a:effectLst/>
                <a:latin typeface="Söhne"/>
              </a:rPr>
              <a:t>seamless and enjoyable experience </a:t>
            </a:r>
            <a:r>
              <a:rPr lang="en-US" sz="1600" b="0" i="0" dirty="0">
                <a:solidFill>
                  <a:srgbClr val="D1D5DB"/>
                </a:solidFill>
                <a:effectLst/>
                <a:latin typeface="Söhne"/>
              </a:rPr>
              <a:t>for beginners in finance, helping them build their investing skills and knowledge effectively on the MoneyPlant platform.</a:t>
            </a:r>
          </a:p>
          <a:p>
            <a:pPr marL="285750" indent="-285750">
              <a:buFont typeface="Wingdings" panose="05000000000000000000" pitchFamily="2" charset="2"/>
              <a:buChar char="Ø"/>
            </a:pPr>
            <a:endParaRPr lang="en-US" sz="1600" dirty="0"/>
          </a:p>
        </p:txBody>
      </p:sp>
      <p:sp>
        <p:nvSpPr>
          <p:cNvPr id="4" name="Slide Number Placeholder 3">
            <a:extLst>
              <a:ext uri="{FF2B5EF4-FFF2-40B4-BE49-F238E27FC236}">
                <a16:creationId xmlns:a16="http://schemas.microsoft.com/office/drawing/2014/main" id="{A8CDFCCD-56E4-F331-3BCA-0A8F5862EBE6}"/>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80022792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180</TotalTime>
  <Words>2649</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Calibri</vt:lpstr>
      <vt:lpstr>Castellar</vt:lpstr>
      <vt:lpstr>Courier New</vt:lpstr>
      <vt:lpstr>Roboto</vt:lpstr>
      <vt:lpstr>Segoe UI Light</vt:lpstr>
      <vt:lpstr>Söhne</vt:lpstr>
      <vt:lpstr>Tw Cen MT</vt:lpstr>
      <vt:lpstr>Wingdings</vt:lpstr>
      <vt:lpstr>Office Theme</vt:lpstr>
      <vt:lpstr>PowerPoint Presentation</vt:lpstr>
      <vt:lpstr>CONTENTS</vt:lpstr>
      <vt:lpstr>Our theme  FINTECH</vt:lpstr>
      <vt:lpstr>MoneyPlant- Empowering Beginners in Finance</vt:lpstr>
      <vt:lpstr>An Investment In knowledge pays the  best interest.</vt:lpstr>
      <vt:lpstr>Why Moneyplant?</vt:lpstr>
      <vt:lpstr>How MoneyPlant Works?</vt:lpstr>
      <vt:lpstr>WEBSITE TOUR </vt:lpstr>
      <vt:lpstr>User Interface (UI) and User Experience (UX)</vt:lpstr>
      <vt:lpstr>Designed with Humans in Mind</vt:lpstr>
      <vt:lpstr>Innovative and unique idea</vt:lpstr>
      <vt:lpstr>TECHNICAL IMPRESSION</vt:lpstr>
      <vt:lpstr>Impact, sustainability and Potential</vt:lpstr>
      <vt:lpstr>Market Strategy</vt:lpstr>
      <vt:lpstr>FEASIBILITY</vt:lpstr>
      <vt:lpstr>Economic and Societal Values of MoneyPlant:  Economic and societal values</vt:lpstr>
      <vt:lpstr>PowerPoint Presentation</vt:lpstr>
      <vt:lpstr>CONCLUSION</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sanyam chawla</dc:creator>
  <cp:lastModifiedBy>sanyam chawla</cp:lastModifiedBy>
  <cp:revision>5</cp:revision>
  <dcterms:created xsi:type="dcterms:W3CDTF">2023-04-13T15:47:30Z</dcterms:created>
  <dcterms:modified xsi:type="dcterms:W3CDTF">2023-04-13T18:48:06Z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