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Default Extension="gif" ContentType="image/gif"/>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8" r:id="rId3"/>
    <p:sldId id="260" r:id="rId4"/>
    <p:sldId id="262" r:id="rId5"/>
    <p:sldId id="263" r:id="rId6"/>
    <p:sldId id="264" r:id="rId7"/>
    <p:sldId id="266" r:id="rId8"/>
    <p:sldId id="268" r:id="rId9"/>
    <p:sldId id="270" r:id="rId10"/>
    <p:sldId id="272" r:id="rId11"/>
    <p:sldId id="274" r:id="rId12"/>
    <p:sldId id="276" r:id="rId13"/>
    <p:sldId id="278" r:id="rId14"/>
    <p:sldId id="280" r:id="rId15"/>
    <p:sldId id="282" r:id="rId16"/>
    <p:sldId id="284" r:id="rId17"/>
    <p:sldId id="286" r:id="rId18"/>
    <p:sldId id="288" r:id="rId19"/>
    <p:sldId id="289" r:id="rId20"/>
    <p:sldId id="290" r:id="rId21"/>
    <p:sldId id="293" r:id="rId22"/>
    <p:sldId id="292"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550" autoAdjust="0"/>
  </p:normalViewPr>
  <p:slideViewPr>
    <p:cSldViewPr>
      <p:cViewPr varScale="1">
        <p:scale>
          <a:sx n="85" d="100"/>
          <a:sy n="85" d="100"/>
        </p:scale>
        <p:origin x="-720" y="-78"/>
      </p:cViewPr>
      <p:guideLst>
        <p:guide orient="horz" pos="2160"/>
        <p:guide pos="2880"/>
      </p:guideLst>
    </p:cSldViewPr>
  </p:slideViewPr>
  <p:outlineViewPr>
    <p:cViewPr>
      <p:scale>
        <a:sx n="33" d="100"/>
        <a:sy n="33" d="100"/>
      </p:scale>
      <p:origin x="0" y="11514"/>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296E052-A3D8-44E2-9C93-D34A1C64EAA2}" type="datetimeFigureOut">
              <a:rPr lang="en-US" smtClean="0"/>
              <a:pPr/>
              <a:t>12/3/2011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4983C36-ACC5-4454-9CA8-B5D8955C496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14983C36-ACC5-4454-9CA8-B5D8955C496C}"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C2851FE-AC91-4EBA-BE31-1C9B9260A003}"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14983C36-ACC5-4454-9CA8-B5D8955C496C}"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14983C36-ACC5-4454-9CA8-B5D8955C496C}"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14983C36-ACC5-4454-9CA8-B5D8955C496C}"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14983C36-ACC5-4454-9CA8-B5D8955C496C}"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14983C36-ACC5-4454-9CA8-B5D8955C496C}"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14983C36-ACC5-4454-9CA8-B5D8955C496C}"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14983C36-ACC5-4454-9CA8-B5D8955C496C}"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14983C36-ACC5-4454-9CA8-B5D8955C496C}"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14983C36-ACC5-4454-9CA8-B5D8955C496C}"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14983C36-ACC5-4454-9CA8-B5D8955C496C}"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14983C36-ACC5-4454-9CA8-B5D8955C496C}"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14983C36-ACC5-4454-9CA8-B5D8955C496C}"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14983C36-ACC5-4454-9CA8-B5D8955C496C}" type="slidenum">
              <a:rPr lang="en-US" smtClean="0"/>
              <a:pPr/>
              <a:t>22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14983C36-ACC5-4454-9CA8-B5D8955C496C}"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14983C36-ACC5-4454-9CA8-B5D8955C496C}"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14983C36-ACC5-4454-9CA8-B5D8955C496C}"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14983C36-ACC5-4454-9CA8-B5D8955C496C}"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14983C36-ACC5-4454-9CA8-B5D8955C496C}"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14983C36-ACC5-4454-9CA8-B5D8955C496C}"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14983C36-ACC5-4454-9CA8-B5D8955C496C}"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3333F82-9F66-4870-BB42-46FCD0346E3B}" type="datetimeFigureOut">
              <a:rPr lang="en-US" smtClean="0"/>
              <a:pPr/>
              <a:t>12/3/2011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8608AF-6477-453A-88CF-DD1688518B6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333F82-9F66-4870-BB42-46FCD0346E3B}" type="datetimeFigureOut">
              <a:rPr lang="en-US" smtClean="0"/>
              <a:pPr/>
              <a:t>12/3/2011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8608AF-6477-453A-88CF-DD1688518B6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333F82-9F66-4870-BB42-46FCD0346E3B}" type="datetimeFigureOut">
              <a:rPr lang="en-US" smtClean="0"/>
              <a:pPr/>
              <a:t>12/3/2011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8608AF-6477-453A-88CF-DD1688518B6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333F82-9F66-4870-BB42-46FCD0346E3B}" type="datetimeFigureOut">
              <a:rPr lang="en-US" smtClean="0"/>
              <a:pPr/>
              <a:t>12/3/2011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8608AF-6477-453A-88CF-DD1688518B6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3333F82-9F66-4870-BB42-46FCD0346E3B}" type="datetimeFigureOut">
              <a:rPr lang="en-US" smtClean="0"/>
              <a:pPr/>
              <a:t>12/3/2011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8608AF-6477-453A-88CF-DD1688518B6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3333F82-9F66-4870-BB42-46FCD0346E3B}" type="datetimeFigureOut">
              <a:rPr lang="en-US" smtClean="0"/>
              <a:pPr/>
              <a:t>12/3/2011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8608AF-6477-453A-88CF-DD1688518B6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3333F82-9F66-4870-BB42-46FCD0346E3B}" type="datetimeFigureOut">
              <a:rPr lang="en-US" smtClean="0"/>
              <a:pPr/>
              <a:t>12/3/2011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8608AF-6477-453A-88CF-DD1688518B6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3333F82-9F66-4870-BB42-46FCD0346E3B}" type="datetimeFigureOut">
              <a:rPr lang="en-US" smtClean="0"/>
              <a:pPr/>
              <a:t>12/3/2011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8608AF-6477-453A-88CF-DD1688518B6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333F82-9F66-4870-BB42-46FCD0346E3B}" type="datetimeFigureOut">
              <a:rPr lang="en-US" smtClean="0"/>
              <a:pPr/>
              <a:t>12/3/2011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8608AF-6477-453A-88CF-DD1688518B6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333F82-9F66-4870-BB42-46FCD0346E3B}" type="datetimeFigureOut">
              <a:rPr lang="en-US" smtClean="0"/>
              <a:pPr/>
              <a:t>12/3/2011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8608AF-6477-453A-88CF-DD1688518B6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333F82-9F66-4870-BB42-46FCD0346E3B}" type="datetimeFigureOut">
              <a:rPr lang="en-US" smtClean="0"/>
              <a:pPr/>
              <a:t>12/3/2011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8608AF-6477-453A-88CF-DD1688518B6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alphaModFix amt="12000"/>
            <a:lum/>
          </a:blip>
          <a:srcRect/>
          <a:stretch>
            <a:fillRect l="-3000" t="5000" b="6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333F82-9F66-4870-BB42-46FCD0346E3B}" type="datetimeFigureOut">
              <a:rPr lang="en-US" smtClean="0"/>
              <a:pPr/>
              <a:t>12/3/2011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8608AF-6477-453A-88CF-DD1688518B6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1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0.gif"/></Relationships>
</file>

<file path=ppt/slides/_rels/slide1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1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1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7.jpeg"/><Relationship Id="rId4" Type="http://schemas.openxmlformats.org/officeDocument/2006/relationships/image" Target="../media/image26.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8.jpeg"/></Relationships>
</file>

<file path=ppt/slides/_rels/slide17.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jpeg"/></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endParaRPr lang="en-US" sz="2800" dirty="0"/>
          </a:p>
        </p:txBody>
      </p:sp>
      <p:sp>
        <p:nvSpPr>
          <p:cNvPr id="5" name="Content Placeholder 4"/>
          <p:cNvSpPr>
            <a:spLocks noGrp="1"/>
          </p:cNvSpPr>
          <p:nvPr>
            <p:ph idx="1"/>
          </p:nvPr>
        </p:nvSpPr>
        <p:spPr/>
        <p:txBody>
          <a:bodyPr>
            <a:normAutofit/>
          </a:bodyPr>
          <a:lstStyle/>
          <a:p>
            <a:pPr algn="ctr">
              <a:spcBef>
                <a:spcPts val="0"/>
              </a:spcBef>
              <a:buNone/>
            </a:pPr>
            <a:r>
              <a:rPr lang="en-US" b="1" dirty="0" smtClean="0"/>
              <a:t>Future Strategies </a:t>
            </a:r>
          </a:p>
          <a:p>
            <a:pPr algn="ctr">
              <a:spcBef>
                <a:spcPts val="0"/>
              </a:spcBef>
              <a:buNone/>
            </a:pPr>
            <a:r>
              <a:rPr lang="en-US" b="1" dirty="0" smtClean="0"/>
              <a:t>on </a:t>
            </a:r>
          </a:p>
          <a:p>
            <a:pPr algn="ctr">
              <a:spcBef>
                <a:spcPts val="0"/>
              </a:spcBef>
              <a:buNone/>
            </a:pPr>
            <a:r>
              <a:rPr lang="en-US" b="1" dirty="0" smtClean="0"/>
              <a:t>Quality Assurance in Eye Care</a:t>
            </a:r>
          </a:p>
          <a:p>
            <a:pPr algn="ctr">
              <a:buNone/>
            </a:pPr>
            <a:endParaRPr lang="en-US" dirty="0"/>
          </a:p>
          <a:p>
            <a:pPr algn="ctr">
              <a:spcBef>
                <a:spcPts val="0"/>
              </a:spcBef>
              <a:buNone/>
            </a:pPr>
            <a:r>
              <a:rPr lang="en-US" dirty="0" smtClean="0"/>
              <a:t>NNNJS</a:t>
            </a:r>
          </a:p>
          <a:p>
            <a:pPr algn="ctr">
              <a:spcBef>
                <a:spcPts val="0"/>
              </a:spcBef>
              <a:buNone/>
            </a:pPr>
            <a:r>
              <a:rPr lang="en-US" dirty="0" smtClean="0"/>
              <a:t>3 December 2011</a:t>
            </a:r>
          </a:p>
          <a:p>
            <a:pPr algn="ctr">
              <a:spcBef>
                <a:spcPts val="0"/>
              </a:spcBef>
              <a:buNone/>
            </a:pPr>
            <a:endParaRPr lang="en-US" dirty="0"/>
          </a:p>
          <a:p>
            <a:pPr algn="ctr">
              <a:spcBef>
                <a:spcPts val="0"/>
              </a:spcBef>
              <a:buNone/>
            </a:pPr>
            <a:r>
              <a:rPr lang="en-US" dirty="0" err="1" smtClean="0"/>
              <a:t>Sunu</a:t>
            </a:r>
            <a:r>
              <a:rPr lang="en-US" dirty="0" smtClean="0"/>
              <a:t> </a:t>
            </a:r>
            <a:r>
              <a:rPr lang="en-US" dirty="0" err="1" smtClean="0"/>
              <a:t>Dulal</a:t>
            </a:r>
            <a:r>
              <a:rPr lang="en-US" dirty="0" smtClean="0"/>
              <a:t> </a:t>
            </a:r>
          </a:p>
          <a:p>
            <a:pPr algn="ctr">
              <a:spcBef>
                <a:spcPts val="0"/>
              </a:spcBef>
              <a:buNone/>
            </a:pPr>
            <a:r>
              <a:rPr lang="en-US" sz="2400" dirty="0" smtClean="0"/>
              <a:t>MD FICS FRSPH </a:t>
            </a:r>
            <a:r>
              <a:rPr lang="en-US" sz="2400" dirty="0" err="1" smtClean="0"/>
              <a:t>MSc</a:t>
            </a:r>
            <a:r>
              <a:rPr lang="en-US" sz="2400" dirty="0" smtClean="0"/>
              <a:t> (ICEH London)</a:t>
            </a:r>
          </a:p>
          <a:p>
            <a:pPr algn="ctr">
              <a:buNone/>
            </a:pP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73162"/>
          </a:xfrm>
        </p:spPr>
        <p:txBody>
          <a:bodyPr>
            <a:normAutofit fontScale="90000"/>
          </a:bodyPr>
          <a:lstStyle/>
          <a:p>
            <a:r>
              <a:rPr lang="en-US" dirty="0" smtClean="0"/>
              <a:t/>
            </a:r>
            <a:br>
              <a:rPr lang="en-US" dirty="0" smtClean="0"/>
            </a:br>
            <a:r>
              <a:rPr lang="en-US" sz="3600" b="1" dirty="0" smtClean="0">
                <a:solidFill>
                  <a:schemeClr val="tx2"/>
                </a:solidFill>
              </a:rPr>
              <a:t>Benchmarking</a:t>
            </a:r>
            <a:br>
              <a:rPr lang="en-US" sz="3600" b="1" dirty="0" smtClean="0">
                <a:solidFill>
                  <a:schemeClr val="tx2"/>
                </a:solidFill>
              </a:rPr>
            </a:br>
            <a:endParaRPr lang="en-US" b="1" dirty="0">
              <a:solidFill>
                <a:schemeClr val="tx2"/>
              </a:solidFill>
            </a:endParaRPr>
          </a:p>
        </p:txBody>
      </p:sp>
      <p:sp>
        <p:nvSpPr>
          <p:cNvPr id="3" name="Content Placeholder 2"/>
          <p:cNvSpPr>
            <a:spLocks noGrp="1"/>
          </p:cNvSpPr>
          <p:nvPr>
            <p:ph idx="1"/>
          </p:nvPr>
        </p:nvSpPr>
        <p:spPr>
          <a:xfrm>
            <a:off x="457200" y="1143000"/>
            <a:ext cx="8229600" cy="4983163"/>
          </a:xfrm>
        </p:spPr>
        <p:txBody>
          <a:bodyPr>
            <a:normAutofit/>
          </a:bodyPr>
          <a:lstStyle/>
          <a:p>
            <a:pPr>
              <a:buNone/>
            </a:pPr>
            <a:r>
              <a:rPr lang="en-US" b="1" i="1" dirty="0" smtClean="0"/>
              <a:t>	</a:t>
            </a:r>
            <a:r>
              <a:rPr lang="en-US" sz="2400" i="1" dirty="0" smtClean="0"/>
              <a:t>Benchmarking</a:t>
            </a:r>
            <a:r>
              <a:rPr lang="en-US" sz="2400" dirty="0" smtClean="0"/>
              <a:t> is a methodology that is used to search for best practices. </a:t>
            </a:r>
          </a:p>
          <a:p>
            <a:pPr>
              <a:buNone/>
            </a:pPr>
            <a:r>
              <a:rPr lang="en-US" sz="2400" i="1" dirty="0" smtClean="0"/>
              <a:t>	Benchmarking</a:t>
            </a:r>
            <a:r>
              <a:rPr lang="en-US" sz="2400" dirty="0" smtClean="0"/>
              <a:t> can be applied to strategies, policies, operations, processes, products, and organizational structures.</a:t>
            </a:r>
          </a:p>
          <a:p>
            <a:pPr>
              <a:buNone/>
            </a:pPr>
            <a:r>
              <a:rPr lang="en-US" sz="2400" dirty="0" smtClean="0"/>
              <a:t>	By finding and adopting best practices one can improve organization’s overall performance.</a:t>
            </a:r>
          </a:p>
          <a:p>
            <a:endParaRPr lang="en-US" dirty="0" smtClean="0"/>
          </a:p>
          <a:p>
            <a:endParaRPr lang="en-US" b="1" dirty="0" smtClean="0"/>
          </a:p>
          <a:p>
            <a:endParaRPr lang="en-US" dirty="0"/>
          </a:p>
        </p:txBody>
      </p:sp>
      <p:pic>
        <p:nvPicPr>
          <p:cNvPr id="4" name="Picture 3" descr="http://t1.gstatic.com/images?q=tbn:ANd9GcSFmLhLU4euwfLaPUr9hQoZ6mRGsMzIvPPEusIah0dFvt-bZna6qw"/>
          <p:cNvPicPr/>
          <p:nvPr/>
        </p:nvPicPr>
        <p:blipFill>
          <a:blip r:embed="rId3" cstate="print"/>
          <a:srcRect/>
          <a:stretch>
            <a:fillRect/>
          </a:stretch>
        </p:blipFill>
        <p:spPr bwMode="auto">
          <a:xfrm rot="21423589">
            <a:off x="1476776" y="4179710"/>
            <a:ext cx="3608611" cy="2378945"/>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6" name="Picture 5" descr="http://www.saudia-online.com/press/press2003/Jan03/Xerox%202240_WEB.jpg"/>
          <p:cNvPicPr/>
          <p:nvPr/>
        </p:nvPicPr>
        <p:blipFill>
          <a:blip r:embed="rId4" cstate="print"/>
          <a:srcRect/>
          <a:stretch>
            <a:fillRect/>
          </a:stretch>
        </p:blipFill>
        <p:spPr bwMode="auto">
          <a:xfrm>
            <a:off x="6324600" y="4343400"/>
            <a:ext cx="2057400" cy="205740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linds(horizontal)">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linds(horizontal)">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blinds(horizontal)">
                                      <p:cBhvr>
                                        <p:cTn id="2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533400"/>
          </a:xfrm>
        </p:spPr>
        <p:txBody>
          <a:bodyPr>
            <a:normAutofit fontScale="90000"/>
          </a:bodyPr>
          <a:lstStyle/>
          <a:p>
            <a:r>
              <a:rPr lang="en-US" sz="3600" dirty="0" smtClean="0"/>
              <a:t/>
            </a:r>
            <a:br>
              <a:rPr lang="en-US" sz="3600" dirty="0" smtClean="0"/>
            </a:br>
            <a:r>
              <a:rPr lang="en-US" sz="3600" b="1" dirty="0" smtClean="0">
                <a:solidFill>
                  <a:schemeClr val="tx2"/>
                </a:solidFill>
              </a:rPr>
              <a:t>Customer Satisfaction</a:t>
            </a:r>
            <a:r>
              <a:rPr lang="en-US" dirty="0" smtClean="0"/>
              <a:t/>
            </a:r>
            <a:br>
              <a:rPr lang="en-US" dirty="0" smtClean="0"/>
            </a:br>
            <a:endParaRPr lang="en-US" dirty="0"/>
          </a:p>
        </p:txBody>
      </p:sp>
      <p:sp>
        <p:nvSpPr>
          <p:cNvPr id="3" name="Content Placeholder 2"/>
          <p:cNvSpPr>
            <a:spLocks noGrp="1"/>
          </p:cNvSpPr>
          <p:nvPr>
            <p:ph idx="1"/>
          </p:nvPr>
        </p:nvSpPr>
        <p:spPr>
          <a:xfrm>
            <a:off x="457200" y="1143001"/>
            <a:ext cx="8229600" cy="4419599"/>
          </a:xfrm>
        </p:spPr>
        <p:txBody>
          <a:bodyPr>
            <a:noAutofit/>
          </a:bodyPr>
          <a:lstStyle/>
          <a:p>
            <a:r>
              <a:rPr lang="en-US" sz="2400" i="1" dirty="0" smtClean="0"/>
              <a:t>Customer satisfaction</a:t>
            </a:r>
            <a:r>
              <a:rPr lang="en-US" sz="2400" dirty="0" smtClean="0"/>
              <a:t> is a perception. It can vary from high satisfaction to low satisfaction. </a:t>
            </a:r>
            <a:br>
              <a:rPr lang="en-US" sz="2400" dirty="0" smtClean="0"/>
            </a:br>
            <a:r>
              <a:rPr lang="en-US" sz="2400" dirty="0" smtClean="0"/>
              <a:t>Customers may experience high or low satisfaction low satisfaction.</a:t>
            </a:r>
          </a:p>
          <a:p>
            <a:pPr>
              <a:buNone/>
            </a:pPr>
            <a:r>
              <a:rPr lang="en-US" sz="2400" dirty="0" smtClean="0"/>
              <a:t>	Since </a:t>
            </a:r>
            <a:r>
              <a:rPr lang="en-US" sz="2400" i="1" dirty="0" smtClean="0"/>
              <a:t>satisfaction</a:t>
            </a:r>
            <a:r>
              <a:rPr lang="en-US" sz="2400" dirty="0" smtClean="0"/>
              <a:t> is a perception, customers may not be </a:t>
            </a:r>
            <a:br>
              <a:rPr lang="en-US" sz="2400" dirty="0" smtClean="0"/>
            </a:br>
            <a:r>
              <a:rPr lang="en-US" sz="2400" dirty="0" smtClean="0"/>
              <a:t>satisfied even though you’ve met all contractual requirements. </a:t>
            </a:r>
          </a:p>
          <a:p>
            <a:pPr>
              <a:buNone/>
            </a:pPr>
            <a:r>
              <a:rPr lang="en-US" sz="2400" dirty="0" smtClean="0"/>
              <a:t>	Just because you haven’t received any complaints doesn’t mean that customers are satisfied.</a:t>
            </a:r>
          </a:p>
          <a:p>
            <a:endParaRPr lang="en-US" sz="1100" dirty="0" smtClean="0"/>
          </a:p>
          <a:p>
            <a:endParaRPr lang="en-US" sz="2400" dirty="0"/>
          </a:p>
        </p:txBody>
      </p:sp>
      <p:pic>
        <p:nvPicPr>
          <p:cNvPr id="4" name="Picture 3" descr="http://www.uni-marine.com/Images/customer.jpg"/>
          <p:cNvPicPr/>
          <p:nvPr/>
        </p:nvPicPr>
        <p:blipFill>
          <a:blip r:embed="rId3" cstate="print"/>
          <a:srcRect/>
          <a:stretch>
            <a:fillRect/>
          </a:stretch>
        </p:blipFill>
        <p:spPr bwMode="auto">
          <a:xfrm>
            <a:off x="6858000" y="4343400"/>
            <a:ext cx="2286000" cy="2133600"/>
          </a:xfrm>
          <a:prstGeom prst="rect">
            <a:avLst/>
          </a:prstGeom>
          <a:ln>
            <a:noFill/>
          </a:ln>
          <a:effectLst>
            <a:softEdge rad="112500"/>
          </a:effectLst>
        </p:spPr>
      </p:pic>
      <p:pic>
        <p:nvPicPr>
          <p:cNvPr id="5" name="Picture 4" descr="http://www.crmsocialmedia.com/wp-content/uploads/2010/12/customer-satisfaction.gif"/>
          <p:cNvPicPr/>
          <p:nvPr/>
        </p:nvPicPr>
        <p:blipFill>
          <a:blip r:embed="rId4" cstate="print"/>
          <a:srcRect/>
          <a:stretch>
            <a:fillRect/>
          </a:stretch>
        </p:blipFill>
        <p:spPr bwMode="auto">
          <a:xfrm>
            <a:off x="914400" y="4648200"/>
            <a:ext cx="2362200" cy="1905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xit" presetSubtype="10" fill="hold" nodeType="withEffect">
                                  <p:stCondLst>
                                    <p:cond delay="0"/>
                                  </p:stCondLst>
                                  <p:childTnLst>
                                    <p:animEffect transition="out" filter="blinds(horizontal)">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linds(horizontal)">
                                      <p:cBhvr>
                                        <p:cTn id="15" dur="500"/>
                                        <p:tgtEl>
                                          <p:spTgt spid="3">
                                            <p:txEl>
                                              <p:pRg st="1" end="1"/>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linds(horizontal)">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blinds(horizontal)">
                                      <p:cBhvr>
                                        <p:cTn id="2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838200"/>
          </a:xfrm>
        </p:spPr>
        <p:txBody>
          <a:bodyPr>
            <a:noAutofit/>
          </a:bodyPr>
          <a:lstStyle/>
          <a:p>
            <a:r>
              <a:rPr lang="en-US" sz="3200" dirty="0" smtClean="0"/>
              <a:t/>
            </a:r>
            <a:br>
              <a:rPr lang="en-US" sz="3200" dirty="0" smtClean="0"/>
            </a:br>
            <a:r>
              <a:rPr lang="en-US" sz="3200" b="1" dirty="0" smtClean="0">
                <a:solidFill>
                  <a:schemeClr val="tx2"/>
                </a:solidFill>
              </a:rPr>
              <a:t>Quality Assurance in one sentence</a:t>
            </a:r>
            <a:br>
              <a:rPr lang="en-US" sz="3200" b="1" dirty="0" smtClean="0">
                <a:solidFill>
                  <a:schemeClr val="tx2"/>
                </a:solidFill>
              </a:rPr>
            </a:br>
            <a:endParaRPr lang="en-US" sz="3200" b="1" dirty="0">
              <a:solidFill>
                <a:schemeClr val="tx2"/>
              </a:solidFill>
            </a:endParaRPr>
          </a:p>
        </p:txBody>
      </p:sp>
      <p:sp>
        <p:nvSpPr>
          <p:cNvPr id="3" name="Content Placeholder 2"/>
          <p:cNvSpPr>
            <a:spLocks noGrp="1"/>
          </p:cNvSpPr>
          <p:nvPr>
            <p:ph idx="1"/>
          </p:nvPr>
        </p:nvSpPr>
        <p:spPr>
          <a:xfrm>
            <a:off x="457200" y="1219200"/>
            <a:ext cx="8229600" cy="4906963"/>
          </a:xfrm>
        </p:spPr>
        <p:txBody>
          <a:bodyPr/>
          <a:lstStyle/>
          <a:p>
            <a:r>
              <a:rPr lang="en-US" i="1" dirty="0" smtClean="0"/>
              <a:t>Quality assurance </a:t>
            </a:r>
            <a:r>
              <a:rPr lang="en-US" dirty="0" smtClean="0"/>
              <a:t>is a set of activities intended to establish confidence that quality requirements will be met. </a:t>
            </a:r>
          </a:p>
          <a:p>
            <a:r>
              <a:rPr lang="en-US" dirty="0" smtClean="0"/>
              <a:t>QA is a part of quality management.</a:t>
            </a:r>
          </a:p>
          <a:p>
            <a:endParaRPr lang="en-US" dirty="0"/>
          </a:p>
        </p:txBody>
      </p:sp>
      <p:pic>
        <p:nvPicPr>
          <p:cNvPr id="4" name="Picture 3" descr="http://www.aafp.org/fpm/1999/0300/fpm19990300p23-uf1.jpg"/>
          <p:cNvPicPr/>
          <p:nvPr/>
        </p:nvPicPr>
        <p:blipFill>
          <a:blip r:embed="rId3" cstate="print"/>
          <a:srcRect/>
          <a:stretch>
            <a:fillRect/>
          </a:stretch>
        </p:blipFill>
        <p:spPr bwMode="auto">
          <a:xfrm>
            <a:off x="5791200" y="3276600"/>
            <a:ext cx="3200400" cy="2918257"/>
          </a:xfrm>
          <a:prstGeom prst="rect">
            <a:avLst/>
          </a:prstGeom>
          <a:noFill/>
          <a:ln w="9525">
            <a:noFill/>
            <a:miter lim="800000"/>
            <a:headEnd/>
            <a:tailEnd/>
          </a:ln>
        </p:spPr>
      </p:pic>
      <p:pic>
        <p:nvPicPr>
          <p:cNvPr id="5" name="Picture 4" descr="http://www.mte101.com/files/fckeditor/image/banner-qualitycare(1).jpg"/>
          <p:cNvPicPr/>
          <p:nvPr/>
        </p:nvPicPr>
        <p:blipFill>
          <a:blip r:embed="rId4" cstate="print"/>
          <a:srcRect/>
          <a:stretch>
            <a:fillRect/>
          </a:stretch>
        </p:blipFill>
        <p:spPr bwMode="auto">
          <a:xfrm>
            <a:off x="685800" y="3733800"/>
            <a:ext cx="3200400" cy="24384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linds(horizontal)">
                                      <p:cBhvr>
                                        <p:cTn id="13" dur="500"/>
                                        <p:tgtEl>
                                          <p:spTgt spid="3">
                                            <p:txEl>
                                              <p:pRg st="0" end="0"/>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linds(horizontal)">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blinds(horizontal)">
                                      <p:cBhvr>
                                        <p:cTn id="21" dur="500"/>
                                        <p:tgtEl>
                                          <p:spTgt spid="3">
                                            <p:txEl>
                                              <p:pRg st="1" end="1"/>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blinds(horizontal)">
                                      <p:cBhvr>
                                        <p:cTn id="2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609600"/>
          </a:xfrm>
        </p:spPr>
        <p:txBody>
          <a:bodyPr>
            <a:noAutofit/>
          </a:bodyPr>
          <a:lstStyle/>
          <a:p>
            <a:r>
              <a:rPr lang="en-GB" sz="3200" b="1" dirty="0" smtClean="0">
                <a:solidFill>
                  <a:schemeClr val="tx2"/>
                </a:solidFill>
              </a:rPr>
              <a:t>Quality Improvement</a:t>
            </a:r>
            <a:endParaRPr lang="en-US" sz="3200" b="1" dirty="0">
              <a:solidFill>
                <a:schemeClr val="tx2"/>
              </a:solidFill>
            </a:endParaRPr>
          </a:p>
        </p:txBody>
      </p:sp>
      <p:sp>
        <p:nvSpPr>
          <p:cNvPr id="3" name="Content Placeholder 2"/>
          <p:cNvSpPr>
            <a:spLocks noGrp="1"/>
          </p:cNvSpPr>
          <p:nvPr>
            <p:ph idx="1"/>
          </p:nvPr>
        </p:nvSpPr>
        <p:spPr>
          <a:xfrm>
            <a:off x="457200" y="1143000"/>
            <a:ext cx="8229600" cy="5715000"/>
          </a:xfrm>
        </p:spPr>
        <p:txBody>
          <a:bodyPr>
            <a:normAutofit fontScale="47500" lnSpcReduction="20000"/>
          </a:bodyPr>
          <a:lstStyle/>
          <a:p>
            <a:r>
              <a:rPr lang="en-GB" sz="4200" dirty="0" smtClean="0"/>
              <a:t>Quality Improvement or Quality Assurance is a systematic and planned approach to assessing, monitoring and improving quality of health services on continuous basis. </a:t>
            </a:r>
            <a:endParaRPr lang="en-US" sz="4200" dirty="0" smtClean="0"/>
          </a:p>
          <a:p>
            <a:pPr>
              <a:buNone/>
            </a:pPr>
            <a:r>
              <a:rPr lang="en-US" b="1" dirty="0" smtClean="0"/>
              <a:t>	</a:t>
            </a:r>
          </a:p>
          <a:p>
            <a:pPr>
              <a:buNone/>
            </a:pPr>
            <a:r>
              <a:rPr lang="en-US" sz="3800" b="1" dirty="0" smtClean="0"/>
              <a:t>Criteria to access patient satisfaction</a:t>
            </a:r>
            <a:endParaRPr lang="en-US" sz="3800" dirty="0" smtClean="0"/>
          </a:p>
          <a:p>
            <a:pPr lvl="0"/>
            <a:r>
              <a:rPr lang="en-US" sz="4200" dirty="0" smtClean="0"/>
              <a:t>Medical care</a:t>
            </a:r>
          </a:p>
          <a:p>
            <a:pPr lvl="0"/>
            <a:r>
              <a:rPr lang="en-US" sz="4200" dirty="0" smtClean="0"/>
              <a:t>Nursing care</a:t>
            </a:r>
          </a:p>
          <a:p>
            <a:pPr lvl="0"/>
            <a:r>
              <a:rPr lang="en-US" sz="4200" dirty="0" err="1" smtClean="0"/>
              <a:t>Behaviour</a:t>
            </a:r>
            <a:r>
              <a:rPr lang="en-US" sz="4200" dirty="0" smtClean="0"/>
              <a:t> of staff</a:t>
            </a:r>
          </a:p>
          <a:p>
            <a:pPr lvl="0"/>
            <a:r>
              <a:rPr lang="en-US" sz="4200" dirty="0" smtClean="0"/>
              <a:t>Clear information</a:t>
            </a:r>
          </a:p>
          <a:p>
            <a:pPr lvl="0"/>
            <a:r>
              <a:rPr lang="en-US" sz="4200" dirty="0" smtClean="0"/>
              <a:t>Personal attention</a:t>
            </a:r>
          </a:p>
          <a:p>
            <a:pPr lvl="0"/>
            <a:r>
              <a:rPr lang="en-US" sz="4200" dirty="0" smtClean="0"/>
              <a:t>Responsiveness to complaints &amp; care</a:t>
            </a:r>
          </a:p>
          <a:p>
            <a:pPr lvl="0"/>
            <a:r>
              <a:rPr lang="en-US" sz="4200" dirty="0" smtClean="0"/>
              <a:t>Integrity</a:t>
            </a:r>
          </a:p>
          <a:p>
            <a:pPr lvl="0"/>
            <a:r>
              <a:rPr lang="en-US" sz="4200" dirty="0" smtClean="0"/>
              <a:t>Physical facilities</a:t>
            </a:r>
          </a:p>
          <a:p>
            <a:pPr lvl="0"/>
            <a:r>
              <a:rPr lang="en-US" sz="4200" dirty="0" smtClean="0"/>
              <a:t>Supportive services</a:t>
            </a:r>
          </a:p>
          <a:p>
            <a:pPr lvl="0"/>
            <a:r>
              <a:rPr lang="en-US" sz="4200" dirty="0" smtClean="0"/>
              <a:t>Cleanliness &amp; maintenance</a:t>
            </a:r>
          </a:p>
          <a:p>
            <a:pPr lvl="0"/>
            <a:r>
              <a:rPr lang="en-US" sz="4200" dirty="0" smtClean="0"/>
              <a:t>Waiting time</a:t>
            </a:r>
          </a:p>
          <a:p>
            <a:pPr lvl="0"/>
            <a:r>
              <a:rPr lang="en-US" sz="4200" dirty="0" smtClean="0"/>
              <a:t>Charges</a:t>
            </a:r>
          </a:p>
          <a:p>
            <a:endParaRPr lang="en-US" dirty="0"/>
          </a:p>
        </p:txBody>
      </p:sp>
      <p:pic>
        <p:nvPicPr>
          <p:cNvPr id="5" name="Picture 4" descr="http://www.qusaz.com/wp-content/uploads/2011/02/quality-cycle2.jpg"/>
          <p:cNvPicPr/>
          <p:nvPr/>
        </p:nvPicPr>
        <p:blipFill>
          <a:blip r:embed="rId3" cstate="print"/>
          <a:srcRect/>
          <a:stretch>
            <a:fillRect/>
          </a:stretch>
        </p:blipFill>
        <p:spPr bwMode="auto">
          <a:xfrm>
            <a:off x="5715001" y="2362201"/>
            <a:ext cx="2743200" cy="2362200"/>
          </a:xfrm>
          <a:prstGeom prst="ellipse">
            <a:avLst/>
          </a:prstGeom>
          <a:ln>
            <a:noFill/>
          </a:ln>
          <a:effectLst>
            <a:softEdge rad="112500"/>
          </a:effectLst>
        </p:spPr>
      </p:pic>
      <p:pic>
        <p:nvPicPr>
          <p:cNvPr id="6" name="Picture 5" descr="http://t0.gstatic.com/images?q=tbn:ANd9GcQxiZOfxoY1_cpvlIdqZPBOy2KOwAF9lmRqW_Hl2wVODtoGoRjc"/>
          <p:cNvPicPr/>
          <p:nvPr/>
        </p:nvPicPr>
        <p:blipFill>
          <a:blip r:embed="rId4" cstate="print"/>
          <a:srcRect/>
          <a:stretch>
            <a:fillRect/>
          </a:stretch>
        </p:blipFill>
        <p:spPr bwMode="auto">
          <a:xfrm>
            <a:off x="5867400" y="4876800"/>
            <a:ext cx="2511425" cy="1752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mph" presetSubtype="0" fill="hold" nodeType="clickEffect">
                                  <p:stCondLst>
                                    <p:cond delay="0"/>
                                  </p:stCondLst>
                                  <p:childTnLst>
                                    <p:animRot by="21600000">
                                      <p:cBhvr>
                                        <p:cTn id="11" dur="2000" fill="hold"/>
                                        <p:tgtEl>
                                          <p:spTgt spid="5"/>
                                        </p:tgtEl>
                                        <p:attrNameLst>
                                          <p:attrName>r</p:attrName>
                                        </p:attrNameLst>
                                      </p:cBhvr>
                                    </p:animRo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blinds(horizontal)">
                                      <p:cBhvr>
                                        <p:cTn id="16" dur="500"/>
                                        <p:tgtEl>
                                          <p:spTgt spid="3">
                                            <p:txEl>
                                              <p:pRg st="1" end="1"/>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blinds(horizontal)">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blinds(horizontal)">
                                      <p:cBhvr>
                                        <p:cTn id="24" dur="500"/>
                                        <p:tgtEl>
                                          <p:spTgt spid="3">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blinds(horizontal)">
                                      <p:cBhvr>
                                        <p:cTn id="29" dur="500"/>
                                        <p:tgtEl>
                                          <p:spTgt spid="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blinds(horizontal)">
                                      <p:cBhvr>
                                        <p:cTn id="34" dur="500"/>
                                        <p:tgtEl>
                                          <p:spTgt spid="3">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blinds(horizontal)">
                                      <p:cBhvr>
                                        <p:cTn id="39" dur="500"/>
                                        <p:tgtEl>
                                          <p:spTgt spid="3">
                                            <p:txEl>
                                              <p:pRg st="6" end="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blinds(horizontal)">
                                      <p:cBhvr>
                                        <p:cTn id="44" dur="500"/>
                                        <p:tgtEl>
                                          <p:spTgt spid="3">
                                            <p:txEl>
                                              <p:pRg st="7" end="7"/>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blinds(horizontal)">
                                      <p:cBhvr>
                                        <p:cTn id="49" dur="500"/>
                                        <p:tgtEl>
                                          <p:spTgt spid="3">
                                            <p:txEl>
                                              <p:pRg st="8" end="8"/>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nodeType="clickEffect">
                                  <p:stCondLst>
                                    <p:cond delay="0"/>
                                  </p:stCondLst>
                                  <p:childTnLst>
                                    <p:set>
                                      <p:cBhvr>
                                        <p:cTn id="53" dur="1" fill="hold">
                                          <p:stCondLst>
                                            <p:cond delay="0"/>
                                          </p:stCondLst>
                                        </p:cTn>
                                        <p:tgtEl>
                                          <p:spTgt spid="3">
                                            <p:txEl>
                                              <p:pRg st="9" end="9"/>
                                            </p:txEl>
                                          </p:spTgt>
                                        </p:tgtEl>
                                        <p:attrNameLst>
                                          <p:attrName>style.visibility</p:attrName>
                                        </p:attrNameLst>
                                      </p:cBhvr>
                                      <p:to>
                                        <p:strVal val="visible"/>
                                      </p:to>
                                    </p:set>
                                    <p:animEffect transition="in" filter="blinds(horizontal)">
                                      <p:cBhvr>
                                        <p:cTn id="54" dur="500"/>
                                        <p:tgtEl>
                                          <p:spTgt spid="3">
                                            <p:txEl>
                                              <p:pRg st="9" end="9"/>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nodeType="clickEffect">
                                  <p:stCondLst>
                                    <p:cond delay="0"/>
                                  </p:stCondLst>
                                  <p:childTnLst>
                                    <p:set>
                                      <p:cBhvr>
                                        <p:cTn id="58" dur="1" fill="hold">
                                          <p:stCondLst>
                                            <p:cond delay="0"/>
                                          </p:stCondLst>
                                        </p:cTn>
                                        <p:tgtEl>
                                          <p:spTgt spid="3">
                                            <p:txEl>
                                              <p:pRg st="10" end="10"/>
                                            </p:txEl>
                                          </p:spTgt>
                                        </p:tgtEl>
                                        <p:attrNameLst>
                                          <p:attrName>style.visibility</p:attrName>
                                        </p:attrNameLst>
                                      </p:cBhvr>
                                      <p:to>
                                        <p:strVal val="visible"/>
                                      </p:to>
                                    </p:set>
                                    <p:animEffect transition="in" filter="blinds(horizontal)">
                                      <p:cBhvr>
                                        <p:cTn id="59" dur="500"/>
                                        <p:tgtEl>
                                          <p:spTgt spid="3">
                                            <p:txEl>
                                              <p:pRg st="10" end="10"/>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nodeType="clickEffect">
                                  <p:stCondLst>
                                    <p:cond delay="0"/>
                                  </p:stCondLst>
                                  <p:childTnLst>
                                    <p:set>
                                      <p:cBhvr>
                                        <p:cTn id="63" dur="1" fill="hold">
                                          <p:stCondLst>
                                            <p:cond delay="0"/>
                                          </p:stCondLst>
                                        </p:cTn>
                                        <p:tgtEl>
                                          <p:spTgt spid="3">
                                            <p:txEl>
                                              <p:pRg st="11" end="11"/>
                                            </p:txEl>
                                          </p:spTgt>
                                        </p:tgtEl>
                                        <p:attrNameLst>
                                          <p:attrName>style.visibility</p:attrName>
                                        </p:attrNameLst>
                                      </p:cBhvr>
                                      <p:to>
                                        <p:strVal val="visible"/>
                                      </p:to>
                                    </p:set>
                                    <p:animEffect transition="in" filter="blinds(horizontal)">
                                      <p:cBhvr>
                                        <p:cTn id="64" dur="500"/>
                                        <p:tgtEl>
                                          <p:spTgt spid="3">
                                            <p:txEl>
                                              <p:pRg st="11" end="11"/>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nodeType="clickEffect">
                                  <p:stCondLst>
                                    <p:cond delay="0"/>
                                  </p:stCondLst>
                                  <p:childTnLst>
                                    <p:set>
                                      <p:cBhvr>
                                        <p:cTn id="68" dur="1" fill="hold">
                                          <p:stCondLst>
                                            <p:cond delay="0"/>
                                          </p:stCondLst>
                                        </p:cTn>
                                        <p:tgtEl>
                                          <p:spTgt spid="3">
                                            <p:txEl>
                                              <p:pRg st="12" end="12"/>
                                            </p:txEl>
                                          </p:spTgt>
                                        </p:tgtEl>
                                        <p:attrNameLst>
                                          <p:attrName>style.visibility</p:attrName>
                                        </p:attrNameLst>
                                      </p:cBhvr>
                                      <p:to>
                                        <p:strVal val="visible"/>
                                      </p:to>
                                    </p:set>
                                    <p:animEffect transition="in" filter="blinds(horizontal)">
                                      <p:cBhvr>
                                        <p:cTn id="69" dur="500"/>
                                        <p:tgtEl>
                                          <p:spTgt spid="3">
                                            <p:txEl>
                                              <p:pRg st="12" end="12"/>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nodeType="clickEffect">
                                  <p:stCondLst>
                                    <p:cond delay="0"/>
                                  </p:stCondLst>
                                  <p:childTnLst>
                                    <p:set>
                                      <p:cBhvr>
                                        <p:cTn id="73" dur="1" fill="hold">
                                          <p:stCondLst>
                                            <p:cond delay="0"/>
                                          </p:stCondLst>
                                        </p:cTn>
                                        <p:tgtEl>
                                          <p:spTgt spid="3">
                                            <p:txEl>
                                              <p:pRg st="13" end="13"/>
                                            </p:txEl>
                                          </p:spTgt>
                                        </p:tgtEl>
                                        <p:attrNameLst>
                                          <p:attrName>style.visibility</p:attrName>
                                        </p:attrNameLst>
                                      </p:cBhvr>
                                      <p:to>
                                        <p:strVal val="visible"/>
                                      </p:to>
                                    </p:set>
                                    <p:animEffect transition="in" filter="blinds(horizontal)">
                                      <p:cBhvr>
                                        <p:cTn id="74" dur="500"/>
                                        <p:tgtEl>
                                          <p:spTgt spid="3">
                                            <p:txEl>
                                              <p:pRg st="13" end="13"/>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3" presetClass="entr" presetSubtype="10" fill="hold" nodeType="clickEffect">
                                  <p:stCondLst>
                                    <p:cond delay="0"/>
                                  </p:stCondLst>
                                  <p:childTnLst>
                                    <p:set>
                                      <p:cBhvr>
                                        <p:cTn id="78" dur="1" fill="hold">
                                          <p:stCondLst>
                                            <p:cond delay="0"/>
                                          </p:stCondLst>
                                        </p:cTn>
                                        <p:tgtEl>
                                          <p:spTgt spid="3">
                                            <p:txEl>
                                              <p:pRg st="14" end="14"/>
                                            </p:txEl>
                                          </p:spTgt>
                                        </p:tgtEl>
                                        <p:attrNameLst>
                                          <p:attrName>style.visibility</p:attrName>
                                        </p:attrNameLst>
                                      </p:cBhvr>
                                      <p:to>
                                        <p:strVal val="visible"/>
                                      </p:to>
                                    </p:set>
                                    <p:animEffect transition="in" filter="blinds(horizontal)">
                                      <p:cBhvr>
                                        <p:cTn id="79"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838200"/>
          </a:xfrm>
        </p:spPr>
        <p:txBody>
          <a:bodyPr>
            <a:normAutofit/>
          </a:bodyPr>
          <a:lstStyle/>
          <a:p>
            <a:r>
              <a:rPr lang="en-US" sz="3200" b="1" dirty="0" smtClean="0">
                <a:solidFill>
                  <a:schemeClr val="tx2"/>
                </a:solidFill>
              </a:rPr>
              <a:t>Clinical Audit</a:t>
            </a:r>
            <a:endParaRPr lang="en-US" sz="3200" b="1" dirty="0">
              <a:solidFill>
                <a:schemeClr val="tx2"/>
              </a:solidFill>
            </a:endParaRPr>
          </a:p>
        </p:txBody>
      </p:sp>
      <p:sp>
        <p:nvSpPr>
          <p:cNvPr id="3" name="Content Placeholder 2"/>
          <p:cNvSpPr>
            <a:spLocks noGrp="1"/>
          </p:cNvSpPr>
          <p:nvPr>
            <p:ph idx="1"/>
          </p:nvPr>
        </p:nvSpPr>
        <p:spPr>
          <a:xfrm>
            <a:off x="457200" y="1066800"/>
            <a:ext cx="8229600" cy="5059363"/>
          </a:xfrm>
        </p:spPr>
        <p:txBody>
          <a:bodyPr>
            <a:normAutofit/>
          </a:bodyPr>
          <a:lstStyle/>
          <a:p>
            <a:r>
              <a:rPr lang="en-US" sz="2400" dirty="0" smtClean="0"/>
              <a:t>An </a:t>
            </a:r>
            <a:r>
              <a:rPr lang="en-US" sz="2400" i="1" dirty="0" smtClean="0"/>
              <a:t>audit</a:t>
            </a:r>
            <a:r>
              <a:rPr lang="en-US" sz="2400" dirty="0" smtClean="0"/>
              <a:t> is an evidence gathering process. It will help us understand the factors that are causing us to fail, so that we can set priorities and make improvements</a:t>
            </a:r>
          </a:p>
          <a:p>
            <a:r>
              <a:rPr lang="en-US" sz="2400" dirty="0" smtClean="0"/>
              <a:t>Florence Nightingale conducted one of the first clinical audits during the Crimean War (1853–1855). </a:t>
            </a:r>
          </a:p>
          <a:p>
            <a:r>
              <a:rPr lang="en-US" sz="2400" dirty="0" smtClean="0"/>
              <a:t>As a result of Nightingale’s analysis and her nurses’ work, the mortality rate fell from 40% to 2%</a:t>
            </a:r>
          </a:p>
          <a:p>
            <a:endParaRPr lang="en-US" dirty="0" smtClean="0"/>
          </a:p>
          <a:p>
            <a:endParaRPr lang="en-US" b="1" dirty="0" smtClean="0"/>
          </a:p>
          <a:p>
            <a:endParaRPr lang="en-US" dirty="0"/>
          </a:p>
        </p:txBody>
      </p:sp>
      <p:pic>
        <p:nvPicPr>
          <p:cNvPr id="4" name="Picture 3" descr="http://www.solarnavigator.net/history/explorers_history/florence_nightingale_lady_of_the_lamp.jpg"/>
          <p:cNvPicPr/>
          <p:nvPr/>
        </p:nvPicPr>
        <p:blipFill>
          <a:blip r:embed="rId3" cstate="print"/>
          <a:srcRect/>
          <a:stretch>
            <a:fillRect/>
          </a:stretch>
        </p:blipFill>
        <p:spPr bwMode="auto">
          <a:xfrm>
            <a:off x="762000" y="4114800"/>
            <a:ext cx="1676400" cy="259080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5" name="Picture 4" descr="http://t1.gstatic.com/images?q=tbn:ANd9GcTB388TfcXMhXIlouxt_Jl0T5Wgg_C4-IEv_lrt7YQcwEc6LwdK&amp;t=1"/>
          <p:cNvPicPr/>
          <p:nvPr/>
        </p:nvPicPr>
        <p:blipFill>
          <a:blip r:embed="rId4" cstate="print"/>
          <a:srcRect/>
          <a:stretch>
            <a:fillRect/>
          </a:stretch>
        </p:blipFill>
        <p:spPr bwMode="auto">
          <a:xfrm>
            <a:off x="2895600" y="4267200"/>
            <a:ext cx="2566670" cy="2110740"/>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pic>
        <p:nvPicPr>
          <p:cNvPr id="6" name="Picture 5" descr="http://edhird.files.wordpress.com/2010/07/florence-nightingale11.jpg"/>
          <p:cNvPicPr/>
          <p:nvPr/>
        </p:nvPicPr>
        <p:blipFill>
          <a:blip r:embed="rId5" cstate="print"/>
          <a:srcRect/>
          <a:stretch>
            <a:fillRect/>
          </a:stretch>
        </p:blipFill>
        <p:spPr bwMode="auto">
          <a:xfrm>
            <a:off x="6019800" y="4572000"/>
            <a:ext cx="2721118" cy="1771637"/>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par>
                                <p:cTn id="23" presetID="2" presetClass="entr" presetSubtype="4"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par>
                          <p:cTn id="27" fill="hold">
                            <p:stCondLst>
                              <p:cond delay="500"/>
                            </p:stCondLst>
                            <p:childTnLst>
                              <p:par>
                                <p:cTn id="28" presetID="2" presetClass="entr" presetSubtype="2" fill="hold" nodeType="after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500" fill="hold"/>
                                        <p:tgtEl>
                                          <p:spTgt spid="6"/>
                                        </p:tgtEl>
                                        <p:attrNameLst>
                                          <p:attrName>ppt_x</p:attrName>
                                        </p:attrNameLst>
                                      </p:cBhvr>
                                      <p:tavLst>
                                        <p:tav tm="0">
                                          <p:val>
                                            <p:strVal val="1+#ppt_w/2"/>
                                          </p:val>
                                        </p:tav>
                                        <p:tav tm="100000">
                                          <p:val>
                                            <p:strVal val="#ppt_x"/>
                                          </p:val>
                                        </p:tav>
                                      </p:tavLst>
                                    </p:anim>
                                    <p:anim calcmode="lin" valueType="num">
                                      <p:cBhvr additive="base">
                                        <p:cTn id="31"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85800"/>
          </a:xfrm>
        </p:spPr>
        <p:txBody>
          <a:bodyPr>
            <a:normAutofit/>
          </a:bodyPr>
          <a:lstStyle/>
          <a:p>
            <a:r>
              <a:rPr lang="en-GB" sz="3200" b="1" dirty="0" smtClean="0">
                <a:solidFill>
                  <a:schemeClr val="tx2"/>
                </a:solidFill>
              </a:rPr>
              <a:t>Clinical Audit     </a:t>
            </a:r>
            <a:r>
              <a:rPr lang="en-GB" sz="2000" b="1" dirty="0" smtClean="0">
                <a:solidFill>
                  <a:schemeClr val="tx2"/>
                </a:solidFill>
              </a:rPr>
              <a:t>contd.... </a:t>
            </a:r>
            <a:endParaRPr lang="en-US" sz="2000" b="1" dirty="0">
              <a:solidFill>
                <a:schemeClr val="tx2"/>
              </a:solidFill>
            </a:endParaRPr>
          </a:p>
        </p:txBody>
      </p:sp>
      <p:sp>
        <p:nvSpPr>
          <p:cNvPr id="3" name="Content Placeholder 2"/>
          <p:cNvSpPr>
            <a:spLocks noGrp="1"/>
          </p:cNvSpPr>
          <p:nvPr>
            <p:ph idx="1"/>
          </p:nvPr>
        </p:nvSpPr>
        <p:spPr>
          <a:xfrm>
            <a:off x="457200" y="1143000"/>
            <a:ext cx="8229600" cy="4983163"/>
          </a:xfrm>
        </p:spPr>
        <p:txBody>
          <a:bodyPr>
            <a:normAutofit/>
          </a:bodyPr>
          <a:lstStyle/>
          <a:p>
            <a:r>
              <a:rPr lang="en-GB" sz="2400" dirty="0" smtClean="0"/>
              <a:t>Clinical monitoring of post-operative visual outcome </a:t>
            </a:r>
            <a:r>
              <a:rPr lang="en-GB" sz="2400" b="1" dirty="0" smtClean="0"/>
              <a:t>should be considered mandatory in any setting where cataract surgery is performed</a:t>
            </a:r>
          </a:p>
          <a:p>
            <a:pPr>
              <a:buNone/>
            </a:pPr>
            <a:r>
              <a:rPr lang="en-GB" sz="2400" dirty="0" smtClean="0"/>
              <a:t>	Auditing surgical outcomes is an essential part of practice. The targets for cataract surgery are clearly set by the World Health Organization.</a:t>
            </a:r>
            <a:endParaRPr lang="en-US" sz="2400" dirty="0"/>
          </a:p>
        </p:txBody>
      </p:sp>
      <p:graphicFrame>
        <p:nvGraphicFramePr>
          <p:cNvPr id="4" name="Table 3"/>
          <p:cNvGraphicFramePr>
            <a:graphicFrameLocks noGrp="1"/>
          </p:cNvGraphicFramePr>
          <p:nvPr/>
        </p:nvGraphicFramePr>
        <p:xfrm>
          <a:off x="609600" y="3922116"/>
          <a:ext cx="7772400" cy="2539936"/>
        </p:xfrm>
        <a:graphic>
          <a:graphicData uri="http://schemas.openxmlformats.org/drawingml/2006/table">
            <a:tbl>
              <a:tblPr firstRow="1" bandRow="1">
                <a:tableStyleId>{5C22544A-7EE6-4342-B048-85BDC9FD1C3A}</a:tableStyleId>
              </a:tblPr>
              <a:tblGrid>
                <a:gridCol w="1943100"/>
                <a:gridCol w="1943100"/>
                <a:gridCol w="1943100"/>
                <a:gridCol w="1943100"/>
              </a:tblGrid>
              <a:tr h="660755">
                <a:tc>
                  <a:txBody>
                    <a:bodyPr/>
                    <a:lstStyle/>
                    <a:p>
                      <a:r>
                        <a:rPr lang="en-US" sz="2000" dirty="0" smtClean="0"/>
                        <a:t>Post Operative Visual Acuity</a:t>
                      </a:r>
                      <a:endParaRPr lang="en-US" sz="2000" dirty="0"/>
                    </a:p>
                  </a:txBody>
                  <a:tcPr/>
                </a:tc>
                <a:tc>
                  <a:txBody>
                    <a:bodyPr/>
                    <a:lstStyle/>
                    <a:p>
                      <a:r>
                        <a:rPr lang="en-US" sz="2000" dirty="0" smtClean="0"/>
                        <a:t>Outcome category</a:t>
                      </a:r>
                      <a:endParaRPr lang="en-US" sz="2000" dirty="0"/>
                    </a:p>
                  </a:txBody>
                  <a:tcPr/>
                </a:tc>
                <a:tc>
                  <a:txBody>
                    <a:bodyPr/>
                    <a:lstStyle/>
                    <a:p>
                      <a:r>
                        <a:rPr lang="en-US" sz="2000" dirty="0" smtClean="0"/>
                        <a:t>Available VA</a:t>
                      </a:r>
                      <a:endParaRPr lang="en-US" sz="2000" dirty="0"/>
                    </a:p>
                  </a:txBody>
                  <a:tcPr/>
                </a:tc>
                <a:tc>
                  <a:txBody>
                    <a:bodyPr/>
                    <a:lstStyle/>
                    <a:p>
                      <a:r>
                        <a:rPr lang="en-US" sz="2000" dirty="0" smtClean="0"/>
                        <a:t>Best Corrected VA</a:t>
                      </a:r>
                      <a:endParaRPr lang="en-US" sz="2000" dirty="0"/>
                    </a:p>
                  </a:txBody>
                  <a:tcPr/>
                </a:tc>
              </a:tr>
              <a:tr h="528187">
                <a:tc>
                  <a:txBody>
                    <a:bodyPr/>
                    <a:lstStyle/>
                    <a:p>
                      <a:pPr algn="ctr"/>
                      <a:r>
                        <a:rPr lang="en-US" sz="2400" dirty="0" smtClean="0">
                          <a:solidFill>
                            <a:srgbClr val="C00000"/>
                          </a:solidFill>
                        </a:rPr>
                        <a:t>6/6-6/18</a:t>
                      </a:r>
                      <a:endParaRPr lang="en-US" sz="2400" dirty="0">
                        <a:solidFill>
                          <a:srgbClr val="C00000"/>
                        </a:solidFill>
                      </a:endParaRPr>
                    </a:p>
                  </a:txBody>
                  <a:tcPr>
                    <a:solidFill>
                      <a:schemeClr val="accent5">
                        <a:lumMod val="40000"/>
                        <a:lumOff val="60000"/>
                      </a:schemeClr>
                    </a:solidFill>
                  </a:tcPr>
                </a:tc>
                <a:tc>
                  <a:txBody>
                    <a:bodyPr/>
                    <a:lstStyle/>
                    <a:p>
                      <a:pPr algn="ctr"/>
                      <a:r>
                        <a:rPr lang="en-US" sz="2400" dirty="0" smtClean="0">
                          <a:solidFill>
                            <a:srgbClr val="C00000"/>
                          </a:solidFill>
                        </a:rPr>
                        <a:t>Good</a:t>
                      </a:r>
                      <a:endParaRPr lang="en-US" sz="2400" dirty="0">
                        <a:solidFill>
                          <a:srgbClr val="C00000"/>
                        </a:solidFill>
                      </a:endParaRPr>
                    </a:p>
                  </a:txBody>
                  <a:tcPr>
                    <a:solidFill>
                      <a:schemeClr val="accent5">
                        <a:lumMod val="40000"/>
                        <a:lumOff val="60000"/>
                      </a:schemeClr>
                    </a:solidFill>
                  </a:tcPr>
                </a:tc>
                <a:tc>
                  <a:txBody>
                    <a:bodyPr/>
                    <a:lstStyle/>
                    <a:p>
                      <a:pPr algn="ctr"/>
                      <a:r>
                        <a:rPr lang="en-US" sz="2400" dirty="0" smtClean="0">
                          <a:solidFill>
                            <a:srgbClr val="C00000"/>
                          </a:solidFill>
                        </a:rPr>
                        <a:t>&gt; 80%</a:t>
                      </a:r>
                      <a:endParaRPr lang="en-US" sz="2400" dirty="0">
                        <a:solidFill>
                          <a:srgbClr val="C00000"/>
                        </a:solidFill>
                      </a:endParaRPr>
                    </a:p>
                  </a:txBody>
                  <a:tcPr>
                    <a:solidFill>
                      <a:schemeClr val="accent5">
                        <a:lumMod val="40000"/>
                        <a:lumOff val="60000"/>
                      </a:schemeClr>
                    </a:solidFill>
                  </a:tcPr>
                </a:tc>
                <a:tc>
                  <a:txBody>
                    <a:bodyPr/>
                    <a:lstStyle/>
                    <a:p>
                      <a:pPr algn="ctr"/>
                      <a:r>
                        <a:rPr lang="en-US" sz="2400" dirty="0" smtClean="0">
                          <a:solidFill>
                            <a:srgbClr val="C00000"/>
                          </a:solidFill>
                        </a:rPr>
                        <a:t>&gt;90%</a:t>
                      </a:r>
                      <a:endParaRPr lang="en-US" sz="2400" dirty="0">
                        <a:solidFill>
                          <a:srgbClr val="C00000"/>
                        </a:solidFill>
                      </a:endParaRPr>
                    </a:p>
                  </a:txBody>
                  <a:tcPr>
                    <a:solidFill>
                      <a:schemeClr val="accent5">
                        <a:lumMod val="40000"/>
                        <a:lumOff val="60000"/>
                      </a:schemeClr>
                    </a:solidFill>
                  </a:tcPr>
                </a:tc>
              </a:tr>
              <a:tr h="622434">
                <a:tc>
                  <a:txBody>
                    <a:bodyPr/>
                    <a:lstStyle/>
                    <a:p>
                      <a:pPr algn="ctr"/>
                      <a:r>
                        <a:rPr lang="en-US" sz="2400" dirty="0" smtClean="0">
                          <a:solidFill>
                            <a:srgbClr val="C00000"/>
                          </a:solidFill>
                        </a:rPr>
                        <a:t>&lt;6/18-6/60</a:t>
                      </a:r>
                      <a:endParaRPr lang="en-US" sz="2400" dirty="0">
                        <a:solidFill>
                          <a:srgbClr val="C00000"/>
                        </a:solidFill>
                      </a:endParaRPr>
                    </a:p>
                  </a:txBody>
                  <a:tcPr>
                    <a:solidFill>
                      <a:schemeClr val="accent5">
                        <a:lumMod val="40000"/>
                        <a:lumOff val="60000"/>
                      </a:schemeClr>
                    </a:solidFill>
                  </a:tcPr>
                </a:tc>
                <a:tc>
                  <a:txBody>
                    <a:bodyPr/>
                    <a:lstStyle/>
                    <a:p>
                      <a:pPr algn="ctr"/>
                      <a:r>
                        <a:rPr lang="en-US" sz="2400" dirty="0" smtClean="0">
                          <a:solidFill>
                            <a:srgbClr val="C00000"/>
                          </a:solidFill>
                        </a:rPr>
                        <a:t>Borderline</a:t>
                      </a:r>
                      <a:endParaRPr lang="en-US" sz="2400" dirty="0">
                        <a:solidFill>
                          <a:srgbClr val="C00000"/>
                        </a:solidFill>
                      </a:endParaRPr>
                    </a:p>
                  </a:txBody>
                  <a:tcPr>
                    <a:solidFill>
                      <a:schemeClr val="accent5">
                        <a:lumMod val="40000"/>
                        <a:lumOff val="60000"/>
                      </a:schemeClr>
                    </a:solidFill>
                  </a:tcPr>
                </a:tc>
                <a:tc>
                  <a:txBody>
                    <a:bodyPr/>
                    <a:lstStyle/>
                    <a:p>
                      <a:pPr algn="ctr"/>
                      <a:r>
                        <a:rPr lang="en-US" sz="2400" dirty="0" smtClean="0">
                          <a:solidFill>
                            <a:srgbClr val="C00000"/>
                          </a:solidFill>
                        </a:rPr>
                        <a:t>&lt;15%</a:t>
                      </a:r>
                      <a:endParaRPr lang="en-US" sz="2400" dirty="0">
                        <a:solidFill>
                          <a:srgbClr val="C00000"/>
                        </a:solidFill>
                      </a:endParaRPr>
                    </a:p>
                  </a:txBody>
                  <a:tcPr>
                    <a:solidFill>
                      <a:schemeClr val="accent5">
                        <a:lumMod val="40000"/>
                        <a:lumOff val="60000"/>
                      </a:schemeClr>
                    </a:solidFill>
                  </a:tcPr>
                </a:tc>
                <a:tc>
                  <a:txBody>
                    <a:bodyPr/>
                    <a:lstStyle/>
                    <a:p>
                      <a:pPr algn="ctr"/>
                      <a:r>
                        <a:rPr lang="en-US" sz="2400" dirty="0" smtClean="0">
                          <a:solidFill>
                            <a:srgbClr val="C00000"/>
                          </a:solidFill>
                        </a:rPr>
                        <a:t>&lt;5%</a:t>
                      </a:r>
                      <a:endParaRPr lang="en-US" sz="2400" dirty="0">
                        <a:solidFill>
                          <a:srgbClr val="C00000"/>
                        </a:solidFill>
                      </a:endParaRPr>
                    </a:p>
                  </a:txBody>
                  <a:tcPr>
                    <a:solidFill>
                      <a:schemeClr val="accent5">
                        <a:lumMod val="40000"/>
                        <a:lumOff val="60000"/>
                      </a:schemeClr>
                    </a:solidFill>
                  </a:tcPr>
                </a:tc>
              </a:tr>
              <a:tr h="688275">
                <a:tc>
                  <a:txBody>
                    <a:bodyPr/>
                    <a:lstStyle/>
                    <a:p>
                      <a:pPr algn="ctr"/>
                      <a:r>
                        <a:rPr lang="en-US" sz="2400" dirty="0" smtClean="0">
                          <a:solidFill>
                            <a:srgbClr val="C00000"/>
                          </a:solidFill>
                        </a:rPr>
                        <a:t>&lt;6/60</a:t>
                      </a:r>
                      <a:endParaRPr lang="en-US" sz="2400" dirty="0">
                        <a:solidFill>
                          <a:srgbClr val="C00000"/>
                        </a:solidFill>
                      </a:endParaRPr>
                    </a:p>
                  </a:txBody>
                  <a:tcPr>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solidFill>
                            <a:srgbClr val="C00000"/>
                          </a:solidFill>
                        </a:rPr>
                        <a:t>Poor</a:t>
                      </a:r>
                    </a:p>
                  </a:txBody>
                  <a:tcPr>
                    <a:solidFill>
                      <a:schemeClr val="accent5">
                        <a:lumMod val="40000"/>
                        <a:lumOff val="60000"/>
                      </a:schemeClr>
                    </a:solidFill>
                  </a:tcPr>
                </a:tc>
                <a:tc>
                  <a:txBody>
                    <a:bodyPr/>
                    <a:lstStyle/>
                    <a:p>
                      <a:pPr algn="ctr"/>
                      <a:r>
                        <a:rPr lang="en-US" sz="2400" dirty="0" smtClean="0">
                          <a:solidFill>
                            <a:srgbClr val="C00000"/>
                          </a:solidFill>
                        </a:rPr>
                        <a:t>&lt;5%</a:t>
                      </a:r>
                      <a:endParaRPr lang="en-US" sz="2400" dirty="0">
                        <a:solidFill>
                          <a:srgbClr val="C00000"/>
                        </a:solidFill>
                      </a:endParaRPr>
                    </a:p>
                  </a:txBody>
                  <a:tcPr>
                    <a:solidFill>
                      <a:schemeClr val="accent5">
                        <a:lumMod val="40000"/>
                        <a:lumOff val="60000"/>
                      </a:schemeClr>
                    </a:solidFill>
                  </a:tcPr>
                </a:tc>
                <a:tc>
                  <a:txBody>
                    <a:bodyPr/>
                    <a:lstStyle/>
                    <a:p>
                      <a:pPr algn="ctr"/>
                      <a:r>
                        <a:rPr lang="en-US" sz="2400" dirty="0" smtClean="0">
                          <a:solidFill>
                            <a:srgbClr val="C00000"/>
                          </a:solidFill>
                        </a:rPr>
                        <a:t>&lt;5%</a:t>
                      </a:r>
                      <a:endParaRPr lang="en-US" sz="2400" dirty="0">
                        <a:solidFill>
                          <a:srgbClr val="C00000"/>
                        </a:solidFill>
                      </a:endParaRPr>
                    </a:p>
                  </a:txBody>
                  <a:tcPr>
                    <a:solidFill>
                      <a:schemeClr val="accent5">
                        <a:lumMod val="40000"/>
                        <a:lumOff val="60000"/>
                      </a:schemeClr>
                    </a:solidFill>
                  </a:tcPr>
                </a:tc>
              </a:tr>
            </a:tbl>
          </a:graphicData>
        </a:graphic>
      </p:graphicFrame>
      <p:sp>
        <p:nvSpPr>
          <p:cNvPr id="5" name="Rectangle 4"/>
          <p:cNvSpPr/>
          <p:nvPr/>
        </p:nvSpPr>
        <p:spPr>
          <a:xfrm>
            <a:off x="685800" y="2590801"/>
            <a:ext cx="7696200" cy="1323439"/>
          </a:xfrm>
          <a:prstGeom prst="rect">
            <a:avLst/>
          </a:prstGeom>
        </p:spPr>
        <p:txBody>
          <a:bodyPr wrap="square">
            <a:spAutoFit/>
          </a:bodyPr>
          <a:lstStyle/>
          <a:p>
            <a:endParaRPr lang="en-US" sz="2000" dirty="0" smtClean="0"/>
          </a:p>
          <a:p>
            <a:endParaRPr lang="en-US" sz="2000" dirty="0" smtClean="0"/>
          </a:p>
          <a:p>
            <a:endParaRPr lang="en-US" sz="2000" b="1" dirty="0" smtClean="0"/>
          </a:p>
          <a:p>
            <a:r>
              <a:rPr lang="en-US" sz="2000" b="1" dirty="0" smtClean="0">
                <a:solidFill>
                  <a:schemeClr val="accent6">
                    <a:lumMod val="50000"/>
                  </a:schemeClr>
                </a:solidFill>
              </a:rPr>
              <a:t>WHO criteria for categorizing Visual Outcome </a:t>
            </a:r>
            <a:endParaRPr lang="en-US" sz="2000" b="1" dirty="0">
              <a:solidFill>
                <a:schemeClr val="accent6">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GB" sz="3200" dirty="0" smtClean="0"/>
              <a:t/>
            </a:r>
            <a:br>
              <a:rPr lang="en-GB" sz="3200" dirty="0" smtClean="0"/>
            </a:br>
            <a:r>
              <a:rPr lang="en-GB" sz="3200" b="1" dirty="0" smtClean="0">
                <a:solidFill>
                  <a:schemeClr val="tx2"/>
                </a:solidFill>
              </a:rPr>
              <a:t>The EUREQUO Project</a:t>
            </a:r>
            <a:r>
              <a:rPr lang="en-GB" sz="3200" dirty="0" smtClean="0">
                <a:solidFill>
                  <a:schemeClr val="tx2"/>
                </a:solidFill>
              </a:rPr>
              <a:t/>
            </a:r>
            <a:br>
              <a:rPr lang="en-GB" sz="3200" dirty="0" smtClean="0">
                <a:solidFill>
                  <a:schemeClr val="tx2"/>
                </a:solidFill>
              </a:rPr>
            </a:br>
            <a:endParaRPr lang="en-US" sz="3200" dirty="0">
              <a:solidFill>
                <a:schemeClr val="tx2"/>
              </a:solidFill>
            </a:endParaRPr>
          </a:p>
        </p:txBody>
      </p:sp>
      <p:sp>
        <p:nvSpPr>
          <p:cNvPr id="3" name="Content Placeholder 2"/>
          <p:cNvSpPr>
            <a:spLocks noGrp="1"/>
          </p:cNvSpPr>
          <p:nvPr>
            <p:ph idx="1"/>
          </p:nvPr>
        </p:nvSpPr>
        <p:spPr>
          <a:xfrm>
            <a:off x="457200" y="1524000"/>
            <a:ext cx="8229600" cy="4602163"/>
          </a:xfrm>
        </p:spPr>
        <p:txBody>
          <a:bodyPr>
            <a:normAutofit/>
          </a:bodyPr>
          <a:lstStyle/>
          <a:p>
            <a:r>
              <a:rPr lang="en-GB" sz="2400" dirty="0" smtClean="0"/>
              <a:t>The European Registry of Quality Outcomes of Cataract and Refractive Surgery (EUREQUO) a system for 16 European countries to collect and register data on cataract and refractive surgery and to analyze the data and audit the outcomes, either on an individual basis or for a collective unit</a:t>
            </a:r>
            <a:endParaRPr lang="en-US" sz="2400" dirty="0"/>
          </a:p>
        </p:txBody>
      </p:sp>
      <p:pic>
        <p:nvPicPr>
          <p:cNvPr id="5" name="Picture 4" descr="http://1.bp.blogspot.com/-xLZA8NuspB8/TdEr93BoljI/AAAAAAAABMk/YMR2NumVlW0/s1600/quality.jpg"/>
          <p:cNvPicPr/>
          <p:nvPr/>
        </p:nvPicPr>
        <p:blipFill>
          <a:blip r:embed="rId3" cstate="print"/>
          <a:srcRect/>
          <a:stretch>
            <a:fillRect/>
          </a:stretch>
        </p:blipFill>
        <p:spPr bwMode="auto">
          <a:xfrm>
            <a:off x="6172200" y="4191000"/>
            <a:ext cx="2247265" cy="1866265"/>
          </a:xfrm>
          <a:prstGeom prst="rect">
            <a:avLst/>
          </a:prstGeom>
          <a:noFill/>
          <a:ln w="9525">
            <a:noFill/>
            <a:miter lim="800000"/>
            <a:headEnd/>
            <a:tailEnd/>
          </a:ln>
        </p:spPr>
      </p:pic>
      <p:pic>
        <p:nvPicPr>
          <p:cNvPr id="8" name="Picture 7" descr="http://t1.gstatic.com/images?q=tbn:ANd9GcR1XXYNM3cN5YLfhmnuXeozFLgWgQXB1bLjoWgNOPXBXDNAFmyE"/>
          <p:cNvPicPr/>
          <p:nvPr/>
        </p:nvPicPr>
        <p:blipFill>
          <a:blip r:embed="rId4" cstate="print"/>
          <a:srcRect/>
          <a:stretch>
            <a:fillRect/>
          </a:stretch>
        </p:blipFill>
        <p:spPr bwMode="auto">
          <a:xfrm>
            <a:off x="381000" y="4191000"/>
            <a:ext cx="2438400" cy="2092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linds(horizontal)">
                                      <p:cBhvr>
                                        <p:cTn id="1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685800"/>
          </a:xfrm>
        </p:spPr>
        <p:txBody>
          <a:bodyPr>
            <a:normAutofit fontScale="90000"/>
          </a:bodyPr>
          <a:lstStyle/>
          <a:p>
            <a:r>
              <a:rPr lang="en-US" dirty="0" smtClean="0"/>
              <a:t/>
            </a:r>
            <a:br>
              <a:rPr lang="en-US" dirty="0" smtClean="0"/>
            </a:br>
            <a:r>
              <a:rPr lang="en-US" sz="3600" b="1" dirty="0" smtClean="0">
                <a:solidFill>
                  <a:schemeClr val="tx2"/>
                </a:solidFill>
              </a:rPr>
              <a:t>Bangladesh Study</a:t>
            </a:r>
            <a:br>
              <a:rPr lang="en-US" sz="3600" b="1" dirty="0" smtClean="0">
                <a:solidFill>
                  <a:schemeClr val="tx2"/>
                </a:solidFill>
              </a:rPr>
            </a:br>
            <a:endParaRPr lang="en-US" b="1" dirty="0">
              <a:solidFill>
                <a:schemeClr val="tx2"/>
              </a:solidFill>
            </a:endParaRPr>
          </a:p>
        </p:txBody>
      </p:sp>
      <p:sp>
        <p:nvSpPr>
          <p:cNvPr id="3" name="Content Placeholder 2"/>
          <p:cNvSpPr>
            <a:spLocks noGrp="1"/>
          </p:cNvSpPr>
          <p:nvPr>
            <p:ph idx="1"/>
          </p:nvPr>
        </p:nvSpPr>
        <p:spPr>
          <a:xfrm>
            <a:off x="457200" y="1524000"/>
            <a:ext cx="8229600" cy="4602163"/>
          </a:xfrm>
        </p:spPr>
        <p:txBody>
          <a:bodyPr/>
          <a:lstStyle/>
          <a:p>
            <a:r>
              <a:rPr lang="en-US" sz="2800" dirty="0" smtClean="0"/>
              <a:t>The most powerful predictor for client satisfaction was:</a:t>
            </a:r>
          </a:p>
          <a:p>
            <a:pPr lvl="1"/>
            <a:r>
              <a:rPr lang="en-US" sz="2400" dirty="0" smtClean="0"/>
              <a:t> provider </a:t>
            </a:r>
            <a:r>
              <a:rPr lang="en-US" sz="2400" b="1" dirty="0" err="1" smtClean="0"/>
              <a:t>behaviour</a:t>
            </a:r>
            <a:r>
              <a:rPr lang="en-US" sz="2400" b="1" dirty="0" smtClean="0"/>
              <a:t>,</a:t>
            </a:r>
            <a:r>
              <a:rPr lang="en-US" sz="2400" dirty="0" smtClean="0"/>
              <a:t> especially </a:t>
            </a:r>
            <a:r>
              <a:rPr lang="en-US" sz="2400" b="1" dirty="0" smtClean="0"/>
              <a:t>respect and politeness</a:t>
            </a:r>
            <a:r>
              <a:rPr lang="en-US" sz="2400" dirty="0" smtClean="0"/>
              <a:t>. For patients this aspect was much more important than the technical competence of the provider. </a:t>
            </a:r>
          </a:p>
          <a:p>
            <a:pPr lvl="1"/>
            <a:r>
              <a:rPr lang="en-US" sz="2400" dirty="0" smtClean="0"/>
              <a:t>Furthermore, </a:t>
            </a:r>
            <a:r>
              <a:rPr lang="en-US" sz="2400" b="1" dirty="0" smtClean="0"/>
              <a:t>prolongation of the waiting time </a:t>
            </a:r>
            <a:r>
              <a:rPr lang="en-US" sz="2400" dirty="0" smtClean="0"/>
              <a:t>more than 2 hours greatly dissatisfied the clients.</a:t>
            </a:r>
          </a:p>
          <a:p>
            <a:endParaRPr lang="en-US" dirty="0"/>
          </a:p>
        </p:txBody>
      </p:sp>
      <p:pic>
        <p:nvPicPr>
          <p:cNvPr id="4" name="Picture 3" descr="http://edge.shop.com/ccimg.shop.com/230000/237600/237614/products/-!Deluxe%20Black%20Labrador%20Soft%20Toy%20Dog%20Melissa%20Doug--400502324.jpg"/>
          <p:cNvPicPr/>
          <p:nvPr/>
        </p:nvPicPr>
        <p:blipFill>
          <a:blip r:embed="rId3" cstate="print"/>
          <a:srcRect/>
          <a:stretch>
            <a:fillRect/>
          </a:stretch>
        </p:blipFill>
        <p:spPr bwMode="auto">
          <a:xfrm>
            <a:off x="533400" y="4419600"/>
            <a:ext cx="2133600" cy="2176145"/>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5" name="Picture 4" descr="http://wvde.state.wv.us/osp/PBSECLogo.jpg"/>
          <p:cNvPicPr/>
          <p:nvPr/>
        </p:nvPicPr>
        <p:blipFill>
          <a:blip r:embed="rId4" cstate="print"/>
          <a:srcRect/>
          <a:stretch>
            <a:fillRect/>
          </a:stretch>
        </p:blipFill>
        <p:spPr bwMode="auto">
          <a:xfrm>
            <a:off x="6324600" y="4191000"/>
            <a:ext cx="2057400" cy="2231819"/>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2" presetClass="entr" presetSubtype="4"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blinds(horizontal)">
                                      <p:cBhvr>
                                        <p:cTn id="21" dur="500"/>
                                        <p:tgtEl>
                                          <p:spTgt spid="3">
                                            <p:txEl>
                                              <p:pRg st="2" end="2"/>
                                            </p:txEl>
                                          </p:spTgt>
                                        </p:tgtEl>
                                      </p:cBhvr>
                                    </p:animEffect>
                                  </p:childTnLst>
                                </p:cTn>
                              </p:par>
                              <p:par>
                                <p:cTn id="22" presetID="6" presetClass="emph" presetSubtype="0" fill="hold" nodeType="withEffect">
                                  <p:stCondLst>
                                    <p:cond delay="0"/>
                                  </p:stCondLst>
                                  <p:childTnLst>
                                    <p:animScale>
                                      <p:cBhvr>
                                        <p:cTn id="23" dur="2000" fill="hold"/>
                                        <p:tgtEl>
                                          <p:spTgt spid="5"/>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609600"/>
          </a:xfrm>
        </p:spPr>
        <p:txBody>
          <a:bodyPr>
            <a:normAutofit/>
          </a:bodyPr>
          <a:lstStyle/>
          <a:p>
            <a:r>
              <a:rPr lang="en-US" sz="3200" b="1" dirty="0" smtClean="0">
                <a:solidFill>
                  <a:schemeClr val="tx2"/>
                </a:solidFill>
              </a:rPr>
              <a:t>Summary</a:t>
            </a:r>
            <a:endParaRPr lang="en-US" sz="3200" b="1" dirty="0">
              <a:solidFill>
                <a:schemeClr val="tx2"/>
              </a:solidFill>
            </a:endParaRPr>
          </a:p>
        </p:txBody>
      </p:sp>
      <p:sp>
        <p:nvSpPr>
          <p:cNvPr id="3" name="Content Placeholder 2"/>
          <p:cNvSpPr>
            <a:spLocks noGrp="1"/>
          </p:cNvSpPr>
          <p:nvPr>
            <p:ph idx="1"/>
          </p:nvPr>
        </p:nvSpPr>
        <p:spPr>
          <a:xfrm>
            <a:off x="457200" y="1219200"/>
            <a:ext cx="8229600" cy="4906963"/>
          </a:xfrm>
        </p:spPr>
        <p:txBody>
          <a:bodyPr>
            <a:normAutofit/>
          </a:bodyPr>
          <a:lstStyle/>
          <a:p>
            <a:r>
              <a:rPr lang="en-US" dirty="0" smtClean="0"/>
              <a:t>Quality is multidimensional</a:t>
            </a:r>
          </a:p>
          <a:p>
            <a:r>
              <a:rPr lang="en-US" dirty="0" smtClean="0"/>
              <a:t>Quality is dynamic</a:t>
            </a:r>
          </a:p>
          <a:p>
            <a:r>
              <a:rPr lang="en-US" dirty="0" smtClean="0"/>
              <a:t>Quality work needs team work</a:t>
            </a:r>
          </a:p>
          <a:p>
            <a:r>
              <a:rPr lang="en-US" dirty="0" smtClean="0"/>
              <a:t>Audit is important for quality improvement</a:t>
            </a:r>
          </a:p>
          <a:p>
            <a:r>
              <a:rPr lang="en-US" dirty="0" smtClean="0"/>
              <a:t>Follow us is mandatory for audit</a:t>
            </a:r>
          </a:p>
          <a:p>
            <a:r>
              <a:rPr lang="en-US" dirty="0" smtClean="0"/>
              <a:t>Errors and confusion can happen </a:t>
            </a:r>
          </a:p>
          <a:p>
            <a:pPr>
              <a:buNone/>
            </a:pPr>
            <a:r>
              <a:rPr lang="en-US" dirty="0" smtClean="0"/>
              <a:t>	</a:t>
            </a:r>
            <a:r>
              <a:rPr lang="en-US" b="1" dirty="0" smtClean="0"/>
              <a:t>Quality is not doing different thing but doing the things differently</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linds(horizont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linds(horizontal)">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blinds(horizontal)">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8" presetClass="emph" presetSubtype="0" fill="hold" nodeType="clickEffect">
                                  <p:stCondLst>
                                    <p:cond delay="0"/>
                                  </p:stCondLst>
                                  <p:childTnLst>
                                    <p:animRot by="21600000">
                                      <p:cBhvr>
                                        <p:cTn id="41" dur="1000" fill="hold"/>
                                        <p:tgtEl>
                                          <p:spTgt spid="3">
                                            <p:txEl>
                                              <p:pRg st="6" end="6"/>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Strategies</a:t>
            </a:r>
            <a:endParaRPr lang="en-US" dirty="0"/>
          </a:p>
        </p:txBody>
      </p:sp>
      <p:sp>
        <p:nvSpPr>
          <p:cNvPr id="3" name="Content Placeholder 2"/>
          <p:cNvSpPr>
            <a:spLocks noGrp="1"/>
          </p:cNvSpPr>
          <p:nvPr>
            <p:ph idx="1"/>
          </p:nvPr>
        </p:nvSpPr>
        <p:spPr/>
        <p:txBody>
          <a:bodyPr/>
          <a:lstStyle/>
          <a:p>
            <a:r>
              <a:rPr lang="en-US" dirty="0" smtClean="0"/>
              <a:t>Protocol Development</a:t>
            </a:r>
          </a:p>
          <a:p>
            <a:pPr lvl="1">
              <a:buNone/>
            </a:pPr>
            <a:r>
              <a:rPr lang="en-US" dirty="0" smtClean="0"/>
              <a:t>Emergency Care</a:t>
            </a:r>
          </a:p>
          <a:p>
            <a:pPr lvl="1">
              <a:buNone/>
            </a:pPr>
            <a:r>
              <a:rPr lang="en-US" dirty="0" smtClean="0"/>
              <a:t>Outreach Service including surgical eye camp</a:t>
            </a:r>
          </a:p>
          <a:p>
            <a:pPr lvl="1">
              <a:buNone/>
            </a:pPr>
            <a:r>
              <a:rPr lang="en-US" dirty="0" smtClean="0"/>
              <a:t>Surgical Guidelines</a:t>
            </a:r>
          </a:p>
          <a:p>
            <a:pPr lvl="1">
              <a:buNone/>
            </a:pPr>
            <a:r>
              <a:rPr lang="en-US" dirty="0" smtClean="0"/>
              <a:t>Sterilization guidelines</a:t>
            </a:r>
          </a:p>
          <a:p>
            <a:r>
              <a:rPr lang="en-US" dirty="0" smtClean="0"/>
              <a:t>Cost Containment</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pPr algn="l"/>
            <a:r>
              <a:rPr lang="en-US" sz="3200" b="1" dirty="0" smtClean="0">
                <a:solidFill>
                  <a:schemeClr val="tx2"/>
                </a:solidFill>
              </a:rPr>
              <a:t>Quality Defined </a:t>
            </a:r>
            <a:endParaRPr lang="en-US" sz="3200" b="1" dirty="0">
              <a:solidFill>
                <a:schemeClr val="tx2"/>
              </a:solidFill>
            </a:endParaRPr>
          </a:p>
        </p:txBody>
      </p:sp>
      <p:sp>
        <p:nvSpPr>
          <p:cNvPr id="3" name="Content Placeholder 2"/>
          <p:cNvSpPr>
            <a:spLocks noGrp="1"/>
          </p:cNvSpPr>
          <p:nvPr>
            <p:ph idx="1"/>
          </p:nvPr>
        </p:nvSpPr>
        <p:spPr>
          <a:xfrm>
            <a:off x="457200" y="838200"/>
            <a:ext cx="8229600" cy="5287963"/>
          </a:xfrm>
        </p:spPr>
        <p:txBody>
          <a:bodyPr>
            <a:normAutofit/>
          </a:bodyPr>
          <a:lstStyle/>
          <a:p>
            <a:r>
              <a:rPr lang="en-US" sz="2400" dirty="0" smtClean="0">
                <a:solidFill>
                  <a:srgbClr val="33CCCC"/>
                </a:solidFill>
              </a:rPr>
              <a:t> </a:t>
            </a:r>
          </a:p>
          <a:p>
            <a:pPr algn="ctr">
              <a:buNone/>
            </a:pPr>
            <a:r>
              <a:rPr lang="en-US" sz="2400" b="1" dirty="0" smtClean="0"/>
              <a:t>QUALITY IS MULTIDIMENSIONAL</a:t>
            </a:r>
          </a:p>
          <a:p>
            <a:r>
              <a:rPr lang="en-US" sz="2400" dirty="0" smtClean="0"/>
              <a:t>Different people interpret quality differently. </a:t>
            </a:r>
          </a:p>
          <a:p>
            <a:r>
              <a:rPr lang="en-GB" sz="2400" dirty="0" smtClean="0">
                <a:latin typeface="Arial" pitchFamily="34" charset="0"/>
                <a:cs typeface="Arial" pitchFamily="34" charset="0"/>
              </a:rPr>
              <a:t>Quality is delivering of products and services </a:t>
            </a:r>
            <a:r>
              <a:rPr lang="en-GB" sz="2400" b="1" dirty="0" smtClean="0">
                <a:latin typeface="Arial" pitchFamily="34" charset="0"/>
                <a:cs typeface="Arial" pitchFamily="34" charset="0"/>
              </a:rPr>
              <a:t>faster, better, cheaper and newer </a:t>
            </a:r>
            <a:r>
              <a:rPr lang="en-GB" sz="2400" dirty="0" smtClean="0">
                <a:latin typeface="Arial" pitchFamily="34" charset="0"/>
                <a:cs typeface="Arial" pitchFamily="34" charset="0"/>
              </a:rPr>
              <a:t>at the minimum possible cost</a:t>
            </a:r>
          </a:p>
          <a:p>
            <a:r>
              <a:rPr lang="en-GB" sz="2400" dirty="0" smtClean="0">
                <a:latin typeface="Arial" pitchFamily="34" charset="0"/>
                <a:cs typeface="Arial" pitchFamily="34" charset="0"/>
              </a:rPr>
              <a:t>It is not a static perception, is like a liquid</a:t>
            </a:r>
            <a:endParaRPr lang="en-US" sz="2400" dirty="0" smtClean="0">
              <a:latin typeface="Arial" pitchFamily="34" charset="0"/>
              <a:cs typeface="Arial" pitchFamily="34" charset="0"/>
            </a:endParaRPr>
          </a:p>
          <a:p>
            <a:endParaRPr lang="en-US" sz="2400" b="1" dirty="0"/>
          </a:p>
        </p:txBody>
      </p:sp>
      <p:pic>
        <p:nvPicPr>
          <p:cNvPr id="4" name="Picture 3" descr="http://1.bp.blogspot.com/-xLZA8NuspB8/TdEr93BoljI/AAAAAAAABMk/YMR2NumVlW0/s1600/quality.jpg"/>
          <p:cNvPicPr/>
          <p:nvPr/>
        </p:nvPicPr>
        <p:blipFill>
          <a:blip r:embed="rId3" cstate="print"/>
          <a:srcRect/>
          <a:stretch>
            <a:fillRect/>
          </a:stretch>
        </p:blipFill>
        <p:spPr bwMode="auto">
          <a:xfrm>
            <a:off x="6934200" y="685800"/>
            <a:ext cx="1905000" cy="1600200"/>
          </a:xfrm>
          <a:prstGeom prst="rect">
            <a:avLst/>
          </a:prstGeom>
          <a:noFill/>
          <a:ln w="9525">
            <a:noFill/>
            <a:miter lim="800000"/>
            <a:headEnd/>
            <a:tailEnd/>
          </a:ln>
        </p:spPr>
      </p:pic>
      <p:pic>
        <p:nvPicPr>
          <p:cNvPr id="6" name="Picture 5" descr="http://www.medrants.com/blindmen-elephant.gif"/>
          <p:cNvPicPr/>
          <p:nvPr/>
        </p:nvPicPr>
        <p:blipFill>
          <a:blip r:embed="rId4" cstate="print"/>
          <a:srcRect/>
          <a:stretch>
            <a:fillRect/>
          </a:stretch>
        </p:blipFill>
        <p:spPr bwMode="auto">
          <a:xfrm rot="20901435">
            <a:off x="5571957" y="3665243"/>
            <a:ext cx="3352800" cy="251460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7" name="Picture 6" descr="http://t1.gstatic.com/images?q=tbn:ANd9GcR1oj4YOkqt6Gzw6u9JCR8hQvQDu5cWdXXAu6KZ3vVmqDM8n3MxVPB4u4lV"/>
          <p:cNvPicPr/>
          <p:nvPr/>
        </p:nvPicPr>
        <p:blipFill>
          <a:blip r:embed="rId5" cstate="print"/>
          <a:srcRect/>
          <a:stretch>
            <a:fillRect/>
          </a:stretch>
        </p:blipFill>
        <p:spPr bwMode="auto">
          <a:xfrm rot="335036">
            <a:off x="448559" y="4627222"/>
            <a:ext cx="2775585" cy="15240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1000"/>
                                        <p:tgtEl>
                                          <p:spTgt spid="3">
                                            <p:txEl>
                                              <p:pRg st="1" end="1"/>
                                            </p:txEl>
                                          </p:spTgt>
                                        </p:tgtEl>
                                      </p:cBhvr>
                                    </p:animEffect>
                                  </p:childTnLst>
                                </p:cTn>
                              </p:par>
                              <p:par>
                                <p:cTn id="8" presetID="8" presetClass="entr" presetSubtype="16"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amond(in)">
                                      <p:cBhvr>
                                        <p:cTn id="10" dur="2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horizontal)">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blinds(horizontal)">
                                      <p:cBhvr>
                                        <p:cTn id="23" dur="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blinds(horizontal)">
                                      <p:cBhvr>
                                        <p:cTn id="28" dur="500"/>
                                        <p:tgtEl>
                                          <p:spTgt spid="3">
                                            <p:txEl>
                                              <p:pRg st="4" end="4"/>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blinds(horizontal)">
                                      <p:cBhvr>
                                        <p:cTn id="31"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Guidelines for audit</a:t>
            </a:r>
          </a:p>
          <a:p>
            <a:pPr lvl="1">
              <a:buNone/>
            </a:pPr>
            <a:r>
              <a:rPr lang="en-US" dirty="0" smtClean="0"/>
              <a:t>Clinical Audit</a:t>
            </a:r>
          </a:p>
          <a:p>
            <a:pPr lvl="1">
              <a:buNone/>
            </a:pPr>
            <a:r>
              <a:rPr lang="en-US" dirty="0" smtClean="0"/>
              <a:t>Surgical Audit</a:t>
            </a:r>
          </a:p>
          <a:p>
            <a:pPr lvl="1">
              <a:buNone/>
            </a:pPr>
            <a:r>
              <a:rPr lang="en-US" dirty="0" smtClean="0"/>
              <a:t>Service Quality Audit </a:t>
            </a:r>
          </a:p>
          <a:p>
            <a:pPr lvl="2">
              <a:buNone/>
            </a:pPr>
            <a:r>
              <a:rPr lang="en-US" dirty="0" smtClean="0"/>
              <a:t>Client perception/ Satisfaction </a:t>
            </a:r>
          </a:p>
          <a:p>
            <a:r>
              <a:rPr lang="en-US" dirty="0" smtClean="0"/>
              <a:t>Bench Mark</a:t>
            </a:r>
          </a:p>
          <a:p>
            <a:r>
              <a:rPr lang="en-US" dirty="0" smtClean="0"/>
              <a:t>Replica</a:t>
            </a:r>
          </a:p>
          <a:p>
            <a:pPr lvl="2">
              <a:buNone/>
            </a:pPr>
            <a:endParaRPr lang="en-US" dirty="0" smtClean="0"/>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What are common practices elsewhere?</a:t>
            </a:r>
            <a:endParaRPr lang="en-US" sz="3200" dirty="0"/>
          </a:p>
        </p:txBody>
      </p:sp>
      <p:sp>
        <p:nvSpPr>
          <p:cNvPr id="3" name="Content Placeholder 2"/>
          <p:cNvSpPr>
            <a:spLocks noGrp="1"/>
          </p:cNvSpPr>
          <p:nvPr>
            <p:ph idx="1"/>
          </p:nvPr>
        </p:nvSpPr>
        <p:spPr/>
        <p:txBody>
          <a:bodyPr/>
          <a:lstStyle/>
          <a:p>
            <a:r>
              <a:rPr lang="en-US" dirty="0" smtClean="0"/>
              <a:t>Performance evaluation/self appraisal </a:t>
            </a:r>
          </a:p>
          <a:p>
            <a:r>
              <a:rPr lang="en-US" dirty="0" smtClean="0"/>
              <a:t>Number of surgeries performed/doctor</a:t>
            </a:r>
          </a:p>
          <a:p>
            <a:r>
              <a:rPr lang="en-US" dirty="0" smtClean="0"/>
              <a:t>Visual outcome/patient satisfaction </a:t>
            </a:r>
          </a:p>
          <a:p>
            <a:r>
              <a:rPr lang="en-US" dirty="0" smtClean="0"/>
              <a:t>Employee satisfaction </a:t>
            </a:r>
          </a:p>
          <a:p>
            <a:r>
              <a:rPr lang="en-US" dirty="0" smtClean="0"/>
              <a:t>Fellowship/residency/training/manufacture/</a:t>
            </a:r>
          </a:p>
          <a:p>
            <a:pPr>
              <a:buNone/>
            </a:pPr>
            <a:r>
              <a:rPr lang="en-US" dirty="0" smtClean="0"/>
              <a:t>	production </a:t>
            </a: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163762"/>
          </a:xfrm>
        </p:spPr>
        <p:txBody>
          <a:bodyPr>
            <a:normAutofit/>
          </a:bodyPr>
          <a:lstStyle/>
          <a:p>
            <a:r>
              <a:rPr lang="en-US" sz="6000" b="1" dirty="0" smtClean="0">
                <a:latin typeface="Vladimir Script" pitchFamily="66" charset="0"/>
              </a:rPr>
              <a:t>Thank You</a:t>
            </a:r>
            <a:endParaRPr lang="en-US" sz="6000" b="1" dirty="0">
              <a:latin typeface="Vladimir Script" pitchFamily="66" charset="0"/>
            </a:endParaRPr>
          </a:p>
        </p:txBody>
      </p:sp>
      <p:pic>
        <p:nvPicPr>
          <p:cNvPr id="6" name="Content Placeholder 5" descr="http://www.the-fine-jewelry-store.com/images/Hallmark_Gold2.jpg"/>
          <p:cNvPicPr>
            <a:picLocks noGrp="1"/>
          </p:cNvPicPr>
          <p:nvPr>
            <p:ph idx="1"/>
          </p:nvPr>
        </p:nvPicPr>
        <p:blipFill>
          <a:blip r:embed="rId3" cstate="print"/>
          <a:stretch>
            <a:fillRect/>
          </a:stretch>
        </p:blipFill>
        <p:spPr bwMode="auto">
          <a:xfrm>
            <a:off x="3048000" y="2057400"/>
            <a:ext cx="3276600" cy="262969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5000"/>
                                        <p:tgtEl>
                                          <p:spTgt spid="2"/>
                                        </p:tgtEl>
                                      </p:cBhvr>
                                    </p:animEffect>
                                  </p:childTnLst>
                                </p:cTn>
                              </p:par>
                              <p:par>
                                <p:cTn id="8" presetID="2" presetClass="entr" presetSubtype="4"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5000" fill="hold"/>
                                        <p:tgtEl>
                                          <p:spTgt spid="6"/>
                                        </p:tgtEl>
                                        <p:attrNameLst>
                                          <p:attrName>ppt_x</p:attrName>
                                        </p:attrNameLst>
                                      </p:cBhvr>
                                      <p:tavLst>
                                        <p:tav tm="0">
                                          <p:val>
                                            <p:strVal val="#ppt_x"/>
                                          </p:val>
                                        </p:tav>
                                        <p:tav tm="100000">
                                          <p:val>
                                            <p:strVal val="#ppt_x"/>
                                          </p:val>
                                        </p:tav>
                                      </p:tavLst>
                                    </p:anim>
                                    <p:anim calcmode="lin" valueType="num">
                                      <p:cBhvr additive="base">
                                        <p:cTn id="11" dur="50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sz="3200" b="1" dirty="0" smtClean="0">
                <a:solidFill>
                  <a:schemeClr val="tx2"/>
                </a:solidFill>
              </a:rPr>
              <a:t>Quality Defined    </a:t>
            </a:r>
            <a:r>
              <a:rPr lang="en-US" sz="2000" b="1" dirty="0" err="1" smtClean="0">
                <a:solidFill>
                  <a:schemeClr val="tx2"/>
                </a:solidFill>
              </a:rPr>
              <a:t>contd</a:t>
            </a:r>
            <a:r>
              <a:rPr lang="en-US" sz="2000" b="1" dirty="0" smtClean="0">
                <a:solidFill>
                  <a:schemeClr val="tx2"/>
                </a:solidFill>
              </a:rPr>
              <a:t>…. </a:t>
            </a:r>
            <a:endParaRPr lang="en-US" sz="2000" b="1" dirty="0">
              <a:solidFill>
                <a:schemeClr val="tx2"/>
              </a:solidFill>
            </a:endParaRPr>
          </a:p>
        </p:txBody>
      </p:sp>
      <p:sp>
        <p:nvSpPr>
          <p:cNvPr id="3" name="Content Placeholder 2"/>
          <p:cNvSpPr>
            <a:spLocks noGrp="1"/>
          </p:cNvSpPr>
          <p:nvPr>
            <p:ph idx="1"/>
          </p:nvPr>
        </p:nvSpPr>
        <p:spPr>
          <a:xfrm>
            <a:off x="457200" y="1371600"/>
            <a:ext cx="8229600" cy="4754563"/>
          </a:xfrm>
        </p:spPr>
        <p:txBody>
          <a:bodyPr>
            <a:normAutofit/>
          </a:bodyPr>
          <a:lstStyle/>
          <a:p>
            <a:r>
              <a:rPr lang="en-GB" sz="2400" dirty="0" smtClean="0">
                <a:latin typeface="Arial" pitchFamily="34" charset="0"/>
                <a:cs typeface="Arial" pitchFamily="34" charset="0"/>
              </a:rPr>
              <a:t>Quality  is the </a:t>
            </a:r>
            <a:r>
              <a:rPr lang="en-GB" sz="2400" b="1" dirty="0" smtClean="0">
                <a:latin typeface="Arial" pitchFamily="34" charset="0"/>
                <a:cs typeface="Arial" pitchFamily="34" charset="0"/>
              </a:rPr>
              <a:t>right </a:t>
            </a:r>
            <a:r>
              <a:rPr lang="en-GB" sz="2400" b="1" dirty="0">
                <a:latin typeface="Arial" pitchFamily="34" charset="0"/>
                <a:cs typeface="Arial" pitchFamily="34" charset="0"/>
              </a:rPr>
              <a:t>product </a:t>
            </a:r>
            <a:r>
              <a:rPr lang="en-GB" sz="2400" dirty="0">
                <a:latin typeface="Arial" pitchFamily="34" charset="0"/>
                <a:cs typeface="Arial" pitchFamily="34" charset="0"/>
              </a:rPr>
              <a:t>to the </a:t>
            </a:r>
            <a:r>
              <a:rPr lang="en-GB" sz="2400" b="1" dirty="0">
                <a:latin typeface="Arial" pitchFamily="34" charset="0"/>
                <a:cs typeface="Arial" pitchFamily="34" charset="0"/>
              </a:rPr>
              <a:t>right place </a:t>
            </a:r>
            <a:r>
              <a:rPr lang="en-GB" sz="2400" dirty="0">
                <a:latin typeface="Arial" pitchFamily="34" charset="0"/>
                <a:cs typeface="Arial" pitchFamily="34" charset="0"/>
              </a:rPr>
              <a:t>at the </a:t>
            </a:r>
            <a:r>
              <a:rPr lang="en-GB" sz="2400" b="1" dirty="0">
                <a:latin typeface="Arial" pitchFamily="34" charset="0"/>
                <a:cs typeface="Arial" pitchFamily="34" charset="0"/>
              </a:rPr>
              <a:t>right </a:t>
            </a:r>
            <a:r>
              <a:rPr lang="en-GB" sz="2400" b="1" dirty="0" smtClean="0">
                <a:latin typeface="Arial" pitchFamily="34" charset="0"/>
                <a:cs typeface="Arial" pitchFamily="34" charset="0"/>
              </a:rPr>
              <a:t>time</a:t>
            </a:r>
            <a:r>
              <a:rPr lang="en-GB" sz="2400" dirty="0" smtClean="0">
                <a:latin typeface="Arial" pitchFamily="34" charset="0"/>
                <a:cs typeface="Arial" pitchFamily="34" charset="0"/>
              </a:rPr>
              <a:t>; exceeding customers expectations“ at the lowest cost</a:t>
            </a:r>
          </a:p>
          <a:p>
            <a:endParaRPr lang="en-US" sz="2400" dirty="0">
              <a:latin typeface="Arial" pitchFamily="34" charset="0"/>
              <a:cs typeface="Arial" pitchFamily="34" charset="0"/>
            </a:endParaRPr>
          </a:p>
          <a:p>
            <a:endParaRPr lang="en-US" dirty="0"/>
          </a:p>
        </p:txBody>
      </p:sp>
      <p:pic>
        <p:nvPicPr>
          <p:cNvPr id="4" name="Picture 3" descr="http://www.lockhartcasemanagement.com/wp-content/uploads/2011/06/Quality-Management-System-picture.jpg"/>
          <p:cNvPicPr/>
          <p:nvPr/>
        </p:nvPicPr>
        <p:blipFill>
          <a:blip r:embed="rId3" cstate="print"/>
          <a:srcRect/>
          <a:stretch>
            <a:fillRect/>
          </a:stretch>
        </p:blipFill>
        <p:spPr bwMode="auto">
          <a:xfrm>
            <a:off x="1981200" y="2895600"/>
            <a:ext cx="4572000" cy="3276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amond(in)">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838200"/>
          </a:xfrm>
        </p:spPr>
        <p:txBody>
          <a:bodyPr>
            <a:normAutofit/>
          </a:bodyPr>
          <a:lstStyle/>
          <a:p>
            <a:r>
              <a:rPr lang="en-US" sz="3200" b="1" dirty="0" smtClean="0">
                <a:solidFill>
                  <a:schemeClr val="tx2"/>
                </a:solidFill>
              </a:rPr>
              <a:t>Dimensions of Service Quality</a:t>
            </a:r>
            <a:endParaRPr lang="en-US" sz="3200" b="1" dirty="0">
              <a:solidFill>
                <a:schemeClr val="tx2"/>
              </a:solidFill>
            </a:endParaRPr>
          </a:p>
        </p:txBody>
      </p:sp>
      <p:sp>
        <p:nvSpPr>
          <p:cNvPr id="3" name="Content Placeholder 2"/>
          <p:cNvSpPr>
            <a:spLocks noGrp="1"/>
          </p:cNvSpPr>
          <p:nvPr>
            <p:ph idx="1"/>
          </p:nvPr>
        </p:nvSpPr>
        <p:spPr>
          <a:xfrm>
            <a:off x="457200" y="1295400"/>
            <a:ext cx="8229600" cy="5562600"/>
          </a:xfrm>
        </p:spPr>
        <p:txBody>
          <a:bodyPr>
            <a:normAutofit fontScale="70000" lnSpcReduction="20000"/>
          </a:bodyPr>
          <a:lstStyle/>
          <a:p>
            <a:pPr>
              <a:buNone/>
            </a:pPr>
            <a:r>
              <a:rPr lang="en-GB" sz="3400" dirty="0" smtClean="0"/>
              <a:t>Classifying the dimensions of service quality is more </a:t>
            </a:r>
          </a:p>
          <a:p>
            <a:pPr>
              <a:buNone/>
            </a:pPr>
            <a:r>
              <a:rPr lang="en-GB" sz="3400" dirty="0" smtClean="0"/>
              <a:t>challenging than to classify the product quality.</a:t>
            </a:r>
            <a:r>
              <a:rPr lang="en-GB" dirty="0" smtClean="0"/>
              <a:t> </a:t>
            </a:r>
          </a:p>
          <a:p>
            <a:pPr marL="514350" indent="-514350">
              <a:buNone/>
            </a:pPr>
            <a:endParaRPr lang="en-GB" sz="1300" dirty="0" smtClean="0"/>
          </a:p>
          <a:p>
            <a:pPr marL="514350" indent="-514350">
              <a:buNone/>
            </a:pPr>
            <a:r>
              <a:rPr lang="en-GB" sz="3400" dirty="0" smtClean="0"/>
              <a:t>Some of the dimensions of service quality:</a:t>
            </a:r>
          </a:p>
          <a:p>
            <a:pPr marL="914400" lvl="1" indent="-514350">
              <a:buNone/>
            </a:pPr>
            <a:r>
              <a:rPr lang="en-GB" sz="3400" dirty="0" smtClean="0"/>
              <a:t>-Access to services</a:t>
            </a:r>
          </a:p>
          <a:p>
            <a:pPr marL="914400" lvl="1" indent="-514350">
              <a:buNone/>
            </a:pPr>
            <a:r>
              <a:rPr lang="en-GB" sz="3400" dirty="0" smtClean="0"/>
              <a:t>-Effectiveness of care</a:t>
            </a:r>
          </a:p>
          <a:p>
            <a:pPr marL="914400" lvl="1" indent="-514350">
              <a:buNone/>
            </a:pPr>
            <a:r>
              <a:rPr lang="en-GB" sz="3400" dirty="0" smtClean="0"/>
              <a:t>-Efficiency of service delivery</a:t>
            </a:r>
          </a:p>
          <a:p>
            <a:pPr marL="914400" lvl="1" indent="-514350">
              <a:buNone/>
            </a:pPr>
            <a:r>
              <a:rPr lang="en-GB" sz="3400" dirty="0" smtClean="0"/>
              <a:t>-Interpersonal relations</a:t>
            </a:r>
          </a:p>
          <a:p>
            <a:pPr marL="914400" lvl="1" indent="-514350">
              <a:buNone/>
            </a:pPr>
            <a:r>
              <a:rPr lang="en-GB" sz="3400" dirty="0" smtClean="0"/>
              <a:t>-Continuity of services</a:t>
            </a:r>
          </a:p>
          <a:p>
            <a:pPr marL="914400" lvl="1" indent="-514350">
              <a:buNone/>
            </a:pPr>
            <a:r>
              <a:rPr lang="en-GB" sz="3400" dirty="0" smtClean="0"/>
              <a:t>-Safety </a:t>
            </a:r>
          </a:p>
          <a:p>
            <a:pPr marL="914400" lvl="1" indent="-514350">
              <a:buNone/>
            </a:pPr>
            <a:r>
              <a:rPr lang="en-GB" sz="3400" dirty="0" smtClean="0"/>
              <a:t>-Physical infrastructure and comfort</a:t>
            </a:r>
          </a:p>
          <a:p>
            <a:pPr marL="914400" lvl="1" indent="-514350">
              <a:buNone/>
            </a:pPr>
            <a:r>
              <a:rPr lang="en-GB" sz="3400" dirty="0" smtClean="0"/>
              <a:t>-Personal interaction with staff</a:t>
            </a:r>
          </a:p>
          <a:p>
            <a:pPr marL="914400" lvl="1" indent="-514350">
              <a:buNone/>
            </a:pPr>
            <a:r>
              <a:rPr lang="en-GB" sz="3400" dirty="0" smtClean="0"/>
              <a:t>-Degree of two-way understanding in patient and caregiver</a:t>
            </a:r>
          </a:p>
          <a:p>
            <a:pPr marL="914400" lvl="1" indent="-514350">
              <a:buNone/>
            </a:pPr>
            <a:r>
              <a:rPr lang="en-GB" sz="3400" dirty="0" smtClean="0"/>
              <a:t>-Level of patient participation in decision making</a:t>
            </a:r>
            <a:endParaRPr lang="en-US" sz="3400"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linds(horizontal)">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blinds(horizontal)">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blinds(horizontal)">
                                      <p:cBhvr>
                                        <p:cTn id="41" dur="500"/>
                                        <p:tgtEl>
                                          <p:spTgt spid="3">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blinds(horizontal)">
                                      <p:cBhvr>
                                        <p:cTn id="46" dur="500"/>
                                        <p:tgtEl>
                                          <p:spTgt spid="3">
                                            <p:txEl>
                                              <p:pRg st="9" end="9"/>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Effect transition="in" filter="blinds(horizontal)">
                                      <p:cBhvr>
                                        <p:cTn id="51" dur="500"/>
                                        <p:tgtEl>
                                          <p:spTgt spid="3">
                                            <p:txEl>
                                              <p:pRg st="10" end="1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nodeType="clickEffect">
                                  <p:stCondLst>
                                    <p:cond delay="0"/>
                                  </p:stCondLst>
                                  <p:childTnLst>
                                    <p:set>
                                      <p:cBhvr>
                                        <p:cTn id="55" dur="1" fill="hold">
                                          <p:stCondLst>
                                            <p:cond delay="0"/>
                                          </p:stCondLst>
                                        </p:cTn>
                                        <p:tgtEl>
                                          <p:spTgt spid="3">
                                            <p:txEl>
                                              <p:pRg st="11" end="11"/>
                                            </p:txEl>
                                          </p:spTgt>
                                        </p:tgtEl>
                                        <p:attrNameLst>
                                          <p:attrName>style.visibility</p:attrName>
                                        </p:attrNameLst>
                                      </p:cBhvr>
                                      <p:to>
                                        <p:strVal val="visible"/>
                                      </p:to>
                                    </p:set>
                                    <p:animEffect transition="in" filter="blinds(horizontal)">
                                      <p:cBhvr>
                                        <p:cTn id="56" dur="500"/>
                                        <p:tgtEl>
                                          <p:spTgt spid="3">
                                            <p:txEl>
                                              <p:pRg st="11" end="11"/>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nodeType="clickEffect">
                                  <p:stCondLst>
                                    <p:cond delay="0"/>
                                  </p:stCondLst>
                                  <p:childTnLst>
                                    <p:set>
                                      <p:cBhvr>
                                        <p:cTn id="60" dur="1" fill="hold">
                                          <p:stCondLst>
                                            <p:cond delay="0"/>
                                          </p:stCondLst>
                                        </p:cTn>
                                        <p:tgtEl>
                                          <p:spTgt spid="3">
                                            <p:txEl>
                                              <p:pRg st="12" end="12"/>
                                            </p:txEl>
                                          </p:spTgt>
                                        </p:tgtEl>
                                        <p:attrNameLst>
                                          <p:attrName>style.visibility</p:attrName>
                                        </p:attrNameLst>
                                      </p:cBhvr>
                                      <p:to>
                                        <p:strVal val="visible"/>
                                      </p:to>
                                    </p:set>
                                    <p:animEffect transition="in" filter="blinds(horizontal)">
                                      <p:cBhvr>
                                        <p:cTn id="61" dur="500"/>
                                        <p:tgtEl>
                                          <p:spTgt spid="3">
                                            <p:txEl>
                                              <p:pRg st="12" end="12"/>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nodeType="clickEffect">
                                  <p:stCondLst>
                                    <p:cond delay="0"/>
                                  </p:stCondLst>
                                  <p:childTnLst>
                                    <p:set>
                                      <p:cBhvr>
                                        <p:cTn id="65" dur="1" fill="hold">
                                          <p:stCondLst>
                                            <p:cond delay="0"/>
                                          </p:stCondLst>
                                        </p:cTn>
                                        <p:tgtEl>
                                          <p:spTgt spid="3">
                                            <p:txEl>
                                              <p:pRg st="13" end="13"/>
                                            </p:txEl>
                                          </p:spTgt>
                                        </p:tgtEl>
                                        <p:attrNameLst>
                                          <p:attrName>style.visibility</p:attrName>
                                        </p:attrNameLst>
                                      </p:cBhvr>
                                      <p:to>
                                        <p:strVal val="visible"/>
                                      </p:to>
                                    </p:set>
                                    <p:animEffect transition="in" filter="blinds(horizontal)">
                                      <p:cBhvr>
                                        <p:cTn id="66"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GB" dirty="0" smtClean="0"/>
              <a:t>Measuring and monitoring are other important concepts for improving quality (FOLLOW UP OF THE PTS.)</a:t>
            </a:r>
          </a:p>
          <a:p>
            <a:r>
              <a:rPr lang="en-GB" dirty="0" smtClean="0"/>
              <a:t>Patient centred care</a:t>
            </a:r>
            <a:endParaRPr lang="en-US" dirty="0" smtClean="0"/>
          </a:p>
          <a:p>
            <a:endParaRPr lang="en-US" dirty="0"/>
          </a:p>
        </p:txBody>
      </p:sp>
      <p:pic>
        <p:nvPicPr>
          <p:cNvPr id="4" name="Picture 3" descr="http://t2.gstatic.com/images?q=tbn:ANd9GcQ5W3QG8mVkA1Ekp5ZbL1BUenKujv8pngEWN-nK030UKVhtrgcgIQ"/>
          <p:cNvPicPr/>
          <p:nvPr/>
        </p:nvPicPr>
        <p:blipFill>
          <a:blip r:embed="rId3" cstate="print"/>
          <a:srcRect/>
          <a:stretch>
            <a:fillRect/>
          </a:stretch>
        </p:blipFill>
        <p:spPr bwMode="auto">
          <a:xfrm>
            <a:off x="3276600" y="3810000"/>
            <a:ext cx="2842903" cy="2743200"/>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t>
            </a:r>
            <a:r>
              <a:rPr lang="en-US" dirty="0" smtClean="0">
                <a:latin typeface="Arial" pitchFamily="34" charset="0"/>
                <a:cs typeface="Arial" pitchFamily="34" charset="0"/>
              </a:rPr>
              <a:t>Quality" is often mistakenly linked with "high-cost" modalities</a:t>
            </a:r>
          </a:p>
          <a:p>
            <a:r>
              <a:rPr lang="en-US" dirty="0" smtClean="0">
                <a:latin typeface="Arial" pitchFamily="34" charset="0"/>
                <a:cs typeface="Arial" pitchFamily="34" charset="0"/>
              </a:rPr>
              <a:t>Sophisticated technological tools undoubtedly add to the quality of eye care but equally critical are many inexpensive measures to improve the outcome.</a:t>
            </a:r>
          </a:p>
          <a:p>
            <a:endParaRPr lang="en-US" dirty="0" smtClean="0">
              <a:latin typeface="Arial" pitchFamily="34" charset="0"/>
              <a:cs typeface="Arial" pitchFamily="34" charset="0"/>
            </a:endParaRP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1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838200"/>
          </a:xfrm>
        </p:spPr>
        <p:txBody>
          <a:bodyPr>
            <a:normAutofit/>
          </a:bodyPr>
          <a:lstStyle/>
          <a:p>
            <a:r>
              <a:rPr lang="en-US" sz="3200" b="1" dirty="0" smtClean="0">
                <a:solidFill>
                  <a:schemeClr val="tx2"/>
                </a:solidFill>
              </a:rPr>
              <a:t>Quality Eye Care: Today’s Perspective</a:t>
            </a:r>
            <a:endParaRPr lang="en-US" sz="3200" b="1" dirty="0">
              <a:solidFill>
                <a:schemeClr val="tx2"/>
              </a:solidFill>
            </a:endParaRPr>
          </a:p>
        </p:txBody>
      </p:sp>
      <p:sp>
        <p:nvSpPr>
          <p:cNvPr id="3" name="Content Placeholder 2"/>
          <p:cNvSpPr>
            <a:spLocks noGrp="1"/>
          </p:cNvSpPr>
          <p:nvPr>
            <p:ph idx="1"/>
          </p:nvPr>
        </p:nvSpPr>
        <p:spPr>
          <a:xfrm>
            <a:off x="457200" y="1219200"/>
            <a:ext cx="8229600" cy="4906963"/>
          </a:xfrm>
        </p:spPr>
        <p:txBody>
          <a:bodyPr/>
          <a:lstStyle/>
          <a:p>
            <a:r>
              <a:rPr lang="en-US" sz="2400" dirty="0" smtClean="0">
                <a:cs typeface="Arial" pitchFamily="34" charset="0"/>
              </a:rPr>
              <a:t>IOL has </a:t>
            </a:r>
            <a:r>
              <a:rPr lang="en-US" sz="2400" dirty="0" err="1" smtClean="0">
                <a:cs typeface="Arial" pitchFamily="34" charset="0"/>
              </a:rPr>
              <a:t>revolutionalized</a:t>
            </a:r>
            <a:r>
              <a:rPr lang="en-US" sz="2400" dirty="0" smtClean="0">
                <a:cs typeface="Arial" pitchFamily="34" charset="0"/>
              </a:rPr>
              <a:t> but other factors are equally important</a:t>
            </a:r>
            <a:endParaRPr lang="en-US" dirty="0" smtClean="0">
              <a:cs typeface="Arial" pitchFamily="34" charset="0"/>
            </a:endParaRPr>
          </a:p>
          <a:p>
            <a:pPr lvl="1"/>
            <a:r>
              <a:rPr lang="en-US" sz="2200" dirty="0" smtClean="0">
                <a:cs typeface="Arial" pitchFamily="34" charset="0"/>
              </a:rPr>
              <a:t>proper preoperative evaluation</a:t>
            </a:r>
            <a:r>
              <a:rPr lang="en-US" sz="2200" dirty="0" smtClean="0"/>
              <a:t> </a:t>
            </a:r>
          </a:p>
          <a:p>
            <a:pPr lvl="2"/>
            <a:r>
              <a:rPr lang="en-US" sz="2000" dirty="0" smtClean="0"/>
              <a:t>slit-lamp </a:t>
            </a:r>
            <a:r>
              <a:rPr lang="en-US" sz="2000" dirty="0" err="1" smtClean="0"/>
              <a:t>biomicroscopy</a:t>
            </a:r>
            <a:endParaRPr lang="en-US" sz="2000" dirty="0"/>
          </a:p>
          <a:p>
            <a:pPr lvl="2"/>
            <a:r>
              <a:rPr lang="en-US" sz="2000" dirty="0" err="1" smtClean="0"/>
              <a:t>applanation</a:t>
            </a:r>
            <a:r>
              <a:rPr lang="en-US" sz="2000" dirty="0" smtClean="0"/>
              <a:t> </a:t>
            </a:r>
            <a:r>
              <a:rPr lang="en-US" sz="2000" dirty="0" err="1" smtClean="0"/>
              <a:t>tonometry</a:t>
            </a:r>
            <a:r>
              <a:rPr lang="en-US" sz="2000" dirty="0" smtClean="0"/>
              <a:t> </a:t>
            </a:r>
          </a:p>
          <a:p>
            <a:pPr lvl="2"/>
            <a:r>
              <a:rPr lang="en-US" sz="2000" dirty="0" smtClean="0"/>
              <a:t>dilated </a:t>
            </a:r>
            <a:r>
              <a:rPr lang="en-US" sz="2000" dirty="0" err="1" smtClean="0"/>
              <a:t>fundus</a:t>
            </a:r>
            <a:r>
              <a:rPr lang="en-US" sz="2000" dirty="0" smtClean="0"/>
              <a:t> examination/B Scanning</a:t>
            </a:r>
            <a:endParaRPr lang="en-US" sz="2000" dirty="0" smtClean="0">
              <a:latin typeface="Arial" pitchFamily="34" charset="0"/>
              <a:cs typeface="Arial" pitchFamily="34" charset="0"/>
            </a:endParaRPr>
          </a:p>
          <a:p>
            <a:pPr lvl="1"/>
            <a:r>
              <a:rPr lang="en-US" sz="2400" dirty="0" smtClean="0">
                <a:cs typeface="Arial" pitchFamily="34" charset="0"/>
              </a:rPr>
              <a:t>attention to every detail in the operating room</a:t>
            </a:r>
          </a:p>
          <a:p>
            <a:pPr marL="1314450" lvl="2" indent="-457200"/>
            <a:r>
              <a:rPr lang="en-US" sz="2000" dirty="0" smtClean="0">
                <a:cs typeface="Arial" pitchFamily="34" charset="0"/>
              </a:rPr>
              <a:t>Availability of </a:t>
            </a:r>
            <a:r>
              <a:rPr lang="en-US" sz="2000" dirty="0" err="1" smtClean="0">
                <a:cs typeface="Arial" pitchFamily="34" charset="0"/>
              </a:rPr>
              <a:t>Povidone</a:t>
            </a:r>
            <a:r>
              <a:rPr lang="en-US" sz="2000" dirty="0" smtClean="0">
                <a:cs typeface="Arial" pitchFamily="34" charset="0"/>
              </a:rPr>
              <a:t> Iodine</a:t>
            </a:r>
          </a:p>
          <a:p>
            <a:pPr lvl="1"/>
            <a:r>
              <a:rPr lang="en-US" sz="2400" dirty="0" smtClean="0">
                <a:cs typeface="Arial" pitchFamily="34" charset="0"/>
              </a:rPr>
              <a:t>all aspects of asepsis</a:t>
            </a:r>
          </a:p>
          <a:p>
            <a:pPr lvl="2"/>
            <a:r>
              <a:rPr lang="en-US" sz="2000" dirty="0" smtClean="0">
                <a:cs typeface="Arial" pitchFamily="34" charset="0"/>
              </a:rPr>
              <a:t>Better Sterilization methods</a:t>
            </a:r>
          </a:p>
          <a:p>
            <a:pPr lvl="1">
              <a:buNone/>
            </a:pPr>
            <a:endParaRPr lang="en-US" sz="2000" dirty="0" smtClean="0">
              <a:latin typeface="Arial" pitchFamily="34" charset="0"/>
              <a:cs typeface="Arial" pitchFamily="34" charset="0"/>
            </a:endParaRPr>
          </a:p>
          <a:p>
            <a:endParaRPr lang="en-US" dirty="0"/>
          </a:p>
        </p:txBody>
      </p:sp>
      <p:pic>
        <p:nvPicPr>
          <p:cNvPr id="4" name="Picture 3" descr="http://t3.gstatic.com/images?q=tbn:ANd9GcRtDSQIu21-WooIgSPZAgqstlUtVU8IdDrbTo7H_NKxQvO99tdXXQ"/>
          <p:cNvPicPr/>
          <p:nvPr/>
        </p:nvPicPr>
        <p:blipFill>
          <a:blip r:embed="rId3" cstate="print"/>
          <a:srcRect/>
          <a:stretch>
            <a:fillRect/>
          </a:stretch>
        </p:blipFill>
        <p:spPr bwMode="auto">
          <a:xfrm>
            <a:off x="7205345" y="4648200"/>
            <a:ext cx="1938655" cy="1979295"/>
          </a:xfrm>
          <a:prstGeom prst="rect">
            <a:avLst/>
          </a:prstGeom>
          <a:noFill/>
          <a:ln w="9525">
            <a:noFill/>
            <a:miter lim="800000"/>
            <a:headEnd/>
            <a:tailEnd/>
          </a:ln>
        </p:spPr>
      </p:pic>
      <p:pic>
        <p:nvPicPr>
          <p:cNvPr id="5" name="Picture 4" descr="http://t2.gstatic.com/images?q=tbn:ANd9GcSJehJquTCpbfWLlL1f6430bH2_JYTteU9jFwujycwJIurxLcpfeopGVAkf"/>
          <p:cNvPicPr/>
          <p:nvPr/>
        </p:nvPicPr>
        <p:blipFill>
          <a:blip r:embed="rId4" cstate="print"/>
          <a:srcRect/>
          <a:stretch>
            <a:fillRect/>
          </a:stretch>
        </p:blipFill>
        <p:spPr bwMode="auto">
          <a:xfrm>
            <a:off x="228600" y="5486400"/>
            <a:ext cx="2971800" cy="1119505"/>
          </a:xfrm>
          <a:prstGeom prst="rect">
            <a:avLst/>
          </a:prstGeom>
          <a:noFill/>
          <a:ln w="9525">
            <a:noFill/>
            <a:miter lim="800000"/>
            <a:headEnd/>
            <a:tailEnd/>
          </a:ln>
        </p:spPr>
      </p:pic>
      <p:pic>
        <p:nvPicPr>
          <p:cNvPr id="6" name="Picture 5" descr="http://img.diytrade.com/cdimg/86560/2238016/0/1150337384/YZ5S_Digital_Slit_Lamp.jpg"/>
          <p:cNvPicPr/>
          <p:nvPr/>
        </p:nvPicPr>
        <p:blipFill>
          <a:blip r:embed="rId5" cstate="print"/>
          <a:srcRect/>
          <a:stretch>
            <a:fillRect/>
          </a:stretch>
        </p:blipFill>
        <p:spPr bwMode="auto">
          <a:xfrm>
            <a:off x="7086600" y="1676400"/>
            <a:ext cx="2057400" cy="2438400"/>
          </a:xfrm>
          <a:prstGeom prst="rect">
            <a:avLst/>
          </a:prstGeom>
          <a:noFill/>
          <a:ln w="9525">
            <a:noFill/>
            <a:miter lim="800000"/>
            <a:headEnd/>
            <a:tailEnd/>
          </a:ln>
        </p:spPr>
      </p:pic>
      <p:pic>
        <p:nvPicPr>
          <p:cNvPr id="7" name="Picture 6" descr="https://instrumentalmedico.wikispaces.com/file/view/autoclave.jpg/187338251/autoclave.jpg"/>
          <p:cNvPicPr/>
          <p:nvPr/>
        </p:nvPicPr>
        <p:blipFill>
          <a:blip r:embed="rId6" cstate="print"/>
          <a:srcRect/>
          <a:stretch>
            <a:fillRect/>
          </a:stretch>
        </p:blipFill>
        <p:spPr bwMode="auto">
          <a:xfrm>
            <a:off x="5181600" y="5334000"/>
            <a:ext cx="1930524" cy="1331721"/>
          </a:xfrm>
          <a:prstGeom prst="rect">
            <a:avLst/>
          </a:prstGeom>
          <a:noFill/>
          <a:ln w="9525">
            <a:noFill/>
            <a:miter lim="800000"/>
            <a:headEnd/>
            <a:tailEnd/>
          </a:ln>
        </p:spPr>
      </p:pic>
      <p:pic>
        <p:nvPicPr>
          <p:cNvPr id="8" name="Picture 7" descr="http://enfo.agt.bme.hu/drupal/sites/default/files/autoclave_.jpg"/>
          <p:cNvPicPr/>
          <p:nvPr/>
        </p:nvPicPr>
        <p:blipFill>
          <a:blip r:embed="rId7" cstate="print"/>
          <a:srcRect/>
          <a:stretch>
            <a:fillRect/>
          </a:stretch>
        </p:blipFill>
        <p:spPr bwMode="auto">
          <a:xfrm>
            <a:off x="3429000" y="5257800"/>
            <a:ext cx="1384712" cy="138471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amond(in)">
                                      <p:cBhvr>
                                        <p:cTn id="17" dur="1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blinds(horizontal)">
                                      <p:cBhvr>
                                        <p:cTn id="25" dur="500"/>
                                        <p:tgtEl>
                                          <p:spTgt spid="3">
                                            <p:txEl>
                                              <p:pRg st="3" end="3"/>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blinds(horizontal)">
                                      <p:cBhvr>
                                        <p:cTn id="28" dur="500"/>
                                        <p:tgtEl>
                                          <p:spTgt spid="3">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blinds(horizontal)">
                                      <p:cBhvr>
                                        <p:cTn id="33" dur="500"/>
                                        <p:tgtEl>
                                          <p:spTgt spid="3">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blinds(horizontal)">
                                      <p:cBhvr>
                                        <p:cTn id="38" dur="500"/>
                                        <p:tgtEl>
                                          <p:spTgt spid="3">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Effect transition="in" filter="blinds(horizontal)">
                                      <p:cBhvr>
                                        <p:cTn id="43" dur="500"/>
                                        <p:tgtEl>
                                          <p:spTgt spid="3">
                                            <p:txEl>
                                              <p:pRg st="7" end="7"/>
                                            </p:txEl>
                                          </p:spTgt>
                                        </p:tgtEl>
                                      </p:cBhvr>
                                    </p:animEffect>
                                  </p:childTnLst>
                                </p:cTn>
                              </p:par>
                              <p:par>
                                <p:cTn id="44" presetID="3" presetClass="entr" presetSubtype="10" fill="hold" nodeType="with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blinds(horizontal)">
                                      <p:cBhvr>
                                        <p:cTn id="4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066800"/>
          </a:xfrm>
        </p:spPr>
        <p:txBody>
          <a:bodyPr>
            <a:normAutofit/>
          </a:bodyPr>
          <a:lstStyle/>
          <a:p>
            <a:r>
              <a:rPr lang="en-US" sz="3200" b="1" dirty="0" smtClean="0">
                <a:solidFill>
                  <a:schemeClr val="tx2"/>
                </a:solidFill>
              </a:rPr>
              <a:t>Quality Assurance</a:t>
            </a:r>
            <a:endParaRPr lang="en-US" sz="3200" b="1" dirty="0">
              <a:solidFill>
                <a:schemeClr val="tx2"/>
              </a:solidFill>
            </a:endParaRPr>
          </a:p>
        </p:txBody>
      </p:sp>
      <p:sp>
        <p:nvSpPr>
          <p:cNvPr id="3" name="Content Placeholder 2"/>
          <p:cNvSpPr>
            <a:spLocks noGrp="1"/>
          </p:cNvSpPr>
          <p:nvPr>
            <p:ph idx="1"/>
          </p:nvPr>
        </p:nvSpPr>
        <p:spPr>
          <a:xfrm>
            <a:off x="457200" y="1066800"/>
            <a:ext cx="8229600" cy="4419601"/>
          </a:xfrm>
        </p:spPr>
        <p:txBody>
          <a:bodyPr>
            <a:normAutofit/>
          </a:bodyPr>
          <a:lstStyle/>
          <a:p>
            <a:r>
              <a:rPr lang="en-US" sz="2400" dirty="0" smtClean="0"/>
              <a:t>Quality assurance in health care can be defined as all activities that contribute to defining, designing, assessing, monitoring, and improving the quality of healthcare service</a:t>
            </a:r>
          </a:p>
          <a:p>
            <a:r>
              <a:rPr lang="en-US" sz="2400" dirty="0" smtClean="0"/>
              <a:t>These activities can be performed as part of the </a:t>
            </a:r>
          </a:p>
          <a:p>
            <a:pPr lvl="1"/>
            <a:r>
              <a:rPr lang="en-US" sz="2000" dirty="0" smtClean="0"/>
              <a:t>accreditation of facilities</a:t>
            </a:r>
          </a:p>
          <a:p>
            <a:pPr lvl="1"/>
            <a:r>
              <a:rPr lang="en-US" sz="2000" dirty="0" smtClean="0"/>
              <a:t>supervision of health workers, or other efforts to improve the performance of health workers and</a:t>
            </a:r>
          </a:p>
          <a:p>
            <a:pPr lvl="1"/>
            <a:r>
              <a:rPr lang="en-US" sz="2000" dirty="0" smtClean="0"/>
              <a:t>the quality of health services</a:t>
            </a:r>
          </a:p>
        </p:txBody>
      </p:sp>
      <p:pic>
        <p:nvPicPr>
          <p:cNvPr id="4" name="Picture 3" descr="http://www.topnews.in/files/Toyota-Motor.jpg"/>
          <p:cNvPicPr/>
          <p:nvPr/>
        </p:nvPicPr>
        <p:blipFill>
          <a:blip r:embed="rId3" cstate="print"/>
          <a:srcRect/>
          <a:stretch>
            <a:fillRect/>
          </a:stretch>
        </p:blipFill>
        <p:spPr bwMode="auto">
          <a:xfrm>
            <a:off x="0" y="5029200"/>
            <a:ext cx="2971800" cy="1828801"/>
          </a:xfrm>
          <a:prstGeom prst="ellipse">
            <a:avLst/>
          </a:prstGeom>
          <a:ln>
            <a:noFill/>
          </a:ln>
          <a:effectLst>
            <a:softEdge rad="112500"/>
          </a:effectLst>
        </p:spPr>
      </p:pic>
      <p:pic>
        <p:nvPicPr>
          <p:cNvPr id="5" name="Picture 4" descr="Toyota Alessandro Volta 2004 Concept"/>
          <p:cNvPicPr/>
          <p:nvPr/>
        </p:nvPicPr>
        <p:blipFill>
          <a:blip r:embed="rId4" cstate="print"/>
          <a:srcRect/>
          <a:stretch>
            <a:fillRect/>
          </a:stretch>
        </p:blipFill>
        <p:spPr bwMode="auto">
          <a:xfrm>
            <a:off x="6019800" y="5029201"/>
            <a:ext cx="2717013" cy="1828800"/>
          </a:xfrm>
          <a:prstGeom prst="rect">
            <a:avLst/>
          </a:prstGeom>
          <a:ln>
            <a:noFill/>
          </a:ln>
          <a:effectLst>
            <a:outerShdw blurRad="292100" dist="139700" dir="2700000" algn="tl" rotWithShape="0">
              <a:srgbClr val="333333">
                <a:alpha val="65000"/>
              </a:srgbClr>
            </a:outerShdw>
          </a:effectLst>
        </p:spPr>
      </p:pic>
      <p:pic>
        <p:nvPicPr>
          <p:cNvPr id="6" name="Picture 5" descr="http://www.businesspundit.com/wp-content/uploads/2010/08/toyo.jpg"/>
          <p:cNvPicPr/>
          <p:nvPr/>
        </p:nvPicPr>
        <p:blipFill>
          <a:blip r:embed="rId5" cstate="print"/>
          <a:srcRect/>
          <a:stretch>
            <a:fillRect/>
          </a:stretch>
        </p:blipFill>
        <p:spPr bwMode="auto">
          <a:xfrm>
            <a:off x="2971800" y="5181600"/>
            <a:ext cx="2590800" cy="1374165"/>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linds(horizontal)">
                                      <p:cBhvr>
                                        <p:cTn id="20" dur="500"/>
                                        <p:tgtEl>
                                          <p:spTgt spid="3">
                                            <p:txEl>
                                              <p:pRg st="2" end="2"/>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blinds(horizontal)">
                                      <p:cBhvr>
                                        <p:cTn id="23" dur="500"/>
                                        <p:tgtEl>
                                          <p:spTgt spid="3">
                                            <p:txEl>
                                              <p:pRg st="3" end="3"/>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blinds(horizontal)">
                                      <p:cBhvr>
                                        <p:cTn id="26" dur="500"/>
                                        <p:tgtEl>
                                          <p:spTgt spid="3">
                                            <p:txEl>
                                              <p:pRg st="4" end="4"/>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blinds(horizontal)">
                                      <p:cBhvr>
                                        <p:cTn id="29" dur="500"/>
                                        <p:tgtEl>
                                          <p:spTgt spid="5"/>
                                        </p:tgtEl>
                                      </p:cBhvr>
                                    </p:animEffect>
                                  </p:childTnLst>
                                </p:cTn>
                              </p:par>
                              <p:par>
                                <p:cTn id="30" presetID="3" presetClass="entr" presetSubtype="10" fill="hold" nodeType="with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linds(horizontal)">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chemeClr val="tx2"/>
                </a:solidFill>
              </a:rPr>
              <a:t>Quality Assurance    </a:t>
            </a:r>
            <a:r>
              <a:rPr lang="en-US" sz="2000" b="1" dirty="0" err="1" smtClean="0">
                <a:solidFill>
                  <a:schemeClr val="tx2"/>
                </a:solidFill>
              </a:rPr>
              <a:t>contd</a:t>
            </a:r>
            <a:r>
              <a:rPr lang="en-US" sz="2000" b="1" dirty="0" smtClean="0">
                <a:solidFill>
                  <a:schemeClr val="tx2"/>
                </a:solidFill>
              </a:rPr>
              <a:t>…</a:t>
            </a:r>
            <a:endParaRPr lang="en-US" sz="3200" dirty="0"/>
          </a:p>
        </p:txBody>
      </p:sp>
      <p:sp>
        <p:nvSpPr>
          <p:cNvPr id="3" name="Content Placeholder 2"/>
          <p:cNvSpPr>
            <a:spLocks noGrp="1"/>
          </p:cNvSpPr>
          <p:nvPr>
            <p:ph idx="1"/>
          </p:nvPr>
        </p:nvSpPr>
        <p:spPr>
          <a:xfrm>
            <a:off x="457200" y="1219201"/>
            <a:ext cx="8229600" cy="4419600"/>
          </a:xfrm>
        </p:spPr>
        <p:txBody>
          <a:bodyPr>
            <a:normAutofit fontScale="77500" lnSpcReduction="20000"/>
          </a:bodyPr>
          <a:lstStyle/>
          <a:p>
            <a:pPr>
              <a:buNone/>
            </a:pPr>
            <a:r>
              <a:rPr lang="en-US" dirty="0" smtClean="0"/>
              <a:t>	Four core principles to guide quality assurance in healthcare:</a:t>
            </a:r>
          </a:p>
          <a:p>
            <a:pPr lvl="0"/>
            <a:r>
              <a:rPr lang="en-US" b="1" dirty="0" smtClean="0"/>
              <a:t>Focus on the client:</a:t>
            </a:r>
            <a:r>
              <a:rPr lang="en-US" dirty="0" smtClean="0"/>
              <a:t> services should be designed so as to meet the needs and expectations of clients and communities</a:t>
            </a:r>
          </a:p>
          <a:p>
            <a:pPr lvl="0"/>
            <a:r>
              <a:rPr lang="en-US" b="1" dirty="0" smtClean="0"/>
              <a:t>Focus on systems and processes:</a:t>
            </a:r>
            <a:r>
              <a:rPr lang="en-US" dirty="0" smtClean="0"/>
              <a:t> providers must understand the service delivery system and its key service processes in order to improve them</a:t>
            </a:r>
          </a:p>
          <a:p>
            <a:pPr lvl="0"/>
            <a:r>
              <a:rPr lang="en-US" b="1" dirty="0" smtClean="0"/>
              <a:t>Focus on measurement:</a:t>
            </a:r>
            <a:r>
              <a:rPr lang="en-US" dirty="0" smtClean="0"/>
              <a:t> data are needed to analyze processes, identify problems, and measure performance</a:t>
            </a:r>
          </a:p>
          <a:p>
            <a:pPr lvl="0"/>
            <a:r>
              <a:rPr lang="en-US" b="1" dirty="0" smtClean="0"/>
              <a:t>Focus on teamwork:</a:t>
            </a:r>
            <a:r>
              <a:rPr lang="en-US" dirty="0" smtClean="0"/>
              <a:t> quality is best achieved through a team approach to problem solving and quality improvement.</a:t>
            </a:r>
          </a:p>
          <a:p>
            <a:endParaRPr lang="en-US" dirty="0"/>
          </a:p>
        </p:txBody>
      </p:sp>
      <p:pic>
        <p:nvPicPr>
          <p:cNvPr id="4" name="Picture 3" descr="http://www.rallydev.com/images/learn_agile/quality_1.jpg"/>
          <p:cNvPicPr/>
          <p:nvPr/>
        </p:nvPicPr>
        <p:blipFill>
          <a:blip r:embed="rId3" cstate="print"/>
          <a:srcRect b="13333"/>
          <a:stretch>
            <a:fillRect/>
          </a:stretch>
        </p:blipFill>
        <p:spPr bwMode="auto">
          <a:xfrm>
            <a:off x="5410200" y="5181600"/>
            <a:ext cx="3048000" cy="1676400"/>
          </a:xfrm>
          <a:prstGeom prst="rect">
            <a:avLst/>
          </a:prstGeom>
          <a:noFill/>
          <a:ln w="9525">
            <a:noFill/>
            <a:miter lim="800000"/>
            <a:headEnd/>
            <a:tailEnd/>
          </a:ln>
        </p:spPr>
      </p:pic>
      <p:pic>
        <p:nvPicPr>
          <p:cNvPr id="5" name="Picture 4" descr="http://t2.gstatic.com/images?q=tbn:ANd9GcQmr4j198WKFHVP9rtIdHj8sY1AqkgGG1QisTc5ClymBfc29ArcKw&amp;t=1"/>
          <p:cNvPicPr/>
          <p:nvPr/>
        </p:nvPicPr>
        <p:blipFill>
          <a:blip r:embed="rId4" cstate="print"/>
          <a:srcRect/>
          <a:stretch>
            <a:fillRect/>
          </a:stretch>
        </p:blipFill>
        <p:spPr bwMode="auto">
          <a:xfrm>
            <a:off x="1600200" y="5488515"/>
            <a:ext cx="2895600" cy="1369485"/>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par>
                                <p:cTn id="28" presetID="4" presetClass="entr" presetSubtype="16" fill="hold"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box(in)">
                                      <p:cBhvr>
                                        <p:cTn id="30" dur="500"/>
                                        <p:tgtEl>
                                          <p:spTgt spid="5"/>
                                        </p:tgtEl>
                                      </p:cBhvr>
                                    </p:animEffect>
                                  </p:childTnLst>
                                </p:cTn>
                              </p:par>
                              <p:par>
                                <p:cTn id="31" presetID="3" presetClass="entr" presetSubtype="10" fill="hold" nodeType="with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blinds(horizontal)">
                                      <p:cBhvr>
                                        <p:cTn id="3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242</TotalTime>
  <Words>642</Words>
  <Application>Microsoft Office PowerPoint</Application>
  <PresentationFormat>On-screen Show (4:3)</PresentationFormat>
  <Paragraphs>172</Paragraphs>
  <Slides>22</Slides>
  <Notes>22</Notes>
  <HiddenSlides>1</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Slide 1</vt:lpstr>
      <vt:lpstr>Quality Defined </vt:lpstr>
      <vt:lpstr>Quality Defined    contd…. </vt:lpstr>
      <vt:lpstr>Dimensions of Service Quality</vt:lpstr>
      <vt:lpstr>Slide 5</vt:lpstr>
      <vt:lpstr>Slide 6</vt:lpstr>
      <vt:lpstr>Quality Eye Care: Today’s Perspective</vt:lpstr>
      <vt:lpstr>Quality Assurance</vt:lpstr>
      <vt:lpstr>Quality Assurance    contd…</vt:lpstr>
      <vt:lpstr> Benchmarking </vt:lpstr>
      <vt:lpstr> Customer Satisfaction </vt:lpstr>
      <vt:lpstr> Quality Assurance in one sentence </vt:lpstr>
      <vt:lpstr>Quality Improvement</vt:lpstr>
      <vt:lpstr>Clinical Audit</vt:lpstr>
      <vt:lpstr>Clinical Audit     contd.... </vt:lpstr>
      <vt:lpstr> The EUREQUO Project </vt:lpstr>
      <vt:lpstr> Bangladesh Study </vt:lpstr>
      <vt:lpstr>Summary</vt:lpstr>
      <vt:lpstr>Future Strategies</vt:lpstr>
      <vt:lpstr>Slide 20</vt:lpstr>
      <vt:lpstr>What are common practices elsewhere?</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Windows User</cp:lastModifiedBy>
  <cp:revision>30</cp:revision>
  <dcterms:created xsi:type="dcterms:W3CDTF">2011-12-02T12:53:22Z</dcterms:created>
  <dcterms:modified xsi:type="dcterms:W3CDTF">2011-12-03T05:35:27Z</dcterms:modified>
</cp:coreProperties>
</file>