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19501-6A59-9155-6804-B68B47B9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533B0-DD4C-6A29-86CC-A8FA32C91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53232-FF95-6FCE-6E29-3FCEBA0C5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E389C-669F-086A-64B4-941101B3A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7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319630"/>
            <a:ext cx="5922802" cy="3200400"/>
          </a:xfrm>
        </p:spPr>
        <p:txBody>
          <a:bodyPr anchor="ctr"/>
          <a:lstStyle/>
          <a:p>
            <a:r>
              <a:rPr lang="en-US" sz="4400" b="1" dirty="0"/>
              <a:t>Executive Summary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98" y="692071"/>
            <a:ext cx="7288282" cy="52412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Findings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098" y="1401776"/>
            <a:ext cx="9193212" cy="5286209"/>
          </a:xfrm>
        </p:spPr>
        <p:txBody>
          <a:bodyPr>
            <a:normAutofit/>
          </a:bodyPr>
          <a:lstStyle/>
          <a:p>
            <a:r>
              <a:rPr lang="en-US" b="1" dirty="0"/>
              <a:t>Situation: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 The project aims to evaluate the attractiveness of a </a:t>
            </a:r>
            <a:r>
              <a:rPr lang="en-US" dirty="0"/>
              <a:t>SIM-only leasing </a:t>
            </a:r>
            <a:r>
              <a:rPr lang="en-US" b="0" dirty="0"/>
              <a:t>plan compared to the existing </a:t>
            </a:r>
            <a:r>
              <a:rPr lang="en-US" dirty="0"/>
              <a:t>24-month</a:t>
            </a:r>
            <a:r>
              <a:rPr lang="en-US" b="0" dirty="0"/>
              <a:t> plan.</a:t>
            </a:r>
          </a:p>
          <a:p>
            <a:r>
              <a:rPr lang="en-US" b="1" dirty="0"/>
              <a:t>Complication: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 High upfront costs deter customers (</a:t>
            </a:r>
            <a:r>
              <a:rPr lang="en-US" dirty="0"/>
              <a:t>60</a:t>
            </a:r>
            <a:r>
              <a:rPr lang="en-US" b="0" dirty="0"/>
              <a:t>% prioritize this in decision-making).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 Customers seek flexibility, with </a:t>
            </a:r>
            <a:r>
              <a:rPr lang="en-US" dirty="0"/>
              <a:t>63</a:t>
            </a:r>
            <a:r>
              <a:rPr lang="en-US" b="0" dirty="0"/>
              <a:t>% of those under </a:t>
            </a:r>
            <a:r>
              <a:rPr lang="en-US" dirty="0"/>
              <a:t>30</a:t>
            </a:r>
            <a:r>
              <a:rPr lang="en-US" b="0" dirty="0"/>
              <a:t> preferring leasing with yearly upgrades.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 Trade-in options and upgrade fees are critical factors influencing customer preferences.</a:t>
            </a:r>
          </a:p>
          <a:p>
            <a:r>
              <a:rPr lang="en-US" b="1" dirty="0"/>
              <a:t>Question: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 Can a SIM-only leasing plan with lower upfront costs and flexible upgrade options attract target segments?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D66CE-B348-7711-A48D-17B5585F7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F636-4FB3-7F0B-ADEC-A88DEAE2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08" y="692071"/>
            <a:ext cx="7288282" cy="52412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Findings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30920-52D6-F668-2DBB-8B133CF44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5828" y="1252702"/>
            <a:ext cx="9193212" cy="5286209"/>
          </a:xfrm>
        </p:spPr>
        <p:txBody>
          <a:bodyPr>
            <a:normAutofit/>
          </a:bodyPr>
          <a:lstStyle/>
          <a:p>
            <a:r>
              <a:rPr lang="en-US" b="1" dirty="0"/>
              <a:t>Answer: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 Survey data shows strong interest from customers under </a:t>
            </a:r>
            <a:r>
              <a:rPr lang="en-US" dirty="0"/>
              <a:t>30</a:t>
            </a:r>
            <a:r>
              <a:rPr lang="en-US" b="0" dirty="0"/>
              <a:t> and those upgrading every </a:t>
            </a:r>
            <a:r>
              <a:rPr lang="en-US" dirty="0"/>
              <a:t>12-24 </a:t>
            </a:r>
            <a:r>
              <a:rPr lang="en-US" b="0" dirty="0"/>
              <a:t>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71</a:t>
            </a:r>
            <a:r>
              <a:rPr lang="en-US" b="0" dirty="0"/>
              <a:t>% of frequent upgraders are willing to switch to a plan offering </a:t>
            </a:r>
            <a:r>
              <a:rPr lang="en-US" dirty="0"/>
              <a:t>affordability</a:t>
            </a:r>
            <a:r>
              <a:rPr lang="en-US" b="0" dirty="0"/>
              <a:t> and </a:t>
            </a:r>
            <a:r>
              <a:rPr lang="en-US" dirty="0"/>
              <a:t>upgrade flexibility.</a:t>
            </a:r>
          </a:p>
          <a:p>
            <a:r>
              <a:rPr lang="en-US" b="1" dirty="0"/>
              <a:t>Impact/Recommendation: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0" dirty="0"/>
              <a:t>Launch a new "</a:t>
            </a:r>
            <a:r>
              <a:rPr lang="en-US" dirty="0"/>
              <a:t>FlexiLease +</a:t>
            </a:r>
            <a:r>
              <a:rPr lang="en-US" b="0" dirty="0"/>
              <a:t>" plan targeting customers under </a:t>
            </a:r>
            <a:r>
              <a:rPr lang="en-US" dirty="0"/>
              <a:t>30</a:t>
            </a:r>
            <a:r>
              <a:rPr lang="en-US" b="0" dirty="0"/>
              <a:t> and frequent upgraders.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Key features: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Zero upfront cost.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Flexible annual upgrades with nominal fees ($100-$300).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Enhanced trade-in incentives to retain loyalty.</a:t>
            </a:r>
          </a:p>
          <a:p>
            <a:pPr>
              <a:buFont typeface="+mj-lt"/>
              <a:buAutoNum type="arabicPeriod"/>
            </a:pPr>
            <a:r>
              <a:rPr lang="en-US" b="0" dirty="0"/>
              <a:t>Marketing focus on </a:t>
            </a:r>
            <a:r>
              <a:rPr lang="en-US" dirty="0"/>
              <a:t>affordability</a:t>
            </a:r>
            <a:r>
              <a:rPr lang="en-US" b="0" dirty="0"/>
              <a:t> and </a:t>
            </a:r>
            <a:r>
              <a:rPr lang="en-US" dirty="0"/>
              <a:t>flexibility</a:t>
            </a:r>
            <a:r>
              <a:rPr lang="en-US" b="0" dirty="0"/>
              <a:t> for young, </a:t>
            </a:r>
            <a:r>
              <a:rPr lang="en-US" dirty="0"/>
              <a:t>tech-savvy</a:t>
            </a:r>
            <a:r>
              <a:rPr lang="en-US" b="0" dirty="0"/>
              <a:t> customers.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725BE75-C92C-B89B-00E0-A8CDDD2A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47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{A41DF3C1-3574-4362-A6DC-D1310BCC7623}tf67328976_win32</Template>
  <TotalTime>9</TotalTime>
  <Words>198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Custom</vt:lpstr>
      <vt:lpstr>Executive Summary </vt:lpstr>
      <vt:lpstr>Project Findings and Recommendations</vt:lpstr>
      <vt:lpstr>Project Findings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Aayush Singh</dc:creator>
  <cp:lastModifiedBy>Aayush Singh</cp:lastModifiedBy>
  <cp:revision>1</cp:revision>
  <dcterms:created xsi:type="dcterms:W3CDTF">2024-12-19T05:31:27Z</dcterms:created>
  <dcterms:modified xsi:type="dcterms:W3CDTF">2024-12-19T05:41:16Z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