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497" r:id="rId3"/>
    <p:sldId id="499" r:id="rId4"/>
    <p:sldId id="500" r:id="rId5"/>
    <p:sldId id="501" r:id="rId6"/>
    <p:sldId id="502" r:id="rId7"/>
    <p:sldId id="503" r:id="rId8"/>
    <p:sldId id="504" r:id="rId9"/>
    <p:sldId id="505" r:id="rId10"/>
    <p:sldId id="506" r:id="rId11"/>
    <p:sldId id="269" r:id="rId12"/>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A"/>
    <a:srgbClr val="0066B3"/>
    <a:srgbClr val="E31E24"/>
    <a:srgbClr val="006CB4"/>
    <a:srgbClr val="E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9D230D-A0A5-420C-BA5F-833726016DE2}" v="11" dt="2023-09-17T18:25:29.7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p:cViewPr varScale="1">
        <p:scale>
          <a:sx n="78" d="100"/>
          <a:sy n="78" d="100"/>
        </p:scale>
        <p:origin x="1013" y="6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42668431-CD35-4516-818D-B41B2C4843CF}" type="datetimeFigureOut">
              <a:rPr lang="en-IN" smtClean="0"/>
              <a:t>28-07-2024</a:t>
            </a:fld>
            <a:endParaRPr lang="en-IN"/>
          </a:p>
        </p:txBody>
      </p:sp>
      <p:sp>
        <p:nvSpPr>
          <p:cNvPr id="4" name="Slide Image Placeholder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DAB949B3-C4AB-4FB2-8B24-B07A558BD59F}" type="slidenum">
              <a:rPr lang="en-IN" smtClean="0"/>
              <a:t>‹#›</a:t>
            </a:fld>
            <a:endParaRPr lang="en-IN"/>
          </a:p>
        </p:txBody>
      </p:sp>
    </p:spTree>
    <p:extLst>
      <p:ext uri="{BB962C8B-B14F-4D97-AF65-F5344CB8AC3E}">
        <p14:creationId xmlns:p14="http://schemas.microsoft.com/office/powerpoint/2010/main" val="2676534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a:t>
            </a:fld>
            <a:endParaRPr lang="en-IN"/>
          </a:p>
        </p:txBody>
      </p:sp>
    </p:spTree>
    <p:extLst>
      <p:ext uri="{BB962C8B-B14F-4D97-AF65-F5344CB8AC3E}">
        <p14:creationId xmlns:p14="http://schemas.microsoft.com/office/powerpoint/2010/main" val="3635600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3</a:t>
            </a:fld>
            <a:endParaRPr lang="en-IN"/>
          </a:p>
        </p:txBody>
      </p:sp>
    </p:spTree>
    <p:extLst>
      <p:ext uri="{BB962C8B-B14F-4D97-AF65-F5344CB8AC3E}">
        <p14:creationId xmlns:p14="http://schemas.microsoft.com/office/powerpoint/2010/main" val="3546696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4</a:t>
            </a:fld>
            <a:endParaRPr lang="en-IN"/>
          </a:p>
        </p:txBody>
      </p:sp>
    </p:spTree>
    <p:extLst>
      <p:ext uri="{BB962C8B-B14F-4D97-AF65-F5344CB8AC3E}">
        <p14:creationId xmlns:p14="http://schemas.microsoft.com/office/powerpoint/2010/main" val="4150468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5</a:t>
            </a:fld>
            <a:endParaRPr lang="en-IN"/>
          </a:p>
        </p:txBody>
      </p:sp>
    </p:spTree>
    <p:extLst>
      <p:ext uri="{BB962C8B-B14F-4D97-AF65-F5344CB8AC3E}">
        <p14:creationId xmlns:p14="http://schemas.microsoft.com/office/powerpoint/2010/main" val="3160893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6</a:t>
            </a:fld>
            <a:endParaRPr lang="en-IN"/>
          </a:p>
        </p:txBody>
      </p:sp>
    </p:spTree>
    <p:extLst>
      <p:ext uri="{BB962C8B-B14F-4D97-AF65-F5344CB8AC3E}">
        <p14:creationId xmlns:p14="http://schemas.microsoft.com/office/powerpoint/2010/main" val="1623754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7</a:t>
            </a:fld>
            <a:endParaRPr lang="en-IN"/>
          </a:p>
        </p:txBody>
      </p:sp>
    </p:spTree>
    <p:extLst>
      <p:ext uri="{BB962C8B-B14F-4D97-AF65-F5344CB8AC3E}">
        <p14:creationId xmlns:p14="http://schemas.microsoft.com/office/powerpoint/2010/main" val="1469640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8</a:t>
            </a:fld>
            <a:endParaRPr lang="en-IN"/>
          </a:p>
        </p:txBody>
      </p:sp>
    </p:spTree>
    <p:extLst>
      <p:ext uri="{BB962C8B-B14F-4D97-AF65-F5344CB8AC3E}">
        <p14:creationId xmlns:p14="http://schemas.microsoft.com/office/powerpoint/2010/main" val="3636050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9</a:t>
            </a:fld>
            <a:endParaRPr lang="en-IN"/>
          </a:p>
        </p:txBody>
      </p:sp>
    </p:spTree>
    <p:extLst>
      <p:ext uri="{BB962C8B-B14F-4D97-AF65-F5344CB8AC3E}">
        <p14:creationId xmlns:p14="http://schemas.microsoft.com/office/powerpoint/2010/main" val="4271546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10</a:t>
            </a:fld>
            <a:endParaRPr lang="en-IN"/>
          </a:p>
        </p:txBody>
      </p:sp>
    </p:spTree>
    <p:extLst>
      <p:ext uri="{BB962C8B-B14F-4D97-AF65-F5344CB8AC3E}">
        <p14:creationId xmlns:p14="http://schemas.microsoft.com/office/powerpoint/2010/main" val="418369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7161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275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9538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67119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89A1-F17A-4D3D-AC08-D16056C16514}"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5071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4AA89A1-F17A-4D3D-AC08-D16056C16514}" type="datetimeFigureOut">
              <a:rPr lang="en-IN" smtClean="0"/>
              <a:t>28-07-2024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9118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4AA89A1-F17A-4D3D-AC08-D16056C16514}" type="datetimeFigureOut">
              <a:rPr lang="en-IN" smtClean="0"/>
              <a:t>28-07-2024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46130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4AA89A1-F17A-4D3D-AC08-D16056C16514}" type="datetimeFigureOut">
              <a:rPr lang="en-IN" smtClean="0"/>
              <a:t>28-07-2024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8524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A89A1-F17A-4D3D-AC08-D16056C16514}" type="datetimeFigureOut">
              <a:rPr lang="en-IN" smtClean="0"/>
              <a:t>28-07-2024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75178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28-07-2024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2967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28-07-2024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8684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A89A1-F17A-4D3D-AC08-D16056C16514}" type="datetimeFigureOut">
              <a:rPr lang="en-IN" smtClean="0"/>
              <a:t>28-07-2024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1C46D-3F04-4F73-BF36-E6D9DA5AE143}" type="slidenum">
              <a:rPr lang="en-IN" smtClean="0"/>
              <a:t>‹#›</a:t>
            </a:fld>
            <a:endParaRPr lang="en-IN"/>
          </a:p>
        </p:txBody>
      </p:sp>
    </p:spTree>
    <p:extLst>
      <p:ext uri="{BB962C8B-B14F-4D97-AF65-F5344CB8AC3E}">
        <p14:creationId xmlns:p14="http://schemas.microsoft.com/office/powerpoint/2010/main" val="406875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 Admission Drive 2021-22-final-2_Page_01.jpg"/>
          <p:cNvPicPr>
            <a:picLocks noChangeAspect="1"/>
          </p:cNvPicPr>
          <p:nvPr/>
        </p:nvPicPr>
        <p:blipFill>
          <a:blip r:embed="rId2"/>
          <a:stretch>
            <a:fillRect/>
          </a:stretch>
        </p:blipFill>
        <p:spPr>
          <a:xfrm>
            <a:off x="0" y="0"/>
            <a:ext cx="9144000" cy="6850383"/>
          </a:xfrm>
          <a:prstGeom prst="rect">
            <a:avLst/>
          </a:prstGeom>
        </p:spPr>
      </p:pic>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03414" y="298973"/>
            <a:ext cx="886107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          Expected Results &amp; Impact</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E1FAEB11-1EC6-783F-E1D1-43475F0BA4B5}"/>
              </a:ext>
            </a:extLst>
          </p:cNvPr>
          <p:cNvSpPr txBox="1"/>
          <p:nvPr/>
        </p:nvSpPr>
        <p:spPr>
          <a:xfrm>
            <a:off x="1115616" y="1182721"/>
            <a:ext cx="7200800" cy="3139321"/>
          </a:xfrm>
          <a:prstGeom prst="rect">
            <a:avLst/>
          </a:prstGeom>
          <a:noFill/>
        </p:spPr>
        <p:txBody>
          <a:bodyPr wrap="square">
            <a:spAutoFit/>
          </a:bodyPr>
          <a:lstStyle/>
          <a:p>
            <a:pPr marL="285750" indent="-285750">
              <a:buFont typeface="Arial" panose="020B0604020202020204" pitchFamily="34" charset="0"/>
              <a:buChar char="•"/>
            </a:pPr>
            <a:r>
              <a:rPr lang="en-IN" dirty="0"/>
              <a:t>This project can understand every sentence of the news articles from the dataset using NLP, then classify the news into real and fake news, so we can search for the news sentences in your own English. </a:t>
            </a:r>
          </a:p>
          <a:p>
            <a:endParaRPr lang="en-IN" dirty="0"/>
          </a:p>
          <a:p>
            <a:pPr marL="285750" indent="-285750">
              <a:buFont typeface="Arial" panose="020B0604020202020204" pitchFamily="34" charset="0"/>
              <a:buChar char="•"/>
            </a:pPr>
            <a:r>
              <a:rPr lang="en-IN" dirty="0"/>
              <a:t>It can understand the content and give the result if it is fake or real.</a:t>
            </a:r>
          </a:p>
          <a:p>
            <a:endParaRPr lang="en-IN" dirty="0"/>
          </a:p>
          <a:p>
            <a:pPr marL="285750" indent="-285750">
              <a:buFont typeface="Arial" panose="020B0604020202020204" pitchFamily="34" charset="0"/>
              <a:buChar char="•"/>
            </a:pPr>
            <a:r>
              <a:rPr lang="en-IN" dirty="0"/>
              <a:t>We must update the dataset regularly to get the real-time experience.</a:t>
            </a:r>
          </a:p>
          <a:p>
            <a:endParaRPr lang="en-IN" dirty="0"/>
          </a:p>
          <a:p>
            <a:pPr marL="285750" indent="-285750">
              <a:buFont typeface="Arial" panose="020B0604020202020204" pitchFamily="34" charset="0"/>
              <a:buChar char="•"/>
            </a:pPr>
            <a:r>
              <a:rPr lang="en-IN" dirty="0"/>
              <a:t>It may be look like this -</a:t>
            </a:r>
          </a:p>
          <a:p>
            <a:endParaRPr lang="en-IN" dirty="0"/>
          </a:p>
          <a:p>
            <a:endParaRPr lang="en-IN" dirty="0"/>
          </a:p>
        </p:txBody>
      </p:sp>
      <p:pic>
        <p:nvPicPr>
          <p:cNvPr id="8" name="Picture 7">
            <a:extLst>
              <a:ext uri="{FF2B5EF4-FFF2-40B4-BE49-F238E27FC236}">
                <a16:creationId xmlns:a16="http://schemas.microsoft.com/office/drawing/2014/main" id="{5D230811-32CB-A025-764B-132DE762D5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7905" y="3768044"/>
            <a:ext cx="5040560" cy="2803940"/>
          </a:xfrm>
          <a:prstGeom prst="rect">
            <a:avLst/>
          </a:prstGeom>
        </p:spPr>
      </p:pic>
    </p:spTree>
    <p:extLst>
      <p:ext uri="{BB962C8B-B14F-4D97-AF65-F5344CB8AC3E}">
        <p14:creationId xmlns:p14="http://schemas.microsoft.com/office/powerpoint/2010/main" val="256260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80512" cy="685800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2" name="TextBox 1"/>
          <p:cNvSpPr txBox="1"/>
          <p:nvPr/>
        </p:nvSpPr>
        <p:spPr>
          <a:xfrm>
            <a:off x="1835696" y="2708920"/>
            <a:ext cx="5651034" cy="1200329"/>
          </a:xfrm>
          <a:prstGeom prst="rect">
            <a:avLst/>
          </a:prstGeom>
          <a:noFill/>
        </p:spPr>
        <p:txBody>
          <a:bodyPr wrap="none" rtlCol="0">
            <a:spAutoFit/>
          </a:bodyPr>
          <a:lstStyle/>
          <a:p>
            <a:pPr algn="ctr"/>
            <a:r>
              <a:rPr lang="en-US" sz="7200" dirty="0">
                <a:solidFill>
                  <a:srgbClr val="0060AA"/>
                </a:solidFill>
                <a:latin typeface="Garamond" pitchFamily="18" charset="0"/>
              </a:rPr>
              <a:t>THANK</a:t>
            </a:r>
            <a:r>
              <a:rPr lang="en-US" sz="7200" dirty="0">
                <a:latin typeface="Garamond" pitchFamily="18" charset="0"/>
              </a:rPr>
              <a:t> </a:t>
            </a:r>
            <a:r>
              <a:rPr lang="en-US" sz="7200" dirty="0">
                <a:solidFill>
                  <a:srgbClr val="E31E24"/>
                </a:solidFill>
                <a:latin typeface="Garamond" pitchFamily="18" charset="0"/>
              </a:rPr>
              <a:t>YOU</a:t>
            </a:r>
            <a:endParaRPr lang="en-IN" sz="7200" dirty="0">
              <a:latin typeface="Garamond" pitchFamily="18" charset="0"/>
            </a:endParaRPr>
          </a:p>
        </p:txBody>
      </p:sp>
    </p:spTree>
    <p:extLst>
      <p:ext uri="{BB962C8B-B14F-4D97-AF65-F5344CB8AC3E}">
        <p14:creationId xmlns:p14="http://schemas.microsoft.com/office/powerpoint/2010/main" val="385819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4260" y="-27384"/>
            <a:ext cx="9180512" cy="6885384"/>
          </a:xfrm>
        </p:spPr>
      </p:pic>
      <p:cxnSp>
        <p:nvCxnSpPr>
          <p:cNvPr id="11" name="Straight Connector 10"/>
          <p:cNvCxnSpPr/>
          <p:nvPr/>
        </p:nvCxnSpPr>
        <p:spPr>
          <a:xfrm>
            <a:off x="1520415" y="2060848"/>
            <a:ext cx="6306546"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0382" y="150274"/>
            <a:ext cx="6396065" cy="920873"/>
          </a:xfrm>
          <a:prstGeom prst="rect">
            <a:avLst/>
          </a:prstGeom>
        </p:spPr>
      </p:pic>
      <p:sp>
        <p:nvSpPr>
          <p:cNvPr id="13" name="TextBox 12"/>
          <p:cNvSpPr txBox="1"/>
          <p:nvPr/>
        </p:nvSpPr>
        <p:spPr>
          <a:xfrm>
            <a:off x="236440" y="2219553"/>
            <a:ext cx="8784976" cy="830997"/>
          </a:xfrm>
          <a:prstGeom prst="rect">
            <a:avLst/>
          </a:prstGeom>
          <a:noFill/>
        </p:spPr>
        <p:txBody>
          <a:bodyPr wrap="square" rtlCol="0">
            <a:spAutoFit/>
          </a:bodyPr>
          <a:lstStyle/>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Final Year Project Synopsis</a:t>
            </a:r>
          </a:p>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Submitted by</a:t>
            </a:r>
          </a:p>
        </p:txBody>
      </p:sp>
      <p:graphicFrame>
        <p:nvGraphicFramePr>
          <p:cNvPr id="2" name="Table 2">
            <a:extLst>
              <a:ext uri="{FF2B5EF4-FFF2-40B4-BE49-F238E27FC236}">
                <a16:creationId xmlns:a16="http://schemas.microsoft.com/office/drawing/2014/main" id="{232DFD41-0025-28B4-FE3B-A54FAEE28F42}"/>
              </a:ext>
            </a:extLst>
          </p:cNvPr>
          <p:cNvGraphicFramePr>
            <a:graphicFrameLocks noGrp="1"/>
          </p:cNvGraphicFramePr>
          <p:nvPr>
            <p:extLst>
              <p:ext uri="{D42A27DB-BD31-4B8C-83A1-F6EECF244321}">
                <p14:modId xmlns:p14="http://schemas.microsoft.com/office/powerpoint/2010/main" val="2859542401"/>
              </p:ext>
            </p:extLst>
          </p:nvPr>
        </p:nvGraphicFramePr>
        <p:xfrm>
          <a:off x="1696134" y="3086002"/>
          <a:ext cx="6096000" cy="7366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37270469"/>
                    </a:ext>
                  </a:extLst>
                </a:gridCol>
                <a:gridCol w="3048000">
                  <a:extLst>
                    <a:ext uri="{9D8B030D-6E8A-4147-A177-3AD203B41FA5}">
                      <a16:colId xmlns:a16="http://schemas.microsoft.com/office/drawing/2014/main" val="3305024946"/>
                    </a:ext>
                  </a:extLst>
                </a:gridCol>
              </a:tblGrid>
              <a:tr h="370840">
                <a:tc>
                  <a:txBody>
                    <a:bodyPr/>
                    <a:lstStyle/>
                    <a:p>
                      <a:pPr algn="ctr"/>
                      <a:r>
                        <a:rPr lang="en-US" dirty="0"/>
                        <a:t>ROLL</a:t>
                      </a:r>
                    </a:p>
                  </a:txBody>
                  <a:tcPr/>
                </a:tc>
                <a:tc>
                  <a:txBody>
                    <a:bodyPr/>
                    <a:lstStyle/>
                    <a:p>
                      <a:pPr algn="ctr"/>
                      <a:r>
                        <a:rPr lang="en-US" dirty="0"/>
                        <a:t>NAME</a:t>
                      </a:r>
                    </a:p>
                  </a:txBody>
                  <a:tcPr/>
                </a:tc>
                <a:extLst>
                  <a:ext uri="{0D108BD9-81ED-4DB2-BD59-A6C34878D82A}">
                    <a16:rowId xmlns:a16="http://schemas.microsoft.com/office/drawing/2014/main" val="1765898331"/>
                  </a:ext>
                </a:extLst>
              </a:tr>
              <a:tr h="260190">
                <a:tc>
                  <a:txBody>
                    <a:bodyPr/>
                    <a:lstStyle/>
                    <a:p>
                      <a:r>
                        <a:rPr lang="en-US" dirty="0"/>
                        <a:t>2201062040</a:t>
                      </a:r>
                    </a:p>
                  </a:txBody>
                  <a:tcPr/>
                </a:tc>
                <a:tc>
                  <a:txBody>
                    <a:bodyPr/>
                    <a:lstStyle/>
                    <a:p>
                      <a:r>
                        <a:rPr lang="en-US" dirty="0"/>
                        <a:t>AAYUSH  UJJWAL</a:t>
                      </a:r>
                    </a:p>
                  </a:txBody>
                  <a:tcPr/>
                </a:tc>
                <a:extLst>
                  <a:ext uri="{0D108BD9-81ED-4DB2-BD59-A6C34878D82A}">
                    <a16:rowId xmlns:a16="http://schemas.microsoft.com/office/drawing/2014/main" val="4176101868"/>
                  </a:ext>
                </a:extLst>
              </a:tr>
            </a:tbl>
          </a:graphicData>
        </a:graphic>
      </p:graphicFrame>
      <p:sp>
        <p:nvSpPr>
          <p:cNvPr id="5" name="TextBox 4">
            <a:extLst>
              <a:ext uri="{FF2B5EF4-FFF2-40B4-BE49-F238E27FC236}">
                <a16:creationId xmlns:a16="http://schemas.microsoft.com/office/drawing/2014/main" id="{3DF18845-4075-32C5-8F4A-4F40F86E837F}"/>
              </a:ext>
            </a:extLst>
          </p:cNvPr>
          <p:cNvSpPr txBox="1"/>
          <p:nvPr/>
        </p:nvSpPr>
        <p:spPr>
          <a:xfrm>
            <a:off x="1370382" y="1317293"/>
            <a:ext cx="6608273" cy="707886"/>
          </a:xfrm>
          <a:prstGeom prst="rect">
            <a:avLst/>
          </a:prstGeom>
          <a:noFill/>
        </p:spPr>
        <p:txBody>
          <a:bodyPr wrap="square">
            <a:spAutoFit/>
          </a:bodyPr>
          <a:lstStyle/>
          <a:p>
            <a:pPr lvl="0" algn="ctr">
              <a:buSzPct val="25000"/>
            </a:pPr>
            <a:r>
              <a:rPr lang="en-US" sz="4000" b="1" dirty="0">
                <a:solidFill>
                  <a:srgbClr val="C00000"/>
                </a:solidFill>
                <a:ea typeface="Cambria" panose="02040503050406030204" pitchFamily="18" charset="0"/>
                <a:cs typeface="Times New Roman" panose="02020603050405020304" pitchFamily="18" charset="0"/>
                <a:sym typeface="Arial"/>
              </a:rPr>
              <a:t>F</a:t>
            </a:r>
            <a:r>
              <a:rPr lang="en-IN" sz="4000" b="1" dirty="0">
                <a:solidFill>
                  <a:srgbClr val="C00000"/>
                </a:solidFill>
                <a:ea typeface="Cambria" panose="02040503050406030204" pitchFamily="18" charset="0"/>
                <a:cs typeface="Times New Roman" panose="02020603050405020304" pitchFamily="18" charset="0"/>
                <a:sym typeface="Arial"/>
              </a:rPr>
              <a:t>AKE  NEWS CLASSIFICATION</a:t>
            </a:r>
          </a:p>
        </p:txBody>
      </p:sp>
      <p:sp>
        <p:nvSpPr>
          <p:cNvPr id="8" name="TextBox 7">
            <a:extLst>
              <a:ext uri="{FF2B5EF4-FFF2-40B4-BE49-F238E27FC236}">
                <a16:creationId xmlns:a16="http://schemas.microsoft.com/office/drawing/2014/main" id="{40D4C745-33B7-0116-E20F-11A7F0DFD46F}"/>
              </a:ext>
            </a:extLst>
          </p:cNvPr>
          <p:cNvSpPr txBox="1"/>
          <p:nvPr/>
        </p:nvSpPr>
        <p:spPr>
          <a:xfrm>
            <a:off x="236440" y="5807005"/>
            <a:ext cx="8584032" cy="646331"/>
          </a:xfrm>
          <a:prstGeom prst="rect">
            <a:avLst/>
          </a:prstGeom>
          <a:noFill/>
        </p:spPr>
        <p:txBody>
          <a:bodyPr wrap="square">
            <a:spAutoFit/>
          </a:bodyPr>
          <a:lstStyle/>
          <a:p>
            <a:pPr lvl="0">
              <a:buSzPct val="25000"/>
            </a:pPr>
            <a:r>
              <a:rPr lang="en-IN" sz="1800" b="1" dirty="0">
                <a:solidFill>
                  <a:srgbClr val="0070C0"/>
                </a:solidFill>
                <a:ea typeface="Cambria" panose="02040503050406030204" pitchFamily="18" charset="0"/>
                <a:cs typeface="Times New Roman" panose="02020603050405020304" pitchFamily="18" charset="0"/>
                <a:sym typeface="Arial"/>
              </a:rPr>
              <a:t>Industry Mentor: Jasleen </a:t>
            </a:r>
            <a:r>
              <a:rPr lang="en-IN" b="1" dirty="0">
                <a:solidFill>
                  <a:srgbClr val="0070C0"/>
                </a:solidFill>
                <a:ea typeface="Cambria" panose="02040503050406030204" pitchFamily="18" charset="0"/>
                <a:cs typeface="Times New Roman" panose="02020603050405020304" pitchFamily="18" charset="0"/>
                <a:sym typeface="Arial"/>
              </a:rPr>
              <a:t>K</a:t>
            </a:r>
            <a:r>
              <a:rPr lang="en-IN" sz="1800" b="1" dirty="0">
                <a:solidFill>
                  <a:srgbClr val="0070C0"/>
                </a:solidFill>
                <a:ea typeface="Cambria" panose="02040503050406030204" pitchFamily="18" charset="0"/>
                <a:cs typeface="Times New Roman" panose="02020603050405020304" pitchFamily="18" charset="0"/>
                <a:sym typeface="Arial"/>
              </a:rPr>
              <a:t>aur Bhatia</a:t>
            </a:r>
          </a:p>
          <a:p>
            <a:pPr lvl="0">
              <a:buSzPct val="25000"/>
            </a:pPr>
            <a:r>
              <a:rPr lang="en-IN" b="1" dirty="0">
                <a:solidFill>
                  <a:srgbClr val="0070C0"/>
                </a:solidFill>
                <a:ea typeface="Cambria" panose="02040503050406030204" pitchFamily="18" charset="0"/>
                <a:cs typeface="Times New Roman" panose="02020603050405020304" pitchFamily="18" charset="0"/>
                <a:sym typeface="Arial"/>
              </a:rPr>
              <a:t>Faculty Mentor:</a:t>
            </a:r>
            <a:r>
              <a:rPr lang="en-IN" sz="1800" b="1" dirty="0">
                <a:solidFill>
                  <a:srgbClr val="0070C0"/>
                </a:solidFill>
                <a:ea typeface="Cambria" panose="02040503050406030204" pitchFamily="18" charset="0"/>
                <a:cs typeface="Times New Roman" panose="02020603050405020304" pitchFamily="18" charset="0"/>
                <a:sym typeface="Arial"/>
              </a:rPr>
              <a:t>   Jyoti </a:t>
            </a:r>
            <a:r>
              <a:rPr lang="en-IN" sz="1800" b="1" dirty="0" err="1">
                <a:solidFill>
                  <a:srgbClr val="0070C0"/>
                </a:solidFill>
                <a:ea typeface="Cambria" panose="02040503050406030204" pitchFamily="18" charset="0"/>
                <a:cs typeface="Times New Roman" panose="02020603050405020304" pitchFamily="18" charset="0"/>
                <a:sym typeface="Arial"/>
              </a:rPr>
              <a:t>Kataria</a:t>
            </a:r>
            <a:endParaRPr lang="en-IN" sz="1800" b="1" dirty="0">
              <a:solidFill>
                <a:srgbClr val="0070C0"/>
              </a:solidFill>
              <a:ea typeface="Cambria" panose="020405030504060302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414253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522014-7B66-4F3A-D5D4-730788180EEC}"/>
              </a:ext>
            </a:extLst>
          </p:cNvPr>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603445"/>
            <a:ext cx="9540552" cy="7461441"/>
          </a:xfrm>
        </p:spPr>
      </p:pic>
      <p:sp>
        <p:nvSpPr>
          <p:cNvPr id="5" name="Rectangle 1"/>
          <p:cNvSpPr>
            <a:spLocks noChangeArrowheads="1"/>
          </p:cNvSpPr>
          <p:nvPr/>
        </p:nvSpPr>
        <p:spPr bwMode="auto">
          <a:xfrm>
            <a:off x="457200" y="151593"/>
            <a:ext cx="886732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              Project Overview</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64337"/>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AAF0237-492E-B26D-ABFA-72D1FB39512A}"/>
              </a:ext>
            </a:extLst>
          </p:cNvPr>
          <p:cNvSpPr txBox="1"/>
          <p:nvPr/>
        </p:nvSpPr>
        <p:spPr>
          <a:xfrm>
            <a:off x="1115616" y="1264337"/>
            <a:ext cx="7344816" cy="3416320"/>
          </a:xfrm>
          <a:prstGeom prst="rect">
            <a:avLst/>
          </a:prstGeom>
          <a:noFill/>
        </p:spPr>
        <p:txBody>
          <a:bodyPr wrap="square">
            <a:spAutoFit/>
          </a:bodyPr>
          <a:lstStyle/>
          <a:p>
            <a:pPr marL="285750" indent="-285750">
              <a:buFont typeface="Arial" panose="020B0604020202020204" pitchFamily="34" charset="0"/>
              <a:buChar char="•"/>
            </a:pPr>
            <a:r>
              <a:rPr lang="en-US" dirty="0"/>
              <a:t>This project helps to find a way to utilize Natural Language processing (</a:t>
            </a:r>
            <a:r>
              <a:rPr lang="en-IN" dirty="0"/>
              <a:t>NLP) to identify and classify fake news articles. The main objective is to detect the fake news, which is a classic text classification problem.</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We gathered our data, pre-processed the text, and converted our articles into features for use in supervised models.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It is needed to build a model that can differentiate between “Real” news and “Fake” news.</a:t>
            </a:r>
          </a:p>
          <a:p>
            <a:pPr marL="285750" indent="-285750">
              <a:buFont typeface="Arial" panose="020B0604020202020204" pitchFamily="34" charset="0"/>
              <a:buChar char="•"/>
            </a:pPr>
            <a:endParaRPr lang="en-IN" dirty="0"/>
          </a:p>
          <a:p>
            <a:endParaRPr lang="en-IN" dirty="0"/>
          </a:p>
          <a:p>
            <a:endParaRPr lang="en-US" dirty="0"/>
          </a:p>
        </p:txBody>
      </p:sp>
      <p:pic>
        <p:nvPicPr>
          <p:cNvPr id="12" name="Picture 11">
            <a:extLst>
              <a:ext uri="{FF2B5EF4-FFF2-40B4-BE49-F238E27FC236}">
                <a16:creationId xmlns:a16="http://schemas.microsoft.com/office/drawing/2014/main" id="{E6AE0ACC-9897-0E96-8A2B-2CAD9EE059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9793" y="3946565"/>
            <a:ext cx="6480720" cy="2377676"/>
          </a:xfrm>
          <a:prstGeom prst="rect">
            <a:avLst/>
          </a:prstGeom>
        </p:spPr>
      </p:pic>
    </p:spTree>
    <p:extLst>
      <p:ext uri="{BB962C8B-B14F-4D97-AF65-F5344CB8AC3E}">
        <p14:creationId xmlns:p14="http://schemas.microsoft.com/office/powerpoint/2010/main" val="335378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6512" y="-197100"/>
            <a:ext cx="9180512" cy="6885384"/>
          </a:xfrm>
        </p:spPr>
      </p:pic>
      <p:sp>
        <p:nvSpPr>
          <p:cNvPr id="5" name="Rectangle 1"/>
          <p:cNvSpPr>
            <a:spLocks noChangeArrowheads="1"/>
          </p:cNvSpPr>
          <p:nvPr/>
        </p:nvSpPr>
        <p:spPr bwMode="auto">
          <a:xfrm>
            <a:off x="179512" y="151593"/>
            <a:ext cx="878497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dirty="0">
                <a:cs typeface="Times New Roman" panose="02020603050405020304" pitchFamily="18" charset="0"/>
                <a:sym typeface="Arial"/>
              </a:rPr>
              <a:t>                          Problem</a:t>
            </a:r>
            <a:r>
              <a:rPr lang="en-US" sz="3200" b="1" dirty="0">
                <a:solidFill>
                  <a:srgbClr val="E31E24"/>
                </a:solidFill>
                <a:cs typeface="Times New Roman" panose="02020603050405020304" pitchFamily="18" charset="0"/>
                <a:sym typeface="Arial"/>
              </a:rPr>
              <a:t> </a:t>
            </a:r>
            <a:r>
              <a:rPr lang="en-US" sz="3200" b="1" dirty="0">
                <a:cs typeface="Times New Roman" panose="02020603050405020304" pitchFamily="18" charset="0"/>
                <a:sym typeface="Arial"/>
              </a:rPr>
              <a:t>Statement</a:t>
            </a:r>
            <a:endParaRPr lang="en-IN" sz="3200" b="1" dirty="0">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DC6EA4F3-8580-5A28-638A-B26CE4C01FA9}"/>
              </a:ext>
            </a:extLst>
          </p:cNvPr>
          <p:cNvSpPr txBox="1"/>
          <p:nvPr/>
        </p:nvSpPr>
        <p:spPr>
          <a:xfrm>
            <a:off x="251520" y="1085060"/>
            <a:ext cx="8568952" cy="3508653"/>
          </a:xfrm>
          <a:prstGeom prst="rect">
            <a:avLst/>
          </a:prstGeom>
          <a:noFill/>
        </p:spPr>
        <p:txBody>
          <a:bodyPr wrap="square">
            <a:spAutoFit/>
          </a:bodyPr>
          <a:lstStyle/>
          <a:p>
            <a:pPr marL="342900" indent="-342900">
              <a:buFont typeface="Arial" panose="020B0604020202020204" pitchFamily="34" charset="0"/>
              <a:buChar char="•"/>
            </a:pPr>
            <a:r>
              <a:rPr lang="en-US" dirty="0"/>
              <a:t>These days, news about current events and particular areas of interest is broadcast on radio and television as well as written in newspapers and on social media worldwide.</a:t>
            </a:r>
          </a:p>
          <a:p>
            <a:endParaRPr lang="en-US" dirty="0"/>
          </a:p>
          <a:p>
            <a:pPr marL="342900" indent="-342900">
              <a:buFont typeface="Arial" panose="020B0604020202020204" pitchFamily="34" charset="0"/>
              <a:buChar char="•"/>
            </a:pPr>
            <a:r>
              <a:rPr lang="en-US" dirty="0"/>
              <a:t>Given the rapid expansion of online material, it is getting harder  to distinguish between genuine and fake information. </a:t>
            </a:r>
          </a:p>
          <a:p>
            <a:endParaRPr lang="en-US" dirty="0"/>
          </a:p>
          <a:p>
            <a:pPr marL="342900" indent="-342900">
              <a:buFont typeface="Arial" panose="020B0604020202020204" pitchFamily="34" charset="0"/>
              <a:buChar char="•"/>
            </a:pPr>
            <a:r>
              <a:rPr lang="en-US" dirty="0"/>
              <a:t>Fake news has consequently spread like wildfire, making it extremely difficult for makers of such information to verify it to prevent public misinformation.</a:t>
            </a:r>
          </a:p>
          <a:p>
            <a:endParaRPr lang="en-US" dirty="0"/>
          </a:p>
          <a:p>
            <a:pPr marL="342900" indent="-342900">
              <a:buFont typeface="Arial" panose="020B0604020202020204" pitchFamily="34" charset="0"/>
              <a:buChar char="•"/>
            </a:pPr>
            <a:r>
              <a:rPr lang="en-US" dirty="0"/>
              <a:t>Implement an automated fake news classification model which classify the data into “Fake” or “Real”</a:t>
            </a:r>
          </a:p>
          <a:p>
            <a:pPr marL="342900" indent="-342900">
              <a:buFont typeface="Arial" panose="020B0604020202020204" pitchFamily="34" charset="0"/>
              <a:buChar char="•"/>
            </a:pPr>
            <a:endParaRPr lang="en-US" sz="2400" dirty="0"/>
          </a:p>
        </p:txBody>
      </p:sp>
      <p:pic>
        <p:nvPicPr>
          <p:cNvPr id="10" name="Picture 9">
            <a:extLst>
              <a:ext uri="{FF2B5EF4-FFF2-40B4-BE49-F238E27FC236}">
                <a16:creationId xmlns:a16="http://schemas.microsoft.com/office/drawing/2014/main" id="{71234549-3B16-6E5A-062E-C2182122D0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79912" y="4022952"/>
            <a:ext cx="4752528" cy="2459713"/>
          </a:xfrm>
          <a:prstGeom prst="rect">
            <a:avLst/>
          </a:prstGeom>
        </p:spPr>
      </p:pic>
    </p:spTree>
    <p:extLst>
      <p:ext uri="{BB962C8B-B14F-4D97-AF65-F5344CB8AC3E}">
        <p14:creationId xmlns:p14="http://schemas.microsoft.com/office/powerpoint/2010/main" val="1047329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871296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                   Key Features</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A4660787-C7A2-56B2-3EA5-882EEEC8FC48}"/>
              </a:ext>
            </a:extLst>
          </p:cNvPr>
          <p:cNvSpPr txBox="1"/>
          <p:nvPr/>
        </p:nvSpPr>
        <p:spPr>
          <a:xfrm>
            <a:off x="11792" y="1052502"/>
            <a:ext cx="9180512" cy="4801314"/>
          </a:xfrm>
          <a:prstGeom prst="rect">
            <a:avLst/>
          </a:prstGeom>
          <a:noFill/>
        </p:spPr>
        <p:txBody>
          <a:bodyPr wrap="square">
            <a:spAutoFit/>
          </a:bodyPr>
          <a:lstStyle/>
          <a:p>
            <a:pPr marL="342900" indent="-342900">
              <a:buAutoNum type="arabicParenR"/>
            </a:pPr>
            <a:r>
              <a:rPr lang="en-US" b="1" dirty="0"/>
              <a:t>Data Collection and preparation, </a:t>
            </a:r>
            <a:r>
              <a:rPr lang="en-US" dirty="0"/>
              <a:t>which includes getting the training data, cleaning it and prepare it to the process of features extracting. This step is important to get food results.</a:t>
            </a:r>
          </a:p>
          <a:p>
            <a:pPr marL="342900" indent="-342900">
              <a:buAutoNum type="arabicParenR"/>
            </a:pPr>
            <a:endParaRPr lang="en-US" dirty="0"/>
          </a:p>
          <a:p>
            <a:pPr marL="342900" indent="-342900">
              <a:buAutoNum type="arabicParenR"/>
            </a:pPr>
            <a:r>
              <a:rPr lang="en-US" b="1" dirty="0"/>
              <a:t>Feature Selection,  </a:t>
            </a:r>
            <a:r>
              <a:rPr lang="en-US" dirty="0"/>
              <a:t>which consists of identifying the features that are most useful for the problem under examination.</a:t>
            </a:r>
          </a:p>
          <a:p>
            <a:pPr marL="342900" indent="-342900">
              <a:buAutoNum type="arabicParenR"/>
            </a:pPr>
            <a:endParaRPr lang="en-US" b="1" dirty="0"/>
          </a:p>
          <a:p>
            <a:pPr marL="342900" indent="-342900">
              <a:buAutoNum type="arabicParenR"/>
            </a:pPr>
            <a:r>
              <a:rPr lang="en-US" b="1" dirty="0"/>
              <a:t>Algorithm choice, </a:t>
            </a:r>
            <a:r>
              <a:rPr lang="en-US" dirty="0"/>
              <a:t>given the dataset, after selecting the features, we should choose the suitable algorithm to extract these features from the dataset (classification).</a:t>
            </a:r>
          </a:p>
          <a:p>
            <a:pPr marL="342900" indent="-342900">
              <a:buAutoNum type="arabicParenR"/>
            </a:pPr>
            <a:endParaRPr lang="en-US" b="1" dirty="0"/>
          </a:p>
          <a:p>
            <a:pPr marL="342900" indent="-342900">
              <a:buAutoNum type="arabicParenR"/>
            </a:pPr>
            <a:r>
              <a:rPr lang="en-US" b="1" dirty="0"/>
              <a:t>Parameter and model selection, </a:t>
            </a:r>
            <a:r>
              <a:rPr lang="en-US" dirty="0"/>
              <a:t>which means choosing the machine learning model and setting its parameters to guarantee the best performance with the extracted features.</a:t>
            </a:r>
          </a:p>
          <a:p>
            <a:pPr marL="342900" indent="-342900">
              <a:buAutoNum type="arabicParenR"/>
            </a:pPr>
            <a:endParaRPr lang="en-US" b="1" dirty="0"/>
          </a:p>
          <a:p>
            <a:pPr marL="342900" indent="-342900">
              <a:buAutoNum type="arabicParenR"/>
            </a:pPr>
            <a:r>
              <a:rPr lang="en-US" b="1" dirty="0"/>
              <a:t>Build a model, </a:t>
            </a:r>
            <a:r>
              <a:rPr lang="en-US" dirty="0"/>
              <a:t>as given the dataset, algorithm, and parameters, training uses computational resources to predict the outputs on new data.</a:t>
            </a:r>
          </a:p>
          <a:p>
            <a:pPr marL="342900" indent="-342900">
              <a:buAutoNum type="arabicParenR"/>
            </a:pPr>
            <a:endParaRPr lang="en-US" b="1" dirty="0"/>
          </a:p>
          <a:p>
            <a:pPr marL="342900" indent="-342900">
              <a:buAutoNum type="arabicParenR"/>
            </a:pPr>
            <a:r>
              <a:rPr lang="en-US" b="1" dirty="0"/>
              <a:t>Testing the model, </a:t>
            </a:r>
            <a:r>
              <a:rPr lang="en-US" dirty="0"/>
              <a:t>as before the model is used, it needs to be tested and evaluated for accuracy on data that it was not trained on. </a:t>
            </a:r>
            <a:endParaRPr lang="en-IN" b="1" dirty="0"/>
          </a:p>
        </p:txBody>
      </p:sp>
    </p:spTree>
    <p:extLst>
      <p:ext uri="{BB962C8B-B14F-4D97-AF65-F5344CB8AC3E}">
        <p14:creationId xmlns:p14="http://schemas.microsoft.com/office/powerpoint/2010/main" val="957423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738695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        Project Use cases &amp; Scope</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721B8C16-0047-D95B-B61B-B2566B221C92}"/>
              </a:ext>
            </a:extLst>
          </p:cNvPr>
          <p:cNvSpPr txBox="1"/>
          <p:nvPr/>
        </p:nvSpPr>
        <p:spPr>
          <a:xfrm>
            <a:off x="539553" y="1061448"/>
            <a:ext cx="8424936" cy="4613058"/>
          </a:xfrm>
          <a:prstGeom prst="rect">
            <a:avLst/>
          </a:prstGeom>
          <a:noFill/>
        </p:spPr>
        <p:txBody>
          <a:bodyPr wrap="square">
            <a:spAutoFit/>
          </a:bodyPr>
          <a:lstStyle/>
          <a:p>
            <a:pPr marR="409575" algn="just">
              <a:lnSpc>
                <a:spcPct val="150000"/>
              </a:lnSpc>
              <a:spcAft>
                <a:spcPts val="600"/>
              </a:spcAft>
            </a:pPr>
            <a:r>
              <a:rPr lang="en-US" sz="1800" kern="50" dirty="0">
                <a:solidFill>
                  <a:srgbClr val="000000"/>
                </a:solidFill>
                <a:effectLst/>
                <a:latin typeface="Times New Roman" panose="02020603050405020304" pitchFamily="18" charset="0"/>
                <a:ea typeface="Lucida Sans Unicode" panose="020B0602030504020204" pitchFamily="34" charset="0"/>
              </a:rPr>
              <a:t>The scope of the Fake News Detection System is vast, as it can be applied in various industries where the dissemination of false information can cause significant damage. The system can be used in news agencies, social media platforms, and other online forums to identify and prevent the spread of fake news. With the rise of social media and the ease with which information can be disseminated, it has become increasingly challenging to distinguish between real and fake news. This system can provide an effective solution for this problem and help in maintaining the integrity of information. The market scope of this system is also significant, as there is a growing demand for tools that can help in detecting fake news. Additionally, the system can be used as a plugin in web browsers or social media platforms to provide real-time detection of fake news.</a:t>
            </a:r>
            <a:endParaRPr lang="en-IN" sz="1800" kern="50" dirty="0">
              <a:effectLst/>
              <a:latin typeface="Times New Roman" panose="02020603050405020304" pitchFamily="18" charset="0"/>
              <a:ea typeface="Lucida Sans Unicode" panose="020B0602030504020204" pitchFamily="34" charset="0"/>
            </a:endParaRPr>
          </a:p>
        </p:txBody>
      </p:sp>
    </p:spTree>
    <p:extLst>
      <p:ext uri="{BB962C8B-B14F-4D97-AF65-F5344CB8AC3E}">
        <p14:creationId xmlns:p14="http://schemas.microsoft.com/office/powerpoint/2010/main" val="3295812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833" y="-18083"/>
            <a:ext cx="9180512" cy="6885384"/>
          </a:xfrm>
        </p:spPr>
      </p:pic>
      <p:sp>
        <p:nvSpPr>
          <p:cNvPr id="5" name="Rectangle 1"/>
          <p:cNvSpPr>
            <a:spLocks noChangeArrowheads="1"/>
          </p:cNvSpPr>
          <p:nvPr/>
        </p:nvSpPr>
        <p:spPr bwMode="auto">
          <a:xfrm>
            <a:off x="177132" y="100424"/>
            <a:ext cx="902304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            Prototype/Project Flow </a:t>
            </a:r>
          </a:p>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             diagram/Architecture</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D19A788D-9580-5110-3408-B2C859C5130A}"/>
              </a:ext>
            </a:extLst>
          </p:cNvPr>
          <p:cNvPicPr>
            <a:picLocks noChangeAspect="1"/>
          </p:cNvPicPr>
          <p:nvPr/>
        </p:nvPicPr>
        <p:blipFill>
          <a:blip r:embed="rId5"/>
          <a:stretch>
            <a:fillRect/>
          </a:stretch>
        </p:blipFill>
        <p:spPr>
          <a:xfrm>
            <a:off x="827584" y="1292328"/>
            <a:ext cx="7272808" cy="4902305"/>
          </a:xfrm>
          <a:prstGeom prst="rect">
            <a:avLst/>
          </a:prstGeom>
        </p:spPr>
      </p:pic>
    </p:spTree>
    <p:extLst>
      <p:ext uri="{BB962C8B-B14F-4D97-AF65-F5344CB8AC3E}">
        <p14:creationId xmlns:p14="http://schemas.microsoft.com/office/powerpoint/2010/main" val="2093371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27384"/>
            <a:ext cx="9180512" cy="6885384"/>
          </a:xfrm>
        </p:spPr>
      </p:pic>
      <p:sp>
        <p:nvSpPr>
          <p:cNvPr id="5" name="Rectangle 1"/>
          <p:cNvSpPr>
            <a:spLocks noChangeArrowheads="1"/>
          </p:cNvSpPr>
          <p:nvPr/>
        </p:nvSpPr>
        <p:spPr bwMode="auto">
          <a:xfrm>
            <a:off x="103414" y="298973"/>
            <a:ext cx="886107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             Data &amp; Resources</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C67A919E-7DB1-E6B8-D950-8901A88C816D}"/>
              </a:ext>
            </a:extLst>
          </p:cNvPr>
          <p:cNvSpPr txBox="1"/>
          <p:nvPr/>
        </p:nvSpPr>
        <p:spPr>
          <a:xfrm>
            <a:off x="467544" y="1350606"/>
            <a:ext cx="8352928" cy="5028556"/>
          </a:xfrm>
          <a:prstGeom prst="rect">
            <a:avLst/>
          </a:prstGeom>
          <a:noFill/>
        </p:spPr>
        <p:txBody>
          <a:bodyPr wrap="square">
            <a:spAutoFit/>
          </a:bodyPr>
          <a:lstStyle/>
          <a:p>
            <a:pPr marR="428625" algn="just">
              <a:lnSpc>
                <a:spcPct val="150000"/>
              </a:lnSpc>
            </a:pPr>
            <a:r>
              <a:rPr lang="en-US" sz="1800" b="1" u="sng" kern="50" dirty="0">
                <a:effectLst/>
                <a:latin typeface="Times New Roman" panose="02020603050405020304" pitchFamily="18" charset="0"/>
                <a:ea typeface="Lucida Sans Unicode" panose="020B0602030504020204" pitchFamily="34" charset="0"/>
              </a:rPr>
              <a:t>Software Requirements:</a:t>
            </a:r>
            <a:endParaRPr lang="en-IN" sz="1800" kern="50" dirty="0">
              <a:effectLst/>
              <a:latin typeface="Times New Roman" panose="02020603050405020304" pitchFamily="18" charset="0"/>
              <a:ea typeface="Lucida Sans Unicode" panose="020B0602030504020204" pitchFamily="34" charset="0"/>
            </a:endParaRPr>
          </a:p>
          <a:p>
            <a:pPr marL="342900" lvl="0" indent="-342900">
              <a:lnSpc>
                <a:spcPct val="150000"/>
              </a:lnSpc>
              <a:buSzPts val="1000"/>
              <a:buFont typeface="Symbol" panose="05050102010706020507" pitchFamily="18" charset="2"/>
              <a:buChar char=""/>
              <a:tabLst>
                <a:tab pos="457200" algn="l"/>
              </a:tabLst>
            </a:pPr>
            <a:r>
              <a:rPr lang="en-US" sz="1800" b="1" kern="50" dirty="0">
                <a:solidFill>
                  <a:srgbClr val="000000"/>
                </a:solidFill>
                <a:effectLst/>
                <a:latin typeface="Times New Roman" panose="02020603050405020304" pitchFamily="18" charset="0"/>
                <a:ea typeface="Lucida Sans Unicode" panose="020B0602030504020204" pitchFamily="34" charset="0"/>
              </a:rPr>
              <a:t>Technology</a:t>
            </a:r>
            <a:r>
              <a:rPr lang="en-US" sz="1800" kern="50" dirty="0">
                <a:solidFill>
                  <a:srgbClr val="000000"/>
                </a:solidFill>
                <a:effectLst/>
                <a:latin typeface="Times New Roman" panose="02020603050405020304" pitchFamily="18" charset="0"/>
                <a:ea typeface="Lucida Sans Unicode" panose="020B0602030504020204" pitchFamily="34" charset="0"/>
              </a:rPr>
              <a:t>: NLP(Natural Language Processing)</a:t>
            </a:r>
            <a:endParaRPr lang="en-IN" sz="1800" kern="50" dirty="0">
              <a:effectLst/>
              <a:latin typeface="Times New Roman" panose="02020603050405020304" pitchFamily="18" charset="0"/>
              <a:ea typeface="Lucida Sans Unicode" panose="020B0602030504020204" pitchFamily="34" charset="0"/>
            </a:endParaRPr>
          </a:p>
          <a:p>
            <a:pPr marL="342900" lvl="0" indent="-342900">
              <a:lnSpc>
                <a:spcPct val="150000"/>
              </a:lnSpc>
              <a:buSzPts val="1000"/>
              <a:buFont typeface="Symbol" panose="05050102010706020507" pitchFamily="18" charset="2"/>
              <a:buChar char=""/>
              <a:tabLst>
                <a:tab pos="457200" algn="l"/>
              </a:tabLst>
            </a:pPr>
            <a:r>
              <a:rPr lang="en-US" sz="1800" b="1" kern="50" dirty="0">
                <a:solidFill>
                  <a:srgbClr val="000000"/>
                </a:solidFill>
                <a:effectLst/>
                <a:latin typeface="Times New Roman" panose="02020603050405020304" pitchFamily="18" charset="0"/>
                <a:ea typeface="Lucida Sans Unicode" panose="020B0602030504020204" pitchFamily="34" charset="0"/>
              </a:rPr>
              <a:t>Client Side: </a:t>
            </a:r>
            <a:r>
              <a:rPr lang="en-US" sz="1800" kern="50" dirty="0">
                <a:solidFill>
                  <a:srgbClr val="000000"/>
                </a:solidFill>
                <a:effectLst/>
                <a:latin typeface="Times New Roman" panose="02020603050405020304" pitchFamily="18" charset="0"/>
                <a:ea typeface="Lucida Sans Unicode" panose="020B0602030504020204" pitchFamily="34" charset="0"/>
              </a:rPr>
              <a:t>HTML, CSS, JavaScript , Bootstrap</a:t>
            </a:r>
            <a:endParaRPr lang="en-IN" sz="1800" kern="50" dirty="0">
              <a:effectLst/>
              <a:latin typeface="Times New Roman" panose="02020603050405020304" pitchFamily="18" charset="0"/>
              <a:ea typeface="Lucida Sans Unicode" panose="020B0602030504020204" pitchFamily="34" charset="0"/>
            </a:endParaRPr>
          </a:p>
          <a:p>
            <a:pPr marL="342900" lvl="0" indent="-342900">
              <a:lnSpc>
                <a:spcPct val="150000"/>
              </a:lnSpc>
              <a:buSzPts val="1000"/>
              <a:buFont typeface="Symbol" panose="05050102010706020507" pitchFamily="18" charset="2"/>
              <a:buChar char=""/>
              <a:tabLst>
                <a:tab pos="457200" algn="l"/>
              </a:tabLst>
            </a:pPr>
            <a:r>
              <a:rPr lang="en-US" sz="1800" b="1" kern="50" dirty="0">
                <a:solidFill>
                  <a:srgbClr val="000000"/>
                </a:solidFill>
                <a:effectLst/>
                <a:latin typeface="Times New Roman" panose="02020603050405020304" pitchFamily="18" charset="0"/>
                <a:ea typeface="Lucida Sans Unicode" panose="020B0602030504020204" pitchFamily="34" charset="0"/>
              </a:rPr>
              <a:t>Server Side: </a:t>
            </a:r>
            <a:r>
              <a:rPr lang="en-US" sz="1800" kern="50" dirty="0">
                <a:solidFill>
                  <a:srgbClr val="000000"/>
                </a:solidFill>
                <a:effectLst/>
                <a:latin typeface="Times New Roman" panose="02020603050405020304" pitchFamily="18" charset="0"/>
                <a:ea typeface="Lucida Sans Unicode" panose="020B0602030504020204" pitchFamily="34" charset="0"/>
              </a:rPr>
              <a:t>Anaconda , Python</a:t>
            </a:r>
            <a:endParaRPr lang="en-IN" sz="1800" kern="50" dirty="0">
              <a:effectLst/>
              <a:latin typeface="Times New Roman" panose="02020603050405020304" pitchFamily="18" charset="0"/>
              <a:ea typeface="Lucida Sans Unicode" panose="020B0602030504020204" pitchFamily="34" charset="0"/>
            </a:endParaRPr>
          </a:p>
          <a:p>
            <a:pPr marL="342900" lvl="0" indent="-342900" algn="just">
              <a:lnSpc>
                <a:spcPct val="150000"/>
              </a:lnSpc>
              <a:buSzPts val="1000"/>
              <a:buFont typeface="Symbol" panose="05050102010706020507" pitchFamily="18" charset="2"/>
              <a:buChar char=""/>
              <a:tabLst>
                <a:tab pos="457200" algn="l"/>
              </a:tabLst>
            </a:pPr>
            <a:r>
              <a:rPr lang="en-US" sz="1800" b="1" kern="50" dirty="0">
                <a:solidFill>
                  <a:srgbClr val="000000"/>
                </a:solidFill>
                <a:effectLst/>
                <a:latin typeface="Times New Roman" panose="02020603050405020304" pitchFamily="18" charset="0"/>
                <a:ea typeface="Lucida Sans Unicode" panose="020B0602030504020204" pitchFamily="34" charset="0"/>
              </a:rPr>
              <a:t>Operating System: </a:t>
            </a:r>
            <a:r>
              <a:rPr lang="en-US" sz="1800" kern="50" dirty="0">
                <a:solidFill>
                  <a:srgbClr val="000000"/>
                </a:solidFill>
                <a:effectLst/>
                <a:latin typeface="Times New Roman" panose="02020603050405020304" pitchFamily="18" charset="0"/>
                <a:ea typeface="Lucida Sans Unicode" panose="020B0602030504020204" pitchFamily="34" charset="0"/>
              </a:rPr>
              <a:t>Microsoft Windows </a:t>
            </a:r>
          </a:p>
          <a:p>
            <a:pPr marL="342900" lvl="0" indent="-342900" algn="just">
              <a:lnSpc>
                <a:spcPct val="150000"/>
              </a:lnSpc>
              <a:buSzPts val="1000"/>
              <a:buFont typeface="Symbol" panose="05050102010706020507" pitchFamily="18" charset="2"/>
              <a:buChar char=""/>
              <a:tabLst>
                <a:tab pos="457200" algn="l"/>
              </a:tabLst>
            </a:pPr>
            <a:r>
              <a:rPr lang="en-US" b="1" kern="50" dirty="0">
                <a:solidFill>
                  <a:srgbClr val="000000"/>
                </a:solidFill>
                <a:latin typeface="Times New Roman" panose="02020603050405020304" pitchFamily="18" charset="0"/>
                <a:ea typeface="Lucida Sans Unicode" panose="020B0602030504020204" pitchFamily="34" charset="0"/>
              </a:rPr>
              <a:t>Datase</a:t>
            </a:r>
            <a:r>
              <a:rPr lang="en-US" kern="50" dirty="0">
                <a:solidFill>
                  <a:srgbClr val="000000"/>
                </a:solidFill>
                <a:latin typeface="Times New Roman" panose="02020603050405020304" pitchFamily="18" charset="0"/>
                <a:ea typeface="Lucida Sans Unicode" panose="020B0602030504020204" pitchFamily="34" charset="0"/>
              </a:rPr>
              <a:t>t: The dataset on which we are going to train and test in our project is taken from kaggle i.e. Fake.csv and True.csv.</a:t>
            </a:r>
          </a:p>
          <a:p>
            <a:pPr lvl="0" algn="just">
              <a:lnSpc>
                <a:spcPct val="150000"/>
              </a:lnSpc>
              <a:buSzPts val="1000"/>
              <a:tabLst>
                <a:tab pos="457200" algn="l"/>
              </a:tabLst>
            </a:pPr>
            <a:endParaRPr lang="en-US" sz="1800" b="1" u="sng" kern="50" dirty="0">
              <a:solidFill>
                <a:srgbClr val="000000"/>
              </a:solidFill>
              <a:effectLst/>
              <a:latin typeface="Times New Roman" panose="02020603050405020304" pitchFamily="18" charset="0"/>
              <a:ea typeface="Lucida Sans Unicode" panose="020B0602030504020204" pitchFamily="34" charset="0"/>
            </a:endParaRPr>
          </a:p>
          <a:p>
            <a:pPr lvl="0" algn="just">
              <a:lnSpc>
                <a:spcPct val="150000"/>
              </a:lnSpc>
              <a:buSzPts val="1000"/>
              <a:tabLst>
                <a:tab pos="457200" algn="l"/>
              </a:tabLst>
            </a:pPr>
            <a:r>
              <a:rPr lang="en-US" sz="1800" b="1" u="sng" kern="50" dirty="0">
                <a:solidFill>
                  <a:srgbClr val="000000"/>
                </a:solidFill>
                <a:effectLst/>
                <a:latin typeface="Times New Roman" panose="02020603050405020304" pitchFamily="18" charset="0"/>
                <a:ea typeface="Lucida Sans Unicode" panose="020B0602030504020204" pitchFamily="34" charset="0"/>
              </a:rPr>
              <a:t>Hardware Requ</a:t>
            </a:r>
            <a:r>
              <a:rPr lang="en-US" b="1" u="sng" kern="50" dirty="0">
                <a:solidFill>
                  <a:srgbClr val="000000"/>
                </a:solidFill>
                <a:latin typeface="Times New Roman" panose="02020603050405020304" pitchFamily="18" charset="0"/>
                <a:ea typeface="Lucida Sans Unicode" panose="020B0602030504020204" pitchFamily="34" charset="0"/>
              </a:rPr>
              <a:t>irements:</a:t>
            </a:r>
          </a:p>
          <a:p>
            <a:pPr marL="285750" lvl="0" indent="-285750">
              <a:lnSpc>
                <a:spcPct val="150000"/>
              </a:lnSpc>
              <a:buSzPct val="84000"/>
              <a:buFont typeface="Arial" panose="020B0604020202020204" pitchFamily="34" charset="0"/>
              <a:buChar char="•"/>
              <a:tabLst>
                <a:tab pos="457200" algn="l"/>
              </a:tabLst>
            </a:pPr>
            <a:r>
              <a:rPr lang="en-IN" sz="1800" kern="50" dirty="0">
                <a:effectLst/>
                <a:latin typeface="Times New Roman" panose="02020603050405020304" pitchFamily="18" charset="0"/>
                <a:ea typeface="Lucida Sans Unicode" panose="020B0602030504020204" pitchFamily="34" charset="0"/>
              </a:rPr>
              <a:t>4GB RAM</a:t>
            </a:r>
          </a:p>
          <a:p>
            <a:pPr marL="285750" lvl="0" indent="-285750">
              <a:lnSpc>
                <a:spcPct val="150000"/>
              </a:lnSpc>
              <a:buSzPct val="84000"/>
              <a:buFont typeface="Arial" panose="020B0604020202020204" pitchFamily="34" charset="0"/>
              <a:buChar char="•"/>
              <a:tabLst>
                <a:tab pos="457200" algn="l"/>
              </a:tabLst>
            </a:pPr>
            <a:r>
              <a:rPr lang="en-IN" kern="50" dirty="0">
                <a:latin typeface="Times New Roman" panose="02020603050405020304" pitchFamily="18" charset="0"/>
                <a:ea typeface="Lucida Sans Unicode" panose="020B0602030504020204" pitchFamily="34" charset="0"/>
              </a:rPr>
              <a:t>i3 Processor</a:t>
            </a:r>
            <a:endParaRPr lang="en-IN" sz="1800" kern="50" dirty="0">
              <a:effectLst/>
              <a:latin typeface="Times New Roman" panose="02020603050405020304" pitchFamily="18" charset="0"/>
              <a:ea typeface="Lucida Sans Unicode" panose="020B0602030504020204" pitchFamily="34" charset="0"/>
            </a:endParaRPr>
          </a:p>
          <a:p>
            <a:pPr lvl="0" algn="just">
              <a:lnSpc>
                <a:spcPct val="150000"/>
              </a:lnSpc>
              <a:buSzPts val="1000"/>
              <a:tabLst>
                <a:tab pos="457200" algn="l"/>
              </a:tabLst>
            </a:pPr>
            <a:endParaRPr lang="en-IN" sz="1800" kern="50" dirty="0">
              <a:effectLst/>
              <a:latin typeface="Times New Roman" panose="02020603050405020304" pitchFamily="18" charset="0"/>
              <a:ea typeface="Lucida Sans Unicode" panose="020B0602030504020204" pitchFamily="34" charset="0"/>
            </a:endParaRPr>
          </a:p>
        </p:txBody>
      </p:sp>
    </p:spTree>
    <p:extLst>
      <p:ext uri="{BB962C8B-B14F-4D97-AF65-F5344CB8AC3E}">
        <p14:creationId xmlns:p14="http://schemas.microsoft.com/office/powerpoint/2010/main" val="3449068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7771" y="-27384"/>
            <a:ext cx="9180512" cy="6885384"/>
          </a:xfrm>
        </p:spPr>
      </p:pic>
      <p:sp>
        <p:nvSpPr>
          <p:cNvPr id="5" name="Rectangle 1"/>
          <p:cNvSpPr>
            <a:spLocks noChangeArrowheads="1"/>
          </p:cNvSpPr>
          <p:nvPr/>
        </p:nvSpPr>
        <p:spPr bwMode="auto">
          <a:xfrm>
            <a:off x="103414" y="298973"/>
            <a:ext cx="850103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               Methodology</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659AC123-1FF4-759B-44D8-95C077A7D7D5}"/>
              </a:ext>
            </a:extLst>
          </p:cNvPr>
          <p:cNvSpPr txBox="1"/>
          <p:nvPr/>
        </p:nvSpPr>
        <p:spPr>
          <a:xfrm>
            <a:off x="755575" y="1306624"/>
            <a:ext cx="7560841" cy="4247317"/>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374151"/>
                </a:solidFill>
                <a:effectLst/>
                <a:latin typeface="Söhne"/>
              </a:rPr>
              <a:t>Natural language processing (NLP) is a machine learning technology that gives computers the ability to interpret, manipulate, and comprehend human language</a:t>
            </a:r>
          </a:p>
          <a:p>
            <a:pPr marL="285750" indent="-285750" algn="l">
              <a:buFont typeface="Arial" panose="020B0604020202020204" pitchFamily="34" charset="0"/>
              <a:buChar char="•"/>
            </a:pPr>
            <a:endParaRPr lang="en-US" dirty="0">
              <a:solidFill>
                <a:srgbClr val="374151"/>
              </a:solidFill>
              <a:latin typeface="Söhne"/>
            </a:endParaRPr>
          </a:p>
          <a:p>
            <a:pPr marL="285750" indent="-285750" algn="l">
              <a:buFont typeface="Arial" panose="020B0604020202020204" pitchFamily="34" charset="0"/>
              <a:buChar char="•"/>
            </a:pPr>
            <a:r>
              <a:rPr lang="en-US" b="0" i="0" dirty="0">
                <a:solidFill>
                  <a:srgbClr val="374151"/>
                </a:solidFill>
                <a:effectLst/>
                <a:latin typeface="Söhne"/>
              </a:rPr>
              <a:t>The NLP software uses pre-processing techniques such as tokenization, stemming, lemmatization, and stop word removal to prepare the data for various applications. </a:t>
            </a:r>
          </a:p>
          <a:p>
            <a:pPr marL="285750" indent="-285750" algn="l">
              <a:buFont typeface="Arial" panose="020B0604020202020204" pitchFamily="34" charset="0"/>
              <a:buChar char="•"/>
            </a:pPr>
            <a:endParaRPr lang="en-US" dirty="0">
              <a:solidFill>
                <a:srgbClr val="374151"/>
              </a:solidFill>
              <a:latin typeface="Söhne"/>
            </a:endParaRPr>
          </a:p>
          <a:p>
            <a:pPr marL="285750" indent="-285750" algn="l">
              <a:buFont typeface="Arial" panose="020B0604020202020204" pitchFamily="34" charset="0"/>
              <a:buChar char="•"/>
            </a:pPr>
            <a:r>
              <a:rPr lang="en-US" b="0" i="0" dirty="0">
                <a:solidFill>
                  <a:srgbClr val="374151"/>
                </a:solidFill>
                <a:effectLst/>
                <a:latin typeface="Söhne"/>
              </a:rPr>
              <a:t>Here's a description of these techniques:</a:t>
            </a:r>
          </a:p>
          <a:p>
            <a:pPr marL="285750" indent="-285750" algn="l">
              <a:buFont typeface="Arial" panose="020B0604020202020204" pitchFamily="34" charset="0"/>
              <a:buChar char="•"/>
            </a:pPr>
            <a:endParaRPr lang="en-US" dirty="0">
              <a:solidFill>
                <a:srgbClr val="374151"/>
              </a:solidFill>
              <a:latin typeface="Söhne"/>
            </a:endParaRPr>
          </a:p>
          <a:p>
            <a:pPr marL="342900" indent="-342900" algn="l">
              <a:buAutoNum type="arabicParenR"/>
            </a:pPr>
            <a:r>
              <a:rPr lang="en-US" b="0" i="0" dirty="0">
                <a:solidFill>
                  <a:srgbClr val="374151"/>
                </a:solidFill>
                <a:effectLst/>
                <a:latin typeface="Söhne"/>
              </a:rPr>
              <a:t>Tokenization breaks a sentence into individual units of words or phrases.</a:t>
            </a:r>
            <a:endParaRPr lang="en-US" dirty="0">
              <a:solidFill>
                <a:srgbClr val="374151"/>
              </a:solidFill>
              <a:latin typeface="Söhne"/>
            </a:endParaRPr>
          </a:p>
          <a:p>
            <a:pPr marL="342900" indent="-342900" algn="l">
              <a:buAutoNum type="arabicParenR"/>
            </a:pPr>
            <a:r>
              <a:rPr lang="en-US" b="0" i="0" dirty="0">
                <a:solidFill>
                  <a:srgbClr val="374151"/>
                </a:solidFill>
                <a:effectLst/>
                <a:latin typeface="Söhne"/>
              </a:rPr>
              <a:t> Stemming and lemmatization simplify words into their root form. For example, these processes turn "starting" into "start.“</a:t>
            </a:r>
          </a:p>
          <a:p>
            <a:pPr marL="342900" indent="-342900" algn="l">
              <a:buAutoNum type="arabicParenR"/>
            </a:pPr>
            <a:r>
              <a:rPr lang="en-US" b="0" i="0" dirty="0">
                <a:solidFill>
                  <a:srgbClr val="374151"/>
                </a:solidFill>
                <a:effectLst/>
                <a:latin typeface="Söhne"/>
              </a:rPr>
              <a:t>Stop word removal ensures that words that do not add significant meaning to a sentence, such as "for" and "with," are removed.</a:t>
            </a:r>
          </a:p>
        </p:txBody>
      </p:sp>
    </p:spTree>
    <p:extLst>
      <p:ext uri="{BB962C8B-B14F-4D97-AF65-F5344CB8AC3E}">
        <p14:creationId xmlns:p14="http://schemas.microsoft.com/office/powerpoint/2010/main" val="1099878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6321</TotalTime>
  <Words>895</Words>
  <Application>Microsoft Office PowerPoint</Application>
  <PresentationFormat>On-screen Show (4:3)</PresentationFormat>
  <Paragraphs>96</Paragraphs>
  <Slides>11</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Cambria</vt:lpstr>
      <vt:lpstr>Garamond</vt:lpstr>
      <vt:lpstr>Söhne</vt:lpstr>
      <vt:lpstr>Symbol</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WEBDEV</dc:creator>
  <cp:lastModifiedBy>Samiksha ....</cp:lastModifiedBy>
  <cp:revision>309</cp:revision>
  <cp:lastPrinted>2022-09-05T08:43:44Z</cp:lastPrinted>
  <dcterms:created xsi:type="dcterms:W3CDTF">2020-01-16T09:05:56Z</dcterms:created>
  <dcterms:modified xsi:type="dcterms:W3CDTF">2024-07-28T07:28:12Z</dcterms:modified>
</cp:coreProperties>
</file>