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5538450"/>
  <p:notesSz cx="20104100" cy="15538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30" autoAdjust="0"/>
  </p:normalViewPr>
  <p:slideViewPr>
    <p:cSldViewPr>
      <p:cViewPr>
        <p:scale>
          <a:sx n="33" d="100"/>
          <a:sy n="33" d="100"/>
        </p:scale>
        <p:origin x="1112" y="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Bhatta" userId="972aaeeb-ad05-4ef5-b235-c7942f495971" providerId="ADAL" clId="{843D9E02-E188-473B-A386-876B47957FB8}"/>
    <pc:docChg chg="modSld">
      <pc:chgData name="Aayush Bhatta" userId="972aaeeb-ad05-4ef5-b235-c7942f495971" providerId="ADAL" clId="{843D9E02-E188-473B-A386-876B47957FB8}" dt="2021-11-24T02:40:38.896" v="14" actId="207"/>
      <pc:docMkLst>
        <pc:docMk/>
      </pc:docMkLst>
      <pc:sldChg chg="modSp mod">
        <pc:chgData name="Aayush Bhatta" userId="972aaeeb-ad05-4ef5-b235-c7942f495971" providerId="ADAL" clId="{843D9E02-E188-473B-A386-876B47957FB8}" dt="2021-11-24T02:40:38.896" v="14" actId="207"/>
        <pc:sldMkLst>
          <pc:docMk/>
          <pc:sldMk cId="0" sldId="256"/>
        </pc:sldMkLst>
        <pc:spChg chg="mod">
          <ac:chgData name="Aayush Bhatta" userId="972aaeeb-ad05-4ef5-b235-c7942f495971" providerId="ADAL" clId="{843D9E02-E188-473B-A386-876B47957FB8}" dt="2021-11-24T02:39:55.528" v="4" actId="207"/>
          <ac:spMkLst>
            <pc:docMk/>
            <pc:sldMk cId="0" sldId="256"/>
            <ac:spMk id="3" creationId="{00000000-0000-0000-0000-000000000000}"/>
          </ac:spMkLst>
        </pc:spChg>
        <pc:spChg chg="mod">
          <ac:chgData name="Aayush Bhatta" userId="972aaeeb-ad05-4ef5-b235-c7942f495971" providerId="ADAL" clId="{843D9E02-E188-473B-A386-876B47957FB8}" dt="2021-11-24T02:40:06.989" v="6" actId="207"/>
          <ac:spMkLst>
            <pc:docMk/>
            <pc:sldMk cId="0" sldId="256"/>
            <ac:spMk id="57" creationId="{00000000-0000-0000-0000-000000000000}"/>
          </ac:spMkLst>
        </pc:spChg>
        <pc:spChg chg="mod">
          <ac:chgData name="Aayush Bhatta" userId="972aaeeb-ad05-4ef5-b235-c7942f495971" providerId="ADAL" clId="{843D9E02-E188-473B-A386-876B47957FB8}" dt="2021-11-24T02:40:12.074" v="8" actId="207"/>
          <ac:spMkLst>
            <pc:docMk/>
            <pc:sldMk cId="0" sldId="256"/>
            <ac:spMk id="58" creationId="{00000000-0000-0000-0000-000000000000}"/>
          </ac:spMkLst>
        </pc:spChg>
        <pc:spChg chg="mod">
          <ac:chgData name="Aayush Bhatta" userId="972aaeeb-ad05-4ef5-b235-c7942f495971" providerId="ADAL" clId="{843D9E02-E188-473B-A386-876B47957FB8}" dt="2021-11-24T02:40:19.559" v="9" actId="207"/>
          <ac:spMkLst>
            <pc:docMk/>
            <pc:sldMk cId="0" sldId="256"/>
            <ac:spMk id="59" creationId="{00000000-0000-0000-0000-000000000000}"/>
          </ac:spMkLst>
        </pc:spChg>
        <pc:spChg chg="mod">
          <ac:chgData name="Aayush Bhatta" userId="972aaeeb-ad05-4ef5-b235-c7942f495971" providerId="ADAL" clId="{843D9E02-E188-473B-A386-876B47957FB8}" dt="2021-11-24T02:40:34.625" v="13" actId="207"/>
          <ac:spMkLst>
            <pc:docMk/>
            <pc:sldMk cId="0" sldId="256"/>
            <ac:spMk id="119" creationId="{00000000-0000-0000-0000-000000000000}"/>
          </ac:spMkLst>
        </pc:spChg>
        <pc:spChg chg="mod">
          <ac:chgData name="Aayush Bhatta" userId="972aaeeb-ad05-4ef5-b235-c7942f495971" providerId="ADAL" clId="{843D9E02-E188-473B-A386-876B47957FB8}" dt="2021-11-24T02:40:38.896" v="14" actId="207"/>
          <ac:spMkLst>
            <pc:docMk/>
            <pc:sldMk cId="0" sldId="256"/>
            <ac:spMk id="193" creationId="{00000000-0000-0000-0000-000000000000}"/>
          </ac:spMkLst>
        </pc:spChg>
        <pc:spChg chg="mod">
          <ac:chgData name="Aayush Bhatta" userId="972aaeeb-ad05-4ef5-b235-c7942f495971" providerId="ADAL" clId="{843D9E02-E188-473B-A386-876B47957FB8}" dt="2021-11-24T02:40:24.296" v="11" actId="207"/>
          <ac:spMkLst>
            <pc:docMk/>
            <pc:sldMk cId="0" sldId="256"/>
            <ac:spMk id="194" creationId="{00000000-0000-0000-0000-000000000000}"/>
          </ac:spMkLst>
        </pc:spChg>
        <pc:spChg chg="mod">
          <ac:chgData name="Aayush Bhatta" userId="972aaeeb-ad05-4ef5-b235-c7942f495971" providerId="ADAL" clId="{843D9E02-E188-473B-A386-876B47957FB8}" dt="2021-11-24T02:40:29.337" v="12" actId="207"/>
          <ac:spMkLst>
            <pc:docMk/>
            <pc:sldMk cId="0" sldId="256"/>
            <ac:spMk id="1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794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779463"/>
          </a:xfrm>
          <a:prstGeom prst="rect">
            <a:avLst/>
          </a:prstGeom>
        </p:spPr>
        <p:txBody>
          <a:bodyPr vert="horz" lIns="91440" tIns="45720" rIns="91440" bIns="45720" rtlCol="0"/>
          <a:lstStyle>
            <a:lvl1pPr algn="r">
              <a:defRPr sz="1200"/>
            </a:lvl1pPr>
          </a:lstStyle>
          <a:p>
            <a:fld id="{5240EB67-A10F-49B1-A8D3-CD1D2A6E2878}" type="datetimeFigureOut">
              <a:rPr lang="en-IN" smtClean="0"/>
              <a:t>23-11-2021</a:t>
            </a:fld>
            <a:endParaRPr lang="en-IN"/>
          </a:p>
        </p:txBody>
      </p:sp>
      <p:sp>
        <p:nvSpPr>
          <p:cNvPr id="4" name="Slide Image Placeholder 3"/>
          <p:cNvSpPr>
            <a:spLocks noGrp="1" noRot="1" noChangeAspect="1"/>
          </p:cNvSpPr>
          <p:nvPr>
            <p:ph type="sldImg" idx="2"/>
          </p:nvPr>
        </p:nvSpPr>
        <p:spPr>
          <a:xfrm>
            <a:off x="6659563" y="1943100"/>
            <a:ext cx="6784975" cy="52435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7477125"/>
            <a:ext cx="16084550" cy="61198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4758988"/>
            <a:ext cx="8712200" cy="7794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4758988"/>
            <a:ext cx="8712200" cy="779462"/>
          </a:xfrm>
          <a:prstGeom prst="rect">
            <a:avLst/>
          </a:prstGeom>
        </p:spPr>
        <p:txBody>
          <a:bodyPr vert="horz" lIns="91440" tIns="45720" rIns="91440" bIns="45720" rtlCol="0" anchor="b"/>
          <a:lstStyle>
            <a:lvl1pPr algn="r">
              <a:defRPr sz="1200"/>
            </a:lvl1pPr>
          </a:lstStyle>
          <a:p>
            <a:fld id="{75780B39-D288-4E62-B76E-E07E34475772}" type="slidenum">
              <a:rPr lang="en-IN" smtClean="0"/>
              <a:t>‹#›</a:t>
            </a:fld>
            <a:endParaRPr lang="en-IN"/>
          </a:p>
        </p:txBody>
      </p:sp>
    </p:spTree>
    <p:extLst>
      <p:ext uri="{BB962C8B-B14F-4D97-AF65-F5344CB8AC3E}">
        <p14:creationId xmlns:p14="http://schemas.microsoft.com/office/powerpoint/2010/main" val="147286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780B39-D288-4E62-B76E-E07E34475772}" type="slidenum">
              <a:rPr lang="en-IN" smtClean="0"/>
              <a:t>1</a:t>
            </a:fld>
            <a:endParaRPr lang="en-IN"/>
          </a:p>
        </p:txBody>
      </p:sp>
    </p:spTree>
    <p:extLst>
      <p:ext uri="{BB962C8B-B14F-4D97-AF65-F5344CB8AC3E}">
        <p14:creationId xmlns:p14="http://schemas.microsoft.com/office/powerpoint/2010/main" val="252545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816919"/>
            <a:ext cx="17088486" cy="326307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701532"/>
            <a:ext cx="14072870" cy="38846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1005205" y="3573843"/>
            <a:ext cx="8745284" cy="102553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573843"/>
            <a:ext cx="8745284" cy="102553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84631" y="190689"/>
            <a:ext cx="12134836" cy="1365885"/>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1005205" y="3573843"/>
            <a:ext cx="18093690" cy="102553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450759"/>
            <a:ext cx="6433312" cy="77692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450759"/>
            <a:ext cx="4623943" cy="77692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6" name="Holder 6"/>
          <p:cNvSpPr>
            <a:spLocks noGrp="1"/>
          </p:cNvSpPr>
          <p:nvPr>
            <p:ph type="sldNum" sz="quarter" idx="7"/>
          </p:nvPr>
        </p:nvSpPr>
        <p:spPr>
          <a:xfrm>
            <a:off x="14474953" y="14450759"/>
            <a:ext cx="4623943" cy="77692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7917" y="190689"/>
            <a:ext cx="17357133" cy="689291"/>
          </a:xfrm>
          <a:prstGeom prst="rect">
            <a:avLst/>
          </a:prstGeom>
        </p:spPr>
        <p:txBody>
          <a:bodyPr vert="horz" wrap="square" lIns="0" tIns="12065" rIns="0" bIns="0" rtlCol="0">
            <a:spAutoFit/>
          </a:bodyPr>
          <a:lstStyle/>
          <a:p>
            <a:pPr marL="1366520" marR="17780" indent="-1341755" algn="ctr">
              <a:lnSpc>
                <a:spcPct val="100000"/>
              </a:lnSpc>
              <a:spcBef>
                <a:spcPts val="95"/>
              </a:spcBef>
            </a:pPr>
            <a:r>
              <a:rPr lang="en-IN" sz="4400" dirty="0"/>
              <a:t>   </a:t>
            </a:r>
            <a:r>
              <a:rPr lang="en-IN" sz="4400" dirty="0">
                <a:latin typeface="Times New Roman" panose="02020603050405020304" pitchFamily="18" charset="0"/>
                <a:cs typeface="Times New Roman" panose="02020603050405020304" pitchFamily="18" charset="0"/>
              </a:rPr>
              <a:t>Breast Cancer Prediction Using Machine Learning</a:t>
            </a:r>
            <a:endParaRPr sz="4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56503" y="2805666"/>
            <a:ext cx="19154775" cy="372538"/>
          </a:xfrm>
          <a:prstGeom prst="rect">
            <a:avLst/>
          </a:prstGeom>
          <a:solidFill>
            <a:schemeClr val="tx2">
              <a:lumMod val="40000"/>
              <a:lumOff val="60000"/>
            </a:schemeClr>
          </a:solidFill>
          <a:ln>
            <a:solidFill>
              <a:schemeClr val="accent5">
                <a:lumMod val="40000"/>
                <a:lumOff val="60000"/>
              </a:schemeClr>
            </a:solidFill>
          </a:ln>
        </p:spPr>
        <p:txBody>
          <a:bodyPr vert="horz" wrap="square" lIns="0" tIns="3175" rIns="0" bIns="0" rtlCol="0">
            <a:spAutoFit/>
          </a:bodyPr>
          <a:lstStyle/>
          <a:p>
            <a:pPr marL="2540" algn="ctr">
              <a:lnSpc>
                <a:spcPct val="100000"/>
              </a:lnSpc>
              <a:spcBef>
                <a:spcPts val="25"/>
              </a:spcBef>
            </a:pPr>
            <a:r>
              <a:rPr lang="en-IN" sz="2400" spc="-15" dirty="0">
                <a:latin typeface="Calibri"/>
                <a:cs typeface="Calibri"/>
              </a:rPr>
              <a:t>ABSTRACT</a:t>
            </a:r>
            <a:endParaRPr sz="2400" dirty="0">
              <a:latin typeface="Calibri"/>
              <a:cs typeface="Calibri"/>
            </a:endParaRPr>
          </a:p>
        </p:txBody>
      </p:sp>
      <p:sp>
        <p:nvSpPr>
          <p:cNvPr id="6" name="object 6"/>
          <p:cNvSpPr txBox="1"/>
          <p:nvPr/>
        </p:nvSpPr>
        <p:spPr>
          <a:xfrm>
            <a:off x="499722" y="3428603"/>
            <a:ext cx="18802350" cy="1397177"/>
          </a:xfrm>
          <a:prstGeom prst="rect">
            <a:avLst/>
          </a:prstGeom>
        </p:spPr>
        <p:txBody>
          <a:bodyPr vert="horz" wrap="square" lIns="0" tIns="12065" rIns="0" bIns="0" rtlCol="0">
            <a:spAutoFit/>
          </a:bodyPr>
          <a:lstStyle/>
          <a:p>
            <a:pPr marL="38100" marR="30480">
              <a:lnSpc>
                <a:spcPct val="100000"/>
              </a:lnSpc>
              <a:spcBef>
                <a:spcPts val="95"/>
              </a:spcBef>
            </a:pPr>
            <a:r>
              <a:rPr lang="en-US" sz="1800" dirty="0">
                <a:solidFill>
                  <a:srgbClr val="333333"/>
                </a:solidFill>
                <a:effectLst/>
                <a:latin typeface="Calibri" panose="020F0502020204030204" pitchFamily="34" charset="0"/>
                <a:ea typeface="Calibri" panose="020F0502020204030204" pitchFamily="34" charset="0"/>
              </a:rPr>
              <a:t>With the rapid population growth, the risk of death incurred by breast cancer is rising exponentially. Breast cancer is the second most severe cancer among all the cancers already unveiled and the major cause of death in women worldwide. Any improvement in the treatment of breast cancer will lead to a healthy life of people. Therefore, machine learning techniques can contribute to the process of prediction and early diagnosis of breast cancer. So, in this paper, I will be comparing three machine learning techniques i.e., k-nearest neighbors (KNN), random forest classifier, and Decision Tree Classifier (DT) and find out the most effective way of predicting the breast cancer by comparing their accuracy. Moreover, I will be measuring the performance based on the sensitivity, specificity, precision, True positive rate, False positive rate, True negative rate, False Negative rate, and F1 score. Work will be done in the anaconda environment using python. </a:t>
            </a:r>
            <a:endParaRPr sz="1600" dirty="0">
              <a:latin typeface="Calibri"/>
              <a:cs typeface="Calibri"/>
            </a:endParaRPr>
          </a:p>
        </p:txBody>
      </p:sp>
      <p:sp>
        <p:nvSpPr>
          <p:cNvPr id="57" name="object 57"/>
          <p:cNvSpPr txBox="1"/>
          <p:nvPr/>
        </p:nvSpPr>
        <p:spPr>
          <a:xfrm>
            <a:off x="491827" y="4928309"/>
            <a:ext cx="4565650" cy="372538"/>
          </a:xfrm>
          <a:prstGeom prst="rect">
            <a:avLst/>
          </a:prstGeom>
          <a:solidFill>
            <a:schemeClr val="tx2">
              <a:lumMod val="40000"/>
              <a:lumOff val="60000"/>
            </a:schemeClr>
          </a:solidFill>
        </p:spPr>
        <p:txBody>
          <a:bodyPr vert="horz" wrap="square" lIns="0" tIns="3175" rIns="0" bIns="0" rtlCol="0">
            <a:spAutoFit/>
          </a:bodyPr>
          <a:lstStyle/>
          <a:p>
            <a:pPr algn="ctr">
              <a:lnSpc>
                <a:spcPct val="100000"/>
              </a:lnSpc>
              <a:spcBef>
                <a:spcPts val="25"/>
              </a:spcBef>
            </a:pPr>
            <a:r>
              <a:rPr lang="en-IN" sz="2400" spc="-10" dirty="0">
                <a:latin typeface="Calibri"/>
                <a:cs typeface="Calibri"/>
              </a:rPr>
              <a:t>Background </a:t>
            </a:r>
            <a:endParaRPr sz="2400" dirty="0">
              <a:latin typeface="Calibri"/>
              <a:cs typeface="Calibri"/>
            </a:endParaRPr>
          </a:p>
        </p:txBody>
      </p:sp>
      <p:sp>
        <p:nvSpPr>
          <p:cNvPr id="58" name="object 58"/>
          <p:cNvSpPr txBox="1"/>
          <p:nvPr/>
        </p:nvSpPr>
        <p:spPr>
          <a:xfrm>
            <a:off x="5171981" y="4927156"/>
            <a:ext cx="9317355" cy="373820"/>
          </a:xfrm>
          <a:prstGeom prst="rect">
            <a:avLst/>
          </a:prstGeom>
          <a:solidFill>
            <a:schemeClr val="tx2">
              <a:lumMod val="40000"/>
              <a:lumOff val="60000"/>
            </a:schemeClr>
          </a:solidFill>
        </p:spPr>
        <p:txBody>
          <a:bodyPr vert="horz" wrap="square" lIns="0" tIns="4445" rIns="0" bIns="0" rtlCol="0">
            <a:spAutoFit/>
          </a:bodyPr>
          <a:lstStyle/>
          <a:p>
            <a:pPr algn="ctr">
              <a:lnSpc>
                <a:spcPct val="100000"/>
              </a:lnSpc>
              <a:spcBef>
                <a:spcPts val="35"/>
              </a:spcBef>
            </a:pPr>
            <a:r>
              <a:rPr lang="en-IN" sz="2400" spc="-5" dirty="0">
                <a:latin typeface="Calibri"/>
                <a:cs typeface="Calibri"/>
              </a:rPr>
              <a:t>Data Visualization</a:t>
            </a:r>
            <a:endParaRPr sz="2400" dirty="0">
              <a:latin typeface="Calibri"/>
              <a:cs typeface="Calibri"/>
            </a:endParaRPr>
          </a:p>
        </p:txBody>
      </p:sp>
      <p:sp>
        <p:nvSpPr>
          <p:cNvPr id="59" name="object 59"/>
          <p:cNvSpPr txBox="1"/>
          <p:nvPr/>
        </p:nvSpPr>
        <p:spPr>
          <a:xfrm>
            <a:off x="14604663" y="4924489"/>
            <a:ext cx="5007610" cy="415290"/>
          </a:xfrm>
          <a:prstGeom prst="rect">
            <a:avLst/>
          </a:prstGeom>
          <a:solidFill>
            <a:schemeClr val="tx2">
              <a:lumMod val="40000"/>
              <a:lumOff val="60000"/>
            </a:schemeClr>
          </a:solidFill>
        </p:spPr>
        <p:txBody>
          <a:bodyPr vert="horz" wrap="square" lIns="0" tIns="3810" rIns="0" bIns="0" rtlCol="0">
            <a:spAutoFit/>
          </a:bodyPr>
          <a:lstStyle/>
          <a:p>
            <a:pPr algn="ctr">
              <a:lnSpc>
                <a:spcPct val="100000"/>
              </a:lnSpc>
              <a:spcBef>
                <a:spcPts val="30"/>
              </a:spcBef>
            </a:pPr>
            <a:r>
              <a:rPr sz="2400" spc="-10" dirty="0">
                <a:latin typeface="Calibri"/>
                <a:cs typeface="Calibri"/>
              </a:rPr>
              <a:t>Conclusion</a:t>
            </a:r>
            <a:endParaRPr sz="2400" dirty="0">
              <a:latin typeface="Calibri"/>
              <a:cs typeface="Calibri"/>
            </a:endParaRPr>
          </a:p>
        </p:txBody>
      </p:sp>
      <p:sp>
        <p:nvSpPr>
          <p:cNvPr id="60" name="object 60"/>
          <p:cNvSpPr txBox="1"/>
          <p:nvPr/>
        </p:nvSpPr>
        <p:spPr>
          <a:xfrm>
            <a:off x="532087" y="7535111"/>
            <a:ext cx="4097020" cy="2505173"/>
          </a:xfrm>
          <a:prstGeom prst="rect">
            <a:avLst/>
          </a:prstGeom>
        </p:spPr>
        <p:txBody>
          <a:bodyPr vert="horz" wrap="square" lIns="0" tIns="12065" rIns="0" bIns="0" rtlCol="0">
            <a:spAutoFit/>
          </a:bodyPr>
          <a:lstStyle/>
          <a:p>
            <a:pPr marL="37465">
              <a:lnSpc>
                <a:spcPct val="100000"/>
              </a:lnSpc>
              <a:spcBef>
                <a:spcPts val="95"/>
              </a:spcBef>
              <a:tabLst>
                <a:tab pos="181610" algn="l"/>
              </a:tabLst>
            </a:pPr>
            <a:r>
              <a:rPr lang="en-US" sz="1800" dirty="0">
                <a:solidFill>
                  <a:srgbClr val="333333"/>
                </a:solidFill>
                <a:effectLst/>
                <a:latin typeface="Calibri" panose="020F0502020204030204" pitchFamily="34" charset="0"/>
                <a:ea typeface="Calibri" panose="020F0502020204030204" pitchFamily="34" charset="0"/>
              </a:rPr>
              <a:t>Breast cancer is the most common cancer among today’s generation. In the past two decades, the overall number of people diagnosed with cancer nearly doubled, from an estimated 10 million in 2000 to 19.3 million in 2020. Today, one in 5 people worldwide will develop cancer during their lifetime. There are different cause of breast cancer. </a:t>
            </a:r>
            <a:endParaRPr lang="en-US" sz="1600" dirty="0">
              <a:latin typeface="Calibri"/>
              <a:cs typeface="Calibri"/>
            </a:endParaRPr>
          </a:p>
        </p:txBody>
      </p:sp>
      <p:sp>
        <p:nvSpPr>
          <p:cNvPr id="119" name="object 119"/>
          <p:cNvSpPr txBox="1"/>
          <p:nvPr/>
        </p:nvSpPr>
        <p:spPr>
          <a:xfrm>
            <a:off x="5171982" y="11083907"/>
            <a:ext cx="9317355" cy="373820"/>
          </a:xfrm>
          <a:prstGeom prst="rect">
            <a:avLst/>
          </a:prstGeom>
          <a:solidFill>
            <a:schemeClr val="tx2">
              <a:lumMod val="40000"/>
              <a:lumOff val="60000"/>
            </a:schemeClr>
          </a:solidFill>
        </p:spPr>
        <p:txBody>
          <a:bodyPr vert="horz" wrap="square" lIns="0" tIns="4445" rIns="0" bIns="0" rtlCol="0">
            <a:spAutoFit/>
          </a:bodyPr>
          <a:lstStyle/>
          <a:p>
            <a:pPr marL="1905" algn="ctr">
              <a:lnSpc>
                <a:spcPct val="100000"/>
              </a:lnSpc>
              <a:spcBef>
                <a:spcPts val="35"/>
              </a:spcBef>
            </a:pPr>
            <a:r>
              <a:rPr sz="2400" spc="-10" dirty="0">
                <a:latin typeface="Calibri"/>
                <a:cs typeface="Calibri"/>
              </a:rPr>
              <a:t>Result</a:t>
            </a:r>
            <a:r>
              <a:rPr lang="en-IN" sz="2400" spc="-10" dirty="0">
                <a:latin typeface="Calibri"/>
                <a:cs typeface="Calibri"/>
              </a:rPr>
              <a:t>s</a:t>
            </a:r>
            <a:endParaRPr sz="2400" dirty="0">
              <a:latin typeface="Calibri"/>
              <a:cs typeface="Calibri"/>
            </a:endParaRPr>
          </a:p>
        </p:txBody>
      </p:sp>
      <p:sp>
        <p:nvSpPr>
          <p:cNvPr id="188" name="object 188"/>
          <p:cNvSpPr txBox="1"/>
          <p:nvPr/>
        </p:nvSpPr>
        <p:spPr>
          <a:xfrm>
            <a:off x="5600630" y="14079525"/>
            <a:ext cx="8185220" cy="504625"/>
          </a:xfrm>
          <a:prstGeom prst="rect">
            <a:avLst/>
          </a:prstGeom>
        </p:spPr>
        <p:txBody>
          <a:bodyPr vert="horz" wrap="square" lIns="0" tIns="12065" rIns="0" bIns="0" rtlCol="0">
            <a:spAutoFit/>
          </a:bodyPr>
          <a:lstStyle/>
          <a:p>
            <a:pPr marL="37465" marR="30480">
              <a:lnSpc>
                <a:spcPct val="100000"/>
              </a:lnSpc>
              <a:spcBef>
                <a:spcPts val="95"/>
              </a:spcBef>
              <a:tabLst>
                <a:tab pos="209550" algn="l"/>
              </a:tabLst>
            </a:pPr>
            <a:r>
              <a:rPr lang="en-US" sz="1600" dirty="0">
                <a:latin typeface="Calibri"/>
                <a:cs typeface="Calibri"/>
              </a:rPr>
              <a:t>I compared different machine learning algorithms and at last, I came with a result that random classifier achieved the higher score of 94.15%.</a:t>
            </a:r>
            <a:endParaRPr sz="1600" dirty="0">
              <a:latin typeface="Calibri"/>
              <a:cs typeface="Calibri"/>
            </a:endParaRPr>
          </a:p>
        </p:txBody>
      </p:sp>
      <p:sp>
        <p:nvSpPr>
          <p:cNvPr id="191" name="object 191"/>
          <p:cNvSpPr txBox="1"/>
          <p:nvPr/>
        </p:nvSpPr>
        <p:spPr>
          <a:xfrm>
            <a:off x="4090413" y="1273309"/>
            <a:ext cx="11295637" cy="579646"/>
          </a:xfrm>
          <a:prstGeom prst="rect">
            <a:avLst/>
          </a:prstGeom>
        </p:spPr>
        <p:txBody>
          <a:bodyPr vert="horz" wrap="square" lIns="0" tIns="12700" rIns="0" bIns="0" rtlCol="0">
            <a:spAutoFit/>
          </a:bodyPr>
          <a:lstStyle/>
          <a:p>
            <a:pPr marL="25400">
              <a:lnSpc>
                <a:spcPct val="100000"/>
              </a:lnSpc>
              <a:spcBef>
                <a:spcPts val="100"/>
              </a:spcBef>
            </a:pPr>
            <a:r>
              <a:rPr lang="en-IN" sz="1600" dirty="0">
                <a:latin typeface="Calibri"/>
                <a:cs typeface="Calibri"/>
              </a:rPr>
              <a:t>                                                                             </a:t>
            </a:r>
            <a:r>
              <a:rPr lang="en-IN" dirty="0">
                <a:latin typeface="Calibri"/>
                <a:cs typeface="Calibri"/>
              </a:rPr>
              <a:t>                                    Aayush Bhatta</a:t>
            </a:r>
          </a:p>
          <a:p>
            <a:pPr marL="25400">
              <a:lnSpc>
                <a:spcPct val="100000"/>
              </a:lnSpc>
              <a:spcBef>
                <a:spcPts val="100"/>
              </a:spcBef>
            </a:pPr>
            <a:r>
              <a:rPr lang="en-IN" dirty="0">
                <a:latin typeface="Calibri"/>
                <a:cs typeface="Calibri"/>
              </a:rPr>
              <a:t>                                                                         Sophomore, Fisk University, Nashville, TN, 37208</a:t>
            </a:r>
            <a:endParaRPr dirty="0">
              <a:latin typeface="Calibri"/>
              <a:cs typeface="Calibri"/>
            </a:endParaRPr>
          </a:p>
        </p:txBody>
      </p:sp>
      <p:sp>
        <p:nvSpPr>
          <p:cNvPr id="192" name="object 192"/>
          <p:cNvSpPr txBox="1"/>
          <p:nvPr/>
        </p:nvSpPr>
        <p:spPr>
          <a:xfrm>
            <a:off x="14638932" y="9326709"/>
            <a:ext cx="5465167" cy="1704249"/>
          </a:xfrm>
          <a:prstGeom prst="rect">
            <a:avLst/>
          </a:prstGeom>
        </p:spPr>
        <p:txBody>
          <a:bodyPr vert="horz" wrap="square" lIns="0" tIns="12065" rIns="0" bIns="0" rtlCol="0">
            <a:spAutoFit/>
          </a:bodyPr>
          <a:lstStyle/>
          <a:p>
            <a:pPr marL="37465">
              <a:lnSpc>
                <a:spcPts val="1920"/>
              </a:lnSpc>
              <a:spcBef>
                <a:spcPts val="95"/>
              </a:spcBef>
              <a:tabLst>
                <a:tab pos="181610" algn="l"/>
              </a:tabLst>
            </a:pPr>
            <a:r>
              <a:rPr lang="en-US" sz="1400" dirty="0">
                <a:effectLst/>
                <a:latin typeface="Calibri" panose="020F0502020204030204" pitchFamily="34" charset="0"/>
                <a:ea typeface="Calibri" panose="020F0502020204030204" pitchFamily="34" charset="0"/>
              </a:rPr>
              <a:t>For now, I used the dataset where I was predicting the breast cancer based on the mean radius, mean texture, mean perimeter, mean area, and mean smoothness of the breast lumps on the breast. But there might also be a case where the person can get breast cancer without the appearing of lumps in the breast, so in that case my algorithm might not work because I have not taken that case into consideration; therefore, in the future I will be working on it. </a:t>
            </a:r>
            <a:endParaRPr lang="en-US" sz="1200" dirty="0">
              <a:latin typeface="Calibri"/>
              <a:cs typeface="Calibri"/>
            </a:endParaRPr>
          </a:p>
        </p:txBody>
      </p:sp>
      <p:sp>
        <p:nvSpPr>
          <p:cNvPr id="193" name="object 193"/>
          <p:cNvSpPr txBox="1"/>
          <p:nvPr/>
        </p:nvSpPr>
        <p:spPr>
          <a:xfrm>
            <a:off x="14638932" y="11083907"/>
            <a:ext cx="4973320" cy="415290"/>
          </a:xfrm>
          <a:prstGeom prst="rect">
            <a:avLst/>
          </a:prstGeom>
          <a:solidFill>
            <a:schemeClr val="tx2">
              <a:lumMod val="40000"/>
              <a:lumOff val="60000"/>
            </a:schemeClr>
          </a:solidFill>
        </p:spPr>
        <p:txBody>
          <a:bodyPr vert="horz" wrap="square" lIns="0" tIns="4445" rIns="0" bIns="0" rtlCol="0">
            <a:spAutoFit/>
          </a:bodyPr>
          <a:lstStyle/>
          <a:p>
            <a:pPr marL="3175" algn="ctr">
              <a:lnSpc>
                <a:spcPct val="100000"/>
              </a:lnSpc>
              <a:spcBef>
                <a:spcPts val="35"/>
              </a:spcBef>
            </a:pPr>
            <a:r>
              <a:rPr sz="2400" spc="-20" dirty="0">
                <a:latin typeface="Calibri"/>
                <a:cs typeface="Calibri"/>
              </a:rPr>
              <a:t>References</a:t>
            </a:r>
            <a:endParaRPr sz="2400" dirty="0">
              <a:latin typeface="Calibri"/>
              <a:cs typeface="Calibri"/>
            </a:endParaRPr>
          </a:p>
        </p:txBody>
      </p:sp>
      <p:sp>
        <p:nvSpPr>
          <p:cNvPr id="194" name="object 194"/>
          <p:cNvSpPr txBox="1"/>
          <p:nvPr/>
        </p:nvSpPr>
        <p:spPr>
          <a:xfrm>
            <a:off x="5171981" y="8839167"/>
            <a:ext cx="9317355" cy="373820"/>
          </a:xfrm>
          <a:prstGeom prst="rect">
            <a:avLst/>
          </a:prstGeom>
          <a:solidFill>
            <a:schemeClr val="tx2">
              <a:lumMod val="40000"/>
              <a:lumOff val="60000"/>
            </a:schemeClr>
          </a:solidFill>
        </p:spPr>
        <p:txBody>
          <a:bodyPr vert="horz" wrap="square" lIns="0" tIns="4445" rIns="0" bIns="0" rtlCol="0">
            <a:spAutoFit/>
          </a:bodyPr>
          <a:lstStyle/>
          <a:p>
            <a:pPr algn="ctr">
              <a:lnSpc>
                <a:spcPct val="100000"/>
              </a:lnSpc>
              <a:spcBef>
                <a:spcPts val="35"/>
              </a:spcBef>
            </a:pPr>
            <a:r>
              <a:rPr lang="en-IN" sz="2400" spc="-5" dirty="0">
                <a:latin typeface="Calibri"/>
                <a:cs typeface="Calibri"/>
              </a:rPr>
              <a:t>Confusion Matrix and Heatmaps</a:t>
            </a:r>
            <a:endParaRPr sz="2400" dirty="0">
              <a:latin typeface="Calibri"/>
              <a:cs typeface="Calibri"/>
            </a:endParaRPr>
          </a:p>
        </p:txBody>
      </p:sp>
      <p:sp>
        <p:nvSpPr>
          <p:cNvPr id="195" name="object 195"/>
          <p:cNvSpPr txBox="1"/>
          <p:nvPr/>
        </p:nvSpPr>
        <p:spPr>
          <a:xfrm>
            <a:off x="14664308" y="11681184"/>
            <a:ext cx="5007610" cy="3479542"/>
          </a:xfrm>
          <a:prstGeom prst="rect">
            <a:avLst/>
          </a:prstGeom>
        </p:spPr>
        <p:txBody>
          <a:bodyPr vert="horz" wrap="square" lIns="0" tIns="12700" rIns="0" bIns="0" rtlCol="0">
            <a:spAutoFit/>
          </a:bodyPr>
          <a:lstStyle/>
          <a:p>
            <a:pPr marL="360045" marR="0" indent="-360045">
              <a:lnSpc>
                <a:spcPct val="107000"/>
              </a:lnSpc>
              <a:spcBef>
                <a:spcPts val="0"/>
              </a:spcBef>
              <a:spcAft>
                <a:spcPts val="800"/>
              </a:spcAft>
            </a:pPr>
            <a:r>
              <a:rPr lang="en-US" sz="700" dirty="0">
                <a:effectLst/>
                <a:latin typeface="+mj-lt"/>
                <a:ea typeface="Times New Roman" panose="02020603050405020304" pitchFamily="18" charset="0"/>
                <a:cs typeface="Times New Roman" panose="02020603050405020304" pitchFamily="18" charset="0"/>
              </a:rPr>
              <a:t>Islam, M. M., Haque, M. R., Iqbal, H., Hasan, M. M., Hasan, M., &amp; Kabir, M. N. (2020, September 1). </a:t>
            </a:r>
            <a:r>
              <a:rPr lang="en-US" sz="700" i="1" dirty="0">
                <a:effectLst/>
                <a:latin typeface="+mj-lt"/>
                <a:ea typeface="Times New Roman" panose="02020603050405020304" pitchFamily="18" charset="0"/>
                <a:cs typeface="Times New Roman" panose="02020603050405020304" pitchFamily="18" charset="0"/>
              </a:rPr>
              <a:t>Breast cancer prediction: A comparative study using machine learning techniques</a:t>
            </a:r>
            <a:r>
              <a:rPr lang="en-US" sz="700" dirty="0">
                <a:effectLst/>
                <a:latin typeface="+mj-lt"/>
                <a:ea typeface="Times New Roman" panose="02020603050405020304" pitchFamily="18" charset="0"/>
                <a:cs typeface="Times New Roman" panose="02020603050405020304" pitchFamily="18" charset="0"/>
              </a:rPr>
              <a:t>. SN Computer Science. Retrieved November 24, 2021, from https://link.springer.com/article/10.1007/s42979-020-00305-w#ref-CR2. </a:t>
            </a:r>
            <a:endParaRPr lang="en-US" sz="700" dirty="0">
              <a:effectLst/>
              <a:latin typeface="+mj-lt"/>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700" i="1" dirty="0">
                <a:effectLst/>
                <a:latin typeface="+mj-lt"/>
                <a:ea typeface="Times New Roman" panose="02020603050405020304" pitchFamily="18" charset="0"/>
                <a:cs typeface="Times New Roman" panose="02020603050405020304" pitchFamily="18" charset="0"/>
              </a:rPr>
              <a:t>Breast cancer - statistics</a:t>
            </a:r>
            <a:r>
              <a:rPr lang="en-US" sz="700" dirty="0">
                <a:effectLst/>
                <a:latin typeface="+mj-lt"/>
                <a:ea typeface="Times New Roman" panose="02020603050405020304" pitchFamily="18" charset="0"/>
                <a:cs typeface="Times New Roman" panose="02020603050405020304" pitchFamily="18" charset="0"/>
              </a:rPr>
              <a:t>. </a:t>
            </a:r>
            <a:r>
              <a:rPr lang="en-US" sz="700" dirty="0" err="1">
                <a:effectLst/>
                <a:latin typeface="+mj-lt"/>
                <a:ea typeface="Times New Roman" panose="02020603050405020304" pitchFamily="18" charset="0"/>
                <a:cs typeface="Times New Roman" panose="02020603050405020304" pitchFamily="18" charset="0"/>
              </a:rPr>
              <a:t>Cancer.Net</a:t>
            </a:r>
            <a:r>
              <a:rPr lang="en-US" sz="700" dirty="0">
                <a:effectLst/>
                <a:latin typeface="+mj-lt"/>
                <a:ea typeface="Times New Roman" panose="02020603050405020304" pitchFamily="18" charset="0"/>
                <a:cs typeface="Times New Roman" panose="02020603050405020304" pitchFamily="18" charset="0"/>
              </a:rPr>
              <a:t>. (2021, February 24). Retrieved November 24, 2021, from https://www.cancer.net/cancer-types/breast-cancer/statistics. </a:t>
            </a:r>
            <a:endParaRPr lang="en-US" sz="700" dirty="0">
              <a:effectLst/>
              <a:latin typeface="+mj-lt"/>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700" dirty="0" err="1">
                <a:effectLst/>
                <a:latin typeface="+mj-lt"/>
                <a:ea typeface="Times New Roman" panose="02020603050405020304" pitchFamily="18" charset="0"/>
                <a:cs typeface="Times New Roman" panose="02020603050405020304" pitchFamily="18" charset="0"/>
              </a:rPr>
              <a:t>Naji</a:t>
            </a:r>
            <a:r>
              <a:rPr lang="en-US" sz="700" dirty="0">
                <a:effectLst/>
                <a:latin typeface="+mj-lt"/>
                <a:ea typeface="Times New Roman" panose="02020603050405020304" pitchFamily="18" charset="0"/>
                <a:cs typeface="Times New Roman" panose="02020603050405020304" pitchFamily="18" charset="0"/>
              </a:rPr>
              <a:t>, M. A., </a:t>
            </a:r>
            <a:r>
              <a:rPr lang="en-US" sz="700" dirty="0" err="1">
                <a:effectLst/>
                <a:latin typeface="+mj-lt"/>
                <a:ea typeface="Times New Roman" panose="02020603050405020304" pitchFamily="18" charset="0"/>
                <a:cs typeface="Times New Roman" panose="02020603050405020304" pitchFamily="18" charset="0"/>
              </a:rPr>
              <a:t>Filali</a:t>
            </a:r>
            <a:r>
              <a:rPr lang="en-US" sz="700" dirty="0">
                <a:effectLst/>
                <a:latin typeface="+mj-lt"/>
                <a:ea typeface="Times New Roman" panose="02020603050405020304" pitchFamily="18" charset="0"/>
                <a:cs typeface="Times New Roman" panose="02020603050405020304" pitchFamily="18" charset="0"/>
              </a:rPr>
              <a:t>, S. E., </a:t>
            </a:r>
            <a:r>
              <a:rPr lang="en-US" sz="700" dirty="0" err="1">
                <a:effectLst/>
                <a:latin typeface="+mj-lt"/>
                <a:ea typeface="Times New Roman" panose="02020603050405020304" pitchFamily="18" charset="0"/>
                <a:cs typeface="Times New Roman" panose="02020603050405020304" pitchFamily="18" charset="0"/>
              </a:rPr>
              <a:t>Aarika</a:t>
            </a:r>
            <a:r>
              <a:rPr lang="en-US" sz="700" dirty="0">
                <a:effectLst/>
                <a:latin typeface="+mj-lt"/>
                <a:ea typeface="Times New Roman" panose="02020603050405020304" pitchFamily="18" charset="0"/>
                <a:cs typeface="Times New Roman" panose="02020603050405020304" pitchFamily="18" charset="0"/>
              </a:rPr>
              <a:t>, K., </a:t>
            </a:r>
            <a:r>
              <a:rPr lang="en-US" sz="700" dirty="0" err="1">
                <a:effectLst/>
                <a:latin typeface="+mj-lt"/>
                <a:ea typeface="Times New Roman" panose="02020603050405020304" pitchFamily="18" charset="0"/>
                <a:cs typeface="Times New Roman" panose="02020603050405020304" pitchFamily="18" charset="0"/>
              </a:rPr>
              <a:t>Benlahmar</a:t>
            </a:r>
            <a:r>
              <a:rPr lang="en-US" sz="700" dirty="0">
                <a:effectLst/>
                <a:latin typeface="+mj-lt"/>
                <a:ea typeface="Times New Roman" panose="02020603050405020304" pitchFamily="18" charset="0"/>
                <a:cs typeface="Times New Roman" panose="02020603050405020304" pitchFamily="18" charset="0"/>
              </a:rPr>
              <a:t>, E. L. H., </a:t>
            </a:r>
            <a:r>
              <a:rPr lang="en-US" sz="700" dirty="0" err="1">
                <a:effectLst/>
                <a:latin typeface="+mj-lt"/>
                <a:ea typeface="Times New Roman" panose="02020603050405020304" pitchFamily="18" charset="0"/>
                <a:cs typeface="Times New Roman" panose="02020603050405020304" pitchFamily="18" charset="0"/>
              </a:rPr>
              <a:t>Abdelouhahid</a:t>
            </a:r>
            <a:r>
              <a:rPr lang="en-US" sz="700" dirty="0">
                <a:effectLst/>
                <a:latin typeface="+mj-lt"/>
                <a:ea typeface="Times New Roman" panose="02020603050405020304" pitchFamily="18" charset="0"/>
                <a:cs typeface="Times New Roman" panose="02020603050405020304" pitchFamily="18" charset="0"/>
              </a:rPr>
              <a:t>, R. A., &amp; </a:t>
            </a:r>
            <a:r>
              <a:rPr lang="en-US" sz="700" dirty="0" err="1">
                <a:effectLst/>
                <a:latin typeface="+mj-lt"/>
                <a:ea typeface="Times New Roman" panose="02020603050405020304" pitchFamily="18" charset="0"/>
                <a:cs typeface="Times New Roman" panose="02020603050405020304" pitchFamily="18" charset="0"/>
              </a:rPr>
              <a:t>Debauche</a:t>
            </a:r>
            <a:r>
              <a:rPr lang="en-US" sz="700" dirty="0">
                <a:effectLst/>
                <a:latin typeface="+mj-lt"/>
                <a:ea typeface="Times New Roman" panose="02020603050405020304" pitchFamily="18" charset="0"/>
                <a:cs typeface="Times New Roman" panose="02020603050405020304" pitchFamily="18" charset="0"/>
              </a:rPr>
              <a:t>, O. (2021, September 8). </a:t>
            </a:r>
            <a:r>
              <a:rPr lang="en-US" sz="700" i="1" dirty="0">
                <a:effectLst/>
                <a:latin typeface="+mj-lt"/>
                <a:ea typeface="Times New Roman" panose="02020603050405020304" pitchFamily="18" charset="0"/>
                <a:cs typeface="Times New Roman" panose="02020603050405020304" pitchFamily="18" charset="0"/>
              </a:rPr>
              <a:t>Machine learning algorithms for breast cancer prediction and diagnosis</a:t>
            </a:r>
            <a:r>
              <a:rPr lang="en-US" sz="700" dirty="0">
                <a:effectLst/>
                <a:latin typeface="+mj-lt"/>
                <a:ea typeface="Times New Roman" panose="02020603050405020304" pitchFamily="18" charset="0"/>
                <a:cs typeface="Times New Roman" panose="02020603050405020304" pitchFamily="18" charset="0"/>
              </a:rPr>
              <a:t>. Procedia Computer Science. Retrieved November 24, 2021, from https://www.sciencedirect.com/science/article/pii/S1877050921014629. </a:t>
            </a:r>
            <a:endParaRPr lang="en-US" sz="700" dirty="0">
              <a:effectLst/>
              <a:latin typeface="+mj-lt"/>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700" dirty="0">
                <a:effectLst/>
                <a:latin typeface="+mj-lt"/>
                <a:ea typeface="Times New Roman" panose="02020603050405020304" pitchFamily="18" charset="0"/>
                <a:cs typeface="Times New Roman" panose="02020603050405020304" pitchFamily="18" charset="0"/>
              </a:rPr>
              <a:t>Li, J., Zhou, Z., Dong, J., Fu, Y., Li, Y., Luan, Z., &amp; Peng, X. (2021, April 16). </a:t>
            </a:r>
            <a:r>
              <a:rPr lang="en-US" sz="700" i="1" dirty="0">
                <a:effectLst/>
                <a:latin typeface="+mj-lt"/>
                <a:ea typeface="Times New Roman" panose="02020603050405020304" pitchFamily="18" charset="0"/>
                <a:cs typeface="Times New Roman" panose="02020603050405020304" pitchFamily="18" charset="0"/>
              </a:rPr>
              <a:t>Predicting breast cancer 5-year survival using Machine Learning: A Systematic Review</a:t>
            </a:r>
            <a:r>
              <a:rPr lang="en-US" sz="700" dirty="0">
                <a:effectLst/>
                <a:latin typeface="+mj-lt"/>
                <a:ea typeface="Times New Roman" panose="02020603050405020304" pitchFamily="18" charset="0"/>
                <a:cs typeface="Times New Roman" panose="02020603050405020304" pitchFamily="18" charset="0"/>
              </a:rPr>
              <a:t>. </a:t>
            </a:r>
            <a:r>
              <a:rPr lang="en-US" sz="700" dirty="0" err="1">
                <a:effectLst/>
                <a:latin typeface="+mj-lt"/>
                <a:ea typeface="Times New Roman" panose="02020603050405020304" pitchFamily="18" charset="0"/>
                <a:cs typeface="Times New Roman" panose="02020603050405020304" pitchFamily="18" charset="0"/>
              </a:rPr>
              <a:t>PloS</a:t>
            </a:r>
            <a:r>
              <a:rPr lang="en-US" sz="700" dirty="0">
                <a:effectLst/>
                <a:latin typeface="+mj-lt"/>
                <a:ea typeface="Times New Roman" panose="02020603050405020304" pitchFamily="18" charset="0"/>
                <a:cs typeface="Times New Roman" panose="02020603050405020304" pitchFamily="18" charset="0"/>
              </a:rPr>
              <a:t> one. Retrieved November 24, 2021, from https://www.ncbi.nlm.nih.gov/pmc/articles/PMC8051758/. </a:t>
            </a:r>
            <a:endParaRPr lang="en-US" sz="700" dirty="0">
              <a:effectLst/>
              <a:latin typeface="+mj-lt"/>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700" i="1" dirty="0">
                <a:effectLst/>
                <a:latin typeface="+mj-lt"/>
                <a:ea typeface="Times New Roman" panose="02020603050405020304" pitchFamily="18" charset="0"/>
                <a:cs typeface="Times New Roman" panose="02020603050405020304" pitchFamily="18" charset="0"/>
              </a:rPr>
              <a:t>Breast cancer statistics: Facts &amp; figures: NBCC</a:t>
            </a:r>
            <a:r>
              <a:rPr lang="en-US" sz="700" dirty="0">
                <a:effectLst/>
                <a:latin typeface="+mj-lt"/>
                <a:ea typeface="Times New Roman" panose="02020603050405020304" pitchFamily="18" charset="0"/>
                <a:cs typeface="Times New Roman" panose="02020603050405020304" pitchFamily="18" charset="0"/>
              </a:rPr>
              <a:t>. National Breast Cancer Coalition. (2021, March 12). Retrieved November 24, 2021, from https://www.stopbreastcancer.org/information-center/facts-figures/. </a:t>
            </a:r>
            <a:endParaRPr lang="en-US" sz="700" dirty="0">
              <a:effectLst/>
              <a:latin typeface="+mj-lt"/>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700" i="1" dirty="0">
                <a:effectLst/>
                <a:latin typeface="+mj-lt"/>
                <a:ea typeface="Times New Roman" panose="02020603050405020304" pitchFamily="18" charset="0"/>
                <a:cs typeface="Times New Roman" panose="02020603050405020304" pitchFamily="18" charset="0"/>
              </a:rPr>
              <a:t>Using machine learning algorithms for breast cancer risk prediction and diagnosis</a:t>
            </a:r>
            <a:r>
              <a:rPr lang="en-US" sz="700" dirty="0">
                <a:effectLst/>
                <a:latin typeface="+mj-lt"/>
                <a:ea typeface="Times New Roman" panose="02020603050405020304" pitchFamily="18" charset="0"/>
                <a:cs typeface="Times New Roman" panose="02020603050405020304" pitchFamily="18" charset="0"/>
              </a:rPr>
              <a:t>. IEEE Xplore. (n.d.). Retrieved November 24, 2021, from https://ieeexplore.ieee.org/document/8739696. </a:t>
            </a:r>
            <a:endParaRPr lang="en-US" sz="700" dirty="0">
              <a:effectLst/>
              <a:latin typeface="+mj-lt"/>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700" dirty="0" err="1">
                <a:effectLst/>
                <a:latin typeface="+mj-lt"/>
                <a:ea typeface="Times New Roman" panose="02020603050405020304" pitchFamily="18" charset="0"/>
                <a:cs typeface="Times New Roman" panose="02020603050405020304" pitchFamily="18" charset="0"/>
              </a:rPr>
              <a:t>Montazeri</a:t>
            </a:r>
            <a:r>
              <a:rPr lang="en-US" sz="700" dirty="0">
                <a:effectLst/>
                <a:latin typeface="+mj-lt"/>
                <a:ea typeface="Times New Roman" panose="02020603050405020304" pitchFamily="18" charset="0"/>
                <a:cs typeface="Times New Roman" panose="02020603050405020304" pitchFamily="18" charset="0"/>
              </a:rPr>
              <a:t>, M., </a:t>
            </a:r>
            <a:r>
              <a:rPr lang="en-US" sz="700" dirty="0" err="1">
                <a:effectLst/>
                <a:latin typeface="+mj-lt"/>
                <a:ea typeface="Times New Roman" panose="02020603050405020304" pitchFamily="18" charset="0"/>
                <a:cs typeface="Times New Roman" panose="02020603050405020304" pitchFamily="18" charset="0"/>
              </a:rPr>
              <a:t>Montazeri</a:t>
            </a:r>
            <a:r>
              <a:rPr lang="en-US" sz="700" dirty="0">
                <a:effectLst/>
                <a:latin typeface="+mj-lt"/>
                <a:ea typeface="Times New Roman" panose="02020603050405020304" pitchFamily="18" charset="0"/>
                <a:cs typeface="Times New Roman" panose="02020603050405020304" pitchFamily="18" charset="0"/>
              </a:rPr>
              <a:t>, M., </a:t>
            </a:r>
            <a:r>
              <a:rPr lang="en-US" sz="700" dirty="0" err="1">
                <a:effectLst/>
                <a:latin typeface="+mj-lt"/>
                <a:ea typeface="Times New Roman" panose="02020603050405020304" pitchFamily="18" charset="0"/>
                <a:cs typeface="Times New Roman" panose="02020603050405020304" pitchFamily="18" charset="0"/>
              </a:rPr>
              <a:t>Montazeri</a:t>
            </a:r>
            <a:r>
              <a:rPr lang="en-US" sz="700" dirty="0">
                <a:effectLst/>
                <a:latin typeface="+mj-lt"/>
                <a:ea typeface="Times New Roman" panose="02020603050405020304" pitchFamily="18" charset="0"/>
                <a:cs typeface="Times New Roman" panose="02020603050405020304" pitchFamily="18" charset="0"/>
              </a:rPr>
              <a:t>, M., &amp; </a:t>
            </a:r>
            <a:r>
              <a:rPr lang="en-US" sz="700" dirty="0" err="1">
                <a:effectLst/>
                <a:latin typeface="+mj-lt"/>
                <a:ea typeface="Times New Roman" panose="02020603050405020304" pitchFamily="18" charset="0"/>
                <a:cs typeface="Times New Roman" panose="02020603050405020304" pitchFamily="18" charset="0"/>
              </a:rPr>
              <a:t>Beigzadeh</a:t>
            </a:r>
            <a:r>
              <a:rPr lang="en-US" sz="700" dirty="0">
                <a:effectLst/>
                <a:latin typeface="+mj-lt"/>
                <a:ea typeface="Times New Roman" panose="02020603050405020304" pitchFamily="18" charset="0"/>
                <a:cs typeface="Times New Roman" panose="02020603050405020304" pitchFamily="18" charset="0"/>
              </a:rPr>
              <a:t>, A. (2016, January 1). </a:t>
            </a:r>
            <a:r>
              <a:rPr lang="en-US" sz="700" i="1" dirty="0">
                <a:effectLst/>
                <a:latin typeface="+mj-lt"/>
                <a:ea typeface="Times New Roman" panose="02020603050405020304" pitchFamily="18" charset="0"/>
                <a:cs typeface="Times New Roman" panose="02020603050405020304" pitchFamily="18" charset="0"/>
              </a:rPr>
              <a:t>Machine learning models in breast cancer survival prediction</a:t>
            </a:r>
            <a:r>
              <a:rPr lang="en-US" sz="700" dirty="0">
                <a:effectLst/>
                <a:latin typeface="+mj-lt"/>
                <a:ea typeface="Times New Roman" panose="02020603050405020304" pitchFamily="18" charset="0"/>
                <a:cs typeface="Times New Roman" panose="02020603050405020304" pitchFamily="18" charset="0"/>
              </a:rPr>
              <a:t>. Technology and Health Care. Retrieved November 24, 2021, from https://content.iospress.com/articles/technology-and-health-care/thc1071. </a:t>
            </a:r>
            <a:endParaRPr lang="en-US" sz="700" dirty="0">
              <a:effectLst/>
              <a:latin typeface="+mj-lt"/>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700" i="1" dirty="0">
                <a:effectLst/>
                <a:latin typeface="+mj-lt"/>
                <a:ea typeface="Times New Roman" panose="02020603050405020304" pitchFamily="18" charset="0"/>
                <a:cs typeface="Times New Roman" panose="02020603050405020304" pitchFamily="18" charset="0"/>
              </a:rPr>
              <a:t>Breast cancer mortality rates: Recent figures and Trends - Moose and doc</a:t>
            </a:r>
            <a:r>
              <a:rPr lang="en-US" sz="700" dirty="0">
                <a:effectLst/>
                <a:latin typeface="+mj-lt"/>
                <a:ea typeface="Times New Roman" panose="02020603050405020304" pitchFamily="18" charset="0"/>
                <a:cs typeface="Times New Roman" panose="02020603050405020304" pitchFamily="18" charset="0"/>
              </a:rPr>
              <a:t>. Breast Cancer - Moose and Doc. (2019, December 7). Retrieved November 24, 2021, from https://breast-cancer.ca/diag-chnces/. </a:t>
            </a:r>
            <a:endParaRPr lang="en-US" sz="700" dirty="0">
              <a:effectLst/>
              <a:latin typeface="+mj-lt"/>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700" dirty="0">
                <a:effectLst/>
                <a:latin typeface="+mj-lt"/>
                <a:ea typeface="Times New Roman" panose="02020603050405020304" pitchFamily="18" charset="0"/>
                <a:cs typeface="Times New Roman" panose="02020603050405020304" pitchFamily="18" charset="0"/>
              </a:rPr>
              <a:t>Jerez, J. M., Molina, I., García-</a:t>
            </a:r>
            <a:r>
              <a:rPr lang="en-US" sz="700" dirty="0" err="1">
                <a:effectLst/>
                <a:latin typeface="+mj-lt"/>
                <a:ea typeface="Times New Roman" panose="02020603050405020304" pitchFamily="18" charset="0"/>
                <a:cs typeface="Times New Roman" panose="02020603050405020304" pitchFamily="18" charset="0"/>
              </a:rPr>
              <a:t>Laencina</a:t>
            </a:r>
            <a:r>
              <a:rPr lang="en-US" sz="700" dirty="0">
                <a:effectLst/>
                <a:latin typeface="+mj-lt"/>
                <a:ea typeface="Times New Roman" panose="02020603050405020304" pitchFamily="18" charset="0"/>
                <a:cs typeface="Times New Roman" panose="02020603050405020304" pitchFamily="18" charset="0"/>
              </a:rPr>
              <a:t>, P. J., Alba, E., </a:t>
            </a:r>
            <a:r>
              <a:rPr lang="en-US" sz="700" dirty="0" err="1">
                <a:effectLst/>
                <a:latin typeface="+mj-lt"/>
                <a:ea typeface="Times New Roman" panose="02020603050405020304" pitchFamily="18" charset="0"/>
                <a:cs typeface="Times New Roman" panose="02020603050405020304" pitchFamily="18" charset="0"/>
              </a:rPr>
              <a:t>Ribelles</a:t>
            </a:r>
            <a:r>
              <a:rPr lang="en-US" sz="700" dirty="0">
                <a:effectLst/>
                <a:latin typeface="+mj-lt"/>
                <a:ea typeface="Times New Roman" panose="02020603050405020304" pitchFamily="18" charset="0"/>
                <a:cs typeface="Times New Roman" panose="02020603050405020304" pitchFamily="18" charset="0"/>
              </a:rPr>
              <a:t>, N., Martín, M., &amp; Franco, L. (2010, July 16). </a:t>
            </a:r>
            <a:r>
              <a:rPr lang="en-US" sz="700" i="1" dirty="0">
                <a:effectLst/>
                <a:latin typeface="+mj-lt"/>
                <a:ea typeface="Times New Roman" panose="02020603050405020304" pitchFamily="18" charset="0"/>
                <a:cs typeface="Times New Roman" panose="02020603050405020304" pitchFamily="18" charset="0"/>
              </a:rPr>
              <a:t>Missing data imputation using statistical and machine learning methods in a real breast cancer problem</a:t>
            </a:r>
            <a:r>
              <a:rPr lang="en-US" sz="700" dirty="0">
                <a:effectLst/>
                <a:latin typeface="+mj-lt"/>
                <a:ea typeface="Times New Roman" panose="02020603050405020304" pitchFamily="18" charset="0"/>
                <a:cs typeface="Times New Roman" panose="02020603050405020304" pitchFamily="18" charset="0"/>
              </a:rPr>
              <a:t>. Artificial Intelligence in Medicine. Retrieved November 24, 2021, from https://www.sciencedirect.com/science/article/pii/S0933365710000679. </a:t>
            </a:r>
            <a:endParaRPr lang="en-US" sz="700" dirty="0">
              <a:effectLst/>
              <a:latin typeface="+mj-lt"/>
              <a:ea typeface="Calibri" panose="020F0502020204030204" pitchFamily="34" charset="0"/>
              <a:cs typeface="Times New Roman" panose="02020603050405020304" pitchFamily="18" charset="0"/>
            </a:endParaRPr>
          </a:p>
        </p:txBody>
      </p:sp>
      <p:sp>
        <p:nvSpPr>
          <p:cNvPr id="196" name="object 196"/>
          <p:cNvSpPr txBox="1"/>
          <p:nvPr/>
        </p:nvSpPr>
        <p:spPr>
          <a:xfrm>
            <a:off x="14621163" y="8832350"/>
            <a:ext cx="5007610" cy="415290"/>
          </a:xfrm>
          <a:prstGeom prst="rect">
            <a:avLst/>
          </a:prstGeom>
          <a:solidFill>
            <a:schemeClr val="tx2">
              <a:lumMod val="40000"/>
              <a:lumOff val="60000"/>
            </a:schemeClr>
          </a:solidFill>
        </p:spPr>
        <p:txBody>
          <a:bodyPr vert="horz" wrap="square" lIns="0" tIns="4445" rIns="0" bIns="0" rtlCol="0">
            <a:spAutoFit/>
          </a:bodyPr>
          <a:lstStyle/>
          <a:p>
            <a:pPr marL="1270" algn="ctr">
              <a:lnSpc>
                <a:spcPct val="100000"/>
              </a:lnSpc>
              <a:spcBef>
                <a:spcPts val="35"/>
              </a:spcBef>
            </a:pPr>
            <a:r>
              <a:rPr sz="2400" spc="-10" dirty="0">
                <a:latin typeface="Calibri"/>
                <a:cs typeface="Calibri"/>
              </a:rPr>
              <a:t>Future</a:t>
            </a:r>
            <a:r>
              <a:rPr sz="2400" spc="-35" dirty="0">
                <a:latin typeface="Calibri"/>
                <a:cs typeface="Calibri"/>
              </a:rPr>
              <a:t> </a:t>
            </a:r>
            <a:r>
              <a:rPr sz="2400" spc="-10" dirty="0">
                <a:latin typeface="Calibri"/>
                <a:cs typeface="Calibri"/>
              </a:rPr>
              <a:t>work</a:t>
            </a:r>
            <a:endParaRPr sz="2400">
              <a:latin typeface="Calibri"/>
              <a:cs typeface="Calibri"/>
            </a:endParaRPr>
          </a:p>
        </p:txBody>
      </p:sp>
      <p:sp>
        <p:nvSpPr>
          <p:cNvPr id="197" name="object 197"/>
          <p:cNvSpPr txBox="1"/>
          <p:nvPr/>
        </p:nvSpPr>
        <p:spPr>
          <a:xfrm>
            <a:off x="14664309" y="5521766"/>
            <a:ext cx="4683246" cy="3260316"/>
          </a:xfrm>
          <a:prstGeom prst="rect">
            <a:avLst/>
          </a:prstGeom>
        </p:spPr>
        <p:txBody>
          <a:bodyPr vert="horz" wrap="square" lIns="0" tIns="13335" rIns="0" bIns="0"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I used machine learning to predict the breast cancer in this project. After using the dataset and dividing them inro two parts such that I took half of the data for training my model and half of the data for testing my model, I used three machine learning algorithms to find the more accurate techniques to predict the breast cancer. And I concluded that </a:t>
            </a:r>
            <a:r>
              <a:rPr lang="en-US"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accuracy of k Neighbors classifier is 88.3% and decision tree classifier is 91.81%; however, the random classifier achieved the highest score of 94.15%.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6" name="Picture 35" descr="Chart, bar chart, histogram&#10;&#10;Description automatically generated">
            <a:extLst>
              <a:ext uri="{FF2B5EF4-FFF2-40B4-BE49-F238E27FC236}">
                <a16:creationId xmlns:a16="http://schemas.microsoft.com/office/drawing/2014/main" id="{ED7ED7EF-F774-4C4D-9F61-8169FD9B982A}"/>
              </a:ext>
            </a:extLst>
          </p:cNvPr>
          <p:cNvPicPr>
            <a:picLocks noChangeAspect="1"/>
          </p:cNvPicPr>
          <p:nvPr/>
        </p:nvPicPr>
        <p:blipFill>
          <a:blip r:embed="rId3"/>
          <a:stretch>
            <a:fillRect/>
          </a:stretch>
        </p:blipFill>
        <p:spPr>
          <a:xfrm>
            <a:off x="5600630" y="5571033"/>
            <a:ext cx="2392554" cy="2346733"/>
          </a:xfrm>
          <a:prstGeom prst="rect">
            <a:avLst/>
          </a:prstGeom>
        </p:spPr>
      </p:pic>
      <p:pic>
        <p:nvPicPr>
          <p:cNvPr id="37" name="Picture 36" descr="Table&#10;&#10;Description automatically generated">
            <a:extLst>
              <a:ext uri="{FF2B5EF4-FFF2-40B4-BE49-F238E27FC236}">
                <a16:creationId xmlns:a16="http://schemas.microsoft.com/office/drawing/2014/main" id="{B0B38CEF-EFB6-4D00-B1F1-4FF89B070ECE}"/>
              </a:ext>
            </a:extLst>
          </p:cNvPr>
          <p:cNvPicPr>
            <a:picLocks noChangeAspect="1"/>
          </p:cNvPicPr>
          <p:nvPr/>
        </p:nvPicPr>
        <p:blipFill>
          <a:blip r:embed="rId4"/>
          <a:stretch>
            <a:fillRect/>
          </a:stretch>
        </p:blipFill>
        <p:spPr>
          <a:xfrm>
            <a:off x="8116256" y="5521766"/>
            <a:ext cx="2392554" cy="2408476"/>
          </a:xfrm>
          <a:prstGeom prst="rect">
            <a:avLst/>
          </a:prstGeom>
        </p:spPr>
      </p:pic>
      <p:pic>
        <p:nvPicPr>
          <p:cNvPr id="38" name="Picture 37" descr="Chart, scatter chart&#10;&#10;Description automatically generated">
            <a:extLst>
              <a:ext uri="{FF2B5EF4-FFF2-40B4-BE49-F238E27FC236}">
                <a16:creationId xmlns:a16="http://schemas.microsoft.com/office/drawing/2014/main" id="{4BE3ADE6-8B3E-4C18-9C5A-551F54FE1285}"/>
              </a:ext>
            </a:extLst>
          </p:cNvPr>
          <p:cNvPicPr>
            <a:picLocks noChangeAspect="1"/>
          </p:cNvPicPr>
          <p:nvPr/>
        </p:nvPicPr>
        <p:blipFill>
          <a:blip r:embed="rId5"/>
          <a:stretch>
            <a:fillRect/>
          </a:stretch>
        </p:blipFill>
        <p:spPr>
          <a:xfrm>
            <a:off x="10912041" y="5683824"/>
            <a:ext cx="2732405" cy="2149053"/>
          </a:xfrm>
          <a:prstGeom prst="rect">
            <a:avLst/>
          </a:prstGeom>
        </p:spPr>
      </p:pic>
      <p:pic>
        <p:nvPicPr>
          <p:cNvPr id="5" name="Picture 4">
            <a:extLst>
              <a:ext uri="{FF2B5EF4-FFF2-40B4-BE49-F238E27FC236}">
                <a16:creationId xmlns:a16="http://schemas.microsoft.com/office/drawing/2014/main" id="{F152A20C-B13D-4F7A-BB21-3E88A74C9D51}"/>
              </a:ext>
            </a:extLst>
          </p:cNvPr>
          <p:cNvPicPr>
            <a:picLocks noChangeAspect="1"/>
          </p:cNvPicPr>
          <p:nvPr/>
        </p:nvPicPr>
        <p:blipFill>
          <a:blip r:embed="rId6"/>
          <a:stretch>
            <a:fillRect/>
          </a:stretch>
        </p:blipFill>
        <p:spPr>
          <a:xfrm>
            <a:off x="557488" y="5474407"/>
            <a:ext cx="4423132" cy="1905618"/>
          </a:xfrm>
          <a:prstGeom prst="rect">
            <a:avLst/>
          </a:prstGeom>
        </p:spPr>
      </p:pic>
      <p:pic>
        <p:nvPicPr>
          <p:cNvPr id="8" name="Picture 7">
            <a:extLst>
              <a:ext uri="{FF2B5EF4-FFF2-40B4-BE49-F238E27FC236}">
                <a16:creationId xmlns:a16="http://schemas.microsoft.com/office/drawing/2014/main" id="{1E499031-288F-499F-8FF3-78568EE6D86D}"/>
              </a:ext>
            </a:extLst>
          </p:cNvPr>
          <p:cNvPicPr>
            <a:picLocks noChangeAspect="1"/>
          </p:cNvPicPr>
          <p:nvPr/>
        </p:nvPicPr>
        <p:blipFill>
          <a:blip r:embed="rId7"/>
          <a:stretch>
            <a:fillRect/>
          </a:stretch>
        </p:blipFill>
        <p:spPr>
          <a:xfrm>
            <a:off x="5831559" y="9290253"/>
            <a:ext cx="2292439" cy="1797007"/>
          </a:xfrm>
          <a:prstGeom prst="rect">
            <a:avLst/>
          </a:prstGeom>
        </p:spPr>
      </p:pic>
      <p:pic>
        <p:nvPicPr>
          <p:cNvPr id="10" name="Picture 9">
            <a:extLst>
              <a:ext uri="{FF2B5EF4-FFF2-40B4-BE49-F238E27FC236}">
                <a16:creationId xmlns:a16="http://schemas.microsoft.com/office/drawing/2014/main" id="{5AD0A211-1677-45BF-9D7F-E6AC2BD45362}"/>
              </a:ext>
            </a:extLst>
          </p:cNvPr>
          <p:cNvPicPr>
            <a:picLocks noChangeAspect="1"/>
          </p:cNvPicPr>
          <p:nvPr/>
        </p:nvPicPr>
        <p:blipFill>
          <a:blip r:embed="rId8"/>
          <a:stretch>
            <a:fillRect/>
          </a:stretch>
        </p:blipFill>
        <p:spPr>
          <a:xfrm>
            <a:off x="8582204" y="9290252"/>
            <a:ext cx="2557221" cy="1797008"/>
          </a:xfrm>
          <a:prstGeom prst="rect">
            <a:avLst/>
          </a:prstGeom>
        </p:spPr>
      </p:pic>
      <p:pic>
        <p:nvPicPr>
          <p:cNvPr id="12" name="Picture 11">
            <a:extLst>
              <a:ext uri="{FF2B5EF4-FFF2-40B4-BE49-F238E27FC236}">
                <a16:creationId xmlns:a16="http://schemas.microsoft.com/office/drawing/2014/main" id="{7ED46CF7-DDE1-4E28-AFF0-E6379E6496EE}"/>
              </a:ext>
            </a:extLst>
          </p:cNvPr>
          <p:cNvPicPr>
            <a:picLocks noChangeAspect="1"/>
          </p:cNvPicPr>
          <p:nvPr/>
        </p:nvPicPr>
        <p:blipFill>
          <a:blip r:embed="rId9"/>
          <a:stretch>
            <a:fillRect/>
          </a:stretch>
        </p:blipFill>
        <p:spPr>
          <a:xfrm>
            <a:off x="11271251" y="9296857"/>
            <a:ext cx="2743200" cy="1780546"/>
          </a:xfrm>
          <a:prstGeom prst="rect">
            <a:avLst/>
          </a:prstGeom>
        </p:spPr>
      </p:pic>
      <p:pic>
        <p:nvPicPr>
          <p:cNvPr id="47" name="Picture 46" descr="Chart, line chart&#10;&#10;Description automatically generated">
            <a:extLst>
              <a:ext uri="{FF2B5EF4-FFF2-40B4-BE49-F238E27FC236}">
                <a16:creationId xmlns:a16="http://schemas.microsoft.com/office/drawing/2014/main" id="{62EFEED6-0FFD-4673-BF28-EE44901B95F9}"/>
              </a:ext>
            </a:extLst>
          </p:cNvPr>
          <p:cNvPicPr>
            <a:picLocks noChangeAspect="1"/>
          </p:cNvPicPr>
          <p:nvPr/>
        </p:nvPicPr>
        <p:blipFill>
          <a:blip r:embed="rId10"/>
          <a:stretch>
            <a:fillRect/>
          </a:stretch>
        </p:blipFill>
        <p:spPr>
          <a:xfrm>
            <a:off x="5425133" y="11625468"/>
            <a:ext cx="2785221" cy="2249794"/>
          </a:xfrm>
          <a:prstGeom prst="rect">
            <a:avLst/>
          </a:prstGeom>
        </p:spPr>
      </p:pic>
      <p:pic>
        <p:nvPicPr>
          <p:cNvPr id="48" name="Picture 47">
            <a:extLst>
              <a:ext uri="{FF2B5EF4-FFF2-40B4-BE49-F238E27FC236}">
                <a16:creationId xmlns:a16="http://schemas.microsoft.com/office/drawing/2014/main" id="{C739A6E8-6EC7-4298-A835-C02DFBA9406F}"/>
              </a:ext>
            </a:extLst>
          </p:cNvPr>
          <p:cNvPicPr>
            <a:picLocks noChangeAspect="1"/>
          </p:cNvPicPr>
          <p:nvPr/>
        </p:nvPicPr>
        <p:blipFill>
          <a:blip r:embed="rId11"/>
          <a:stretch>
            <a:fillRect/>
          </a:stretch>
        </p:blipFill>
        <p:spPr>
          <a:xfrm>
            <a:off x="8296112" y="11499058"/>
            <a:ext cx="3232481" cy="2505173"/>
          </a:xfrm>
          <a:prstGeom prst="rect">
            <a:avLst/>
          </a:prstGeom>
        </p:spPr>
      </p:pic>
      <p:pic>
        <p:nvPicPr>
          <p:cNvPr id="49" name="Picture 48">
            <a:extLst>
              <a:ext uri="{FF2B5EF4-FFF2-40B4-BE49-F238E27FC236}">
                <a16:creationId xmlns:a16="http://schemas.microsoft.com/office/drawing/2014/main" id="{F31712F3-D13D-4810-B6F8-CE6EAA49DEBF}"/>
              </a:ext>
            </a:extLst>
          </p:cNvPr>
          <p:cNvPicPr>
            <a:picLocks noChangeAspect="1"/>
          </p:cNvPicPr>
          <p:nvPr/>
        </p:nvPicPr>
        <p:blipFill>
          <a:blip r:embed="rId12"/>
          <a:stretch>
            <a:fillRect/>
          </a:stretch>
        </p:blipFill>
        <p:spPr>
          <a:xfrm>
            <a:off x="11534943" y="11533020"/>
            <a:ext cx="3044490" cy="2342241"/>
          </a:xfrm>
          <a:prstGeom prst="rect">
            <a:avLst/>
          </a:prstGeom>
        </p:spPr>
      </p:pic>
      <p:pic>
        <p:nvPicPr>
          <p:cNvPr id="14" name="Picture 13">
            <a:extLst>
              <a:ext uri="{FF2B5EF4-FFF2-40B4-BE49-F238E27FC236}">
                <a16:creationId xmlns:a16="http://schemas.microsoft.com/office/drawing/2014/main" id="{DD4E258F-A6A9-4E3E-931F-66229CDD059E}"/>
              </a:ext>
            </a:extLst>
          </p:cNvPr>
          <p:cNvPicPr>
            <a:picLocks noChangeAspect="1"/>
          </p:cNvPicPr>
          <p:nvPr/>
        </p:nvPicPr>
        <p:blipFill>
          <a:blip r:embed="rId13"/>
          <a:stretch>
            <a:fillRect/>
          </a:stretch>
        </p:blipFill>
        <p:spPr>
          <a:xfrm>
            <a:off x="453170" y="10210841"/>
            <a:ext cx="4493030" cy="2391109"/>
          </a:xfrm>
          <a:prstGeom prst="rect">
            <a:avLst/>
          </a:prstGeom>
        </p:spPr>
      </p:pic>
      <p:pic>
        <p:nvPicPr>
          <p:cNvPr id="16" name="Picture 15">
            <a:extLst>
              <a:ext uri="{FF2B5EF4-FFF2-40B4-BE49-F238E27FC236}">
                <a16:creationId xmlns:a16="http://schemas.microsoft.com/office/drawing/2014/main" id="{E349A26F-BA06-445A-B3E5-7E6205EB08B3}"/>
              </a:ext>
            </a:extLst>
          </p:cNvPr>
          <p:cNvPicPr>
            <a:picLocks noChangeAspect="1"/>
          </p:cNvPicPr>
          <p:nvPr/>
        </p:nvPicPr>
        <p:blipFill>
          <a:blip r:embed="rId14"/>
          <a:stretch>
            <a:fillRect/>
          </a:stretch>
        </p:blipFill>
        <p:spPr>
          <a:xfrm>
            <a:off x="463478" y="12703132"/>
            <a:ext cx="4517141" cy="25911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1020</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   Breast Cancer Prediction Using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michelle.gomez23@outlook.com</dc:creator>
  <cp:lastModifiedBy>Aayush Bhatta</cp:lastModifiedBy>
  <cp:revision>3</cp:revision>
  <dcterms:created xsi:type="dcterms:W3CDTF">2021-11-19T23:58:02Z</dcterms:created>
  <dcterms:modified xsi:type="dcterms:W3CDTF">2021-11-24T02:40:42Z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2019-03-30T00:00:00Z</vt:filetime>
  </property>
  <property fmtid="{D5CDD505-2E9C-101B-9397-08002B2CF9AE}" pid="3" name="Creator">
    <vt:lpwstr>Microsoft® PowerPoint® for Office 365</vt:lpwstr>
  </property>
  <property fmtid="{D5CDD505-2E9C-101B-9397-08002B2CF9AE}" pid="4" name="LastSaved">
    <vt:filetime>2021-11-19T00:00:00Z</vt:filetime>
  </property>
</Properties>
</file>