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embeddedFontLst>
    <p:embeddedFont>
      <p:font typeface="Quattrocento Sans"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0JCuwok+QePXF6+D3U3IyMgmz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8832CB-C8DE-4B69-BB09-44E0B1D900B0}">
  <a:tblStyle styleId="{F18832CB-C8DE-4B69-BB09-44E0B1D900B0}"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292"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22"/>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22"/>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23"/>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24"/>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9" name="Google Shape;39;p24"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7" name="Google Shape;47;p25"/>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26"/>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7"/>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27"/>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1" descr="A picture containing street, person, riding, lamp&#10;&#10;Description automatically generated"/>
          <p:cNvPicPr preferRelativeResize="0"/>
          <p:nvPr/>
        </p:nvPicPr>
        <p:blipFill rotWithShape="1">
          <a:blip r:embed="rId8">
            <a:alphaModFix/>
          </a:blip>
          <a:srcRect t="7812" b="7813"/>
          <a:stretch/>
        </p:blipFill>
        <p:spPr>
          <a:xfrm>
            <a:off x="0" y="1714"/>
            <a:ext cx="12188952" cy="6856286"/>
          </a:xfrm>
          <a:prstGeom prst="rect">
            <a:avLst/>
          </a:prstGeom>
          <a:noFill/>
          <a:ln>
            <a:noFill/>
          </a:ln>
        </p:spPr>
      </p:pic>
      <p:sp>
        <p:nvSpPr>
          <p:cNvPr id="11" name="Google Shape;11;p21"/>
          <p:cNvSpPr/>
          <p:nvPr/>
        </p:nvSpPr>
        <p:spPr>
          <a:xfrm>
            <a:off x="-82210" y="-1714"/>
            <a:ext cx="12103694" cy="6859714"/>
          </a:xfrm>
          <a:prstGeom prst="rect">
            <a:avLst/>
          </a:prstGeom>
          <a:gradFill>
            <a:gsLst>
              <a:gs pos="0">
                <a:srgbClr val="FFFFFF">
                  <a:alpha val="0"/>
                </a:srgbClr>
              </a:gs>
              <a:gs pos="17000">
                <a:srgbClr val="FFFFFF">
                  <a:alpha val="9803"/>
                </a:srgbClr>
              </a:gs>
              <a:gs pos="80000">
                <a:srgbClr val="FFFFFF">
                  <a:alpha val="84705"/>
                </a:srgbClr>
              </a:gs>
              <a:gs pos="100000">
                <a:srgbClr val="FFFFFF">
                  <a:alpha val="84705"/>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21"/>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1"/>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21"/>
          <p:cNvGrpSpPr/>
          <p:nvPr/>
        </p:nvGrpSpPr>
        <p:grpSpPr>
          <a:xfrm>
            <a:off x="12021484" y="-1714"/>
            <a:ext cx="167468" cy="6858000"/>
            <a:chOff x="12021484" y="-1714"/>
            <a:chExt cx="167468" cy="6858000"/>
          </a:xfrm>
        </p:grpSpPr>
        <p:sp>
          <p:nvSpPr>
            <p:cNvPr id="18" name="Google Shape;18;p21"/>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1"/>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0" name="Google Shape;20;p21" descr="A picture containing drawing&#10;&#10;Description automatically generated"/>
          <p:cNvPicPr preferRelativeResize="0"/>
          <p:nvPr/>
        </p:nvPicPr>
        <p:blipFill rotWithShape="1">
          <a:blip r:embed="rId9">
            <a:alphaModFix/>
          </a:blip>
          <a:srcRect/>
          <a:stretch/>
        </p:blipFill>
        <p:spPr>
          <a:xfrm>
            <a:off x="173564" y="6341526"/>
            <a:ext cx="464545" cy="456971"/>
          </a:xfrm>
          <a:prstGeom prst="rect">
            <a:avLst/>
          </a:prstGeom>
          <a:noFill/>
          <a:ln>
            <a:noFill/>
          </a:ln>
        </p:spPr>
      </p:pic>
      <p:pic>
        <p:nvPicPr>
          <p:cNvPr id="21" name="Google Shape;21;p21" descr="A picture containing drawing&#10;&#10;Description automatically generated"/>
          <p:cNvPicPr preferRelativeResize="0"/>
          <p:nvPr/>
        </p:nvPicPr>
        <p:blipFill rotWithShape="1">
          <a:blip r:embed="rId10">
            <a:alphaModFix/>
          </a:blip>
          <a:srcRect/>
          <a:stretch/>
        </p:blipFill>
        <p:spPr>
          <a:xfrm>
            <a:off x="808625" y="6326116"/>
            <a:ext cx="1152377" cy="335187"/>
          </a:xfrm>
          <a:prstGeom prst="rect">
            <a:avLst/>
          </a:prstGeom>
          <a:noFill/>
          <a:ln>
            <a:noFill/>
          </a:ln>
        </p:spPr>
      </p:pic>
      <p:pic>
        <p:nvPicPr>
          <p:cNvPr id="22" name="Google Shape;22;p21" descr="A close up of a sign&#10;&#10;Description automatically generated"/>
          <p:cNvPicPr preferRelativeResize="0"/>
          <p:nvPr/>
        </p:nvPicPr>
        <p:blipFill rotWithShape="1">
          <a:blip r:embed="rId11">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datasciencecentral.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F8F8F8"/>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
          <p:cNvSpPr txBox="1">
            <a:spLocks noGrp="1"/>
          </p:cNvSpPr>
          <p:nvPr>
            <p:ph type="title"/>
          </p:nvPr>
        </p:nvSpPr>
        <p:spPr>
          <a:xfrm>
            <a:off x="1066800" y="2267926"/>
            <a:ext cx="10058400" cy="1450757"/>
          </a:xfrm>
          <a:prstGeom prst="rect">
            <a:avLst/>
          </a:prstGeom>
          <a:noFill/>
          <a:ln>
            <a:noFill/>
          </a:ln>
        </p:spPr>
        <p:txBody>
          <a:bodyPr spcFirstLastPara="1" wrap="square" lIns="0" tIns="12700" rIns="0" bIns="0" anchor="b" anchorCtr="0">
            <a:normAutofit/>
          </a:bodyPr>
          <a:lstStyle/>
          <a:p>
            <a:pPr marL="12700" marR="5080" lvl="0" indent="0" algn="l" rtl="0">
              <a:lnSpc>
                <a:spcPct val="90000"/>
              </a:lnSpc>
              <a:spcBef>
                <a:spcPts val="0"/>
              </a:spcBef>
              <a:spcAft>
                <a:spcPts val="0"/>
              </a:spcAft>
              <a:buClr>
                <a:srgbClr val="1F3864"/>
              </a:buClr>
              <a:buSzPts val="4400"/>
              <a:buFont typeface="Verdana"/>
              <a:buNone/>
            </a:pPr>
            <a:r>
              <a:rPr lang="en-US" b="0">
                <a:latin typeface="Verdana"/>
                <a:ea typeface="Verdana"/>
                <a:cs typeface="Verdana"/>
                <a:sym typeface="Verdana"/>
              </a:rPr>
              <a:t>Smart Data and Discovery</a:t>
            </a:r>
            <a:endParaRPr>
              <a:latin typeface="Verdana"/>
              <a:ea typeface="Verdana"/>
              <a:cs typeface="Verdana"/>
              <a:sym typeface="Verdana"/>
            </a:endParaRPr>
          </a:p>
        </p:txBody>
      </p:sp>
      <p:grpSp>
        <p:nvGrpSpPr>
          <p:cNvPr id="68" name="Google Shape;68;p1"/>
          <p:cNvGrpSpPr/>
          <p:nvPr/>
        </p:nvGrpSpPr>
        <p:grpSpPr>
          <a:xfrm>
            <a:off x="7807445" y="2336554"/>
            <a:ext cx="2921649" cy="2960390"/>
            <a:chOff x="6108192" y="9143"/>
            <a:chExt cx="6082411" cy="6163057"/>
          </a:xfrm>
        </p:grpSpPr>
        <p:sp>
          <p:nvSpPr>
            <p:cNvPr id="69" name="Google Shape;69;p1"/>
            <p:cNvSpPr/>
            <p:nvPr/>
          </p:nvSpPr>
          <p:spPr>
            <a:xfrm>
              <a:off x="8228076" y="9143"/>
              <a:ext cx="3810000" cy="3810000"/>
            </a:xfrm>
            <a:custGeom>
              <a:avLst/>
              <a:gdLst/>
              <a:ahLst/>
              <a:cxnLst/>
              <a:rect l="l" t="t" r="r" b="b"/>
              <a:pathLst>
                <a:path w="3810000" h="3810000" extrusionOk="0">
                  <a:moveTo>
                    <a:pt x="3810000" y="0"/>
                  </a:moveTo>
                  <a:lnTo>
                    <a:pt x="0" y="3810000"/>
                  </a:lnTo>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
            <p:cNvSpPr/>
            <p:nvPr/>
          </p:nvSpPr>
          <p:spPr>
            <a:xfrm>
              <a:off x="6108192" y="91440"/>
              <a:ext cx="6080760" cy="6080760"/>
            </a:xfrm>
            <a:custGeom>
              <a:avLst/>
              <a:gdLst/>
              <a:ahLst/>
              <a:cxnLst/>
              <a:rect l="l" t="t" r="r" b="b"/>
              <a:pathLst>
                <a:path w="6080759" h="6080760" extrusionOk="0">
                  <a:moveTo>
                    <a:pt x="6080633" y="0"/>
                  </a:moveTo>
                  <a:lnTo>
                    <a:pt x="0" y="6080658"/>
                  </a:lnTo>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
            <p:cNvSpPr/>
            <p:nvPr/>
          </p:nvSpPr>
          <p:spPr>
            <a:xfrm>
              <a:off x="7235952" y="228600"/>
              <a:ext cx="4953000" cy="4953000"/>
            </a:xfrm>
            <a:custGeom>
              <a:avLst/>
              <a:gdLst/>
              <a:ahLst/>
              <a:cxnLst/>
              <a:rect l="l" t="t" r="r" b="b"/>
              <a:pathLst>
                <a:path w="4953000" h="4953000" extrusionOk="0">
                  <a:moveTo>
                    <a:pt x="4953000" y="0"/>
                  </a:moveTo>
                  <a:lnTo>
                    <a:pt x="0" y="4953000"/>
                  </a:lnTo>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
            <p:cNvSpPr/>
            <p:nvPr/>
          </p:nvSpPr>
          <p:spPr>
            <a:xfrm>
              <a:off x="7337298" y="32765"/>
              <a:ext cx="4853305" cy="4853305"/>
            </a:xfrm>
            <a:custGeom>
              <a:avLst/>
              <a:gdLst/>
              <a:ahLst/>
              <a:cxnLst/>
              <a:rect l="l" t="t" r="r" b="b"/>
              <a:pathLst>
                <a:path w="4853305" h="4853305" extrusionOk="0">
                  <a:moveTo>
                    <a:pt x="4852924" y="0"/>
                  </a:moveTo>
                  <a:lnTo>
                    <a:pt x="0" y="4852924"/>
                  </a:lnTo>
                </a:path>
              </a:pathLst>
            </a:custGeom>
            <a:noFill/>
            <a:ln w="320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
            <p:cNvSpPr/>
            <p:nvPr/>
          </p:nvSpPr>
          <p:spPr>
            <a:xfrm>
              <a:off x="7846314" y="610361"/>
              <a:ext cx="4343400" cy="4343400"/>
            </a:xfrm>
            <a:custGeom>
              <a:avLst/>
              <a:gdLst/>
              <a:ahLst/>
              <a:cxnLst/>
              <a:rect l="l" t="t" r="r" b="b"/>
              <a:pathLst>
                <a:path w="4343400" h="4343400" extrusionOk="0">
                  <a:moveTo>
                    <a:pt x="4343400" y="0"/>
                  </a:moveTo>
                  <a:lnTo>
                    <a:pt x="0" y="4343400"/>
                  </a:lnTo>
                </a:path>
              </a:pathLst>
            </a:custGeom>
            <a:noFill/>
            <a:ln w="320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685800" y="673574"/>
            <a:ext cx="7983525" cy="752129"/>
          </a:xfrm>
          <a:prstGeom prst="rect">
            <a:avLst/>
          </a:prstGeom>
          <a:noFill/>
          <a:ln>
            <a:noFill/>
          </a:ln>
        </p:spPr>
        <p:txBody>
          <a:bodyPr spcFirstLastPara="1" wrap="square" lIns="0" tIns="13325" rIns="0" bIns="0" anchor="b" anchorCtr="0">
            <a:spAutoFit/>
          </a:bodyPr>
          <a:lstStyle/>
          <a:p>
            <a:pPr marL="12700" lvl="0" indent="0" algn="l" rtl="0">
              <a:lnSpc>
                <a:spcPct val="100000"/>
              </a:lnSpc>
              <a:spcBef>
                <a:spcPts val="0"/>
              </a:spcBef>
              <a:spcAft>
                <a:spcPts val="0"/>
              </a:spcAft>
              <a:buClr>
                <a:srgbClr val="FFFFFF"/>
              </a:buClr>
              <a:buSzPts val="1600"/>
              <a:buFont typeface="Quattrocento Sans"/>
              <a:buNone/>
            </a:pPr>
            <a:r>
              <a:rPr lang="en-US" sz="1600" b="0">
                <a:solidFill>
                  <a:srgbClr val="FFFFFF"/>
                </a:solidFill>
                <a:latin typeface="Quattrocento Sans"/>
                <a:ea typeface="Quattrocento Sans"/>
                <a:cs typeface="Quattrocento Sans"/>
                <a:sym typeface="Quattrocento Sans"/>
              </a:rPr>
              <a:t>⯈ </a:t>
            </a:r>
            <a:r>
              <a:rPr lang="en-US"/>
              <a:t>Data driven decision making:</a:t>
            </a:r>
            <a:endParaRPr sz="1600">
              <a:latin typeface="Quattrocento Sans"/>
              <a:ea typeface="Quattrocento Sans"/>
              <a:cs typeface="Quattrocento Sans"/>
              <a:sym typeface="Quattrocento Sans"/>
            </a:endParaRPr>
          </a:p>
        </p:txBody>
      </p:sp>
      <p:sp>
        <p:nvSpPr>
          <p:cNvPr id="149" name="Google Shape;149;p10"/>
          <p:cNvSpPr txBox="1"/>
          <p:nvPr/>
        </p:nvSpPr>
        <p:spPr>
          <a:xfrm>
            <a:off x="995680" y="2027839"/>
            <a:ext cx="10200640" cy="3780522"/>
          </a:xfrm>
          <a:prstGeom prst="rect">
            <a:avLst/>
          </a:prstGeom>
          <a:noFill/>
          <a:ln>
            <a:noFill/>
          </a:ln>
        </p:spPr>
        <p:txBody>
          <a:bodyPr spcFirstLastPara="1" wrap="square" lIns="0" tIns="12700" rIns="0" bIns="0" anchor="t" anchorCtr="0">
            <a:spAutoFit/>
          </a:bodyPr>
          <a:lstStyle/>
          <a:p>
            <a:pPr marL="756285" marR="5080" lvl="0" indent="-287019" algn="l" rtl="0">
              <a:lnSpc>
                <a:spcPct val="100000"/>
              </a:lnSpc>
              <a:spcBef>
                <a:spcPts val="0"/>
              </a:spcBef>
              <a:spcAft>
                <a:spcPts val="0"/>
              </a:spcAft>
              <a:buNone/>
            </a:pPr>
            <a:r>
              <a:rPr lang="en-US" sz="1800" b="1">
                <a:solidFill>
                  <a:schemeClr val="dk1"/>
                </a:solidFill>
                <a:latin typeface="Tahoma"/>
                <a:ea typeface="Tahoma"/>
                <a:cs typeface="Tahoma"/>
                <a:sym typeface="Tahoma"/>
              </a:rPr>
              <a:t>Is the practice of making business decisions on the analysis of data rather than purely  on intuition.</a:t>
            </a:r>
            <a:endParaRPr sz="1800">
              <a:solidFill>
                <a:schemeClr val="dk1"/>
              </a:solidFill>
              <a:latin typeface="Tahoma"/>
              <a:ea typeface="Tahoma"/>
              <a:cs typeface="Tahoma"/>
              <a:sym typeface="Tahoma"/>
            </a:endParaRPr>
          </a:p>
          <a:p>
            <a:pPr marL="1213485" marR="320040" lvl="0" indent="-287020" algn="l" rtl="0">
              <a:lnSpc>
                <a:spcPct val="100000"/>
              </a:lnSpc>
              <a:spcBef>
                <a:spcPts val="100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i="1">
                <a:solidFill>
                  <a:schemeClr val="dk1"/>
                </a:solidFill>
                <a:latin typeface="Verdana"/>
                <a:ea typeface="Verdana"/>
                <a:cs typeface="Verdana"/>
                <a:sym typeface="Verdana"/>
              </a:rPr>
              <a:t>for example a data driven decision making in marketing would select advertisements  based on the analysis of data regarding how consumers react to different ads instead of  based on experience in the marketing field.</a:t>
            </a:r>
            <a:endParaRPr sz="1600">
              <a:solidFill>
                <a:schemeClr val="dk1"/>
              </a:solidFill>
              <a:latin typeface="Verdana"/>
              <a:ea typeface="Verdana"/>
              <a:cs typeface="Verdana"/>
              <a:sym typeface="Verdana"/>
            </a:endParaRPr>
          </a:p>
          <a:p>
            <a:pPr marL="0" marR="0" lvl="0" indent="0" algn="l" rtl="0">
              <a:lnSpc>
                <a:spcPct val="100000"/>
              </a:lnSpc>
              <a:spcBef>
                <a:spcPts val="0"/>
              </a:spcBef>
              <a:spcAft>
                <a:spcPts val="0"/>
              </a:spcAft>
              <a:buNone/>
            </a:pPr>
            <a:endParaRPr sz="1900">
              <a:solidFill>
                <a:schemeClr val="dk1"/>
              </a:solidFill>
              <a:latin typeface="Verdana"/>
              <a:ea typeface="Verdana"/>
              <a:cs typeface="Verdana"/>
              <a:sym typeface="Verdana"/>
            </a:endParaRPr>
          </a:p>
          <a:p>
            <a:pPr marL="0" marR="0" lvl="0" indent="0" algn="l" rtl="0">
              <a:lnSpc>
                <a:spcPct val="100000"/>
              </a:lnSpc>
              <a:spcBef>
                <a:spcPts val="40"/>
              </a:spcBef>
              <a:spcAft>
                <a:spcPts val="0"/>
              </a:spcAft>
              <a:buNone/>
            </a:pPr>
            <a:endParaRPr sz="1850">
              <a:solidFill>
                <a:schemeClr val="dk1"/>
              </a:solidFill>
              <a:latin typeface="Verdana"/>
              <a:ea typeface="Verdana"/>
              <a:cs typeface="Verdana"/>
              <a:sym typeface="Verdana"/>
            </a:endParaRPr>
          </a:p>
          <a:p>
            <a:pPr marL="12700" marR="0" lvl="0" indent="0" algn="l" rtl="0">
              <a:lnSpc>
                <a:spcPct val="100000"/>
              </a:lnSpc>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Common mistakes in data science projects:</a:t>
            </a:r>
            <a:endParaRPr sz="2000">
              <a:solidFill>
                <a:schemeClr val="dk1"/>
              </a:solidFill>
              <a:latin typeface="Tahoma"/>
              <a:ea typeface="Tahoma"/>
              <a:cs typeface="Tahoma"/>
              <a:sym typeface="Tahoma"/>
            </a:endParaRPr>
          </a:p>
          <a:p>
            <a:pPr marL="469900" marR="0" lvl="0" indent="0" algn="l" rtl="0">
              <a:lnSpc>
                <a:spcPct val="100000"/>
              </a:lnSpc>
              <a:spcBef>
                <a:spcPts val="1005"/>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Rushing into data collection and analysis.</a:t>
            </a:r>
            <a:endParaRPr sz="1800">
              <a:solidFill>
                <a:schemeClr val="dk1"/>
              </a:solidFill>
              <a:latin typeface="Tahoma"/>
              <a:ea typeface="Tahoma"/>
              <a:cs typeface="Tahoma"/>
              <a:sym typeface="Tahoma"/>
            </a:endParaRPr>
          </a:p>
          <a:p>
            <a:pPr marL="469900" marR="0" lvl="0" indent="0" algn="l" rtl="0">
              <a:lnSpc>
                <a:spcPct val="100000"/>
              </a:lnSpc>
              <a:spcBef>
                <a:spcPts val="994"/>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Spending less time to plan and scope the amount of work involved.</a:t>
            </a:r>
            <a:endParaRPr sz="1800">
              <a:solidFill>
                <a:schemeClr val="dk1"/>
              </a:solidFill>
              <a:latin typeface="Tahoma"/>
              <a:ea typeface="Tahoma"/>
              <a:cs typeface="Tahoma"/>
              <a:sym typeface="Tahoma"/>
            </a:endParaRPr>
          </a:p>
          <a:p>
            <a:pPr marL="469900" marR="0" lvl="0" indent="0" algn="l" rtl="0">
              <a:lnSpc>
                <a:spcPct val="100000"/>
              </a:lnSpc>
              <a:spcBef>
                <a:spcPts val="100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Not performing data and business domain understanding.</a:t>
            </a:r>
            <a:endParaRPr sz="18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584708" y="710120"/>
            <a:ext cx="10311892" cy="752129"/>
          </a:xfrm>
          <a:prstGeom prst="rect">
            <a:avLst/>
          </a:prstGeom>
          <a:noFill/>
          <a:ln>
            <a:noFill/>
          </a:ln>
        </p:spPr>
        <p:txBody>
          <a:bodyPr spcFirstLastPara="1" wrap="square" lIns="0" tIns="13325" rIns="0" bIns="0" anchor="b" anchorCtr="0">
            <a:spAutoFit/>
          </a:bodyPr>
          <a:lstStyle/>
          <a:p>
            <a:pPr marL="12700" lvl="0" indent="0" algn="l" rtl="0">
              <a:lnSpc>
                <a:spcPct val="100000"/>
              </a:lnSpc>
              <a:spcBef>
                <a:spcPts val="0"/>
              </a:spcBef>
              <a:spcAft>
                <a:spcPts val="0"/>
              </a:spcAft>
              <a:buClr>
                <a:srgbClr val="FFFFFF"/>
              </a:buClr>
              <a:buSzPts val="1600"/>
              <a:buFont typeface="Quattrocento Sans"/>
              <a:buNone/>
            </a:pPr>
            <a:r>
              <a:rPr lang="en-US" sz="1600" b="0">
                <a:solidFill>
                  <a:srgbClr val="FFFFFF"/>
                </a:solidFill>
                <a:latin typeface="Quattrocento Sans"/>
                <a:ea typeface="Quattrocento Sans"/>
                <a:cs typeface="Quattrocento Sans"/>
                <a:sym typeface="Quattrocento Sans"/>
              </a:rPr>
              <a:t>⯈  </a:t>
            </a:r>
            <a:r>
              <a:rPr lang="en-US"/>
              <a:t>Data analytics ( data mining) lifecycle:</a:t>
            </a:r>
            <a:endParaRPr sz="1600">
              <a:latin typeface="Quattrocento Sans"/>
              <a:ea typeface="Quattrocento Sans"/>
              <a:cs typeface="Quattrocento Sans"/>
              <a:sym typeface="Quattrocento Sans"/>
            </a:endParaRPr>
          </a:p>
        </p:txBody>
      </p:sp>
      <p:sp>
        <p:nvSpPr>
          <p:cNvPr id="155" name="Google Shape;155;p11"/>
          <p:cNvSpPr txBox="1"/>
          <p:nvPr/>
        </p:nvSpPr>
        <p:spPr>
          <a:xfrm>
            <a:off x="914400" y="1871585"/>
            <a:ext cx="9721850" cy="574040"/>
          </a:xfrm>
          <a:prstGeom prst="rect">
            <a:avLst/>
          </a:prstGeom>
          <a:noFill/>
          <a:ln>
            <a:noFill/>
          </a:ln>
        </p:spPr>
        <p:txBody>
          <a:bodyPr spcFirstLastPara="1" wrap="square" lIns="0" tIns="12700" rIns="0" bIns="0" anchor="t" anchorCtr="0">
            <a:spAutoFit/>
          </a:bodyPr>
          <a:lstStyle/>
          <a:p>
            <a:pPr marL="299085" marR="5080" lvl="0" indent="-287019" algn="l" rtl="0">
              <a:lnSpc>
                <a:spcPct val="100000"/>
              </a:lnSpc>
              <a:spcBef>
                <a:spcPts val="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Data mining or extraction of useful information and knowledge from data is a process  with well defined stages.</a:t>
            </a:r>
            <a:endParaRPr sz="1800">
              <a:solidFill>
                <a:schemeClr val="dk1"/>
              </a:solidFill>
              <a:latin typeface="Tahoma"/>
              <a:ea typeface="Tahoma"/>
              <a:cs typeface="Tahoma"/>
              <a:sym typeface="Tahoma"/>
            </a:endParaRPr>
          </a:p>
        </p:txBody>
      </p:sp>
      <p:sp>
        <p:nvSpPr>
          <p:cNvPr id="156" name="Google Shape;156;p11"/>
          <p:cNvSpPr txBox="1"/>
          <p:nvPr/>
        </p:nvSpPr>
        <p:spPr>
          <a:xfrm>
            <a:off x="1066800" y="2854960"/>
            <a:ext cx="8437245" cy="574040"/>
          </a:xfrm>
          <a:prstGeom prst="rect">
            <a:avLst/>
          </a:prstGeom>
          <a:noFill/>
          <a:ln>
            <a:noFill/>
          </a:ln>
        </p:spPr>
        <p:txBody>
          <a:bodyPr spcFirstLastPara="1" wrap="square" lIns="0" tIns="12700" rIns="0" bIns="0" anchor="t" anchorCtr="0">
            <a:spAutoFit/>
          </a:bodyPr>
          <a:lstStyle/>
          <a:p>
            <a:pPr marL="299085" marR="5080" lvl="0" indent="-287019" algn="l" rtl="0">
              <a:lnSpc>
                <a:spcPct val="100000"/>
              </a:lnSpc>
              <a:spcBef>
                <a:spcPts val="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Based on the Cross Industry Standard Process for Data Mining (CRISP-DM),  analytics lifecycle includes six stages:</a:t>
            </a:r>
            <a:endParaRPr sz="1800">
              <a:solidFill>
                <a:schemeClr val="dk1"/>
              </a:solidFill>
              <a:latin typeface="Tahoma"/>
              <a:ea typeface="Tahoma"/>
              <a:cs typeface="Tahoma"/>
              <a:sym typeface="Tahoma"/>
            </a:endParaRPr>
          </a:p>
        </p:txBody>
      </p:sp>
      <p:sp>
        <p:nvSpPr>
          <p:cNvPr id="157" name="Google Shape;157;p11"/>
          <p:cNvSpPr txBox="1"/>
          <p:nvPr/>
        </p:nvSpPr>
        <p:spPr>
          <a:xfrm>
            <a:off x="1499108" y="3582441"/>
            <a:ext cx="3834892" cy="2260234"/>
          </a:xfrm>
          <a:prstGeom prst="rect">
            <a:avLst/>
          </a:prstGeom>
          <a:noFill/>
          <a:ln>
            <a:noFill/>
          </a:ln>
        </p:spPr>
        <p:txBody>
          <a:bodyPr spcFirstLastPara="1" wrap="square" lIns="0" tIns="140325" rIns="0" bIns="0" anchor="t" anchorCtr="0">
            <a:spAutoFit/>
          </a:bodyPr>
          <a:lstStyle/>
          <a:p>
            <a:pPr marL="12700" marR="0" lvl="0" indent="0" algn="l" rtl="0">
              <a:lnSpc>
                <a:spcPct val="100000"/>
              </a:lnSpc>
              <a:spcBef>
                <a:spcPts val="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Business Understanding</a:t>
            </a:r>
            <a:endParaRPr sz="1600">
              <a:solidFill>
                <a:schemeClr val="dk1"/>
              </a:solidFill>
              <a:latin typeface="Tahoma"/>
              <a:ea typeface="Tahoma"/>
              <a:cs typeface="Tahoma"/>
              <a:sym typeface="Tahoma"/>
            </a:endParaRPr>
          </a:p>
          <a:p>
            <a:pPr marL="12700" marR="0" lvl="0" indent="0" algn="l" rtl="0">
              <a:lnSpc>
                <a:spcPct val="100000"/>
              </a:lnSpc>
              <a:spcBef>
                <a:spcPts val="101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Data Understanding</a:t>
            </a:r>
            <a:endParaRPr sz="1600">
              <a:solidFill>
                <a:schemeClr val="dk1"/>
              </a:solidFill>
              <a:latin typeface="Tahoma"/>
              <a:ea typeface="Tahoma"/>
              <a:cs typeface="Tahoma"/>
              <a:sym typeface="Tahoma"/>
            </a:endParaRPr>
          </a:p>
          <a:p>
            <a:pPr marL="12700" marR="0" lvl="0" indent="0" algn="l" rtl="0">
              <a:lnSpc>
                <a:spcPct val="100000"/>
              </a:lnSpc>
              <a:spcBef>
                <a:spcPts val="994"/>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Data Preparation</a:t>
            </a:r>
            <a:endParaRPr sz="1600">
              <a:solidFill>
                <a:schemeClr val="dk1"/>
              </a:solidFill>
              <a:latin typeface="Tahoma"/>
              <a:ea typeface="Tahoma"/>
              <a:cs typeface="Tahoma"/>
              <a:sym typeface="Tahoma"/>
            </a:endParaRPr>
          </a:p>
          <a:p>
            <a:pPr marL="12700" marR="0" lvl="0" indent="0" algn="l" rtl="0">
              <a:lnSpc>
                <a:spcPct val="100000"/>
              </a:lnSpc>
              <a:spcBef>
                <a:spcPts val="100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Modelling</a:t>
            </a:r>
            <a:endParaRPr sz="1600">
              <a:solidFill>
                <a:schemeClr val="dk1"/>
              </a:solidFill>
              <a:latin typeface="Tahoma"/>
              <a:ea typeface="Tahoma"/>
              <a:cs typeface="Tahoma"/>
              <a:sym typeface="Tahoma"/>
            </a:endParaRPr>
          </a:p>
          <a:p>
            <a:pPr marL="12700" marR="0" lvl="0" indent="0" algn="l" rtl="0">
              <a:lnSpc>
                <a:spcPct val="100000"/>
              </a:lnSpc>
              <a:spcBef>
                <a:spcPts val="1005"/>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Evaluation</a:t>
            </a:r>
            <a:endParaRPr sz="1600">
              <a:solidFill>
                <a:schemeClr val="dk1"/>
              </a:solidFill>
              <a:latin typeface="Tahoma"/>
              <a:ea typeface="Tahoma"/>
              <a:cs typeface="Tahoma"/>
              <a:sym typeface="Tahoma"/>
            </a:endParaRPr>
          </a:p>
          <a:p>
            <a:pPr marL="12700" marR="0" lvl="0" indent="0" algn="l" rtl="0">
              <a:lnSpc>
                <a:spcPct val="100000"/>
              </a:lnSpc>
              <a:spcBef>
                <a:spcPts val="100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Deployment</a:t>
            </a:r>
            <a:endParaRPr sz="16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545092" y="845526"/>
            <a:ext cx="4023360" cy="3204134"/>
          </a:xfrm>
          <a:prstGeom prst="rect">
            <a:avLst/>
          </a:prstGeom>
          <a:noFill/>
          <a:ln>
            <a:noFill/>
          </a:ln>
        </p:spPr>
        <p:txBody>
          <a:bodyPr spcFirstLastPara="1" wrap="square" lIns="91425" tIns="45700" rIns="91425" bIns="45700" anchor="b" anchorCtr="0">
            <a:normAutofit/>
          </a:bodyPr>
          <a:lstStyle/>
          <a:p>
            <a:pPr marL="12700" lvl="0" indent="0" algn="l" rtl="0">
              <a:lnSpc>
                <a:spcPct val="90000"/>
              </a:lnSpc>
              <a:spcBef>
                <a:spcPts val="0"/>
              </a:spcBef>
              <a:spcAft>
                <a:spcPts val="0"/>
              </a:spcAft>
              <a:buClr>
                <a:schemeClr val="dk1"/>
              </a:buClr>
              <a:buSzPts val="4400"/>
              <a:buFont typeface="Calibri"/>
              <a:buNone/>
            </a:pPr>
            <a:r>
              <a:rPr lang="en-US" dirty="0">
                <a:solidFill>
                  <a:schemeClr val="dk1"/>
                </a:solidFill>
                <a:latin typeface="Calibri"/>
                <a:ea typeface="Calibri"/>
                <a:cs typeface="Calibri"/>
                <a:sym typeface="Calibri"/>
              </a:rPr>
              <a:t>Data analytics ( data mining) lifecycle: iterative process.</a:t>
            </a:r>
            <a:endParaRPr dirty="0"/>
          </a:p>
        </p:txBody>
      </p:sp>
      <p:pic>
        <p:nvPicPr>
          <p:cNvPr id="163" name="Google Shape;163;p12"/>
          <p:cNvPicPr preferRelativeResize="0"/>
          <p:nvPr/>
        </p:nvPicPr>
        <p:blipFill rotWithShape="1">
          <a:blip r:embed="rId3">
            <a:alphaModFix/>
          </a:blip>
          <a:srcRect/>
          <a:stretch/>
        </p:blipFill>
        <p:spPr>
          <a:xfrm>
            <a:off x="5181600" y="990600"/>
            <a:ext cx="6846363" cy="535727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422206" y="921735"/>
            <a:ext cx="8079537" cy="566822"/>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BUSINESS UNDERSTANDING</a:t>
            </a:r>
            <a:endParaRPr sz="3600">
              <a:solidFill>
                <a:schemeClr val="dk1"/>
              </a:solidFill>
              <a:latin typeface="Verdana"/>
              <a:ea typeface="Verdana"/>
              <a:cs typeface="Verdana"/>
              <a:sym typeface="Verdana"/>
            </a:endParaRPr>
          </a:p>
        </p:txBody>
      </p:sp>
      <p:sp>
        <p:nvSpPr>
          <p:cNvPr id="169" name="Google Shape;169;p13"/>
          <p:cNvSpPr txBox="1"/>
          <p:nvPr/>
        </p:nvSpPr>
        <p:spPr>
          <a:xfrm>
            <a:off x="389549" y="1905000"/>
            <a:ext cx="4279900"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The most important activities are</a:t>
            </a:r>
            <a:endParaRPr sz="2000">
              <a:solidFill>
                <a:schemeClr val="dk1"/>
              </a:solidFill>
              <a:latin typeface="Tahoma"/>
              <a:ea typeface="Tahoma"/>
              <a:cs typeface="Tahoma"/>
              <a:sym typeface="Tahoma"/>
            </a:endParaRPr>
          </a:p>
        </p:txBody>
      </p:sp>
      <p:sp>
        <p:nvSpPr>
          <p:cNvPr id="170" name="Google Shape;170;p13"/>
          <p:cNvSpPr txBox="1"/>
          <p:nvPr/>
        </p:nvSpPr>
        <p:spPr>
          <a:xfrm>
            <a:off x="1196746" y="2502534"/>
            <a:ext cx="8688070" cy="27082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Understand the current situation and past related data science projects.</a:t>
            </a:r>
            <a:endParaRPr sz="18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200">
              <a:solidFill>
                <a:schemeClr val="dk1"/>
              </a:solidFill>
              <a:latin typeface="Tahoma"/>
              <a:ea typeface="Tahoma"/>
              <a:cs typeface="Tahoma"/>
              <a:sym typeface="Tahoma"/>
            </a:endParaRPr>
          </a:p>
          <a:p>
            <a:pPr marL="12700" marR="0" lvl="0" indent="0" algn="l" rtl="0">
              <a:lnSpc>
                <a:spcPct val="100000"/>
              </a:lnSpc>
              <a:spcBef>
                <a:spcPts val="151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Frame/state the business problem as analytics challenge.</a:t>
            </a:r>
            <a:endParaRPr sz="18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200">
              <a:solidFill>
                <a:schemeClr val="dk1"/>
              </a:solidFill>
              <a:latin typeface="Tahoma"/>
              <a:ea typeface="Tahoma"/>
              <a:cs typeface="Tahoma"/>
              <a:sym typeface="Tahoma"/>
            </a:endParaRPr>
          </a:p>
          <a:p>
            <a:pPr marL="12700" marR="0" lvl="0" indent="0" algn="l" rtl="0">
              <a:lnSpc>
                <a:spcPct val="100000"/>
              </a:lnSpc>
              <a:spcBef>
                <a:spcPts val="151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Map defined business problem to one or more common data science tasks.</a:t>
            </a:r>
            <a:endParaRPr sz="18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200">
              <a:solidFill>
                <a:schemeClr val="dk1"/>
              </a:solidFill>
              <a:latin typeface="Tahoma"/>
              <a:ea typeface="Tahoma"/>
              <a:cs typeface="Tahoma"/>
              <a:sym typeface="Tahoma"/>
            </a:endParaRPr>
          </a:p>
          <a:p>
            <a:pPr marL="12700" marR="0" lvl="0" indent="0" algn="l" rtl="0">
              <a:lnSpc>
                <a:spcPct val="100000"/>
              </a:lnSpc>
              <a:spcBef>
                <a:spcPts val="1495"/>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Assess available resources (technology, systems, tools, people and data)</a:t>
            </a:r>
            <a:endParaRPr sz="18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28600" y="481819"/>
            <a:ext cx="9646920" cy="752129"/>
          </a:xfrm>
          <a:prstGeom prst="rect">
            <a:avLst/>
          </a:prstGeom>
          <a:noFill/>
          <a:ln>
            <a:noFill/>
          </a:ln>
        </p:spPr>
        <p:txBody>
          <a:bodyPr spcFirstLastPara="1" wrap="square" lIns="0" tIns="13325" rIns="0" bIns="0" anchor="b" anchorCtr="0">
            <a:spAutoFit/>
          </a:bodyPr>
          <a:lstStyle/>
          <a:p>
            <a:pPr marL="12700" lvl="0" indent="0" algn="l" rtl="0">
              <a:lnSpc>
                <a:spcPct val="100000"/>
              </a:lnSpc>
              <a:spcBef>
                <a:spcPts val="0"/>
              </a:spcBef>
              <a:spcAft>
                <a:spcPts val="0"/>
              </a:spcAft>
              <a:buClr>
                <a:srgbClr val="FFFFFF"/>
              </a:buClr>
              <a:buSzPts val="1600"/>
              <a:buFont typeface="Quattrocento Sans"/>
              <a:buNone/>
            </a:pPr>
            <a:r>
              <a:rPr lang="en-US" sz="1600" b="0">
                <a:solidFill>
                  <a:srgbClr val="FFFFFF"/>
                </a:solidFill>
                <a:latin typeface="Quattrocento Sans"/>
                <a:ea typeface="Quattrocento Sans"/>
                <a:cs typeface="Quattrocento Sans"/>
                <a:sym typeface="Quattrocento Sans"/>
              </a:rPr>
              <a:t>⯈ </a:t>
            </a:r>
            <a:r>
              <a:rPr lang="en-US"/>
              <a:t>Common data mining or analysis tasks.</a:t>
            </a:r>
            <a:endParaRPr sz="1600">
              <a:latin typeface="Quattrocento Sans"/>
              <a:ea typeface="Quattrocento Sans"/>
              <a:cs typeface="Quattrocento Sans"/>
              <a:sym typeface="Quattrocento Sans"/>
            </a:endParaRPr>
          </a:p>
        </p:txBody>
      </p:sp>
      <p:sp>
        <p:nvSpPr>
          <p:cNvPr id="176" name="Google Shape;176;p14"/>
          <p:cNvSpPr txBox="1"/>
          <p:nvPr/>
        </p:nvSpPr>
        <p:spPr>
          <a:xfrm>
            <a:off x="512724" y="1774408"/>
            <a:ext cx="11166552" cy="4684098"/>
          </a:xfrm>
          <a:prstGeom prst="rect">
            <a:avLst/>
          </a:prstGeom>
          <a:noFill/>
          <a:ln>
            <a:noFill/>
          </a:ln>
        </p:spPr>
        <p:txBody>
          <a:bodyPr spcFirstLastPara="1" wrap="square" lIns="0" tIns="119375" rIns="0" bIns="0" anchor="t" anchorCtr="0">
            <a:spAutoFit/>
          </a:bodyPr>
          <a:lstStyle/>
          <a:p>
            <a:pPr marL="12700" marR="0" lvl="0" indent="0" algn="l" rtl="0">
              <a:lnSpc>
                <a:spcPct val="100000"/>
              </a:lnSpc>
              <a:spcBef>
                <a:spcPts val="0"/>
              </a:spcBef>
              <a:spcAft>
                <a:spcPts val="0"/>
              </a:spcAft>
              <a:buNone/>
            </a:pPr>
            <a:r>
              <a:rPr lang="en-US" sz="1100" dirty="0">
                <a:solidFill>
                  <a:srgbClr val="FFFFFF"/>
                </a:solidFill>
                <a:latin typeface="Arial"/>
                <a:ea typeface="Arial"/>
                <a:cs typeface="Arial"/>
                <a:sym typeface="Arial"/>
              </a:rPr>
              <a:t>⯈</a:t>
            </a:r>
            <a:r>
              <a:rPr lang="en-US" sz="1100" dirty="0">
                <a:solidFill>
                  <a:schemeClr val="dk1"/>
                </a:solidFill>
                <a:latin typeface="Arial"/>
                <a:ea typeface="Arial"/>
                <a:cs typeface="Arial"/>
                <a:sym typeface="Arial"/>
              </a:rPr>
              <a:t>	</a:t>
            </a:r>
            <a:r>
              <a:rPr lang="en-US" sz="1400" b="1" dirty="0">
                <a:solidFill>
                  <a:schemeClr val="dk1"/>
                </a:solidFill>
                <a:latin typeface="Arial"/>
                <a:ea typeface="Arial"/>
                <a:cs typeface="Arial"/>
                <a:sym typeface="Arial"/>
              </a:rPr>
              <a:t>Classification and class probability estimation:</a:t>
            </a:r>
            <a:endParaRPr sz="1400" dirty="0">
              <a:solidFill>
                <a:schemeClr val="dk1"/>
              </a:solidFill>
              <a:latin typeface="Arial"/>
              <a:ea typeface="Arial"/>
              <a:cs typeface="Arial"/>
              <a:sym typeface="Arial"/>
            </a:endParaRPr>
          </a:p>
          <a:p>
            <a:pPr marL="469900" marR="0" lvl="0" indent="0" algn="l" rtl="0">
              <a:lnSpc>
                <a:spcPct val="100000"/>
              </a:lnSpc>
              <a:spcBef>
                <a:spcPts val="715"/>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Attempt to predict, for each individual in a population, which of a (small) set of classes this individual belongs to.</a:t>
            </a:r>
            <a:endParaRPr sz="1200" dirty="0">
              <a:solidFill>
                <a:schemeClr val="dk1"/>
              </a:solidFill>
              <a:latin typeface="Arial"/>
              <a:ea typeface="Arial"/>
              <a:cs typeface="Arial"/>
              <a:sym typeface="Arial"/>
            </a:endParaRPr>
          </a:p>
          <a:p>
            <a:pPr marL="756285" marR="88900" lvl="0" indent="-287019" algn="l" rtl="0">
              <a:lnSpc>
                <a:spcPct val="80000"/>
              </a:lnSpc>
              <a:spcBef>
                <a:spcPts val="994"/>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An example classification question would be: “Among all the customers of a company, which are likely to respond to a given  offer?” In this example the two classes could be called will respond and will not respond</a:t>
            </a:r>
            <a:r>
              <a:rPr lang="en-US" sz="1200" b="1" i="1" dirty="0" smtClean="0">
                <a:solidFill>
                  <a:schemeClr val="dk1"/>
                </a:solidFill>
                <a:latin typeface="Arial"/>
                <a:ea typeface="Arial"/>
                <a:cs typeface="Arial"/>
                <a:sym typeface="Arial"/>
              </a:rPr>
              <a:t>.</a:t>
            </a:r>
            <a:endParaRPr lang="en-US" sz="1200" dirty="0">
              <a:solidFill>
                <a:schemeClr val="dk1"/>
              </a:solidFill>
            </a:endParaRPr>
          </a:p>
          <a:p>
            <a:pPr marL="756285" marR="88900" lvl="0" indent="-287019" algn="l" rtl="0">
              <a:lnSpc>
                <a:spcPct val="80000"/>
              </a:lnSpc>
              <a:spcBef>
                <a:spcPts val="994"/>
              </a:spcBef>
              <a:spcAft>
                <a:spcPts val="0"/>
              </a:spcAft>
              <a:buNone/>
            </a:pPr>
            <a:r>
              <a:rPr lang="en-US" sz="1100" dirty="0" smtClean="0">
                <a:solidFill>
                  <a:schemeClr val="dk1"/>
                </a:solidFill>
                <a:latin typeface="Arial"/>
                <a:ea typeface="Arial"/>
                <a:cs typeface="Arial"/>
                <a:sym typeface="Arial"/>
              </a:rPr>
              <a:t>⯈</a:t>
            </a:r>
            <a:r>
              <a:rPr lang="en-US" sz="1100" dirty="0">
                <a:solidFill>
                  <a:schemeClr val="dk1"/>
                </a:solidFill>
                <a:latin typeface="Arial"/>
                <a:ea typeface="Arial"/>
                <a:cs typeface="Arial"/>
                <a:sym typeface="Arial"/>
              </a:rPr>
              <a:t>	</a:t>
            </a:r>
            <a:r>
              <a:rPr lang="en-US" sz="1400" b="1" dirty="0">
                <a:solidFill>
                  <a:schemeClr val="dk1"/>
                </a:solidFill>
                <a:latin typeface="Arial"/>
                <a:ea typeface="Arial"/>
                <a:cs typeface="Arial"/>
                <a:sym typeface="Arial"/>
              </a:rPr>
              <a:t>Regression (“value estimation”)</a:t>
            </a:r>
            <a:endParaRPr sz="1400" dirty="0">
              <a:solidFill>
                <a:schemeClr val="dk1"/>
              </a:solidFill>
              <a:latin typeface="Arial"/>
              <a:ea typeface="Arial"/>
              <a:cs typeface="Arial"/>
              <a:sym typeface="Arial"/>
            </a:endParaRPr>
          </a:p>
          <a:p>
            <a:pPr marL="469900" marR="0" lvl="0" indent="0" algn="l" rtl="0">
              <a:lnSpc>
                <a:spcPct val="100000"/>
              </a:lnSpc>
              <a:spcBef>
                <a:spcPts val="720"/>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Attempts to estimate or predict, for each individual, the numerical value of some variable for that individual.</a:t>
            </a:r>
            <a:endParaRPr sz="1200" dirty="0">
              <a:solidFill>
                <a:schemeClr val="dk1"/>
              </a:solidFill>
              <a:latin typeface="Arial"/>
              <a:ea typeface="Arial"/>
              <a:cs typeface="Arial"/>
              <a:sym typeface="Arial"/>
            </a:endParaRPr>
          </a:p>
          <a:p>
            <a:pPr marL="756285" marR="5080" lvl="0" indent="-287019" algn="l" rtl="0">
              <a:lnSpc>
                <a:spcPct val="95833"/>
              </a:lnSpc>
              <a:spcBef>
                <a:spcPts val="985"/>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An example regression question would be: “How much will a given customer use the service?” The property (variable) to be  predicted here is service usage, and a model could be generated by looking at other, similar individuals in the population and  their historical usage.</a:t>
            </a:r>
            <a:endParaRPr sz="1200" dirty="0">
              <a:solidFill>
                <a:schemeClr val="dk1"/>
              </a:solidFill>
              <a:latin typeface="Arial"/>
              <a:ea typeface="Arial"/>
              <a:cs typeface="Arial"/>
              <a:sym typeface="Arial"/>
            </a:endParaRPr>
          </a:p>
          <a:p>
            <a:pPr marL="12700" marR="0" lvl="0" indent="0" algn="l" rtl="0">
              <a:lnSpc>
                <a:spcPct val="100000"/>
              </a:lnSpc>
              <a:spcBef>
                <a:spcPts val="680"/>
              </a:spcBef>
              <a:spcAft>
                <a:spcPts val="0"/>
              </a:spcAft>
              <a:buNone/>
            </a:pPr>
            <a:r>
              <a:rPr lang="en-US" sz="1100" dirty="0">
                <a:solidFill>
                  <a:schemeClr val="dk1"/>
                </a:solidFill>
                <a:latin typeface="Arial"/>
                <a:ea typeface="Arial"/>
                <a:cs typeface="Arial"/>
                <a:sym typeface="Arial"/>
              </a:rPr>
              <a:t>⯈	</a:t>
            </a:r>
            <a:r>
              <a:rPr lang="en-US" sz="1400" b="1" dirty="0">
                <a:solidFill>
                  <a:schemeClr val="dk1"/>
                </a:solidFill>
                <a:latin typeface="Arial"/>
                <a:ea typeface="Arial"/>
                <a:cs typeface="Arial"/>
                <a:sym typeface="Arial"/>
              </a:rPr>
              <a:t>Clustering</a:t>
            </a:r>
            <a:endParaRPr sz="1400" dirty="0">
              <a:solidFill>
                <a:schemeClr val="dk1"/>
              </a:solidFill>
              <a:latin typeface="Arial"/>
              <a:ea typeface="Arial"/>
              <a:cs typeface="Arial"/>
              <a:sym typeface="Arial"/>
            </a:endParaRPr>
          </a:p>
          <a:p>
            <a:pPr marL="469900" marR="0" lvl="0" indent="0" algn="l" rtl="0">
              <a:lnSpc>
                <a:spcPct val="100000"/>
              </a:lnSpc>
              <a:spcBef>
                <a:spcPts val="715"/>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Attempts to group individuals in a population together by their similarity, but not driven by any specific purpose.</a:t>
            </a:r>
            <a:endParaRPr sz="1200" dirty="0">
              <a:solidFill>
                <a:schemeClr val="dk1"/>
              </a:solidFill>
              <a:latin typeface="Arial"/>
              <a:ea typeface="Arial"/>
              <a:cs typeface="Arial"/>
              <a:sym typeface="Arial"/>
            </a:endParaRPr>
          </a:p>
          <a:p>
            <a:pPr marL="469900" marR="0" lvl="0" indent="0" algn="l" rtl="0">
              <a:lnSpc>
                <a:spcPct val="100000"/>
              </a:lnSpc>
              <a:spcBef>
                <a:spcPts val="710"/>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An example clustering question would be: “Do our customers form natural groups or segments?”</a:t>
            </a:r>
            <a:endParaRPr sz="1200" dirty="0">
              <a:solidFill>
                <a:schemeClr val="dk1"/>
              </a:solidFill>
              <a:latin typeface="Arial"/>
              <a:ea typeface="Arial"/>
              <a:cs typeface="Arial"/>
              <a:sym typeface="Arial"/>
            </a:endParaRPr>
          </a:p>
          <a:p>
            <a:pPr marL="299085" marR="102870" lvl="0" indent="-287019" algn="l" rtl="0">
              <a:lnSpc>
                <a:spcPct val="95714"/>
              </a:lnSpc>
              <a:spcBef>
                <a:spcPts val="990"/>
              </a:spcBef>
              <a:spcAft>
                <a:spcPts val="0"/>
              </a:spcAft>
              <a:buNone/>
            </a:pPr>
            <a:r>
              <a:rPr lang="en-US" sz="1100" dirty="0">
                <a:solidFill>
                  <a:schemeClr val="dk1"/>
                </a:solidFill>
                <a:latin typeface="Arial"/>
                <a:ea typeface="Arial"/>
                <a:cs typeface="Arial"/>
                <a:sym typeface="Arial"/>
              </a:rPr>
              <a:t>⯈	</a:t>
            </a:r>
            <a:r>
              <a:rPr lang="en-US" sz="1400" b="1" i="1" dirty="0">
                <a:solidFill>
                  <a:schemeClr val="dk1"/>
                </a:solidFill>
                <a:latin typeface="Arial"/>
                <a:ea typeface="Arial"/>
                <a:cs typeface="Arial"/>
                <a:sym typeface="Arial"/>
              </a:rPr>
              <a:t>Co-occurrence grouping (also known as frequent </a:t>
            </a:r>
            <a:r>
              <a:rPr lang="en-US" sz="1400" b="1" i="1" dirty="0" err="1">
                <a:solidFill>
                  <a:schemeClr val="dk1"/>
                </a:solidFill>
                <a:latin typeface="Arial"/>
                <a:ea typeface="Arial"/>
                <a:cs typeface="Arial"/>
                <a:sym typeface="Arial"/>
              </a:rPr>
              <a:t>itemset</a:t>
            </a:r>
            <a:r>
              <a:rPr lang="en-US" sz="1400" b="1" i="1" dirty="0">
                <a:solidFill>
                  <a:schemeClr val="dk1"/>
                </a:solidFill>
                <a:latin typeface="Arial"/>
                <a:ea typeface="Arial"/>
                <a:cs typeface="Arial"/>
                <a:sym typeface="Arial"/>
              </a:rPr>
              <a:t> mining, association rule discovery, and market-basket  analysis)</a:t>
            </a:r>
            <a:endParaRPr sz="1400" dirty="0">
              <a:solidFill>
                <a:schemeClr val="dk1"/>
              </a:solidFill>
              <a:latin typeface="Arial"/>
              <a:ea typeface="Arial"/>
              <a:cs typeface="Arial"/>
              <a:sym typeface="Arial"/>
            </a:endParaRPr>
          </a:p>
          <a:p>
            <a:pPr marL="469900" marR="0" lvl="0" indent="0" algn="l" rtl="0">
              <a:lnSpc>
                <a:spcPct val="100000"/>
              </a:lnSpc>
              <a:spcBef>
                <a:spcPts val="735"/>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Attempts to find associations between entities based on transactions involving them.</a:t>
            </a:r>
            <a:endParaRPr sz="1200" dirty="0">
              <a:solidFill>
                <a:schemeClr val="dk1"/>
              </a:solidFill>
              <a:latin typeface="Arial"/>
              <a:ea typeface="Arial"/>
              <a:cs typeface="Arial"/>
              <a:sym typeface="Arial"/>
            </a:endParaRPr>
          </a:p>
          <a:p>
            <a:pPr marL="469900" marR="0" lvl="0" indent="0" algn="l" rtl="0">
              <a:lnSpc>
                <a:spcPct val="100000"/>
              </a:lnSpc>
              <a:spcBef>
                <a:spcPts val="705"/>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An example co-occurrence question would be: What items are commonly purchased together?</a:t>
            </a:r>
            <a:endParaRPr sz="1200" dirty="0">
              <a:solidFill>
                <a:schemeClr val="dk1"/>
              </a:solidFill>
              <a:latin typeface="Arial"/>
              <a:ea typeface="Arial"/>
              <a:cs typeface="Arial"/>
              <a:sym typeface="Arial"/>
            </a:endParaRPr>
          </a:p>
          <a:p>
            <a:pPr marL="12700" marR="0" lvl="0" indent="0" algn="l" rtl="0">
              <a:lnSpc>
                <a:spcPct val="100000"/>
              </a:lnSpc>
              <a:spcBef>
                <a:spcPts val="670"/>
              </a:spcBef>
              <a:spcAft>
                <a:spcPts val="0"/>
              </a:spcAft>
              <a:buNone/>
            </a:pPr>
            <a:r>
              <a:rPr lang="en-US" sz="1100" dirty="0">
                <a:solidFill>
                  <a:schemeClr val="dk1"/>
                </a:solidFill>
                <a:latin typeface="Arial"/>
                <a:ea typeface="Arial"/>
                <a:cs typeface="Arial"/>
                <a:sym typeface="Arial"/>
              </a:rPr>
              <a:t>⯈	</a:t>
            </a:r>
            <a:r>
              <a:rPr lang="en-US" sz="1400" b="1" i="1" dirty="0">
                <a:solidFill>
                  <a:schemeClr val="dk1"/>
                </a:solidFill>
                <a:latin typeface="Arial"/>
                <a:ea typeface="Arial"/>
                <a:cs typeface="Arial"/>
                <a:sym typeface="Arial"/>
              </a:rPr>
              <a:t>Profiling</a:t>
            </a:r>
            <a:endParaRPr sz="1400" dirty="0">
              <a:solidFill>
                <a:schemeClr val="dk1"/>
              </a:solidFill>
              <a:latin typeface="Arial"/>
              <a:ea typeface="Arial"/>
              <a:cs typeface="Arial"/>
              <a:sym typeface="Arial"/>
            </a:endParaRPr>
          </a:p>
          <a:p>
            <a:pPr marL="469900" marR="0" lvl="0" indent="0" algn="l" rtl="0">
              <a:lnSpc>
                <a:spcPct val="100000"/>
              </a:lnSpc>
              <a:spcBef>
                <a:spcPts val="715"/>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Attempts to characterize the typical </a:t>
            </a:r>
            <a:r>
              <a:rPr lang="en-US" sz="1200" b="1" i="1" dirty="0" smtClean="0">
                <a:solidFill>
                  <a:schemeClr val="dk1"/>
                </a:solidFill>
                <a:latin typeface="Arial"/>
                <a:ea typeface="Arial"/>
                <a:cs typeface="Arial"/>
                <a:sym typeface="Arial"/>
              </a:rPr>
              <a:t>behavior </a:t>
            </a:r>
            <a:r>
              <a:rPr lang="en-US" sz="1200" b="1" i="1" dirty="0">
                <a:solidFill>
                  <a:schemeClr val="dk1"/>
                </a:solidFill>
                <a:latin typeface="Arial"/>
                <a:ea typeface="Arial"/>
                <a:cs typeface="Arial"/>
                <a:sym typeface="Arial"/>
              </a:rPr>
              <a:t>of an individual, group, or population.</a:t>
            </a:r>
            <a:endParaRPr sz="1200" dirty="0">
              <a:solidFill>
                <a:schemeClr val="dk1"/>
              </a:solidFill>
              <a:latin typeface="Arial"/>
              <a:ea typeface="Arial"/>
              <a:cs typeface="Arial"/>
              <a:sym typeface="Arial"/>
            </a:endParaRPr>
          </a:p>
          <a:p>
            <a:pPr marL="469900" marR="0" lvl="0" indent="0" algn="l" rtl="0">
              <a:lnSpc>
                <a:spcPct val="100000"/>
              </a:lnSpc>
              <a:spcBef>
                <a:spcPts val="710"/>
              </a:spcBef>
              <a:spcAft>
                <a:spcPts val="0"/>
              </a:spcAft>
              <a:buNone/>
            </a:pPr>
            <a:r>
              <a:rPr lang="en-US" sz="950" dirty="0">
                <a:solidFill>
                  <a:schemeClr val="dk1"/>
                </a:solidFill>
                <a:latin typeface="Arial"/>
                <a:ea typeface="Arial"/>
                <a:cs typeface="Arial"/>
                <a:sym typeface="Arial"/>
              </a:rPr>
              <a:t>⯈	</a:t>
            </a:r>
            <a:r>
              <a:rPr lang="en-US" sz="1200" b="1" i="1" dirty="0">
                <a:solidFill>
                  <a:schemeClr val="dk1"/>
                </a:solidFill>
                <a:latin typeface="Arial"/>
                <a:ea typeface="Arial"/>
                <a:cs typeface="Arial"/>
                <a:sym typeface="Arial"/>
              </a:rPr>
              <a:t>An example profiling question would be: “What is the typical cell phone usage of this customer segment?”</a:t>
            </a:r>
            <a:endParaRPr sz="12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838200" y="1143000"/>
            <a:ext cx="6879590" cy="422275"/>
          </a:xfrm>
          <a:prstGeom prst="rect">
            <a:avLst/>
          </a:prstGeom>
          <a:noFill/>
          <a:ln>
            <a:noFill/>
          </a:ln>
        </p:spPr>
        <p:txBody>
          <a:bodyPr spcFirstLastPara="1" wrap="square" lIns="0" tIns="13325" rIns="0" bIns="0" anchor="b" anchorCtr="0">
            <a:spAutoFit/>
          </a:bodyPr>
          <a:lstStyle/>
          <a:p>
            <a:pPr marL="12700" lvl="0" indent="0" algn="l" rtl="0">
              <a:lnSpc>
                <a:spcPct val="100000"/>
              </a:lnSpc>
              <a:spcBef>
                <a:spcPts val="0"/>
              </a:spcBef>
              <a:spcAft>
                <a:spcPts val="0"/>
              </a:spcAft>
              <a:buClr>
                <a:srgbClr val="FFFFFF"/>
              </a:buClr>
              <a:buSzPts val="2050"/>
              <a:buFont typeface="Quattrocento Sans"/>
              <a:buNone/>
            </a:pPr>
            <a:r>
              <a:rPr lang="en-US" sz="2050" b="0">
                <a:solidFill>
                  <a:srgbClr val="FFFFFF"/>
                </a:solidFill>
                <a:latin typeface="Quattrocento Sans"/>
                <a:ea typeface="Quattrocento Sans"/>
                <a:cs typeface="Quattrocento Sans"/>
                <a:sym typeface="Quattrocento Sans"/>
              </a:rPr>
              <a:t>⯈ </a:t>
            </a:r>
            <a:r>
              <a:rPr lang="en-US" sz="2600"/>
              <a:t>Supervised Versus Unsupervised Methods</a:t>
            </a:r>
            <a:endParaRPr sz="2600">
              <a:latin typeface="Quattrocento Sans"/>
              <a:ea typeface="Quattrocento Sans"/>
              <a:cs typeface="Quattrocento Sans"/>
              <a:sym typeface="Quattrocento Sans"/>
            </a:endParaRPr>
          </a:p>
        </p:txBody>
      </p:sp>
      <p:sp>
        <p:nvSpPr>
          <p:cNvPr id="182" name="Google Shape;182;p15"/>
          <p:cNvSpPr txBox="1"/>
          <p:nvPr/>
        </p:nvSpPr>
        <p:spPr>
          <a:xfrm>
            <a:off x="990600" y="1752600"/>
            <a:ext cx="9817735" cy="3909147"/>
          </a:xfrm>
          <a:prstGeom prst="rect">
            <a:avLst/>
          </a:prstGeom>
          <a:noFill/>
          <a:ln>
            <a:noFill/>
          </a:ln>
        </p:spPr>
        <p:txBody>
          <a:bodyPr spcFirstLastPara="1" wrap="square" lIns="0" tIns="40000" rIns="0" bIns="0" anchor="t" anchorCtr="0">
            <a:spAutoFit/>
          </a:bodyPr>
          <a:lstStyle/>
          <a:p>
            <a:pPr marL="299085" marR="260984" lvl="0" indent="-287019" algn="l" rtl="0">
              <a:lnSpc>
                <a:spcPct val="90000"/>
              </a:lnSpc>
              <a:spcBef>
                <a:spcPts val="0"/>
              </a:spcBef>
              <a:spcAft>
                <a:spcPts val="0"/>
              </a:spcAft>
              <a:buNone/>
            </a:pPr>
            <a:r>
              <a:rPr lang="en-US" sz="1450">
                <a:solidFill>
                  <a:schemeClr val="dk1"/>
                </a:solidFill>
                <a:latin typeface="Quattrocento Sans"/>
                <a:ea typeface="Quattrocento Sans"/>
                <a:cs typeface="Quattrocento Sans"/>
                <a:sym typeface="Quattrocento Sans"/>
              </a:rPr>
              <a:t>⯈ </a:t>
            </a:r>
            <a:r>
              <a:rPr lang="en-US" sz="1800">
                <a:solidFill>
                  <a:schemeClr val="dk1"/>
                </a:solidFill>
                <a:latin typeface="Tahoma"/>
                <a:ea typeface="Tahoma"/>
                <a:cs typeface="Tahoma"/>
                <a:sym typeface="Tahoma"/>
              </a:rPr>
              <a:t>Supervised methods are data mining tasks where specific targets along with a set of  examples are given. Tasks such as classification and regression belong to this  method.</a:t>
            </a:r>
            <a:endParaRPr/>
          </a:p>
          <a:p>
            <a:pPr marL="0" marR="0" lvl="0" indent="0" algn="l" rtl="0">
              <a:lnSpc>
                <a:spcPct val="100000"/>
              </a:lnSpc>
              <a:spcBef>
                <a:spcPts val="55"/>
              </a:spcBef>
              <a:spcAft>
                <a:spcPts val="0"/>
              </a:spcAft>
              <a:buNone/>
            </a:pPr>
            <a:endParaRPr sz="3250">
              <a:solidFill>
                <a:schemeClr val="dk1"/>
              </a:solidFill>
              <a:latin typeface="Tahoma"/>
              <a:ea typeface="Tahoma"/>
              <a:cs typeface="Tahoma"/>
              <a:sym typeface="Tahoma"/>
            </a:endParaRPr>
          </a:p>
          <a:p>
            <a:pPr marL="756285" marR="46355" lvl="0" indent="-287019" algn="l" rtl="0">
              <a:lnSpc>
                <a:spcPct val="108124"/>
              </a:lnSpc>
              <a:spcBef>
                <a:spcPts val="0"/>
              </a:spcBef>
              <a:spcAft>
                <a:spcPts val="0"/>
              </a:spcAft>
              <a:buNone/>
            </a:pPr>
            <a:r>
              <a:rPr lang="en-US" sz="1250">
                <a:solidFill>
                  <a:schemeClr val="dk1"/>
                </a:solidFill>
                <a:latin typeface="Quattrocento Sans"/>
                <a:ea typeface="Quattrocento Sans"/>
                <a:cs typeface="Quattrocento Sans"/>
                <a:sym typeface="Quattrocento Sans"/>
              </a:rPr>
              <a:t>⯈		</a:t>
            </a:r>
            <a:r>
              <a:rPr lang="en-US" sz="1600" i="1">
                <a:solidFill>
                  <a:schemeClr val="dk1"/>
                </a:solidFill>
                <a:latin typeface="Verdana"/>
                <a:ea typeface="Verdana"/>
                <a:cs typeface="Verdana"/>
                <a:sym typeface="Verdana"/>
              </a:rPr>
              <a:t>“Can we find groups of customers who have particularly high likelihoods of cancelling their  service soon after their contracts expire?”</a:t>
            </a:r>
            <a:endParaRPr sz="1600">
              <a:solidFill>
                <a:schemeClr val="dk1"/>
              </a:solidFill>
              <a:latin typeface="Verdana"/>
              <a:ea typeface="Verdana"/>
              <a:cs typeface="Verdana"/>
              <a:sym typeface="Verdana"/>
            </a:endParaRPr>
          </a:p>
          <a:p>
            <a:pPr marL="756285" marR="126364" lvl="0" indent="-287019" algn="l" rtl="0">
              <a:lnSpc>
                <a:spcPct val="108124"/>
              </a:lnSpc>
              <a:spcBef>
                <a:spcPts val="994"/>
              </a:spcBef>
              <a:spcAft>
                <a:spcPts val="0"/>
              </a:spcAft>
              <a:buNone/>
            </a:pPr>
            <a:r>
              <a:rPr lang="en-US" sz="1250">
                <a:solidFill>
                  <a:schemeClr val="dk1"/>
                </a:solidFill>
                <a:latin typeface="Quattrocento Sans"/>
                <a:ea typeface="Quattrocento Sans"/>
                <a:cs typeface="Quattrocento Sans"/>
                <a:sym typeface="Quattrocento Sans"/>
              </a:rPr>
              <a:t>⯈	</a:t>
            </a:r>
            <a:r>
              <a:rPr lang="en-US" sz="1600" i="1">
                <a:solidFill>
                  <a:schemeClr val="dk1"/>
                </a:solidFill>
                <a:latin typeface="Verdana"/>
                <a:ea typeface="Verdana"/>
                <a:cs typeface="Verdana"/>
                <a:sym typeface="Verdana"/>
              </a:rPr>
              <a:t>In the above example of supervised data mining task, the specific target defined is - will a  customer leave when her contract expires?</a:t>
            </a:r>
            <a:endParaRPr sz="1600">
              <a:solidFill>
                <a:schemeClr val="dk1"/>
              </a:solidFill>
              <a:latin typeface="Verdana"/>
              <a:ea typeface="Verdana"/>
              <a:cs typeface="Verdana"/>
              <a:sym typeface="Verdana"/>
            </a:endParaRPr>
          </a:p>
          <a:p>
            <a:pPr marL="0" marR="0" lvl="0" indent="0" algn="l" rtl="0">
              <a:lnSpc>
                <a:spcPct val="100000"/>
              </a:lnSpc>
              <a:spcBef>
                <a:spcPts val="0"/>
              </a:spcBef>
              <a:spcAft>
                <a:spcPts val="0"/>
              </a:spcAft>
              <a:buNone/>
            </a:pPr>
            <a:endParaRPr sz="1900">
              <a:solidFill>
                <a:schemeClr val="dk1"/>
              </a:solidFill>
              <a:latin typeface="Verdana"/>
              <a:ea typeface="Verdana"/>
              <a:cs typeface="Verdana"/>
              <a:sym typeface="Verdana"/>
            </a:endParaRPr>
          </a:p>
          <a:p>
            <a:pPr marL="299085" marR="5080" lvl="0" indent="-287019" algn="just" rtl="0">
              <a:lnSpc>
                <a:spcPct val="107722"/>
              </a:lnSpc>
              <a:spcBef>
                <a:spcPts val="1420"/>
              </a:spcBef>
              <a:spcAft>
                <a:spcPts val="0"/>
              </a:spcAft>
              <a:buNone/>
            </a:pPr>
            <a:r>
              <a:rPr lang="en-US" sz="1450">
                <a:solidFill>
                  <a:schemeClr val="dk1"/>
                </a:solidFill>
                <a:latin typeface="Quattrocento Sans"/>
                <a:ea typeface="Quattrocento Sans"/>
                <a:cs typeface="Quattrocento Sans"/>
                <a:sym typeface="Quattrocento Sans"/>
              </a:rPr>
              <a:t>⯈ </a:t>
            </a:r>
            <a:r>
              <a:rPr lang="en-US" sz="1800">
                <a:solidFill>
                  <a:schemeClr val="dk1"/>
                </a:solidFill>
                <a:latin typeface="Tahoma"/>
                <a:ea typeface="Tahoma"/>
                <a:cs typeface="Tahoma"/>
                <a:sym typeface="Tahoma"/>
              </a:rPr>
              <a:t>Unsupervised methods are data mining tasks without specific targets or no information  about the purpose of the learning. The goal is to find what the given examples have in  common. Tasks such as clustering and dimensional reduction belong to this method.</a:t>
            </a:r>
            <a:endParaRPr sz="1800">
              <a:solidFill>
                <a:schemeClr val="dk1"/>
              </a:solidFill>
              <a:latin typeface="Tahoma"/>
              <a:ea typeface="Tahoma"/>
              <a:cs typeface="Tahoma"/>
              <a:sym typeface="Tahoma"/>
            </a:endParaRPr>
          </a:p>
          <a:p>
            <a:pPr marL="299085" marR="5080" lvl="0" indent="-287019" algn="just" rtl="0">
              <a:lnSpc>
                <a:spcPct val="121187"/>
              </a:lnSpc>
              <a:spcBef>
                <a:spcPts val="1420"/>
              </a:spcBef>
              <a:spcAft>
                <a:spcPts val="0"/>
              </a:spcAft>
              <a:buNone/>
            </a:pPr>
            <a:r>
              <a:rPr lang="en-US" sz="1600">
                <a:solidFill>
                  <a:schemeClr val="dk1"/>
                </a:solidFill>
                <a:latin typeface="Tahoma"/>
                <a:ea typeface="Tahoma"/>
                <a:cs typeface="Tahoma"/>
                <a:sym typeface="Tahoma"/>
              </a:rPr>
              <a:t>	Example of business problem solved using unsupervised methods: “Do our customers</a:t>
            </a:r>
            <a:endParaRPr/>
          </a:p>
          <a:p>
            <a:pPr marL="756285" marR="0" lvl="0" indent="0" algn="l" rtl="0">
              <a:lnSpc>
                <a:spcPct val="114062"/>
              </a:lnSpc>
              <a:spcBef>
                <a:spcPts val="0"/>
              </a:spcBef>
              <a:spcAft>
                <a:spcPts val="0"/>
              </a:spcAft>
              <a:buNone/>
            </a:pPr>
            <a:r>
              <a:rPr lang="en-US" sz="1600">
                <a:solidFill>
                  <a:schemeClr val="dk1"/>
                </a:solidFill>
                <a:latin typeface="Tahoma"/>
                <a:ea typeface="Tahoma"/>
                <a:cs typeface="Tahoma"/>
                <a:sym typeface="Tahoma"/>
              </a:rPr>
              <a:t>naturally fall into different groups?”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378662" y="363473"/>
            <a:ext cx="6441587"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dirty="0">
                <a:solidFill>
                  <a:schemeClr val="dk1"/>
                </a:solidFill>
                <a:latin typeface="Verdana"/>
                <a:ea typeface="Verdana"/>
                <a:cs typeface="Verdana"/>
                <a:sym typeface="Verdana"/>
              </a:rPr>
              <a:t>DATA UNDERSTANDING</a:t>
            </a:r>
            <a:endParaRPr sz="3600" dirty="0">
              <a:solidFill>
                <a:schemeClr val="dk1"/>
              </a:solidFill>
              <a:latin typeface="Verdana"/>
              <a:ea typeface="Verdana"/>
              <a:cs typeface="Verdana"/>
              <a:sym typeface="Verdana"/>
            </a:endParaRPr>
          </a:p>
        </p:txBody>
      </p:sp>
      <p:sp>
        <p:nvSpPr>
          <p:cNvPr id="188" name="Google Shape;188;p16"/>
          <p:cNvSpPr txBox="1"/>
          <p:nvPr/>
        </p:nvSpPr>
        <p:spPr>
          <a:xfrm>
            <a:off x="685800" y="1032510"/>
            <a:ext cx="10300335" cy="5055215"/>
          </a:xfrm>
          <a:prstGeom prst="rect">
            <a:avLst/>
          </a:prstGeom>
          <a:noFill/>
          <a:ln>
            <a:noFill/>
          </a:ln>
        </p:spPr>
        <p:txBody>
          <a:bodyPr spcFirstLastPara="1" wrap="square" lIns="0" tIns="154925" rIns="0" bIns="0" anchor="t" anchorCtr="0">
            <a:spAutoFit/>
          </a:bodyPr>
          <a:lstStyle/>
          <a:p>
            <a:pPr marL="12700" marR="0" lvl="0" indent="0" algn="l" rtl="0">
              <a:lnSpc>
                <a:spcPct val="100000"/>
              </a:lnSpc>
              <a:spcBef>
                <a:spcPts val="0"/>
              </a:spcBef>
              <a:spcAft>
                <a:spcPts val="0"/>
              </a:spcAft>
              <a:buNone/>
            </a:pPr>
            <a:r>
              <a:rPr lang="en-US" sz="1600" dirty="0">
                <a:solidFill>
                  <a:srgbClr val="FFFFFF"/>
                </a:solidFill>
                <a:latin typeface="Quattrocento Sans"/>
                <a:ea typeface="Quattrocento Sans"/>
                <a:cs typeface="Quattrocento Sans"/>
                <a:sym typeface="Quattrocento Sans"/>
              </a:rPr>
              <a:t>⯈  </a:t>
            </a:r>
            <a:r>
              <a:rPr lang="en-US" sz="2000" b="1" dirty="0">
                <a:solidFill>
                  <a:schemeClr val="dk1"/>
                </a:solidFill>
                <a:latin typeface="Tahoma"/>
                <a:ea typeface="Tahoma"/>
                <a:cs typeface="Tahoma"/>
                <a:sym typeface="Tahoma"/>
              </a:rPr>
              <a:t>The most important activities are</a:t>
            </a:r>
            <a:endParaRPr sz="2000" dirty="0">
              <a:solidFill>
                <a:schemeClr val="dk1"/>
              </a:solidFill>
              <a:latin typeface="Tahoma"/>
              <a:ea typeface="Tahoma"/>
              <a:cs typeface="Tahoma"/>
              <a:sym typeface="Tahoma"/>
            </a:endParaRPr>
          </a:p>
          <a:p>
            <a:pPr marL="469900" marR="0" lvl="0" indent="0" algn="l" rtl="0">
              <a:lnSpc>
                <a:spcPct val="100000"/>
              </a:lnSpc>
              <a:spcBef>
                <a:spcPts val="1010"/>
              </a:spcBef>
              <a:spcAft>
                <a:spcPts val="0"/>
              </a:spcAft>
              <a:buNone/>
            </a:pPr>
            <a:r>
              <a:rPr lang="en-US" sz="1450" dirty="0">
                <a:solidFill>
                  <a:schemeClr val="dk1"/>
                </a:solidFill>
                <a:latin typeface="Quattrocento Sans"/>
                <a:ea typeface="Quattrocento Sans"/>
                <a:cs typeface="Quattrocento Sans"/>
                <a:sym typeface="Quattrocento Sans"/>
              </a:rPr>
              <a:t>⯈  </a:t>
            </a:r>
            <a:r>
              <a:rPr lang="en-US" sz="1800" b="1" dirty="0">
                <a:solidFill>
                  <a:schemeClr val="dk1"/>
                </a:solidFill>
                <a:latin typeface="Tahoma"/>
                <a:ea typeface="Tahoma"/>
                <a:cs typeface="Tahoma"/>
                <a:sym typeface="Tahoma"/>
              </a:rPr>
              <a:t>Identify potential data sources.</a:t>
            </a:r>
            <a:endParaRPr sz="1800" dirty="0">
              <a:solidFill>
                <a:schemeClr val="dk1"/>
              </a:solidFill>
              <a:latin typeface="Tahoma"/>
              <a:ea typeface="Tahoma"/>
              <a:cs typeface="Tahoma"/>
              <a:sym typeface="Tahoma"/>
            </a:endParaRPr>
          </a:p>
          <a:p>
            <a:pPr marL="926464" marR="0" lvl="0" indent="0" algn="l" rtl="0">
              <a:lnSpc>
                <a:spcPct val="100000"/>
              </a:lnSpc>
              <a:spcBef>
                <a:spcPts val="1000"/>
              </a:spcBef>
              <a:spcAft>
                <a:spcPts val="0"/>
              </a:spcAft>
              <a:buNone/>
            </a:pPr>
            <a:r>
              <a:rPr lang="en-US" sz="1250" dirty="0" smtClean="0">
                <a:solidFill>
                  <a:schemeClr val="dk1"/>
                </a:solidFill>
                <a:latin typeface="Quattrocento Sans"/>
                <a:ea typeface="Quattrocento Sans"/>
                <a:cs typeface="Quattrocento Sans"/>
                <a:sym typeface="Quattrocento Sans"/>
              </a:rPr>
              <a:t>⯈</a:t>
            </a:r>
            <a:r>
              <a:rPr lang="en-US" sz="1600" b="1" i="1" dirty="0" smtClean="0">
                <a:solidFill>
                  <a:schemeClr val="dk1"/>
                </a:solidFill>
                <a:latin typeface="Verdana"/>
                <a:ea typeface="Verdana"/>
                <a:cs typeface="Verdana"/>
                <a:sym typeface="Verdana"/>
              </a:rPr>
              <a:t>Transactional </a:t>
            </a:r>
            <a:r>
              <a:rPr lang="en-US" sz="1600" b="1" i="1" dirty="0">
                <a:solidFill>
                  <a:schemeClr val="dk1"/>
                </a:solidFill>
                <a:latin typeface="Verdana"/>
                <a:ea typeface="Verdana"/>
                <a:cs typeface="Verdana"/>
                <a:sym typeface="Verdana"/>
              </a:rPr>
              <a:t>databases, spread sheet, CSV, text files, web logs, web services, etc.</a:t>
            </a:r>
            <a:endParaRPr sz="1600" dirty="0">
              <a:solidFill>
                <a:schemeClr val="dk1"/>
              </a:solidFill>
              <a:latin typeface="Verdana"/>
              <a:ea typeface="Verdana"/>
              <a:cs typeface="Verdana"/>
              <a:sym typeface="Verdana"/>
            </a:endParaRPr>
          </a:p>
          <a:p>
            <a:pPr marL="0" marR="0" lvl="0" indent="0" algn="l" rtl="0">
              <a:lnSpc>
                <a:spcPct val="100000"/>
              </a:lnSpc>
              <a:spcBef>
                <a:spcPts val="0"/>
              </a:spcBef>
              <a:spcAft>
                <a:spcPts val="0"/>
              </a:spcAft>
              <a:buNone/>
            </a:pPr>
            <a:endParaRPr sz="1900" dirty="0">
              <a:solidFill>
                <a:schemeClr val="dk1"/>
              </a:solidFill>
              <a:latin typeface="Verdana"/>
              <a:ea typeface="Verdana"/>
              <a:cs typeface="Verdana"/>
              <a:sym typeface="Verdana"/>
            </a:endParaRPr>
          </a:p>
          <a:p>
            <a:pPr marL="469900" marR="0" lvl="0" indent="0" algn="l" rtl="0">
              <a:lnSpc>
                <a:spcPct val="100000"/>
              </a:lnSpc>
              <a:spcBef>
                <a:spcPts val="1610"/>
              </a:spcBef>
              <a:spcAft>
                <a:spcPts val="0"/>
              </a:spcAft>
              <a:buNone/>
            </a:pPr>
            <a:r>
              <a:rPr lang="en-US" sz="1450" dirty="0">
                <a:solidFill>
                  <a:schemeClr val="dk1"/>
                </a:solidFill>
                <a:latin typeface="Quattrocento Sans"/>
                <a:ea typeface="Quattrocento Sans"/>
                <a:cs typeface="Quattrocento Sans"/>
                <a:sym typeface="Quattrocento Sans"/>
              </a:rPr>
              <a:t>⯈ </a:t>
            </a:r>
            <a:r>
              <a:rPr lang="en-US" sz="1800" b="1" dirty="0">
                <a:solidFill>
                  <a:schemeClr val="dk1"/>
                </a:solidFill>
                <a:latin typeface="Tahoma"/>
                <a:ea typeface="Tahoma"/>
                <a:cs typeface="Tahoma"/>
                <a:sym typeface="Tahoma"/>
              </a:rPr>
              <a:t>Capture aggregate data sources</a:t>
            </a:r>
            <a:endParaRPr sz="1800" dirty="0">
              <a:solidFill>
                <a:schemeClr val="dk1"/>
              </a:solidFill>
              <a:latin typeface="Tahoma"/>
              <a:ea typeface="Tahoma"/>
              <a:cs typeface="Tahoma"/>
              <a:sym typeface="Tahoma"/>
            </a:endParaRPr>
          </a:p>
          <a:p>
            <a:pPr marL="926464" marR="0" lvl="0" indent="0" algn="l" rtl="0">
              <a:lnSpc>
                <a:spcPct val="100000"/>
              </a:lnSpc>
              <a:spcBef>
                <a:spcPts val="1005"/>
              </a:spcBef>
              <a:spcAft>
                <a:spcPts val="0"/>
              </a:spcAft>
              <a:buNone/>
            </a:pPr>
            <a:r>
              <a:rPr lang="en-US" sz="1250" smtClean="0">
                <a:solidFill>
                  <a:schemeClr val="dk1"/>
                </a:solidFill>
                <a:latin typeface="Quattrocento Sans"/>
                <a:ea typeface="Quattrocento Sans"/>
                <a:cs typeface="Quattrocento Sans"/>
                <a:sym typeface="Quattrocento Sans"/>
              </a:rPr>
              <a:t>⯈ </a:t>
            </a:r>
            <a:r>
              <a:rPr lang="en-US" sz="1600" b="1" smtClean="0">
                <a:solidFill>
                  <a:schemeClr val="dk1"/>
                </a:solidFill>
                <a:latin typeface="Tahoma"/>
                <a:ea typeface="Tahoma"/>
                <a:cs typeface="Tahoma"/>
                <a:sym typeface="Tahoma"/>
              </a:rPr>
              <a:t>This </a:t>
            </a:r>
            <a:r>
              <a:rPr lang="en-US" sz="1600" b="1" dirty="0">
                <a:solidFill>
                  <a:schemeClr val="dk1"/>
                </a:solidFill>
                <a:latin typeface="Tahoma"/>
                <a:ea typeface="Tahoma"/>
                <a:cs typeface="Tahoma"/>
                <a:sym typeface="Tahoma"/>
              </a:rPr>
              <a:t>is for previewing the data and providing high-level understanding.</a:t>
            </a:r>
            <a:endParaRPr sz="16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900" dirty="0">
              <a:solidFill>
                <a:schemeClr val="dk1"/>
              </a:solidFill>
              <a:latin typeface="Tahoma"/>
              <a:ea typeface="Tahoma"/>
              <a:cs typeface="Tahoma"/>
              <a:sym typeface="Tahoma"/>
            </a:endParaRPr>
          </a:p>
          <a:p>
            <a:pPr marL="469900" marR="0" lvl="0" indent="0" algn="l" rtl="0">
              <a:lnSpc>
                <a:spcPct val="100000"/>
              </a:lnSpc>
              <a:spcBef>
                <a:spcPts val="1625"/>
              </a:spcBef>
              <a:spcAft>
                <a:spcPts val="0"/>
              </a:spcAft>
              <a:buNone/>
            </a:pPr>
            <a:r>
              <a:rPr lang="en-US" sz="1450" dirty="0">
                <a:solidFill>
                  <a:schemeClr val="dk1"/>
                </a:solidFill>
                <a:latin typeface="Quattrocento Sans"/>
                <a:ea typeface="Quattrocento Sans"/>
                <a:cs typeface="Quattrocento Sans"/>
                <a:sym typeface="Quattrocento Sans"/>
              </a:rPr>
              <a:t>⯈ </a:t>
            </a:r>
            <a:r>
              <a:rPr lang="en-US" sz="1800" b="1" dirty="0">
                <a:solidFill>
                  <a:schemeClr val="dk1"/>
                </a:solidFill>
                <a:latin typeface="Tahoma"/>
                <a:ea typeface="Tahoma"/>
                <a:cs typeface="Tahoma"/>
                <a:sym typeface="Tahoma"/>
              </a:rPr>
              <a:t>Review the raw data</a:t>
            </a:r>
            <a:endParaRPr sz="1800" dirty="0">
              <a:solidFill>
                <a:schemeClr val="dk1"/>
              </a:solidFill>
              <a:latin typeface="Tahoma"/>
              <a:ea typeface="Tahoma"/>
              <a:cs typeface="Tahoma"/>
              <a:sym typeface="Tahoma"/>
            </a:endParaRPr>
          </a:p>
          <a:p>
            <a:pPr marL="1213485" marR="5080" lvl="0" indent="-287020" algn="l" rtl="0">
              <a:lnSpc>
                <a:spcPct val="100000"/>
              </a:lnSpc>
              <a:spcBef>
                <a:spcPts val="1005"/>
              </a:spcBef>
              <a:spcAft>
                <a:spcPts val="0"/>
              </a:spcAft>
              <a:buNone/>
            </a:pPr>
            <a:r>
              <a:rPr lang="en-US" sz="1250" dirty="0">
                <a:solidFill>
                  <a:schemeClr val="dk1"/>
                </a:solidFill>
                <a:latin typeface="Quattrocento Sans"/>
                <a:ea typeface="Quattrocento Sans"/>
                <a:cs typeface="Quattrocento Sans"/>
                <a:sym typeface="Quattrocento Sans"/>
              </a:rPr>
              <a:t>⯈	</a:t>
            </a:r>
            <a:r>
              <a:rPr lang="en-US" sz="1600" b="1" i="1" dirty="0">
                <a:solidFill>
                  <a:schemeClr val="dk1"/>
                </a:solidFill>
                <a:latin typeface="Verdana"/>
                <a:ea typeface="Verdana"/>
                <a:cs typeface="Verdana"/>
                <a:sym typeface="Verdana"/>
              </a:rPr>
              <a:t>Obtain preliminary data from initial data feeds. Begin understanding the interdependencies  among the data attributes, and become familiar with the content of the data, its quality, and  its limitations.</a:t>
            </a:r>
            <a:endParaRPr sz="1600" dirty="0">
              <a:solidFill>
                <a:schemeClr val="dk1"/>
              </a:solidFill>
              <a:latin typeface="Verdana"/>
              <a:ea typeface="Verdana"/>
              <a:cs typeface="Verdana"/>
              <a:sym typeface="Verdana"/>
            </a:endParaRPr>
          </a:p>
          <a:p>
            <a:pPr marL="0" marR="0" lvl="0" indent="0" algn="l" rtl="0">
              <a:lnSpc>
                <a:spcPct val="100000"/>
              </a:lnSpc>
              <a:spcBef>
                <a:spcPts val="0"/>
              </a:spcBef>
              <a:spcAft>
                <a:spcPts val="0"/>
              </a:spcAft>
              <a:buNone/>
            </a:pPr>
            <a:endParaRPr sz="1900" dirty="0">
              <a:solidFill>
                <a:schemeClr val="dk1"/>
              </a:solidFill>
              <a:latin typeface="Verdana"/>
              <a:ea typeface="Verdana"/>
              <a:cs typeface="Verdana"/>
              <a:sym typeface="Verdana"/>
            </a:endParaRPr>
          </a:p>
          <a:p>
            <a:pPr marL="469900" marR="0" lvl="0" indent="0" algn="l" rtl="0">
              <a:lnSpc>
                <a:spcPct val="100000"/>
              </a:lnSpc>
              <a:spcBef>
                <a:spcPts val="1610"/>
              </a:spcBef>
              <a:spcAft>
                <a:spcPts val="0"/>
              </a:spcAft>
              <a:buNone/>
            </a:pPr>
            <a:r>
              <a:rPr lang="en-US" sz="1450" dirty="0">
                <a:solidFill>
                  <a:schemeClr val="dk1"/>
                </a:solidFill>
                <a:latin typeface="Quattrocento Sans"/>
                <a:ea typeface="Quattrocento Sans"/>
                <a:cs typeface="Quattrocento Sans"/>
                <a:sym typeface="Quattrocento Sans"/>
              </a:rPr>
              <a:t>⯈ </a:t>
            </a:r>
            <a:r>
              <a:rPr lang="en-US" sz="1800" b="1" i="1" dirty="0">
                <a:solidFill>
                  <a:schemeClr val="dk1"/>
                </a:solidFill>
                <a:latin typeface="Verdana"/>
                <a:ea typeface="Verdana"/>
                <a:cs typeface="Verdana"/>
                <a:sym typeface="Verdana"/>
              </a:rPr>
              <a:t>Evaluate the data structures and tools needed</a:t>
            </a:r>
            <a:endParaRPr sz="1800" dirty="0">
              <a:solidFill>
                <a:schemeClr val="dk1"/>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186419" y="433538"/>
            <a:ext cx="5325147"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dirty="0">
                <a:solidFill>
                  <a:schemeClr val="dk1"/>
                </a:solidFill>
                <a:latin typeface="Verdana"/>
                <a:ea typeface="Verdana"/>
                <a:cs typeface="Verdana"/>
                <a:sym typeface="Verdana"/>
              </a:rPr>
              <a:t>DATA PREPARATION</a:t>
            </a:r>
            <a:endParaRPr sz="3600" dirty="0">
              <a:solidFill>
                <a:schemeClr val="dk1"/>
              </a:solidFill>
              <a:latin typeface="Verdana"/>
              <a:ea typeface="Verdana"/>
              <a:cs typeface="Verdana"/>
              <a:sym typeface="Verdana"/>
            </a:endParaRPr>
          </a:p>
        </p:txBody>
      </p:sp>
      <p:sp>
        <p:nvSpPr>
          <p:cNvPr id="194" name="Google Shape;194;p17"/>
          <p:cNvSpPr txBox="1"/>
          <p:nvPr/>
        </p:nvSpPr>
        <p:spPr>
          <a:xfrm>
            <a:off x="387756" y="957833"/>
            <a:ext cx="9757410" cy="1269577"/>
          </a:xfrm>
          <a:prstGeom prst="rect">
            <a:avLst/>
          </a:prstGeom>
          <a:noFill/>
          <a:ln>
            <a:noFill/>
          </a:ln>
        </p:spPr>
        <p:txBody>
          <a:bodyPr spcFirstLastPara="1" wrap="square" lIns="0" tIns="104125" rIns="0" bIns="0" anchor="t" anchorCtr="0">
            <a:spAutoFit/>
          </a:bodyPr>
          <a:lstStyle/>
          <a:p>
            <a:pPr marL="12700" marR="0" lvl="0" indent="0" algn="l" rtl="0">
              <a:lnSpc>
                <a:spcPct val="100000"/>
              </a:lnSpc>
              <a:spcBef>
                <a:spcPts val="0"/>
              </a:spcBef>
              <a:spcAft>
                <a:spcPts val="0"/>
              </a:spcAft>
              <a:buNone/>
            </a:pPr>
            <a:r>
              <a:rPr lang="en-US" sz="1250" dirty="0">
                <a:solidFill>
                  <a:srgbClr val="FFFFFF"/>
                </a:solidFill>
                <a:latin typeface="Quattrocento Sans"/>
                <a:ea typeface="Quattrocento Sans"/>
                <a:cs typeface="Quattrocento Sans"/>
                <a:sym typeface="Quattrocento Sans"/>
              </a:rPr>
              <a:t>⯈	</a:t>
            </a:r>
            <a:r>
              <a:rPr lang="en-US" sz="1600" b="1" dirty="0">
                <a:solidFill>
                  <a:schemeClr val="dk1"/>
                </a:solidFill>
                <a:latin typeface="Tahoma"/>
                <a:ea typeface="Tahoma"/>
                <a:cs typeface="Tahoma"/>
                <a:sym typeface="Tahoma"/>
              </a:rPr>
              <a:t>It includes the steps to explore, pre-process, and condition data prior to modelling and analysis.</a:t>
            </a:r>
            <a:endParaRPr sz="1600" dirty="0">
              <a:solidFill>
                <a:schemeClr val="dk1"/>
              </a:solidFill>
              <a:latin typeface="Tahoma"/>
              <a:ea typeface="Tahoma"/>
              <a:cs typeface="Tahoma"/>
              <a:sym typeface="Tahoma"/>
            </a:endParaRPr>
          </a:p>
          <a:p>
            <a:pPr marL="12700" marR="0" lvl="0" indent="0" algn="l" rtl="0">
              <a:lnSpc>
                <a:spcPct val="100000"/>
              </a:lnSpc>
              <a:spcBef>
                <a:spcPts val="720"/>
              </a:spcBef>
              <a:spcAft>
                <a:spcPts val="0"/>
              </a:spcAft>
              <a:buNone/>
            </a:pPr>
            <a:r>
              <a:rPr lang="en-US" sz="1250" dirty="0">
                <a:solidFill>
                  <a:srgbClr val="FFFFFF"/>
                </a:solidFill>
                <a:latin typeface="Quattrocento Sans"/>
                <a:ea typeface="Quattrocento Sans"/>
                <a:cs typeface="Quattrocento Sans"/>
                <a:sym typeface="Quattrocento Sans"/>
              </a:rPr>
              <a:t>⯈	</a:t>
            </a:r>
            <a:r>
              <a:rPr lang="en-US" sz="1600" b="1" dirty="0">
                <a:solidFill>
                  <a:schemeClr val="dk1"/>
                </a:solidFill>
                <a:latin typeface="Tahoma"/>
                <a:ea typeface="Tahoma"/>
                <a:cs typeface="Tahoma"/>
                <a:sym typeface="Tahoma"/>
              </a:rPr>
              <a:t>It tends to be the most </a:t>
            </a:r>
            <a:r>
              <a:rPr lang="en-US" sz="1600" b="1" dirty="0" smtClean="0">
                <a:solidFill>
                  <a:schemeClr val="dk1"/>
                </a:solidFill>
                <a:latin typeface="Tahoma"/>
                <a:ea typeface="Tahoma"/>
                <a:cs typeface="Tahoma"/>
                <a:sym typeface="Tahoma"/>
              </a:rPr>
              <a:t>labor-intensive </a:t>
            </a:r>
            <a:r>
              <a:rPr lang="en-US" sz="1600" b="1" dirty="0">
                <a:solidFill>
                  <a:schemeClr val="dk1"/>
                </a:solidFill>
                <a:latin typeface="Tahoma"/>
                <a:ea typeface="Tahoma"/>
                <a:cs typeface="Tahoma"/>
                <a:sym typeface="Tahoma"/>
              </a:rPr>
              <a:t>step in the analytics lifecycle.</a:t>
            </a:r>
            <a:endParaRPr sz="1600" dirty="0">
              <a:solidFill>
                <a:schemeClr val="dk1"/>
              </a:solidFill>
              <a:latin typeface="Tahoma"/>
              <a:ea typeface="Tahoma"/>
              <a:cs typeface="Tahoma"/>
              <a:sym typeface="Tahoma"/>
            </a:endParaRPr>
          </a:p>
          <a:p>
            <a:pPr marL="12700" marR="0" lvl="0" indent="0" algn="l" rtl="0">
              <a:lnSpc>
                <a:spcPct val="100000"/>
              </a:lnSpc>
              <a:spcBef>
                <a:spcPts val="710"/>
              </a:spcBef>
              <a:spcAft>
                <a:spcPts val="0"/>
              </a:spcAft>
              <a:buNone/>
            </a:pPr>
            <a:r>
              <a:rPr lang="en-US" sz="1250" dirty="0">
                <a:solidFill>
                  <a:srgbClr val="FFFFFF"/>
                </a:solidFill>
                <a:latin typeface="Quattrocento Sans"/>
                <a:ea typeface="Quattrocento Sans"/>
                <a:cs typeface="Quattrocento Sans"/>
                <a:sym typeface="Quattrocento Sans"/>
              </a:rPr>
              <a:t>⯈	</a:t>
            </a:r>
            <a:r>
              <a:rPr lang="en-US" sz="1600" b="1" dirty="0">
                <a:solidFill>
                  <a:schemeClr val="dk1"/>
                </a:solidFill>
                <a:latin typeface="Tahoma"/>
                <a:ea typeface="Tahoma"/>
                <a:cs typeface="Tahoma"/>
                <a:sym typeface="Tahoma"/>
              </a:rPr>
              <a:t>The most important activities are</a:t>
            </a:r>
            <a:endParaRPr sz="1600" dirty="0">
              <a:solidFill>
                <a:schemeClr val="dk1"/>
              </a:solidFill>
              <a:latin typeface="Tahoma"/>
              <a:ea typeface="Tahoma"/>
              <a:cs typeface="Tahoma"/>
              <a:sym typeface="Tahoma"/>
            </a:endParaRPr>
          </a:p>
        </p:txBody>
      </p:sp>
      <p:sp>
        <p:nvSpPr>
          <p:cNvPr id="195" name="Google Shape;195;p17"/>
          <p:cNvSpPr txBox="1"/>
          <p:nvPr/>
        </p:nvSpPr>
        <p:spPr>
          <a:xfrm>
            <a:off x="575081" y="2362200"/>
            <a:ext cx="9580245" cy="3748970"/>
          </a:xfrm>
          <a:prstGeom prst="rect">
            <a:avLst/>
          </a:prstGeom>
          <a:noFill/>
          <a:ln>
            <a:noFill/>
          </a:ln>
        </p:spPr>
        <p:txBody>
          <a:bodyPr spcFirstLastPara="1" wrap="square" lIns="0" tIns="106675" rIns="0" bIns="0" anchor="t" anchorCtr="0">
            <a:spAutoFit/>
          </a:bodyPr>
          <a:lstStyle/>
          <a:p>
            <a:pPr marL="12700" marR="0" lvl="0" indent="0" algn="l" rtl="0">
              <a:lnSpc>
                <a:spcPct val="100000"/>
              </a:lnSpc>
              <a:spcBef>
                <a:spcPts val="0"/>
              </a:spcBef>
              <a:spcAft>
                <a:spcPts val="0"/>
              </a:spcAft>
              <a:buNone/>
            </a:pPr>
            <a:r>
              <a:rPr lang="en-US" sz="850" dirty="0" smtClean="0">
                <a:solidFill>
                  <a:schemeClr val="dk1"/>
                </a:solidFill>
                <a:latin typeface="Quattrocento Sans"/>
                <a:ea typeface="Quattrocento Sans"/>
                <a:cs typeface="Quattrocento Sans"/>
                <a:sym typeface="Quattrocento Sans"/>
              </a:rPr>
              <a:t>                 ⯈</a:t>
            </a:r>
            <a:r>
              <a:rPr lang="en-US" sz="850" dirty="0">
                <a:solidFill>
                  <a:schemeClr val="dk1"/>
                </a:solidFill>
                <a:latin typeface="Quattrocento Sans"/>
                <a:ea typeface="Quattrocento Sans"/>
                <a:cs typeface="Quattrocento Sans"/>
                <a:sym typeface="Quattrocento Sans"/>
              </a:rPr>
              <a:t>	</a:t>
            </a:r>
            <a:r>
              <a:rPr lang="en-US" sz="1100" b="1" dirty="0">
                <a:solidFill>
                  <a:schemeClr val="dk1"/>
                </a:solidFill>
                <a:latin typeface="Tahoma"/>
                <a:ea typeface="Tahoma"/>
                <a:cs typeface="Tahoma"/>
                <a:sym typeface="Tahoma"/>
              </a:rPr>
              <a:t>Preparing an Analytics sandbox</a:t>
            </a:r>
            <a:endParaRPr sz="1100" dirty="0">
              <a:solidFill>
                <a:schemeClr val="dk1"/>
              </a:solidFill>
              <a:latin typeface="Tahoma"/>
              <a:ea typeface="Tahoma"/>
              <a:cs typeface="Tahoma"/>
              <a:sym typeface="Tahoma"/>
            </a:endParaRPr>
          </a:p>
          <a:p>
            <a:pPr marL="469265" marR="0" lvl="0" indent="0" algn="l" rtl="0">
              <a:lnSpc>
                <a:spcPct val="100000"/>
              </a:lnSpc>
              <a:spcBef>
                <a:spcPts val="745"/>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A central repository environment separate from the production environment. ( Data warehouse, Data Lake, and Big data platform)</a:t>
            </a:r>
            <a:endParaRPr sz="1100" dirty="0">
              <a:solidFill>
                <a:schemeClr val="dk1"/>
              </a:solidFill>
              <a:latin typeface="Verdana"/>
              <a:ea typeface="Verdana"/>
              <a:cs typeface="Verdana"/>
              <a:sym typeface="Verdana"/>
            </a:endParaRPr>
          </a:p>
          <a:p>
            <a:pPr marL="756285" marR="5080" lvl="0" indent="-287019" algn="l" rtl="0">
              <a:lnSpc>
                <a:spcPct val="96363"/>
              </a:lnSpc>
              <a:spcBef>
                <a:spcPts val="985"/>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The repository should collect all kinds of data (summary-level aggregated data, structured data, raw data feeds, unstructured text  data from call logs or web logs.</a:t>
            </a:r>
            <a:endParaRPr sz="1100" dirty="0">
              <a:solidFill>
                <a:schemeClr val="dk1"/>
              </a:solidFill>
              <a:latin typeface="Verdana"/>
              <a:ea typeface="Verdana"/>
              <a:cs typeface="Verdana"/>
              <a:sym typeface="Verdana"/>
            </a:endParaRPr>
          </a:p>
          <a:p>
            <a:pPr marL="12700" marR="0" lvl="0" indent="0" algn="l" rtl="0">
              <a:lnSpc>
                <a:spcPct val="100000"/>
              </a:lnSpc>
              <a:spcBef>
                <a:spcPts val="740"/>
              </a:spcBef>
              <a:spcAft>
                <a:spcPts val="0"/>
              </a:spcAft>
              <a:buNone/>
            </a:pPr>
            <a:r>
              <a:rPr lang="en-US" sz="850" dirty="0" smtClean="0">
                <a:solidFill>
                  <a:schemeClr val="dk1"/>
                </a:solidFill>
                <a:latin typeface="Quattrocento Sans"/>
                <a:ea typeface="Quattrocento Sans"/>
                <a:cs typeface="Quattrocento Sans"/>
                <a:sym typeface="Quattrocento Sans"/>
              </a:rPr>
              <a:t>                  ⯈</a:t>
            </a:r>
            <a:r>
              <a:rPr lang="en-US" sz="850" dirty="0" smtClean="0">
                <a:solidFill>
                  <a:schemeClr val="dk1"/>
                </a:solidFill>
                <a:latin typeface="Quattrocento Sans"/>
                <a:ea typeface="Quattrocento Sans"/>
                <a:cs typeface="Quattrocento Sans"/>
                <a:sym typeface="Quattrocento Sans"/>
              </a:rPr>
              <a:t>     </a:t>
            </a:r>
            <a:r>
              <a:rPr lang="en-US" sz="1100" b="1" dirty="0" smtClean="0">
                <a:solidFill>
                  <a:schemeClr val="dk1"/>
                </a:solidFill>
                <a:latin typeface="Tahoma"/>
                <a:ea typeface="Tahoma"/>
                <a:cs typeface="Tahoma"/>
                <a:sym typeface="Tahoma"/>
              </a:rPr>
              <a:t>Performing </a:t>
            </a:r>
            <a:r>
              <a:rPr lang="en-US" sz="1100" b="1" dirty="0">
                <a:solidFill>
                  <a:schemeClr val="dk1"/>
                </a:solidFill>
                <a:latin typeface="Tahoma"/>
                <a:ea typeface="Tahoma"/>
                <a:cs typeface="Tahoma"/>
                <a:sym typeface="Tahoma"/>
              </a:rPr>
              <a:t>ETL/ELT</a:t>
            </a:r>
            <a:endParaRPr sz="1100" dirty="0">
              <a:solidFill>
                <a:schemeClr val="dk1"/>
              </a:solidFill>
              <a:latin typeface="Tahoma"/>
              <a:ea typeface="Tahoma"/>
              <a:cs typeface="Tahoma"/>
              <a:sym typeface="Tahoma"/>
            </a:endParaRPr>
          </a:p>
          <a:p>
            <a:pPr marL="469265" marR="0" lvl="0" indent="0" algn="l" rtl="0">
              <a:lnSpc>
                <a:spcPct val="100000"/>
              </a:lnSpc>
              <a:spcBef>
                <a:spcPts val="740"/>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To get data into the sandbox by performing a combination of extract, transform, and load activities.</a:t>
            </a:r>
            <a:endParaRPr sz="1100" dirty="0">
              <a:solidFill>
                <a:schemeClr val="dk1"/>
              </a:solidFill>
              <a:latin typeface="Verdana"/>
              <a:ea typeface="Verdana"/>
              <a:cs typeface="Verdana"/>
              <a:sym typeface="Verdana"/>
            </a:endParaRPr>
          </a:p>
          <a:p>
            <a:pPr marL="12700" marR="0" lvl="0" indent="0" algn="l" rtl="0">
              <a:lnSpc>
                <a:spcPct val="100000"/>
              </a:lnSpc>
              <a:spcBef>
                <a:spcPts val="735"/>
              </a:spcBef>
              <a:spcAft>
                <a:spcPts val="0"/>
              </a:spcAft>
              <a:buNone/>
            </a:pPr>
            <a:r>
              <a:rPr lang="en-US" sz="850" dirty="0" smtClean="0">
                <a:solidFill>
                  <a:schemeClr val="dk1"/>
                </a:solidFill>
                <a:latin typeface="Quattrocento Sans"/>
                <a:ea typeface="Quattrocento Sans"/>
                <a:cs typeface="Quattrocento Sans"/>
                <a:sym typeface="Quattrocento Sans"/>
              </a:rPr>
              <a:t>                 ⯈</a:t>
            </a:r>
            <a:r>
              <a:rPr lang="en-US" sz="850" dirty="0">
                <a:solidFill>
                  <a:schemeClr val="dk1"/>
                </a:solidFill>
                <a:latin typeface="Quattrocento Sans"/>
                <a:ea typeface="Quattrocento Sans"/>
                <a:cs typeface="Quattrocento Sans"/>
                <a:sym typeface="Quattrocento Sans"/>
              </a:rPr>
              <a:t>	</a:t>
            </a:r>
            <a:r>
              <a:rPr lang="en-US" sz="1100" b="1" dirty="0">
                <a:solidFill>
                  <a:schemeClr val="dk1"/>
                </a:solidFill>
                <a:latin typeface="Tahoma"/>
                <a:ea typeface="Tahoma"/>
                <a:cs typeface="Tahoma"/>
                <a:sym typeface="Tahoma"/>
              </a:rPr>
              <a:t>Learning or understanding about the data</a:t>
            </a:r>
            <a:endParaRPr sz="1100" dirty="0">
              <a:solidFill>
                <a:schemeClr val="dk1"/>
              </a:solidFill>
              <a:latin typeface="Tahoma"/>
              <a:ea typeface="Tahoma"/>
              <a:cs typeface="Tahoma"/>
              <a:sym typeface="Tahoma"/>
            </a:endParaRPr>
          </a:p>
          <a:p>
            <a:pPr marL="469265" marR="0" lvl="0" indent="0" algn="l" rtl="0">
              <a:lnSpc>
                <a:spcPct val="100000"/>
              </a:lnSpc>
              <a:spcBef>
                <a:spcPts val="745"/>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To clarify what data is accessible</a:t>
            </a:r>
            <a:endParaRPr sz="1100" dirty="0">
              <a:solidFill>
                <a:schemeClr val="dk1"/>
              </a:solidFill>
              <a:latin typeface="Verdana"/>
              <a:ea typeface="Verdana"/>
              <a:cs typeface="Verdana"/>
              <a:sym typeface="Verdana"/>
            </a:endParaRPr>
          </a:p>
          <a:p>
            <a:pPr marL="469265" marR="0" lvl="0" indent="0" algn="l" rtl="0">
              <a:lnSpc>
                <a:spcPct val="100000"/>
              </a:lnSpc>
              <a:spcBef>
                <a:spcPts val="735"/>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Highlight gaps by identifying datasets which are useful but not accessible.</a:t>
            </a:r>
            <a:endParaRPr sz="1100" dirty="0">
              <a:solidFill>
                <a:schemeClr val="dk1"/>
              </a:solidFill>
              <a:latin typeface="Verdana"/>
              <a:ea typeface="Verdana"/>
              <a:cs typeface="Verdana"/>
              <a:sym typeface="Verdana"/>
            </a:endParaRPr>
          </a:p>
          <a:p>
            <a:pPr marL="469265" marR="0" lvl="0" indent="0" algn="l" rtl="0">
              <a:lnSpc>
                <a:spcPct val="100000"/>
              </a:lnSpc>
              <a:spcBef>
                <a:spcPts val="730"/>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Identify external datasets that might be useful to obtain through APIs, data sharing or purchasing .</a:t>
            </a:r>
            <a:endParaRPr sz="1100" dirty="0">
              <a:solidFill>
                <a:schemeClr val="dk1"/>
              </a:solidFill>
              <a:latin typeface="Verdana"/>
              <a:ea typeface="Verdana"/>
              <a:cs typeface="Verdana"/>
              <a:sym typeface="Verdana"/>
            </a:endParaRPr>
          </a:p>
          <a:p>
            <a:pPr marL="12700" marR="0" lvl="0" indent="0" algn="l" rtl="0">
              <a:lnSpc>
                <a:spcPct val="100000"/>
              </a:lnSpc>
              <a:spcBef>
                <a:spcPts val="730"/>
              </a:spcBef>
              <a:spcAft>
                <a:spcPts val="0"/>
              </a:spcAft>
              <a:buNone/>
            </a:pPr>
            <a:r>
              <a:rPr lang="en-US" sz="850" dirty="0" smtClean="0">
                <a:solidFill>
                  <a:schemeClr val="dk1"/>
                </a:solidFill>
                <a:latin typeface="Quattrocento Sans"/>
                <a:ea typeface="Quattrocento Sans"/>
                <a:cs typeface="Quattrocento Sans"/>
                <a:sym typeface="Quattrocento Sans"/>
              </a:rPr>
              <a:t>                 ⯈            </a:t>
            </a:r>
            <a:r>
              <a:rPr lang="en-US" sz="1100" b="1" dirty="0" smtClean="0">
                <a:solidFill>
                  <a:schemeClr val="dk1"/>
                </a:solidFill>
                <a:latin typeface="Tahoma"/>
                <a:ea typeface="Tahoma"/>
                <a:cs typeface="Tahoma"/>
                <a:sym typeface="Tahoma"/>
              </a:rPr>
              <a:t>Data </a:t>
            </a:r>
            <a:r>
              <a:rPr lang="en-US" sz="1100" b="1" dirty="0">
                <a:solidFill>
                  <a:schemeClr val="dk1"/>
                </a:solidFill>
                <a:latin typeface="Tahoma"/>
                <a:ea typeface="Tahoma"/>
                <a:cs typeface="Tahoma"/>
                <a:sym typeface="Tahoma"/>
              </a:rPr>
              <a:t>Conditioning</a:t>
            </a:r>
            <a:endParaRPr sz="1100" dirty="0">
              <a:solidFill>
                <a:schemeClr val="dk1"/>
              </a:solidFill>
              <a:latin typeface="Tahoma"/>
              <a:ea typeface="Tahoma"/>
              <a:cs typeface="Tahoma"/>
              <a:sym typeface="Tahoma"/>
            </a:endParaRPr>
          </a:p>
          <a:p>
            <a:pPr marL="469265" marR="0" lvl="0" indent="0" algn="l" rtl="0">
              <a:lnSpc>
                <a:spcPct val="100000"/>
              </a:lnSpc>
              <a:spcBef>
                <a:spcPts val="745"/>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It refers to the process of cleaning data, </a:t>
            </a:r>
            <a:r>
              <a:rPr lang="en-US" sz="1100" b="1" i="1" dirty="0" smtClean="0">
                <a:solidFill>
                  <a:schemeClr val="dk1"/>
                </a:solidFill>
                <a:latin typeface="Verdana"/>
                <a:ea typeface="Verdana"/>
                <a:cs typeface="Verdana"/>
                <a:sym typeface="Verdana"/>
              </a:rPr>
              <a:t>normalizing </a:t>
            </a:r>
            <a:r>
              <a:rPr lang="en-US" sz="1100" b="1" i="1" dirty="0">
                <a:solidFill>
                  <a:schemeClr val="dk1"/>
                </a:solidFill>
                <a:latin typeface="Verdana"/>
                <a:ea typeface="Verdana"/>
                <a:cs typeface="Verdana"/>
                <a:sym typeface="Verdana"/>
              </a:rPr>
              <a:t>datasets, and performing transformation on the data.</a:t>
            </a:r>
            <a:endParaRPr sz="1100" dirty="0">
              <a:solidFill>
                <a:schemeClr val="dk1"/>
              </a:solidFill>
              <a:latin typeface="Verdana"/>
              <a:ea typeface="Verdana"/>
              <a:cs typeface="Verdana"/>
              <a:sym typeface="Verdana"/>
            </a:endParaRPr>
          </a:p>
          <a:p>
            <a:pPr marL="12700" marR="0" lvl="0" indent="0" algn="l" rtl="0">
              <a:lnSpc>
                <a:spcPct val="100000"/>
              </a:lnSpc>
              <a:spcBef>
                <a:spcPts val="735"/>
              </a:spcBef>
              <a:spcAft>
                <a:spcPts val="0"/>
              </a:spcAft>
              <a:buNone/>
            </a:pPr>
            <a:r>
              <a:rPr lang="en-US" sz="850" dirty="0" smtClean="0">
                <a:solidFill>
                  <a:schemeClr val="dk1"/>
                </a:solidFill>
                <a:latin typeface="Quattrocento Sans"/>
                <a:ea typeface="Quattrocento Sans"/>
                <a:cs typeface="Quattrocento Sans"/>
                <a:sym typeface="Quattrocento Sans"/>
              </a:rPr>
              <a:t>                 ⯈             </a:t>
            </a:r>
            <a:r>
              <a:rPr lang="en-US" sz="1100" b="1" dirty="0" smtClean="0">
                <a:solidFill>
                  <a:schemeClr val="dk1"/>
                </a:solidFill>
                <a:latin typeface="Tahoma"/>
                <a:ea typeface="Tahoma"/>
                <a:cs typeface="Tahoma"/>
                <a:sym typeface="Tahoma"/>
              </a:rPr>
              <a:t>Survey </a:t>
            </a:r>
            <a:r>
              <a:rPr lang="en-US" sz="1100" b="1" dirty="0">
                <a:solidFill>
                  <a:schemeClr val="dk1"/>
                </a:solidFill>
                <a:latin typeface="Tahoma"/>
                <a:ea typeface="Tahoma"/>
                <a:cs typeface="Tahoma"/>
                <a:sym typeface="Tahoma"/>
              </a:rPr>
              <a:t>and </a:t>
            </a:r>
            <a:r>
              <a:rPr lang="en-US" sz="1100" b="1" dirty="0" smtClean="0">
                <a:solidFill>
                  <a:schemeClr val="dk1"/>
                </a:solidFill>
                <a:latin typeface="Tahoma"/>
                <a:ea typeface="Tahoma"/>
                <a:cs typeface="Tahoma"/>
                <a:sym typeface="Tahoma"/>
              </a:rPr>
              <a:t>Visualize</a:t>
            </a:r>
            <a:endParaRPr sz="1100" dirty="0">
              <a:solidFill>
                <a:schemeClr val="dk1"/>
              </a:solidFill>
              <a:latin typeface="Tahoma"/>
              <a:ea typeface="Tahoma"/>
              <a:cs typeface="Tahoma"/>
              <a:sym typeface="Tahoma"/>
            </a:endParaRPr>
          </a:p>
          <a:p>
            <a:pPr marL="469265" marR="0" lvl="0" indent="0" algn="l" rtl="0">
              <a:lnSpc>
                <a:spcPct val="100000"/>
              </a:lnSpc>
              <a:spcBef>
                <a:spcPts val="745"/>
              </a:spcBef>
              <a:spcAft>
                <a:spcPts val="0"/>
              </a:spcAft>
              <a:buNone/>
            </a:pPr>
            <a:r>
              <a:rPr lang="en-US" sz="850" dirty="0">
                <a:solidFill>
                  <a:schemeClr val="dk1"/>
                </a:solidFill>
                <a:latin typeface="Quattrocento Sans"/>
                <a:ea typeface="Quattrocento Sans"/>
                <a:cs typeface="Quattrocento Sans"/>
                <a:sym typeface="Quattrocento Sans"/>
              </a:rPr>
              <a:t>⯈	</a:t>
            </a:r>
            <a:r>
              <a:rPr lang="en-US" sz="1100" b="1" i="1" dirty="0">
                <a:solidFill>
                  <a:schemeClr val="dk1"/>
                </a:solidFill>
                <a:latin typeface="Verdana"/>
                <a:ea typeface="Verdana"/>
                <a:cs typeface="Verdana"/>
                <a:sym typeface="Verdana"/>
              </a:rPr>
              <a:t>To gain an overview of the data and understand characteristics about the data using data </a:t>
            </a:r>
            <a:r>
              <a:rPr lang="en-US" sz="1100" b="1" i="1" dirty="0" smtClean="0">
                <a:solidFill>
                  <a:schemeClr val="dk1"/>
                </a:solidFill>
                <a:latin typeface="Verdana"/>
                <a:ea typeface="Verdana"/>
                <a:cs typeface="Verdana"/>
                <a:sym typeface="Verdana"/>
              </a:rPr>
              <a:t>visualization </a:t>
            </a:r>
            <a:r>
              <a:rPr lang="en-US" sz="1100" b="1" i="1" dirty="0">
                <a:solidFill>
                  <a:schemeClr val="dk1"/>
                </a:solidFill>
                <a:latin typeface="Verdana"/>
                <a:ea typeface="Verdana"/>
                <a:cs typeface="Verdana"/>
                <a:sym typeface="Verdana"/>
              </a:rPr>
              <a:t>tools</a:t>
            </a:r>
            <a:endParaRPr sz="1100" dirty="0">
              <a:solidFill>
                <a:schemeClr val="dk1"/>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grpSp>
        <p:nvGrpSpPr>
          <p:cNvPr id="200" name="Google Shape;200;p18"/>
          <p:cNvGrpSpPr/>
          <p:nvPr/>
        </p:nvGrpSpPr>
        <p:grpSpPr>
          <a:xfrm>
            <a:off x="9206483" y="2962655"/>
            <a:ext cx="2983739" cy="3209036"/>
            <a:chOff x="9206483" y="2962655"/>
            <a:chExt cx="2983739" cy="3209036"/>
          </a:xfrm>
        </p:grpSpPr>
        <p:sp>
          <p:nvSpPr>
            <p:cNvPr id="201" name="Google Shape;201;p18"/>
            <p:cNvSpPr/>
            <p:nvPr/>
          </p:nvSpPr>
          <p:spPr>
            <a:xfrm>
              <a:off x="11276076" y="2962655"/>
              <a:ext cx="913130" cy="913130"/>
            </a:xfrm>
            <a:custGeom>
              <a:avLst/>
              <a:gdLst/>
              <a:ahLst/>
              <a:cxnLst/>
              <a:rect l="l" t="t" r="r" b="b"/>
              <a:pathLst>
                <a:path w="913129" h="913129" extrusionOk="0">
                  <a:moveTo>
                    <a:pt x="912749" y="0"/>
                  </a:moveTo>
                  <a:lnTo>
                    <a:pt x="0" y="912749"/>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8"/>
            <p:cNvSpPr/>
            <p:nvPr/>
          </p:nvSpPr>
          <p:spPr>
            <a:xfrm>
              <a:off x="9206483" y="3189731"/>
              <a:ext cx="2981960" cy="2981960"/>
            </a:xfrm>
            <a:custGeom>
              <a:avLst/>
              <a:gdLst/>
              <a:ahLst/>
              <a:cxnLst/>
              <a:rect l="l" t="t" r="r" b="b"/>
              <a:pathLst>
                <a:path w="2981959" h="2981960" extrusionOk="0">
                  <a:moveTo>
                    <a:pt x="2981833" y="0"/>
                  </a:moveTo>
                  <a:lnTo>
                    <a:pt x="0" y="2981858"/>
                  </a:lnTo>
                </a:path>
                <a:path w="2981959" h="2981960" extrusionOk="0">
                  <a:moveTo>
                    <a:pt x="2981579" y="96012"/>
                  </a:moveTo>
                  <a:lnTo>
                    <a:pt x="1085088" y="1992502"/>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8"/>
            <p:cNvSpPr/>
            <p:nvPr/>
          </p:nvSpPr>
          <p:spPr>
            <a:xfrm>
              <a:off x="10443209" y="3132581"/>
              <a:ext cx="1746250" cy="1746250"/>
            </a:xfrm>
            <a:custGeom>
              <a:avLst/>
              <a:gdLst/>
              <a:ahLst/>
              <a:cxnLst/>
              <a:rect l="l" t="t" r="r" b="b"/>
              <a:pathLst>
                <a:path w="1746250" h="1746250" extrusionOk="0">
                  <a:moveTo>
                    <a:pt x="1745742" y="0"/>
                  </a:moveTo>
                  <a:lnTo>
                    <a:pt x="0" y="1745741"/>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8"/>
            <p:cNvSpPr/>
            <p:nvPr/>
          </p:nvSpPr>
          <p:spPr>
            <a:xfrm>
              <a:off x="10920222" y="3684269"/>
              <a:ext cx="1270000" cy="1270000"/>
            </a:xfrm>
            <a:custGeom>
              <a:avLst/>
              <a:gdLst/>
              <a:ahLst/>
              <a:cxnLst/>
              <a:rect l="l" t="t" r="r" b="b"/>
              <a:pathLst>
                <a:path w="1270000" h="1270000" extrusionOk="0">
                  <a:moveTo>
                    <a:pt x="1270000" y="0"/>
                  </a:moveTo>
                  <a:lnTo>
                    <a:pt x="0" y="1269999"/>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5" name="Google Shape;205;p18"/>
          <p:cNvSpPr txBox="1">
            <a:spLocks noGrp="1"/>
          </p:cNvSpPr>
          <p:nvPr>
            <p:ph type="title"/>
          </p:nvPr>
        </p:nvSpPr>
        <p:spPr>
          <a:xfrm>
            <a:off x="269606" y="498342"/>
            <a:ext cx="3052434"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dirty="0">
                <a:solidFill>
                  <a:schemeClr val="dk1"/>
                </a:solidFill>
                <a:latin typeface="Verdana"/>
                <a:ea typeface="Verdana"/>
                <a:cs typeface="Verdana"/>
                <a:sym typeface="Verdana"/>
              </a:rPr>
              <a:t>MODELLING</a:t>
            </a:r>
            <a:endParaRPr sz="3600" dirty="0">
              <a:solidFill>
                <a:schemeClr val="dk1"/>
              </a:solidFill>
              <a:latin typeface="Verdana"/>
              <a:ea typeface="Verdana"/>
              <a:cs typeface="Verdana"/>
              <a:sym typeface="Verdana"/>
            </a:endParaRPr>
          </a:p>
        </p:txBody>
      </p:sp>
      <p:sp>
        <p:nvSpPr>
          <p:cNvPr id="206" name="Google Shape;206;p18"/>
          <p:cNvSpPr txBox="1"/>
          <p:nvPr/>
        </p:nvSpPr>
        <p:spPr>
          <a:xfrm>
            <a:off x="669137" y="1072382"/>
            <a:ext cx="10731500" cy="2747010"/>
          </a:xfrm>
          <a:prstGeom prst="rect">
            <a:avLst/>
          </a:prstGeom>
          <a:noFill/>
          <a:ln>
            <a:noFill/>
          </a:ln>
        </p:spPr>
        <p:txBody>
          <a:bodyPr spcFirstLastPara="1" wrap="square" lIns="0" tIns="134600"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Modelling includes two major activities:</a:t>
            </a:r>
            <a:endParaRPr sz="2000">
              <a:solidFill>
                <a:schemeClr val="dk1"/>
              </a:solidFill>
              <a:latin typeface="Tahoma"/>
              <a:ea typeface="Tahoma"/>
              <a:cs typeface="Tahoma"/>
              <a:sym typeface="Tahoma"/>
            </a:endParaRPr>
          </a:p>
          <a:p>
            <a:pPr marL="469900" marR="0" lvl="0" indent="0" algn="l" rtl="0">
              <a:lnSpc>
                <a:spcPct val="100000"/>
              </a:lnSpc>
              <a:spcBef>
                <a:spcPts val="675"/>
              </a:spcBef>
              <a:spcAft>
                <a:spcPts val="0"/>
              </a:spcAft>
              <a:buNone/>
            </a:pPr>
            <a:r>
              <a:rPr lang="en-US" sz="1100">
                <a:solidFill>
                  <a:srgbClr val="FFFFFF"/>
                </a:solidFill>
                <a:latin typeface="Quattrocento Sans"/>
                <a:ea typeface="Quattrocento Sans"/>
                <a:cs typeface="Quattrocento Sans"/>
                <a:sym typeface="Quattrocento Sans"/>
              </a:rPr>
              <a:t>⯈</a:t>
            </a: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Model planning</a:t>
            </a:r>
            <a:endParaRPr sz="1400">
              <a:solidFill>
                <a:schemeClr val="dk1"/>
              </a:solidFill>
              <a:latin typeface="Tahoma"/>
              <a:ea typeface="Tahoma"/>
              <a:cs typeface="Tahoma"/>
              <a:sym typeface="Tahoma"/>
            </a:endParaRPr>
          </a:p>
          <a:p>
            <a:pPr marL="469900" marR="0" lvl="0" indent="0" algn="l" rtl="0">
              <a:lnSpc>
                <a:spcPct val="100000"/>
              </a:lnSpc>
              <a:spcBef>
                <a:spcPts val="660"/>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Model building</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700">
              <a:solidFill>
                <a:schemeClr val="dk1"/>
              </a:solidFill>
              <a:latin typeface="Tahoma"/>
              <a:ea typeface="Tahoma"/>
              <a:cs typeface="Tahoma"/>
              <a:sym typeface="Tahoma"/>
            </a:endParaRPr>
          </a:p>
          <a:p>
            <a:pPr marL="12700" marR="0" lvl="0" indent="0" algn="l" rtl="0">
              <a:lnSpc>
                <a:spcPct val="100000"/>
              </a:lnSpc>
              <a:spcBef>
                <a:spcPts val="1090"/>
              </a:spcBef>
              <a:spcAft>
                <a:spcPts val="0"/>
              </a:spcAft>
              <a:buNone/>
            </a:pPr>
            <a:r>
              <a:rPr lang="en-US" sz="125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Model Planning</a:t>
            </a:r>
            <a:endParaRPr sz="2000">
              <a:solidFill>
                <a:schemeClr val="dk1"/>
              </a:solidFill>
              <a:latin typeface="Tahoma"/>
              <a:ea typeface="Tahoma"/>
              <a:cs typeface="Tahoma"/>
              <a:sym typeface="Tahoma"/>
            </a:endParaRPr>
          </a:p>
          <a:p>
            <a:pPr marL="0" marR="0" lvl="0" indent="0" algn="l" rtl="0">
              <a:lnSpc>
                <a:spcPct val="100000"/>
              </a:lnSpc>
              <a:spcBef>
                <a:spcPts val="35"/>
              </a:spcBef>
              <a:spcAft>
                <a:spcPts val="0"/>
              </a:spcAft>
              <a:buNone/>
            </a:pPr>
            <a:endParaRPr sz="2000">
              <a:solidFill>
                <a:schemeClr val="dk1"/>
              </a:solidFill>
              <a:latin typeface="Tahoma"/>
              <a:ea typeface="Tahoma"/>
              <a:cs typeface="Tahoma"/>
              <a:sym typeface="Tahoma"/>
            </a:endParaRPr>
          </a:p>
          <a:p>
            <a:pPr marL="469900" marR="0" lvl="0" indent="0" algn="l" rtl="0">
              <a:lnSpc>
                <a:spcPct val="100000"/>
              </a:lnSpc>
              <a:spcBef>
                <a:spcPts val="5"/>
              </a:spcBef>
              <a:spcAft>
                <a:spcPts val="0"/>
              </a:spcAft>
              <a:buNone/>
            </a:pPr>
            <a:r>
              <a:rPr lang="en-US" sz="1100">
                <a:solidFill>
                  <a:srgbClr val="FFFFFF"/>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Data Exploration and Variable Selection</a:t>
            </a:r>
            <a:endParaRPr sz="1400">
              <a:solidFill>
                <a:schemeClr val="dk1"/>
              </a:solidFill>
              <a:latin typeface="Tahoma"/>
              <a:ea typeface="Tahoma"/>
              <a:cs typeface="Tahoma"/>
              <a:sym typeface="Tahoma"/>
            </a:endParaRPr>
          </a:p>
          <a:p>
            <a:pPr marL="1213485" marR="5080" lvl="0" indent="-287020" algn="l" rtl="0">
              <a:lnSpc>
                <a:spcPct val="95714"/>
              </a:lnSpc>
              <a:spcBef>
                <a:spcPts val="1000"/>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i="1">
                <a:solidFill>
                  <a:schemeClr val="dk1"/>
                </a:solidFill>
                <a:latin typeface="Verdana"/>
                <a:ea typeface="Verdana"/>
                <a:cs typeface="Verdana"/>
                <a:sym typeface="Verdana"/>
              </a:rPr>
              <a:t>The objective of the data exploration is to understand the relationships among the variables to inform selection  of the variables and methods and to understand the problem domain</a:t>
            </a:r>
            <a:endParaRPr sz="1400">
              <a:solidFill>
                <a:schemeClr val="dk1"/>
              </a:solidFill>
              <a:latin typeface="Verdana"/>
              <a:ea typeface="Verdana"/>
              <a:cs typeface="Verdana"/>
              <a:sym typeface="Verdana"/>
            </a:endParaRPr>
          </a:p>
        </p:txBody>
      </p:sp>
      <p:sp>
        <p:nvSpPr>
          <p:cNvPr id="207" name="Google Shape;207;p18"/>
          <p:cNvSpPr txBox="1"/>
          <p:nvPr/>
        </p:nvSpPr>
        <p:spPr>
          <a:xfrm>
            <a:off x="669137" y="4481963"/>
            <a:ext cx="10424160" cy="1735090"/>
          </a:xfrm>
          <a:prstGeom prst="rect">
            <a:avLst/>
          </a:prstGeom>
          <a:noFill/>
          <a:ln>
            <a:noFill/>
          </a:ln>
        </p:spPr>
        <p:txBody>
          <a:bodyPr spcFirstLastPara="1" wrap="square" lIns="0" tIns="54600" rIns="0" bIns="0" anchor="t" anchorCtr="0">
            <a:spAutoFit/>
          </a:bodyPr>
          <a:lstStyle/>
          <a:p>
            <a:pPr marL="299085" marR="287655" lvl="0" indent="-287019" algn="l" rtl="0">
              <a:lnSpc>
                <a:spcPct val="95714"/>
              </a:lnSpc>
              <a:spcBef>
                <a:spcPts val="0"/>
              </a:spcBef>
              <a:spcAft>
                <a:spcPts val="0"/>
              </a:spcAft>
              <a:buNone/>
            </a:pPr>
            <a:r>
              <a:rPr lang="en-US" sz="1100">
                <a:solidFill>
                  <a:srgbClr val="FFFFFF"/>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Model selection: main goal is to choose an analytical technique, or a short list of candidate techniques, based on  the end goal of the project</a:t>
            </a:r>
            <a:endParaRPr sz="1400">
              <a:solidFill>
                <a:schemeClr val="dk1"/>
              </a:solidFill>
              <a:latin typeface="Tahoma"/>
              <a:ea typeface="Tahoma"/>
              <a:cs typeface="Tahoma"/>
              <a:sym typeface="Tahoma"/>
            </a:endParaRPr>
          </a:p>
          <a:p>
            <a:pPr marL="469900" marR="0" lvl="0" indent="0" algn="l" rtl="0">
              <a:lnSpc>
                <a:spcPct val="100000"/>
              </a:lnSpc>
              <a:spcBef>
                <a:spcPts val="675"/>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i="1">
                <a:solidFill>
                  <a:schemeClr val="dk1"/>
                </a:solidFill>
                <a:latin typeface="Verdana"/>
                <a:ea typeface="Verdana"/>
                <a:cs typeface="Verdana"/>
                <a:sym typeface="Verdana"/>
              </a:rPr>
              <a:t>Linear Regression, Decision trees, Naïve Bayes, K-nearest neighbour, Logistic regression, and Neural network</a:t>
            </a:r>
            <a:endParaRPr sz="1400">
              <a:solidFill>
                <a:schemeClr val="dk1"/>
              </a:solidFill>
              <a:latin typeface="Verdana"/>
              <a:ea typeface="Verdana"/>
              <a:cs typeface="Verdana"/>
              <a:sym typeface="Verdana"/>
            </a:endParaRPr>
          </a:p>
          <a:p>
            <a:pPr marL="469900" marR="0" lvl="0" indent="0" algn="l" rtl="0">
              <a:lnSpc>
                <a:spcPct val="100000"/>
              </a:lnSpc>
              <a:spcBef>
                <a:spcPts val="675"/>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i="1">
                <a:solidFill>
                  <a:schemeClr val="dk1"/>
                </a:solidFill>
                <a:latin typeface="Verdana"/>
                <a:ea typeface="Verdana"/>
                <a:cs typeface="Verdana"/>
                <a:sym typeface="Verdana"/>
              </a:rPr>
              <a:t>K-means, Gaussian Mixture Models (GMM), Principal Component Analysis (PCA) and etc..</a:t>
            </a:r>
            <a:endParaRPr sz="1400">
              <a:solidFill>
                <a:schemeClr val="dk1"/>
              </a:solidFill>
              <a:latin typeface="Verdana"/>
              <a:ea typeface="Verdana"/>
              <a:cs typeface="Verdana"/>
              <a:sym typeface="Verdana"/>
            </a:endParaRPr>
          </a:p>
          <a:p>
            <a:pPr marL="469900" marR="0" lvl="0" indent="0" algn="l" rtl="0">
              <a:lnSpc>
                <a:spcPct val="100000"/>
              </a:lnSpc>
              <a:spcBef>
                <a:spcPts val="660"/>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i="1">
                <a:solidFill>
                  <a:schemeClr val="dk1"/>
                </a:solidFill>
                <a:latin typeface="Verdana"/>
                <a:ea typeface="Verdana"/>
                <a:cs typeface="Verdana"/>
                <a:sym typeface="Verdana"/>
              </a:rPr>
              <a:t>Construct initial models using statistical /machine learning software packages such as R, SAS, Python or MATLAB.</a:t>
            </a:r>
            <a:endParaRPr sz="1400">
              <a:solidFill>
                <a:schemeClr val="dk1"/>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grpSp>
        <p:nvGrpSpPr>
          <p:cNvPr id="212" name="Google Shape;212;p19"/>
          <p:cNvGrpSpPr/>
          <p:nvPr/>
        </p:nvGrpSpPr>
        <p:grpSpPr>
          <a:xfrm>
            <a:off x="6557772" y="1878186"/>
            <a:ext cx="2983739" cy="3209036"/>
            <a:chOff x="9206483" y="2962655"/>
            <a:chExt cx="2983739" cy="3209036"/>
          </a:xfrm>
        </p:grpSpPr>
        <p:sp>
          <p:nvSpPr>
            <p:cNvPr id="213" name="Google Shape;213;p19"/>
            <p:cNvSpPr/>
            <p:nvPr/>
          </p:nvSpPr>
          <p:spPr>
            <a:xfrm>
              <a:off x="11276076" y="2962655"/>
              <a:ext cx="913130" cy="913130"/>
            </a:xfrm>
            <a:custGeom>
              <a:avLst/>
              <a:gdLst/>
              <a:ahLst/>
              <a:cxnLst/>
              <a:rect l="l" t="t" r="r" b="b"/>
              <a:pathLst>
                <a:path w="913129" h="913129" extrusionOk="0">
                  <a:moveTo>
                    <a:pt x="912749" y="0"/>
                  </a:moveTo>
                  <a:lnTo>
                    <a:pt x="0" y="912749"/>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9"/>
            <p:cNvSpPr/>
            <p:nvPr/>
          </p:nvSpPr>
          <p:spPr>
            <a:xfrm>
              <a:off x="9206483" y="3189731"/>
              <a:ext cx="2981960" cy="2981960"/>
            </a:xfrm>
            <a:custGeom>
              <a:avLst/>
              <a:gdLst/>
              <a:ahLst/>
              <a:cxnLst/>
              <a:rect l="l" t="t" r="r" b="b"/>
              <a:pathLst>
                <a:path w="2981959" h="2981960" extrusionOk="0">
                  <a:moveTo>
                    <a:pt x="2981833" y="0"/>
                  </a:moveTo>
                  <a:lnTo>
                    <a:pt x="0" y="2981858"/>
                  </a:lnTo>
                </a:path>
                <a:path w="2981959" h="2981960" extrusionOk="0">
                  <a:moveTo>
                    <a:pt x="2981579" y="96012"/>
                  </a:moveTo>
                  <a:lnTo>
                    <a:pt x="1085088" y="1992502"/>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9"/>
            <p:cNvSpPr/>
            <p:nvPr/>
          </p:nvSpPr>
          <p:spPr>
            <a:xfrm>
              <a:off x="10443209" y="3132581"/>
              <a:ext cx="1746250" cy="1746250"/>
            </a:xfrm>
            <a:custGeom>
              <a:avLst/>
              <a:gdLst/>
              <a:ahLst/>
              <a:cxnLst/>
              <a:rect l="l" t="t" r="r" b="b"/>
              <a:pathLst>
                <a:path w="1746250" h="1746250" extrusionOk="0">
                  <a:moveTo>
                    <a:pt x="1745742" y="0"/>
                  </a:moveTo>
                  <a:lnTo>
                    <a:pt x="0" y="1745741"/>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9"/>
            <p:cNvSpPr/>
            <p:nvPr/>
          </p:nvSpPr>
          <p:spPr>
            <a:xfrm>
              <a:off x="10920222" y="3684269"/>
              <a:ext cx="1270000" cy="1270000"/>
            </a:xfrm>
            <a:custGeom>
              <a:avLst/>
              <a:gdLst/>
              <a:ahLst/>
              <a:cxnLst/>
              <a:rect l="l" t="t" r="r" b="b"/>
              <a:pathLst>
                <a:path w="1270000" h="1270000" extrusionOk="0">
                  <a:moveTo>
                    <a:pt x="1270000" y="0"/>
                  </a:moveTo>
                  <a:lnTo>
                    <a:pt x="0" y="1269999"/>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7" name="Google Shape;217;p19"/>
          <p:cNvSpPr txBox="1">
            <a:spLocks noGrp="1"/>
          </p:cNvSpPr>
          <p:nvPr>
            <p:ph type="title"/>
          </p:nvPr>
        </p:nvSpPr>
        <p:spPr>
          <a:xfrm>
            <a:off x="378662" y="518286"/>
            <a:ext cx="2893043"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dirty="0">
                <a:solidFill>
                  <a:schemeClr val="dk1"/>
                </a:solidFill>
                <a:latin typeface="Verdana"/>
                <a:ea typeface="Verdana"/>
                <a:cs typeface="Verdana"/>
                <a:sym typeface="Verdana"/>
              </a:rPr>
              <a:t>MODELLING</a:t>
            </a:r>
            <a:endParaRPr sz="3600" dirty="0">
              <a:solidFill>
                <a:schemeClr val="dk1"/>
              </a:solidFill>
              <a:latin typeface="Verdana"/>
              <a:ea typeface="Verdana"/>
              <a:cs typeface="Verdana"/>
              <a:sym typeface="Verdana"/>
            </a:endParaRPr>
          </a:p>
        </p:txBody>
      </p:sp>
      <p:sp>
        <p:nvSpPr>
          <p:cNvPr id="218" name="Google Shape;218;p19"/>
          <p:cNvSpPr txBox="1"/>
          <p:nvPr/>
        </p:nvSpPr>
        <p:spPr>
          <a:xfrm>
            <a:off x="-446707" y="1765499"/>
            <a:ext cx="3064072" cy="32123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250" dirty="0">
                <a:solidFill>
                  <a:srgbClr val="FFFFFF"/>
                </a:solidFill>
                <a:latin typeface="Quattrocento Sans"/>
                <a:ea typeface="Quattrocento Sans"/>
                <a:cs typeface="Quattrocento Sans"/>
                <a:sym typeface="Quattrocento Sans"/>
              </a:rPr>
              <a:t>⯈	</a:t>
            </a:r>
            <a:r>
              <a:rPr lang="en-US" sz="2000" b="1" dirty="0" smtClean="0">
                <a:solidFill>
                  <a:schemeClr val="dk1"/>
                </a:solidFill>
                <a:latin typeface="Tahoma"/>
                <a:ea typeface="Tahoma"/>
                <a:cs typeface="Tahoma"/>
                <a:sym typeface="Tahoma"/>
              </a:rPr>
              <a:t>Model Building</a:t>
            </a:r>
            <a:endParaRPr sz="2000" dirty="0">
              <a:solidFill>
                <a:schemeClr val="dk1"/>
              </a:solidFill>
              <a:latin typeface="Tahoma"/>
              <a:ea typeface="Tahoma"/>
              <a:cs typeface="Tahoma"/>
              <a:sym typeface="Tahoma"/>
            </a:endParaRPr>
          </a:p>
        </p:txBody>
      </p:sp>
      <p:sp>
        <p:nvSpPr>
          <p:cNvPr id="219" name="Google Shape;219;p19"/>
          <p:cNvSpPr txBox="1"/>
          <p:nvPr/>
        </p:nvSpPr>
        <p:spPr>
          <a:xfrm>
            <a:off x="923928" y="2881901"/>
            <a:ext cx="10344144" cy="2107741"/>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250" dirty="0" smtClean="0">
                <a:solidFill>
                  <a:srgbClr val="FFFFFF"/>
                </a:solidFill>
                <a:latin typeface="Quattrocento Sans"/>
                <a:ea typeface="Quattrocento Sans"/>
                <a:cs typeface="Quattrocento Sans"/>
                <a:sym typeface="Quattrocento Sans"/>
              </a:rPr>
              <a:t>⯈</a:t>
            </a:r>
            <a:r>
              <a:rPr lang="en-US" sz="1600" b="1" i="1" dirty="0" smtClean="0">
                <a:solidFill>
                  <a:schemeClr val="dk1"/>
                </a:solidFill>
                <a:latin typeface="Verdana"/>
                <a:ea typeface="Verdana"/>
                <a:cs typeface="Verdana"/>
                <a:sym typeface="Verdana"/>
              </a:rPr>
              <a:t>Develop </a:t>
            </a:r>
            <a:r>
              <a:rPr lang="en-US" sz="1600" b="1" i="1" dirty="0">
                <a:solidFill>
                  <a:schemeClr val="dk1"/>
                </a:solidFill>
                <a:latin typeface="Verdana"/>
                <a:ea typeface="Verdana"/>
                <a:cs typeface="Verdana"/>
                <a:sym typeface="Verdana"/>
              </a:rPr>
              <a:t>datasets for training and testing.</a:t>
            </a:r>
            <a:endParaRPr sz="1600" dirty="0">
              <a:solidFill>
                <a:schemeClr val="dk1"/>
              </a:solidFill>
              <a:latin typeface="Verdana"/>
              <a:ea typeface="Verdana"/>
              <a:cs typeface="Verdana"/>
              <a:sym typeface="Verdana"/>
            </a:endParaRPr>
          </a:p>
          <a:p>
            <a:pPr marL="0" marR="0" lvl="0" indent="0" algn="l" rtl="0">
              <a:lnSpc>
                <a:spcPct val="100000"/>
              </a:lnSpc>
              <a:spcBef>
                <a:spcPts val="0"/>
              </a:spcBef>
              <a:spcAft>
                <a:spcPts val="0"/>
              </a:spcAft>
              <a:buNone/>
            </a:pPr>
            <a:endParaRPr sz="1900" dirty="0">
              <a:solidFill>
                <a:schemeClr val="dk1"/>
              </a:solidFill>
              <a:latin typeface="Verdana"/>
              <a:ea typeface="Verdana"/>
              <a:cs typeface="Verdana"/>
              <a:sym typeface="Verdana"/>
            </a:endParaRPr>
          </a:p>
          <a:p>
            <a:pPr marL="299085" marR="5080" lvl="0" indent="-287019" algn="l" rtl="0">
              <a:lnSpc>
                <a:spcPct val="96250"/>
              </a:lnSpc>
              <a:spcBef>
                <a:spcPts val="1215"/>
              </a:spcBef>
              <a:spcAft>
                <a:spcPts val="0"/>
              </a:spcAft>
              <a:buNone/>
            </a:pPr>
            <a:r>
              <a:rPr lang="en-US" sz="1250" dirty="0">
                <a:solidFill>
                  <a:schemeClr val="dk1"/>
                </a:solidFill>
                <a:latin typeface="Quattrocento Sans"/>
                <a:ea typeface="Quattrocento Sans"/>
                <a:cs typeface="Quattrocento Sans"/>
                <a:sym typeface="Quattrocento Sans"/>
              </a:rPr>
              <a:t>⯈	</a:t>
            </a:r>
            <a:r>
              <a:rPr lang="en-US" sz="1600" b="1" i="1" dirty="0">
                <a:solidFill>
                  <a:schemeClr val="dk1"/>
                </a:solidFill>
                <a:latin typeface="Verdana"/>
                <a:ea typeface="Verdana"/>
                <a:cs typeface="Verdana"/>
                <a:sym typeface="Verdana"/>
              </a:rPr>
              <a:t>These datasets enable the data scientist to develop the analytical model and train it (“training  data”), while holding aside some of the data (“hold-out data” or “test data”) for testing the  model.</a:t>
            </a:r>
            <a:endParaRPr sz="1250"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20"/>
              </a:spcBef>
              <a:spcAft>
                <a:spcPts val="0"/>
              </a:spcAft>
              <a:buNone/>
            </a:pPr>
            <a:endParaRPr sz="1950" dirty="0">
              <a:solidFill>
                <a:schemeClr val="dk1"/>
              </a:solidFill>
              <a:latin typeface="Quattrocento Sans"/>
              <a:ea typeface="Quattrocento Sans"/>
              <a:cs typeface="Quattrocento Sans"/>
              <a:sym typeface="Quattrocento Sans"/>
            </a:endParaRPr>
          </a:p>
          <a:p>
            <a:pPr marL="299085" marR="287020" lvl="0" indent="-287019" algn="l" rtl="0">
              <a:lnSpc>
                <a:spcPct val="80000"/>
              </a:lnSpc>
              <a:spcBef>
                <a:spcPts val="5"/>
              </a:spcBef>
              <a:spcAft>
                <a:spcPts val="0"/>
              </a:spcAft>
              <a:buNone/>
            </a:pPr>
            <a:r>
              <a:rPr lang="en-US" sz="1250" dirty="0">
                <a:solidFill>
                  <a:schemeClr val="dk1"/>
                </a:solidFill>
                <a:latin typeface="Quattrocento Sans"/>
                <a:ea typeface="Quattrocento Sans"/>
                <a:cs typeface="Quattrocento Sans"/>
                <a:sym typeface="Quattrocento Sans"/>
              </a:rPr>
              <a:t>⯈	</a:t>
            </a:r>
            <a:r>
              <a:rPr lang="en-US" sz="1600" b="1" i="1" dirty="0">
                <a:solidFill>
                  <a:schemeClr val="dk1"/>
                </a:solidFill>
                <a:latin typeface="Verdana"/>
                <a:ea typeface="Verdana"/>
                <a:cs typeface="Verdana"/>
                <a:sym typeface="Verdana"/>
              </a:rPr>
              <a:t>The training dataset for conducting the initial experiments and the test sets for validating an  approach once the initial experiments and models have been r</a:t>
            </a:r>
            <a:endParaRPr sz="1600" dirty="0">
              <a:solidFill>
                <a:schemeClr val="dk1"/>
              </a:solidFill>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grpSp>
        <p:nvGrpSpPr>
          <p:cNvPr id="78" name="Google Shape;78;p2"/>
          <p:cNvGrpSpPr/>
          <p:nvPr/>
        </p:nvGrpSpPr>
        <p:grpSpPr>
          <a:xfrm>
            <a:off x="9206483" y="2962655"/>
            <a:ext cx="2983739" cy="3209036"/>
            <a:chOff x="9206483" y="2962655"/>
            <a:chExt cx="2983739" cy="3209036"/>
          </a:xfrm>
        </p:grpSpPr>
        <p:sp>
          <p:nvSpPr>
            <p:cNvPr id="79" name="Google Shape;79;p2"/>
            <p:cNvSpPr/>
            <p:nvPr/>
          </p:nvSpPr>
          <p:spPr>
            <a:xfrm>
              <a:off x="11276076" y="2962655"/>
              <a:ext cx="913130" cy="913130"/>
            </a:xfrm>
            <a:custGeom>
              <a:avLst/>
              <a:gdLst/>
              <a:ahLst/>
              <a:cxnLst/>
              <a:rect l="l" t="t" r="r" b="b"/>
              <a:pathLst>
                <a:path w="913129" h="913129" extrusionOk="0">
                  <a:moveTo>
                    <a:pt x="912749" y="0"/>
                  </a:moveTo>
                  <a:lnTo>
                    <a:pt x="0" y="912749"/>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206483" y="3189731"/>
              <a:ext cx="2981960" cy="2981960"/>
            </a:xfrm>
            <a:custGeom>
              <a:avLst/>
              <a:gdLst/>
              <a:ahLst/>
              <a:cxnLst/>
              <a:rect l="l" t="t" r="r" b="b"/>
              <a:pathLst>
                <a:path w="2981959" h="2981960" extrusionOk="0">
                  <a:moveTo>
                    <a:pt x="2981832" y="0"/>
                  </a:moveTo>
                  <a:lnTo>
                    <a:pt x="0" y="2981858"/>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291572" y="3285743"/>
              <a:ext cx="1896745" cy="1896745"/>
            </a:xfrm>
            <a:custGeom>
              <a:avLst/>
              <a:gdLst/>
              <a:ahLst/>
              <a:cxnLst/>
              <a:rect l="l" t="t" r="r" b="b"/>
              <a:pathLst>
                <a:path w="1896745" h="1896745" extrusionOk="0">
                  <a:moveTo>
                    <a:pt x="1896491" y="0"/>
                  </a:moveTo>
                  <a:lnTo>
                    <a:pt x="0" y="1896491"/>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443209" y="3132581"/>
              <a:ext cx="1746250" cy="1746250"/>
            </a:xfrm>
            <a:custGeom>
              <a:avLst/>
              <a:gdLst/>
              <a:ahLst/>
              <a:cxnLst/>
              <a:rect l="l" t="t" r="r" b="b"/>
              <a:pathLst>
                <a:path w="1746250" h="1746250" extrusionOk="0">
                  <a:moveTo>
                    <a:pt x="1745742" y="0"/>
                  </a:moveTo>
                  <a:lnTo>
                    <a:pt x="0" y="1745742"/>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920222" y="3684269"/>
              <a:ext cx="1270000" cy="1270000"/>
            </a:xfrm>
            <a:custGeom>
              <a:avLst/>
              <a:gdLst/>
              <a:ahLst/>
              <a:cxnLst/>
              <a:rect l="l" t="t" r="r" b="b"/>
              <a:pathLst>
                <a:path w="1270000" h="1270000" extrusionOk="0">
                  <a:moveTo>
                    <a:pt x="1270000" y="0"/>
                  </a:moveTo>
                  <a:lnTo>
                    <a:pt x="0" y="1269999"/>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txBox="1">
            <a:spLocks noGrp="1"/>
          </p:cNvSpPr>
          <p:nvPr>
            <p:ph type="title"/>
          </p:nvPr>
        </p:nvSpPr>
        <p:spPr>
          <a:xfrm>
            <a:off x="173564" y="231010"/>
            <a:ext cx="11180236"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F3864"/>
              </a:buClr>
              <a:buSzPts val="4400"/>
              <a:buFont typeface="Calibri"/>
              <a:buNone/>
            </a:pPr>
            <a:r>
              <a:rPr lang="en-US"/>
              <a:t>MODULE INFORMATION</a:t>
            </a:r>
            <a:endParaRPr/>
          </a:p>
        </p:txBody>
      </p:sp>
      <p:sp>
        <p:nvSpPr>
          <p:cNvPr id="85" name="Google Shape;85;p2"/>
          <p:cNvSpPr txBox="1"/>
          <p:nvPr/>
        </p:nvSpPr>
        <p:spPr>
          <a:xfrm>
            <a:off x="924560" y="1930548"/>
            <a:ext cx="4561840" cy="2182008"/>
          </a:xfrm>
          <a:prstGeom prst="rect">
            <a:avLst/>
          </a:prstGeom>
          <a:noFill/>
          <a:ln>
            <a:noFill/>
          </a:ln>
        </p:spPr>
        <p:txBody>
          <a:bodyPr spcFirstLastPara="1" wrap="square" lIns="0" tIns="151750" rIns="0" bIns="0" anchor="t" anchorCtr="0">
            <a:spAutoFit/>
          </a:bodyPr>
          <a:lstStyle/>
          <a:p>
            <a:pPr marL="12700" marR="0" lvl="0" indent="0" algn="l" rtl="0">
              <a:lnSpc>
                <a:spcPct val="100000"/>
              </a:lnSpc>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lang="en-US" sz="1400" b="1">
                <a:solidFill>
                  <a:schemeClr val="dk1"/>
                </a:solidFill>
                <a:latin typeface="Arial"/>
                <a:ea typeface="Arial"/>
                <a:cs typeface="Arial"/>
                <a:sym typeface="Arial"/>
              </a:rPr>
              <a:t>Aims</a:t>
            </a:r>
            <a:endParaRPr sz="1400">
              <a:solidFill>
                <a:schemeClr val="dk1"/>
              </a:solidFill>
              <a:latin typeface="Arial"/>
              <a:ea typeface="Arial"/>
              <a:cs typeface="Arial"/>
              <a:sym typeface="Arial"/>
            </a:endParaRPr>
          </a:p>
          <a:p>
            <a:pPr marL="12700" marR="0" lvl="0" indent="0" algn="l" rtl="0">
              <a:lnSpc>
                <a:spcPct val="100000"/>
              </a:lnSpc>
              <a:spcBef>
                <a:spcPts val="1095"/>
              </a:spcBef>
              <a:spcAft>
                <a:spcPts val="0"/>
              </a:spcAft>
              <a:buNone/>
            </a:pPr>
            <a:r>
              <a:rPr lang="en-US" sz="1400">
                <a:solidFill>
                  <a:schemeClr val="dk1"/>
                </a:solidFill>
                <a:latin typeface="Arial"/>
                <a:ea typeface="Arial"/>
                <a:cs typeface="Arial"/>
                <a:sym typeface="Arial"/>
              </a:rPr>
              <a:t>⯈ </a:t>
            </a:r>
            <a:r>
              <a:rPr lang="en-US" sz="1400" b="1">
                <a:solidFill>
                  <a:schemeClr val="dk1"/>
                </a:solidFill>
                <a:latin typeface="Arial"/>
                <a:ea typeface="Arial"/>
                <a:cs typeface="Arial"/>
                <a:sym typeface="Arial"/>
              </a:rPr>
              <a:t>Learning outcomes</a:t>
            </a:r>
            <a:endParaRPr sz="1400">
              <a:solidFill>
                <a:schemeClr val="dk1"/>
              </a:solidFill>
              <a:latin typeface="Arial"/>
              <a:ea typeface="Arial"/>
              <a:cs typeface="Arial"/>
              <a:sym typeface="Arial"/>
            </a:endParaRPr>
          </a:p>
          <a:p>
            <a:pPr marL="12700" marR="0" lvl="0" indent="0" algn="l" rtl="0">
              <a:lnSpc>
                <a:spcPct val="100000"/>
              </a:lnSpc>
              <a:spcBef>
                <a:spcPts val="1105"/>
              </a:spcBef>
              <a:spcAft>
                <a:spcPts val="0"/>
              </a:spcAft>
              <a:buNone/>
            </a:pPr>
            <a:r>
              <a:rPr lang="en-US" sz="1400">
                <a:solidFill>
                  <a:schemeClr val="dk1"/>
                </a:solidFill>
                <a:latin typeface="Arial"/>
                <a:ea typeface="Arial"/>
                <a:cs typeface="Arial"/>
                <a:sym typeface="Arial"/>
              </a:rPr>
              <a:t>⯈ </a:t>
            </a:r>
            <a:r>
              <a:rPr lang="en-US" sz="1400" b="1">
                <a:solidFill>
                  <a:schemeClr val="dk1"/>
                </a:solidFill>
                <a:latin typeface="Arial"/>
                <a:ea typeface="Arial"/>
                <a:cs typeface="Arial"/>
                <a:sym typeface="Arial"/>
              </a:rPr>
              <a:t>Main topics</a:t>
            </a:r>
            <a:endParaRPr sz="1400">
              <a:solidFill>
                <a:schemeClr val="dk1"/>
              </a:solidFill>
              <a:latin typeface="Arial"/>
              <a:ea typeface="Arial"/>
              <a:cs typeface="Arial"/>
              <a:sym typeface="Arial"/>
            </a:endParaRPr>
          </a:p>
          <a:p>
            <a:pPr marL="12700" marR="0" lvl="0" indent="0" algn="l" rtl="0">
              <a:lnSpc>
                <a:spcPct val="100000"/>
              </a:lnSpc>
              <a:spcBef>
                <a:spcPts val="1105"/>
              </a:spcBef>
              <a:spcAft>
                <a:spcPts val="0"/>
              </a:spcAft>
              <a:buNone/>
            </a:pPr>
            <a:r>
              <a:rPr lang="en-US" sz="1400">
                <a:solidFill>
                  <a:schemeClr val="dk1"/>
                </a:solidFill>
                <a:latin typeface="Arial"/>
                <a:ea typeface="Arial"/>
                <a:cs typeface="Arial"/>
                <a:sym typeface="Arial"/>
              </a:rPr>
              <a:t>⯈ </a:t>
            </a:r>
            <a:r>
              <a:rPr lang="en-US" sz="1400" b="1">
                <a:solidFill>
                  <a:schemeClr val="dk1"/>
                </a:solidFill>
                <a:latin typeface="Arial"/>
                <a:ea typeface="Arial"/>
                <a:cs typeface="Arial"/>
                <a:sym typeface="Arial"/>
              </a:rPr>
              <a:t>Teaching materials</a:t>
            </a:r>
            <a:endParaRPr sz="1400">
              <a:solidFill>
                <a:schemeClr val="dk1"/>
              </a:solidFill>
              <a:latin typeface="Arial"/>
              <a:ea typeface="Arial"/>
              <a:cs typeface="Arial"/>
              <a:sym typeface="Arial"/>
            </a:endParaRPr>
          </a:p>
          <a:p>
            <a:pPr marL="12700" marR="0" lvl="0" indent="0" algn="l" rtl="0">
              <a:lnSpc>
                <a:spcPct val="100000"/>
              </a:lnSpc>
              <a:spcBef>
                <a:spcPts val="1095"/>
              </a:spcBef>
              <a:spcAft>
                <a:spcPts val="0"/>
              </a:spcAft>
              <a:buNone/>
            </a:pPr>
            <a:r>
              <a:rPr lang="en-US" sz="1400">
                <a:solidFill>
                  <a:schemeClr val="dk1"/>
                </a:solidFill>
                <a:latin typeface="Arial"/>
                <a:ea typeface="Arial"/>
                <a:cs typeface="Arial"/>
                <a:sym typeface="Arial"/>
              </a:rPr>
              <a:t>⯈ </a:t>
            </a:r>
            <a:r>
              <a:rPr lang="en-US" sz="1400" b="1">
                <a:solidFill>
                  <a:schemeClr val="dk1"/>
                </a:solidFill>
                <a:latin typeface="Arial"/>
                <a:ea typeface="Arial"/>
                <a:cs typeface="Arial"/>
                <a:sym typeface="Arial"/>
              </a:rPr>
              <a:t>Learning and teaching</a:t>
            </a:r>
            <a:endParaRPr sz="1400">
              <a:solidFill>
                <a:schemeClr val="dk1"/>
              </a:solidFill>
              <a:latin typeface="Arial"/>
              <a:ea typeface="Arial"/>
              <a:cs typeface="Arial"/>
              <a:sym typeface="Arial"/>
            </a:endParaRPr>
          </a:p>
          <a:p>
            <a:pPr marL="12700" marR="0" lvl="0" indent="0" algn="l" rtl="0">
              <a:lnSpc>
                <a:spcPct val="100000"/>
              </a:lnSpc>
              <a:spcBef>
                <a:spcPts val="1100"/>
              </a:spcBef>
              <a:spcAft>
                <a:spcPts val="0"/>
              </a:spcAft>
              <a:buNone/>
            </a:pPr>
            <a:r>
              <a:rPr lang="en-US" sz="1400">
                <a:solidFill>
                  <a:schemeClr val="dk1"/>
                </a:solidFill>
                <a:latin typeface="Arial"/>
                <a:ea typeface="Arial"/>
                <a:cs typeface="Arial"/>
                <a:sym typeface="Arial"/>
              </a:rPr>
              <a:t>⯈ </a:t>
            </a:r>
            <a:r>
              <a:rPr lang="en-US" sz="1400" b="1">
                <a:solidFill>
                  <a:schemeClr val="dk1"/>
                </a:solidFill>
                <a:latin typeface="Arial"/>
                <a:ea typeface="Arial"/>
                <a:cs typeface="Arial"/>
                <a:sym typeface="Arial"/>
              </a:rPr>
              <a:t>Assessment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grpSp>
        <p:nvGrpSpPr>
          <p:cNvPr id="224" name="Google Shape;224;p20"/>
          <p:cNvGrpSpPr/>
          <p:nvPr/>
        </p:nvGrpSpPr>
        <p:grpSpPr>
          <a:xfrm>
            <a:off x="9206483" y="2962655"/>
            <a:ext cx="2983739" cy="3209036"/>
            <a:chOff x="9206483" y="2962655"/>
            <a:chExt cx="2983739" cy="3209036"/>
          </a:xfrm>
        </p:grpSpPr>
        <p:sp>
          <p:nvSpPr>
            <p:cNvPr id="225" name="Google Shape;225;p20"/>
            <p:cNvSpPr/>
            <p:nvPr/>
          </p:nvSpPr>
          <p:spPr>
            <a:xfrm>
              <a:off x="11276076" y="2962655"/>
              <a:ext cx="913130" cy="913130"/>
            </a:xfrm>
            <a:custGeom>
              <a:avLst/>
              <a:gdLst/>
              <a:ahLst/>
              <a:cxnLst/>
              <a:rect l="l" t="t" r="r" b="b"/>
              <a:pathLst>
                <a:path w="913129" h="913129" extrusionOk="0">
                  <a:moveTo>
                    <a:pt x="912749" y="0"/>
                  </a:moveTo>
                  <a:lnTo>
                    <a:pt x="0" y="912749"/>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20"/>
            <p:cNvSpPr/>
            <p:nvPr/>
          </p:nvSpPr>
          <p:spPr>
            <a:xfrm>
              <a:off x="9206483" y="3189731"/>
              <a:ext cx="2981960" cy="2981960"/>
            </a:xfrm>
            <a:custGeom>
              <a:avLst/>
              <a:gdLst/>
              <a:ahLst/>
              <a:cxnLst/>
              <a:rect l="l" t="t" r="r" b="b"/>
              <a:pathLst>
                <a:path w="2981959" h="2981960" extrusionOk="0">
                  <a:moveTo>
                    <a:pt x="2981833" y="0"/>
                  </a:moveTo>
                  <a:lnTo>
                    <a:pt x="0" y="2981858"/>
                  </a:lnTo>
                </a:path>
                <a:path w="2981959" h="2981960" extrusionOk="0">
                  <a:moveTo>
                    <a:pt x="2981579" y="96012"/>
                  </a:moveTo>
                  <a:lnTo>
                    <a:pt x="1085088" y="1992502"/>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20"/>
            <p:cNvSpPr/>
            <p:nvPr/>
          </p:nvSpPr>
          <p:spPr>
            <a:xfrm>
              <a:off x="10443209" y="3132581"/>
              <a:ext cx="1746250" cy="1746250"/>
            </a:xfrm>
            <a:custGeom>
              <a:avLst/>
              <a:gdLst/>
              <a:ahLst/>
              <a:cxnLst/>
              <a:rect l="l" t="t" r="r" b="b"/>
              <a:pathLst>
                <a:path w="1746250" h="1746250" extrusionOk="0">
                  <a:moveTo>
                    <a:pt x="1745742" y="0"/>
                  </a:moveTo>
                  <a:lnTo>
                    <a:pt x="0" y="1745741"/>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0"/>
            <p:cNvSpPr/>
            <p:nvPr/>
          </p:nvSpPr>
          <p:spPr>
            <a:xfrm>
              <a:off x="10920222" y="3684269"/>
              <a:ext cx="1270000" cy="1270000"/>
            </a:xfrm>
            <a:custGeom>
              <a:avLst/>
              <a:gdLst/>
              <a:ahLst/>
              <a:cxnLst/>
              <a:rect l="l" t="t" r="r" b="b"/>
              <a:pathLst>
                <a:path w="1270000" h="1270000" extrusionOk="0">
                  <a:moveTo>
                    <a:pt x="1270000" y="0"/>
                  </a:moveTo>
                  <a:lnTo>
                    <a:pt x="0" y="1269999"/>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9" name="Google Shape;229;p20"/>
          <p:cNvSpPr txBox="1">
            <a:spLocks noGrp="1"/>
          </p:cNvSpPr>
          <p:nvPr>
            <p:ph type="title"/>
          </p:nvPr>
        </p:nvSpPr>
        <p:spPr>
          <a:xfrm>
            <a:off x="378663" y="518286"/>
            <a:ext cx="3211825"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dirty="0">
                <a:solidFill>
                  <a:schemeClr val="dk1"/>
                </a:solidFill>
                <a:latin typeface="Verdana"/>
                <a:ea typeface="Verdana"/>
                <a:cs typeface="Verdana"/>
                <a:sym typeface="Verdana"/>
              </a:rPr>
              <a:t>EVALUATION</a:t>
            </a:r>
            <a:endParaRPr sz="3600" dirty="0">
              <a:solidFill>
                <a:schemeClr val="dk1"/>
              </a:solidFill>
              <a:latin typeface="Verdana"/>
              <a:ea typeface="Verdana"/>
              <a:cs typeface="Verdana"/>
              <a:sym typeface="Verdana"/>
            </a:endParaRPr>
          </a:p>
        </p:txBody>
      </p:sp>
      <p:sp>
        <p:nvSpPr>
          <p:cNvPr id="230" name="Google Shape;230;p20"/>
          <p:cNvSpPr txBox="1"/>
          <p:nvPr/>
        </p:nvSpPr>
        <p:spPr>
          <a:xfrm>
            <a:off x="300226" y="1449324"/>
            <a:ext cx="11358373" cy="1454885"/>
          </a:xfrm>
          <a:prstGeom prst="rect">
            <a:avLst/>
          </a:prstGeom>
          <a:noFill/>
          <a:ln>
            <a:noFill/>
          </a:ln>
        </p:spPr>
        <p:txBody>
          <a:bodyPr spcFirstLastPara="1" wrap="square" lIns="0" tIns="254625" rIns="0" bIns="0" anchor="t" anchorCtr="0">
            <a:spAutoFit/>
          </a:bodyPr>
          <a:lstStyle/>
          <a:p>
            <a:pPr marL="90805" marR="0" lvl="0" indent="0" algn="l" rtl="0">
              <a:lnSpc>
                <a:spcPct val="108000"/>
              </a:lnSpc>
              <a:spcBef>
                <a:spcPts val="0"/>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The purpose of the evaluation stage is to assess the data mining results rigorously</a:t>
            </a:r>
            <a:endParaRPr sz="2000">
              <a:solidFill>
                <a:schemeClr val="dk1"/>
              </a:solidFill>
              <a:latin typeface="Tahoma"/>
              <a:ea typeface="Tahoma"/>
              <a:cs typeface="Tahoma"/>
              <a:sym typeface="Tahoma"/>
            </a:endParaRPr>
          </a:p>
          <a:p>
            <a:pPr marL="377190" marR="0" lvl="0" indent="0" algn="l" rtl="0">
              <a:lnSpc>
                <a:spcPct val="108000"/>
              </a:lnSpc>
              <a:spcBef>
                <a:spcPts val="0"/>
              </a:spcBef>
              <a:spcAft>
                <a:spcPts val="0"/>
              </a:spcAft>
              <a:buNone/>
            </a:pPr>
            <a:r>
              <a:rPr lang="en-US" sz="2000" b="1">
                <a:solidFill>
                  <a:schemeClr val="dk1"/>
                </a:solidFill>
                <a:latin typeface="Tahoma"/>
                <a:ea typeface="Tahoma"/>
                <a:cs typeface="Tahoma"/>
                <a:sym typeface="Tahoma"/>
              </a:rPr>
              <a:t>and to gain confidence that they are valid and reliable before deployment.</a:t>
            </a:r>
            <a:endParaRPr sz="2000">
              <a:solidFill>
                <a:schemeClr val="dk1"/>
              </a:solidFill>
              <a:latin typeface="Tahoma"/>
              <a:ea typeface="Tahoma"/>
              <a:cs typeface="Tahoma"/>
              <a:sym typeface="Tahoma"/>
            </a:endParaRPr>
          </a:p>
          <a:p>
            <a:pPr marL="377190" marR="1007110" lvl="0" indent="-287020" algn="l" rtl="0">
              <a:lnSpc>
                <a:spcPct val="80000"/>
              </a:lnSpc>
              <a:spcBef>
                <a:spcPts val="1095"/>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The evaluation stage also serves to help ensure that the model satisfies the  original business goals</a:t>
            </a:r>
            <a:endParaRPr sz="2000">
              <a:solidFill>
                <a:schemeClr val="dk1"/>
              </a:solidFill>
              <a:latin typeface="Tahoma"/>
              <a:ea typeface="Tahoma"/>
              <a:cs typeface="Tahoma"/>
              <a:sym typeface="Tahoma"/>
            </a:endParaRPr>
          </a:p>
        </p:txBody>
      </p:sp>
      <p:sp>
        <p:nvSpPr>
          <p:cNvPr id="231" name="Google Shape;231;p20"/>
          <p:cNvSpPr txBox="1"/>
          <p:nvPr/>
        </p:nvSpPr>
        <p:spPr>
          <a:xfrm>
            <a:off x="378663" y="4075938"/>
            <a:ext cx="296037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a:solidFill>
                  <a:srgbClr val="FFFFFF"/>
                </a:solidFill>
                <a:latin typeface="Verdana"/>
                <a:ea typeface="Verdana"/>
                <a:cs typeface="Verdana"/>
                <a:sym typeface="Verdana"/>
              </a:rPr>
              <a:t>DEPLOYMENT</a:t>
            </a:r>
            <a:endParaRPr sz="3600">
              <a:solidFill>
                <a:schemeClr val="dk1"/>
              </a:solidFill>
              <a:latin typeface="Verdana"/>
              <a:ea typeface="Verdana"/>
              <a:cs typeface="Verdana"/>
              <a:sym typeface="Verdana"/>
            </a:endParaRPr>
          </a:p>
        </p:txBody>
      </p:sp>
      <p:sp>
        <p:nvSpPr>
          <p:cNvPr id="232" name="Google Shape;232;p20"/>
          <p:cNvSpPr txBox="1"/>
          <p:nvPr/>
        </p:nvSpPr>
        <p:spPr>
          <a:xfrm>
            <a:off x="372158" y="3324489"/>
            <a:ext cx="10514330" cy="532197"/>
          </a:xfrm>
          <a:prstGeom prst="rect">
            <a:avLst/>
          </a:prstGeom>
          <a:noFill/>
          <a:ln>
            <a:noFill/>
          </a:ln>
        </p:spPr>
        <p:txBody>
          <a:bodyPr spcFirstLastPara="1" wrap="square" lIns="0" tIns="222250" rIns="0" bIns="0" anchor="t" anchorCtr="0">
            <a:spAutoFit/>
          </a:bodyPr>
          <a:lstStyle/>
          <a:p>
            <a:pPr marL="90805" marR="0" lvl="0" indent="0" algn="l" rtl="0">
              <a:lnSpc>
                <a:spcPct val="100000"/>
              </a:lnSpc>
              <a:spcBef>
                <a:spcPts val="0"/>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Put the results of data mining in order to realize some return on investment.</a:t>
            </a:r>
            <a:endParaRPr sz="20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670356" y="649604"/>
            <a:ext cx="3155950"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MODULE AIMS</a:t>
            </a:r>
            <a:endParaRPr sz="3600">
              <a:solidFill>
                <a:schemeClr val="dk1"/>
              </a:solidFill>
              <a:latin typeface="Verdana"/>
              <a:ea typeface="Verdana"/>
              <a:cs typeface="Verdana"/>
              <a:sym typeface="Verdana"/>
            </a:endParaRPr>
          </a:p>
        </p:txBody>
      </p:sp>
      <p:sp>
        <p:nvSpPr>
          <p:cNvPr id="91" name="Google Shape;91;p3"/>
          <p:cNvSpPr txBox="1"/>
          <p:nvPr/>
        </p:nvSpPr>
        <p:spPr>
          <a:xfrm>
            <a:off x="533400" y="1905000"/>
            <a:ext cx="3608704"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03172F"/>
                </a:solidFill>
                <a:latin typeface="Tahoma"/>
                <a:ea typeface="Tahoma"/>
                <a:cs typeface="Tahoma"/>
                <a:sym typeface="Tahoma"/>
              </a:rPr>
              <a:t>The main aim of this module :</a:t>
            </a:r>
            <a:endParaRPr sz="2000">
              <a:solidFill>
                <a:schemeClr val="dk1"/>
              </a:solidFill>
              <a:latin typeface="Tahoma"/>
              <a:ea typeface="Tahoma"/>
              <a:cs typeface="Tahoma"/>
              <a:sym typeface="Tahoma"/>
            </a:endParaRPr>
          </a:p>
        </p:txBody>
      </p:sp>
      <p:sp>
        <p:nvSpPr>
          <p:cNvPr id="92" name="Google Shape;92;p3"/>
          <p:cNvSpPr txBox="1"/>
          <p:nvPr/>
        </p:nvSpPr>
        <p:spPr>
          <a:xfrm>
            <a:off x="670356" y="2585161"/>
            <a:ext cx="10188575" cy="3364367"/>
          </a:xfrm>
          <a:prstGeom prst="rect">
            <a:avLst/>
          </a:prstGeom>
          <a:noFill/>
          <a:ln>
            <a:noFill/>
          </a:ln>
        </p:spPr>
        <p:txBody>
          <a:bodyPr spcFirstLastPara="1" wrap="square" lIns="0" tIns="12050" rIns="0" bIns="0" anchor="t" anchorCtr="0">
            <a:spAutoFit/>
          </a:bodyPr>
          <a:lstStyle/>
          <a:p>
            <a:pPr marL="12700" marR="0" lvl="0" indent="0" algn="l" rtl="0">
              <a:lnSpc>
                <a:spcPct val="113947"/>
              </a:lnSpc>
              <a:spcBef>
                <a:spcPts val="0"/>
              </a:spcBef>
              <a:spcAft>
                <a:spcPts val="0"/>
              </a:spcAft>
              <a:buNone/>
            </a:pPr>
            <a:r>
              <a:rPr lang="en-US" sz="1500" dirty="0">
                <a:solidFill>
                  <a:schemeClr val="dk1"/>
                </a:solidFill>
                <a:latin typeface="Quattrocento Sans"/>
                <a:ea typeface="Quattrocento Sans"/>
                <a:cs typeface="Quattrocento Sans"/>
                <a:sym typeface="Quattrocento Sans"/>
              </a:rPr>
              <a:t>⯈ </a:t>
            </a:r>
            <a:r>
              <a:rPr lang="en-US" sz="1900" b="1" dirty="0">
                <a:solidFill>
                  <a:schemeClr val="dk1"/>
                </a:solidFill>
                <a:latin typeface="Tahoma"/>
                <a:ea typeface="Tahoma"/>
                <a:cs typeface="Tahoma"/>
                <a:sym typeface="Tahoma"/>
              </a:rPr>
              <a:t>To provide students with an understanding of the fundamental concepts and</a:t>
            </a:r>
            <a:endParaRPr sz="1900" dirty="0">
              <a:solidFill>
                <a:schemeClr val="dk1"/>
              </a:solidFill>
              <a:latin typeface="Tahoma"/>
              <a:ea typeface="Tahoma"/>
              <a:cs typeface="Tahoma"/>
              <a:sym typeface="Tahoma"/>
            </a:endParaRPr>
          </a:p>
          <a:p>
            <a:pPr marL="299085" marR="0" lvl="0" indent="0" algn="l" rtl="0">
              <a:lnSpc>
                <a:spcPct val="113947"/>
              </a:lnSpc>
              <a:spcBef>
                <a:spcPts val="0"/>
              </a:spcBef>
              <a:spcAft>
                <a:spcPts val="0"/>
              </a:spcAft>
              <a:buNone/>
            </a:pPr>
            <a:r>
              <a:rPr lang="en-US" sz="1900" b="1" dirty="0">
                <a:solidFill>
                  <a:schemeClr val="dk1"/>
                </a:solidFill>
                <a:latin typeface="Tahoma"/>
                <a:ea typeface="Tahoma"/>
                <a:cs typeface="Tahoma"/>
                <a:sym typeface="Tahoma"/>
              </a:rPr>
              <a:t>techniques of data science and its applications in a wide range of business context.</a:t>
            </a:r>
            <a:endParaRPr sz="1900" dirty="0">
              <a:solidFill>
                <a:schemeClr val="dk1"/>
              </a:solidFill>
              <a:latin typeface="Tahoma"/>
              <a:ea typeface="Tahoma"/>
              <a:cs typeface="Tahoma"/>
              <a:sym typeface="Tahoma"/>
            </a:endParaRPr>
          </a:p>
          <a:p>
            <a:pPr marL="0" marR="0" lvl="0" indent="0" algn="l" rtl="0">
              <a:lnSpc>
                <a:spcPct val="100000"/>
              </a:lnSpc>
              <a:spcBef>
                <a:spcPts val="40"/>
              </a:spcBef>
              <a:spcAft>
                <a:spcPts val="0"/>
              </a:spcAft>
              <a:buNone/>
            </a:pPr>
            <a:endParaRPr sz="3300" dirty="0">
              <a:solidFill>
                <a:schemeClr val="dk1"/>
              </a:solidFill>
              <a:latin typeface="Tahoma"/>
              <a:ea typeface="Tahoma"/>
              <a:cs typeface="Tahoma"/>
              <a:sym typeface="Tahoma"/>
            </a:endParaRPr>
          </a:p>
          <a:p>
            <a:pPr marL="12700" marR="0" lvl="0" indent="0" algn="l" rtl="0">
              <a:lnSpc>
                <a:spcPct val="113947"/>
              </a:lnSpc>
              <a:spcBef>
                <a:spcPts val="0"/>
              </a:spcBef>
              <a:spcAft>
                <a:spcPts val="0"/>
              </a:spcAft>
              <a:buNone/>
            </a:pPr>
            <a:r>
              <a:rPr lang="en-US" sz="1500" dirty="0">
                <a:solidFill>
                  <a:schemeClr val="dk1"/>
                </a:solidFill>
                <a:latin typeface="Quattrocento Sans"/>
                <a:ea typeface="Quattrocento Sans"/>
                <a:cs typeface="Quattrocento Sans"/>
                <a:sym typeface="Quattrocento Sans"/>
              </a:rPr>
              <a:t>⯈ </a:t>
            </a:r>
            <a:r>
              <a:rPr lang="en-US" sz="1900" b="1" dirty="0">
                <a:solidFill>
                  <a:schemeClr val="dk1"/>
                </a:solidFill>
                <a:latin typeface="Tahoma"/>
                <a:ea typeface="Tahoma"/>
                <a:cs typeface="Tahoma"/>
                <a:sym typeface="Tahoma"/>
              </a:rPr>
              <a:t>To expose to the approaches used for problem formulation, data preparation, </a:t>
            </a:r>
            <a:r>
              <a:rPr lang="en-US" sz="1900" b="1" dirty="0" smtClean="0">
                <a:solidFill>
                  <a:schemeClr val="dk1"/>
                </a:solidFill>
                <a:latin typeface="Tahoma"/>
                <a:ea typeface="Tahoma"/>
                <a:cs typeface="Tahoma"/>
                <a:sym typeface="Tahoma"/>
              </a:rPr>
              <a:t>data</a:t>
            </a:r>
            <a:r>
              <a:rPr lang="en-US" sz="1900" dirty="0">
                <a:solidFill>
                  <a:schemeClr val="dk1"/>
                </a:solidFill>
                <a:latin typeface="Tahoma"/>
                <a:ea typeface="Tahoma"/>
                <a:cs typeface="Tahoma"/>
                <a:sym typeface="Tahoma"/>
              </a:rPr>
              <a:t> </a:t>
            </a:r>
            <a:r>
              <a:rPr lang="en-US" sz="1900" b="1" dirty="0" smtClean="0">
                <a:solidFill>
                  <a:schemeClr val="dk1"/>
                </a:solidFill>
                <a:latin typeface="Tahoma"/>
                <a:ea typeface="Tahoma"/>
                <a:cs typeface="Tahoma"/>
                <a:sym typeface="Tahoma"/>
              </a:rPr>
              <a:t>modelling</a:t>
            </a:r>
            <a:r>
              <a:rPr lang="en-US" sz="1900" b="1" dirty="0">
                <a:solidFill>
                  <a:schemeClr val="dk1"/>
                </a:solidFill>
                <a:latin typeface="Tahoma"/>
                <a:ea typeface="Tahoma"/>
                <a:cs typeface="Tahoma"/>
                <a:sym typeface="Tahoma"/>
              </a:rPr>
              <a:t>, </a:t>
            </a:r>
            <a:r>
              <a:rPr lang="en-US" sz="1900" b="1" dirty="0" smtClean="0">
                <a:solidFill>
                  <a:schemeClr val="dk1"/>
                </a:solidFill>
                <a:latin typeface="Tahoma"/>
                <a:ea typeface="Tahoma"/>
                <a:cs typeface="Tahoma"/>
                <a:sym typeface="Tahoma"/>
              </a:rPr>
              <a:t>visualization, </a:t>
            </a:r>
            <a:r>
              <a:rPr lang="en-US" sz="1900" b="1" dirty="0">
                <a:solidFill>
                  <a:schemeClr val="dk1"/>
                </a:solidFill>
                <a:latin typeface="Tahoma"/>
                <a:ea typeface="Tahoma"/>
                <a:cs typeface="Tahoma"/>
                <a:sym typeface="Tahoma"/>
              </a:rPr>
              <a:t>forecasting, and data-driven decision-making.</a:t>
            </a:r>
            <a:endParaRPr sz="19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300" dirty="0">
              <a:solidFill>
                <a:schemeClr val="dk1"/>
              </a:solidFill>
              <a:latin typeface="Tahoma"/>
              <a:ea typeface="Tahoma"/>
              <a:cs typeface="Tahoma"/>
              <a:sym typeface="Tahoma"/>
            </a:endParaRPr>
          </a:p>
          <a:p>
            <a:pPr marL="299085" marR="5080" lvl="0" indent="-287019" algn="l" rtl="0">
              <a:lnSpc>
                <a:spcPct val="107894"/>
              </a:lnSpc>
              <a:spcBef>
                <a:spcPts val="1505"/>
              </a:spcBef>
              <a:spcAft>
                <a:spcPts val="0"/>
              </a:spcAft>
              <a:buNone/>
            </a:pPr>
            <a:r>
              <a:rPr lang="en-US" sz="1500" dirty="0">
                <a:solidFill>
                  <a:schemeClr val="dk1"/>
                </a:solidFill>
                <a:latin typeface="Quattrocento Sans"/>
                <a:ea typeface="Quattrocento Sans"/>
                <a:cs typeface="Quattrocento Sans"/>
                <a:sym typeface="Quattrocento Sans"/>
              </a:rPr>
              <a:t>⯈ </a:t>
            </a:r>
            <a:r>
              <a:rPr lang="en-US" sz="1900" b="1" dirty="0">
                <a:solidFill>
                  <a:schemeClr val="dk1"/>
                </a:solidFill>
                <a:latin typeface="Tahoma"/>
                <a:ea typeface="Tahoma"/>
                <a:cs typeface="Tahoma"/>
                <a:sym typeface="Tahoma"/>
              </a:rPr>
              <a:t>To gain practical skills in the tools and techniques used for data science projects in a  modern business environment</a:t>
            </a:r>
            <a:endParaRPr sz="1900" dirty="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670356" y="496900"/>
            <a:ext cx="4956810" cy="574675"/>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LEARNING OUTCOMES</a:t>
            </a:r>
            <a:endParaRPr sz="3600">
              <a:solidFill>
                <a:schemeClr val="dk1"/>
              </a:solidFill>
              <a:latin typeface="Verdana"/>
              <a:ea typeface="Verdana"/>
              <a:cs typeface="Verdana"/>
              <a:sym typeface="Verdana"/>
            </a:endParaRPr>
          </a:p>
        </p:txBody>
      </p:sp>
      <p:sp>
        <p:nvSpPr>
          <p:cNvPr id="98" name="Google Shape;98;p4"/>
          <p:cNvSpPr txBox="1"/>
          <p:nvPr/>
        </p:nvSpPr>
        <p:spPr>
          <a:xfrm>
            <a:off x="670356" y="1819782"/>
            <a:ext cx="655129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03172F"/>
                </a:solidFill>
                <a:latin typeface="Tahoma"/>
                <a:ea typeface="Tahoma"/>
                <a:cs typeface="Tahoma"/>
                <a:sym typeface="Tahoma"/>
              </a:rPr>
              <a:t>At the end of the module, Students should be able to:</a:t>
            </a:r>
            <a:endParaRPr sz="2000">
              <a:solidFill>
                <a:schemeClr val="dk1"/>
              </a:solidFill>
              <a:latin typeface="Tahoma"/>
              <a:ea typeface="Tahoma"/>
              <a:cs typeface="Tahoma"/>
              <a:sym typeface="Tahoma"/>
            </a:endParaRPr>
          </a:p>
        </p:txBody>
      </p:sp>
      <p:sp>
        <p:nvSpPr>
          <p:cNvPr id="99" name="Google Shape;99;p4"/>
          <p:cNvSpPr txBox="1"/>
          <p:nvPr/>
        </p:nvSpPr>
        <p:spPr>
          <a:xfrm>
            <a:off x="670356" y="2534538"/>
            <a:ext cx="10504805" cy="3848608"/>
          </a:xfrm>
          <a:prstGeom prst="rect">
            <a:avLst/>
          </a:prstGeom>
          <a:noFill/>
          <a:ln>
            <a:noFill/>
          </a:ln>
        </p:spPr>
        <p:txBody>
          <a:bodyPr spcFirstLastPara="1" wrap="square" lIns="0" tIns="13325" rIns="0" bIns="0" anchor="t" anchorCtr="0">
            <a:spAutoFit/>
          </a:bodyPr>
          <a:lstStyle/>
          <a:p>
            <a:pPr marL="12700" lvl="0"/>
            <a:r>
              <a:rPr lang="en-US" sz="1800" dirty="0" smtClean="0">
                <a:solidFill>
                  <a:schemeClr val="dk1"/>
                </a:solidFill>
                <a:latin typeface="Quattrocento Sans"/>
                <a:ea typeface="Quattrocento Sans"/>
                <a:cs typeface="Quattrocento Sans"/>
                <a:sym typeface="Quattrocento Sans"/>
              </a:rPr>
              <a:t>⯈ </a:t>
            </a:r>
            <a:r>
              <a:rPr lang="en-US" sz="1700" b="1" dirty="0" smtClean="0">
                <a:solidFill>
                  <a:schemeClr val="dk1"/>
                </a:solidFill>
                <a:latin typeface="Tahoma"/>
                <a:ea typeface="Tahoma"/>
                <a:cs typeface="Tahoma"/>
                <a:sym typeface="Tahoma"/>
              </a:rPr>
              <a:t>LO1</a:t>
            </a:r>
            <a:r>
              <a:rPr lang="en-US" sz="1700" b="1" dirty="0">
                <a:solidFill>
                  <a:schemeClr val="dk1"/>
                </a:solidFill>
                <a:latin typeface="Tahoma"/>
                <a:ea typeface="Tahoma"/>
                <a:cs typeface="Tahoma"/>
                <a:sym typeface="Tahoma"/>
              </a:rPr>
              <a:t>: Understand fundamental concepts and techniques of data science.</a:t>
            </a:r>
            <a:endParaRPr sz="1700" dirty="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3000" dirty="0">
              <a:solidFill>
                <a:schemeClr val="dk1"/>
              </a:solidFill>
              <a:latin typeface="Tahoma"/>
              <a:ea typeface="Tahoma"/>
              <a:cs typeface="Tahoma"/>
              <a:sym typeface="Tahoma"/>
            </a:endParaRPr>
          </a:p>
          <a:p>
            <a:pPr marL="299085" marR="5080" lvl="0" indent="-287019" algn="l" rtl="0">
              <a:lnSpc>
                <a:spcPct val="95882"/>
              </a:lnSpc>
              <a:spcBef>
                <a:spcPts val="0"/>
              </a:spcBef>
              <a:spcAft>
                <a:spcPts val="0"/>
              </a:spcAft>
              <a:buNone/>
            </a:pPr>
            <a:r>
              <a:rPr lang="en-US" sz="1350" dirty="0">
                <a:solidFill>
                  <a:schemeClr val="dk1"/>
                </a:solidFill>
                <a:latin typeface="Quattrocento Sans"/>
                <a:ea typeface="Quattrocento Sans"/>
                <a:cs typeface="Quattrocento Sans"/>
                <a:sym typeface="Quattrocento Sans"/>
              </a:rPr>
              <a:t>⯈	</a:t>
            </a:r>
            <a:r>
              <a:rPr lang="en-US" sz="1700" b="1" dirty="0">
                <a:solidFill>
                  <a:schemeClr val="dk1"/>
                </a:solidFill>
                <a:latin typeface="Tahoma"/>
                <a:ea typeface="Tahoma"/>
                <a:cs typeface="Tahoma"/>
                <a:sym typeface="Tahoma"/>
              </a:rPr>
              <a:t>LO2: Appreciate the business context in which the analysis of data can be fruitful and effective for  decision-making and creating value.</a:t>
            </a:r>
            <a:endParaRPr sz="1700" dirty="0">
              <a:solidFill>
                <a:schemeClr val="dk1"/>
              </a:solidFill>
              <a:latin typeface="Tahoma"/>
              <a:ea typeface="Tahoma"/>
              <a:cs typeface="Tahoma"/>
              <a:sym typeface="Tahoma"/>
            </a:endParaRPr>
          </a:p>
          <a:p>
            <a:pPr marL="0" marR="0" lvl="0" indent="0" algn="l" rtl="0">
              <a:lnSpc>
                <a:spcPct val="100000"/>
              </a:lnSpc>
              <a:spcBef>
                <a:spcPts val="35"/>
              </a:spcBef>
              <a:spcAft>
                <a:spcPts val="0"/>
              </a:spcAft>
              <a:buNone/>
            </a:pPr>
            <a:endParaRPr sz="2650" dirty="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1350" dirty="0" smtClean="0">
                <a:solidFill>
                  <a:schemeClr val="dk1"/>
                </a:solidFill>
                <a:latin typeface="Quattrocento Sans"/>
                <a:ea typeface="Quattrocento Sans"/>
                <a:cs typeface="Quattrocento Sans"/>
                <a:sym typeface="Quattrocento Sans"/>
              </a:rPr>
              <a:t>⯈</a:t>
            </a:r>
            <a:r>
              <a:rPr lang="en-US" sz="1700" b="1" dirty="0" smtClean="0">
                <a:solidFill>
                  <a:schemeClr val="dk1"/>
                </a:solidFill>
                <a:latin typeface="Tahoma"/>
                <a:ea typeface="Tahoma"/>
                <a:cs typeface="Tahoma"/>
                <a:sym typeface="Tahoma"/>
              </a:rPr>
              <a:t>LO3</a:t>
            </a:r>
            <a:r>
              <a:rPr lang="en-US" sz="1700" b="1" dirty="0">
                <a:solidFill>
                  <a:schemeClr val="dk1"/>
                </a:solidFill>
                <a:latin typeface="Tahoma"/>
                <a:ea typeface="Tahoma"/>
                <a:cs typeface="Tahoma"/>
                <a:sym typeface="Tahoma"/>
              </a:rPr>
              <a:t>: Understand and compare the techniques and tools for </a:t>
            </a:r>
            <a:r>
              <a:rPr lang="en-US" sz="1700" b="1" dirty="0" err="1">
                <a:solidFill>
                  <a:schemeClr val="dk1"/>
                </a:solidFill>
                <a:latin typeface="Tahoma"/>
                <a:ea typeface="Tahoma"/>
                <a:cs typeface="Tahoma"/>
                <a:sym typeface="Tahoma"/>
              </a:rPr>
              <a:t>analysing</a:t>
            </a:r>
            <a:r>
              <a:rPr lang="en-US" sz="1700" b="1" dirty="0">
                <a:solidFill>
                  <a:schemeClr val="dk1"/>
                </a:solidFill>
                <a:latin typeface="Tahoma"/>
                <a:ea typeface="Tahoma"/>
                <a:cs typeface="Tahoma"/>
                <a:sym typeface="Tahoma"/>
              </a:rPr>
              <a:t> and </a:t>
            </a:r>
            <a:r>
              <a:rPr lang="en-US" sz="1700" b="1" dirty="0" err="1">
                <a:solidFill>
                  <a:schemeClr val="dk1"/>
                </a:solidFill>
                <a:latin typeface="Tahoma"/>
                <a:ea typeface="Tahoma"/>
                <a:cs typeface="Tahoma"/>
                <a:sym typeface="Tahoma"/>
              </a:rPr>
              <a:t>visualising</a:t>
            </a:r>
            <a:r>
              <a:rPr lang="en-US" sz="1700" b="1" dirty="0">
                <a:solidFill>
                  <a:schemeClr val="dk1"/>
                </a:solidFill>
                <a:latin typeface="Tahoma"/>
                <a:ea typeface="Tahoma"/>
                <a:cs typeface="Tahoma"/>
                <a:sym typeface="Tahoma"/>
              </a:rPr>
              <a:t> data.</a:t>
            </a:r>
            <a:endParaRPr sz="1700" dirty="0">
              <a:solidFill>
                <a:schemeClr val="dk1"/>
              </a:solidFill>
              <a:latin typeface="Tahoma"/>
              <a:ea typeface="Tahoma"/>
              <a:cs typeface="Tahoma"/>
              <a:sym typeface="Tahoma"/>
            </a:endParaRPr>
          </a:p>
          <a:p>
            <a:pPr marL="0" marR="0" lvl="0" indent="0" algn="l" rtl="0">
              <a:lnSpc>
                <a:spcPct val="100000"/>
              </a:lnSpc>
              <a:spcBef>
                <a:spcPts val="30"/>
              </a:spcBef>
              <a:spcAft>
                <a:spcPts val="0"/>
              </a:spcAft>
              <a:buNone/>
            </a:pPr>
            <a:endParaRPr sz="2650" dirty="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US" sz="1350" dirty="0" smtClean="0">
                <a:solidFill>
                  <a:schemeClr val="dk1"/>
                </a:solidFill>
                <a:latin typeface="Quattrocento Sans"/>
                <a:ea typeface="Quattrocento Sans"/>
                <a:cs typeface="Quattrocento Sans"/>
                <a:sym typeface="Quattrocento Sans"/>
              </a:rPr>
              <a:t>⯈</a:t>
            </a:r>
            <a:r>
              <a:rPr lang="en-US" sz="1700" b="1" dirty="0" smtClean="0">
                <a:solidFill>
                  <a:schemeClr val="dk1"/>
                </a:solidFill>
                <a:latin typeface="Tahoma"/>
                <a:ea typeface="Tahoma"/>
                <a:cs typeface="Tahoma"/>
                <a:sym typeface="Tahoma"/>
              </a:rPr>
              <a:t>LO4</a:t>
            </a:r>
            <a:r>
              <a:rPr lang="en-US" sz="1700" b="1" dirty="0">
                <a:solidFill>
                  <a:schemeClr val="dk1"/>
                </a:solidFill>
                <a:latin typeface="Tahoma"/>
                <a:ea typeface="Tahoma"/>
                <a:cs typeface="Tahoma"/>
                <a:sym typeface="Tahoma"/>
              </a:rPr>
              <a:t>: Develop the practical skills in preparing, modelling and </a:t>
            </a:r>
            <a:r>
              <a:rPr lang="en-US" sz="1700" b="1" dirty="0" err="1">
                <a:solidFill>
                  <a:schemeClr val="dk1"/>
                </a:solidFill>
                <a:latin typeface="Tahoma"/>
                <a:ea typeface="Tahoma"/>
                <a:cs typeface="Tahoma"/>
                <a:sym typeface="Tahoma"/>
              </a:rPr>
              <a:t>visualising</a:t>
            </a:r>
            <a:r>
              <a:rPr lang="en-US" sz="1700" b="1" dirty="0">
                <a:solidFill>
                  <a:schemeClr val="dk1"/>
                </a:solidFill>
                <a:latin typeface="Tahoma"/>
                <a:ea typeface="Tahoma"/>
                <a:cs typeface="Tahoma"/>
                <a:sym typeface="Tahoma"/>
              </a:rPr>
              <a:t> data.</a:t>
            </a:r>
            <a:endParaRPr sz="1700" dirty="0">
              <a:solidFill>
                <a:schemeClr val="dk1"/>
              </a:solidFill>
              <a:latin typeface="Tahoma"/>
              <a:ea typeface="Tahoma"/>
              <a:cs typeface="Tahoma"/>
              <a:sym typeface="Tahoma"/>
            </a:endParaRPr>
          </a:p>
          <a:p>
            <a:pPr marL="0" marR="0" lvl="0" indent="0" algn="l" rtl="0">
              <a:lnSpc>
                <a:spcPct val="100000"/>
              </a:lnSpc>
              <a:spcBef>
                <a:spcPts val="25"/>
              </a:spcBef>
              <a:spcAft>
                <a:spcPts val="0"/>
              </a:spcAft>
              <a:buNone/>
            </a:pPr>
            <a:endParaRPr sz="2650" dirty="0">
              <a:solidFill>
                <a:schemeClr val="dk1"/>
              </a:solidFill>
              <a:latin typeface="Tahoma"/>
              <a:ea typeface="Tahoma"/>
              <a:cs typeface="Tahoma"/>
              <a:sym typeface="Tahoma"/>
            </a:endParaRPr>
          </a:p>
          <a:p>
            <a:pPr marL="12700" marR="0" lvl="0" indent="0" algn="l" rtl="0">
              <a:lnSpc>
                <a:spcPct val="107941"/>
              </a:lnSpc>
              <a:spcBef>
                <a:spcPts val="0"/>
              </a:spcBef>
              <a:spcAft>
                <a:spcPts val="0"/>
              </a:spcAft>
              <a:buNone/>
            </a:pPr>
            <a:r>
              <a:rPr lang="en-US" sz="1350" dirty="0" smtClean="0">
                <a:solidFill>
                  <a:schemeClr val="dk1"/>
                </a:solidFill>
                <a:latin typeface="Quattrocento Sans"/>
                <a:ea typeface="Quattrocento Sans"/>
                <a:cs typeface="Quattrocento Sans"/>
                <a:sym typeface="Quattrocento Sans"/>
              </a:rPr>
              <a:t>⯈	</a:t>
            </a:r>
            <a:r>
              <a:rPr lang="en-US" sz="1700" b="1" dirty="0" smtClean="0">
                <a:solidFill>
                  <a:schemeClr val="dk1"/>
                </a:solidFill>
                <a:latin typeface="Tahoma"/>
                <a:ea typeface="Tahoma"/>
                <a:cs typeface="Tahoma"/>
                <a:sym typeface="Tahoma"/>
              </a:rPr>
              <a:t>LO5</a:t>
            </a:r>
            <a:r>
              <a:rPr lang="en-US" sz="1700" b="1" dirty="0">
                <a:solidFill>
                  <a:schemeClr val="dk1"/>
                </a:solidFill>
                <a:latin typeface="Tahoma"/>
                <a:ea typeface="Tahoma"/>
                <a:cs typeface="Tahoma"/>
                <a:sym typeface="Tahoma"/>
              </a:rPr>
              <a:t>: Gain exposure to the practice of formulating and structuring problems and identifying the</a:t>
            </a:r>
            <a:endParaRPr sz="1700" dirty="0">
              <a:solidFill>
                <a:schemeClr val="dk1"/>
              </a:solidFill>
              <a:latin typeface="Tahoma"/>
              <a:ea typeface="Tahoma"/>
              <a:cs typeface="Tahoma"/>
              <a:sym typeface="Tahoma"/>
            </a:endParaRPr>
          </a:p>
          <a:p>
            <a:pPr marL="299085" marR="0" lvl="0" indent="0" algn="l" rtl="0">
              <a:lnSpc>
                <a:spcPct val="107941"/>
              </a:lnSpc>
              <a:spcBef>
                <a:spcPts val="0"/>
              </a:spcBef>
              <a:spcAft>
                <a:spcPts val="0"/>
              </a:spcAft>
              <a:buNone/>
            </a:pPr>
            <a:r>
              <a:rPr lang="en-US" sz="1700" b="1" dirty="0">
                <a:solidFill>
                  <a:schemeClr val="dk1"/>
                </a:solidFill>
                <a:latin typeface="Tahoma"/>
                <a:ea typeface="Tahoma"/>
                <a:cs typeface="Tahoma"/>
                <a:sym typeface="Tahoma"/>
              </a:rPr>
              <a:t>relevant tools to aid problem-solving.</a:t>
            </a:r>
            <a:endParaRPr sz="1700" dirty="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grpSp>
        <p:nvGrpSpPr>
          <p:cNvPr id="105" name="Google Shape;105;p5"/>
          <p:cNvGrpSpPr/>
          <p:nvPr/>
        </p:nvGrpSpPr>
        <p:grpSpPr>
          <a:xfrm>
            <a:off x="9206483" y="2962655"/>
            <a:ext cx="2983739" cy="3209036"/>
            <a:chOff x="9206483" y="2962655"/>
            <a:chExt cx="2983739" cy="3209036"/>
          </a:xfrm>
        </p:grpSpPr>
        <p:sp>
          <p:nvSpPr>
            <p:cNvPr id="106" name="Google Shape;106;p5"/>
            <p:cNvSpPr/>
            <p:nvPr/>
          </p:nvSpPr>
          <p:spPr>
            <a:xfrm>
              <a:off x="11276076" y="2962655"/>
              <a:ext cx="913130" cy="913130"/>
            </a:xfrm>
            <a:custGeom>
              <a:avLst/>
              <a:gdLst/>
              <a:ahLst/>
              <a:cxnLst/>
              <a:rect l="l" t="t" r="r" b="b"/>
              <a:pathLst>
                <a:path w="913129" h="913129" extrusionOk="0">
                  <a:moveTo>
                    <a:pt x="912749" y="0"/>
                  </a:moveTo>
                  <a:lnTo>
                    <a:pt x="0" y="912749"/>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5"/>
            <p:cNvSpPr/>
            <p:nvPr/>
          </p:nvSpPr>
          <p:spPr>
            <a:xfrm>
              <a:off x="9206483" y="3189731"/>
              <a:ext cx="2981960" cy="2981960"/>
            </a:xfrm>
            <a:custGeom>
              <a:avLst/>
              <a:gdLst/>
              <a:ahLst/>
              <a:cxnLst/>
              <a:rect l="l" t="t" r="r" b="b"/>
              <a:pathLst>
                <a:path w="2981959" h="2981960" extrusionOk="0">
                  <a:moveTo>
                    <a:pt x="2981832" y="0"/>
                  </a:moveTo>
                  <a:lnTo>
                    <a:pt x="0" y="2981858"/>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5"/>
            <p:cNvSpPr/>
            <p:nvPr/>
          </p:nvSpPr>
          <p:spPr>
            <a:xfrm>
              <a:off x="10291572" y="3285743"/>
              <a:ext cx="1896745" cy="1896745"/>
            </a:xfrm>
            <a:custGeom>
              <a:avLst/>
              <a:gdLst/>
              <a:ahLst/>
              <a:cxnLst/>
              <a:rect l="l" t="t" r="r" b="b"/>
              <a:pathLst>
                <a:path w="1896745" h="1896745" extrusionOk="0">
                  <a:moveTo>
                    <a:pt x="1896491" y="0"/>
                  </a:moveTo>
                  <a:lnTo>
                    <a:pt x="0" y="1896491"/>
                  </a:lnTo>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5"/>
            <p:cNvSpPr/>
            <p:nvPr/>
          </p:nvSpPr>
          <p:spPr>
            <a:xfrm>
              <a:off x="10443209" y="3132581"/>
              <a:ext cx="1746250" cy="1746250"/>
            </a:xfrm>
            <a:custGeom>
              <a:avLst/>
              <a:gdLst/>
              <a:ahLst/>
              <a:cxnLst/>
              <a:rect l="l" t="t" r="r" b="b"/>
              <a:pathLst>
                <a:path w="1746250" h="1746250" extrusionOk="0">
                  <a:moveTo>
                    <a:pt x="1745742" y="0"/>
                  </a:moveTo>
                  <a:lnTo>
                    <a:pt x="0" y="1745742"/>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5"/>
            <p:cNvSpPr/>
            <p:nvPr/>
          </p:nvSpPr>
          <p:spPr>
            <a:xfrm>
              <a:off x="10920222" y="3684269"/>
              <a:ext cx="1270000" cy="1270000"/>
            </a:xfrm>
            <a:custGeom>
              <a:avLst/>
              <a:gdLst/>
              <a:ahLst/>
              <a:cxnLst/>
              <a:rect l="l" t="t" r="r" b="b"/>
              <a:pathLst>
                <a:path w="1270000" h="1270000" extrusionOk="0">
                  <a:moveTo>
                    <a:pt x="1270000" y="0"/>
                  </a:moveTo>
                  <a:lnTo>
                    <a:pt x="0" y="1269999"/>
                  </a:lnTo>
                </a:path>
              </a:pathLst>
            </a:custGeom>
            <a:noFill/>
            <a:ln w="289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1" name="Google Shape;111;p5"/>
          <p:cNvSpPr txBox="1"/>
          <p:nvPr/>
        </p:nvSpPr>
        <p:spPr>
          <a:xfrm>
            <a:off x="670356" y="477392"/>
            <a:ext cx="2919730" cy="574040"/>
          </a:xfrm>
          <a:prstGeom prst="rect">
            <a:avLst/>
          </a:prstGeom>
          <a:noFill/>
          <a:ln>
            <a:noFill/>
          </a:ln>
        </p:spPr>
        <p:txBody>
          <a:bodyPr spcFirstLastPara="1" wrap="square" lIns="0" tIns="12700" rIns="0" bIns="0" anchor="b" anchorCtr="0">
            <a:spAutoFit/>
          </a:bodyPr>
          <a:lstStyle/>
          <a:p>
            <a:pPr marL="12700" marR="0" lvl="0" indent="0" algn="l" rtl="0">
              <a:lnSpc>
                <a:spcPct val="100000"/>
              </a:lnSpc>
              <a:spcBef>
                <a:spcPts val="0"/>
              </a:spcBef>
              <a:spcAft>
                <a:spcPts val="0"/>
              </a:spcAft>
              <a:buClr>
                <a:schemeClr val="dk1"/>
              </a:buClr>
              <a:buSzPts val="3600"/>
              <a:buFont typeface="Verdana"/>
              <a:buNone/>
            </a:pPr>
            <a:r>
              <a:rPr lang="en-US" sz="3600">
                <a:solidFill>
                  <a:schemeClr val="dk1"/>
                </a:solidFill>
                <a:latin typeface="Verdana"/>
                <a:ea typeface="Verdana"/>
                <a:cs typeface="Verdana"/>
                <a:sym typeface="Verdana"/>
              </a:rPr>
              <a:t>MAIN TOPICS</a:t>
            </a:r>
            <a:endParaRPr sz="3600">
              <a:solidFill>
                <a:schemeClr val="dk1"/>
              </a:solidFill>
              <a:latin typeface="Verdana"/>
              <a:ea typeface="Verdana"/>
              <a:cs typeface="Verdana"/>
              <a:sym typeface="Verdana"/>
            </a:endParaRPr>
          </a:p>
        </p:txBody>
      </p:sp>
      <p:sp>
        <p:nvSpPr>
          <p:cNvPr id="112" name="Google Shape;112;p5"/>
          <p:cNvSpPr txBox="1"/>
          <p:nvPr/>
        </p:nvSpPr>
        <p:spPr>
          <a:xfrm>
            <a:off x="670356" y="1196847"/>
            <a:ext cx="4324985"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rgbClr val="03172F"/>
                </a:solidFill>
                <a:latin typeface="Tahoma"/>
                <a:ea typeface="Tahoma"/>
                <a:cs typeface="Tahoma"/>
                <a:sym typeface="Tahoma"/>
              </a:rPr>
              <a:t>The main topics to be covered are:</a:t>
            </a:r>
            <a:endParaRPr sz="2000">
              <a:solidFill>
                <a:schemeClr val="dk1"/>
              </a:solidFill>
              <a:latin typeface="Tahoma"/>
              <a:ea typeface="Tahoma"/>
              <a:cs typeface="Tahoma"/>
              <a:sym typeface="Tahoma"/>
            </a:endParaRPr>
          </a:p>
        </p:txBody>
      </p:sp>
      <p:sp>
        <p:nvSpPr>
          <p:cNvPr id="113" name="Google Shape;113;p5"/>
          <p:cNvSpPr txBox="1"/>
          <p:nvPr/>
        </p:nvSpPr>
        <p:spPr>
          <a:xfrm>
            <a:off x="990600" y="1883092"/>
            <a:ext cx="10603865" cy="360235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100">
                <a:solidFill>
                  <a:srgbClr val="FFFFFF"/>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Introduction to key concepts in data science: data science tools, approaches, techniques and application scenarios.</a:t>
            </a:r>
            <a:endParaRPr sz="1400">
              <a:solidFill>
                <a:schemeClr val="dk1"/>
              </a:solidFill>
              <a:latin typeface="Tahoma"/>
              <a:ea typeface="Tahoma"/>
              <a:cs typeface="Tahoma"/>
              <a:sym typeface="Tahoma"/>
            </a:endParaRPr>
          </a:p>
          <a:p>
            <a:pPr marL="0" marR="0" lvl="0" indent="0" algn="l" rtl="0">
              <a:lnSpc>
                <a:spcPct val="100000"/>
              </a:lnSpc>
              <a:spcBef>
                <a:spcPts val="30"/>
              </a:spcBef>
              <a:spcAft>
                <a:spcPts val="0"/>
              </a:spcAft>
              <a:buNone/>
            </a:pPr>
            <a:endParaRPr sz="2300">
              <a:solidFill>
                <a:schemeClr val="dk1"/>
              </a:solidFill>
              <a:latin typeface="Tahoma"/>
              <a:ea typeface="Tahoma"/>
              <a:cs typeface="Tahoma"/>
              <a:sym typeface="Tahoma"/>
            </a:endParaRPr>
          </a:p>
          <a:p>
            <a:pPr marL="12700" marR="0" lvl="0" indent="0" algn="l" rtl="0">
              <a:lnSpc>
                <a:spcPct val="107857"/>
              </a:lnSpc>
              <a:spcBef>
                <a:spcPts val="0"/>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An overview of data mining process for business: business understanding, data understanding, data preparation, data</a:t>
            </a:r>
            <a:endParaRPr sz="1400">
              <a:solidFill>
                <a:schemeClr val="dk1"/>
              </a:solidFill>
              <a:latin typeface="Tahoma"/>
              <a:ea typeface="Tahoma"/>
              <a:cs typeface="Tahoma"/>
              <a:sym typeface="Tahoma"/>
            </a:endParaRPr>
          </a:p>
          <a:p>
            <a:pPr marL="299085" marR="0" lvl="0" indent="0" algn="l" rtl="0">
              <a:lnSpc>
                <a:spcPct val="107857"/>
              </a:lnSpc>
              <a:spcBef>
                <a:spcPts val="0"/>
              </a:spcBef>
              <a:spcAft>
                <a:spcPts val="0"/>
              </a:spcAft>
              <a:buNone/>
            </a:pPr>
            <a:r>
              <a:rPr lang="en-US" sz="1400" b="1">
                <a:solidFill>
                  <a:schemeClr val="dk1"/>
                </a:solidFill>
                <a:latin typeface="Tahoma"/>
                <a:ea typeface="Tahoma"/>
                <a:cs typeface="Tahoma"/>
                <a:sym typeface="Tahoma"/>
              </a:rPr>
              <a:t>modelling, results evaluation and deployment.</a:t>
            </a:r>
            <a:endParaRPr sz="1400">
              <a:solidFill>
                <a:schemeClr val="dk1"/>
              </a:solidFill>
              <a:latin typeface="Tahoma"/>
              <a:ea typeface="Tahoma"/>
              <a:cs typeface="Tahoma"/>
              <a:sym typeface="Tahoma"/>
            </a:endParaRPr>
          </a:p>
          <a:p>
            <a:pPr marL="0" marR="0" lvl="0" indent="0" algn="l" rtl="0">
              <a:lnSpc>
                <a:spcPct val="100000"/>
              </a:lnSpc>
              <a:spcBef>
                <a:spcPts val="30"/>
              </a:spcBef>
              <a:spcAft>
                <a:spcPts val="0"/>
              </a:spcAft>
              <a:buNone/>
            </a:pPr>
            <a:endParaRPr sz="230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Business data environment: operational database, data warehouse, web and big data platform</a:t>
            </a:r>
            <a:endParaRPr sz="1400">
              <a:solidFill>
                <a:schemeClr val="dk1"/>
              </a:solidFill>
              <a:latin typeface="Tahoma"/>
              <a:ea typeface="Tahoma"/>
              <a:cs typeface="Tahoma"/>
              <a:sym typeface="Tahoma"/>
            </a:endParaRPr>
          </a:p>
          <a:p>
            <a:pPr marL="0" marR="0" lvl="0" indent="0" algn="l" rtl="0">
              <a:lnSpc>
                <a:spcPct val="100000"/>
              </a:lnSpc>
              <a:spcBef>
                <a:spcPts val="30"/>
              </a:spcBef>
              <a:spcAft>
                <a:spcPts val="0"/>
              </a:spcAft>
              <a:buNone/>
            </a:pPr>
            <a:endParaRPr sz="2300">
              <a:solidFill>
                <a:schemeClr val="dk1"/>
              </a:solidFill>
              <a:latin typeface="Tahoma"/>
              <a:ea typeface="Tahoma"/>
              <a:cs typeface="Tahoma"/>
              <a:sym typeface="Tahoma"/>
            </a:endParaRPr>
          </a:p>
          <a:p>
            <a:pPr marL="12700" marR="0" lvl="0" indent="0" algn="l" rtl="0">
              <a:lnSpc>
                <a:spcPct val="107857"/>
              </a:lnSpc>
              <a:spcBef>
                <a:spcPts val="0"/>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Data understanding and preparation: data measurement, statistical summaries, transformation, cleaning, and graphical</a:t>
            </a:r>
            <a:endParaRPr sz="1400">
              <a:solidFill>
                <a:schemeClr val="dk1"/>
              </a:solidFill>
              <a:latin typeface="Tahoma"/>
              <a:ea typeface="Tahoma"/>
              <a:cs typeface="Tahoma"/>
              <a:sym typeface="Tahoma"/>
            </a:endParaRPr>
          </a:p>
          <a:p>
            <a:pPr marL="299085" marR="0" lvl="0" indent="0" algn="l" rtl="0">
              <a:lnSpc>
                <a:spcPct val="107857"/>
              </a:lnSpc>
              <a:spcBef>
                <a:spcPts val="0"/>
              </a:spcBef>
              <a:spcAft>
                <a:spcPts val="0"/>
              </a:spcAft>
              <a:buNone/>
            </a:pPr>
            <a:r>
              <a:rPr lang="en-US" sz="1400" b="1">
                <a:solidFill>
                  <a:schemeClr val="dk1"/>
                </a:solidFill>
                <a:latin typeface="Tahoma"/>
                <a:ea typeface="Tahoma"/>
                <a:cs typeface="Tahoma"/>
                <a:sym typeface="Tahoma"/>
              </a:rPr>
              <a:t>visual exploration.</a:t>
            </a:r>
            <a:endParaRPr sz="14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700">
              <a:solidFill>
                <a:schemeClr val="dk1"/>
              </a:solidFill>
              <a:latin typeface="Tahoma"/>
              <a:ea typeface="Tahoma"/>
              <a:cs typeface="Tahoma"/>
              <a:sym typeface="Tahoma"/>
            </a:endParaRPr>
          </a:p>
          <a:p>
            <a:pPr marL="299085" marR="339090" lvl="0" indent="-287019" algn="l" rtl="0">
              <a:lnSpc>
                <a:spcPct val="95714"/>
              </a:lnSpc>
              <a:spcBef>
                <a:spcPts val="1085"/>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Data science business applications: credit scoring, fraud detection, customer relationship management, associated  products detection, correlation and identification.</a:t>
            </a:r>
            <a:endParaRPr sz="1400">
              <a:solidFill>
                <a:schemeClr val="dk1"/>
              </a:solidFill>
              <a:latin typeface="Tahoma"/>
              <a:ea typeface="Tahoma"/>
              <a:cs typeface="Tahoma"/>
              <a:sym typeface="Tahoma"/>
            </a:endParaRPr>
          </a:p>
          <a:p>
            <a:pPr marL="0" marR="0" lvl="0" indent="0" algn="l" rtl="0">
              <a:lnSpc>
                <a:spcPct val="100000"/>
              </a:lnSpc>
              <a:spcBef>
                <a:spcPts val="50"/>
              </a:spcBef>
              <a:spcAft>
                <a:spcPts val="0"/>
              </a:spcAft>
              <a:buNone/>
            </a:pPr>
            <a:endParaRPr sz="230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1100">
                <a:solidFill>
                  <a:schemeClr val="dk1"/>
                </a:solidFill>
                <a:latin typeface="Quattrocento Sans"/>
                <a:ea typeface="Quattrocento Sans"/>
                <a:cs typeface="Quattrocento Sans"/>
                <a:sym typeface="Quattrocento Sans"/>
              </a:rPr>
              <a:t>⯈	</a:t>
            </a:r>
            <a:r>
              <a:rPr lang="en-US" sz="1400" b="1">
                <a:solidFill>
                  <a:schemeClr val="dk1"/>
                </a:solidFill>
                <a:latin typeface="Tahoma"/>
                <a:ea typeface="Tahoma"/>
                <a:cs typeface="Tahoma"/>
                <a:sym typeface="Tahoma"/>
              </a:rPr>
              <a:t>Web data analysis: Social network analysis, affiliation prediction and recommendation</a:t>
            </a:r>
            <a:endParaRPr sz="14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670356" y="761746"/>
            <a:ext cx="4812665"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TEACHING MATERIALS</a:t>
            </a:r>
            <a:endParaRPr sz="3600">
              <a:solidFill>
                <a:schemeClr val="dk1"/>
              </a:solidFill>
              <a:latin typeface="Verdana"/>
              <a:ea typeface="Verdana"/>
              <a:cs typeface="Verdana"/>
              <a:sym typeface="Verdana"/>
            </a:endParaRPr>
          </a:p>
        </p:txBody>
      </p:sp>
      <p:sp>
        <p:nvSpPr>
          <p:cNvPr id="119" name="Google Shape;119;p6"/>
          <p:cNvSpPr txBox="1"/>
          <p:nvPr/>
        </p:nvSpPr>
        <p:spPr>
          <a:xfrm>
            <a:off x="791527" y="1676400"/>
            <a:ext cx="399605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a:solidFill>
                  <a:srgbClr val="03172F"/>
                </a:solidFill>
                <a:latin typeface="Tahoma"/>
                <a:ea typeface="Tahoma"/>
                <a:cs typeface="Tahoma"/>
                <a:sym typeface="Tahoma"/>
              </a:rPr>
              <a:t>Recommended text books and websites</a:t>
            </a:r>
            <a:endParaRPr sz="1600">
              <a:solidFill>
                <a:schemeClr val="dk1"/>
              </a:solidFill>
              <a:latin typeface="Tahoma"/>
              <a:ea typeface="Tahoma"/>
              <a:cs typeface="Tahoma"/>
              <a:sym typeface="Tahoma"/>
            </a:endParaRPr>
          </a:p>
        </p:txBody>
      </p:sp>
      <p:sp>
        <p:nvSpPr>
          <p:cNvPr id="120" name="Google Shape;120;p6"/>
          <p:cNvSpPr txBox="1"/>
          <p:nvPr/>
        </p:nvSpPr>
        <p:spPr>
          <a:xfrm>
            <a:off x="791527" y="2057400"/>
            <a:ext cx="10608945" cy="3432175"/>
          </a:xfrm>
          <a:prstGeom prst="rect">
            <a:avLst/>
          </a:prstGeom>
          <a:noFill/>
          <a:ln>
            <a:noFill/>
          </a:ln>
        </p:spPr>
        <p:txBody>
          <a:bodyPr spcFirstLastPara="1" wrap="square" lIns="0" tIns="12050" rIns="0" bIns="0" anchor="t" anchorCtr="0">
            <a:spAutoFit/>
          </a:bodyPr>
          <a:lstStyle/>
          <a:p>
            <a:pPr marL="12700" marR="0" lvl="0" indent="0" algn="l" rtl="0">
              <a:lnSpc>
                <a:spcPct val="108124"/>
              </a:lnSpc>
              <a:spcBef>
                <a:spcPts val="0"/>
              </a:spcBef>
              <a:spcAft>
                <a:spcPts val="0"/>
              </a:spcAft>
              <a:buNone/>
            </a:pPr>
            <a:r>
              <a:rPr lang="en-US" sz="1250">
                <a:solidFill>
                  <a:srgbClr val="FFFFFF"/>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Provost, F. &amp; Fawcett, T., Data Science for Business: What you need to know about Data Mining and Data-</a:t>
            </a:r>
            <a:endParaRPr sz="1600">
              <a:solidFill>
                <a:schemeClr val="dk1"/>
              </a:solidFill>
              <a:latin typeface="Tahoma"/>
              <a:ea typeface="Tahoma"/>
              <a:cs typeface="Tahoma"/>
              <a:sym typeface="Tahoma"/>
            </a:endParaRPr>
          </a:p>
          <a:p>
            <a:pPr marL="299085" marR="0" lvl="0" indent="0" algn="l" rtl="0">
              <a:lnSpc>
                <a:spcPct val="108124"/>
              </a:lnSpc>
              <a:spcBef>
                <a:spcPts val="0"/>
              </a:spcBef>
              <a:spcAft>
                <a:spcPts val="0"/>
              </a:spcAft>
              <a:buNone/>
            </a:pPr>
            <a:r>
              <a:rPr lang="en-US" sz="1600" b="1">
                <a:solidFill>
                  <a:schemeClr val="dk1"/>
                </a:solidFill>
                <a:latin typeface="Tahoma"/>
                <a:ea typeface="Tahoma"/>
                <a:cs typeface="Tahoma"/>
                <a:sym typeface="Tahoma"/>
              </a:rPr>
              <a:t>analytic thinking, (2013), O’Reilly Media [CORE].</a:t>
            </a:r>
            <a:endParaRPr sz="16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900">
              <a:solidFill>
                <a:schemeClr val="dk1"/>
              </a:solidFill>
              <a:latin typeface="Tahoma"/>
              <a:ea typeface="Tahoma"/>
              <a:cs typeface="Tahoma"/>
              <a:sym typeface="Tahoma"/>
            </a:endParaRPr>
          </a:p>
          <a:p>
            <a:pPr marL="299085" marR="245109" lvl="0" indent="-287019" algn="l" rtl="0">
              <a:lnSpc>
                <a:spcPct val="80000"/>
              </a:lnSpc>
              <a:spcBef>
                <a:spcPts val="125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EMC Education Services, Data Science and Big Data Analytics: Discovering, Analysing, Visualizing and  Presenting Data, (2015), John Wiley &amp; Sons.</a:t>
            </a:r>
            <a:endParaRPr sz="1600">
              <a:solidFill>
                <a:schemeClr val="dk1"/>
              </a:solidFill>
              <a:latin typeface="Tahoma"/>
              <a:ea typeface="Tahoma"/>
              <a:cs typeface="Tahoma"/>
              <a:sym typeface="Tahoma"/>
            </a:endParaRPr>
          </a:p>
          <a:p>
            <a:pPr marL="0" marR="0" lvl="0" indent="0" algn="l" rtl="0">
              <a:lnSpc>
                <a:spcPct val="100000"/>
              </a:lnSpc>
              <a:spcBef>
                <a:spcPts val="5"/>
              </a:spcBef>
              <a:spcAft>
                <a:spcPts val="0"/>
              </a:spcAft>
              <a:buNone/>
            </a:pPr>
            <a:endParaRPr sz="2600">
              <a:solidFill>
                <a:schemeClr val="dk1"/>
              </a:solidFill>
              <a:latin typeface="Tahoma"/>
              <a:ea typeface="Tahoma"/>
              <a:cs typeface="Tahoma"/>
              <a:sym typeface="Tahoma"/>
            </a:endParaRPr>
          </a:p>
          <a:p>
            <a:pPr marL="12700" marR="0" lvl="0" indent="0" algn="l" rtl="0">
              <a:lnSpc>
                <a:spcPct val="100000"/>
              </a:lnSpc>
              <a:spcBef>
                <a:spcPts val="0"/>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Graham, A., Statistics – A Complete Introduction: Teach Yourself Paperback, (2013), Hodder &amp; Stoughton.</a:t>
            </a:r>
            <a:endParaRPr sz="16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1900">
              <a:solidFill>
                <a:schemeClr val="dk1"/>
              </a:solidFill>
              <a:latin typeface="Tahoma"/>
              <a:ea typeface="Tahoma"/>
              <a:cs typeface="Tahoma"/>
              <a:sym typeface="Tahoma"/>
            </a:endParaRPr>
          </a:p>
          <a:p>
            <a:pPr marL="299085" marR="2092325" lvl="0" indent="-287019" algn="l" rtl="0">
              <a:lnSpc>
                <a:spcPct val="96250"/>
              </a:lnSpc>
              <a:spcBef>
                <a:spcPts val="1235"/>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a:solidFill>
                  <a:schemeClr val="dk1"/>
                </a:solidFill>
                <a:latin typeface="Tahoma"/>
                <a:ea typeface="Tahoma"/>
                <a:cs typeface="Tahoma"/>
                <a:sym typeface="Tahoma"/>
              </a:rPr>
              <a:t>Jeffrey M. Stanton, 2013. Introduction to data science – e-copy is freely available at  https://ischool.syr.edu/media/documents/2012/3/DataScienceBook1_1.pdf</a:t>
            </a:r>
            <a:endParaRPr sz="1600">
              <a:solidFill>
                <a:schemeClr val="dk1"/>
              </a:solidFill>
              <a:latin typeface="Tahoma"/>
              <a:ea typeface="Tahoma"/>
              <a:cs typeface="Tahoma"/>
              <a:sym typeface="Tahoma"/>
            </a:endParaRPr>
          </a:p>
          <a:p>
            <a:pPr marL="0" marR="0" lvl="0" indent="0" algn="l" rtl="0">
              <a:lnSpc>
                <a:spcPct val="100000"/>
              </a:lnSpc>
              <a:spcBef>
                <a:spcPts val="20"/>
              </a:spcBef>
              <a:spcAft>
                <a:spcPts val="0"/>
              </a:spcAft>
              <a:buNone/>
            </a:pPr>
            <a:endParaRPr sz="2600">
              <a:solidFill>
                <a:schemeClr val="dk1"/>
              </a:solidFill>
              <a:latin typeface="Tahoma"/>
              <a:ea typeface="Tahoma"/>
              <a:cs typeface="Tahoma"/>
              <a:sym typeface="Tahoma"/>
            </a:endParaRPr>
          </a:p>
          <a:p>
            <a:pPr marL="12700" marR="0" lvl="0" indent="0" algn="l" rtl="0">
              <a:lnSpc>
                <a:spcPct val="100000"/>
              </a:lnSpc>
              <a:spcBef>
                <a:spcPts val="5"/>
              </a:spcBef>
              <a:spcAft>
                <a:spcPts val="0"/>
              </a:spcAft>
              <a:buNone/>
            </a:pPr>
            <a:r>
              <a:rPr lang="en-US" sz="1250">
                <a:solidFill>
                  <a:schemeClr val="dk1"/>
                </a:solidFill>
                <a:latin typeface="Quattrocento Sans"/>
                <a:ea typeface="Quattrocento Sans"/>
                <a:cs typeface="Quattrocento Sans"/>
                <a:sym typeface="Quattrocento Sans"/>
              </a:rPr>
              <a:t>⯈	</a:t>
            </a:r>
            <a:r>
              <a:rPr lang="en-US" sz="1600" b="1" u="sng">
                <a:solidFill>
                  <a:schemeClr val="dk1"/>
                </a:solidFill>
                <a:latin typeface="Tahoma"/>
                <a:ea typeface="Tahoma"/>
                <a:cs typeface="Tahoma"/>
                <a:sym typeface="Tahoma"/>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http://www.datasciencecentral.com</a:t>
            </a:r>
            <a:endParaRPr sz="16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613968" y="611251"/>
            <a:ext cx="5849620" cy="57404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LEARNING AND TEACHING</a:t>
            </a:r>
            <a:endParaRPr sz="3600">
              <a:solidFill>
                <a:schemeClr val="dk1"/>
              </a:solidFill>
              <a:latin typeface="Verdana"/>
              <a:ea typeface="Verdana"/>
              <a:cs typeface="Verdana"/>
              <a:sym typeface="Verdana"/>
            </a:endParaRPr>
          </a:p>
        </p:txBody>
      </p:sp>
      <p:sp>
        <p:nvSpPr>
          <p:cNvPr id="126" name="Google Shape;126;p7"/>
          <p:cNvSpPr txBox="1"/>
          <p:nvPr/>
        </p:nvSpPr>
        <p:spPr>
          <a:xfrm>
            <a:off x="692479" y="1931453"/>
            <a:ext cx="2667000" cy="304571"/>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900" b="1">
                <a:solidFill>
                  <a:schemeClr val="dk1"/>
                </a:solidFill>
                <a:latin typeface="Arial"/>
                <a:ea typeface="Arial"/>
                <a:cs typeface="Arial"/>
                <a:sym typeface="Arial"/>
              </a:rPr>
              <a:t>Delivery Strategy:</a:t>
            </a:r>
            <a:endParaRPr sz="1900">
              <a:solidFill>
                <a:schemeClr val="dk1"/>
              </a:solidFill>
              <a:latin typeface="Arial"/>
              <a:ea typeface="Arial"/>
              <a:cs typeface="Arial"/>
              <a:sym typeface="Arial"/>
            </a:endParaRPr>
          </a:p>
        </p:txBody>
      </p:sp>
      <p:sp>
        <p:nvSpPr>
          <p:cNvPr id="127" name="Google Shape;127;p7"/>
          <p:cNvSpPr txBox="1"/>
          <p:nvPr/>
        </p:nvSpPr>
        <p:spPr>
          <a:xfrm>
            <a:off x="670356" y="2511704"/>
            <a:ext cx="4464685" cy="1354843"/>
          </a:xfrm>
          <a:prstGeom prst="rect">
            <a:avLst/>
          </a:prstGeom>
          <a:noFill/>
          <a:ln>
            <a:noFill/>
          </a:ln>
        </p:spPr>
        <p:txBody>
          <a:bodyPr spcFirstLastPara="1" wrap="square" lIns="0" tIns="94600" rIns="0" bIns="0" anchor="t" anchorCtr="0">
            <a:spAutoFit/>
          </a:bodyPr>
          <a:lstStyle/>
          <a:p>
            <a:pPr marL="12700" lvl="0"/>
            <a:r>
              <a:rPr lang="en-US" sz="1500" dirty="0" smtClean="0">
                <a:solidFill>
                  <a:srgbClr val="FFFFFF"/>
                </a:solidFill>
                <a:latin typeface="Quattrocento Sans"/>
                <a:ea typeface="Quattrocento Sans"/>
                <a:cs typeface="Quattrocento Sans"/>
                <a:sym typeface="Quattrocento Sans"/>
              </a:rPr>
              <a:t>⯈</a:t>
            </a:r>
            <a:r>
              <a:rPr lang="en-US" sz="1500" dirty="0">
                <a:solidFill>
                  <a:schemeClr val="dk1"/>
                </a:solidFill>
                <a:latin typeface="Quattrocento Sans"/>
                <a:ea typeface="Quattrocento Sans"/>
                <a:cs typeface="Quattrocento Sans"/>
                <a:sym typeface="Quattrocento Sans"/>
              </a:rPr>
              <a:t> ⯈ </a:t>
            </a:r>
            <a:r>
              <a:rPr lang="en-US" sz="1500" dirty="0" smtClean="0">
                <a:solidFill>
                  <a:srgbClr val="FFFFFF"/>
                </a:solidFill>
                <a:latin typeface="Quattrocento Sans"/>
                <a:ea typeface="Quattrocento Sans"/>
                <a:cs typeface="Quattrocento Sans"/>
                <a:sym typeface="Quattrocento Sans"/>
              </a:rPr>
              <a:t>	</a:t>
            </a:r>
            <a:r>
              <a:rPr lang="en-US" sz="1900" b="1" dirty="0" smtClean="0">
                <a:solidFill>
                  <a:schemeClr val="dk1"/>
                </a:solidFill>
                <a:latin typeface="Tahoma"/>
                <a:ea typeface="Tahoma"/>
                <a:cs typeface="Tahoma"/>
                <a:sym typeface="Tahoma"/>
              </a:rPr>
              <a:t>Lecture </a:t>
            </a:r>
            <a:r>
              <a:rPr lang="en-US" sz="1900" b="1" dirty="0">
                <a:solidFill>
                  <a:schemeClr val="dk1"/>
                </a:solidFill>
                <a:latin typeface="Tahoma"/>
                <a:ea typeface="Tahoma"/>
                <a:cs typeface="Tahoma"/>
                <a:sym typeface="Tahoma"/>
              </a:rPr>
              <a:t>(1 hour / week</a:t>
            </a:r>
            <a:r>
              <a:rPr lang="en-US" sz="1900" b="1" dirty="0" smtClean="0">
                <a:solidFill>
                  <a:schemeClr val="dk1"/>
                </a:solidFill>
                <a:latin typeface="Tahoma"/>
                <a:ea typeface="Tahoma"/>
                <a:cs typeface="Tahoma"/>
                <a:sym typeface="Tahoma"/>
              </a:rPr>
              <a:t>):</a:t>
            </a:r>
            <a:r>
              <a:rPr lang="en-US" sz="1500" dirty="0">
                <a:solidFill>
                  <a:schemeClr val="dk1"/>
                </a:solidFill>
                <a:latin typeface="Quattrocento Sans"/>
                <a:ea typeface="Quattrocento Sans"/>
                <a:cs typeface="Quattrocento Sans"/>
                <a:sym typeface="Quattrocento Sans"/>
              </a:rPr>
              <a:t>	</a:t>
            </a:r>
            <a:r>
              <a:rPr lang="en-US" sz="1900" b="1" dirty="0">
                <a:solidFill>
                  <a:schemeClr val="dk1"/>
                </a:solidFill>
                <a:latin typeface="Tahoma"/>
                <a:ea typeface="Tahoma"/>
                <a:cs typeface="Tahoma"/>
                <a:sym typeface="Tahoma"/>
              </a:rPr>
              <a:t>Tutorial/ Workshop (2 hour / week):</a:t>
            </a:r>
            <a:endParaRPr sz="1900" dirty="0">
              <a:solidFill>
                <a:schemeClr val="dk1"/>
              </a:solidFill>
              <a:latin typeface="Tahoma"/>
              <a:ea typeface="Tahoma"/>
              <a:cs typeface="Tahoma"/>
              <a:sym typeface="Tahoma"/>
            </a:endParaRPr>
          </a:p>
          <a:p>
            <a:pPr marL="12700" marR="0" lvl="0" indent="0" algn="l" rtl="0">
              <a:lnSpc>
                <a:spcPct val="100000"/>
              </a:lnSpc>
              <a:spcBef>
                <a:spcPts val="650"/>
              </a:spcBef>
              <a:spcAft>
                <a:spcPts val="0"/>
              </a:spcAft>
              <a:buNone/>
            </a:pPr>
            <a:r>
              <a:rPr lang="en-US" sz="1500" dirty="0">
                <a:solidFill>
                  <a:schemeClr val="dk1"/>
                </a:solidFill>
                <a:latin typeface="Quattrocento Sans"/>
                <a:ea typeface="Quattrocento Sans"/>
                <a:cs typeface="Quattrocento Sans"/>
                <a:sym typeface="Quattrocento Sans"/>
              </a:rPr>
              <a:t>⯈	</a:t>
            </a:r>
            <a:r>
              <a:rPr lang="en-US" sz="1900" b="1" dirty="0">
                <a:solidFill>
                  <a:schemeClr val="dk1"/>
                </a:solidFill>
                <a:latin typeface="Tahoma"/>
                <a:ea typeface="Tahoma"/>
                <a:cs typeface="Tahoma"/>
                <a:sym typeface="Tahoma"/>
              </a:rPr>
              <a:t>Blended learning:</a:t>
            </a:r>
            <a:endParaRPr sz="1900" dirty="0">
              <a:solidFill>
                <a:schemeClr val="dk1"/>
              </a:solidFill>
              <a:latin typeface="Tahoma"/>
              <a:ea typeface="Tahoma"/>
              <a:cs typeface="Tahoma"/>
              <a:sym typeface="Tahoma"/>
            </a:endParaRPr>
          </a:p>
        </p:txBody>
      </p:sp>
      <p:sp>
        <p:nvSpPr>
          <p:cNvPr id="128" name="Google Shape;128;p7"/>
          <p:cNvSpPr txBox="1"/>
          <p:nvPr/>
        </p:nvSpPr>
        <p:spPr>
          <a:xfrm>
            <a:off x="670356" y="4080764"/>
            <a:ext cx="4091940" cy="3149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900" b="1">
                <a:solidFill>
                  <a:schemeClr val="dk1"/>
                </a:solidFill>
                <a:latin typeface="Tahoma"/>
                <a:ea typeface="Tahoma"/>
                <a:cs typeface="Tahoma"/>
                <a:sym typeface="Tahoma"/>
              </a:rPr>
              <a:t>Learning and Teaching Total Hours:</a:t>
            </a:r>
            <a:endParaRPr sz="1900">
              <a:solidFill>
                <a:schemeClr val="dk1"/>
              </a:solidFill>
              <a:latin typeface="Tahoma"/>
              <a:ea typeface="Tahoma"/>
              <a:cs typeface="Tahoma"/>
              <a:sym typeface="Tahoma"/>
            </a:endParaRPr>
          </a:p>
        </p:txBody>
      </p:sp>
      <p:sp>
        <p:nvSpPr>
          <p:cNvPr id="129" name="Google Shape;129;p7"/>
          <p:cNvSpPr txBox="1"/>
          <p:nvPr/>
        </p:nvSpPr>
        <p:spPr>
          <a:xfrm>
            <a:off x="670356" y="4739443"/>
            <a:ext cx="6543040" cy="770255"/>
          </a:xfrm>
          <a:prstGeom prst="rect">
            <a:avLst/>
          </a:prstGeom>
          <a:noFill/>
          <a:ln>
            <a:noFill/>
          </a:ln>
        </p:spPr>
        <p:txBody>
          <a:bodyPr spcFirstLastPara="1" wrap="square" lIns="0" tIns="95250" rIns="0" bIns="0" anchor="t" anchorCtr="0">
            <a:spAutoFit/>
          </a:bodyPr>
          <a:lstStyle/>
          <a:p>
            <a:pPr marL="12700" marR="0" lvl="0" indent="0" algn="l" rtl="0">
              <a:lnSpc>
                <a:spcPct val="100000"/>
              </a:lnSpc>
              <a:spcBef>
                <a:spcPts val="0"/>
              </a:spcBef>
              <a:spcAft>
                <a:spcPts val="0"/>
              </a:spcAft>
              <a:buNone/>
            </a:pPr>
            <a:r>
              <a:rPr lang="en-US" sz="1500">
                <a:solidFill>
                  <a:srgbClr val="FFFFFF"/>
                </a:solidFill>
                <a:latin typeface="Quattrocento Sans"/>
                <a:ea typeface="Quattrocento Sans"/>
                <a:cs typeface="Quattrocento Sans"/>
                <a:sym typeface="Quattrocento Sans"/>
              </a:rPr>
              <a:t>⯈ </a:t>
            </a:r>
            <a:r>
              <a:rPr lang="en-US" sz="1900" b="1">
                <a:solidFill>
                  <a:schemeClr val="dk1"/>
                </a:solidFill>
                <a:latin typeface="Tahoma"/>
                <a:ea typeface="Tahoma"/>
                <a:cs typeface="Tahoma"/>
                <a:sym typeface="Tahoma"/>
              </a:rPr>
              <a:t>Scheduled learning and teaching activities – 45 hours</a:t>
            </a:r>
            <a:endParaRPr sz="1900">
              <a:solidFill>
                <a:schemeClr val="dk1"/>
              </a:solidFill>
              <a:latin typeface="Tahoma"/>
              <a:ea typeface="Tahoma"/>
              <a:cs typeface="Tahoma"/>
              <a:sym typeface="Tahoma"/>
            </a:endParaRPr>
          </a:p>
          <a:p>
            <a:pPr marL="12700" marR="0" lvl="0" indent="0" algn="l" rtl="0">
              <a:lnSpc>
                <a:spcPct val="100000"/>
              </a:lnSpc>
              <a:spcBef>
                <a:spcPts val="650"/>
              </a:spcBef>
              <a:spcAft>
                <a:spcPts val="0"/>
              </a:spcAft>
              <a:buNone/>
            </a:pPr>
            <a:r>
              <a:rPr lang="en-US" sz="1500">
                <a:solidFill>
                  <a:schemeClr val="dk1"/>
                </a:solidFill>
                <a:latin typeface="Quattrocento Sans"/>
                <a:ea typeface="Quattrocento Sans"/>
                <a:cs typeface="Quattrocento Sans"/>
                <a:sym typeface="Quattrocento Sans"/>
              </a:rPr>
              <a:t>⯈ </a:t>
            </a:r>
            <a:r>
              <a:rPr lang="en-US" sz="1900" b="1">
                <a:solidFill>
                  <a:schemeClr val="dk1"/>
                </a:solidFill>
                <a:latin typeface="Tahoma"/>
                <a:ea typeface="Tahoma"/>
                <a:cs typeface="Tahoma"/>
                <a:sym typeface="Tahoma"/>
              </a:rPr>
              <a:t>Guided Independent studying - 105 hours</a:t>
            </a:r>
            <a:endParaRPr sz="19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606351" y="545450"/>
            <a:ext cx="3828300" cy="567000"/>
          </a:xfrm>
          <a:prstGeom prst="rect">
            <a:avLst/>
          </a:prstGeom>
          <a:no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ASSESSMENT</a:t>
            </a:r>
            <a:endParaRPr sz="3600">
              <a:solidFill>
                <a:schemeClr val="dk1"/>
              </a:solidFill>
              <a:latin typeface="Verdana"/>
              <a:ea typeface="Verdana"/>
              <a:cs typeface="Verdana"/>
              <a:sym typeface="Verdana"/>
            </a:endParaRPr>
          </a:p>
        </p:txBody>
      </p:sp>
      <p:sp>
        <p:nvSpPr>
          <p:cNvPr id="135" name="Google Shape;135;p8"/>
          <p:cNvSpPr txBox="1"/>
          <p:nvPr/>
        </p:nvSpPr>
        <p:spPr>
          <a:xfrm>
            <a:off x="990600" y="1939682"/>
            <a:ext cx="5562600" cy="1358064"/>
          </a:xfrm>
          <a:prstGeom prst="rect">
            <a:avLst/>
          </a:prstGeom>
          <a:noFill/>
          <a:ln>
            <a:noFill/>
          </a:ln>
        </p:spPr>
        <p:txBody>
          <a:bodyPr spcFirstLastPara="1" wrap="square" lIns="0" tIns="151125"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ahoma"/>
                <a:ea typeface="Tahoma"/>
                <a:cs typeface="Tahoma"/>
                <a:sym typeface="Tahoma"/>
              </a:rPr>
              <a:t>Assessment Strategy:</a:t>
            </a:r>
            <a:endParaRPr sz="2000">
              <a:solidFill>
                <a:schemeClr val="dk1"/>
              </a:solidFill>
              <a:latin typeface="Tahoma"/>
              <a:ea typeface="Tahoma"/>
              <a:cs typeface="Tahoma"/>
              <a:sym typeface="Tahoma"/>
            </a:endParaRPr>
          </a:p>
          <a:p>
            <a:pPr marL="12700" marR="0" lvl="0" indent="0" algn="l" rtl="0">
              <a:lnSpc>
                <a:spcPct val="100000"/>
              </a:lnSpc>
              <a:spcBef>
                <a:spcPts val="1090"/>
              </a:spcBef>
              <a:spcAft>
                <a:spcPts val="0"/>
              </a:spcAft>
              <a:buNone/>
            </a:pPr>
            <a:r>
              <a:rPr lang="en-US" sz="1600">
                <a:solidFill>
                  <a:schemeClr val="dk1"/>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Individual coursework assignment</a:t>
            </a:r>
            <a:endParaRPr sz="2000">
              <a:solidFill>
                <a:schemeClr val="dk1"/>
              </a:solidFill>
              <a:latin typeface="Tahoma"/>
              <a:ea typeface="Tahoma"/>
              <a:cs typeface="Tahoma"/>
              <a:sym typeface="Tahoma"/>
            </a:endParaRPr>
          </a:p>
          <a:p>
            <a:pPr marL="12700" marR="0" lvl="0" indent="0" algn="l" rtl="0">
              <a:lnSpc>
                <a:spcPct val="100000"/>
              </a:lnSpc>
              <a:spcBef>
                <a:spcPts val="1105"/>
              </a:spcBef>
              <a:spcAft>
                <a:spcPts val="0"/>
              </a:spcAft>
              <a:buNone/>
            </a:pPr>
            <a:r>
              <a:rPr lang="en-US" sz="1600">
                <a:solidFill>
                  <a:schemeClr val="dk1"/>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2-hour written exam</a:t>
            </a:r>
            <a:endParaRPr sz="2000">
              <a:solidFill>
                <a:schemeClr val="dk1"/>
              </a:solidFill>
              <a:latin typeface="Tahoma"/>
              <a:ea typeface="Tahoma"/>
              <a:cs typeface="Tahoma"/>
              <a:sym typeface="Tahoma"/>
            </a:endParaRPr>
          </a:p>
        </p:txBody>
      </p:sp>
      <p:sp>
        <p:nvSpPr>
          <p:cNvPr id="136" name="Google Shape;136;p8"/>
          <p:cNvSpPr txBox="1"/>
          <p:nvPr/>
        </p:nvSpPr>
        <p:spPr>
          <a:xfrm>
            <a:off x="990600" y="3429000"/>
            <a:ext cx="390207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ahoma"/>
                <a:ea typeface="Tahoma"/>
                <a:cs typeface="Tahoma"/>
                <a:sym typeface="Tahoma"/>
              </a:rPr>
              <a:t>Description of assessment items</a:t>
            </a:r>
            <a:endParaRPr sz="2000">
              <a:solidFill>
                <a:schemeClr val="dk1"/>
              </a:solidFill>
              <a:latin typeface="Tahoma"/>
              <a:ea typeface="Tahoma"/>
              <a:cs typeface="Tahoma"/>
              <a:sym typeface="Tahoma"/>
            </a:endParaRPr>
          </a:p>
        </p:txBody>
      </p:sp>
      <p:graphicFrame>
        <p:nvGraphicFramePr>
          <p:cNvPr id="137" name="Google Shape;137;p8"/>
          <p:cNvGraphicFramePr/>
          <p:nvPr/>
        </p:nvGraphicFramePr>
        <p:xfrm>
          <a:off x="2163952" y="4022343"/>
          <a:ext cx="6980025" cy="1358075"/>
        </p:xfrm>
        <a:graphic>
          <a:graphicData uri="http://schemas.openxmlformats.org/drawingml/2006/table">
            <a:tbl>
              <a:tblPr firstRow="1" bandRow="1">
                <a:noFill/>
                <a:tableStyleId>{F18832CB-C8DE-4B69-BB09-44E0B1D900B0}</a:tableStyleId>
              </a:tblPr>
              <a:tblGrid>
                <a:gridCol w="1676325">
                  <a:extLst>
                    <a:ext uri="{9D8B030D-6E8A-4147-A177-3AD203B41FA5}">
                      <a16:colId xmlns:a16="http://schemas.microsoft.com/office/drawing/2014/main" val="20000"/>
                    </a:ext>
                  </a:extLst>
                </a:gridCol>
                <a:gridCol w="2316175">
                  <a:extLst>
                    <a:ext uri="{9D8B030D-6E8A-4147-A177-3AD203B41FA5}">
                      <a16:colId xmlns:a16="http://schemas.microsoft.com/office/drawing/2014/main" val="20001"/>
                    </a:ext>
                  </a:extLst>
                </a:gridCol>
                <a:gridCol w="1958575">
                  <a:extLst>
                    <a:ext uri="{9D8B030D-6E8A-4147-A177-3AD203B41FA5}">
                      <a16:colId xmlns:a16="http://schemas.microsoft.com/office/drawing/2014/main" val="20002"/>
                    </a:ext>
                  </a:extLst>
                </a:gridCol>
                <a:gridCol w="1028950">
                  <a:extLst>
                    <a:ext uri="{9D8B030D-6E8A-4147-A177-3AD203B41FA5}">
                      <a16:colId xmlns:a16="http://schemas.microsoft.com/office/drawing/2014/main" val="20003"/>
                    </a:ext>
                  </a:extLst>
                </a:gridCol>
              </a:tblGrid>
              <a:tr h="226350">
                <a:tc>
                  <a:txBody>
                    <a:bodyPr/>
                    <a:lstStyle/>
                    <a:p>
                      <a:pPr marL="68580" marR="0" lvl="0" indent="0" algn="l" rtl="0">
                        <a:lnSpc>
                          <a:spcPct val="111666"/>
                        </a:lnSpc>
                        <a:spcBef>
                          <a:spcPts val="0"/>
                        </a:spcBef>
                        <a:spcAft>
                          <a:spcPts val="0"/>
                        </a:spcAft>
                        <a:buNone/>
                      </a:pPr>
                      <a:r>
                        <a:rPr lang="en-US" sz="1200" b="1" u="none" strike="noStrike" cap="none">
                          <a:solidFill>
                            <a:srgbClr val="FFFFFF"/>
                          </a:solidFill>
                          <a:latin typeface="Calibri"/>
                          <a:ea typeface="Calibri"/>
                          <a:cs typeface="Calibri"/>
                          <a:sym typeface="Calibri"/>
                        </a:rPr>
                        <a:t>Assessment Method</a:t>
                      </a:r>
                      <a:endParaRPr sz="1200" u="none" strike="noStrike" cap="none">
                        <a:latin typeface="Calibri"/>
                        <a:ea typeface="Calibri"/>
                        <a:cs typeface="Calibri"/>
                        <a:sym typeface="Calibri"/>
                      </a:endParaRPr>
                    </a:p>
                  </a:txBody>
                  <a:tcPr marL="0" marR="0" marT="0" marB="0">
                    <a:lnL w="1905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042E60"/>
                    </a:solidFill>
                  </a:tcPr>
                </a:tc>
                <a:tc>
                  <a:txBody>
                    <a:bodyPr/>
                    <a:lstStyle/>
                    <a:p>
                      <a:pPr marL="68580" marR="0" lvl="0" indent="0" algn="l" rtl="0">
                        <a:lnSpc>
                          <a:spcPct val="111666"/>
                        </a:lnSpc>
                        <a:spcBef>
                          <a:spcPts val="0"/>
                        </a:spcBef>
                        <a:spcAft>
                          <a:spcPts val="0"/>
                        </a:spcAft>
                        <a:buNone/>
                      </a:pPr>
                      <a:r>
                        <a:rPr lang="en-US" sz="1200" b="1" u="none" strike="noStrike" cap="none">
                          <a:solidFill>
                            <a:srgbClr val="FFFFFF"/>
                          </a:solidFill>
                          <a:latin typeface="Calibri"/>
                          <a:ea typeface="Calibri"/>
                          <a:cs typeface="Calibri"/>
                          <a:sym typeface="Calibri"/>
                        </a:rPr>
                        <a:t>Description of Item</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042E60"/>
                    </a:solidFill>
                  </a:tcPr>
                </a:tc>
                <a:tc>
                  <a:txBody>
                    <a:bodyPr/>
                    <a:lstStyle/>
                    <a:p>
                      <a:pPr marL="0" marR="0" lvl="0" indent="0" algn="ctr" rtl="0">
                        <a:lnSpc>
                          <a:spcPct val="111666"/>
                        </a:lnSpc>
                        <a:spcBef>
                          <a:spcPts val="0"/>
                        </a:spcBef>
                        <a:spcAft>
                          <a:spcPts val="0"/>
                        </a:spcAft>
                        <a:buNone/>
                      </a:pPr>
                      <a:r>
                        <a:rPr lang="en-US" sz="1200" b="1" u="none" strike="noStrike" cap="none">
                          <a:solidFill>
                            <a:srgbClr val="FFFFFF"/>
                          </a:solidFill>
                          <a:latin typeface="Calibri"/>
                          <a:ea typeface="Calibri"/>
                          <a:cs typeface="Calibri"/>
                          <a:sym typeface="Calibri"/>
                        </a:rPr>
                        <a:t>% weighting</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042E60"/>
                    </a:solidFill>
                  </a:tcPr>
                </a:tc>
                <a:tc>
                  <a:txBody>
                    <a:bodyPr/>
                    <a:lstStyle/>
                    <a:p>
                      <a:pPr marL="1270" marR="0" lvl="0" indent="0" algn="ctr" rtl="0">
                        <a:lnSpc>
                          <a:spcPct val="111666"/>
                        </a:lnSpc>
                        <a:spcBef>
                          <a:spcPts val="0"/>
                        </a:spcBef>
                        <a:spcAft>
                          <a:spcPts val="0"/>
                        </a:spcAft>
                        <a:buNone/>
                      </a:pPr>
                      <a:r>
                        <a:rPr lang="en-US" sz="1200" b="1" u="none" strike="noStrike" cap="none">
                          <a:solidFill>
                            <a:srgbClr val="FFFFFF"/>
                          </a:solidFill>
                          <a:latin typeface="Calibri"/>
                          <a:ea typeface="Calibri"/>
                          <a:cs typeface="Calibri"/>
                          <a:sym typeface="Calibri"/>
                        </a:rPr>
                        <a:t>Week Due</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042E60"/>
                    </a:solidFill>
                  </a:tcPr>
                </a:tc>
                <a:extLst>
                  <a:ext uri="{0D108BD9-81ED-4DB2-BD59-A6C34878D82A}">
                    <a16:rowId xmlns:a16="http://schemas.microsoft.com/office/drawing/2014/main" val="10000"/>
                  </a:ext>
                </a:extLst>
              </a:tr>
              <a:tr h="905375">
                <a:tc>
                  <a:txBody>
                    <a:bodyPr/>
                    <a:lstStyle/>
                    <a:p>
                      <a:pPr marL="396240" marR="0" lvl="0" indent="0" algn="l" rtl="0">
                        <a:lnSpc>
                          <a:spcPct val="114583"/>
                        </a:lnSpc>
                        <a:spcBef>
                          <a:spcPts val="0"/>
                        </a:spcBef>
                        <a:spcAft>
                          <a:spcPts val="0"/>
                        </a:spcAft>
                        <a:buNone/>
                      </a:pPr>
                      <a:r>
                        <a:rPr lang="en-US" sz="1200" b="1" u="none" strike="noStrike" cap="none">
                          <a:solidFill>
                            <a:srgbClr val="FFFFFF"/>
                          </a:solidFill>
                          <a:latin typeface="Calibri"/>
                          <a:ea typeface="Calibri"/>
                          <a:cs typeface="Calibri"/>
                          <a:sym typeface="Calibri"/>
                        </a:rPr>
                        <a:t>Coursework</a:t>
                      </a:r>
                      <a:endParaRPr sz="1200" u="none" strike="noStrike" cap="none">
                        <a:latin typeface="Calibri"/>
                        <a:ea typeface="Calibri"/>
                        <a:cs typeface="Calibri"/>
                        <a:sym typeface="Calibri"/>
                      </a:endParaRPr>
                    </a:p>
                  </a:txBody>
                  <a:tcPr marL="0" marR="0" marT="0" marB="0">
                    <a:lnL w="1905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042E60"/>
                    </a:solidFill>
                  </a:tcPr>
                </a:tc>
                <a:tc>
                  <a:txBody>
                    <a:bodyPr/>
                    <a:lstStyle/>
                    <a:p>
                      <a:pPr marL="68580" marR="0" lvl="0" indent="0" algn="l" rtl="0">
                        <a:lnSpc>
                          <a:spcPct val="114583"/>
                        </a:lnSpc>
                        <a:spcBef>
                          <a:spcPts val="0"/>
                        </a:spcBef>
                        <a:spcAft>
                          <a:spcPts val="0"/>
                        </a:spcAft>
                        <a:buNone/>
                      </a:pPr>
                      <a:r>
                        <a:rPr lang="en-US" sz="1200" u="none" strike="noStrike" cap="none">
                          <a:latin typeface="Calibri"/>
                          <a:ea typeface="Calibri"/>
                          <a:cs typeface="Calibri"/>
                          <a:sym typeface="Calibri"/>
                        </a:rPr>
                        <a:t>Individual Business data</a:t>
                      </a:r>
                      <a:endParaRPr sz="1200" u="none" strike="noStrike" cap="none">
                        <a:latin typeface="Calibri"/>
                        <a:ea typeface="Calibri"/>
                        <a:cs typeface="Calibri"/>
                        <a:sym typeface="Calibri"/>
                      </a:endParaRPr>
                    </a:p>
                    <a:p>
                      <a:pPr marL="68580" marR="142240" lvl="0" indent="0" algn="l" rtl="0">
                        <a:lnSpc>
                          <a:spcPct val="100000"/>
                        </a:lnSpc>
                        <a:spcBef>
                          <a:spcPts val="0"/>
                        </a:spcBef>
                        <a:spcAft>
                          <a:spcPts val="0"/>
                        </a:spcAft>
                        <a:buNone/>
                      </a:pPr>
                      <a:r>
                        <a:rPr lang="en-US" sz="1200" u="none" strike="noStrike" cap="none">
                          <a:latin typeface="Calibri"/>
                          <a:ea typeface="Calibri"/>
                          <a:cs typeface="Calibri"/>
                          <a:sym typeface="Calibri"/>
                        </a:rPr>
                        <a:t>analytical report [1500 words +  analytical output and  evaluation]</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DD2"/>
                    </a:solidFill>
                  </a:tcPr>
                </a:tc>
                <a:tc>
                  <a:txBody>
                    <a:bodyPr/>
                    <a:lstStyle/>
                    <a:p>
                      <a:pPr marL="3175" marR="0" lvl="0" indent="0" algn="ctr" rtl="0">
                        <a:lnSpc>
                          <a:spcPct val="114583"/>
                        </a:lnSpc>
                        <a:spcBef>
                          <a:spcPts val="0"/>
                        </a:spcBef>
                        <a:spcAft>
                          <a:spcPts val="0"/>
                        </a:spcAft>
                        <a:buNone/>
                      </a:pPr>
                      <a:r>
                        <a:rPr lang="en-US" sz="1200" u="none" strike="noStrike" cap="none">
                          <a:latin typeface="Calibri"/>
                          <a:ea typeface="Calibri"/>
                          <a:cs typeface="Calibri"/>
                          <a:sym typeface="Calibri"/>
                        </a:rPr>
                        <a:t>60%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DD2"/>
                    </a:solidFill>
                  </a:tcPr>
                </a:tc>
                <a:tc>
                  <a:txBody>
                    <a:bodyPr/>
                    <a:lstStyle/>
                    <a:p>
                      <a:pPr marL="0" marR="0" lvl="0" indent="0" algn="ctr" rtl="0">
                        <a:lnSpc>
                          <a:spcPct val="114583"/>
                        </a:lnSpc>
                        <a:spcBef>
                          <a:spcPts val="0"/>
                        </a:spcBef>
                        <a:spcAft>
                          <a:spcPts val="0"/>
                        </a:spcAft>
                        <a:buNone/>
                      </a:pPr>
                      <a:r>
                        <a:rPr lang="en-US" sz="1200" u="none" strike="noStrike" cap="none">
                          <a:latin typeface="Calibri"/>
                          <a:ea typeface="Calibri"/>
                          <a:cs typeface="Calibri"/>
                          <a:sym typeface="Calibri"/>
                        </a:rPr>
                        <a:t>11</a:t>
                      </a:r>
                      <a:endParaRPr/>
                    </a:p>
                  </a:txBody>
                  <a:tcPr marL="0" marR="0" marT="0" marB="0">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DD2"/>
                    </a:solidFill>
                  </a:tcPr>
                </a:tc>
                <a:extLst>
                  <a:ext uri="{0D108BD9-81ED-4DB2-BD59-A6C34878D82A}">
                    <a16:rowId xmlns:a16="http://schemas.microsoft.com/office/drawing/2014/main" val="10001"/>
                  </a:ext>
                </a:extLst>
              </a:tr>
              <a:tr h="226350">
                <a:tc>
                  <a:txBody>
                    <a:bodyPr/>
                    <a:lstStyle/>
                    <a:p>
                      <a:pPr marL="346075" marR="0" lvl="0" indent="0" algn="l" rtl="0">
                        <a:lnSpc>
                          <a:spcPct val="111666"/>
                        </a:lnSpc>
                        <a:spcBef>
                          <a:spcPts val="0"/>
                        </a:spcBef>
                        <a:spcAft>
                          <a:spcPts val="0"/>
                        </a:spcAft>
                        <a:buNone/>
                      </a:pPr>
                      <a:r>
                        <a:rPr lang="en-US" sz="1200" b="1" u="none" strike="noStrike" cap="none">
                          <a:solidFill>
                            <a:srgbClr val="FFFFFF"/>
                          </a:solidFill>
                          <a:latin typeface="Calibri"/>
                          <a:ea typeface="Calibri"/>
                          <a:cs typeface="Calibri"/>
                          <a:sym typeface="Calibri"/>
                        </a:rPr>
                        <a:t>Written Exam</a:t>
                      </a:r>
                      <a:endParaRPr sz="1200" u="none" strike="noStrike" cap="none">
                        <a:latin typeface="Calibri"/>
                        <a:ea typeface="Calibri"/>
                        <a:cs typeface="Calibri"/>
                        <a:sym typeface="Calibri"/>
                      </a:endParaRPr>
                    </a:p>
                  </a:txBody>
                  <a:tcPr marL="0" marR="0" marT="0" marB="0">
                    <a:lnL w="19050" cap="flat" cmpd="sng">
                      <a:solidFill>
                        <a:srgbClr val="FFFFFF"/>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FFFFFF"/>
                      </a:solidFill>
                      <a:prstDash val="solid"/>
                      <a:round/>
                      <a:headEnd type="none" w="sm" len="sm"/>
                      <a:tailEnd type="none" w="sm" len="sm"/>
                    </a:lnB>
                    <a:solidFill>
                      <a:srgbClr val="042E60"/>
                    </a:solidFill>
                  </a:tcPr>
                </a:tc>
                <a:tc>
                  <a:txBody>
                    <a:bodyPr/>
                    <a:lstStyle/>
                    <a:p>
                      <a:pPr marL="68580" marR="0" lvl="0" indent="0" algn="l" rtl="0">
                        <a:lnSpc>
                          <a:spcPct val="111666"/>
                        </a:lnSpc>
                        <a:spcBef>
                          <a:spcPts val="0"/>
                        </a:spcBef>
                        <a:spcAft>
                          <a:spcPts val="0"/>
                        </a:spcAft>
                        <a:buNone/>
                      </a:pPr>
                      <a:r>
                        <a:rPr lang="en-US" sz="1200" u="none" strike="noStrike" cap="none">
                          <a:latin typeface="Calibri"/>
                          <a:ea typeface="Calibri"/>
                          <a:cs typeface="Calibri"/>
                          <a:sym typeface="Calibri"/>
                        </a:rPr>
                        <a:t>2 hour unseen exam.</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FFFFFF"/>
                      </a:solidFill>
                      <a:prstDash val="solid"/>
                      <a:round/>
                      <a:headEnd type="none" w="sm" len="sm"/>
                      <a:tailEnd type="none" w="sm" len="sm"/>
                    </a:lnB>
                    <a:solidFill>
                      <a:srgbClr val="CCCDD2"/>
                    </a:solidFill>
                  </a:tcPr>
                </a:tc>
                <a:tc>
                  <a:txBody>
                    <a:bodyPr/>
                    <a:lstStyle/>
                    <a:p>
                      <a:pPr marL="3175" marR="0" lvl="0" indent="0" algn="ctr" rtl="0">
                        <a:lnSpc>
                          <a:spcPct val="111666"/>
                        </a:lnSpc>
                        <a:spcBef>
                          <a:spcPts val="0"/>
                        </a:spcBef>
                        <a:spcAft>
                          <a:spcPts val="0"/>
                        </a:spcAft>
                        <a:buNone/>
                      </a:pPr>
                      <a:r>
                        <a:rPr lang="en-US" sz="1200" u="none" strike="noStrike" cap="none">
                          <a:latin typeface="Calibri"/>
                          <a:ea typeface="Calibri"/>
                          <a:cs typeface="Calibri"/>
                          <a:sym typeface="Calibri"/>
                        </a:rPr>
                        <a:t>40%</a:t>
                      </a:r>
                      <a:endParaRPr sz="12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FFFFFF"/>
                      </a:solidFill>
                      <a:prstDash val="solid"/>
                      <a:round/>
                      <a:headEnd type="none" w="sm" len="sm"/>
                      <a:tailEnd type="none" w="sm" len="sm"/>
                    </a:lnB>
                    <a:solidFill>
                      <a:srgbClr val="E7E8EA"/>
                    </a:solidFill>
                  </a:tcPr>
                </a:tc>
                <a:tc>
                  <a:txBody>
                    <a:bodyPr/>
                    <a:lstStyle/>
                    <a:p>
                      <a:pPr marL="0" marR="0" lvl="0" indent="0" algn="ctr" rtl="0">
                        <a:lnSpc>
                          <a:spcPct val="111666"/>
                        </a:lnSpc>
                        <a:spcBef>
                          <a:spcPts val="0"/>
                        </a:spcBef>
                        <a:spcAft>
                          <a:spcPts val="0"/>
                        </a:spcAft>
                        <a:buNone/>
                      </a:pPr>
                      <a:r>
                        <a:rPr lang="en-US" sz="1200" u="none" strike="noStrike" cap="none">
                          <a:latin typeface="Calibri"/>
                          <a:ea typeface="Calibri"/>
                          <a:cs typeface="Calibri"/>
                          <a:sym typeface="Calibri"/>
                        </a:rPr>
                        <a:t>15</a:t>
                      </a:r>
                      <a:endParaRPr/>
                    </a:p>
                  </a:txBody>
                  <a:tcPr marL="0" marR="0" marT="0" marB="0">
                    <a:lnL w="12700" cap="flat" cmpd="sng">
                      <a:solidFill>
                        <a:srgbClr val="000000"/>
                      </a:solidFill>
                      <a:prstDash val="solid"/>
                      <a:round/>
                      <a:headEnd type="none" w="sm" len="sm"/>
                      <a:tailEnd type="none" w="sm" len="sm"/>
                    </a:lnL>
                    <a:lnR w="19050" cap="flat" cmpd="sng">
                      <a:solidFill>
                        <a:srgbClr val="FFFFFF"/>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FFFFFF"/>
                      </a:solidFill>
                      <a:prstDash val="solid"/>
                      <a:round/>
                      <a:headEnd type="none" w="sm" len="sm"/>
                      <a:tailEnd type="none" w="sm" len="sm"/>
                    </a:lnB>
                    <a:solidFill>
                      <a:srgbClr val="CCCDD2"/>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378663" y="362203"/>
            <a:ext cx="10167620" cy="1122680"/>
          </a:xfrm>
          <a:prstGeom prst="rect">
            <a:avLst/>
          </a:prstGeom>
          <a:noFill/>
          <a:ln>
            <a:noFill/>
          </a:ln>
        </p:spPr>
        <p:txBody>
          <a:bodyPr spcFirstLastPara="1" wrap="square" lIns="0" tIns="12700" rIns="0" bIns="0" anchor="b" anchorCtr="0">
            <a:spAutoFit/>
          </a:bodyPr>
          <a:lstStyle/>
          <a:p>
            <a:pPr marL="12700" marR="5080" lvl="0" indent="0" algn="l" rtl="0">
              <a:lnSpc>
                <a:spcPct val="100000"/>
              </a:lnSpc>
              <a:spcBef>
                <a:spcPts val="0"/>
              </a:spcBef>
              <a:spcAft>
                <a:spcPts val="0"/>
              </a:spcAft>
              <a:buClr>
                <a:schemeClr val="dk1"/>
              </a:buClr>
              <a:buSzPts val="3600"/>
              <a:buFont typeface="Verdana"/>
              <a:buNone/>
            </a:pPr>
            <a:r>
              <a:rPr lang="en-US" sz="3600" b="0">
                <a:solidFill>
                  <a:schemeClr val="dk1"/>
                </a:solidFill>
                <a:latin typeface="Verdana"/>
                <a:ea typeface="Verdana"/>
                <a:cs typeface="Verdana"/>
                <a:sym typeface="Verdana"/>
              </a:rPr>
              <a:t>OVERVIEW OF DATA SCIENCE CONCEPTS AND  TECHNIQUES</a:t>
            </a:r>
            <a:endParaRPr sz="3600">
              <a:solidFill>
                <a:schemeClr val="dk1"/>
              </a:solidFill>
              <a:latin typeface="Verdana"/>
              <a:ea typeface="Verdana"/>
              <a:cs typeface="Verdana"/>
              <a:sym typeface="Verdana"/>
            </a:endParaRPr>
          </a:p>
        </p:txBody>
      </p:sp>
      <p:sp>
        <p:nvSpPr>
          <p:cNvPr id="143" name="Google Shape;143;p9"/>
          <p:cNvSpPr txBox="1"/>
          <p:nvPr/>
        </p:nvSpPr>
        <p:spPr>
          <a:xfrm>
            <a:off x="767587" y="2197043"/>
            <a:ext cx="10087610" cy="3771900"/>
          </a:xfrm>
          <a:prstGeom prst="rect">
            <a:avLst/>
          </a:prstGeom>
          <a:noFill/>
          <a:ln>
            <a:noFill/>
          </a:ln>
        </p:spPr>
        <p:txBody>
          <a:bodyPr spcFirstLastPara="1" wrap="square" lIns="0" tIns="155575" rIns="0" bIns="0" anchor="t" anchorCtr="0">
            <a:spAutoFit/>
          </a:bodyPr>
          <a:lstStyle/>
          <a:p>
            <a:pPr marL="12700" marR="0" lvl="0" indent="0" algn="l" rtl="0">
              <a:lnSpc>
                <a:spcPct val="100000"/>
              </a:lnSpc>
              <a:spcBef>
                <a:spcPts val="0"/>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What is data science?</a:t>
            </a:r>
            <a:endParaRPr sz="2000">
              <a:solidFill>
                <a:schemeClr val="dk1"/>
              </a:solidFill>
              <a:latin typeface="Tahoma"/>
              <a:ea typeface="Tahoma"/>
              <a:cs typeface="Tahoma"/>
              <a:sym typeface="Tahoma"/>
            </a:endParaRPr>
          </a:p>
          <a:p>
            <a:pPr marL="469900" marR="0" lvl="0" indent="0" algn="l" rtl="0">
              <a:lnSpc>
                <a:spcPct val="100000"/>
              </a:lnSpc>
              <a:spcBef>
                <a:spcPts val="101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Methods and techniques for extracting useful information and knowledge from data.</a:t>
            </a:r>
            <a:endParaRPr sz="1800">
              <a:solidFill>
                <a:schemeClr val="dk1"/>
              </a:solidFill>
              <a:latin typeface="Tahoma"/>
              <a:ea typeface="Tahoma"/>
              <a:cs typeface="Tahoma"/>
              <a:sym typeface="Tahoma"/>
            </a:endParaRPr>
          </a:p>
          <a:p>
            <a:pPr marL="469900" marR="0" lvl="0" indent="0" algn="l" rtl="0">
              <a:lnSpc>
                <a:spcPct val="100000"/>
              </a:lnSpc>
              <a:spcBef>
                <a:spcPts val="994"/>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Interdisciplinary (Computer Science, Maths, Statistics, and Decision Science)</a:t>
            </a:r>
            <a:endParaRPr sz="1800">
              <a:solidFill>
                <a:schemeClr val="dk1"/>
              </a:solidFill>
              <a:latin typeface="Tahoma"/>
              <a:ea typeface="Tahoma"/>
              <a:cs typeface="Tahoma"/>
              <a:sym typeface="Tahoma"/>
            </a:endParaRPr>
          </a:p>
          <a:p>
            <a:pPr marL="469900" marR="0" lvl="0" indent="0" algn="l" rtl="0">
              <a:lnSpc>
                <a:spcPct val="100000"/>
              </a:lnSpc>
              <a:spcBef>
                <a:spcPts val="994"/>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Technical, analytical, and business skills.</a:t>
            </a:r>
            <a:endParaRPr sz="1800">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200">
              <a:solidFill>
                <a:schemeClr val="dk1"/>
              </a:solidFill>
              <a:latin typeface="Tahoma"/>
              <a:ea typeface="Tahoma"/>
              <a:cs typeface="Tahoma"/>
              <a:sym typeface="Tahoma"/>
            </a:endParaRPr>
          </a:p>
          <a:p>
            <a:pPr marL="12700" marR="0" lvl="0" indent="0" algn="l" rtl="0">
              <a:lnSpc>
                <a:spcPct val="100000"/>
              </a:lnSpc>
              <a:spcBef>
                <a:spcPts val="1945"/>
              </a:spcBef>
              <a:spcAft>
                <a:spcPts val="0"/>
              </a:spcAft>
              <a:buNone/>
            </a:pPr>
            <a:r>
              <a:rPr lang="en-US" sz="1600">
                <a:solidFill>
                  <a:srgbClr val="FFFFFF"/>
                </a:solidFill>
                <a:latin typeface="Quattrocento Sans"/>
                <a:ea typeface="Quattrocento Sans"/>
                <a:cs typeface="Quattrocento Sans"/>
                <a:sym typeface="Quattrocento Sans"/>
              </a:rPr>
              <a:t>⯈ </a:t>
            </a:r>
            <a:r>
              <a:rPr lang="en-US" sz="2000" b="1">
                <a:solidFill>
                  <a:schemeClr val="dk1"/>
                </a:solidFill>
                <a:latin typeface="Tahoma"/>
                <a:ea typeface="Tahoma"/>
                <a:cs typeface="Tahoma"/>
                <a:sym typeface="Tahoma"/>
              </a:rPr>
              <a:t>Why are Businesses interested in data science projects?</a:t>
            </a:r>
            <a:endParaRPr sz="2000">
              <a:solidFill>
                <a:schemeClr val="dk1"/>
              </a:solidFill>
              <a:latin typeface="Tahoma"/>
              <a:ea typeface="Tahoma"/>
              <a:cs typeface="Tahoma"/>
              <a:sym typeface="Tahoma"/>
            </a:endParaRPr>
          </a:p>
          <a:p>
            <a:pPr marL="469900" marR="0" lvl="0" indent="0" algn="l" rtl="0">
              <a:lnSpc>
                <a:spcPct val="100000"/>
              </a:lnSpc>
              <a:spcBef>
                <a:spcPts val="1005"/>
              </a:spcBef>
              <a:spcAft>
                <a:spcPts val="0"/>
              </a:spcAft>
              <a:buNone/>
            </a:pPr>
            <a:r>
              <a:rPr lang="en-US" sz="1450">
                <a:solidFill>
                  <a:srgbClr val="FFFFFF"/>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Competitive advantages.</a:t>
            </a:r>
            <a:endParaRPr sz="1800">
              <a:solidFill>
                <a:schemeClr val="dk1"/>
              </a:solidFill>
              <a:latin typeface="Tahoma"/>
              <a:ea typeface="Tahoma"/>
              <a:cs typeface="Tahoma"/>
              <a:sym typeface="Tahoma"/>
            </a:endParaRPr>
          </a:p>
          <a:p>
            <a:pPr marL="469900" marR="0" lvl="0" indent="0" algn="l" rtl="0">
              <a:lnSpc>
                <a:spcPct val="100000"/>
              </a:lnSpc>
              <a:spcBef>
                <a:spcPts val="1000"/>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Productivity	increase.</a:t>
            </a:r>
            <a:endParaRPr sz="1800">
              <a:solidFill>
                <a:schemeClr val="dk1"/>
              </a:solidFill>
              <a:latin typeface="Tahoma"/>
              <a:ea typeface="Tahoma"/>
              <a:cs typeface="Tahoma"/>
              <a:sym typeface="Tahoma"/>
            </a:endParaRPr>
          </a:p>
          <a:p>
            <a:pPr marL="469900" marR="0" lvl="0" indent="0" algn="l" rtl="0">
              <a:lnSpc>
                <a:spcPct val="100000"/>
              </a:lnSpc>
              <a:spcBef>
                <a:spcPts val="1005"/>
              </a:spcBef>
              <a:spcAft>
                <a:spcPts val="0"/>
              </a:spcAft>
              <a:buNone/>
            </a:pPr>
            <a:r>
              <a:rPr lang="en-US" sz="1450">
                <a:solidFill>
                  <a:schemeClr val="dk1"/>
                </a:solidFill>
                <a:latin typeface="Quattrocento Sans"/>
                <a:ea typeface="Quattrocento Sans"/>
                <a:cs typeface="Quattrocento Sans"/>
                <a:sym typeface="Quattrocento Sans"/>
              </a:rPr>
              <a:t>⯈ </a:t>
            </a:r>
            <a:r>
              <a:rPr lang="en-US" sz="1800" b="1">
                <a:solidFill>
                  <a:schemeClr val="dk1"/>
                </a:solidFill>
                <a:latin typeface="Tahoma"/>
                <a:ea typeface="Tahoma"/>
                <a:cs typeface="Tahoma"/>
                <a:sym typeface="Tahoma"/>
              </a:rPr>
              <a:t>Enhance customer engagement/satisfaction.</a:t>
            </a:r>
            <a:endParaRPr sz="1800">
              <a:solidFill>
                <a:schemeClr val="dk1"/>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New_LTW_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628</Words>
  <Application>Microsoft Office PowerPoint</Application>
  <PresentationFormat>Widescreen</PresentationFormat>
  <Paragraphs>199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Quattrocento Sans</vt:lpstr>
      <vt:lpstr>Calibri</vt:lpstr>
      <vt:lpstr>Arial</vt:lpstr>
      <vt:lpstr>Verdana</vt:lpstr>
      <vt:lpstr>Tahoma</vt:lpstr>
      <vt:lpstr>New_LTW_Template</vt:lpstr>
      <vt:lpstr>Smart Data and Discovery</vt:lpstr>
      <vt:lpstr>MODULE INFORMATION</vt:lpstr>
      <vt:lpstr>MODULE AIMS</vt:lpstr>
      <vt:lpstr>LEARNING OUTCOMES</vt:lpstr>
      <vt:lpstr>PowerPoint Presentation</vt:lpstr>
      <vt:lpstr>TEACHING MATERIALS</vt:lpstr>
      <vt:lpstr>LEARNING AND TEACHING</vt:lpstr>
      <vt:lpstr>ASSESSMENT</vt:lpstr>
      <vt:lpstr>OVERVIEW OF DATA SCIENCE CONCEPTS AND  TECHNIQUES</vt:lpstr>
      <vt:lpstr>⯈ Data driven decision making:</vt:lpstr>
      <vt:lpstr>⯈  Data analytics ( data mining) lifecycle:</vt:lpstr>
      <vt:lpstr>Data analytics ( data mining) lifecycle: iterative process.</vt:lpstr>
      <vt:lpstr>BUSINESS UNDERSTANDING</vt:lpstr>
      <vt:lpstr>⯈ Common data mining or analysis tasks.</vt:lpstr>
      <vt:lpstr>⯈ Supervised Versus Unsupervised Methods</vt:lpstr>
      <vt:lpstr>DATA UNDERSTANDING</vt:lpstr>
      <vt:lpstr>DATA PREPARATION</vt:lpstr>
      <vt:lpstr>MODELLING</vt:lpstr>
      <vt:lpstr>MODELLING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Data and Discovery</dc:title>
  <dc:creator>Samson Habte</dc:creator>
  <cp:lastModifiedBy>IIC</cp:lastModifiedBy>
  <cp:revision>18</cp:revision>
  <dcterms:created xsi:type="dcterms:W3CDTF">2022-08-08T07:49:11Z</dcterms:created>
  <dcterms:modified xsi:type="dcterms:W3CDTF">2024-02-19T12:04:28Z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2018-02-08T00:00:00Z</vt:filetime>
  </property>
  <property fmtid="{D5CDD505-2E9C-101B-9397-08002B2CF9AE}" pid="3" name="Creator">
    <vt:lpwstr>Microsoft® PowerPoint® 2016</vt:lpwstr>
  </property>
  <property fmtid="{D5CDD505-2E9C-101B-9397-08002B2CF9AE}" pid="4" name="LastSaved">
    <vt:filetime>2022-08-08T00:00:00Z</vt:filetime>
  </property>
</Properties>
</file>