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3"/>
  </p:notesMasterIdLst>
  <p:handoutMasterIdLst>
    <p:handoutMasterId r:id="rId24"/>
  </p:handoutMasterIdLst>
  <p:sldIdLst>
    <p:sldId id="256" r:id="rId5"/>
    <p:sldId id="257" r:id="rId6"/>
    <p:sldId id="282" r:id="rId7"/>
    <p:sldId id="281" r:id="rId8"/>
    <p:sldId id="267" r:id="rId9"/>
    <p:sldId id="270" r:id="rId10"/>
    <p:sldId id="280" r:id="rId11"/>
    <p:sldId id="271" r:id="rId12"/>
    <p:sldId id="272" r:id="rId13"/>
    <p:sldId id="273" r:id="rId14"/>
    <p:sldId id="274" r:id="rId15"/>
    <p:sldId id="277" r:id="rId16"/>
    <p:sldId id="275" r:id="rId17"/>
    <p:sldId id="276" r:id="rId18"/>
    <p:sldId id="278" r:id="rId19"/>
    <p:sldId id="279" r:id="rId20"/>
    <p:sldId id="268" r:id="rId21"/>
    <p:sldId id="269"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2ECDC4FA-46DE-473F-AADB-6BE435B618CD}" v="1141" dt="2023-11-29T01:54:32.100"/>
    <p1510:client id="{302CA004-395D-5B2F-8C49-C1DA192202EC}" v="57" dt="2023-11-28T18:49:51.538"/>
    <p1510:client id="{6AC5099D-46FA-F2C0-A0EE-1A0EDB05FC81}" v="3" dt="2023-11-28T18:48:20.272"/>
    <p1510:client id="{CBF1DD8C-316B-4DDA-B0B1-D1F505B28130}" v="264" dt="2023-11-28T05:45:56.908"/>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419511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11/28/2023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lacity.org/Public-Safety/Crime-Data-from-2020-to-Present/2nrs-mtv8" TargetMode="External"/><Relationship Id="rId2" Type="http://schemas.openxmlformats.org/officeDocument/2006/relationships/hyperlink" Target="https://catalog.data.gov/dataset/crime-data-from-2020-to-pres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343" y="100715"/>
            <a:ext cx="9220928" cy="5482731"/>
          </a:xfrm>
        </p:spPr>
        <p:txBody>
          <a:bodyPr/>
          <a:lstStyle/>
          <a:p>
            <a:pPr algn="ctr"/>
            <a:r>
              <a:rPr lang="en-US" sz="4000" dirty="0">
                <a:ea typeface="+mj-lt"/>
                <a:cs typeface="+mj-lt"/>
              </a:rPr>
              <a:t>CSC 219-Final Project</a:t>
            </a:r>
            <a:br>
              <a:rPr lang="en-US" sz="4000" dirty="0">
                <a:ea typeface="+mj-lt"/>
                <a:cs typeface="+mj-lt"/>
              </a:rPr>
            </a:br>
            <a:br>
              <a:rPr lang="en-US" sz="4000" dirty="0">
                <a:ea typeface="+mj-lt"/>
                <a:cs typeface="+mj-lt"/>
              </a:rPr>
            </a:br>
            <a:r>
              <a:rPr lang="en-US" sz="4000" dirty="0">
                <a:ea typeface="+mj-lt"/>
                <a:cs typeface="+mj-lt"/>
              </a:rPr>
              <a:t>Descent classification for crime data in Los Angeles.</a:t>
            </a:r>
            <a:br>
              <a:rPr lang="en-US" sz="4000" dirty="0">
                <a:ea typeface="+mj-lt"/>
                <a:cs typeface="+mj-lt"/>
              </a:rPr>
            </a:br>
            <a:br>
              <a:rPr lang="en-US" sz="4000" dirty="0">
                <a:ea typeface="+mj-lt"/>
                <a:cs typeface="+mj-lt"/>
              </a:rPr>
            </a:br>
            <a:r>
              <a:rPr lang="en-US" sz="4000" dirty="0">
                <a:ea typeface="+mj-lt"/>
                <a:cs typeface="+mj-lt"/>
              </a:rPr>
              <a:t>Project Type-B</a:t>
            </a:r>
            <a:br>
              <a:rPr lang="en-US" sz="4000" dirty="0">
                <a:ea typeface="+mj-lt"/>
                <a:cs typeface="+mj-lt"/>
              </a:rPr>
            </a:br>
            <a:br>
              <a:rPr lang="en-US" sz="4000" dirty="0">
                <a:ea typeface="+mj-lt"/>
                <a:cs typeface="+mj-lt"/>
              </a:rPr>
            </a:br>
            <a:endParaRPr lang="en-US" sz="4000"/>
          </a:p>
        </p:txBody>
      </p:sp>
      <p:sp>
        <p:nvSpPr>
          <p:cNvPr id="3" name="Subtitle 2"/>
          <p:cNvSpPr>
            <a:spLocks noGrp="1"/>
          </p:cNvSpPr>
          <p:nvPr>
            <p:ph type="subTitle" idx="1"/>
          </p:nvPr>
        </p:nvSpPr>
        <p:spPr>
          <a:xfrm>
            <a:off x="1522413" y="5105400"/>
            <a:ext cx="9143999" cy="1378751"/>
          </a:xfrm>
        </p:spPr>
        <p:txBody>
          <a:bodyPr vert="horz" lIns="91440" tIns="45720" rIns="91440" bIns="45720" rtlCol="0" anchor="t">
            <a:normAutofit fontScale="92500" lnSpcReduction="20000"/>
          </a:bodyPr>
          <a:lstStyle/>
          <a:p>
            <a:r>
              <a:rPr lang="en-US" dirty="0" err="1">
                <a:ea typeface="+mn-lt"/>
                <a:cs typeface="+mn-lt"/>
              </a:rPr>
              <a:t>Saunvid</a:t>
            </a:r>
            <a:r>
              <a:rPr lang="en-US" dirty="0">
                <a:ea typeface="+mn-lt"/>
                <a:cs typeface="+mn-lt"/>
              </a:rPr>
              <a:t> Ganbavale-302967288 </a:t>
            </a:r>
          </a:p>
          <a:p>
            <a:endParaRPr lang="en-US" dirty="0">
              <a:ea typeface="+mn-lt"/>
              <a:cs typeface="+mn-lt"/>
            </a:endParaRPr>
          </a:p>
          <a:p>
            <a:r>
              <a:rPr lang="en-US" dirty="0">
                <a:ea typeface="+mn-lt"/>
                <a:cs typeface="+mn-lt"/>
              </a:rPr>
              <a:t>Aayush Bhavsar-303261075 </a:t>
            </a:r>
            <a:endParaRPr lang="en-US" dirty="0"/>
          </a:p>
          <a:p>
            <a:endParaRPr lang="en-US" dirty="0">
              <a:ea typeface="+mn-lt"/>
              <a:cs typeface="+mn-lt"/>
            </a:endParaRPr>
          </a:p>
          <a:p>
            <a:r>
              <a:rPr lang="en-US" dirty="0">
                <a:ea typeface="+mn-lt"/>
                <a:cs typeface="+mn-lt"/>
              </a:rPr>
              <a:t>Omkar Walunj-303269226</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3C40-478D-579C-EA88-53281B9DA3B5}"/>
              </a:ext>
            </a:extLst>
          </p:cNvPr>
          <p:cNvSpPr>
            <a:spLocks noGrp="1"/>
          </p:cNvSpPr>
          <p:nvPr>
            <p:ph type="title"/>
          </p:nvPr>
        </p:nvSpPr>
        <p:spPr>
          <a:xfrm>
            <a:off x="1522414" y="153175"/>
            <a:ext cx="9143998" cy="1142225"/>
          </a:xfrm>
        </p:spPr>
        <p:txBody>
          <a:bodyPr>
            <a:normAutofit fontScale="90000"/>
          </a:bodyPr>
          <a:lstStyle/>
          <a:p>
            <a:br>
              <a:rPr lang="en-US">
                <a:ea typeface="+mj-lt"/>
                <a:cs typeface="+mj-lt"/>
              </a:rPr>
            </a:br>
            <a:r>
              <a:rPr lang="en-US">
                <a:ea typeface="+mj-lt"/>
                <a:cs typeface="+mj-lt"/>
              </a:rPr>
              <a:t>FCNN model classification report and confusion matrix with top 3 features with hyperparameter tuning</a:t>
            </a:r>
            <a:endParaRPr lang="en-US"/>
          </a:p>
        </p:txBody>
      </p:sp>
      <p:pic>
        <p:nvPicPr>
          <p:cNvPr id="4" name="Content Placeholder 3" descr="A screenshot of a graph">
            <a:extLst>
              <a:ext uri="{FF2B5EF4-FFF2-40B4-BE49-F238E27FC236}">
                <a16:creationId xmlns:a16="http://schemas.microsoft.com/office/drawing/2014/main" id="{88E5825B-DA8F-0DF0-47D2-5C461DF4A1B0}"/>
              </a:ext>
            </a:extLst>
          </p:cNvPr>
          <p:cNvPicPr>
            <a:picLocks noGrp="1" noChangeAspect="1"/>
          </p:cNvPicPr>
          <p:nvPr>
            <p:ph idx="1"/>
          </p:nvPr>
        </p:nvPicPr>
        <p:blipFill>
          <a:blip r:embed="rId2"/>
          <a:stretch>
            <a:fillRect/>
          </a:stretch>
        </p:blipFill>
        <p:spPr>
          <a:xfrm>
            <a:off x="1945544" y="2203973"/>
            <a:ext cx="5140789" cy="2744264"/>
          </a:xfrm>
        </p:spPr>
      </p:pic>
      <p:pic>
        <p:nvPicPr>
          <p:cNvPr id="5" name="Picture 4" descr="A diagram of a confusion matrix">
            <a:extLst>
              <a:ext uri="{FF2B5EF4-FFF2-40B4-BE49-F238E27FC236}">
                <a16:creationId xmlns:a16="http://schemas.microsoft.com/office/drawing/2014/main" id="{F1134F82-B824-567E-9995-6BE99FD89DC4}"/>
              </a:ext>
            </a:extLst>
          </p:cNvPr>
          <p:cNvPicPr>
            <a:picLocks noChangeAspect="1"/>
          </p:cNvPicPr>
          <p:nvPr/>
        </p:nvPicPr>
        <p:blipFill>
          <a:blip r:embed="rId3"/>
          <a:stretch>
            <a:fillRect/>
          </a:stretch>
        </p:blipFill>
        <p:spPr>
          <a:xfrm>
            <a:off x="7620246" y="1974729"/>
            <a:ext cx="3742032" cy="3076575"/>
          </a:xfrm>
          <a:prstGeom prst="rect">
            <a:avLst/>
          </a:prstGeom>
        </p:spPr>
      </p:pic>
    </p:spTree>
    <p:extLst>
      <p:ext uri="{BB962C8B-B14F-4D97-AF65-F5344CB8AC3E}">
        <p14:creationId xmlns:p14="http://schemas.microsoft.com/office/powerpoint/2010/main" val="414997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7940-6F7E-EF98-AE9F-9F1CD64C2FD8}"/>
              </a:ext>
            </a:extLst>
          </p:cNvPr>
          <p:cNvSpPr>
            <a:spLocks noGrp="1"/>
          </p:cNvSpPr>
          <p:nvPr>
            <p:ph type="title"/>
          </p:nvPr>
        </p:nvSpPr>
        <p:spPr/>
        <p:txBody>
          <a:bodyPr/>
          <a:lstStyle/>
          <a:p>
            <a:r>
              <a:rPr lang="en-US">
                <a:ea typeface="+mj-lt"/>
                <a:cs typeface="+mj-lt"/>
              </a:rPr>
              <a:t>LSTM</a:t>
            </a:r>
            <a:endParaRPr lang="en-US"/>
          </a:p>
        </p:txBody>
      </p:sp>
      <p:sp>
        <p:nvSpPr>
          <p:cNvPr id="3" name="Content Placeholder 2">
            <a:extLst>
              <a:ext uri="{FF2B5EF4-FFF2-40B4-BE49-F238E27FC236}">
                <a16:creationId xmlns:a16="http://schemas.microsoft.com/office/drawing/2014/main" id="{FD37BDC2-35BC-8200-88AD-7C63885CE4D1}"/>
              </a:ext>
            </a:extLst>
          </p:cNvPr>
          <p:cNvSpPr>
            <a:spLocks noGrp="1"/>
          </p:cNvSpPr>
          <p:nvPr>
            <p:ph idx="1"/>
          </p:nvPr>
        </p:nvSpPr>
        <p:spPr/>
        <p:txBody>
          <a:bodyPr vert="horz" lIns="91440" tIns="45720" rIns="91440" bIns="45720" rtlCol="0" anchor="t">
            <a:normAutofit/>
          </a:bodyPr>
          <a:lstStyle/>
          <a:p>
            <a:r>
              <a:rPr lang="en-US">
                <a:ea typeface="+mn-lt"/>
                <a:cs typeface="+mn-lt"/>
              </a:rPr>
              <a:t>This concatenated column will be used for text classification problem to classify victim descent in our </a:t>
            </a:r>
            <a:r>
              <a:rPr lang="en-US" err="1">
                <a:ea typeface="+mn-lt"/>
                <a:cs typeface="+mn-lt"/>
              </a:rPr>
              <a:t>datset</a:t>
            </a:r>
            <a:r>
              <a:rPr lang="en-US">
                <a:ea typeface="+mn-lt"/>
                <a:cs typeface="+mn-lt"/>
              </a:rPr>
              <a:t>.</a:t>
            </a:r>
          </a:p>
          <a:p>
            <a:r>
              <a:rPr lang="en-US">
                <a:ea typeface="+mn-lt"/>
                <a:cs typeface="+mn-lt"/>
              </a:rPr>
              <a:t>Performed labelled encoding on our target feature that is victim descent.</a:t>
            </a:r>
          </a:p>
          <a:p>
            <a:r>
              <a:rPr lang="en-US">
                <a:ea typeface="+mn-lt"/>
                <a:cs typeface="+mn-lt"/>
              </a:rPr>
              <a:t>Tokenized the text data in concatenated column and applied post padding.</a:t>
            </a:r>
            <a:endParaRPr lang="en-US"/>
          </a:p>
        </p:txBody>
      </p:sp>
    </p:spTree>
    <p:extLst>
      <p:ext uri="{BB962C8B-B14F-4D97-AF65-F5344CB8AC3E}">
        <p14:creationId xmlns:p14="http://schemas.microsoft.com/office/powerpoint/2010/main" val="359361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EB40-BDA5-506C-A5F1-ADB2839227BD}"/>
              </a:ext>
            </a:extLst>
          </p:cNvPr>
          <p:cNvSpPr>
            <a:spLocks noGrp="1"/>
          </p:cNvSpPr>
          <p:nvPr>
            <p:ph type="title"/>
          </p:nvPr>
        </p:nvSpPr>
        <p:spPr/>
        <p:txBody>
          <a:bodyPr>
            <a:normAutofit/>
          </a:bodyPr>
          <a:lstStyle/>
          <a:p>
            <a:r>
              <a:rPr lang="en-US">
                <a:ea typeface="+mj-lt"/>
                <a:cs typeface="+mj-lt"/>
              </a:rPr>
              <a:t>Concatenating all the input features into single column.</a:t>
            </a:r>
            <a:endParaRPr lang="en-US"/>
          </a:p>
        </p:txBody>
      </p:sp>
      <p:pic>
        <p:nvPicPr>
          <p:cNvPr id="4" name="Content Placeholder 3" descr="A black and white text on a grey background">
            <a:extLst>
              <a:ext uri="{FF2B5EF4-FFF2-40B4-BE49-F238E27FC236}">
                <a16:creationId xmlns:a16="http://schemas.microsoft.com/office/drawing/2014/main" id="{99770D6C-A635-9BFC-A270-DC6BD0D3BB64}"/>
              </a:ext>
            </a:extLst>
          </p:cNvPr>
          <p:cNvPicPr>
            <a:picLocks noGrp="1" noChangeAspect="1"/>
          </p:cNvPicPr>
          <p:nvPr>
            <p:ph idx="1"/>
          </p:nvPr>
        </p:nvPicPr>
        <p:blipFill>
          <a:blip r:embed="rId2"/>
          <a:stretch>
            <a:fillRect/>
          </a:stretch>
        </p:blipFill>
        <p:spPr>
          <a:xfrm>
            <a:off x="443388" y="2253195"/>
            <a:ext cx="11307247" cy="3375457"/>
          </a:xfrm>
        </p:spPr>
      </p:pic>
    </p:spTree>
    <p:extLst>
      <p:ext uri="{BB962C8B-B14F-4D97-AF65-F5344CB8AC3E}">
        <p14:creationId xmlns:p14="http://schemas.microsoft.com/office/powerpoint/2010/main" val="362324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8D55-AF49-E683-1AFB-D74BDA093D4B}"/>
              </a:ext>
            </a:extLst>
          </p:cNvPr>
          <p:cNvSpPr>
            <a:spLocks noGrp="1"/>
          </p:cNvSpPr>
          <p:nvPr>
            <p:ph type="title"/>
          </p:nvPr>
        </p:nvSpPr>
        <p:spPr/>
        <p:txBody>
          <a:bodyPr/>
          <a:lstStyle/>
          <a:p>
            <a:r>
              <a:rPr lang="en-US">
                <a:ea typeface="+mj-lt"/>
                <a:cs typeface="+mj-lt"/>
              </a:rPr>
              <a:t>LSTM model classification report</a:t>
            </a:r>
            <a:endParaRPr lang="en-US"/>
          </a:p>
        </p:txBody>
      </p:sp>
      <p:pic>
        <p:nvPicPr>
          <p:cNvPr id="4" name="Content Placeholder 3" descr="A table of numbers and letters">
            <a:extLst>
              <a:ext uri="{FF2B5EF4-FFF2-40B4-BE49-F238E27FC236}">
                <a16:creationId xmlns:a16="http://schemas.microsoft.com/office/drawing/2014/main" id="{15AD3068-38BD-CDA8-1C0B-DBFBB907978D}"/>
              </a:ext>
            </a:extLst>
          </p:cNvPr>
          <p:cNvPicPr>
            <a:picLocks noGrp="1" noChangeAspect="1"/>
          </p:cNvPicPr>
          <p:nvPr>
            <p:ph idx="1"/>
          </p:nvPr>
        </p:nvPicPr>
        <p:blipFill>
          <a:blip r:embed="rId2"/>
          <a:stretch>
            <a:fillRect/>
          </a:stretch>
        </p:blipFill>
        <p:spPr>
          <a:xfrm>
            <a:off x="1768114" y="1712729"/>
            <a:ext cx="4323374" cy="4381837"/>
          </a:xfrm>
        </p:spPr>
      </p:pic>
    </p:spTree>
    <p:extLst>
      <p:ext uri="{BB962C8B-B14F-4D97-AF65-F5344CB8AC3E}">
        <p14:creationId xmlns:p14="http://schemas.microsoft.com/office/powerpoint/2010/main" val="191797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0624-4770-B0FF-7E26-048373DA04F8}"/>
              </a:ext>
            </a:extLst>
          </p:cNvPr>
          <p:cNvSpPr>
            <a:spLocks noGrp="1"/>
          </p:cNvSpPr>
          <p:nvPr>
            <p:ph type="title"/>
          </p:nvPr>
        </p:nvSpPr>
        <p:spPr/>
        <p:txBody>
          <a:bodyPr/>
          <a:lstStyle/>
          <a:p>
            <a:r>
              <a:rPr lang="en-US">
                <a:ea typeface="+mj-lt"/>
                <a:cs typeface="+mj-lt"/>
              </a:rPr>
              <a:t>BILSTM model classification report and confusion matrix</a:t>
            </a:r>
            <a:endParaRPr lang="en-US"/>
          </a:p>
        </p:txBody>
      </p:sp>
      <p:sp>
        <p:nvSpPr>
          <p:cNvPr id="3" name="Content Placeholder 2">
            <a:extLst>
              <a:ext uri="{FF2B5EF4-FFF2-40B4-BE49-F238E27FC236}">
                <a16:creationId xmlns:a16="http://schemas.microsoft.com/office/drawing/2014/main" id="{AF58653F-7440-C58D-624F-E92991591423}"/>
              </a:ext>
            </a:extLst>
          </p:cNvPr>
          <p:cNvSpPr>
            <a:spLocks noGrp="1"/>
          </p:cNvSpPr>
          <p:nvPr>
            <p:ph idx="1"/>
          </p:nvPr>
        </p:nvSpPr>
        <p:spPr/>
        <p:txBody>
          <a:bodyPr vert="horz" lIns="91440" tIns="45720" rIns="91440" bIns="45720" rtlCol="0" anchor="t">
            <a:normAutofit/>
          </a:bodyPr>
          <a:lstStyle/>
          <a:p>
            <a:r>
              <a:rPr lang="en-US">
                <a:ea typeface="+mn-lt"/>
                <a:cs typeface="+mn-lt"/>
              </a:rPr>
              <a:t>Performing oversampling on minority classes of our imbalanced dataset.</a:t>
            </a:r>
            <a:endParaRPr lang="en-US"/>
          </a:p>
        </p:txBody>
      </p:sp>
      <p:pic>
        <p:nvPicPr>
          <p:cNvPr id="4" name="Picture 3" descr="A screenshot of a computer&#10;&#10;Description automatically generated">
            <a:extLst>
              <a:ext uri="{FF2B5EF4-FFF2-40B4-BE49-F238E27FC236}">
                <a16:creationId xmlns:a16="http://schemas.microsoft.com/office/drawing/2014/main" id="{1E7469DC-971B-1B3C-454D-54DA1CD248CB}"/>
              </a:ext>
            </a:extLst>
          </p:cNvPr>
          <p:cNvPicPr>
            <a:picLocks noChangeAspect="1"/>
          </p:cNvPicPr>
          <p:nvPr/>
        </p:nvPicPr>
        <p:blipFill>
          <a:blip r:embed="rId2"/>
          <a:stretch>
            <a:fillRect/>
          </a:stretch>
        </p:blipFill>
        <p:spPr>
          <a:xfrm>
            <a:off x="1813172" y="2689519"/>
            <a:ext cx="3381858" cy="3317820"/>
          </a:xfrm>
          <a:prstGeom prst="rect">
            <a:avLst/>
          </a:prstGeom>
        </p:spPr>
      </p:pic>
      <p:pic>
        <p:nvPicPr>
          <p:cNvPr id="5" name="Picture 4" descr="A diagram of a confused matrix">
            <a:extLst>
              <a:ext uri="{FF2B5EF4-FFF2-40B4-BE49-F238E27FC236}">
                <a16:creationId xmlns:a16="http://schemas.microsoft.com/office/drawing/2014/main" id="{839A9CE4-37EE-FE3C-1AAA-EF1D1D0EE14B}"/>
              </a:ext>
            </a:extLst>
          </p:cNvPr>
          <p:cNvPicPr>
            <a:picLocks noChangeAspect="1"/>
          </p:cNvPicPr>
          <p:nvPr/>
        </p:nvPicPr>
        <p:blipFill>
          <a:blip r:embed="rId3"/>
          <a:stretch>
            <a:fillRect/>
          </a:stretch>
        </p:blipFill>
        <p:spPr>
          <a:xfrm>
            <a:off x="5633246" y="2587873"/>
            <a:ext cx="4359216" cy="3433934"/>
          </a:xfrm>
          <a:prstGeom prst="rect">
            <a:avLst/>
          </a:prstGeom>
        </p:spPr>
      </p:pic>
    </p:spTree>
    <p:extLst>
      <p:ext uri="{BB962C8B-B14F-4D97-AF65-F5344CB8AC3E}">
        <p14:creationId xmlns:p14="http://schemas.microsoft.com/office/powerpoint/2010/main" val="341406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C51A-3FDB-232B-47C5-D68FCCF5EC54}"/>
              </a:ext>
            </a:extLst>
          </p:cNvPr>
          <p:cNvSpPr>
            <a:spLocks noGrp="1"/>
          </p:cNvSpPr>
          <p:nvPr>
            <p:ph type="title"/>
          </p:nvPr>
        </p:nvSpPr>
        <p:spPr/>
        <p:txBody>
          <a:bodyPr/>
          <a:lstStyle/>
          <a:p>
            <a:r>
              <a:rPr lang="en-US">
                <a:ea typeface="+mj-lt"/>
                <a:cs typeface="+mj-lt"/>
              </a:rPr>
              <a:t>BERT</a:t>
            </a:r>
            <a:endParaRPr lang="en-US"/>
          </a:p>
        </p:txBody>
      </p:sp>
      <p:sp>
        <p:nvSpPr>
          <p:cNvPr id="3" name="Content Placeholder 2">
            <a:extLst>
              <a:ext uri="{FF2B5EF4-FFF2-40B4-BE49-F238E27FC236}">
                <a16:creationId xmlns:a16="http://schemas.microsoft.com/office/drawing/2014/main" id="{AB42A299-E3A4-83E9-6C05-667E24875FE4}"/>
              </a:ext>
            </a:extLst>
          </p:cNvPr>
          <p:cNvSpPr>
            <a:spLocks noGrp="1"/>
          </p:cNvSpPr>
          <p:nvPr>
            <p:ph idx="1"/>
          </p:nvPr>
        </p:nvSpPr>
        <p:spPr/>
        <p:txBody>
          <a:bodyPr vert="horz" lIns="91440" tIns="45720" rIns="91440" bIns="45720" rtlCol="0" anchor="t">
            <a:normAutofit/>
          </a:bodyPr>
          <a:lstStyle/>
          <a:p>
            <a:r>
              <a:rPr lang="en-US">
                <a:ea typeface="+mn-lt"/>
                <a:cs typeface="+mn-lt"/>
              </a:rPr>
              <a:t>A pre-trained natural language processing model developed by Google is used for text classification in our data set. Maximum accuracy is obtained in this model i.e. 68 percent for a single epoch.</a:t>
            </a:r>
            <a:endParaRPr lang="en-US"/>
          </a:p>
        </p:txBody>
      </p:sp>
    </p:spTree>
    <p:extLst>
      <p:ext uri="{BB962C8B-B14F-4D97-AF65-F5344CB8AC3E}">
        <p14:creationId xmlns:p14="http://schemas.microsoft.com/office/powerpoint/2010/main" val="15675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3953-30B4-B7B7-EBE8-D83BE38C2E37}"/>
              </a:ext>
            </a:extLst>
          </p:cNvPr>
          <p:cNvSpPr>
            <a:spLocks noGrp="1"/>
          </p:cNvSpPr>
          <p:nvPr>
            <p:ph type="title"/>
          </p:nvPr>
        </p:nvSpPr>
        <p:spPr/>
        <p:txBody>
          <a:bodyPr/>
          <a:lstStyle/>
          <a:p>
            <a:r>
              <a:rPr lang="en-US">
                <a:ea typeface="+mj-lt"/>
                <a:cs typeface="+mj-lt"/>
              </a:rPr>
              <a:t>Bert model classification report and confusion matrix</a:t>
            </a:r>
            <a:endParaRPr lang="en-US"/>
          </a:p>
        </p:txBody>
      </p:sp>
      <p:pic>
        <p:nvPicPr>
          <p:cNvPr id="4" name="Content Placeholder 3" descr="A table of numbers with letters&#10;&#10;Description automatically generated">
            <a:extLst>
              <a:ext uri="{FF2B5EF4-FFF2-40B4-BE49-F238E27FC236}">
                <a16:creationId xmlns:a16="http://schemas.microsoft.com/office/drawing/2014/main" id="{DDA4F6D3-7BC9-0FEF-7D17-087F4EDEA054}"/>
              </a:ext>
            </a:extLst>
          </p:cNvPr>
          <p:cNvPicPr>
            <a:picLocks noGrp="1" noChangeAspect="1"/>
          </p:cNvPicPr>
          <p:nvPr>
            <p:ph idx="1"/>
          </p:nvPr>
        </p:nvPicPr>
        <p:blipFill>
          <a:blip r:embed="rId2"/>
          <a:stretch>
            <a:fillRect/>
          </a:stretch>
        </p:blipFill>
        <p:spPr>
          <a:xfrm>
            <a:off x="1762850" y="1798389"/>
            <a:ext cx="4251355" cy="3973646"/>
          </a:xfrm>
        </p:spPr>
      </p:pic>
      <p:pic>
        <p:nvPicPr>
          <p:cNvPr id="5" name="Picture 4" descr="A diagram of a confused matrix&#10;&#10;Description automatically generated">
            <a:extLst>
              <a:ext uri="{FF2B5EF4-FFF2-40B4-BE49-F238E27FC236}">
                <a16:creationId xmlns:a16="http://schemas.microsoft.com/office/drawing/2014/main" id="{9B856354-8839-CE90-61CB-46EE42CAB414}"/>
              </a:ext>
            </a:extLst>
          </p:cNvPr>
          <p:cNvPicPr>
            <a:picLocks noChangeAspect="1"/>
          </p:cNvPicPr>
          <p:nvPr/>
        </p:nvPicPr>
        <p:blipFill>
          <a:blip r:embed="rId3"/>
          <a:stretch>
            <a:fillRect/>
          </a:stretch>
        </p:blipFill>
        <p:spPr>
          <a:xfrm>
            <a:off x="6186725" y="1796323"/>
            <a:ext cx="4904606" cy="3975941"/>
          </a:xfrm>
          <a:prstGeom prst="rect">
            <a:avLst/>
          </a:prstGeom>
        </p:spPr>
      </p:pic>
    </p:spTree>
    <p:extLst>
      <p:ext uri="{BB962C8B-B14F-4D97-AF65-F5344CB8AC3E}">
        <p14:creationId xmlns:p14="http://schemas.microsoft.com/office/powerpoint/2010/main" val="155658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accuracy comparison</a:t>
            </a:r>
          </a:p>
        </p:txBody>
      </p:sp>
      <p:graphicFrame>
        <p:nvGraphicFramePr>
          <p:cNvPr id="3" name="Table 2">
            <a:extLst>
              <a:ext uri="{FF2B5EF4-FFF2-40B4-BE49-F238E27FC236}">
                <a16:creationId xmlns:a16="http://schemas.microsoft.com/office/drawing/2014/main" id="{09F1D813-A83C-FE7F-A2D8-9DF5A60A6F07}"/>
              </a:ext>
            </a:extLst>
          </p:cNvPr>
          <p:cNvGraphicFramePr>
            <a:graphicFrameLocks noGrp="1"/>
          </p:cNvGraphicFramePr>
          <p:nvPr>
            <p:extLst>
              <p:ext uri="{D42A27DB-BD31-4B8C-83A1-F6EECF244321}">
                <p14:modId xmlns:p14="http://schemas.microsoft.com/office/powerpoint/2010/main" val="632253684"/>
              </p:ext>
            </p:extLst>
          </p:nvPr>
        </p:nvGraphicFramePr>
        <p:xfrm>
          <a:off x="1693168" y="1950939"/>
          <a:ext cx="6840477" cy="4138068"/>
        </p:xfrm>
        <a:graphic>
          <a:graphicData uri="http://schemas.openxmlformats.org/drawingml/2006/table">
            <a:tbl>
              <a:tblPr firstRow="1" bandRow="1">
                <a:tableStyleId>{6E25E649-3F16-4E02-A733-19D2CDBF48F0}</a:tableStyleId>
              </a:tblPr>
              <a:tblGrid>
                <a:gridCol w="5177932">
                  <a:extLst>
                    <a:ext uri="{9D8B030D-6E8A-4147-A177-3AD203B41FA5}">
                      <a16:colId xmlns:a16="http://schemas.microsoft.com/office/drawing/2014/main" val="1325958958"/>
                    </a:ext>
                  </a:extLst>
                </a:gridCol>
                <a:gridCol w="1662545">
                  <a:extLst>
                    <a:ext uri="{9D8B030D-6E8A-4147-A177-3AD203B41FA5}">
                      <a16:colId xmlns:a16="http://schemas.microsoft.com/office/drawing/2014/main" val="3694322155"/>
                    </a:ext>
                  </a:extLst>
                </a:gridCol>
              </a:tblGrid>
              <a:tr h="514282">
                <a:tc>
                  <a:txBody>
                    <a:bodyPr/>
                    <a:lstStyle/>
                    <a:p>
                      <a:r>
                        <a:rPr lang="en-US" dirty="0"/>
                        <a:t>Model</a:t>
                      </a:r>
                    </a:p>
                  </a:txBody>
                  <a:tcPr/>
                </a:tc>
                <a:tc>
                  <a:txBody>
                    <a:bodyPr/>
                    <a:lstStyle/>
                    <a:p>
                      <a:r>
                        <a:rPr lang="en-US" dirty="0"/>
                        <a:t>Accuracy</a:t>
                      </a:r>
                    </a:p>
                  </a:txBody>
                  <a:tcPr/>
                </a:tc>
                <a:extLst>
                  <a:ext uri="{0D108BD9-81ED-4DB2-BD59-A6C34878D82A}">
                    <a16:rowId xmlns:a16="http://schemas.microsoft.com/office/drawing/2014/main" val="2080607159"/>
                  </a:ext>
                </a:extLst>
              </a:tr>
              <a:tr h="524172">
                <a:tc>
                  <a:txBody>
                    <a:bodyPr/>
                    <a:lstStyle/>
                    <a:p>
                      <a:r>
                        <a:rPr lang="en-US" dirty="0"/>
                        <a:t>FCNN (20 categories)</a:t>
                      </a:r>
                    </a:p>
                  </a:txBody>
                  <a:tcPr/>
                </a:tc>
                <a:tc>
                  <a:txBody>
                    <a:bodyPr/>
                    <a:lstStyle/>
                    <a:p>
                      <a:r>
                        <a:rPr lang="en-US" dirty="0"/>
                        <a:t>55 %</a:t>
                      </a:r>
                    </a:p>
                  </a:txBody>
                  <a:tcPr/>
                </a:tc>
                <a:extLst>
                  <a:ext uri="{0D108BD9-81ED-4DB2-BD59-A6C34878D82A}">
                    <a16:rowId xmlns:a16="http://schemas.microsoft.com/office/drawing/2014/main" val="3191790356"/>
                  </a:ext>
                </a:extLst>
              </a:tr>
              <a:tr h="514282">
                <a:tc>
                  <a:txBody>
                    <a:bodyPr/>
                    <a:lstStyle/>
                    <a:p>
                      <a:r>
                        <a:rPr lang="en-US" dirty="0"/>
                        <a:t>FCNN (2) (minority classes)</a:t>
                      </a:r>
                    </a:p>
                  </a:txBody>
                  <a:tcPr/>
                </a:tc>
                <a:tc>
                  <a:txBody>
                    <a:bodyPr/>
                    <a:lstStyle/>
                    <a:p>
                      <a:r>
                        <a:rPr lang="en-US" dirty="0"/>
                        <a:t>58 %</a:t>
                      </a:r>
                    </a:p>
                  </a:txBody>
                  <a:tcPr/>
                </a:tc>
                <a:extLst>
                  <a:ext uri="{0D108BD9-81ED-4DB2-BD59-A6C34878D82A}">
                    <a16:rowId xmlns:a16="http://schemas.microsoft.com/office/drawing/2014/main" val="2073425342"/>
                  </a:ext>
                </a:extLst>
              </a:tr>
              <a:tr h="514282">
                <a:tc>
                  <a:txBody>
                    <a:bodyPr/>
                    <a:lstStyle/>
                    <a:p>
                      <a:pPr lvl="0">
                        <a:buNone/>
                      </a:pPr>
                      <a:r>
                        <a:rPr lang="en-US" dirty="0"/>
                        <a:t>FCNN(3) (majority classes)</a:t>
                      </a:r>
                    </a:p>
                  </a:txBody>
                  <a:tcPr/>
                </a:tc>
                <a:tc>
                  <a:txBody>
                    <a:bodyPr/>
                    <a:lstStyle/>
                    <a:p>
                      <a:pPr lvl="0">
                        <a:buNone/>
                      </a:pPr>
                      <a:r>
                        <a:rPr lang="en-US" dirty="0"/>
                        <a:t>60 %</a:t>
                      </a:r>
                    </a:p>
                  </a:txBody>
                  <a:tcPr/>
                </a:tc>
                <a:extLst>
                  <a:ext uri="{0D108BD9-81ED-4DB2-BD59-A6C34878D82A}">
                    <a16:rowId xmlns:a16="http://schemas.microsoft.com/office/drawing/2014/main" val="3635779218"/>
                  </a:ext>
                </a:extLst>
              </a:tr>
              <a:tr h="528204">
                <a:tc>
                  <a:txBody>
                    <a:bodyPr/>
                    <a:lstStyle/>
                    <a:p>
                      <a:pPr lvl="0">
                        <a:buNone/>
                      </a:pPr>
                      <a:r>
                        <a:rPr lang="en-US" dirty="0"/>
                        <a:t>FCNN-Hyperparameter Tuning</a:t>
                      </a:r>
                    </a:p>
                  </a:txBody>
                  <a:tcPr/>
                </a:tc>
                <a:tc>
                  <a:txBody>
                    <a:bodyPr/>
                    <a:lstStyle/>
                    <a:p>
                      <a:pPr lvl="0">
                        <a:buNone/>
                      </a:pPr>
                      <a:r>
                        <a:rPr lang="en-US" dirty="0"/>
                        <a:t>59 %</a:t>
                      </a:r>
                    </a:p>
                  </a:txBody>
                  <a:tcPr/>
                </a:tc>
                <a:extLst>
                  <a:ext uri="{0D108BD9-81ED-4DB2-BD59-A6C34878D82A}">
                    <a16:rowId xmlns:a16="http://schemas.microsoft.com/office/drawing/2014/main" val="3048663837"/>
                  </a:ext>
                </a:extLst>
              </a:tr>
              <a:tr h="514282">
                <a:tc>
                  <a:txBody>
                    <a:bodyPr/>
                    <a:lstStyle/>
                    <a:p>
                      <a:pPr lvl="0">
                        <a:buNone/>
                      </a:pPr>
                      <a:r>
                        <a:rPr lang="en-US" dirty="0"/>
                        <a:t>LSTM</a:t>
                      </a:r>
                    </a:p>
                  </a:txBody>
                  <a:tcPr/>
                </a:tc>
                <a:tc>
                  <a:txBody>
                    <a:bodyPr/>
                    <a:lstStyle/>
                    <a:p>
                      <a:pPr lvl="0">
                        <a:buNone/>
                      </a:pPr>
                      <a:r>
                        <a:rPr lang="en-US" dirty="0"/>
                        <a:t>35 %</a:t>
                      </a:r>
                    </a:p>
                  </a:txBody>
                  <a:tcPr/>
                </a:tc>
                <a:extLst>
                  <a:ext uri="{0D108BD9-81ED-4DB2-BD59-A6C34878D82A}">
                    <a16:rowId xmlns:a16="http://schemas.microsoft.com/office/drawing/2014/main" val="1610766902"/>
                  </a:ext>
                </a:extLst>
              </a:tr>
              <a:tr h="514282">
                <a:tc>
                  <a:txBody>
                    <a:bodyPr/>
                    <a:lstStyle/>
                    <a:p>
                      <a:pPr lvl="0">
                        <a:buNone/>
                      </a:pPr>
                      <a:r>
                        <a:rPr lang="en-US" dirty="0"/>
                        <a:t>Bidirectional LSTM </a:t>
                      </a:r>
                    </a:p>
                  </a:txBody>
                  <a:tcPr/>
                </a:tc>
                <a:tc>
                  <a:txBody>
                    <a:bodyPr/>
                    <a:lstStyle/>
                    <a:p>
                      <a:pPr lvl="0">
                        <a:buNone/>
                      </a:pPr>
                      <a:r>
                        <a:rPr lang="en-US" dirty="0"/>
                        <a:t>61 %</a:t>
                      </a:r>
                    </a:p>
                  </a:txBody>
                  <a:tcPr/>
                </a:tc>
                <a:extLst>
                  <a:ext uri="{0D108BD9-81ED-4DB2-BD59-A6C34878D82A}">
                    <a16:rowId xmlns:a16="http://schemas.microsoft.com/office/drawing/2014/main" val="3846971606"/>
                  </a:ext>
                </a:extLst>
              </a:tr>
              <a:tr h="514282">
                <a:tc>
                  <a:txBody>
                    <a:bodyPr/>
                    <a:lstStyle/>
                    <a:p>
                      <a:pPr lvl="0">
                        <a:buNone/>
                      </a:pPr>
                      <a:r>
                        <a:rPr lang="en-US" dirty="0"/>
                        <a:t>BERT</a:t>
                      </a:r>
                    </a:p>
                  </a:txBody>
                  <a:tcPr/>
                </a:tc>
                <a:tc>
                  <a:txBody>
                    <a:bodyPr/>
                    <a:lstStyle/>
                    <a:p>
                      <a:pPr lvl="0">
                        <a:buNone/>
                      </a:pPr>
                      <a:r>
                        <a:rPr lang="en-US" dirty="0"/>
                        <a:t>72 %</a:t>
                      </a:r>
                    </a:p>
                  </a:txBody>
                  <a:tcPr/>
                </a:tc>
                <a:extLst>
                  <a:ext uri="{0D108BD9-81ED-4DB2-BD59-A6C34878D82A}">
                    <a16:rowId xmlns:a16="http://schemas.microsoft.com/office/drawing/2014/main" val="1982356884"/>
                  </a:ext>
                </a:extLst>
              </a:tr>
            </a:tbl>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5" name="Content Placeholder 4">
            <a:extLst>
              <a:ext uri="{FF2B5EF4-FFF2-40B4-BE49-F238E27FC236}">
                <a16:creationId xmlns:a16="http://schemas.microsoft.com/office/drawing/2014/main" id="{5D3FD8E8-A8FD-0343-E69F-4D2D3FE50271}"/>
              </a:ext>
            </a:extLst>
          </p:cNvPr>
          <p:cNvSpPr>
            <a:spLocks noGrp="1"/>
          </p:cNvSpPr>
          <p:nvPr>
            <p:ph sz="half" idx="1"/>
          </p:nvPr>
        </p:nvSpPr>
        <p:spPr>
          <a:xfrm>
            <a:off x="1522414" y="1569720"/>
            <a:ext cx="10354627" cy="4267200"/>
          </a:xfrm>
        </p:spPr>
        <p:txBody>
          <a:bodyPr/>
          <a:lstStyle/>
          <a:p>
            <a:r>
              <a:rPr lang="en-US" dirty="0"/>
              <a:t>Exploring the multi class classification problem for the first time.</a:t>
            </a:r>
          </a:p>
          <a:p>
            <a:r>
              <a:rPr lang="en-US" dirty="0"/>
              <a:t>The dataset was highly imbalanced so getting a good accuracy score was very difficult.</a:t>
            </a:r>
          </a:p>
          <a:p>
            <a:r>
              <a:rPr lang="en-US" dirty="0"/>
              <a:t>Took a lot of time training the large dataset (800k) rows.</a:t>
            </a:r>
          </a:p>
          <a:p>
            <a:r>
              <a:rPr lang="en-US" dirty="0"/>
              <a:t>Had to train models multiple times in different notebooks due to RAM size issues. </a:t>
            </a:r>
          </a:p>
          <a:p>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274638"/>
            <a:ext cx="9663829" cy="1020762"/>
          </a:xfrm>
        </p:spPr>
        <p:txBody>
          <a:bodyPr>
            <a:normAutofit/>
          </a:bodyPr>
          <a:lstStyle/>
          <a:p>
            <a:r>
              <a:rPr lang="en-US" b="1" dirty="0"/>
              <a:t>Dataset – Los Angeles City Crime Data from 2020 to Present </a:t>
            </a:r>
          </a:p>
        </p:txBody>
      </p:sp>
      <p:sp>
        <p:nvSpPr>
          <p:cNvPr id="14" name="Content Placeholder 13"/>
          <p:cNvSpPr>
            <a:spLocks noGrp="1"/>
          </p:cNvSpPr>
          <p:nvPr>
            <p:ph idx="1"/>
          </p:nvPr>
        </p:nvSpPr>
        <p:spPr>
          <a:xfrm>
            <a:off x="1522414" y="1905000"/>
            <a:ext cx="9144000" cy="4777217"/>
          </a:xfrm>
        </p:spPr>
        <p:txBody>
          <a:bodyPr vert="horz" lIns="91440" tIns="45720" rIns="91440" bIns="45720" rtlCol="0" anchor="t">
            <a:normAutofit/>
          </a:bodyPr>
          <a:lstStyle/>
          <a:p>
            <a:r>
              <a:rPr lang="en-US" dirty="0">
                <a:ea typeface="+mn-lt"/>
                <a:cs typeface="+mn-lt"/>
              </a:rPr>
              <a:t>This dataset provides comprehensive information about crime incidents reported in Los Angeles from January 2020 to June 2023. It includes details such as the type of crime, date and time of occurrence, Victim's Descent, Victim's Age, Gender and other relevant attributes. </a:t>
            </a:r>
          </a:p>
          <a:p>
            <a:r>
              <a:rPr lang="en-US" dirty="0">
                <a:ea typeface="+mn-lt"/>
                <a:cs typeface="+mn-lt"/>
              </a:rPr>
              <a:t>The dataset is sourced from the Los Angeles Police Department and offers valuable insights into crime patterns and trends in the city.</a:t>
            </a:r>
          </a:p>
          <a:p>
            <a:r>
              <a:rPr lang="en-US" dirty="0">
                <a:ea typeface="+mn-lt"/>
                <a:cs typeface="+mn-lt"/>
              </a:rPr>
              <a:t>It helps police and others in several ways like predicting the background of crime victims in Los Angeles. Also, it helps them figure out how to stop crimes in certain areas or among specific groups of people. </a:t>
            </a:r>
            <a:endParaRPr lang="en-US" dirty="0">
              <a:solidFill>
                <a:srgbClr val="FFFFFF"/>
              </a:solidFill>
              <a:ea typeface="+mn-lt"/>
              <a:cs typeface="+mn-l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740B2-69A2-7210-BB10-B5AEA33F2035}"/>
              </a:ext>
            </a:extLst>
          </p:cNvPr>
          <p:cNvSpPr>
            <a:spLocks noGrp="1"/>
          </p:cNvSpPr>
          <p:nvPr>
            <p:ph idx="1"/>
          </p:nvPr>
        </p:nvSpPr>
        <p:spPr/>
        <p:txBody>
          <a:bodyPr/>
          <a:lstStyle/>
          <a:p>
            <a:r>
              <a:rPr lang="en-US" b="1" dirty="0">
                <a:ea typeface="+mn-lt"/>
                <a:cs typeface="+mn-lt"/>
              </a:rPr>
              <a:t>Dataset:</a:t>
            </a:r>
            <a:r>
              <a:rPr lang="en-US" dirty="0">
                <a:ea typeface="+mn-lt"/>
                <a:cs typeface="+mn-lt"/>
              </a:rPr>
              <a:t> </a:t>
            </a:r>
            <a:r>
              <a:rPr lang="en-US" dirty="0">
                <a:ea typeface="+mn-lt"/>
                <a:cs typeface="+mn-lt"/>
                <a:hlinkClick r:id="rId2"/>
              </a:rPr>
              <a:t>https://catalog.data.gov/dataset/crime-data-from-2020-to-present</a:t>
            </a:r>
          </a:p>
          <a:p>
            <a:r>
              <a:rPr lang="en-US" b="1" dirty="0">
                <a:ea typeface="+mn-lt"/>
                <a:cs typeface="+mn-lt"/>
              </a:rPr>
              <a:t>Dataset information:</a:t>
            </a:r>
            <a:r>
              <a:rPr lang="en-US" dirty="0">
                <a:ea typeface="+mn-lt"/>
                <a:cs typeface="+mn-lt"/>
              </a:rPr>
              <a:t> </a:t>
            </a:r>
            <a:r>
              <a:rPr lang="en-US" dirty="0">
                <a:ea typeface="+mn-lt"/>
                <a:cs typeface="+mn-lt"/>
                <a:hlinkClick r:id="rId3"/>
              </a:rPr>
              <a:t>https://data.lacity.org/Public-Safety/Crime-Data-from-2020-to-Present/2nrs-mtv8</a:t>
            </a:r>
            <a:endParaRPr lang="en-US" dirty="0"/>
          </a:p>
          <a:p>
            <a:r>
              <a:rPr lang="en-US" dirty="0">
                <a:ea typeface="+mn-lt"/>
                <a:cs typeface="+mn-lt"/>
              </a:rPr>
              <a:t>Total Rows: 844k rows and each row is a crime incident</a:t>
            </a:r>
          </a:p>
          <a:p>
            <a:endParaRPr lang="en-US" dirty="0"/>
          </a:p>
        </p:txBody>
      </p:sp>
    </p:spTree>
    <p:extLst>
      <p:ext uri="{BB962C8B-B14F-4D97-AF65-F5344CB8AC3E}">
        <p14:creationId xmlns:p14="http://schemas.microsoft.com/office/powerpoint/2010/main" val="23796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8D4D-5350-536C-62FE-E05010B6F1A1}"/>
              </a:ext>
            </a:extLst>
          </p:cNvPr>
          <p:cNvSpPr>
            <a:spLocks noGrp="1"/>
          </p:cNvSpPr>
          <p:nvPr>
            <p:ph type="title"/>
          </p:nvPr>
        </p:nvSpPr>
        <p:spPr>
          <a:xfrm>
            <a:off x="1522414" y="492509"/>
            <a:ext cx="9143998" cy="1020762"/>
          </a:xfrm>
        </p:spPr>
        <p:txBody>
          <a:bodyPr/>
          <a:lstStyle/>
          <a:p>
            <a:r>
              <a:rPr lang="en-US" dirty="0"/>
              <a:t>Goal</a:t>
            </a:r>
          </a:p>
        </p:txBody>
      </p:sp>
      <p:sp>
        <p:nvSpPr>
          <p:cNvPr id="3" name="Content Placeholder 2">
            <a:extLst>
              <a:ext uri="{FF2B5EF4-FFF2-40B4-BE49-F238E27FC236}">
                <a16:creationId xmlns:a16="http://schemas.microsoft.com/office/drawing/2014/main" id="{D0049268-93C7-73C5-4FB1-9D10FF27FAE8}"/>
              </a:ext>
            </a:extLst>
          </p:cNvPr>
          <p:cNvSpPr>
            <a:spLocks noGrp="1"/>
          </p:cNvSpPr>
          <p:nvPr>
            <p:ph idx="1"/>
          </p:nvPr>
        </p:nvSpPr>
        <p:spPr>
          <a:xfrm>
            <a:off x="1220416" y="1884937"/>
            <a:ext cx="10713398" cy="4267200"/>
          </a:xfrm>
        </p:spPr>
        <p:txBody>
          <a:bodyPr vert="horz" lIns="91440" tIns="45720" rIns="91440" bIns="45720" rtlCol="0" anchor="t">
            <a:normAutofit/>
          </a:bodyPr>
          <a:lstStyle/>
          <a:p>
            <a:r>
              <a:rPr lang="en-US" dirty="0"/>
              <a:t>To achieve multi-class classification for Victim Descent (Target Feature).</a:t>
            </a:r>
          </a:p>
          <a:p>
            <a:r>
              <a:rPr lang="en-US" b="1" dirty="0">
                <a:ea typeface="+mn-lt"/>
                <a:cs typeface="+mn-lt"/>
              </a:rPr>
              <a:t>Victim Descent Code</a:t>
            </a:r>
            <a:r>
              <a:rPr lang="en-US" dirty="0">
                <a:ea typeface="+mn-lt"/>
                <a:cs typeface="+mn-lt"/>
              </a:rPr>
              <a:t>: </a:t>
            </a:r>
            <a:r>
              <a:rPr lang="en-US" b="1" dirty="0">
                <a:ea typeface="+mn-lt"/>
                <a:cs typeface="+mn-lt"/>
              </a:rPr>
              <a:t>A</a:t>
            </a:r>
            <a:r>
              <a:rPr lang="en-US" dirty="0">
                <a:ea typeface="+mn-lt"/>
                <a:cs typeface="+mn-lt"/>
              </a:rPr>
              <a:t> - Asian, </a:t>
            </a:r>
            <a:r>
              <a:rPr lang="en-US" b="1" dirty="0">
                <a:ea typeface="+mn-lt"/>
                <a:cs typeface="+mn-lt"/>
              </a:rPr>
              <a:t>B</a:t>
            </a:r>
            <a:r>
              <a:rPr lang="en-US" dirty="0">
                <a:ea typeface="+mn-lt"/>
                <a:cs typeface="+mn-lt"/>
              </a:rPr>
              <a:t> – Black, </a:t>
            </a:r>
            <a:r>
              <a:rPr lang="en-US" b="1" dirty="0">
                <a:ea typeface="+mn-lt"/>
                <a:cs typeface="+mn-lt"/>
              </a:rPr>
              <a:t>C</a:t>
            </a:r>
            <a:r>
              <a:rPr lang="en-US" dirty="0">
                <a:ea typeface="+mn-lt"/>
                <a:cs typeface="+mn-lt"/>
              </a:rPr>
              <a:t> – Chinese, </a:t>
            </a:r>
            <a:r>
              <a:rPr lang="en-US" b="1" dirty="0">
                <a:ea typeface="+mn-lt"/>
                <a:cs typeface="+mn-lt"/>
              </a:rPr>
              <a:t>D</a:t>
            </a:r>
            <a:r>
              <a:rPr lang="en-US" dirty="0">
                <a:ea typeface="+mn-lt"/>
                <a:cs typeface="+mn-lt"/>
              </a:rPr>
              <a:t> – Cambodian,  </a:t>
            </a:r>
            <a:r>
              <a:rPr lang="en-US" b="1" dirty="0">
                <a:ea typeface="+mn-lt"/>
                <a:cs typeface="+mn-lt"/>
              </a:rPr>
              <a:t>F</a:t>
            </a:r>
            <a:r>
              <a:rPr lang="en-US" dirty="0">
                <a:ea typeface="+mn-lt"/>
                <a:cs typeface="+mn-lt"/>
              </a:rPr>
              <a:t> – Filipino, </a:t>
            </a:r>
            <a:r>
              <a:rPr lang="en-US" b="1" dirty="0">
                <a:ea typeface="+mn-lt"/>
                <a:cs typeface="+mn-lt"/>
              </a:rPr>
              <a:t>G</a:t>
            </a:r>
            <a:r>
              <a:rPr lang="en-US" dirty="0">
                <a:ea typeface="+mn-lt"/>
                <a:cs typeface="+mn-lt"/>
              </a:rPr>
              <a:t> – Guamanian, </a:t>
            </a:r>
            <a:r>
              <a:rPr lang="en-US" b="1" dirty="0">
                <a:ea typeface="+mn-lt"/>
                <a:cs typeface="+mn-lt"/>
              </a:rPr>
              <a:t>H</a:t>
            </a:r>
            <a:r>
              <a:rPr lang="en-US" dirty="0">
                <a:ea typeface="+mn-lt"/>
                <a:cs typeface="+mn-lt"/>
              </a:rPr>
              <a:t> - Hispanic/Latin/Mexican, </a:t>
            </a:r>
            <a:r>
              <a:rPr lang="en-US" b="1" dirty="0">
                <a:ea typeface="+mn-lt"/>
                <a:cs typeface="+mn-lt"/>
              </a:rPr>
              <a:t>I</a:t>
            </a:r>
            <a:r>
              <a:rPr lang="en-US" dirty="0">
                <a:ea typeface="+mn-lt"/>
                <a:cs typeface="+mn-lt"/>
              </a:rPr>
              <a:t> –American Indian/Alaskan Native, J – Japanese, K – Korean, L – Laotian,  O – Other, P - Pacific Islander, S – Samoan,  U – Hawaiian,  V – Vietnamese, W – White, X –Unknown, Z - Asian Indian.</a:t>
            </a:r>
          </a:p>
          <a:p>
            <a:r>
              <a:rPr lang="en-US" dirty="0"/>
              <a:t>Total 19 categories.</a:t>
            </a:r>
          </a:p>
          <a:p>
            <a:r>
              <a:rPr lang="en-US" b="1" dirty="0"/>
              <a:t>Models</a:t>
            </a:r>
            <a:r>
              <a:rPr lang="en-US" dirty="0"/>
              <a:t>: FCNN, LSTM, BiLSTM, BERT</a:t>
            </a:r>
          </a:p>
        </p:txBody>
      </p:sp>
    </p:spTree>
    <p:extLst>
      <p:ext uri="{BB962C8B-B14F-4D97-AF65-F5344CB8AC3E}">
        <p14:creationId xmlns:p14="http://schemas.microsoft.com/office/powerpoint/2010/main" val="78435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FCNN</a:t>
            </a:r>
          </a:p>
        </p:txBody>
      </p:sp>
      <p:sp>
        <p:nvSpPr>
          <p:cNvPr id="7" name="TextBox 6">
            <a:extLst>
              <a:ext uri="{FF2B5EF4-FFF2-40B4-BE49-F238E27FC236}">
                <a16:creationId xmlns:a16="http://schemas.microsoft.com/office/drawing/2014/main" id="{07793FF9-9AE4-8953-F40A-9E8B9BD1ECE5}"/>
              </a:ext>
            </a:extLst>
          </p:cNvPr>
          <p:cNvSpPr txBox="1"/>
          <p:nvPr/>
        </p:nvSpPr>
        <p:spPr>
          <a:xfrm>
            <a:off x="1252502" y="1772363"/>
            <a:ext cx="10752265" cy="4662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buFont typeface="Arial"/>
              <a:buChar char="•"/>
            </a:pPr>
            <a:r>
              <a:rPr lang="en-US" sz="2400" dirty="0">
                <a:solidFill>
                  <a:srgbClr val="FFFFFF"/>
                </a:solidFill>
                <a:ea typeface="+mn-lt"/>
                <a:cs typeface="+mn-lt"/>
              </a:rPr>
              <a:t>Performed one hot encoding on categorical features  Victim Descent, Victim Sex, Status, Area name.</a:t>
            </a:r>
          </a:p>
          <a:p>
            <a:pPr>
              <a:lnSpc>
                <a:spcPct val="90000"/>
              </a:lnSpc>
            </a:pPr>
            <a:endParaRPr lang="en-US" sz="2400">
              <a:solidFill>
                <a:srgbClr val="FFFFFF"/>
              </a:solidFill>
              <a:ea typeface="+mn-lt"/>
              <a:cs typeface="+mn-lt"/>
            </a:endParaRPr>
          </a:p>
          <a:p>
            <a:pPr marL="285750" indent="-285750">
              <a:lnSpc>
                <a:spcPct val="90000"/>
              </a:lnSpc>
              <a:buFont typeface="Arial"/>
              <a:buChar char="•"/>
            </a:pPr>
            <a:r>
              <a:rPr lang="en-US" sz="2400" dirty="0">
                <a:solidFill>
                  <a:srgbClr val="FFFFFF"/>
                </a:solidFill>
                <a:ea typeface="+mn-lt"/>
                <a:cs typeface="+mn-lt"/>
              </a:rPr>
              <a:t>Normalization is performed on numerical features like Victim's Age.</a:t>
            </a:r>
            <a:endParaRPr lang="en-US" sz="2400" dirty="0">
              <a:solidFill>
                <a:srgbClr val="FFFFFF"/>
              </a:solidFill>
              <a:latin typeface="Corbel"/>
              <a:cs typeface="Arial"/>
            </a:endParaRPr>
          </a:p>
          <a:p>
            <a:pPr>
              <a:lnSpc>
                <a:spcPct val="90000"/>
              </a:lnSpc>
            </a:pPr>
            <a:endParaRPr lang="en-US" sz="2400">
              <a:solidFill>
                <a:srgbClr val="FFFFFF"/>
              </a:solidFill>
              <a:ea typeface="+mn-lt"/>
              <a:cs typeface="+mn-lt"/>
            </a:endParaRPr>
          </a:p>
          <a:p>
            <a:pPr marL="285750" indent="-285750">
              <a:lnSpc>
                <a:spcPct val="90000"/>
              </a:lnSpc>
              <a:buFont typeface="Arial"/>
              <a:buChar char="•"/>
            </a:pPr>
            <a:r>
              <a:rPr lang="en-US" sz="2400" dirty="0">
                <a:solidFill>
                  <a:srgbClr val="FFFFFF"/>
                </a:solidFill>
                <a:ea typeface="+mn-lt"/>
                <a:cs typeface="+mn-lt"/>
              </a:rPr>
              <a:t>Our input features have shape of (716675, 35) and output features have shape of (716675, 20).</a:t>
            </a:r>
            <a:endParaRPr lang="en-US" sz="2400" dirty="0">
              <a:solidFill>
                <a:srgbClr val="FFFFFF"/>
              </a:solidFill>
              <a:ea typeface="+mn-lt"/>
              <a:cs typeface="Arial"/>
            </a:endParaRPr>
          </a:p>
          <a:p>
            <a:pPr>
              <a:lnSpc>
                <a:spcPct val="90000"/>
              </a:lnSpc>
            </a:pPr>
            <a:endParaRPr lang="en-US" sz="2400">
              <a:solidFill>
                <a:srgbClr val="FFFFFF"/>
              </a:solidFill>
              <a:latin typeface="Corbel"/>
              <a:cs typeface="Arial"/>
            </a:endParaRPr>
          </a:p>
          <a:p>
            <a:pPr marL="285750" indent="-285750">
              <a:lnSpc>
                <a:spcPct val="90000"/>
              </a:lnSpc>
              <a:buFont typeface="Arial"/>
              <a:buChar char="•"/>
            </a:pPr>
            <a:r>
              <a:rPr lang="en-US" sz="2400" dirty="0">
                <a:solidFill>
                  <a:srgbClr val="FFFFFF"/>
                </a:solidFill>
                <a:ea typeface="+mn-lt"/>
                <a:cs typeface="+mn-lt"/>
              </a:rPr>
              <a:t>Activation functions such as ’</a:t>
            </a:r>
            <a:r>
              <a:rPr lang="en-US" sz="2400" dirty="0" err="1">
                <a:solidFill>
                  <a:srgbClr val="FFFFFF"/>
                </a:solidFill>
                <a:ea typeface="+mn-lt"/>
                <a:cs typeface="+mn-lt"/>
              </a:rPr>
              <a:t>Relu</a:t>
            </a:r>
            <a:r>
              <a:rPr lang="en-US" sz="2400" dirty="0">
                <a:solidFill>
                  <a:srgbClr val="FFFFFF"/>
                </a:solidFill>
                <a:ea typeface="+mn-lt"/>
                <a:cs typeface="+mn-lt"/>
              </a:rPr>
              <a:t>’ and ’</a:t>
            </a:r>
            <a:r>
              <a:rPr lang="en-US" sz="2400" dirty="0" err="1">
                <a:solidFill>
                  <a:srgbClr val="FFFFFF"/>
                </a:solidFill>
                <a:ea typeface="+mn-lt"/>
                <a:cs typeface="+mn-lt"/>
              </a:rPr>
              <a:t>Softmax</a:t>
            </a:r>
            <a:r>
              <a:rPr lang="en-US" sz="2400" dirty="0">
                <a:solidFill>
                  <a:srgbClr val="FFFFFF"/>
                </a:solidFill>
                <a:ea typeface="+mn-lt"/>
                <a:cs typeface="+mn-lt"/>
              </a:rPr>
              <a:t>’ were used.</a:t>
            </a:r>
            <a:endParaRPr lang="en-US" sz="2400" dirty="0">
              <a:solidFill>
                <a:srgbClr val="FFFFFF"/>
              </a:solidFill>
              <a:latin typeface="Corbel"/>
              <a:cs typeface="Arial"/>
            </a:endParaRPr>
          </a:p>
          <a:p>
            <a:pPr>
              <a:lnSpc>
                <a:spcPct val="90000"/>
              </a:lnSpc>
            </a:pPr>
            <a:endParaRPr lang="en-US" sz="2400">
              <a:solidFill>
                <a:srgbClr val="FFFFFF"/>
              </a:solidFill>
              <a:ea typeface="+mn-lt"/>
              <a:cs typeface="+mn-lt"/>
            </a:endParaRPr>
          </a:p>
          <a:p>
            <a:pPr marL="285750" indent="-285750">
              <a:lnSpc>
                <a:spcPct val="90000"/>
              </a:lnSpc>
              <a:buFont typeface="Arial"/>
              <a:buChar char="•"/>
            </a:pPr>
            <a:r>
              <a:rPr lang="en-US" sz="2400" dirty="0">
                <a:solidFill>
                  <a:srgbClr val="FFFFFF"/>
                </a:solidFill>
                <a:ea typeface="+mn-lt"/>
                <a:cs typeface="+mn-lt"/>
              </a:rPr>
              <a:t>Callbacks like model checkpoint and early stopping to improve training efficiency, prevent overfitting, and monitor model performance.</a:t>
            </a:r>
            <a:endParaRPr lang="en-US" sz="2400" dirty="0">
              <a:solidFill>
                <a:srgbClr val="FFFFFF"/>
              </a:solidFill>
              <a:latin typeface="Corbel"/>
              <a:cs typeface="Arial"/>
            </a:endParaRPr>
          </a:p>
          <a:p>
            <a:pPr marL="285750" indent="-285750">
              <a:lnSpc>
                <a:spcPct val="90000"/>
              </a:lnSpc>
              <a:buFont typeface="Arial"/>
              <a:buChar char="•"/>
            </a:pPr>
            <a:endParaRPr lang="en-US" sz="2400">
              <a:solidFill>
                <a:srgbClr val="FFFFFF"/>
              </a:solidFill>
              <a:latin typeface="Corbel"/>
              <a:cs typeface="Arial"/>
            </a:endParaRPr>
          </a:p>
          <a:p>
            <a:pPr marL="285750" indent="-285750">
              <a:lnSpc>
                <a:spcPct val="90000"/>
              </a:lnSpc>
              <a:buFont typeface="Arial"/>
              <a:buChar char="•"/>
            </a:pPr>
            <a:endParaRPr lang="en-US">
              <a:solidFill>
                <a:srgbClr val="ADADAD"/>
              </a:solidFill>
              <a:latin typeface="Arial"/>
              <a:cs typeface="Arial"/>
            </a:endParaRP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CB15-993C-6B10-941A-1BC4E4A94EFD}"/>
              </a:ext>
            </a:extLst>
          </p:cNvPr>
          <p:cNvSpPr>
            <a:spLocks noGrp="1"/>
          </p:cNvSpPr>
          <p:nvPr>
            <p:ph type="title"/>
          </p:nvPr>
        </p:nvSpPr>
        <p:spPr/>
        <p:txBody>
          <a:bodyPr>
            <a:normAutofit/>
          </a:bodyPr>
          <a:lstStyle/>
          <a:p>
            <a:r>
              <a:rPr lang="en-US">
                <a:ea typeface="+mj-lt"/>
                <a:cs typeface="+mj-lt"/>
              </a:rPr>
              <a:t>FCNN model classification report and confusion matrix</a:t>
            </a:r>
            <a:endParaRPr lang="en-US"/>
          </a:p>
        </p:txBody>
      </p:sp>
      <p:pic>
        <p:nvPicPr>
          <p:cNvPr id="4" name="Content Placeholder 3" descr="A screenshot of a computer">
            <a:extLst>
              <a:ext uri="{FF2B5EF4-FFF2-40B4-BE49-F238E27FC236}">
                <a16:creationId xmlns:a16="http://schemas.microsoft.com/office/drawing/2014/main" id="{CFCFFEAA-9485-DBDC-15FB-4875126DE1B2}"/>
              </a:ext>
            </a:extLst>
          </p:cNvPr>
          <p:cNvPicPr>
            <a:picLocks noGrp="1" noChangeAspect="1"/>
          </p:cNvPicPr>
          <p:nvPr>
            <p:ph idx="1"/>
          </p:nvPr>
        </p:nvPicPr>
        <p:blipFill>
          <a:blip r:embed="rId2"/>
          <a:stretch>
            <a:fillRect/>
          </a:stretch>
        </p:blipFill>
        <p:spPr>
          <a:xfrm>
            <a:off x="1820478" y="2189550"/>
            <a:ext cx="3932188" cy="4058714"/>
          </a:xfrm>
        </p:spPr>
      </p:pic>
      <p:pic>
        <p:nvPicPr>
          <p:cNvPr id="5" name="Picture 4" descr="A diagram of confusion matrix">
            <a:extLst>
              <a:ext uri="{FF2B5EF4-FFF2-40B4-BE49-F238E27FC236}">
                <a16:creationId xmlns:a16="http://schemas.microsoft.com/office/drawing/2014/main" id="{524FF515-7FA6-99E8-2D32-FD619EAC63C0}"/>
              </a:ext>
            </a:extLst>
          </p:cNvPr>
          <p:cNvPicPr>
            <a:picLocks noChangeAspect="1"/>
          </p:cNvPicPr>
          <p:nvPr/>
        </p:nvPicPr>
        <p:blipFill>
          <a:blip r:embed="rId3"/>
          <a:stretch>
            <a:fillRect/>
          </a:stretch>
        </p:blipFill>
        <p:spPr>
          <a:xfrm>
            <a:off x="6423124" y="2275344"/>
            <a:ext cx="4773074" cy="3987055"/>
          </a:xfrm>
          <a:prstGeom prst="rect">
            <a:avLst/>
          </a:prstGeom>
        </p:spPr>
      </p:pic>
    </p:spTree>
    <p:extLst>
      <p:ext uri="{BB962C8B-B14F-4D97-AF65-F5344CB8AC3E}">
        <p14:creationId xmlns:p14="http://schemas.microsoft.com/office/powerpoint/2010/main" val="218630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CCF-5E3B-ED9D-75E8-4A802E59617A}"/>
              </a:ext>
            </a:extLst>
          </p:cNvPr>
          <p:cNvSpPr>
            <a:spLocks noGrp="1"/>
          </p:cNvSpPr>
          <p:nvPr>
            <p:ph type="title"/>
          </p:nvPr>
        </p:nvSpPr>
        <p:spPr/>
        <p:txBody>
          <a:bodyPr/>
          <a:lstStyle/>
          <a:p>
            <a:r>
              <a:rPr lang="en-US"/>
              <a:t>Highly imbalanced data</a:t>
            </a:r>
          </a:p>
        </p:txBody>
      </p:sp>
      <p:pic>
        <p:nvPicPr>
          <p:cNvPr id="4" name="Content Placeholder 3" descr="A screenshot of a computer&#10;&#10;Description automatically generated">
            <a:extLst>
              <a:ext uri="{FF2B5EF4-FFF2-40B4-BE49-F238E27FC236}">
                <a16:creationId xmlns:a16="http://schemas.microsoft.com/office/drawing/2014/main" id="{1386FD95-C053-994B-E5CC-B452B3CF9C07}"/>
              </a:ext>
            </a:extLst>
          </p:cNvPr>
          <p:cNvPicPr>
            <a:picLocks noGrp="1" noChangeAspect="1"/>
          </p:cNvPicPr>
          <p:nvPr>
            <p:ph idx="1"/>
          </p:nvPr>
        </p:nvPicPr>
        <p:blipFill>
          <a:blip r:embed="rId2"/>
          <a:stretch>
            <a:fillRect/>
          </a:stretch>
        </p:blipFill>
        <p:spPr>
          <a:xfrm>
            <a:off x="7371447" y="1770623"/>
            <a:ext cx="3964374" cy="4752849"/>
          </a:xfrm>
        </p:spPr>
      </p:pic>
      <p:sp>
        <p:nvSpPr>
          <p:cNvPr id="3" name="TextBox 2">
            <a:extLst>
              <a:ext uri="{FF2B5EF4-FFF2-40B4-BE49-F238E27FC236}">
                <a16:creationId xmlns:a16="http://schemas.microsoft.com/office/drawing/2014/main" id="{8035A2AA-20B5-4FC0-646B-322CBAF88EDF}"/>
              </a:ext>
            </a:extLst>
          </p:cNvPr>
          <p:cNvSpPr txBox="1"/>
          <p:nvPr/>
        </p:nvSpPr>
        <p:spPr>
          <a:xfrm>
            <a:off x="854402" y="2339198"/>
            <a:ext cx="6713724"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dirty="0"/>
              <a:t>Unique counts of Victim Descent categories in the dataset.</a:t>
            </a:r>
          </a:p>
        </p:txBody>
      </p:sp>
    </p:spTree>
    <p:extLst>
      <p:ext uri="{BB962C8B-B14F-4D97-AF65-F5344CB8AC3E}">
        <p14:creationId xmlns:p14="http://schemas.microsoft.com/office/powerpoint/2010/main" val="400006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C4E0-9886-29FC-9B6F-D69102047331}"/>
              </a:ext>
            </a:extLst>
          </p:cNvPr>
          <p:cNvSpPr>
            <a:spLocks noGrp="1"/>
          </p:cNvSpPr>
          <p:nvPr>
            <p:ph type="title"/>
          </p:nvPr>
        </p:nvSpPr>
        <p:spPr/>
        <p:txBody>
          <a:bodyPr/>
          <a:lstStyle/>
          <a:p>
            <a:r>
              <a:rPr lang="en-US">
                <a:ea typeface="+mj-lt"/>
                <a:cs typeface="+mj-lt"/>
              </a:rPr>
              <a:t>FCNN model classification report and confusion matrix with top 5 features</a:t>
            </a:r>
            <a:endParaRPr lang="en-US"/>
          </a:p>
        </p:txBody>
      </p:sp>
      <p:pic>
        <p:nvPicPr>
          <p:cNvPr id="4" name="Content Placeholder 3" descr="A screenshot of a computer screen&#10;&#10;Description automatically generated">
            <a:extLst>
              <a:ext uri="{FF2B5EF4-FFF2-40B4-BE49-F238E27FC236}">
                <a16:creationId xmlns:a16="http://schemas.microsoft.com/office/drawing/2014/main" id="{8A157355-801C-20E5-E876-8BE9BD3469C7}"/>
              </a:ext>
            </a:extLst>
          </p:cNvPr>
          <p:cNvPicPr>
            <a:picLocks noGrp="1" noChangeAspect="1"/>
          </p:cNvPicPr>
          <p:nvPr>
            <p:ph idx="1"/>
          </p:nvPr>
        </p:nvPicPr>
        <p:blipFill>
          <a:blip r:embed="rId2"/>
          <a:stretch>
            <a:fillRect/>
          </a:stretch>
        </p:blipFill>
        <p:spPr>
          <a:xfrm>
            <a:off x="1311676" y="2035480"/>
            <a:ext cx="5084033" cy="3037674"/>
          </a:xfrm>
        </p:spPr>
      </p:pic>
      <p:pic>
        <p:nvPicPr>
          <p:cNvPr id="5" name="Picture 4" descr="A diagram of a confusion matrix&#10;&#10;Description automatically generated">
            <a:extLst>
              <a:ext uri="{FF2B5EF4-FFF2-40B4-BE49-F238E27FC236}">
                <a16:creationId xmlns:a16="http://schemas.microsoft.com/office/drawing/2014/main" id="{DFDE0DA9-564D-FE92-E9E5-84E4DE521D6B}"/>
              </a:ext>
            </a:extLst>
          </p:cNvPr>
          <p:cNvPicPr>
            <a:picLocks noChangeAspect="1"/>
          </p:cNvPicPr>
          <p:nvPr/>
        </p:nvPicPr>
        <p:blipFill>
          <a:blip r:embed="rId3"/>
          <a:stretch>
            <a:fillRect/>
          </a:stretch>
        </p:blipFill>
        <p:spPr>
          <a:xfrm>
            <a:off x="6847618" y="2035056"/>
            <a:ext cx="3851195" cy="3038475"/>
          </a:xfrm>
          <a:prstGeom prst="rect">
            <a:avLst/>
          </a:prstGeom>
        </p:spPr>
      </p:pic>
    </p:spTree>
    <p:extLst>
      <p:ext uri="{BB962C8B-B14F-4D97-AF65-F5344CB8AC3E}">
        <p14:creationId xmlns:p14="http://schemas.microsoft.com/office/powerpoint/2010/main" val="310949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06B9-40D7-40B3-6A1A-70FD85298538}"/>
              </a:ext>
            </a:extLst>
          </p:cNvPr>
          <p:cNvSpPr>
            <a:spLocks noGrp="1"/>
          </p:cNvSpPr>
          <p:nvPr>
            <p:ph type="title"/>
          </p:nvPr>
        </p:nvSpPr>
        <p:spPr/>
        <p:txBody>
          <a:bodyPr>
            <a:normAutofit/>
          </a:bodyPr>
          <a:lstStyle/>
          <a:p>
            <a:r>
              <a:rPr lang="en-US">
                <a:ea typeface="+mj-lt"/>
                <a:cs typeface="+mj-lt"/>
              </a:rPr>
              <a:t>FCNN model classification report and confusion matrix with top 3 features.</a:t>
            </a:r>
            <a:endParaRPr lang="en-US"/>
          </a:p>
        </p:txBody>
      </p:sp>
      <p:pic>
        <p:nvPicPr>
          <p:cNvPr id="4" name="Content Placeholder 3" descr="A screenshot of a graph&#10;&#10;Description automatically generated">
            <a:extLst>
              <a:ext uri="{FF2B5EF4-FFF2-40B4-BE49-F238E27FC236}">
                <a16:creationId xmlns:a16="http://schemas.microsoft.com/office/drawing/2014/main" id="{47CCB919-C727-13D6-46AB-441A401A0C1A}"/>
              </a:ext>
            </a:extLst>
          </p:cNvPr>
          <p:cNvPicPr>
            <a:picLocks noGrp="1" noChangeAspect="1"/>
          </p:cNvPicPr>
          <p:nvPr>
            <p:ph idx="1"/>
          </p:nvPr>
        </p:nvPicPr>
        <p:blipFill>
          <a:blip r:embed="rId2"/>
          <a:stretch>
            <a:fillRect/>
          </a:stretch>
        </p:blipFill>
        <p:spPr>
          <a:xfrm>
            <a:off x="1493593" y="2107835"/>
            <a:ext cx="4922088" cy="2638606"/>
          </a:xfrm>
        </p:spPr>
      </p:pic>
      <p:pic>
        <p:nvPicPr>
          <p:cNvPr id="5" name="Picture 4" descr="A diagram of a confusion matrix">
            <a:extLst>
              <a:ext uri="{FF2B5EF4-FFF2-40B4-BE49-F238E27FC236}">
                <a16:creationId xmlns:a16="http://schemas.microsoft.com/office/drawing/2014/main" id="{A03EEDCE-360F-2875-169B-43798ECFA132}"/>
              </a:ext>
            </a:extLst>
          </p:cNvPr>
          <p:cNvPicPr>
            <a:picLocks noChangeAspect="1"/>
          </p:cNvPicPr>
          <p:nvPr/>
        </p:nvPicPr>
        <p:blipFill>
          <a:blip r:embed="rId3"/>
          <a:stretch>
            <a:fillRect/>
          </a:stretch>
        </p:blipFill>
        <p:spPr>
          <a:xfrm>
            <a:off x="6942442" y="2034365"/>
            <a:ext cx="3865814" cy="3181350"/>
          </a:xfrm>
          <a:prstGeom prst="rect">
            <a:avLst/>
          </a:prstGeom>
        </p:spPr>
      </p:pic>
    </p:spTree>
    <p:extLst>
      <p:ext uri="{BB962C8B-B14F-4D97-AF65-F5344CB8AC3E}">
        <p14:creationId xmlns:p14="http://schemas.microsoft.com/office/powerpoint/2010/main" val="71540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3</TotalTime>
  <Words>665</Words>
  <Application>Microsoft Office PowerPoint</Application>
  <PresentationFormat>Custom</PresentationFormat>
  <Paragraphs>68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Consolas</vt:lpstr>
      <vt:lpstr>Corbel</vt:lpstr>
      <vt:lpstr>Custom</vt:lpstr>
      <vt:lpstr>CSC 219-Final Project  Descent classification for crime data in Los Angeles.  Project Type-B  </vt:lpstr>
      <vt:lpstr>Dataset – Los Angeles City Crime Data from 2020 to Present </vt:lpstr>
      <vt:lpstr>PowerPoint Presentation</vt:lpstr>
      <vt:lpstr>Goal</vt:lpstr>
      <vt:lpstr>FCNN</vt:lpstr>
      <vt:lpstr>FCNN model classification report and confusion matrix</vt:lpstr>
      <vt:lpstr>Highly imbalanced data</vt:lpstr>
      <vt:lpstr>FCNN model classification report and confusion matrix with top 5 features</vt:lpstr>
      <vt:lpstr>FCNN model classification report and confusion matrix with top 3 features.</vt:lpstr>
      <vt:lpstr> FCNN model classification report and confusion matrix with top 3 features with hyperparameter tuning</vt:lpstr>
      <vt:lpstr>LSTM</vt:lpstr>
      <vt:lpstr>Concatenating all the input features into single column.</vt:lpstr>
      <vt:lpstr>LSTM model classification report</vt:lpstr>
      <vt:lpstr>BILSTM model classification report and confusion matrix</vt:lpstr>
      <vt:lpstr>BERT</vt:lpstr>
      <vt:lpstr>Bert model classification report and confusion matrix</vt:lpstr>
      <vt:lpstr>Model accuracy comparison</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aayush bhavsar</cp:lastModifiedBy>
  <cp:revision>294</cp:revision>
  <dcterms:created xsi:type="dcterms:W3CDTF">2023-11-28T05:12:49Z</dcterms:created>
  <dcterms:modified xsi:type="dcterms:W3CDTF">2023-11-29T05:33:30Z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