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C9BAF-86C3-41A1-9D38-40CB633ED467}"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8DDE6-2C3B-4C0E-922D-F2A48A76F19F}" type="slidenum">
              <a:rPr lang="en-US" smtClean="0"/>
              <a:t>‹#›</a:t>
            </a:fld>
            <a:endParaRPr lang="en-US"/>
          </a:p>
        </p:txBody>
      </p:sp>
    </p:spTree>
    <p:extLst>
      <p:ext uri="{BB962C8B-B14F-4D97-AF65-F5344CB8AC3E}">
        <p14:creationId xmlns:p14="http://schemas.microsoft.com/office/powerpoint/2010/main" val="375932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797931-618D-49A0-9B8D-18EE2C04E0E6}" type="slidenum">
              <a:rPr lang="en-US" smtClean="0"/>
              <a:t>1</a:t>
            </a:fld>
            <a:endParaRPr lang="en-US"/>
          </a:p>
        </p:txBody>
      </p:sp>
    </p:spTree>
    <p:extLst>
      <p:ext uri="{BB962C8B-B14F-4D97-AF65-F5344CB8AC3E}">
        <p14:creationId xmlns:p14="http://schemas.microsoft.com/office/powerpoint/2010/main" val="119591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646633-DCE2-4202-B7BA-CE46725D07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397311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46633-DCE2-4202-B7BA-CE46725D07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314184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46633-DCE2-4202-B7BA-CE46725D07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2876582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xmlns=""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xmlns=""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1644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xmlns=""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6402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615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557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xmlns=""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0639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46633-DCE2-4202-B7BA-CE46725D07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74909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646633-DCE2-4202-B7BA-CE46725D07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291216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646633-DCE2-4202-B7BA-CE46725D07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300130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646633-DCE2-4202-B7BA-CE46725D0750}"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102684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646633-DCE2-4202-B7BA-CE46725D0750}"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549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46633-DCE2-4202-B7BA-CE46725D0750}"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157037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46633-DCE2-4202-B7BA-CE46725D07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245155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46633-DCE2-4202-B7BA-CE46725D07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36D89-9D30-4620-804B-167327BA17A7}" type="slidenum">
              <a:rPr lang="en-US" smtClean="0"/>
              <a:t>‹#›</a:t>
            </a:fld>
            <a:endParaRPr lang="en-US"/>
          </a:p>
        </p:txBody>
      </p:sp>
    </p:spTree>
    <p:extLst>
      <p:ext uri="{BB962C8B-B14F-4D97-AF65-F5344CB8AC3E}">
        <p14:creationId xmlns:p14="http://schemas.microsoft.com/office/powerpoint/2010/main" val="289422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46633-DCE2-4202-B7BA-CE46725D0750}"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36D89-9D30-4620-804B-167327BA17A7}" type="slidenum">
              <a:rPr lang="en-US" smtClean="0"/>
              <a:t>‹#›</a:t>
            </a:fld>
            <a:endParaRPr lang="en-US"/>
          </a:p>
        </p:txBody>
      </p:sp>
    </p:spTree>
    <p:extLst>
      <p:ext uri="{BB962C8B-B14F-4D97-AF65-F5344CB8AC3E}">
        <p14:creationId xmlns:p14="http://schemas.microsoft.com/office/powerpoint/2010/main" val="162584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538" y="357051"/>
            <a:ext cx="5671517" cy="6500949"/>
          </a:xfrm>
          <a:prstGeom prst="rect">
            <a:avLst/>
          </a:prstGeom>
        </p:spPr>
      </p:pic>
      <p:pic>
        <p:nvPicPr>
          <p:cNvPr id="238" name="Picture 2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8" y="451500"/>
            <a:ext cx="2865567" cy="1387031"/>
          </a:xfrm>
          <a:prstGeom prst="rect">
            <a:avLst/>
          </a:prstGeom>
        </p:spPr>
      </p:pic>
      <p:pic>
        <p:nvPicPr>
          <p:cNvPr id="239" name="Picture 2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2347" y="1783897"/>
            <a:ext cx="4867274" cy="2199035"/>
          </a:xfrm>
          <a:prstGeom prst="rect">
            <a:avLst/>
          </a:prstGeom>
        </p:spPr>
      </p:pic>
      <p:pic>
        <p:nvPicPr>
          <p:cNvPr id="240" name="Picture 2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3738" y="4183229"/>
            <a:ext cx="5261903" cy="646288"/>
          </a:xfrm>
          <a:prstGeom prst="rect">
            <a:avLst/>
          </a:prstGeom>
        </p:spPr>
      </p:pic>
      <p:pic>
        <p:nvPicPr>
          <p:cNvPr id="243" name="Picture 2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55029" y="3700635"/>
            <a:ext cx="5119320" cy="2879618"/>
          </a:xfrm>
          <a:prstGeom prst="rect">
            <a:avLst/>
          </a:prstGeom>
        </p:spPr>
      </p:pic>
      <p:pic>
        <p:nvPicPr>
          <p:cNvPr id="249" name="Picture 2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1607" y="5691468"/>
            <a:ext cx="4728754" cy="685106"/>
          </a:xfrm>
          <a:prstGeom prst="rect">
            <a:avLst/>
          </a:prstGeom>
        </p:spPr>
      </p:pic>
    </p:spTree>
    <p:extLst>
      <p:ext uri="{BB962C8B-B14F-4D97-AF65-F5344CB8AC3E}">
        <p14:creationId xmlns:p14="http://schemas.microsoft.com/office/powerpoint/2010/main" val="3448582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a:t>
            </a:r>
            <a:r>
              <a:rPr lang="en-US" altLang="ko-KR" sz="5867" dirty="0" smtClean="0">
                <a:solidFill>
                  <a:schemeClr val="accent1">
                    <a:lumMod val="75000"/>
                  </a:schemeClr>
                </a:solidFill>
                <a:cs typeface="Arial" pitchFamily="34" charset="0"/>
              </a:rPr>
              <a:t>You!</a:t>
            </a:r>
            <a:endParaRPr lang="ko-KR" altLang="en-US" sz="5867" dirty="0">
              <a:solidFill>
                <a:schemeClr val="accent1">
                  <a:lumMod val="75000"/>
                </a:schemeClr>
              </a:solidFill>
              <a:cs typeface="Arial" pitchFamily="34" charset="0"/>
            </a:endParaRPr>
          </a:p>
        </p:txBody>
      </p:sp>
      <p:sp>
        <p:nvSpPr>
          <p:cNvPr id="5" name="TextBox 4">
            <a:extLst>
              <a:ext uri="{FF2B5EF4-FFF2-40B4-BE49-F238E27FC236}">
                <a16:creationId xmlns:a16="http://schemas.microsoft.com/office/drawing/2014/main" xmlns="" id="{FB2F21A8-A2DC-448E-8003-AFE4C77CBA6F}"/>
              </a:ext>
            </a:extLst>
          </p:cNvPr>
          <p:cNvSpPr txBox="1"/>
          <p:nvPr/>
        </p:nvSpPr>
        <p:spPr>
          <a:xfrm>
            <a:off x="4140418" y="3645034"/>
            <a:ext cx="4331317" cy="379656"/>
          </a:xfrm>
          <a:prstGeom prst="rect">
            <a:avLst/>
          </a:prstGeom>
          <a:noFill/>
        </p:spPr>
        <p:txBody>
          <a:bodyPr wrap="square" rtlCol="0" anchor="ctr">
            <a:spAutoFit/>
          </a:bodyPr>
          <a:lstStyle/>
          <a:p>
            <a:pPr algn="ctr"/>
            <a:r>
              <a:rPr lang="en-US" altLang="ko-KR" sz="1867" dirty="0" err="1">
                <a:solidFill>
                  <a:schemeClr val="accent1">
                    <a:lumMod val="75000"/>
                  </a:schemeClr>
                </a:solidFill>
                <a:latin typeface="Bahnschrift SemiBold SemiConden" panose="020B0502040204020203" pitchFamily="34" charset="0"/>
                <a:cs typeface="Arial" pitchFamily="34" charset="0"/>
              </a:rPr>
              <a:t>Pranjal</a:t>
            </a:r>
            <a:r>
              <a:rPr lang="en-US" altLang="ko-KR" sz="1867" dirty="0">
                <a:solidFill>
                  <a:schemeClr val="accent1">
                    <a:lumMod val="75000"/>
                  </a:schemeClr>
                </a:solidFill>
                <a:latin typeface="Bahnschrift SemiBold SemiConden" panose="020B0502040204020203" pitchFamily="34" charset="0"/>
                <a:cs typeface="Arial" pitchFamily="34" charset="0"/>
              </a:rPr>
              <a:t>, Aayush, Santosh, </a:t>
            </a:r>
            <a:r>
              <a:rPr lang="en-US" altLang="ko-KR" sz="1867" dirty="0" err="1">
                <a:solidFill>
                  <a:schemeClr val="accent1">
                    <a:lumMod val="75000"/>
                  </a:schemeClr>
                </a:solidFill>
                <a:latin typeface="Bahnschrift SemiBold SemiConden" panose="020B0502040204020203" pitchFamily="34" charset="0"/>
                <a:cs typeface="Arial" pitchFamily="34" charset="0"/>
              </a:rPr>
              <a:t>Shriya</a:t>
            </a:r>
            <a:endParaRPr lang="ko-KR" altLang="en-US" sz="1867" dirty="0">
              <a:solidFill>
                <a:schemeClr val="accent1">
                  <a:lumMod val="75000"/>
                </a:schemeClr>
              </a:solidFill>
              <a:latin typeface="Bahnschrift SemiBold SemiConden" panose="020B0502040204020203" pitchFamily="34" charset="0"/>
              <a:cs typeface="Arial" pitchFamily="34" charset="0"/>
            </a:endParaRPr>
          </a:p>
        </p:txBody>
      </p:sp>
    </p:spTree>
    <p:extLst>
      <p:ext uri="{BB962C8B-B14F-4D97-AF65-F5344CB8AC3E}">
        <p14:creationId xmlns:p14="http://schemas.microsoft.com/office/powerpoint/2010/main" val="306195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Block Arc 24">
            <a:extLst>
              <a:ext uri="{FF2B5EF4-FFF2-40B4-BE49-F238E27FC236}">
                <a16:creationId xmlns:a16="http://schemas.microsoft.com/office/drawing/2014/main" xmlns="" id="{3CA7B09E-28AF-4F11-88F8-F0766F773F47}"/>
              </a:ext>
            </a:extLst>
          </p:cNvPr>
          <p:cNvSpPr/>
          <p:nvPr/>
        </p:nvSpPr>
        <p:spPr>
          <a:xfrm rot="5400000">
            <a:off x="4239238" y="1899655"/>
            <a:ext cx="3709895" cy="3709895"/>
          </a:xfrm>
          <a:prstGeom prst="blockArc">
            <a:avLst>
              <a:gd name="adj1" fmla="val 16241887"/>
              <a:gd name="adj2" fmla="val 21514315"/>
              <a:gd name="adj3" fmla="val 159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26" name="Rectangle 25">
            <a:extLst>
              <a:ext uri="{FF2B5EF4-FFF2-40B4-BE49-F238E27FC236}">
                <a16:creationId xmlns:a16="http://schemas.microsoft.com/office/drawing/2014/main" xmlns="" id="{C7C28124-FDC5-48D5-A795-329FF9390275}"/>
              </a:ext>
            </a:extLst>
          </p:cNvPr>
          <p:cNvSpPr/>
          <p:nvPr/>
        </p:nvSpPr>
        <p:spPr>
          <a:xfrm rot="5400000">
            <a:off x="9272973" y="2315183"/>
            <a:ext cx="540000" cy="3462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7" name="Block Arc 26">
            <a:extLst>
              <a:ext uri="{FF2B5EF4-FFF2-40B4-BE49-F238E27FC236}">
                <a16:creationId xmlns:a16="http://schemas.microsoft.com/office/drawing/2014/main" xmlns="" id="{0A039C49-1406-4036-806F-61078BEBBED6}"/>
              </a:ext>
            </a:extLst>
          </p:cNvPr>
          <p:cNvSpPr/>
          <p:nvPr/>
        </p:nvSpPr>
        <p:spPr>
          <a:xfrm>
            <a:off x="4239238" y="1899655"/>
            <a:ext cx="3709895" cy="3709895"/>
          </a:xfrm>
          <a:prstGeom prst="blockArc">
            <a:avLst>
              <a:gd name="adj1" fmla="val 16267252"/>
              <a:gd name="adj2" fmla="val 21503648"/>
              <a:gd name="adj3" fmla="val 158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28" name="Rectangle 27">
            <a:extLst>
              <a:ext uri="{FF2B5EF4-FFF2-40B4-BE49-F238E27FC236}">
                <a16:creationId xmlns:a16="http://schemas.microsoft.com/office/drawing/2014/main" xmlns="" id="{3325296C-7FAB-40F2-ABD2-4FE8752ACAEB}"/>
              </a:ext>
            </a:extLst>
          </p:cNvPr>
          <p:cNvSpPr/>
          <p:nvPr/>
        </p:nvSpPr>
        <p:spPr>
          <a:xfrm rot="5400000">
            <a:off x="9272973" y="1707895"/>
            <a:ext cx="540000" cy="3462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9" name="Block Arc 28">
            <a:extLst>
              <a:ext uri="{FF2B5EF4-FFF2-40B4-BE49-F238E27FC236}">
                <a16:creationId xmlns:a16="http://schemas.microsoft.com/office/drawing/2014/main" xmlns="" id="{49965993-6B27-44B2-9947-F871735DDA7B}"/>
              </a:ext>
            </a:extLst>
          </p:cNvPr>
          <p:cNvSpPr/>
          <p:nvPr/>
        </p:nvSpPr>
        <p:spPr>
          <a:xfrm rot="10800000">
            <a:off x="4239238" y="1899655"/>
            <a:ext cx="3709895" cy="3709895"/>
          </a:xfrm>
          <a:prstGeom prst="blockArc">
            <a:avLst>
              <a:gd name="adj1" fmla="val 16247553"/>
              <a:gd name="adj2" fmla="val 21556481"/>
              <a:gd name="adj3" fmla="val 160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3" name="Rectangle 42">
            <a:extLst>
              <a:ext uri="{FF2B5EF4-FFF2-40B4-BE49-F238E27FC236}">
                <a16:creationId xmlns:a16="http://schemas.microsoft.com/office/drawing/2014/main" xmlns="" id="{799FB687-2042-4ED0-A2B7-517039CDC280}"/>
              </a:ext>
            </a:extLst>
          </p:cNvPr>
          <p:cNvSpPr/>
          <p:nvPr/>
        </p:nvSpPr>
        <p:spPr>
          <a:xfrm rot="5400000">
            <a:off x="2391546" y="2302665"/>
            <a:ext cx="540000" cy="34878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1" name="Block Arc 50">
            <a:extLst>
              <a:ext uri="{FF2B5EF4-FFF2-40B4-BE49-F238E27FC236}">
                <a16:creationId xmlns:a16="http://schemas.microsoft.com/office/drawing/2014/main" xmlns="" id="{189D373A-BD51-44AE-9D05-6EACED8CDAE3}"/>
              </a:ext>
            </a:extLst>
          </p:cNvPr>
          <p:cNvSpPr/>
          <p:nvPr/>
        </p:nvSpPr>
        <p:spPr>
          <a:xfrm rot="16200000">
            <a:off x="4239238" y="1899655"/>
            <a:ext cx="3709895" cy="3709895"/>
          </a:xfrm>
          <a:prstGeom prst="blockArc">
            <a:avLst>
              <a:gd name="adj1" fmla="val 16302188"/>
              <a:gd name="adj2" fmla="val 21530925"/>
              <a:gd name="adj3" fmla="val 159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2" name="Rectangle 51">
            <a:extLst>
              <a:ext uri="{FF2B5EF4-FFF2-40B4-BE49-F238E27FC236}">
                <a16:creationId xmlns:a16="http://schemas.microsoft.com/office/drawing/2014/main" xmlns="" id="{B68A7BE8-026D-4158-AA25-C994F1DB9580}"/>
              </a:ext>
            </a:extLst>
          </p:cNvPr>
          <p:cNvSpPr/>
          <p:nvPr/>
        </p:nvSpPr>
        <p:spPr>
          <a:xfrm rot="5400000">
            <a:off x="2391546" y="1695377"/>
            <a:ext cx="540000" cy="34878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53" name="Picture 2" descr="E:\002-KIMS BUSINESS\007-04-1-FIVERR\01-PPT-TEMPLATE\COVER-PSD\05-cut-01.png">
            <a:extLst>
              <a:ext uri="{FF2B5EF4-FFF2-40B4-BE49-F238E27FC236}">
                <a16:creationId xmlns:a16="http://schemas.microsoft.com/office/drawing/2014/main" xmlns="" id="{5013C305-56E0-4EA3-B359-33B10DB5CF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91920" y="3601439"/>
            <a:ext cx="1507552" cy="35539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E:\002-KIMS BUSINESS\007-04-1-FIVERR\01-PPT-TEMPLATE\COVER-PSD\05-cut-01.png">
            <a:extLst>
              <a:ext uri="{FF2B5EF4-FFF2-40B4-BE49-F238E27FC236}">
                <a16:creationId xmlns:a16="http://schemas.microsoft.com/office/drawing/2014/main" xmlns="" id="{D316D1F3-5DC6-4CEE-BC33-4A15211E14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474827" y="3601439"/>
            <a:ext cx="1507552" cy="355397"/>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xmlns="" id="{28F7DB77-8707-4A18-ADF0-7C4859866AC5}"/>
              </a:ext>
            </a:extLst>
          </p:cNvPr>
          <p:cNvGrpSpPr/>
          <p:nvPr/>
        </p:nvGrpSpPr>
        <p:grpSpPr>
          <a:xfrm>
            <a:off x="4505389" y="2198213"/>
            <a:ext cx="3170874" cy="3079310"/>
            <a:chOff x="2967709" y="2217483"/>
            <a:chExt cx="3170874" cy="3079310"/>
          </a:xfrm>
        </p:grpSpPr>
        <p:sp>
          <p:nvSpPr>
            <p:cNvPr id="56" name="TextBox 55">
              <a:extLst>
                <a:ext uri="{FF2B5EF4-FFF2-40B4-BE49-F238E27FC236}">
                  <a16:creationId xmlns:a16="http://schemas.microsoft.com/office/drawing/2014/main" xmlns="" id="{35932281-9E52-4BAD-A9C6-B4D998F8160E}"/>
                </a:ext>
              </a:extLst>
            </p:cNvPr>
            <p:cNvSpPr txBox="1"/>
            <p:nvPr/>
          </p:nvSpPr>
          <p:spPr>
            <a:xfrm rot="2979303">
              <a:off x="3820058" y="2449950"/>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smtClean="0">
                  <a:solidFill>
                    <a:schemeClr val="bg1"/>
                  </a:solidFill>
                  <a:cs typeface="Arial" pitchFamily="34" charset="0"/>
                </a:rPr>
                <a:t>PRESENTATION</a:t>
              </a:r>
              <a:endParaRPr lang="ko-KR" altLang="en-US" sz="1600" b="1" dirty="0">
                <a:solidFill>
                  <a:schemeClr val="bg1"/>
                </a:solidFill>
                <a:cs typeface="Arial" pitchFamily="34" charset="0"/>
              </a:endParaRPr>
            </a:p>
          </p:txBody>
        </p:sp>
        <p:sp>
          <p:nvSpPr>
            <p:cNvPr id="57" name="TextBox 56">
              <a:extLst>
                <a:ext uri="{FF2B5EF4-FFF2-40B4-BE49-F238E27FC236}">
                  <a16:creationId xmlns:a16="http://schemas.microsoft.com/office/drawing/2014/main" xmlns="" id="{090E10BC-9D0B-4781-ABE8-E898318EE129}"/>
                </a:ext>
              </a:extLst>
            </p:cNvPr>
            <p:cNvSpPr txBox="1"/>
            <p:nvPr/>
          </p:nvSpPr>
          <p:spPr>
            <a:xfrm rot="18900000">
              <a:off x="2967709" y="2441433"/>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smtClean="0">
                  <a:solidFill>
                    <a:schemeClr val="bg1"/>
                  </a:solidFill>
                  <a:cs typeface="Arial" pitchFamily="34" charset="0"/>
                </a:rPr>
                <a:t>OBJECTIVE</a:t>
              </a:r>
              <a:endParaRPr lang="ko-KR" altLang="en-US" sz="1600" b="1" dirty="0">
                <a:solidFill>
                  <a:schemeClr val="bg1"/>
                </a:solidFill>
                <a:cs typeface="Arial" pitchFamily="34" charset="0"/>
              </a:endParaRPr>
            </a:p>
          </p:txBody>
        </p:sp>
        <p:sp>
          <p:nvSpPr>
            <p:cNvPr id="58" name="TextBox 57">
              <a:extLst>
                <a:ext uri="{FF2B5EF4-FFF2-40B4-BE49-F238E27FC236}">
                  <a16:creationId xmlns:a16="http://schemas.microsoft.com/office/drawing/2014/main" xmlns="" id="{74DBA56D-DAE0-45E7-AEF6-16748554A387}"/>
                </a:ext>
              </a:extLst>
            </p:cNvPr>
            <p:cNvSpPr txBox="1"/>
            <p:nvPr/>
          </p:nvSpPr>
          <p:spPr>
            <a:xfrm rot="13500000">
              <a:off x="2967709" y="3228899"/>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smtClean="0">
                  <a:solidFill>
                    <a:schemeClr val="bg1"/>
                  </a:solidFill>
                  <a:cs typeface="Arial" pitchFamily="34" charset="0"/>
                </a:rPr>
                <a:t>DIFFERENTIATION</a:t>
              </a:r>
              <a:endParaRPr lang="ko-KR" altLang="en-US" sz="1600" b="1" dirty="0">
                <a:solidFill>
                  <a:schemeClr val="bg1"/>
                </a:solidFill>
                <a:cs typeface="Arial" pitchFamily="34" charset="0"/>
              </a:endParaRPr>
            </a:p>
          </p:txBody>
        </p:sp>
        <p:sp>
          <p:nvSpPr>
            <p:cNvPr id="59" name="TextBox 58">
              <a:extLst>
                <a:ext uri="{FF2B5EF4-FFF2-40B4-BE49-F238E27FC236}">
                  <a16:creationId xmlns:a16="http://schemas.microsoft.com/office/drawing/2014/main" xmlns="" id="{519140EE-84F4-454E-AB1D-106BB93C2095}"/>
                </a:ext>
              </a:extLst>
            </p:cNvPr>
            <p:cNvSpPr txBox="1"/>
            <p:nvPr/>
          </p:nvSpPr>
          <p:spPr>
            <a:xfrm rot="8100000">
              <a:off x="3838222" y="3228899"/>
              <a:ext cx="2300361" cy="1835428"/>
            </a:xfrm>
            <a:prstGeom prst="rect">
              <a:avLst/>
            </a:prstGeom>
            <a:noFill/>
          </p:spPr>
          <p:txBody>
            <a:bodyPr wrap="square" rtlCol="0">
              <a:prstTxWarp prst="textArchUp">
                <a:avLst>
                  <a:gd name="adj" fmla="val 12348932"/>
                </a:avLst>
              </a:prstTxWarp>
              <a:spAutoFit/>
            </a:bodyPr>
            <a:lstStyle/>
            <a:p>
              <a:pPr algn="ctr"/>
              <a:r>
                <a:rPr lang="en-US" altLang="ko-KR" sz="1600" b="1" dirty="0" smtClean="0">
                  <a:solidFill>
                    <a:schemeClr val="bg1"/>
                  </a:solidFill>
                  <a:cs typeface="Arial" pitchFamily="34" charset="0"/>
                </a:rPr>
                <a:t>CONCLUSION</a:t>
              </a:r>
              <a:endParaRPr lang="ko-KR" altLang="en-US" sz="1600" b="1" dirty="0">
                <a:solidFill>
                  <a:schemeClr val="bg1"/>
                </a:solidFill>
                <a:cs typeface="Arial" pitchFamily="34" charset="0"/>
              </a:endParaRPr>
            </a:p>
          </p:txBody>
        </p:sp>
      </p:grpSp>
      <p:grpSp>
        <p:nvGrpSpPr>
          <p:cNvPr id="60" name="Group 59">
            <a:extLst>
              <a:ext uri="{FF2B5EF4-FFF2-40B4-BE49-F238E27FC236}">
                <a16:creationId xmlns:a16="http://schemas.microsoft.com/office/drawing/2014/main" xmlns="" id="{C5C53719-0F0A-485A-9DD7-85D2C34B8359}"/>
              </a:ext>
            </a:extLst>
          </p:cNvPr>
          <p:cNvGrpSpPr/>
          <p:nvPr/>
        </p:nvGrpSpPr>
        <p:grpSpPr>
          <a:xfrm>
            <a:off x="917642" y="4466104"/>
            <a:ext cx="2991838" cy="923330"/>
            <a:chOff x="3017859" y="4283314"/>
            <a:chExt cx="1823203" cy="923330"/>
          </a:xfrm>
        </p:grpSpPr>
        <p:sp>
          <p:nvSpPr>
            <p:cNvPr id="61" name="TextBox 60">
              <a:extLst>
                <a:ext uri="{FF2B5EF4-FFF2-40B4-BE49-F238E27FC236}">
                  <a16:creationId xmlns:a16="http://schemas.microsoft.com/office/drawing/2014/main" xmlns="" id="{CDA63221-9C81-4CCA-A6CD-0CBD44904428}"/>
                </a:ext>
              </a:extLst>
            </p:cNvPr>
            <p:cNvSpPr txBox="1"/>
            <p:nvPr/>
          </p:nvSpPr>
          <p:spPr>
            <a:xfrm>
              <a:off x="3017859" y="4560313"/>
              <a:ext cx="1819206" cy="646331"/>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Comparing every the algorithm in the course of development and figure out the most feasible algorithm.</a:t>
              </a:r>
              <a:endParaRPr lang="en-US" altLang="ko-KR" sz="1200" dirty="0">
                <a:solidFill>
                  <a:schemeClr val="tx1">
                    <a:lumMod val="75000"/>
                    <a:lumOff val="25000"/>
                  </a:schemeClr>
                </a:solidFill>
                <a:cs typeface="Arial" pitchFamily="34" charset="0"/>
              </a:endParaRPr>
            </a:p>
          </p:txBody>
        </p:sp>
        <p:sp>
          <p:nvSpPr>
            <p:cNvPr id="62" name="TextBox 61">
              <a:extLst>
                <a:ext uri="{FF2B5EF4-FFF2-40B4-BE49-F238E27FC236}">
                  <a16:creationId xmlns:a16="http://schemas.microsoft.com/office/drawing/2014/main" xmlns="" id="{BCE94122-CADB-4075-AAB1-749EE587F3BF}"/>
                </a:ext>
              </a:extLst>
            </p:cNvPr>
            <p:cNvSpPr txBox="1"/>
            <p:nvPr/>
          </p:nvSpPr>
          <p:spPr>
            <a:xfrm>
              <a:off x="3017859" y="4283314"/>
              <a:ext cx="1823203" cy="307777"/>
            </a:xfrm>
            <a:prstGeom prst="rect">
              <a:avLst/>
            </a:prstGeom>
            <a:noFill/>
          </p:spPr>
          <p:txBody>
            <a:bodyPr wrap="square" rtlCol="0">
              <a:spAutoFit/>
            </a:bodyPr>
            <a:lstStyle/>
            <a:p>
              <a:pPr marL="285750" indent="-285750">
                <a:buFont typeface="Wingdings" panose="05000000000000000000" pitchFamily="2" charset="2"/>
                <a:buChar char="v"/>
              </a:pPr>
              <a:r>
                <a:rPr lang="en-US" sz="1400" b="1" dirty="0"/>
                <a:t>Comparison</a:t>
              </a:r>
              <a:endParaRPr lang="ko-KR" altLang="en-US" sz="1400" b="1" dirty="0">
                <a:solidFill>
                  <a:schemeClr val="tx1">
                    <a:lumMod val="75000"/>
                    <a:lumOff val="25000"/>
                  </a:schemeClr>
                </a:solidFill>
                <a:cs typeface="Arial" pitchFamily="34" charset="0"/>
              </a:endParaRPr>
            </a:p>
          </p:txBody>
        </p:sp>
      </p:grpSp>
      <p:grpSp>
        <p:nvGrpSpPr>
          <p:cNvPr id="63" name="Group 62">
            <a:extLst>
              <a:ext uri="{FF2B5EF4-FFF2-40B4-BE49-F238E27FC236}">
                <a16:creationId xmlns:a16="http://schemas.microsoft.com/office/drawing/2014/main" xmlns="" id="{C1191F74-50BD-4943-AA52-9EC4C3A9CF90}"/>
              </a:ext>
            </a:extLst>
          </p:cNvPr>
          <p:cNvGrpSpPr/>
          <p:nvPr/>
        </p:nvGrpSpPr>
        <p:grpSpPr>
          <a:xfrm>
            <a:off x="917643" y="1948137"/>
            <a:ext cx="3410420" cy="1107996"/>
            <a:chOff x="3017859" y="4283314"/>
            <a:chExt cx="2078285" cy="1107996"/>
          </a:xfrm>
        </p:grpSpPr>
        <p:sp>
          <p:nvSpPr>
            <p:cNvPr id="64" name="TextBox 63">
              <a:extLst>
                <a:ext uri="{FF2B5EF4-FFF2-40B4-BE49-F238E27FC236}">
                  <a16:creationId xmlns:a16="http://schemas.microsoft.com/office/drawing/2014/main" xmlns="" id="{51A70737-A319-44DB-96AD-AA54651CA3B7}"/>
                </a:ext>
              </a:extLst>
            </p:cNvPr>
            <p:cNvSpPr txBox="1"/>
            <p:nvPr/>
          </p:nvSpPr>
          <p:spPr>
            <a:xfrm>
              <a:off x="3017859" y="4560313"/>
              <a:ext cx="2078285" cy="830997"/>
            </a:xfrm>
            <a:prstGeom prst="rect">
              <a:avLst/>
            </a:prstGeom>
            <a:noFill/>
          </p:spPr>
          <p:txBody>
            <a:bodyPr wrap="square" rtlCol="0">
              <a:spAutoFit/>
            </a:bodyPr>
            <a:lstStyle/>
            <a:p>
              <a:r>
                <a:rPr lang="en-US" sz="1200" dirty="0" smtClean="0"/>
                <a:t>Design </a:t>
              </a:r>
              <a:r>
                <a:rPr lang="en-US" sz="1200" dirty="0"/>
                <a:t>and implement an AI-powered Sudoku solver in Python using various algorithms, including backtracking, minimum remaining value (MRV), and brute-force techniques.</a:t>
              </a:r>
              <a:endParaRPr lang="en-US" altLang="ko-KR" sz="1200"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xmlns="" id="{269E7F52-F02C-4DE5-A84C-369D4C652C24}"/>
                </a:ext>
              </a:extLst>
            </p:cNvPr>
            <p:cNvSpPr txBox="1"/>
            <p:nvPr/>
          </p:nvSpPr>
          <p:spPr>
            <a:xfrm>
              <a:off x="3017860" y="4283314"/>
              <a:ext cx="1866815" cy="307777"/>
            </a:xfrm>
            <a:prstGeom prst="rect">
              <a:avLst/>
            </a:prstGeom>
            <a:noFill/>
          </p:spPr>
          <p:txBody>
            <a:bodyPr wrap="square" rtlCol="0">
              <a:spAutoFit/>
            </a:bodyPr>
            <a:lstStyle/>
            <a:p>
              <a:pPr marL="285750" indent="-285750">
                <a:buFont typeface="Wingdings" panose="05000000000000000000" pitchFamily="2" charset="2"/>
                <a:buChar char="v"/>
              </a:pPr>
              <a:r>
                <a:rPr lang="en-US" sz="1400" b="1" dirty="0"/>
                <a:t>Problem Statement </a:t>
              </a:r>
              <a:endParaRPr lang="ko-KR" altLang="en-US" sz="1400" b="1" dirty="0">
                <a:solidFill>
                  <a:schemeClr val="tx1">
                    <a:lumMod val="75000"/>
                    <a:lumOff val="25000"/>
                  </a:schemeClr>
                </a:solidFill>
                <a:cs typeface="Arial" pitchFamily="34" charset="0"/>
              </a:endParaRPr>
            </a:p>
          </p:txBody>
        </p:sp>
      </p:grpSp>
      <p:grpSp>
        <p:nvGrpSpPr>
          <p:cNvPr id="66" name="Group 65">
            <a:extLst>
              <a:ext uri="{FF2B5EF4-FFF2-40B4-BE49-F238E27FC236}">
                <a16:creationId xmlns:a16="http://schemas.microsoft.com/office/drawing/2014/main" xmlns="" id="{9163F2E8-3C3C-4D8C-8E52-767EE2379546}"/>
              </a:ext>
            </a:extLst>
          </p:cNvPr>
          <p:cNvGrpSpPr/>
          <p:nvPr/>
        </p:nvGrpSpPr>
        <p:grpSpPr>
          <a:xfrm>
            <a:off x="8208371" y="4466104"/>
            <a:ext cx="3065985" cy="1107996"/>
            <a:chOff x="3037896" y="4283314"/>
            <a:chExt cx="1870812" cy="1107996"/>
          </a:xfrm>
        </p:grpSpPr>
        <p:sp>
          <p:nvSpPr>
            <p:cNvPr id="67" name="TextBox 66">
              <a:extLst>
                <a:ext uri="{FF2B5EF4-FFF2-40B4-BE49-F238E27FC236}">
                  <a16:creationId xmlns:a16="http://schemas.microsoft.com/office/drawing/2014/main" xmlns="" id="{80CF570A-6D6A-4C66-9553-00D1FA444165}"/>
                </a:ext>
              </a:extLst>
            </p:cNvPr>
            <p:cNvSpPr txBox="1"/>
            <p:nvPr/>
          </p:nvSpPr>
          <p:spPr>
            <a:xfrm>
              <a:off x="3037896" y="4560313"/>
              <a:ext cx="1870812"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68" name="TextBox 67">
              <a:extLst>
                <a:ext uri="{FF2B5EF4-FFF2-40B4-BE49-F238E27FC236}">
                  <a16:creationId xmlns:a16="http://schemas.microsoft.com/office/drawing/2014/main" xmlns="" id="{9EB77215-9E34-4EE0-AC98-48A106D96440}"/>
                </a:ext>
              </a:extLst>
            </p:cNvPr>
            <p:cNvSpPr txBox="1"/>
            <p:nvPr/>
          </p:nvSpPr>
          <p:spPr>
            <a:xfrm>
              <a:off x="3037896" y="4283314"/>
              <a:ext cx="1870812" cy="307777"/>
            </a:xfrm>
            <a:prstGeom prst="rect">
              <a:avLst/>
            </a:prstGeom>
            <a:noFill/>
          </p:spPr>
          <p:txBody>
            <a:bodyPr wrap="square" rtlCol="0">
              <a:spAutoFit/>
            </a:bodyPr>
            <a:lstStyle/>
            <a:p>
              <a:pPr marL="285750" indent="-285750" algn="r">
                <a:buFont typeface="Wingdings" panose="05000000000000000000" pitchFamily="2" charset="2"/>
                <a:buChar char="v"/>
              </a:pPr>
              <a:r>
                <a:rPr lang="en-US" sz="1400" b="1" dirty="0"/>
                <a:t>Summary</a:t>
              </a:r>
              <a:endParaRPr lang="ko-KR" altLang="en-US" sz="1400" b="1" dirty="0">
                <a:solidFill>
                  <a:schemeClr val="tx1">
                    <a:lumMod val="75000"/>
                    <a:lumOff val="25000"/>
                  </a:schemeClr>
                </a:solidFill>
                <a:cs typeface="Arial" pitchFamily="34" charset="0"/>
              </a:endParaRPr>
            </a:p>
          </p:txBody>
        </p:sp>
      </p:grpSp>
      <p:grpSp>
        <p:nvGrpSpPr>
          <p:cNvPr id="69" name="Group 68">
            <a:extLst>
              <a:ext uri="{FF2B5EF4-FFF2-40B4-BE49-F238E27FC236}">
                <a16:creationId xmlns:a16="http://schemas.microsoft.com/office/drawing/2014/main" xmlns="" id="{0D09C1FA-0440-4305-AAB1-74913B4C7853}"/>
              </a:ext>
            </a:extLst>
          </p:cNvPr>
          <p:cNvGrpSpPr/>
          <p:nvPr/>
        </p:nvGrpSpPr>
        <p:grpSpPr>
          <a:xfrm>
            <a:off x="7995022" y="1896280"/>
            <a:ext cx="3279334" cy="1292662"/>
            <a:chOff x="2887678" y="4283314"/>
            <a:chExt cx="2000994" cy="1292662"/>
          </a:xfrm>
        </p:grpSpPr>
        <p:sp>
          <p:nvSpPr>
            <p:cNvPr id="70" name="TextBox 69">
              <a:extLst>
                <a:ext uri="{FF2B5EF4-FFF2-40B4-BE49-F238E27FC236}">
                  <a16:creationId xmlns:a16="http://schemas.microsoft.com/office/drawing/2014/main" xmlns="" id="{FFCEDDCB-71DE-4BEE-B4A9-78BE0BA2987F}"/>
                </a:ext>
              </a:extLst>
            </p:cNvPr>
            <p:cNvSpPr txBox="1"/>
            <p:nvPr/>
          </p:nvSpPr>
          <p:spPr>
            <a:xfrm>
              <a:off x="3017858" y="4560313"/>
              <a:ext cx="1870813" cy="1015663"/>
            </a:xfrm>
            <a:prstGeom prst="rect">
              <a:avLst/>
            </a:prstGeom>
            <a:noFill/>
          </p:spPr>
          <p:txBody>
            <a:bodyPr wrap="square" rtlCol="0">
              <a:spAutoFit/>
            </a:bodyPr>
            <a:lstStyle/>
            <a:p>
              <a:pPr algn="r"/>
              <a:r>
                <a:rPr lang="en-US" sz="1200" dirty="0" smtClean="0"/>
                <a:t>Demonstrating </a:t>
              </a:r>
              <a:r>
                <a:rPr lang="en-US" sz="1200" dirty="0"/>
                <a:t>the solving process of the Sudoku puzzle using three different approaches: Backtracking, Minimum Remaining Value (MRV) heuristic, and </a:t>
              </a:r>
              <a:r>
                <a:rPr lang="en-US" sz="1200" dirty="0" smtClean="0"/>
                <a:t>Brute-force.</a:t>
              </a:r>
              <a:endParaRPr lang="en-US" altLang="ko-KR" sz="1200" dirty="0">
                <a:solidFill>
                  <a:schemeClr val="tx1">
                    <a:lumMod val="75000"/>
                    <a:lumOff val="25000"/>
                  </a:schemeClr>
                </a:solidFill>
                <a:cs typeface="Arial" pitchFamily="34" charset="0"/>
              </a:endParaRPr>
            </a:p>
          </p:txBody>
        </p:sp>
        <p:sp>
          <p:nvSpPr>
            <p:cNvPr id="71" name="TextBox 70">
              <a:extLst>
                <a:ext uri="{FF2B5EF4-FFF2-40B4-BE49-F238E27FC236}">
                  <a16:creationId xmlns:a16="http://schemas.microsoft.com/office/drawing/2014/main" xmlns="" id="{2AFB504E-F980-4E31-97CE-D8D365FA7AC9}"/>
                </a:ext>
              </a:extLst>
            </p:cNvPr>
            <p:cNvSpPr txBox="1"/>
            <p:nvPr/>
          </p:nvSpPr>
          <p:spPr>
            <a:xfrm>
              <a:off x="2887678" y="4283314"/>
              <a:ext cx="2000994" cy="307777"/>
            </a:xfrm>
            <a:prstGeom prst="rect">
              <a:avLst/>
            </a:prstGeom>
            <a:noFill/>
          </p:spPr>
          <p:txBody>
            <a:bodyPr wrap="square" rtlCol="0">
              <a:spAutoFit/>
            </a:bodyPr>
            <a:lstStyle/>
            <a:p>
              <a:pPr marL="285750" indent="-285750" algn="r">
                <a:buFont typeface="Wingdings" panose="05000000000000000000" pitchFamily="2" charset="2"/>
                <a:buChar char="v"/>
              </a:pPr>
              <a:r>
                <a:rPr lang="en-US" sz="1400" b="1" dirty="0" smtClean="0"/>
                <a:t>Sudoku </a:t>
              </a:r>
              <a:r>
                <a:rPr lang="en-US" sz="1400" b="1" dirty="0"/>
                <a:t>Solving Demonstration</a:t>
              </a:r>
              <a:endParaRPr lang="ko-KR" altLang="en-US" sz="1400" b="1" dirty="0">
                <a:solidFill>
                  <a:schemeClr val="tx1">
                    <a:lumMod val="75000"/>
                    <a:lumOff val="25000"/>
                  </a:schemeClr>
                </a:solidFill>
                <a:cs typeface="Arial" pitchFamily="34" charset="0"/>
              </a:endParaRPr>
            </a:p>
          </p:txBody>
        </p:sp>
      </p:grpSp>
      <p:sp>
        <p:nvSpPr>
          <p:cNvPr id="73" name="TextBox 72">
            <a:extLst>
              <a:ext uri="{FF2B5EF4-FFF2-40B4-BE49-F238E27FC236}">
                <a16:creationId xmlns:a16="http://schemas.microsoft.com/office/drawing/2014/main" xmlns="" id="{61690FE5-3F86-4223-8EF7-BF4A79E99F5E}"/>
              </a:ext>
            </a:extLst>
          </p:cNvPr>
          <p:cNvSpPr txBox="1"/>
          <p:nvPr/>
        </p:nvSpPr>
        <p:spPr>
          <a:xfrm>
            <a:off x="5021860" y="3169279"/>
            <a:ext cx="2137932" cy="1200329"/>
          </a:xfrm>
          <a:prstGeom prst="rect">
            <a:avLst/>
          </a:prstGeom>
          <a:noFill/>
        </p:spPr>
        <p:txBody>
          <a:bodyPr wrap="square" rtlCol="0">
            <a:spAutoFit/>
          </a:bodyPr>
          <a:lstStyle/>
          <a:p>
            <a:pPr algn="ctr"/>
            <a:r>
              <a:rPr lang="en-US" altLang="ko-KR" sz="3600" b="1" dirty="0" smtClean="0">
                <a:solidFill>
                  <a:schemeClr val="accent3"/>
                </a:solidFill>
                <a:cs typeface="Arial" pitchFamily="34" charset="0"/>
              </a:rPr>
              <a:t>Sudoku</a:t>
            </a:r>
            <a:r>
              <a:rPr lang="en-US" altLang="ko-KR" sz="3600" b="1" dirty="0" smtClean="0">
                <a:solidFill>
                  <a:schemeClr val="accent4"/>
                </a:solidFill>
                <a:cs typeface="Arial" pitchFamily="34" charset="0"/>
              </a:rPr>
              <a:t> </a:t>
            </a:r>
            <a:r>
              <a:rPr lang="en-US" altLang="ko-KR" sz="3600" b="1" dirty="0" smtClean="0">
                <a:solidFill>
                  <a:schemeClr val="accent3"/>
                </a:solidFill>
                <a:cs typeface="Arial" pitchFamily="34" charset="0"/>
              </a:rPr>
              <a:t>Solver</a:t>
            </a:r>
            <a:endParaRPr lang="ko-KR" altLang="en-US" sz="3600" b="1" dirty="0">
              <a:solidFill>
                <a:schemeClr val="accent3"/>
              </a:solidFill>
              <a:cs typeface="Arial" pitchFamily="34" charset="0"/>
            </a:endParaRPr>
          </a:p>
        </p:txBody>
      </p:sp>
      <p:sp>
        <p:nvSpPr>
          <p:cNvPr id="2" name="Rectangle 1"/>
          <p:cNvSpPr/>
          <p:nvPr/>
        </p:nvSpPr>
        <p:spPr>
          <a:xfrm>
            <a:off x="4536554" y="337188"/>
            <a:ext cx="3108543"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AGENDA</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0500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96">
            <a:extLst>
              <a:ext uri="{FF2B5EF4-FFF2-40B4-BE49-F238E27FC236}">
                <a16:creationId xmlns:a16="http://schemas.microsoft.com/office/drawing/2014/main" xmlns="" id="{05A6C3BF-7F50-45A5-A56B-779D85BB39F7}"/>
              </a:ext>
            </a:extLst>
          </p:cNvPr>
          <p:cNvSpPr/>
          <p:nvPr/>
        </p:nvSpPr>
        <p:spPr>
          <a:xfrm>
            <a:off x="5688942" y="1929229"/>
            <a:ext cx="6503057" cy="3800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1" name="Rounded Rectangle 96">
            <a:extLst>
              <a:ext uri="{FF2B5EF4-FFF2-40B4-BE49-F238E27FC236}">
                <a16:creationId xmlns:a16="http://schemas.microsoft.com/office/drawing/2014/main" xmlns=""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2" name="Circle: Hollow 47">
            <a:extLst>
              <a:ext uri="{FF2B5EF4-FFF2-40B4-BE49-F238E27FC236}">
                <a16:creationId xmlns:a16="http://schemas.microsoft.com/office/drawing/2014/main" xmlns=""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ounded Rectangle 96">
            <a:extLst>
              <a:ext uri="{FF2B5EF4-FFF2-40B4-BE49-F238E27FC236}">
                <a16:creationId xmlns:a16="http://schemas.microsoft.com/office/drawing/2014/main" xmlns=""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Circle: Hollow 45">
            <a:extLst>
              <a:ext uri="{FF2B5EF4-FFF2-40B4-BE49-F238E27FC236}">
                <a16:creationId xmlns:a16="http://schemas.microsoft.com/office/drawing/2014/main" xmlns=""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a:extLst>
              <a:ext uri="{FF2B5EF4-FFF2-40B4-BE49-F238E27FC236}">
                <a16:creationId xmlns:a16="http://schemas.microsoft.com/office/drawing/2014/main" xmlns=""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6" name="Rounded Rectangle 96">
            <a:extLst>
              <a:ext uri="{FF2B5EF4-FFF2-40B4-BE49-F238E27FC236}">
                <a16:creationId xmlns:a16="http://schemas.microsoft.com/office/drawing/2014/main" xmlns=""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37" name="Group 36">
            <a:extLst>
              <a:ext uri="{FF2B5EF4-FFF2-40B4-BE49-F238E27FC236}">
                <a16:creationId xmlns:a16="http://schemas.microsoft.com/office/drawing/2014/main" xmlns="" id="{AA82974F-B797-4E76-AD13-C0CC36D5EE2C}"/>
              </a:ext>
            </a:extLst>
          </p:cNvPr>
          <p:cNvGrpSpPr/>
          <p:nvPr/>
        </p:nvGrpSpPr>
        <p:grpSpPr>
          <a:xfrm>
            <a:off x="5618355" y="3715696"/>
            <a:ext cx="3680309" cy="1078613"/>
            <a:chOff x="1199735" y="1275606"/>
            <a:chExt cx="1962585" cy="1078613"/>
          </a:xfrm>
        </p:grpSpPr>
        <p:sp>
          <p:nvSpPr>
            <p:cNvPr id="38" name="TextBox 37">
              <a:extLst>
                <a:ext uri="{FF2B5EF4-FFF2-40B4-BE49-F238E27FC236}">
                  <a16:creationId xmlns:a16="http://schemas.microsoft.com/office/drawing/2014/main" xmlns="" id="{3E0BD255-E849-4B96-8138-47504FA2F7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latin typeface="Bahnschrift" panose="020B0502040204020203" pitchFamily="34" charset="0"/>
                  <a:cs typeface="Arial" pitchFamily="34" charset="0"/>
                </a:rPr>
                <a:t>Minimum Remaining Va</a:t>
              </a:r>
              <a:r>
                <a:rPr lang="en-US" altLang="ko-KR" sz="1400" b="1" dirty="0">
                  <a:latin typeface="Bahnschrift" panose="020B0502040204020203" pitchFamily="34" charset="0"/>
                  <a:cs typeface="Arial" pitchFamily="34" charset="0"/>
                </a:rPr>
                <a:t>lue</a:t>
              </a:r>
              <a:endParaRPr lang="ko-KR" altLang="en-US" sz="1400" b="1" dirty="0">
                <a:latin typeface="Bahnschrift" panose="020B0502040204020203" pitchFamily="34" charset="0"/>
                <a:cs typeface="Arial" pitchFamily="34" charset="0"/>
              </a:endParaRPr>
            </a:p>
          </p:txBody>
        </p:sp>
        <p:sp>
          <p:nvSpPr>
            <p:cNvPr id="39" name="TextBox 38">
              <a:extLst>
                <a:ext uri="{FF2B5EF4-FFF2-40B4-BE49-F238E27FC236}">
                  <a16:creationId xmlns:a16="http://schemas.microsoft.com/office/drawing/2014/main" xmlns="" id="{5EE84779-35EA-4872-8367-0EAE74E67CA7}"/>
                </a:ext>
              </a:extLst>
            </p:cNvPr>
            <p:cNvSpPr txBox="1"/>
            <p:nvPr/>
          </p:nvSpPr>
          <p:spPr>
            <a:xfrm>
              <a:off x="1199735" y="1523222"/>
              <a:ext cx="1962585"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Heuristic approach for decision-making.</a:t>
              </a:r>
            </a:p>
            <a:p>
              <a:pPr marL="171450" indent="-171450">
                <a:buFont typeface="Arial" panose="020B0604020202020204" pitchFamily="34" charset="0"/>
                <a:buChar char="•"/>
              </a:pPr>
              <a:r>
                <a:rPr lang="en-US" sz="1200" dirty="0"/>
                <a:t>Selection based on the least remaining possibilities.</a:t>
              </a:r>
            </a:p>
            <a:p>
              <a:pPr marL="171450" indent="-171450">
                <a:buFont typeface="Arial" panose="020B0604020202020204" pitchFamily="34" charset="0"/>
                <a:buChar char="•"/>
              </a:pPr>
              <a:r>
                <a:rPr lang="en-US" sz="1200" dirty="0"/>
                <a:t>Reduces the search space.</a:t>
              </a:r>
            </a:p>
          </p:txBody>
        </p:sp>
      </p:grpSp>
      <p:grpSp>
        <p:nvGrpSpPr>
          <p:cNvPr id="40" name="Group 39">
            <a:extLst>
              <a:ext uri="{FF2B5EF4-FFF2-40B4-BE49-F238E27FC236}">
                <a16:creationId xmlns:a16="http://schemas.microsoft.com/office/drawing/2014/main" xmlns="" id="{AD0AC7F8-60D5-4568-BECE-72F7896670B4}"/>
              </a:ext>
            </a:extLst>
          </p:cNvPr>
          <p:cNvGrpSpPr/>
          <p:nvPr/>
        </p:nvGrpSpPr>
        <p:grpSpPr>
          <a:xfrm>
            <a:off x="4252560" y="4836015"/>
            <a:ext cx="3680309" cy="709281"/>
            <a:chOff x="1199735" y="1275606"/>
            <a:chExt cx="1962585" cy="709281"/>
          </a:xfrm>
        </p:grpSpPr>
        <p:sp>
          <p:nvSpPr>
            <p:cNvPr id="41" name="TextBox 40">
              <a:extLst>
                <a:ext uri="{FF2B5EF4-FFF2-40B4-BE49-F238E27FC236}">
                  <a16:creationId xmlns:a16="http://schemas.microsoft.com/office/drawing/2014/main" xmlns="" id="{F5FBBC4A-2A0B-48C2-8B1A-A9231E1F848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latin typeface="Bahnschrift" panose="020B0502040204020203" pitchFamily="34" charset="0"/>
                  <a:cs typeface="Arial" pitchFamily="34" charset="0"/>
                </a:rPr>
                <a:t>Brute-Force</a:t>
              </a:r>
              <a:endParaRPr lang="ko-KR" altLang="en-US" sz="1400" b="1" dirty="0">
                <a:solidFill>
                  <a:schemeClr val="tx1">
                    <a:lumMod val="75000"/>
                    <a:lumOff val="25000"/>
                  </a:schemeClr>
                </a:solidFill>
                <a:latin typeface="Bahnschrift" panose="020B0502040204020203" pitchFamily="34" charset="0"/>
                <a:cs typeface="Arial" pitchFamily="34" charset="0"/>
              </a:endParaRPr>
            </a:p>
          </p:txBody>
        </p:sp>
        <p:sp>
          <p:nvSpPr>
            <p:cNvPr id="42" name="TextBox 41">
              <a:extLst>
                <a:ext uri="{FF2B5EF4-FFF2-40B4-BE49-F238E27FC236}">
                  <a16:creationId xmlns:a16="http://schemas.microsoft.com/office/drawing/2014/main" xmlns="" id="{631AAF1D-D949-4E4A-B377-A8E496D66BAE}"/>
                </a:ext>
              </a:extLst>
            </p:cNvPr>
            <p:cNvSpPr txBox="1"/>
            <p:nvPr/>
          </p:nvSpPr>
          <p:spPr>
            <a:xfrm>
              <a:off x="1199735" y="1523222"/>
              <a:ext cx="1962585"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Naive approach for comparison.</a:t>
              </a:r>
            </a:p>
            <a:p>
              <a:pPr marL="171450" indent="-171450">
                <a:buFont typeface="Arial" panose="020B0604020202020204" pitchFamily="34" charset="0"/>
                <a:buChar char="•"/>
              </a:pPr>
              <a:r>
                <a:rPr lang="en-US" sz="1200" dirty="0"/>
                <a:t>Exhaustive search through all possibilities.</a:t>
              </a:r>
            </a:p>
          </p:txBody>
        </p:sp>
      </p:grpSp>
      <p:sp>
        <p:nvSpPr>
          <p:cNvPr id="44" name="Block Arc 25">
            <a:extLst>
              <a:ext uri="{FF2B5EF4-FFF2-40B4-BE49-F238E27FC236}">
                <a16:creationId xmlns:a16="http://schemas.microsoft.com/office/drawing/2014/main" xmlns="" id="{31FE919C-941E-4BE6-A9BE-8BF45AA177F7}"/>
              </a:ext>
            </a:extLst>
          </p:cNvPr>
          <p:cNvSpPr>
            <a:spLocks noChangeAspect="1"/>
          </p:cNvSpPr>
          <p:nvPr/>
        </p:nvSpPr>
        <p:spPr>
          <a:xfrm>
            <a:off x="3069507" y="4737822"/>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5" name="Circle: Hollow 43">
            <a:extLst>
              <a:ext uri="{FF2B5EF4-FFF2-40B4-BE49-F238E27FC236}">
                <a16:creationId xmlns:a16="http://schemas.microsoft.com/office/drawing/2014/main" xmlns=""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6" name="Group 45">
            <a:extLst>
              <a:ext uri="{FF2B5EF4-FFF2-40B4-BE49-F238E27FC236}">
                <a16:creationId xmlns:a16="http://schemas.microsoft.com/office/drawing/2014/main" xmlns="" id="{0D21FF8C-469D-44EA-AA83-0E347346E98D}"/>
              </a:ext>
            </a:extLst>
          </p:cNvPr>
          <p:cNvGrpSpPr/>
          <p:nvPr/>
        </p:nvGrpSpPr>
        <p:grpSpPr>
          <a:xfrm>
            <a:off x="6616875" y="2512393"/>
            <a:ext cx="3680309" cy="893947"/>
            <a:chOff x="1199735" y="1275606"/>
            <a:chExt cx="1962585" cy="893947"/>
          </a:xfrm>
        </p:grpSpPr>
        <p:sp>
          <p:nvSpPr>
            <p:cNvPr id="47" name="TextBox 46">
              <a:extLst>
                <a:ext uri="{FF2B5EF4-FFF2-40B4-BE49-F238E27FC236}">
                  <a16:creationId xmlns:a16="http://schemas.microsoft.com/office/drawing/2014/main" xmlns="" id="{081C556D-4B7E-4FBC-8F1D-B1FF6A996E07}"/>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latin typeface="Bahnschrift" panose="020B0502040204020203" pitchFamily="34" charset="0"/>
                  <a:cs typeface="Arial" pitchFamily="34" charset="0"/>
                </a:rPr>
                <a:t>Back-Tracking Technique</a:t>
              </a:r>
              <a:endParaRPr lang="ko-KR" altLang="en-US" sz="1400" b="1" dirty="0">
                <a:solidFill>
                  <a:schemeClr val="tx1">
                    <a:lumMod val="75000"/>
                    <a:lumOff val="25000"/>
                  </a:schemeClr>
                </a:solidFill>
                <a:latin typeface="Bahnschrift" panose="020B0502040204020203" pitchFamily="34" charset="0"/>
                <a:cs typeface="Arial" pitchFamily="34" charset="0"/>
              </a:endParaRPr>
            </a:p>
          </p:txBody>
        </p:sp>
        <p:sp>
          <p:nvSpPr>
            <p:cNvPr id="48" name="TextBox 47">
              <a:extLst>
                <a:ext uri="{FF2B5EF4-FFF2-40B4-BE49-F238E27FC236}">
                  <a16:creationId xmlns:a16="http://schemas.microsoft.com/office/drawing/2014/main" xmlns="" id="{6919B331-E5DF-4207-8F99-4863206F079D}"/>
                </a:ext>
              </a:extLst>
            </p:cNvPr>
            <p:cNvSpPr txBox="1"/>
            <p:nvPr/>
          </p:nvSpPr>
          <p:spPr>
            <a:xfrm>
              <a:off x="1199735" y="1523222"/>
              <a:ext cx="1962585"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Depth-first search approach.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Decision-making at each step.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Backtracking when invalid choices are made.</a:t>
              </a:r>
            </a:p>
          </p:txBody>
        </p:sp>
      </p:grpSp>
      <p:sp>
        <p:nvSpPr>
          <p:cNvPr id="49" name="TextBox 48">
            <a:extLst>
              <a:ext uri="{FF2B5EF4-FFF2-40B4-BE49-F238E27FC236}">
                <a16:creationId xmlns:a16="http://schemas.microsoft.com/office/drawing/2014/main" xmlns="" id="{EFFD1FFE-EE5D-4508-BC53-E1CBBA637A09}"/>
              </a:ext>
            </a:extLst>
          </p:cNvPr>
          <p:cNvSpPr txBox="1"/>
          <p:nvPr/>
        </p:nvSpPr>
        <p:spPr>
          <a:xfrm>
            <a:off x="620753" y="596262"/>
            <a:ext cx="5590556" cy="1446550"/>
          </a:xfrm>
          <a:prstGeom prst="rect">
            <a:avLst/>
          </a:prstGeom>
          <a:noFill/>
        </p:spPr>
        <p:txBody>
          <a:bodyPr wrap="square" rtlCol="0" anchor="ctr">
            <a:spAutoFit/>
          </a:bodyPr>
          <a:lstStyle/>
          <a:p>
            <a:r>
              <a:rPr lang="en-US" altLang="ko-KR" sz="4400" dirty="0">
                <a:solidFill>
                  <a:schemeClr val="accent1">
                    <a:lumMod val="75000"/>
                  </a:schemeClr>
                </a:solidFill>
                <a:effectLst>
                  <a:outerShdw blurRad="38100" dist="38100" dir="2700000" algn="tl">
                    <a:srgbClr val="000000">
                      <a:alpha val="43137"/>
                    </a:srgbClr>
                  </a:outerShdw>
                </a:effectLst>
                <a:latin typeface="Franklin Gothic Demi Cond" panose="020B0706030402020204" pitchFamily="34" charset="0"/>
                <a:cs typeface="Arial" pitchFamily="34" charset="0"/>
              </a:rPr>
              <a:t>ALGORITHMS IN SUDOKU </a:t>
            </a:r>
          </a:p>
          <a:p>
            <a:r>
              <a:rPr lang="en-US" altLang="ko-KR" sz="4400" dirty="0" smtClean="0">
                <a:solidFill>
                  <a:schemeClr val="accent1">
                    <a:lumMod val="75000"/>
                  </a:schemeClr>
                </a:solidFill>
                <a:effectLst>
                  <a:outerShdw blurRad="38100" dist="38100" dir="2700000" algn="tl">
                    <a:srgbClr val="000000">
                      <a:alpha val="43137"/>
                    </a:srgbClr>
                  </a:outerShdw>
                </a:effectLst>
                <a:latin typeface="Franklin Gothic Demi Cond" panose="020B0706030402020204" pitchFamily="34" charset="0"/>
                <a:cs typeface="Arial" pitchFamily="34" charset="0"/>
              </a:rPr>
              <a:t>SOLVER :</a:t>
            </a:r>
            <a:endParaRPr lang="ko-KR" altLang="en-US" sz="4400" dirty="0">
              <a:solidFill>
                <a:schemeClr val="accent1">
                  <a:lumMod val="75000"/>
                </a:schemeClr>
              </a:solidFill>
              <a:effectLst>
                <a:outerShdw blurRad="38100" dist="38100" dir="2700000" algn="tl">
                  <a:srgbClr val="000000">
                    <a:alpha val="43137"/>
                  </a:srgbClr>
                </a:outerShdw>
              </a:effectLst>
              <a:latin typeface="Franklin Gothic Demi Cond" panose="020B0706030402020204" pitchFamily="34" charset="0"/>
              <a:cs typeface="Arial" pitchFamily="34" charset="0"/>
            </a:endParaRPr>
          </a:p>
        </p:txBody>
      </p:sp>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0720" y="2417907"/>
            <a:ext cx="494135" cy="5414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698" y="3713307"/>
            <a:ext cx="4729059" cy="28609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1553" y="3507003"/>
            <a:ext cx="637232" cy="637232"/>
          </a:xfrm>
          <a:prstGeom prst="rect">
            <a:avLst/>
          </a:prstGeom>
        </p:spPr>
      </p:pic>
    </p:spTree>
    <p:extLst>
      <p:ext uri="{BB962C8B-B14F-4D97-AF65-F5344CB8AC3E}">
        <p14:creationId xmlns:p14="http://schemas.microsoft.com/office/powerpoint/2010/main" val="2034269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488359" y="232911"/>
            <a:ext cx="4019836" cy="1077218"/>
          </a:xfrm>
          <a:prstGeom prst="rect">
            <a:avLst/>
          </a:prstGeom>
          <a:noFill/>
        </p:spPr>
        <p:txBody>
          <a:bodyPr wrap="square" rtlCol="0" anchor="ctr">
            <a:spAutoFit/>
          </a:bodyPr>
          <a:lstStyle/>
          <a:p>
            <a:r>
              <a:rPr lang="en-GB" altLang="ko-KR" sz="3200" dirty="0" smtClean="0">
                <a:solidFill>
                  <a:schemeClr val="bg1"/>
                </a:solidFill>
                <a:effectLst>
                  <a:outerShdw blurRad="38100" dist="38100" dir="2700000" algn="tl">
                    <a:srgbClr val="000000">
                      <a:alpha val="43137"/>
                    </a:srgbClr>
                  </a:outerShdw>
                </a:effectLst>
                <a:cs typeface="Arial" pitchFamily="34" charset="0"/>
              </a:rPr>
              <a:t>Sudoku Solver Using MRV : </a:t>
            </a:r>
            <a:endParaRPr lang="ko-KR" altLang="en-US" sz="3200" dirty="0">
              <a:solidFill>
                <a:schemeClr val="bg1"/>
              </a:solidFill>
              <a:effectLst>
                <a:outerShdw blurRad="38100" dist="38100" dir="2700000" algn="tl">
                  <a:srgbClr val="000000">
                    <a:alpha val="43137"/>
                  </a:srgbClr>
                </a:outerShdw>
              </a:effectLst>
              <a:cs typeface="Arial" pitchFamily="34" charset="0"/>
            </a:endParaRPr>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710175" y="1515291"/>
            <a:ext cx="5229072" cy="5047536"/>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bg1"/>
                </a:solidFill>
                <a:effectLst>
                  <a:outerShdw blurRad="38100" dist="38100" dir="2700000" algn="tl">
                    <a:srgbClr val="000000">
                      <a:alpha val="43137"/>
                    </a:srgbClr>
                  </a:outerShdw>
                </a:effectLst>
              </a:rPr>
              <a:t>Identifying Constrained Variables:</a:t>
            </a:r>
            <a:endParaRPr lang="en-US" sz="1400" dirty="0">
              <a:solidFill>
                <a:schemeClr val="bg1"/>
              </a:solidFill>
              <a:effectLst>
                <a:outerShdw blurRad="38100" dist="38100" dir="2700000" algn="tl">
                  <a:srgbClr val="000000">
                    <a:alpha val="43137"/>
                  </a:srgbClr>
                </a:outerShdw>
              </a:effectLst>
            </a:endParaRPr>
          </a:p>
          <a:p>
            <a:pPr lvl="1"/>
            <a:r>
              <a:rPr lang="en-US" sz="1400" dirty="0">
                <a:solidFill>
                  <a:schemeClr val="bg1"/>
                </a:solidFill>
              </a:rPr>
              <a:t>The first step is to identify the variables (empty cells) that</a:t>
            </a:r>
            <a:r>
              <a:rPr lang="en-US" sz="1400" dirty="0"/>
              <a:t> </a:t>
            </a:r>
            <a:r>
              <a:rPr lang="en-US" sz="1400" dirty="0">
                <a:solidFill>
                  <a:schemeClr val="bg1"/>
                </a:solidFill>
              </a:rPr>
              <a:t>are most constrained. These are the cells with the fewest possible values that can be legally placed in them.</a:t>
            </a:r>
          </a:p>
          <a:p>
            <a:pPr marL="285750" indent="-285750">
              <a:buFont typeface="Arial" panose="020B0604020202020204" pitchFamily="34" charset="0"/>
              <a:buChar char="•"/>
            </a:pPr>
            <a:r>
              <a:rPr lang="en-US" sz="1400" b="1" dirty="0">
                <a:solidFill>
                  <a:schemeClr val="bg1"/>
                </a:solidFill>
                <a:effectLst>
                  <a:outerShdw blurRad="38100" dist="38100" dir="2700000" algn="tl">
                    <a:srgbClr val="000000">
                      <a:alpha val="43137"/>
                    </a:srgbClr>
                  </a:outerShdw>
                </a:effectLst>
              </a:rPr>
              <a:t>Counting Remaining Values:</a:t>
            </a:r>
            <a:endParaRPr lang="en-US" sz="1400" dirty="0">
              <a:solidFill>
                <a:schemeClr val="bg1"/>
              </a:solidFill>
              <a:effectLst>
                <a:outerShdw blurRad="38100" dist="38100" dir="2700000" algn="tl">
                  <a:srgbClr val="000000">
                    <a:alpha val="43137"/>
                  </a:srgbClr>
                </a:outerShdw>
              </a:effectLst>
            </a:endParaRPr>
          </a:p>
          <a:p>
            <a:pPr lvl="1"/>
            <a:r>
              <a:rPr lang="en-US" sz="1400" dirty="0">
                <a:solidFill>
                  <a:schemeClr val="bg1"/>
                </a:solidFill>
              </a:rPr>
              <a:t>For each empty cell, count the number of possible values that can be placed while still satisfying the Sudoku rules.</a:t>
            </a:r>
          </a:p>
          <a:p>
            <a:pPr marL="285750" indent="-285750">
              <a:buFont typeface="Arial" panose="020B0604020202020204" pitchFamily="34" charset="0"/>
              <a:buChar char="•"/>
            </a:pPr>
            <a:r>
              <a:rPr lang="en-US" sz="1400" b="1" dirty="0">
                <a:solidFill>
                  <a:schemeClr val="bg1"/>
                </a:solidFill>
                <a:effectLst>
                  <a:outerShdw blurRad="38100" dist="38100" dir="2700000" algn="tl">
                    <a:srgbClr val="000000">
                      <a:alpha val="43137"/>
                    </a:srgbClr>
                  </a:outerShdw>
                </a:effectLst>
              </a:rPr>
              <a:t>Selecting the Minimum Remaining Value:</a:t>
            </a:r>
            <a:endParaRPr lang="en-US" sz="1400" dirty="0">
              <a:solidFill>
                <a:schemeClr val="bg1"/>
              </a:solidFill>
              <a:effectLst>
                <a:outerShdw blurRad="38100" dist="38100" dir="2700000" algn="tl">
                  <a:srgbClr val="000000">
                    <a:alpha val="43137"/>
                  </a:srgbClr>
                </a:outerShdw>
              </a:effectLst>
            </a:endParaRPr>
          </a:p>
          <a:p>
            <a:pPr lvl="1"/>
            <a:r>
              <a:rPr lang="en-US" sz="1400" dirty="0">
                <a:solidFill>
                  <a:schemeClr val="bg1"/>
                </a:solidFill>
              </a:rPr>
              <a:t>Choose the variable with the minimum remaining values. This means selecting the cell that has the fewest possible legal values.</a:t>
            </a:r>
          </a:p>
          <a:p>
            <a:pPr marL="285750" indent="-285750">
              <a:buFont typeface="Arial" panose="020B0604020202020204" pitchFamily="34" charset="0"/>
              <a:buChar char="•"/>
            </a:pPr>
            <a:r>
              <a:rPr lang="en-US" sz="1400" b="1" dirty="0">
                <a:solidFill>
                  <a:schemeClr val="bg1"/>
                </a:solidFill>
                <a:effectLst>
                  <a:outerShdw blurRad="38100" dist="38100" dir="2700000" algn="tl">
                    <a:srgbClr val="000000">
                      <a:alpha val="43137"/>
                    </a:srgbClr>
                  </a:outerShdw>
                </a:effectLst>
              </a:rPr>
              <a:t>Exploration and Backtracking:</a:t>
            </a:r>
            <a:endParaRPr lang="en-US" sz="1400" dirty="0">
              <a:solidFill>
                <a:schemeClr val="bg1"/>
              </a:solidFill>
              <a:effectLst>
                <a:outerShdw blurRad="38100" dist="38100" dir="2700000" algn="tl">
                  <a:srgbClr val="000000">
                    <a:alpha val="43137"/>
                  </a:srgbClr>
                </a:outerShdw>
              </a:effectLst>
            </a:endParaRPr>
          </a:p>
          <a:p>
            <a:pPr lvl="1"/>
            <a:r>
              <a:rPr lang="en-US" sz="1400" dirty="0">
                <a:solidFill>
                  <a:schemeClr val="bg1"/>
                </a:solidFill>
              </a:rPr>
              <a:t>Once the most constrained variable is identified, the algorithm explores the possibilities for that variable. It might try filling in one of the possible values and continue solving the puzzle. If it reaches a point where a contradiction occurs (a violation of Sudoku rules), it backtracks to the previous state and explores a different value.</a:t>
            </a:r>
          </a:p>
          <a:p>
            <a:pPr marL="285750" indent="-285750">
              <a:buFont typeface="Arial" panose="020B0604020202020204" pitchFamily="34" charset="0"/>
              <a:buChar char="•"/>
            </a:pPr>
            <a:r>
              <a:rPr lang="en-US" sz="1400" b="1" dirty="0">
                <a:solidFill>
                  <a:schemeClr val="bg1"/>
                </a:solidFill>
                <a:effectLst>
                  <a:outerShdw blurRad="38100" dist="38100" dir="2700000" algn="tl">
                    <a:srgbClr val="000000">
                      <a:alpha val="43137"/>
                    </a:srgbClr>
                  </a:outerShdw>
                </a:effectLst>
              </a:rPr>
              <a:t>Iteration:</a:t>
            </a:r>
            <a:endParaRPr lang="en-US" sz="1400" dirty="0">
              <a:solidFill>
                <a:schemeClr val="bg1"/>
              </a:solidFill>
              <a:effectLst>
                <a:outerShdw blurRad="38100" dist="38100" dir="2700000" algn="tl">
                  <a:srgbClr val="000000">
                    <a:alpha val="43137"/>
                  </a:srgbClr>
                </a:outerShdw>
              </a:effectLst>
            </a:endParaRPr>
          </a:p>
          <a:p>
            <a:pPr lvl="1"/>
            <a:r>
              <a:rPr lang="en-US" sz="1400" dirty="0">
                <a:solidFill>
                  <a:schemeClr val="bg1"/>
                </a:solidFill>
              </a:rPr>
              <a:t>The process iterates, selecting the next most constrained variable at each step, until the puzzle is successfully solved or deemed unsolvable.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926" y="631855"/>
            <a:ext cx="5966067" cy="5930972"/>
          </a:xfrm>
          <a:prstGeom prst="rect">
            <a:avLst/>
          </a:prstGeom>
        </p:spPr>
      </p:pic>
    </p:spTree>
    <p:extLst>
      <p:ext uri="{BB962C8B-B14F-4D97-AF65-F5344CB8AC3E}">
        <p14:creationId xmlns:p14="http://schemas.microsoft.com/office/powerpoint/2010/main" val="2280145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168662"/>
            <a:ext cx="5730240" cy="6231826"/>
          </a:xfrm>
          <a:prstGeom prst="rect">
            <a:avLst/>
          </a:prstGeom>
        </p:spPr>
      </p:pic>
      <p:sp>
        <p:nvSpPr>
          <p:cNvPr id="4" name="TextBox 3">
            <a:extLst>
              <a:ext uri="{FF2B5EF4-FFF2-40B4-BE49-F238E27FC236}">
                <a16:creationId xmlns:a16="http://schemas.microsoft.com/office/drawing/2014/main" xmlns="" id="{0A53317B-7099-4DB2-9B9B-CB6B8052FD23}"/>
              </a:ext>
            </a:extLst>
          </p:cNvPr>
          <p:cNvSpPr txBox="1"/>
          <p:nvPr/>
        </p:nvSpPr>
        <p:spPr>
          <a:xfrm>
            <a:off x="343159" y="110456"/>
            <a:ext cx="7120087" cy="1569660"/>
          </a:xfrm>
          <a:prstGeom prst="rect">
            <a:avLst/>
          </a:prstGeom>
          <a:noFill/>
        </p:spPr>
        <p:txBody>
          <a:bodyPr wrap="square" rtlCol="0" anchor="ctr">
            <a:spAutoFit/>
          </a:bodyPr>
          <a:lstStyle/>
          <a:p>
            <a:r>
              <a:rPr lang="en-US" altLang="ko-KR" sz="3200" dirty="0">
                <a:solidFill>
                  <a:schemeClr val="bg1"/>
                </a:solidFill>
                <a:latin typeface="Century Gothic" panose="020B0502020202020204" pitchFamily="34" charset="0"/>
                <a:cs typeface="Arial" pitchFamily="34" charset="0"/>
              </a:rPr>
              <a:t>Pros of using MRV (Minimum Remaining Value) in AI Sudoku Solver:</a:t>
            </a:r>
            <a:endParaRPr lang="ko-KR" altLang="en-US" sz="3200" dirty="0">
              <a:solidFill>
                <a:schemeClr val="bg1"/>
              </a:solidFill>
              <a:latin typeface="Century Gothic" panose="020B0502020202020204" pitchFamily="34" charset="0"/>
              <a:cs typeface="Arial" pitchFamily="34" charset="0"/>
            </a:endParaRPr>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343158" y="1916643"/>
            <a:ext cx="7120087" cy="4247317"/>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solidFill>
                  <a:schemeClr val="bg1"/>
                </a:solidFill>
                <a:cs typeface="Arial" pitchFamily="34" charset="0"/>
              </a:rPr>
              <a:t>Efficiency Improvement</a:t>
            </a:r>
            <a:r>
              <a:rPr lang="en-US" altLang="ko-KR" dirty="0">
                <a:solidFill>
                  <a:schemeClr val="bg1"/>
                </a:solidFill>
                <a:cs typeface="Arial" pitchFamily="34" charset="0"/>
              </a:rPr>
              <a:t>: MRV focuses on selecting the variable with the fewest remaining values, leading to more efficient decision-making. </a:t>
            </a:r>
            <a:endParaRPr lang="en-US" altLang="ko-KR" dirty="0" smtClean="0">
              <a:solidFill>
                <a:schemeClr val="bg1"/>
              </a:solidFill>
              <a:cs typeface="Arial" pitchFamily="34" charset="0"/>
            </a:endParaRPr>
          </a:p>
          <a:p>
            <a:endParaRPr lang="en-US" altLang="ko-KR" dirty="0">
              <a:solidFill>
                <a:schemeClr val="bg1"/>
              </a:solidFill>
              <a:cs typeface="Arial" pitchFamily="34" charset="0"/>
            </a:endParaRPr>
          </a:p>
          <a:p>
            <a:pPr marL="285750" indent="-285750">
              <a:buFont typeface="Arial" panose="020B0604020202020204" pitchFamily="34" charset="0"/>
              <a:buChar char="•"/>
            </a:pPr>
            <a:r>
              <a:rPr lang="en-US" altLang="ko-KR" b="1" dirty="0" smtClean="0">
                <a:solidFill>
                  <a:schemeClr val="bg1"/>
                </a:solidFill>
                <a:cs typeface="Arial" pitchFamily="34" charset="0"/>
              </a:rPr>
              <a:t>Reduction </a:t>
            </a:r>
            <a:r>
              <a:rPr lang="en-US" altLang="ko-KR" b="1" dirty="0">
                <a:solidFill>
                  <a:schemeClr val="bg1"/>
                </a:solidFill>
                <a:cs typeface="Arial" pitchFamily="34" charset="0"/>
              </a:rPr>
              <a:t>of Search Space</a:t>
            </a:r>
            <a:r>
              <a:rPr lang="en-US" altLang="ko-KR" dirty="0">
                <a:solidFill>
                  <a:schemeClr val="bg1"/>
                </a:solidFill>
                <a:cs typeface="Arial" pitchFamily="34" charset="0"/>
              </a:rPr>
              <a:t>: By choosing the variable with the minimum remaining values, MRV often reduces the branching factor, limiting the search space. </a:t>
            </a:r>
            <a:endParaRPr lang="en-US" altLang="ko-KR" dirty="0" smtClean="0">
              <a:solidFill>
                <a:schemeClr val="bg1"/>
              </a:solidFill>
              <a:cs typeface="Arial" pitchFamily="34" charset="0"/>
            </a:endParaRPr>
          </a:p>
          <a:p>
            <a:endParaRPr lang="en-US" altLang="ko-KR" dirty="0" smtClean="0">
              <a:solidFill>
                <a:schemeClr val="bg1"/>
              </a:solidFill>
              <a:cs typeface="Arial" pitchFamily="34" charset="0"/>
            </a:endParaRPr>
          </a:p>
          <a:p>
            <a:pPr marL="285750" indent="-285750">
              <a:buFont typeface="Arial" panose="020B0604020202020204" pitchFamily="34" charset="0"/>
              <a:buChar char="•"/>
            </a:pPr>
            <a:r>
              <a:rPr lang="en-US" altLang="ko-KR" b="1" dirty="0">
                <a:solidFill>
                  <a:schemeClr val="bg1"/>
                </a:solidFill>
                <a:cs typeface="Arial" pitchFamily="34" charset="0"/>
              </a:rPr>
              <a:t>Better Handling of Complex Puzzles</a:t>
            </a:r>
            <a:r>
              <a:rPr lang="en-US" altLang="ko-KR" dirty="0">
                <a:solidFill>
                  <a:schemeClr val="bg1"/>
                </a:solidFill>
                <a:cs typeface="Arial" pitchFamily="34" charset="0"/>
              </a:rPr>
              <a:t>: MRV is particularly effective in handling complex Sudoku puzzles by strategically selecting variables during the solving process. </a:t>
            </a:r>
            <a:endParaRPr lang="en-US" altLang="ko-KR" dirty="0" smtClean="0">
              <a:solidFill>
                <a:schemeClr val="bg1"/>
              </a:solidFill>
              <a:cs typeface="Arial" pitchFamily="34" charset="0"/>
            </a:endParaRPr>
          </a:p>
          <a:p>
            <a:pPr marL="285750" indent="-285750">
              <a:buFont typeface="Arial" panose="020B0604020202020204" pitchFamily="34" charset="0"/>
              <a:buChar char="•"/>
            </a:pPr>
            <a:endParaRPr lang="en-US" altLang="ko-KR" dirty="0" smtClean="0">
              <a:solidFill>
                <a:schemeClr val="bg1"/>
              </a:solidFill>
              <a:cs typeface="Arial" pitchFamily="34" charset="0"/>
            </a:endParaRPr>
          </a:p>
          <a:p>
            <a:pPr marL="285750" indent="-285750">
              <a:buFont typeface="Arial" panose="020B0604020202020204" pitchFamily="34" charset="0"/>
              <a:buChar char="•"/>
            </a:pPr>
            <a:r>
              <a:rPr lang="en-US" altLang="ko-KR" b="1" dirty="0" smtClean="0">
                <a:solidFill>
                  <a:schemeClr val="bg1"/>
                </a:solidFill>
                <a:cs typeface="Arial" pitchFamily="34" charset="0"/>
              </a:rPr>
              <a:t>Enhanced </a:t>
            </a:r>
            <a:r>
              <a:rPr lang="en-US" altLang="ko-KR" b="1" dirty="0">
                <a:solidFill>
                  <a:schemeClr val="bg1"/>
                </a:solidFill>
                <a:cs typeface="Arial" pitchFamily="34" charset="0"/>
              </a:rPr>
              <a:t>Backtracking</a:t>
            </a:r>
            <a:r>
              <a:rPr lang="en-US" altLang="ko-KR" dirty="0">
                <a:solidFill>
                  <a:schemeClr val="bg1"/>
                </a:solidFill>
                <a:cs typeface="Arial" pitchFamily="34" charset="0"/>
              </a:rPr>
              <a:t>: When combined with backtracking, MRV improves the overall performance of the solver by guiding the search towards more promising solutions.</a:t>
            </a:r>
          </a:p>
        </p:txBody>
      </p:sp>
    </p:spTree>
    <p:extLst>
      <p:ext uri="{BB962C8B-B14F-4D97-AF65-F5344CB8AC3E}">
        <p14:creationId xmlns:p14="http://schemas.microsoft.com/office/powerpoint/2010/main" val="203514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168662"/>
            <a:ext cx="5730240" cy="6231826"/>
          </a:xfrm>
          <a:prstGeom prst="rect">
            <a:avLst/>
          </a:prstGeom>
        </p:spPr>
      </p:pic>
      <p:sp>
        <p:nvSpPr>
          <p:cNvPr id="4" name="TextBox 3">
            <a:extLst>
              <a:ext uri="{FF2B5EF4-FFF2-40B4-BE49-F238E27FC236}">
                <a16:creationId xmlns:a16="http://schemas.microsoft.com/office/drawing/2014/main" xmlns="" id="{0A53317B-7099-4DB2-9B9B-CB6B8052FD23}"/>
              </a:ext>
            </a:extLst>
          </p:cNvPr>
          <p:cNvSpPr txBox="1"/>
          <p:nvPr/>
        </p:nvSpPr>
        <p:spPr>
          <a:xfrm>
            <a:off x="343159" y="110456"/>
            <a:ext cx="7120087" cy="1569660"/>
          </a:xfrm>
          <a:prstGeom prst="rect">
            <a:avLst/>
          </a:prstGeom>
          <a:noFill/>
        </p:spPr>
        <p:txBody>
          <a:bodyPr wrap="square" rtlCol="0" anchor="ctr">
            <a:spAutoFit/>
          </a:bodyPr>
          <a:lstStyle/>
          <a:p>
            <a:r>
              <a:rPr lang="en-US" altLang="ko-KR" sz="3200" dirty="0" smtClean="0">
                <a:solidFill>
                  <a:schemeClr val="bg1"/>
                </a:solidFill>
                <a:latin typeface="Century Gothic" panose="020B0502020202020204" pitchFamily="34" charset="0"/>
                <a:cs typeface="Arial" pitchFamily="34" charset="0"/>
              </a:rPr>
              <a:t>Cons </a:t>
            </a:r>
            <a:r>
              <a:rPr lang="en-US" altLang="ko-KR" sz="3200" dirty="0">
                <a:solidFill>
                  <a:schemeClr val="bg1"/>
                </a:solidFill>
                <a:latin typeface="Century Gothic" panose="020B0502020202020204" pitchFamily="34" charset="0"/>
                <a:cs typeface="Arial" pitchFamily="34" charset="0"/>
              </a:rPr>
              <a:t>of using MRV (Minimum Remaining Value) in AI Sudoku Solver:</a:t>
            </a:r>
            <a:endParaRPr lang="ko-KR" altLang="en-US" sz="3200" dirty="0">
              <a:solidFill>
                <a:schemeClr val="bg1"/>
              </a:solidFill>
              <a:latin typeface="Century Gothic" panose="020B0502020202020204" pitchFamily="34" charset="0"/>
              <a:cs typeface="Arial" pitchFamily="34" charset="0"/>
            </a:endParaRPr>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343158" y="1916643"/>
            <a:ext cx="7564225"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Possible </a:t>
            </a:r>
            <a:r>
              <a:rPr lang="en-US" b="1" dirty="0" smtClean="0">
                <a:solidFill>
                  <a:schemeClr val="bg1"/>
                </a:solidFill>
              </a:rPr>
              <a:t>Overhead:</a:t>
            </a:r>
            <a:r>
              <a:rPr lang="en-US" dirty="0">
                <a:solidFill>
                  <a:schemeClr val="bg1"/>
                </a:solidFill>
              </a:rPr>
              <a:t> </a:t>
            </a:r>
            <a:r>
              <a:rPr lang="en-US" dirty="0" smtClean="0">
                <a:solidFill>
                  <a:schemeClr val="bg1"/>
                </a:solidFill>
              </a:rPr>
              <a:t>Implementing </a:t>
            </a:r>
            <a:r>
              <a:rPr lang="en-US" dirty="0">
                <a:solidFill>
                  <a:schemeClr val="bg1"/>
                </a:solidFill>
              </a:rPr>
              <a:t>MRV may introduce some overhead due to the need for additional computations to determine the remaining values for each variable</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Dependency on Puzzle </a:t>
            </a:r>
            <a:r>
              <a:rPr lang="en-US" b="1" dirty="0" smtClean="0">
                <a:solidFill>
                  <a:schemeClr val="bg1"/>
                </a:solidFill>
              </a:rPr>
              <a:t>Characteristics:</a:t>
            </a:r>
            <a:r>
              <a:rPr lang="en-US" dirty="0">
                <a:solidFill>
                  <a:schemeClr val="bg1"/>
                </a:solidFill>
              </a:rPr>
              <a:t> </a:t>
            </a:r>
            <a:r>
              <a:rPr lang="en-US" dirty="0" smtClean="0">
                <a:solidFill>
                  <a:schemeClr val="bg1"/>
                </a:solidFill>
              </a:rPr>
              <a:t>The </a:t>
            </a:r>
            <a:r>
              <a:rPr lang="en-US" dirty="0">
                <a:solidFill>
                  <a:schemeClr val="bg1"/>
                </a:solidFill>
              </a:rPr>
              <a:t>effectiveness of MRV may vary based on the characteristics of the Sudoku puzzle. It might not always provide a significant advantage</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Complexity of </a:t>
            </a:r>
            <a:r>
              <a:rPr lang="en-US" b="1" dirty="0" smtClean="0">
                <a:solidFill>
                  <a:schemeClr val="bg1"/>
                </a:solidFill>
              </a:rPr>
              <a:t>Implementation:</a:t>
            </a:r>
            <a:r>
              <a:rPr lang="en-US" dirty="0">
                <a:solidFill>
                  <a:schemeClr val="bg1"/>
                </a:solidFill>
              </a:rPr>
              <a:t> </a:t>
            </a:r>
            <a:r>
              <a:rPr lang="en-US" dirty="0" smtClean="0">
                <a:solidFill>
                  <a:schemeClr val="bg1"/>
                </a:solidFill>
              </a:rPr>
              <a:t>Implementing </a:t>
            </a:r>
            <a:r>
              <a:rPr lang="en-US" dirty="0">
                <a:solidFill>
                  <a:schemeClr val="bg1"/>
                </a:solidFill>
              </a:rPr>
              <a:t>MRV requires additional logic and tracking of remaining values, adding complexity to the solver</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Possibility of Premature </a:t>
            </a:r>
            <a:r>
              <a:rPr lang="en-US" b="1" dirty="0" smtClean="0">
                <a:solidFill>
                  <a:schemeClr val="bg1"/>
                </a:solidFill>
              </a:rPr>
              <a:t>Selection:</a:t>
            </a:r>
            <a:r>
              <a:rPr lang="en-US" dirty="0">
                <a:solidFill>
                  <a:schemeClr val="bg1"/>
                </a:solidFill>
              </a:rPr>
              <a:t> </a:t>
            </a:r>
            <a:r>
              <a:rPr lang="en-US" dirty="0" smtClean="0">
                <a:solidFill>
                  <a:schemeClr val="bg1"/>
                </a:solidFill>
              </a:rPr>
              <a:t>In </a:t>
            </a:r>
            <a:r>
              <a:rPr lang="en-US" dirty="0">
                <a:solidFill>
                  <a:schemeClr val="bg1"/>
                </a:solidFill>
              </a:rPr>
              <a:t>some cases, selecting the variable with the minimum remaining values might lead to premature decisions, affecting the overall solving strategy.</a:t>
            </a:r>
          </a:p>
        </p:txBody>
      </p:sp>
    </p:spTree>
    <p:extLst>
      <p:ext uri="{BB962C8B-B14F-4D97-AF65-F5344CB8AC3E}">
        <p14:creationId xmlns:p14="http://schemas.microsoft.com/office/powerpoint/2010/main" val="2683435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978884" y="1392998"/>
            <a:ext cx="3941459" cy="1077218"/>
          </a:xfrm>
          <a:prstGeom prst="rect">
            <a:avLst/>
          </a:prstGeom>
          <a:noFill/>
        </p:spPr>
        <p:txBody>
          <a:bodyPr wrap="square" rtlCol="0" anchor="ctr">
            <a:spAutoFit/>
          </a:bodyPr>
          <a:lstStyle/>
          <a:p>
            <a:r>
              <a:rPr lang="en-GB" altLang="ko-KR" sz="3200" dirty="0" smtClean="0">
                <a:solidFill>
                  <a:schemeClr val="bg1"/>
                </a:solidFill>
                <a:cs typeface="Arial" pitchFamily="34" charset="0"/>
              </a:rPr>
              <a:t>Guys, Put Heading Text Here</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xmlns="" id="{1842B362-5267-4E8E-9DC9-5E7BCDBA4944}"/>
              </a:ext>
            </a:extLst>
          </p:cNvPr>
          <p:cNvSpPr/>
          <p:nvPr/>
        </p:nvSpPr>
        <p:spPr>
          <a:xfrm rot="2914269" flipH="1">
            <a:off x="7318085"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xmlns=""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xmlns=""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11" name="Freeform: Shape 10">
              <a:extLst>
                <a:ext uri="{FF2B5EF4-FFF2-40B4-BE49-F238E27FC236}">
                  <a16:creationId xmlns:a16="http://schemas.microsoft.com/office/drawing/2014/main" xmlns=""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xmlns=""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xmlns=""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xmlns=""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5" name="TextBox 24">
            <a:extLst>
              <a:ext uri="{FF2B5EF4-FFF2-40B4-BE49-F238E27FC236}">
                <a16:creationId xmlns:a16="http://schemas.microsoft.com/office/drawing/2014/main" xmlns="" id="{51B2C291-F240-4FB2-B677-B42BA4BB1FBF}"/>
              </a:ext>
            </a:extLst>
          </p:cNvPr>
          <p:cNvSpPr txBox="1"/>
          <p:nvPr/>
        </p:nvSpPr>
        <p:spPr>
          <a:xfrm>
            <a:off x="966647" y="3284575"/>
            <a:ext cx="4413010" cy="307777"/>
          </a:xfrm>
          <a:prstGeom prst="rect">
            <a:avLst/>
          </a:prstGeom>
          <a:noFill/>
        </p:spPr>
        <p:txBody>
          <a:bodyPr wrap="square" rtlCol="0">
            <a:spAutoFit/>
          </a:bodyPr>
          <a:lstStyle/>
          <a:p>
            <a:r>
              <a:rPr lang="en-US" altLang="ko-KR" sz="1400" dirty="0" smtClean="0">
                <a:solidFill>
                  <a:schemeClr val="bg1"/>
                </a:solidFill>
                <a:cs typeface="Arial" pitchFamily="34" charset="0"/>
              </a:rPr>
              <a:t>And Description Text</a:t>
            </a:r>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514871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978884" y="1392998"/>
            <a:ext cx="3697619" cy="1077218"/>
          </a:xfrm>
          <a:prstGeom prst="rect">
            <a:avLst/>
          </a:prstGeom>
          <a:noFill/>
        </p:spPr>
        <p:txBody>
          <a:bodyPr wrap="square" rtlCol="0" anchor="ctr">
            <a:spAutoFit/>
          </a:bodyPr>
          <a:lstStyle/>
          <a:p>
            <a:r>
              <a:rPr lang="en-GB" altLang="ko-KR" sz="3200" dirty="0" smtClean="0">
                <a:solidFill>
                  <a:schemeClr val="bg1"/>
                </a:solidFill>
                <a:cs typeface="Arial" pitchFamily="34" charset="0"/>
              </a:rPr>
              <a:t>Guys, Put Heading Text Here</a:t>
            </a:r>
            <a:endParaRPr lang="ko-KR" altLang="en-US" sz="3200" dirty="0">
              <a:solidFill>
                <a:schemeClr val="bg1"/>
              </a:solidFill>
              <a:cs typeface="Arial" pitchFamily="34" charset="0"/>
            </a:endParaRPr>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66647" y="3284575"/>
            <a:ext cx="4413010" cy="307777"/>
          </a:xfrm>
          <a:prstGeom prst="rect">
            <a:avLst/>
          </a:prstGeom>
          <a:noFill/>
        </p:spPr>
        <p:txBody>
          <a:bodyPr wrap="square" rtlCol="0">
            <a:spAutoFit/>
          </a:bodyPr>
          <a:lstStyle/>
          <a:p>
            <a:r>
              <a:rPr lang="en-US" altLang="ko-KR" sz="1400" dirty="0" smtClean="0">
                <a:solidFill>
                  <a:schemeClr val="bg1"/>
                </a:solidFill>
                <a:cs typeface="Arial" pitchFamily="34" charset="0"/>
              </a:rPr>
              <a:t>And Description Text</a:t>
            </a:r>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4078784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C9E7AF35-8116-4962-B1EC-6B1FF6F1DC08}"/>
              </a:ext>
            </a:extLst>
          </p:cNvPr>
          <p:cNvGrpSpPr/>
          <p:nvPr/>
        </p:nvGrpSpPr>
        <p:grpSpPr>
          <a:xfrm>
            <a:off x="3656950" y="139337"/>
            <a:ext cx="4938410" cy="182880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xmlns=""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xmlns=""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grpSp>
          <p:nvGrpSpPr>
            <p:cNvPr id="37" name="Group 36">
              <a:extLst>
                <a:ext uri="{FF2B5EF4-FFF2-40B4-BE49-F238E27FC236}">
                  <a16:creationId xmlns:a16="http://schemas.microsoft.com/office/drawing/2014/main" xmlns="" id="{3473D73F-D2DE-4109-91E2-410C80B504F3}"/>
                </a:ext>
              </a:extLst>
            </p:cNvPr>
            <p:cNvGrpSpPr/>
            <p:nvPr/>
          </p:nvGrpSpPr>
          <p:grpSpPr>
            <a:xfrm>
              <a:off x="4692156" y="989695"/>
              <a:ext cx="2795565" cy="3631621"/>
              <a:chOff x="1257518" y="2316205"/>
              <a:chExt cx="1389446" cy="1804981"/>
            </a:xfrm>
            <a:grpFill/>
          </p:grpSpPr>
          <p:sp>
            <p:nvSpPr>
              <p:cNvPr id="40" name="Graphic 2">
                <a:extLst>
                  <a:ext uri="{FF2B5EF4-FFF2-40B4-BE49-F238E27FC236}">
                    <a16:creationId xmlns:a16="http://schemas.microsoft.com/office/drawing/2014/main" xmlns="" id="{53347B15-B39D-4B3A-92A7-16F069593A4D}"/>
                  </a:ext>
                </a:extLst>
              </p:cNvPr>
              <p:cNvSpPr/>
              <p:nvPr/>
            </p:nvSpPr>
            <p:spPr>
              <a:xfrm>
                <a:off x="1257518" y="2316205"/>
                <a:ext cx="1389446" cy="180498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xmlns="" id="{079248F5-92F6-4CD2-BAF4-37327B4E7647}"/>
                  </a:ext>
                </a:extLst>
              </p:cNvPr>
              <p:cNvGrpSpPr/>
              <p:nvPr/>
            </p:nvGrpSpPr>
            <p:grpSpPr>
              <a:xfrm>
                <a:off x="1684786" y="2516290"/>
                <a:ext cx="702035" cy="687994"/>
                <a:chOff x="1684786" y="2516290"/>
                <a:chExt cx="702035" cy="687994"/>
              </a:xfrm>
              <a:grpFill/>
            </p:grpSpPr>
            <p:sp>
              <p:nvSpPr>
                <p:cNvPr id="42" name="Graphic 4">
                  <a:extLst>
                    <a:ext uri="{FF2B5EF4-FFF2-40B4-BE49-F238E27FC236}">
                      <a16:creationId xmlns:a16="http://schemas.microsoft.com/office/drawing/2014/main" xmlns="" id="{18927834-337B-4774-B8C4-66F5BF0CE3E4}"/>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93BEA3D9-9AE5-46B2-A231-8B49AC2E558A}"/>
                    </a:ext>
                  </a:extLst>
                </p:cNvPr>
                <p:cNvSpPr/>
                <p:nvPr/>
              </p:nvSpPr>
              <p:spPr>
                <a:xfrm>
                  <a:off x="1855157" y="2765044"/>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Freeform: Shape 37">
              <a:extLst>
                <a:ext uri="{FF2B5EF4-FFF2-40B4-BE49-F238E27FC236}">
                  <a16:creationId xmlns:a16="http://schemas.microsoft.com/office/drawing/2014/main" xmlns=""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xmlns=""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xmlns="" id="{D02F4B8E-9B3E-4F0F-A7A3-4E4CCE2F61D7}"/>
              </a:ext>
            </a:extLst>
          </p:cNvPr>
          <p:cNvSpPr txBox="1"/>
          <p:nvPr/>
        </p:nvSpPr>
        <p:spPr>
          <a:xfrm>
            <a:off x="3298978" y="2067994"/>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smtClean="0">
                <a:solidFill>
                  <a:schemeClr val="bg1"/>
                </a:solidFill>
              </a:rPr>
              <a:t>Conclusion</a:t>
            </a:r>
            <a:endParaRPr lang="en-US" sz="2800" dirty="0">
              <a:solidFill>
                <a:schemeClr val="bg1"/>
              </a:solidFill>
            </a:endParaRPr>
          </a:p>
        </p:txBody>
      </p:sp>
      <p:sp>
        <p:nvSpPr>
          <p:cNvPr id="2" name="Rectangle 1"/>
          <p:cNvSpPr/>
          <p:nvPr/>
        </p:nvSpPr>
        <p:spPr>
          <a:xfrm>
            <a:off x="1583473" y="2654893"/>
            <a:ext cx="9239794" cy="3970318"/>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 conclusion, the Sudoku Solver Project has been a thorough investigation of numerous artificial intelligence algorithms designed to solve Sudoku puzzles. By applying three different strategies—Backtracking, the Minimum Remaining Value (MRV) Heuristic, and Brute-force—we have examined the advantages and disadvantages of each approach</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comparative study showed that every algorithm has particular advantages and disadvantages. Efficiency gains can be achieved with Backtracking and MRV by means of systematic exploration and optimized variable selection. Although brute-force guarantees a solution, it is not scalable for larger puzzles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choice of algorithm depends on factors such as puzzle complexity, desired efficiency, and available computational resources. Backtracking and MRV can be suitable for different scenarios, with MRV being particularly effective for puzzles with complex patterns. Brute-force, while less efficient, remains a fallback for guaranteeing solutions.</a:t>
            </a:r>
          </a:p>
        </p:txBody>
      </p:sp>
    </p:spTree>
    <p:extLst>
      <p:ext uri="{BB962C8B-B14F-4D97-AF65-F5344CB8AC3E}">
        <p14:creationId xmlns:p14="http://schemas.microsoft.com/office/powerpoint/2010/main" val="197563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762</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맑은 고딕</vt:lpstr>
      <vt:lpstr>Arial</vt:lpstr>
      <vt:lpstr>Bahnschrift</vt:lpstr>
      <vt:lpstr>Bahnschrift SemiBold SemiConden</vt:lpstr>
      <vt:lpstr>Calibri</vt:lpstr>
      <vt:lpstr>Calibri Light</vt:lpstr>
      <vt:lpstr>Century Gothic</vt:lpstr>
      <vt:lpstr>Franklin Gothic Demi Cond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Raghuvanshi</dc:creator>
  <cp:lastModifiedBy>Aayush Raghuvanshi</cp:lastModifiedBy>
  <cp:revision>1</cp:revision>
  <dcterms:created xsi:type="dcterms:W3CDTF">2023-12-05T22:33:34Z</dcterms:created>
  <dcterms:modified xsi:type="dcterms:W3CDTF">2023-12-05T22:35:31Z</dcterms:modified>
</cp:coreProperties>
</file>