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49" d="100"/>
          <a:sy n="49" d="100"/>
        </p:scale>
        <p:origin x="72" y="2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Aayush Dhondiyal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in a white shirt&#10;&#10;Description automatically generated">
            <a:extLst>
              <a:ext uri="{FF2B5EF4-FFF2-40B4-BE49-F238E27FC236}">
                <a16:creationId xmlns:a16="http://schemas.microsoft.com/office/drawing/2014/main" id="{6876E960-D221-F9DA-885F-CDA3BEEBA3F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889174" y="4519877"/>
            <a:ext cx="1298265" cy="1683629"/>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marL="0" indent="0">
              <a:buNone/>
            </a:pPr>
            <a:r>
              <a:rPr lang="en-GB" sz="2000" dirty="0"/>
              <a:t>-Shell implements business analysis by leveraging data analytics, conducting risk assessments, engaging stakeholders, focusing on sustainability, and driving digital transformation.</a:t>
            </a:r>
            <a:endParaRPr lang="en-US" sz="2000" dirty="0"/>
          </a:p>
          <a:p>
            <a:pPr marL="0" indent="0">
              <a:buNone/>
            </a:pPr>
            <a:r>
              <a:rPr lang="en-US" sz="2000" dirty="0"/>
              <a:t>How I feel Shell benefits from this learning?</a:t>
            </a:r>
          </a:p>
          <a:p>
            <a:pPr marL="0" indent="0">
              <a:buNone/>
            </a:pPr>
            <a:r>
              <a:rPr lang="en-US" sz="2000" dirty="0"/>
              <a:t>- </a:t>
            </a:r>
            <a:r>
              <a:rPr lang="en-GB" sz="2000" dirty="0"/>
              <a:t>These strategies enhance efficiency, reduce risks, improve decision-making, position Shell as a sustainability leader, and boost customer satisfaction.</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4" descr="An Introduction to Business Analysis and the Business Analyst Process ...">
            <a:extLst>
              <a:ext uri="{FF2B5EF4-FFF2-40B4-BE49-F238E27FC236}">
                <a16:creationId xmlns:a16="http://schemas.microsoft.com/office/drawing/2014/main" id="{0687C29D-9441-3C88-EBBC-0F2A64A1A3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4341" y="2364376"/>
            <a:ext cx="5155465" cy="289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4067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1 and my plan to overcome them?</a:t>
            </a:r>
          </a:p>
          <a:p>
            <a:pPr marL="0" indent="0">
              <a:buNone/>
            </a:pPr>
            <a:r>
              <a:rPr lang="en-US" sz="2000" dirty="0"/>
              <a:t>- No challenges as such when it comes to professionalism. All the guidelines are clear, and I am sensible enough to follow them and become a better professional through the journey.</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4100" name="Picture 4" descr="4 Helpful Ways to Reduce Stress and Anxiety as a Young Professional ...">
            <a:extLst>
              <a:ext uri="{FF2B5EF4-FFF2-40B4-BE49-F238E27FC236}">
                <a16:creationId xmlns:a16="http://schemas.microsoft.com/office/drawing/2014/main" id="{10B6130E-BC88-D68F-C0A3-29E00BD49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2402" y="2390503"/>
            <a:ext cx="4909491" cy="275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r>
              <a:rPr lang="en-US" sz="2000" dirty="0"/>
              <a:t>While having mock sessions on stakeholder management, I was made the CEO. During the session, I got a feedback that I might have been slightly condescending towards a few people while speaking. I decided to take a more polite route thereafter.</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13062856" y="3841354"/>
            <a:ext cx="2155570" cy="489149"/>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Stakeholder Management Strategy: How to Engage Your Stakeholders ...">
            <a:extLst>
              <a:ext uri="{FF2B5EF4-FFF2-40B4-BE49-F238E27FC236}">
                <a16:creationId xmlns:a16="http://schemas.microsoft.com/office/drawing/2014/main" id="{9F286487-F68E-5602-DFD9-15DB500E963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62057" y="2488475"/>
            <a:ext cx="4911634" cy="276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r>
              <a:rPr lang="en-US" sz="2000" dirty="0"/>
              <a:t>- Business analysis as a concept is something that I love to explore. The real money concept is always engaging. The only challenge is the technical advancement along the lines as well which would be easily done with some practice.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8" name="Picture 4" descr="swot analysis for solution of business challenges Archives - TECHIEQUALITY">
            <a:extLst>
              <a:ext uri="{FF2B5EF4-FFF2-40B4-BE49-F238E27FC236}">
                <a16:creationId xmlns:a16="http://schemas.microsoft.com/office/drawing/2014/main" id="{1A6611BD-3106-20B5-E130-7313C0BA7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8232" y="2408765"/>
            <a:ext cx="5791066" cy="29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q"/>
            </a:pPr>
            <a:r>
              <a:rPr lang="en-US" sz="2000" dirty="0">
                <a:effectLst>
                  <a:outerShdw blurRad="38100" dist="38100" dir="2700000" algn="tl">
                    <a:srgbClr val="000000">
                      <a:alpha val="43137"/>
                    </a:srgbClr>
                  </a:outerShdw>
                </a:effectLst>
              </a:rPr>
              <a:t>Improving Body posture.</a:t>
            </a:r>
          </a:p>
          <a:p>
            <a:pPr algn="ctr">
              <a:buFont typeface="Wingdings" panose="05000000000000000000" pitchFamily="2" charset="2"/>
              <a:buChar char="q"/>
            </a:pPr>
            <a:r>
              <a:rPr lang="en-US" sz="2000" dirty="0">
                <a:effectLst>
                  <a:outerShdw blurRad="38100" dist="38100" dir="2700000" algn="tl">
                    <a:srgbClr val="000000">
                      <a:alpha val="43137"/>
                    </a:srgbClr>
                  </a:outerShdw>
                </a:effectLst>
              </a:rPr>
              <a:t>Talking to people with more subtilty.</a:t>
            </a:r>
          </a:p>
          <a:p>
            <a:pPr algn="ctr">
              <a:buFont typeface="Wingdings" panose="05000000000000000000" pitchFamily="2" charset="2"/>
              <a:buChar char="q"/>
            </a:pPr>
            <a:r>
              <a:rPr lang="en-US" sz="2000" dirty="0">
                <a:effectLst>
                  <a:outerShdw blurRad="38100" dist="38100" dir="2700000" algn="tl">
                    <a:srgbClr val="000000">
                      <a:alpha val="43137"/>
                    </a:srgbClr>
                  </a:outerShdw>
                </a:effectLst>
              </a:rPr>
              <a:t>Learning the basics of business analysis.</a:t>
            </a:r>
          </a:p>
          <a:p>
            <a:pPr algn="ctr">
              <a:buFont typeface="Wingdings" panose="05000000000000000000" pitchFamily="2" charset="2"/>
              <a:buChar char="q"/>
            </a:pPr>
            <a:r>
              <a:rPr lang="en-US" sz="2000" dirty="0">
                <a:effectLst>
                  <a:outerShdw blurRad="38100" dist="38100" dir="2700000" algn="tl">
                    <a:srgbClr val="000000">
                      <a:alpha val="43137"/>
                    </a:srgbClr>
                  </a:outerShdw>
                </a:effectLst>
              </a:rPr>
              <a:t>Getting more in tune with the set of software used by the company.</a:t>
            </a:r>
          </a:p>
          <a:p>
            <a:pPr marL="0" indent="0" algn="ctr">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Char char="-"/>
            </a:pPr>
            <a:r>
              <a:rPr lang="en-US" sz="2000" dirty="0">
                <a:effectLst>
                  <a:outerShdw blurRad="38100" dist="38100" dir="2700000" algn="tl">
                    <a:srgbClr val="000000">
                      <a:alpha val="43137"/>
                    </a:srgbClr>
                  </a:outerShdw>
                </a:effectLst>
              </a:rPr>
              <a:t>Soft Skills Sessions</a:t>
            </a:r>
          </a:p>
          <a:p>
            <a:pPr algn="ctr"/>
            <a:r>
              <a:rPr lang="en-US" sz="2000" dirty="0">
                <a:effectLst>
                  <a:outerShdw blurRad="38100" dist="38100" dir="2700000" algn="tl">
                    <a:srgbClr val="000000">
                      <a:alpha val="43137"/>
                    </a:srgbClr>
                  </a:outerShdw>
                </a:effectLst>
              </a:rPr>
              <a:t>Day 1- Professionalism in workplace</a:t>
            </a:r>
          </a:p>
          <a:p>
            <a:pPr algn="ctr"/>
            <a:r>
              <a:rPr lang="en-US" sz="2000" dirty="0">
                <a:effectLst>
                  <a:outerShdw blurRad="38100" dist="38100" dir="2700000" algn="tl">
                    <a:srgbClr val="000000">
                      <a:alpha val="43137"/>
                    </a:srgbClr>
                  </a:outerShdw>
                </a:effectLst>
              </a:rPr>
              <a:t>Day 2- Stakeholder Management</a:t>
            </a:r>
          </a:p>
          <a:p>
            <a:pPr algn="ctr"/>
            <a:r>
              <a:rPr lang="en-US" sz="2000" dirty="0">
                <a:effectLst>
                  <a:outerShdw blurRad="38100" dist="38100" dir="2700000" algn="tl">
                    <a:srgbClr val="000000">
                      <a:alpha val="43137"/>
                    </a:srgbClr>
                  </a:outerShdw>
                </a:effectLst>
              </a:rPr>
              <a:t>Day 3- Presentation Skills</a:t>
            </a:r>
          </a:p>
          <a:p>
            <a:pPr algn="ctr">
              <a:buFontTx/>
              <a:buChar char="-"/>
            </a:pPr>
            <a:r>
              <a:rPr lang="en-US" sz="2000" dirty="0">
                <a:effectLst>
                  <a:outerShdw blurRad="38100" dist="38100" dir="2700000" algn="tl">
                    <a:srgbClr val="000000">
                      <a:alpha val="43137"/>
                    </a:srgbClr>
                  </a:outerShdw>
                </a:effectLst>
              </a:rPr>
              <a:t>General Training</a:t>
            </a:r>
          </a:p>
          <a:p>
            <a:pPr algn="ctr"/>
            <a:r>
              <a:rPr lang="en-US" sz="2000" dirty="0">
                <a:effectLst>
                  <a:outerShdw blurRad="38100" dist="38100" dir="2700000" algn="tl">
                    <a:srgbClr val="000000">
                      <a:alpha val="43137"/>
                    </a:srgbClr>
                  </a:outerShdw>
                </a:effectLst>
              </a:rPr>
              <a:t>Day 4- Business Analysis</a:t>
            </a:r>
          </a:p>
          <a:p>
            <a:pPr algn="ctr"/>
            <a:r>
              <a:rPr lang="en-US" sz="2000" dirty="0">
                <a:effectLst>
                  <a:outerShdw blurRad="38100" dist="38100" dir="2700000" algn="tl">
                    <a:srgbClr val="000000">
                      <a:alpha val="43137"/>
                    </a:srgbClr>
                  </a:outerShdw>
                </a:effectLst>
              </a:rPr>
              <a:t>Day 5- Azure Dev Ops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All tasks completed.</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 Scope of improvement in operating Azure Dev Ops.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Details of any group activity</a:t>
            </a:r>
          </a:p>
          <a:p>
            <a:pPr marL="0" indent="0">
              <a:buNone/>
            </a:pPr>
            <a:r>
              <a:rPr lang="en-US" sz="2000" dirty="0"/>
              <a:t>A group activity involved us creating a short play on Growth Mindset v/s Fixed Mindset. The activity involved fun moments along with impromptu dialogues as well.</a:t>
            </a:r>
          </a:p>
          <a:p>
            <a:r>
              <a:rPr lang="en-US" sz="2000" dirty="0"/>
              <a:t>Details of any funny incident which had an element of new learning for this week’s topic.</a:t>
            </a:r>
          </a:p>
          <a:p>
            <a:pPr marL="0" indent="0">
              <a:buNone/>
            </a:pPr>
            <a:r>
              <a:rPr lang="en-US" sz="2000" dirty="0"/>
              <a:t>A funny impromptu dialogue by a fellow actor displayed the concept of empathy towards others.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38E7D019-B3C9-6806-04BE-90FDAA7F84FD}"/>
              </a:ext>
            </a:extLst>
          </p:cNvPr>
          <p:cNvPicPr>
            <a:picLocks noChangeAspect="1"/>
          </p:cNvPicPr>
          <p:nvPr/>
        </p:nvPicPr>
        <p:blipFill>
          <a:blip r:embed="rId7"/>
          <a:stretch>
            <a:fillRect/>
          </a:stretch>
        </p:blipFill>
        <p:spPr>
          <a:xfrm>
            <a:off x="6497892" y="2414473"/>
            <a:ext cx="5156522" cy="3174929"/>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a:t>
            </a:r>
          </a:p>
          <a:p>
            <a:pPr marL="0" indent="0">
              <a:lnSpc>
                <a:spcPct val="100000"/>
              </a:lnSpc>
              <a:buNone/>
            </a:pPr>
            <a:r>
              <a:rPr lang="en-US" sz="2000" dirty="0"/>
              <a:t>    The soft skills sessions helped focus on multiple topics like professionalism, attitude, etiquette, teamwork, presentation skills. The technical sessions have discussed various software engineering basics like SDLC, Agile, SCRUM etc. A basic introduction to Azure Dev Ops was given as well.  </a:t>
            </a:r>
          </a:p>
          <a:p>
            <a:pPr>
              <a:lnSpc>
                <a:spcPct val="100000"/>
              </a:lnSpc>
            </a:pPr>
            <a:r>
              <a:rPr lang="en-US" sz="1800" dirty="0"/>
              <a:t>Importance of topics of upcoming week</a:t>
            </a:r>
          </a:p>
          <a:p>
            <a:pPr marL="0" indent="0">
              <a:lnSpc>
                <a:spcPct val="100000"/>
              </a:lnSpc>
              <a:buNone/>
            </a:pPr>
            <a:r>
              <a:rPr lang="en-US" sz="1800" dirty="0"/>
              <a:t>    -Technical topics like DBMS, Cloud computing and case studies involving Azure Dev Ops would help in reviving old concepts as well as deeper dive into the relatively newer Azure Dev Ops.</a:t>
            </a:r>
          </a:p>
          <a:p>
            <a:pPr>
              <a:lnSpc>
                <a:spcPct val="100000"/>
              </a:lnSpc>
            </a:pPr>
            <a:r>
              <a:rPr lang="en-US" sz="1800" dirty="0"/>
              <a:t>Connectivity of topics from current week</a:t>
            </a:r>
          </a:p>
          <a:p>
            <a:pPr marL="457200" indent="-457200">
              <a:lnSpc>
                <a:spcPct val="100000"/>
              </a:lnSpc>
            </a:pPr>
            <a:r>
              <a:rPr lang="en-US" sz="1800" dirty="0"/>
              <a:t>The case study and hands-on practice of Azure Dev Ops would create a better link to the theory discussions done this week through Days 4 and 5.</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Stop Complaining, Start Working!</a:t>
            </a:r>
          </a:p>
        </p:txBody>
      </p:sp>
      <p:sp>
        <p:nvSpPr>
          <p:cNvPr id="6" name="TextBox 5">
            <a:extLst>
              <a:ext uri="{FF2B5EF4-FFF2-40B4-BE49-F238E27FC236}">
                <a16:creationId xmlns:a16="http://schemas.microsoft.com/office/drawing/2014/main" id="{8583D69F-B4C3-DDCD-4036-26EB71BDA6CE}"/>
              </a:ext>
            </a:extLst>
          </p:cNvPr>
          <p:cNvSpPr txBox="1"/>
          <p:nvPr/>
        </p:nvSpPr>
        <p:spPr>
          <a:xfrm>
            <a:off x="298202" y="2079674"/>
            <a:ext cx="6096000" cy="646331"/>
          </a:xfrm>
          <a:prstGeom prst="rect">
            <a:avLst/>
          </a:prstGeom>
          <a:noFill/>
        </p:spPr>
        <p:txBody>
          <a:bodyPr wrap="square">
            <a:spAutoFit/>
          </a:bodyPr>
          <a:lstStyle/>
          <a:p>
            <a:pPr marL="0" indent="0" algn="ctr">
              <a:buFont typeface="Arial" panose="020B0604020202020204" pitchFamily="34" charset="0"/>
              <a:buNone/>
            </a:pPr>
            <a:r>
              <a:rPr lang="en-US" sz="1800" dirty="0"/>
              <a:t>A phrase that represents </a:t>
            </a:r>
          </a:p>
          <a:p>
            <a:pPr marL="0" indent="0" algn="ctr">
              <a:buFont typeface="Arial" panose="020B0604020202020204" pitchFamily="34" charset="0"/>
              <a:buNone/>
            </a:pPr>
            <a:r>
              <a:rPr lang="en-US" sz="1800" dirty="0"/>
              <a:t>my motto in life</a:t>
            </a:r>
          </a:p>
        </p:txBody>
      </p:sp>
      <p:pic>
        <p:nvPicPr>
          <p:cNvPr id="1028" name="Picture 4" descr="Why Scam 1992 The Harshad Mehta Story Is A Masterpiec - vrogue.co">
            <a:extLst>
              <a:ext uri="{FF2B5EF4-FFF2-40B4-BE49-F238E27FC236}">
                <a16:creationId xmlns:a16="http://schemas.microsoft.com/office/drawing/2014/main" id="{C04A1DD8-0077-9206-8270-506F0D351406}"/>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736080" y="2197268"/>
            <a:ext cx="4460240" cy="334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786231" y="1390879"/>
            <a:ext cx="5350707" cy="441483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b="1" dirty="0"/>
              <a:t>Key learning</a:t>
            </a:r>
          </a:p>
          <a:p>
            <a:pPr marL="0" indent="0">
              <a:buNone/>
            </a:pPr>
            <a:r>
              <a:rPr lang="en-US" sz="2000" dirty="0"/>
              <a:t>    Professionalism is of utmost importance in every corner of the workplace.</a:t>
            </a:r>
          </a:p>
          <a:p>
            <a:r>
              <a:rPr lang="en-US" sz="2000" b="1" dirty="0"/>
              <a:t>Key takeaway</a:t>
            </a:r>
          </a:p>
          <a:p>
            <a:pPr marL="0" indent="0">
              <a:buNone/>
            </a:pPr>
            <a:r>
              <a:rPr lang="en-US" sz="2000" b="1" dirty="0"/>
              <a:t>    </a:t>
            </a:r>
            <a:r>
              <a:rPr lang="en-US" sz="2000" dirty="0"/>
              <a:t>A professional person has an enhanced reputation among colleagues.</a:t>
            </a:r>
            <a:endParaRPr lang="en-US" sz="2000" b="1" dirty="0"/>
          </a:p>
          <a:p>
            <a:r>
              <a:rPr lang="en-US" sz="2000" b="1" dirty="0"/>
              <a:t>How do I personally see this concept implemented in the Energy sector</a:t>
            </a:r>
          </a:p>
          <a:p>
            <a:pPr marL="0" indent="0">
              <a:buFont typeface="Arial" panose="020B0604020202020204" pitchFamily="34" charset="0"/>
              <a:buNone/>
            </a:pPr>
            <a:r>
              <a:rPr lang="en-US" sz="2000" dirty="0"/>
              <a:t>   Professionalism is crucial to ensure safety, efficiency and sustainability. Safety is paramount in the energy sector and all ethical compliances are mandatory.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92239" y="1670620"/>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ADCD4F53-D62B-ADBC-04BE-A7E3B1E7BCA9}"/>
              </a:ext>
            </a:extLst>
          </p:cNvPr>
          <p:cNvPicPr>
            <a:picLocks noChangeAspect="1"/>
          </p:cNvPicPr>
          <p:nvPr/>
        </p:nvPicPr>
        <p:blipFill>
          <a:blip r:embed="rId7"/>
          <a:stretch>
            <a:fillRect/>
          </a:stretch>
        </p:blipFill>
        <p:spPr>
          <a:xfrm>
            <a:off x="7100456" y="1802134"/>
            <a:ext cx="4134271" cy="3813211"/>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buNone/>
            </a:pPr>
            <a:r>
              <a:rPr lang="en-US" sz="2000" dirty="0"/>
              <a:t>    Effective communication with stakeholders helps avoiding conflicts.</a:t>
            </a:r>
          </a:p>
          <a:p>
            <a:r>
              <a:rPr lang="en-US" sz="2000" b="1" dirty="0"/>
              <a:t>Key takeaway</a:t>
            </a:r>
          </a:p>
          <a:p>
            <a:pPr marL="0" indent="0">
              <a:buNone/>
            </a:pPr>
            <a:r>
              <a:rPr lang="en-US" sz="2000" dirty="0"/>
              <a:t>    Stakeholders must not be offended at any point during the project lifecycle.</a:t>
            </a:r>
          </a:p>
          <a:p>
            <a:r>
              <a:rPr lang="en-US" sz="2000" b="1" dirty="0"/>
              <a:t>How do I personally see this concept implemented in the Energy sector</a:t>
            </a:r>
          </a:p>
          <a:p>
            <a:pPr marL="0" indent="0">
              <a:buFont typeface="Arial" panose="020B0604020202020204" pitchFamily="34" charset="0"/>
              <a:buNone/>
            </a:pPr>
            <a:r>
              <a:rPr lang="en-US" sz="2000" dirty="0"/>
              <a:t>   Engaging stakeholders early in the project lifecycle helps in understanding their concerns, expectations and potential impacts.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A87D7C6-801B-7B52-F613-3FE6738C8D89}"/>
              </a:ext>
            </a:extLst>
          </p:cNvPr>
          <p:cNvPicPr>
            <a:picLocks noChangeAspect="1"/>
          </p:cNvPicPr>
          <p:nvPr/>
        </p:nvPicPr>
        <p:blipFill>
          <a:blip r:embed="rId7"/>
          <a:stretch>
            <a:fillRect/>
          </a:stretch>
        </p:blipFill>
        <p:spPr>
          <a:xfrm>
            <a:off x="7171813" y="1941742"/>
            <a:ext cx="3963390" cy="3890098"/>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36999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buNone/>
            </a:pPr>
            <a:r>
              <a:rPr lang="en-US" sz="2000" dirty="0"/>
              <a:t>    Business Analysis is a critical discipline that helps organizations identify needs and provide solutions to business problems.</a:t>
            </a:r>
          </a:p>
          <a:p>
            <a:r>
              <a:rPr lang="en-US" sz="2000" b="1" dirty="0"/>
              <a:t>Key takeaway</a:t>
            </a:r>
          </a:p>
          <a:p>
            <a:pPr marL="0" indent="0">
              <a:buNone/>
            </a:pPr>
            <a:r>
              <a:rPr lang="en-US" sz="2000" dirty="0"/>
              <a:t>    The objective of business analysis is to ensure that solutions are delivered to meet the business needs.</a:t>
            </a:r>
          </a:p>
          <a:p>
            <a:r>
              <a:rPr lang="en-US" sz="2000" b="1" dirty="0"/>
              <a:t>How do I personally see this concept implemented in the Energy sector?</a:t>
            </a:r>
          </a:p>
          <a:p>
            <a:pPr marL="0" indent="0">
              <a:buNone/>
            </a:pPr>
            <a:r>
              <a:rPr lang="en-US" sz="2000" b="1" dirty="0"/>
              <a:t>   </a:t>
            </a:r>
            <a:r>
              <a:rPr lang="en-US" sz="2000" dirty="0"/>
              <a:t>Through proper business analysis, the sector can benefit from improved efficiency, reduced risks and alignment with sustainability.</a:t>
            </a:r>
            <a:endParaRPr lang="en-US" sz="2000" b="1" dirty="0"/>
          </a:p>
          <a:p>
            <a:pPr marL="0" indent="0">
              <a:buFont typeface="Arial" panose="020B0604020202020204" pitchFamily="34" charset="0"/>
              <a:buNone/>
            </a:pPr>
            <a:endParaRPr lang="en-US" sz="2000" dirty="0"/>
          </a:p>
        </p:txBody>
      </p:sp>
      <p:pic>
        <p:nvPicPr>
          <p:cNvPr id="1028" name="Picture 4" descr="Business Process Analysis Guide | Techloyce">
            <a:extLst>
              <a:ext uri="{FF2B5EF4-FFF2-40B4-BE49-F238E27FC236}">
                <a16:creationId xmlns:a16="http://schemas.microsoft.com/office/drawing/2014/main" id="{45DF795C-755A-FD4A-F692-86D82D176AA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10149" y="2331224"/>
            <a:ext cx="5164137" cy="342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a:buFontTx/>
              <a:buChar char="-"/>
            </a:pPr>
            <a:r>
              <a:rPr lang="en-GB" sz="2000" dirty="0"/>
              <a:t>The values of Honesty, Integrity and Respect are embedded in the Shell General Business Principles and Code of Conduct which guide employees in their daily activities and decision-making processes</a:t>
            </a:r>
            <a:r>
              <a:rPr lang="en-US" sz="2000" dirty="0"/>
              <a:t>.</a:t>
            </a:r>
          </a:p>
          <a:p>
            <a:pPr marL="0" indent="0">
              <a:buNone/>
            </a:pPr>
            <a:r>
              <a:rPr lang="en-US" sz="2000" dirty="0"/>
              <a:t>How I feel Shell benefits from this learning </a:t>
            </a:r>
          </a:p>
          <a:p>
            <a:pPr marL="0" indent="0">
              <a:buNone/>
            </a:pPr>
            <a:r>
              <a:rPr lang="en-US" sz="2000" dirty="0"/>
              <a:t>- </a:t>
            </a:r>
            <a:r>
              <a:rPr lang="en-GB" sz="2000" dirty="0"/>
              <a:t>These values promote trust, openness, teamwork, and professionalism. It increases the overall efficiency and output of the company.</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10405069" y="2689176"/>
            <a:ext cx="1092436" cy="183581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8 General Business Principles at Shell via Ben van Beurden - YouTube">
            <a:extLst>
              <a:ext uri="{FF2B5EF4-FFF2-40B4-BE49-F238E27FC236}">
                <a16:creationId xmlns:a16="http://schemas.microsoft.com/office/drawing/2014/main" id="{022C519B-E120-8BBA-0995-93C936566CF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47084" y="2357120"/>
            <a:ext cx="5490916" cy="308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marL="0" indent="0">
              <a:buNone/>
            </a:pPr>
            <a:r>
              <a:rPr lang="en-US" sz="2000" dirty="0"/>
              <a:t>- Shell maintains a transparent communication channel with stakeholders. Shell does intensive risk management as well. There is continuous engagement with stakeholders throughout the year.</a:t>
            </a:r>
          </a:p>
          <a:p>
            <a:pPr marL="0" indent="0">
              <a:buNone/>
            </a:pPr>
            <a:r>
              <a:rPr lang="en-US" sz="2000" dirty="0"/>
              <a:t>How I feel Shell benefits from this learning?</a:t>
            </a:r>
          </a:p>
          <a:p>
            <a:pPr marL="0" indent="0">
              <a:buNone/>
            </a:pPr>
            <a:r>
              <a:rPr lang="en-US" sz="2000" dirty="0"/>
              <a:t>- It leads to enhanced trust and cooperation and reduced risks leading to fewer conflicts and smoother project implementation. It also helps them align its projects with environmental and social objectives.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4" name="Picture 6" descr="Royal ''Dutch'' Shell - Financial Study Association Groningen">
            <a:extLst>
              <a:ext uri="{FF2B5EF4-FFF2-40B4-BE49-F238E27FC236}">
                <a16:creationId xmlns:a16="http://schemas.microsoft.com/office/drawing/2014/main" id="{0B591BA2-0D92-DFB9-71FA-4AF4EA3F7B4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07546" y="1780222"/>
            <a:ext cx="5644288" cy="41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20377</TotalTime>
  <Words>992</Words>
  <Application>Microsoft Office PowerPoint</Application>
  <PresentationFormat>Widescreen</PresentationFormat>
  <Paragraphs>101</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Wingdings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Dhondiyal, Aayush SBOBNG-PTIY/TCBB</cp:lastModifiedBy>
  <cp:revision>505</cp:revision>
  <dcterms:created xsi:type="dcterms:W3CDTF">2022-01-18T12:35:56Z</dcterms:created>
  <dcterms:modified xsi:type="dcterms:W3CDTF">2024-08-30T16:19:38Z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