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6" r:id="rId6"/>
    <p:sldId id="302" r:id="rId7"/>
    <p:sldId id="303" r:id="rId8"/>
    <p:sldId id="267" r:id="rId9"/>
    <p:sldId id="304" r:id="rId10"/>
    <p:sldId id="301"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272"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8/10/2024</a:t>
            </a:fld>
            <a:endParaRPr lang="en-US"/>
          </a:p>
        </p:txBody>
      </p:sp>
      <p:sp>
        <p:nvSpPr>
          <p:cNvPr id="6" name="Holder 6"/>
          <p:cNvSpPr>
            <a:spLocks noGrp="1"/>
          </p:cNvSpPr>
          <p:nvPr>
            <p:ph type="sldNum" sz="quarter" idx="7"/>
          </p:nvPr>
        </p:nvSpPr>
        <p:spPr/>
        <p:txBody>
          <a:bodyPr lIns="0" tIns="0" rIns="0" bIns="0"/>
          <a:lstStyle>
            <a:lvl1pPr>
              <a:defRPr sz="1600" b="0" i="0">
                <a:solidFill>
                  <a:srgbClr val="1C7CDB"/>
                </a:solidFill>
                <a:latin typeface="Microsoft Sans Serif"/>
                <a:cs typeface="Microsoft Sans Serif"/>
              </a:defRPr>
            </a:lvl1pPr>
          </a:lstStyle>
          <a:p>
            <a:pPr marL="38100">
              <a:lnSpc>
                <a:spcPts val="1845"/>
              </a:lnSpc>
            </a:pPr>
            <a:fld id="{81D60167-4931-47E6-BA6A-407CBD079E47}" type="slidenum">
              <a:rPr spc="80" dirty="0"/>
              <a:t>‹#›</a:t>
            </a:fld>
            <a:endParaRPr spc="8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0" i="0">
                <a:solidFill>
                  <a:srgbClr val="0A48CA"/>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8/10/2024</a:t>
            </a:fld>
            <a:endParaRPr lang="en-US"/>
          </a:p>
        </p:txBody>
      </p:sp>
      <p:sp>
        <p:nvSpPr>
          <p:cNvPr id="6" name="Holder 6"/>
          <p:cNvSpPr>
            <a:spLocks noGrp="1"/>
          </p:cNvSpPr>
          <p:nvPr>
            <p:ph type="sldNum" sz="quarter" idx="7"/>
          </p:nvPr>
        </p:nvSpPr>
        <p:spPr/>
        <p:txBody>
          <a:bodyPr lIns="0" tIns="0" rIns="0" bIns="0"/>
          <a:lstStyle>
            <a:lvl1pPr>
              <a:defRPr sz="1600" b="0" i="0">
                <a:solidFill>
                  <a:srgbClr val="1C7CDB"/>
                </a:solidFill>
                <a:latin typeface="Microsoft Sans Serif"/>
                <a:cs typeface="Microsoft Sans Serif"/>
              </a:defRPr>
            </a:lvl1pPr>
          </a:lstStyle>
          <a:p>
            <a:pPr marL="38100">
              <a:lnSpc>
                <a:spcPts val="1845"/>
              </a:lnSpc>
            </a:pPr>
            <a:fld id="{81D60167-4931-47E6-BA6A-407CBD079E47}" type="slidenum">
              <a:rPr spc="80" dirty="0"/>
              <a:t>‹#›</a:t>
            </a:fld>
            <a:endParaRPr spc="8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0" i="0">
                <a:solidFill>
                  <a:srgbClr val="0A48CA"/>
                </a:solidFill>
                <a:latin typeface="Microsoft Sans Serif"/>
                <a:cs typeface="Microsoft Sans Serif"/>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8/10/2024</a:t>
            </a:fld>
            <a:endParaRPr lang="en-US"/>
          </a:p>
        </p:txBody>
      </p:sp>
      <p:sp>
        <p:nvSpPr>
          <p:cNvPr id="7" name="Holder 7"/>
          <p:cNvSpPr>
            <a:spLocks noGrp="1"/>
          </p:cNvSpPr>
          <p:nvPr>
            <p:ph type="sldNum" sz="quarter" idx="7"/>
          </p:nvPr>
        </p:nvSpPr>
        <p:spPr/>
        <p:txBody>
          <a:bodyPr lIns="0" tIns="0" rIns="0" bIns="0"/>
          <a:lstStyle>
            <a:lvl1pPr>
              <a:defRPr sz="1600" b="0" i="0">
                <a:solidFill>
                  <a:srgbClr val="1C7CDB"/>
                </a:solidFill>
                <a:latin typeface="Microsoft Sans Serif"/>
                <a:cs typeface="Microsoft Sans Serif"/>
              </a:defRPr>
            </a:lvl1pPr>
          </a:lstStyle>
          <a:p>
            <a:pPr marL="38100">
              <a:lnSpc>
                <a:spcPts val="1845"/>
              </a:lnSpc>
            </a:pPr>
            <a:fld id="{81D60167-4931-47E6-BA6A-407CBD079E47}" type="slidenum">
              <a:rPr spc="80" dirty="0"/>
              <a:t>‹#›</a:t>
            </a:fld>
            <a:endParaRPr spc="8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0" i="0">
                <a:solidFill>
                  <a:srgbClr val="0A48CA"/>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8/10/2024</a:t>
            </a:fld>
            <a:endParaRPr lang="en-US"/>
          </a:p>
        </p:txBody>
      </p:sp>
      <p:sp>
        <p:nvSpPr>
          <p:cNvPr id="5" name="Holder 5"/>
          <p:cNvSpPr>
            <a:spLocks noGrp="1"/>
          </p:cNvSpPr>
          <p:nvPr>
            <p:ph type="sldNum" sz="quarter" idx="7"/>
          </p:nvPr>
        </p:nvSpPr>
        <p:spPr/>
        <p:txBody>
          <a:bodyPr lIns="0" tIns="0" rIns="0" bIns="0"/>
          <a:lstStyle>
            <a:lvl1pPr>
              <a:defRPr sz="1600" b="0" i="0">
                <a:solidFill>
                  <a:srgbClr val="1C7CDB"/>
                </a:solidFill>
                <a:latin typeface="Microsoft Sans Serif"/>
                <a:cs typeface="Microsoft Sans Serif"/>
              </a:defRPr>
            </a:lvl1pPr>
          </a:lstStyle>
          <a:p>
            <a:pPr marL="38100">
              <a:lnSpc>
                <a:spcPts val="1845"/>
              </a:lnSpc>
            </a:pPr>
            <a:fld id="{81D60167-4931-47E6-BA6A-407CBD079E47}" type="slidenum">
              <a:rPr spc="80" dirty="0"/>
              <a:t>‹#›</a:t>
            </a:fld>
            <a:endParaRPr spc="8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8/10/2024</a:t>
            </a:fld>
            <a:endParaRPr lang="en-US"/>
          </a:p>
        </p:txBody>
      </p:sp>
      <p:sp>
        <p:nvSpPr>
          <p:cNvPr id="4" name="Holder 4"/>
          <p:cNvSpPr>
            <a:spLocks noGrp="1"/>
          </p:cNvSpPr>
          <p:nvPr>
            <p:ph type="sldNum" sz="quarter" idx="7"/>
          </p:nvPr>
        </p:nvSpPr>
        <p:spPr/>
        <p:txBody>
          <a:bodyPr lIns="0" tIns="0" rIns="0" bIns="0"/>
          <a:lstStyle>
            <a:lvl1pPr>
              <a:defRPr sz="1600" b="0" i="0">
                <a:solidFill>
                  <a:srgbClr val="1C7CDB"/>
                </a:solidFill>
                <a:latin typeface="Microsoft Sans Serif"/>
                <a:cs typeface="Microsoft Sans Serif"/>
              </a:defRPr>
            </a:lvl1pPr>
          </a:lstStyle>
          <a:p>
            <a:pPr marL="38100">
              <a:lnSpc>
                <a:spcPts val="1845"/>
              </a:lnSpc>
            </a:pPr>
            <a:fld id="{81D60167-4931-47E6-BA6A-407CBD079E47}" type="slidenum">
              <a:rPr spc="80" dirty="0"/>
              <a:t>‹#›</a:t>
            </a:fld>
            <a:endParaRPr spc="8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87239" cy="6857997"/>
          </a:xfrm>
          <a:prstGeom prst="rect">
            <a:avLst/>
          </a:prstGeom>
        </p:spPr>
      </p:pic>
      <p:sp>
        <p:nvSpPr>
          <p:cNvPr id="2" name="Holder 2"/>
          <p:cNvSpPr>
            <a:spLocks noGrp="1"/>
          </p:cNvSpPr>
          <p:nvPr>
            <p:ph type="title"/>
          </p:nvPr>
        </p:nvSpPr>
        <p:spPr>
          <a:xfrm>
            <a:off x="848969" y="418033"/>
            <a:ext cx="10494060" cy="589280"/>
          </a:xfrm>
          <a:prstGeom prst="rect">
            <a:avLst/>
          </a:prstGeom>
        </p:spPr>
        <p:txBody>
          <a:bodyPr wrap="square" lIns="0" tIns="0" rIns="0" bIns="0">
            <a:spAutoFit/>
          </a:bodyPr>
          <a:lstStyle>
            <a:lvl1pPr>
              <a:defRPr sz="3700" b="0" i="0">
                <a:solidFill>
                  <a:srgbClr val="0A48CA"/>
                </a:solidFill>
                <a:latin typeface="Microsoft Sans Serif"/>
                <a:cs typeface="Microsoft Sans Serif"/>
              </a:defRPr>
            </a:lvl1pPr>
          </a:lstStyle>
          <a:p>
            <a:endParaRPr/>
          </a:p>
        </p:txBody>
      </p:sp>
      <p:sp>
        <p:nvSpPr>
          <p:cNvPr id="3" name="Holder 3"/>
          <p:cNvSpPr>
            <a:spLocks noGrp="1"/>
          </p:cNvSpPr>
          <p:nvPr>
            <p:ph type="body" idx="1"/>
          </p:nvPr>
        </p:nvSpPr>
        <p:spPr>
          <a:xfrm>
            <a:off x="951483" y="1728978"/>
            <a:ext cx="10289032" cy="3684904"/>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8/10/2024</a:t>
            </a:fld>
            <a:endParaRPr lang="en-US"/>
          </a:p>
        </p:txBody>
      </p:sp>
      <p:sp>
        <p:nvSpPr>
          <p:cNvPr id="6" name="Holder 6"/>
          <p:cNvSpPr>
            <a:spLocks noGrp="1"/>
          </p:cNvSpPr>
          <p:nvPr>
            <p:ph type="sldNum" sz="quarter" idx="7"/>
          </p:nvPr>
        </p:nvSpPr>
        <p:spPr>
          <a:xfrm>
            <a:off x="11087100" y="6105419"/>
            <a:ext cx="320675" cy="257175"/>
          </a:xfrm>
          <a:prstGeom prst="rect">
            <a:avLst/>
          </a:prstGeom>
        </p:spPr>
        <p:txBody>
          <a:bodyPr wrap="square" lIns="0" tIns="0" rIns="0" bIns="0">
            <a:spAutoFit/>
          </a:bodyPr>
          <a:lstStyle>
            <a:lvl1pPr>
              <a:defRPr sz="1600" b="0" i="0">
                <a:solidFill>
                  <a:srgbClr val="1C7CDB"/>
                </a:solidFill>
                <a:latin typeface="Microsoft Sans Serif"/>
                <a:cs typeface="Microsoft Sans Serif"/>
              </a:defRPr>
            </a:lvl1pPr>
          </a:lstStyle>
          <a:p>
            <a:pPr marL="38100">
              <a:lnSpc>
                <a:spcPts val="1845"/>
              </a:lnSpc>
            </a:pPr>
            <a:fld id="{81D60167-4931-47E6-BA6A-407CBD079E47}" type="slidenum">
              <a:rPr spc="80" dirty="0"/>
              <a:t>‹#›</a:t>
            </a:fld>
            <a:endParaRPr spc="8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extLst>
              <a:ext uri="{28A0092B-C50C-407E-A947-70E740481C1C}">
                <a14:useLocalDpi xmlns:a14="http://schemas.microsoft.com/office/drawing/2010/main" val="0"/>
              </a:ext>
            </a:extLst>
          </a:blip>
          <a:srcRect/>
          <a:stretch/>
        </p:blipFill>
        <p:spPr>
          <a:xfrm>
            <a:off x="0" y="-457200"/>
            <a:ext cx="12192000" cy="7467600"/>
          </a:xfrm>
          <a:prstGeom prst="rect">
            <a:avLst/>
          </a:prstGeom>
        </p:spPr>
      </p:pic>
      <p:sp>
        <p:nvSpPr>
          <p:cNvPr id="5" name="TextBox 4">
            <a:extLst>
              <a:ext uri="{FF2B5EF4-FFF2-40B4-BE49-F238E27FC236}">
                <a16:creationId xmlns:a16="http://schemas.microsoft.com/office/drawing/2014/main" id="{927D4A4E-B8CF-6F67-F08F-C7DF58F21634}"/>
              </a:ext>
            </a:extLst>
          </p:cNvPr>
          <p:cNvSpPr txBox="1"/>
          <p:nvPr/>
        </p:nvSpPr>
        <p:spPr>
          <a:xfrm>
            <a:off x="685800" y="4724400"/>
            <a:ext cx="2786660" cy="1015663"/>
          </a:xfrm>
          <a:prstGeom prst="rect">
            <a:avLst/>
          </a:prstGeom>
          <a:noFill/>
        </p:spPr>
        <p:txBody>
          <a:bodyPr wrap="none" rtlCol="0">
            <a:spAutoFit/>
          </a:bodyPr>
          <a:lstStyle/>
          <a:p>
            <a:r>
              <a:rPr lang="en-US" sz="4400" dirty="0">
                <a:latin typeface="Bodoni MT" panose="02070603080606020203" pitchFamily="18" charset="0"/>
              </a:rPr>
              <a:t> </a:t>
            </a:r>
            <a:r>
              <a:rPr lang="en-US" sz="6000" dirty="0" err="1">
                <a:solidFill>
                  <a:schemeClr val="bg1"/>
                </a:solidFill>
                <a:latin typeface="Bodoni MT" panose="02070603080606020203" pitchFamily="18" charset="0"/>
              </a:rPr>
              <a:t>RoPred</a:t>
            </a:r>
            <a:endParaRPr lang="en-IN" sz="4400" b="1" dirty="0">
              <a:solidFill>
                <a:schemeClr val="bg1"/>
              </a:solidFill>
              <a:latin typeface="Bodoni MT" panose="020706030806060202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7640" y="1954085"/>
            <a:ext cx="2548890" cy="2614177"/>
          </a:xfrm>
          <a:prstGeom prst="rect">
            <a:avLst/>
          </a:prstGeom>
        </p:spPr>
        <p:txBody>
          <a:bodyPr vert="horz" wrap="square" lIns="0" tIns="188595" rIns="0" bIns="0" rtlCol="0">
            <a:spAutoFit/>
          </a:bodyPr>
          <a:lstStyle/>
          <a:p>
            <a:pPr marL="240665" indent="-228600">
              <a:lnSpc>
                <a:spcPct val="100000"/>
              </a:lnSpc>
              <a:spcBef>
                <a:spcPts val="1485"/>
              </a:spcBef>
              <a:buClr>
                <a:srgbClr val="292929"/>
              </a:buClr>
              <a:buFont typeface="Arial MT"/>
              <a:buChar char="•"/>
              <a:tabLst>
                <a:tab pos="240665" algn="l"/>
                <a:tab pos="241300" algn="l"/>
              </a:tabLst>
            </a:pPr>
            <a:r>
              <a:rPr lang="en-IN" sz="2200" spc="-90" dirty="0">
                <a:solidFill>
                  <a:srgbClr val="292929"/>
                </a:solidFill>
                <a:latin typeface="Microsoft Sans Serif"/>
                <a:cs typeface="Microsoft Sans Serif"/>
              </a:rPr>
              <a:t>Problem Statement</a:t>
            </a:r>
          </a:p>
          <a:p>
            <a:pPr marL="240665" indent="-228600">
              <a:lnSpc>
                <a:spcPct val="100000"/>
              </a:lnSpc>
              <a:spcBef>
                <a:spcPts val="1485"/>
              </a:spcBef>
              <a:buClr>
                <a:srgbClr val="292929"/>
              </a:buClr>
              <a:buFont typeface="Arial MT"/>
              <a:buChar char="•"/>
              <a:tabLst>
                <a:tab pos="240665" algn="l"/>
                <a:tab pos="241300" algn="l"/>
              </a:tabLst>
            </a:pPr>
            <a:r>
              <a:rPr lang="en-IN" sz="2200" spc="-15" dirty="0">
                <a:solidFill>
                  <a:srgbClr val="292929"/>
                </a:solidFill>
                <a:latin typeface="Microsoft Sans Serif"/>
                <a:cs typeface="Microsoft Sans Serif"/>
              </a:rPr>
              <a:t>Project Overview</a:t>
            </a:r>
            <a:endParaRPr lang="en-IN" sz="2200" dirty="0">
              <a:latin typeface="Microsoft Sans Serif"/>
              <a:cs typeface="Microsoft Sans Serif"/>
            </a:endParaRPr>
          </a:p>
          <a:p>
            <a:pPr marL="240665" indent="-228600">
              <a:lnSpc>
                <a:spcPct val="100000"/>
              </a:lnSpc>
              <a:spcBef>
                <a:spcPts val="1420"/>
              </a:spcBef>
              <a:buFont typeface="Arial MT"/>
              <a:buChar char="•"/>
              <a:tabLst>
                <a:tab pos="240665" algn="l"/>
                <a:tab pos="241300" algn="l"/>
              </a:tabLst>
            </a:pPr>
            <a:r>
              <a:rPr lang="en-IN" sz="2200" spc="-20" dirty="0">
                <a:solidFill>
                  <a:srgbClr val="292929"/>
                </a:solidFill>
                <a:latin typeface="Microsoft Sans Serif"/>
                <a:cs typeface="Microsoft Sans Serif"/>
              </a:rPr>
              <a:t>Key Features</a:t>
            </a:r>
            <a:endParaRPr sz="2200" dirty="0">
              <a:latin typeface="Microsoft Sans Serif"/>
              <a:cs typeface="Microsoft Sans Serif"/>
            </a:endParaRPr>
          </a:p>
          <a:p>
            <a:pPr marL="240665" indent="-228600">
              <a:lnSpc>
                <a:spcPct val="100000"/>
              </a:lnSpc>
              <a:spcBef>
                <a:spcPts val="1395"/>
              </a:spcBef>
              <a:buFont typeface="Arial MT"/>
              <a:buChar char="•"/>
              <a:tabLst>
                <a:tab pos="240665" algn="l"/>
                <a:tab pos="241300" algn="l"/>
              </a:tabLst>
            </a:pPr>
            <a:r>
              <a:rPr lang="en-IN" sz="2200" spc="-95" dirty="0">
                <a:solidFill>
                  <a:srgbClr val="292929"/>
                </a:solidFill>
                <a:latin typeface="Microsoft Sans Serif"/>
                <a:cs typeface="Microsoft Sans Serif"/>
              </a:rPr>
              <a:t>Technical Stack</a:t>
            </a:r>
          </a:p>
          <a:p>
            <a:pPr marL="240665" indent="-228600">
              <a:lnSpc>
                <a:spcPct val="100000"/>
              </a:lnSpc>
              <a:spcBef>
                <a:spcPts val="1395"/>
              </a:spcBef>
              <a:buFont typeface="Arial MT"/>
              <a:buChar char="•"/>
              <a:tabLst>
                <a:tab pos="240665" algn="l"/>
                <a:tab pos="241300" algn="l"/>
              </a:tabLst>
            </a:pPr>
            <a:r>
              <a:rPr lang="en-IN" sz="2200" spc="-35" dirty="0">
                <a:solidFill>
                  <a:srgbClr val="292929"/>
                </a:solidFill>
                <a:latin typeface="Microsoft Sans Serif"/>
                <a:cs typeface="Microsoft Sans Serif"/>
              </a:rPr>
              <a:t>Impact</a:t>
            </a:r>
            <a:endParaRPr sz="2200" dirty="0">
              <a:latin typeface="Microsoft Sans Serif"/>
              <a:cs typeface="Microsoft Sans Serif"/>
            </a:endParaRPr>
          </a:p>
        </p:txBody>
      </p:sp>
      <p:sp>
        <p:nvSpPr>
          <p:cNvPr id="3" name="object 3"/>
          <p:cNvSpPr txBox="1">
            <a:spLocks noGrp="1"/>
          </p:cNvSpPr>
          <p:nvPr>
            <p:ph type="title"/>
          </p:nvPr>
        </p:nvSpPr>
        <p:spPr>
          <a:xfrm>
            <a:off x="848969" y="417956"/>
            <a:ext cx="1464945" cy="589280"/>
          </a:xfrm>
          <a:prstGeom prst="rect">
            <a:avLst/>
          </a:prstGeom>
        </p:spPr>
        <p:txBody>
          <a:bodyPr vert="horz" wrap="square" lIns="0" tIns="12065" rIns="0" bIns="0" rtlCol="0">
            <a:spAutoFit/>
          </a:bodyPr>
          <a:lstStyle/>
          <a:p>
            <a:pPr marL="12700">
              <a:lnSpc>
                <a:spcPct val="100000"/>
              </a:lnSpc>
              <a:spcBef>
                <a:spcPts val="95"/>
              </a:spcBef>
            </a:pPr>
            <a:r>
              <a:rPr spc="-295" dirty="0"/>
              <a:t>O</a:t>
            </a:r>
            <a:r>
              <a:rPr spc="45" dirty="0"/>
              <a:t>u</a:t>
            </a:r>
            <a:r>
              <a:rPr spc="25" dirty="0"/>
              <a:t>t</a:t>
            </a:r>
            <a:r>
              <a:rPr spc="-60" dirty="0"/>
              <a:t>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8969" y="418033"/>
            <a:ext cx="3877945" cy="589280"/>
          </a:xfrm>
          <a:prstGeom prst="rect">
            <a:avLst/>
          </a:prstGeom>
        </p:spPr>
        <p:txBody>
          <a:bodyPr vert="horz" wrap="square" lIns="0" tIns="12065" rIns="0" bIns="0" rtlCol="0">
            <a:spAutoFit/>
          </a:bodyPr>
          <a:lstStyle/>
          <a:p>
            <a:pPr marL="12700">
              <a:lnSpc>
                <a:spcPct val="100000"/>
              </a:lnSpc>
              <a:spcBef>
                <a:spcPts val="95"/>
              </a:spcBef>
            </a:pPr>
            <a:r>
              <a:rPr lang="en-IN" spc="-150" dirty="0"/>
              <a:t>Problem Statement</a:t>
            </a:r>
            <a:endParaRPr spc="-200" dirty="0"/>
          </a:p>
        </p:txBody>
      </p:sp>
      <p:sp>
        <p:nvSpPr>
          <p:cNvPr id="3" name="object 3"/>
          <p:cNvSpPr txBox="1"/>
          <p:nvPr/>
        </p:nvSpPr>
        <p:spPr>
          <a:xfrm>
            <a:off x="848969" y="1600326"/>
            <a:ext cx="10401935" cy="2598788"/>
          </a:xfrm>
          <a:prstGeom prst="rect">
            <a:avLst/>
          </a:prstGeom>
        </p:spPr>
        <p:txBody>
          <a:bodyPr vert="horz" wrap="square" lIns="0" tIns="13335" rIns="0" bIns="0" rtlCol="0">
            <a:spAutoFit/>
          </a:bodyPr>
          <a:lstStyle/>
          <a:p>
            <a:pPr marL="12700" algn="just">
              <a:lnSpc>
                <a:spcPct val="100000"/>
              </a:lnSpc>
              <a:spcBef>
                <a:spcPts val="105"/>
              </a:spcBef>
            </a:pPr>
            <a:r>
              <a:rPr lang="en-US" sz="2400" dirty="0"/>
              <a:t>Satellite launches are complex and costly operations that involve multiple phases, including planning, testing, launch, and deployment. Despite extensive preparations, unforeseen issues can lead to failures or delays, causing significant financial and operational setbacks. Accurately predicting the likelihood of success or failure at various phases of a satellite launch can help space agencies and companies mitigate risks, optimize resources, and improve overall mission success rates.</a:t>
            </a:r>
            <a:endParaRPr sz="2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6881" y="418033"/>
            <a:ext cx="4198519" cy="581569"/>
          </a:xfrm>
          <a:prstGeom prst="rect">
            <a:avLst/>
          </a:prstGeom>
        </p:spPr>
        <p:txBody>
          <a:bodyPr vert="horz" wrap="square" lIns="0" tIns="12065" rIns="0" bIns="0" rtlCol="0">
            <a:spAutoFit/>
          </a:bodyPr>
          <a:lstStyle/>
          <a:p>
            <a:pPr marL="12700">
              <a:spcBef>
                <a:spcPts val="95"/>
              </a:spcBef>
            </a:pPr>
            <a:r>
              <a:rPr lang="en-IN" spc="-15" dirty="0">
                <a:solidFill>
                  <a:srgbClr val="0070C0"/>
                </a:solidFill>
                <a:latin typeface="Microsoft Sans Serif"/>
                <a:cs typeface="Microsoft Sans Serif"/>
              </a:rPr>
              <a:t>Project Overview</a:t>
            </a:r>
            <a:endParaRPr lang="en-IN" spc="-25" dirty="0">
              <a:solidFill>
                <a:srgbClr val="0070C0"/>
              </a:solidFill>
            </a:endParaRPr>
          </a:p>
        </p:txBody>
      </p:sp>
      <p:sp>
        <p:nvSpPr>
          <p:cNvPr id="3" name="object 3"/>
          <p:cNvSpPr txBox="1"/>
          <p:nvPr/>
        </p:nvSpPr>
        <p:spPr>
          <a:xfrm>
            <a:off x="906881" y="1607007"/>
            <a:ext cx="10092690" cy="2968761"/>
          </a:xfrm>
          <a:prstGeom prst="rect">
            <a:avLst/>
          </a:prstGeom>
        </p:spPr>
        <p:txBody>
          <a:bodyPr vert="horz" wrap="square" lIns="0" tIns="13970" rIns="0" bIns="0" rtlCol="0">
            <a:spAutoFit/>
          </a:bodyPr>
          <a:lstStyle/>
          <a:p>
            <a:pPr marL="12066" algn="just">
              <a:lnSpc>
                <a:spcPct val="100000"/>
              </a:lnSpc>
              <a:spcBef>
                <a:spcPts val="110"/>
              </a:spcBef>
              <a:tabLst>
                <a:tab pos="217804" algn="l"/>
              </a:tabLst>
            </a:pPr>
            <a:r>
              <a:rPr lang="en-US" sz="2400" dirty="0"/>
              <a:t>This project aims to develop a predictive model that forecasts the success or failure of satellite launches at various phases—planning, testing, launch, and deployment. By analyzing historical launch data, technical parameters, and environmental factors, the model will provide phase-wise risk assessments, enabling space agencies and companies to make informed decisions, mitigate risks, and optimize resources. The outcome is a decision-support tool that enhances mission success rates, reduces financial losses, and improves operational efficiency in the complex process of satellite launches.</a:t>
            </a:r>
            <a:endParaRPr sz="20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8969" y="1269796"/>
            <a:ext cx="9204325" cy="4497384"/>
          </a:xfrm>
          <a:prstGeom prst="rect">
            <a:avLst/>
          </a:prstGeom>
        </p:spPr>
        <p:txBody>
          <a:bodyPr vert="horz" wrap="square" lIns="0" tIns="110489" rIns="0" bIns="0" rtlCol="0">
            <a:spAutoFit/>
          </a:bodyPr>
          <a:lstStyle/>
          <a:p>
            <a:pPr marL="469900" indent="-457200">
              <a:lnSpc>
                <a:spcPct val="100000"/>
              </a:lnSpc>
              <a:spcBef>
                <a:spcPts val="869"/>
              </a:spcBef>
              <a:buFont typeface="Arial" panose="020B0604020202020204" pitchFamily="34" charset="0"/>
              <a:buChar char="•"/>
            </a:pPr>
            <a:r>
              <a:rPr lang="en-IN" sz="2000" dirty="0"/>
              <a:t>Data Collection:</a:t>
            </a:r>
            <a:endParaRPr lang="en-US" sz="2000" dirty="0">
              <a:latin typeface="Calibri"/>
              <a:cs typeface="Calibri"/>
            </a:endParaRPr>
          </a:p>
          <a:p>
            <a:pPr marL="927100" lvl="1" indent="-457200">
              <a:spcBef>
                <a:spcPts val="869"/>
              </a:spcBef>
              <a:buFont typeface="+mj-lt"/>
              <a:buAutoNum type="arabicPeriod"/>
            </a:pPr>
            <a:r>
              <a:rPr lang="en-US" sz="2000" dirty="0"/>
              <a:t>Gather historical data on satellite launches, including mission details, rocket specifications, launch conditions, technical parameters, and outcomes.</a:t>
            </a:r>
          </a:p>
          <a:p>
            <a:pPr marL="927100" lvl="1" indent="-457200">
              <a:spcBef>
                <a:spcPts val="869"/>
              </a:spcBef>
              <a:buFont typeface="+mj-lt"/>
              <a:buAutoNum type="arabicPeriod"/>
            </a:pPr>
            <a:r>
              <a:rPr lang="en-US" sz="2000" dirty="0"/>
              <a:t>Include environmental factors such as weather conditions, atmospheric pressure, and solar activity at the time of launch.</a:t>
            </a:r>
          </a:p>
          <a:p>
            <a:pPr marL="927100" lvl="1" indent="-457200">
              <a:spcBef>
                <a:spcPts val="869"/>
              </a:spcBef>
              <a:buFont typeface="+mj-lt"/>
              <a:buAutoNum type="arabicPeriod"/>
            </a:pPr>
            <a:r>
              <a:rPr lang="en-US" sz="2000" dirty="0"/>
              <a:t>Collect data on pre-launch tests, rocket health, payload integration, and other technical checks.</a:t>
            </a:r>
            <a:endParaRPr lang="en-US" sz="2000" dirty="0">
              <a:latin typeface="Calibri"/>
              <a:cs typeface="Calibri"/>
            </a:endParaRPr>
          </a:p>
          <a:p>
            <a:pPr marL="469900" indent="-457200">
              <a:spcBef>
                <a:spcPts val="869"/>
              </a:spcBef>
              <a:buFont typeface="Arial" panose="020B0604020202020204" pitchFamily="34" charset="0"/>
              <a:buChar char="•"/>
            </a:pPr>
            <a:r>
              <a:rPr lang="en-US" sz="2000" dirty="0">
                <a:latin typeface="Calibri"/>
                <a:cs typeface="Calibri"/>
              </a:rPr>
              <a:t> </a:t>
            </a:r>
            <a:r>
              <a:rPr lang="en-IN" sz="2000" dirty="0"/>
              <a:t>Decision Support System:</a:t>
            </a:r>
          </a:p>
          <a:p>
            <a:pPr marL="927100" lvl="1" indent="-457200">
              <a:spcBef>
                <a:spcPts val="869"/>
              </a:spcBef>
              <a:buFont typeface="+mj-lt"/>
              <a:buAutoNum type="arabicPeriod"/>
            </a:pPr>
            <a:r>
              <a:rPr lang="en-US" sz="2000" dirty="0"/>
              <a:t>Develop a web-based interface that displays predictions, risk levels, and recommendations for each phase of the launch.</a:t>
            </a:r>
          </a:p>
          <a:p>
            <a:pPr marL="927100" lvl="1" indent="-457200">
              <a:spcBef>
                <a:spcPts val="869"/>
              </a:spcBef>
              <a:buFont typeface="+mj-lt"/>
              <a:buAutoNum type="arabicPeriod"/>
            </a:pPr>
            <a:r>
              <a:rPr lang="en-US" sz="2000" dirty="0"/>
              <a:t>Provide actionable insights, such as suggestions to delay the launch, conduct additional tests, or adjust mission parameters based on the model’s predictions.</a:t>
            </a:r>
            <a:endParaRPr lang="en-US" sz="2000" dirty="0">
              <a:latin typeface="Calibri"/>
              <a:cs typeface="Calibri"/>
            </a:endParaRPr>
          </a:p>
        </p:txBody>
      </p:sp>
      <p:sp>
        <p:nvSpPr>
          <p:cNvPr id="5" name="object 5"/>
          <p:cNvSpPr txBox="1">
            <a:spLocks noGrp="1"/>
          </p:cNvSpPr>
          <p:nvPr>
            <p:ph type="title"/>
          </p:nvPr>
        </p:nvSpPr>
        <p:spPr>
          <a:xfrm>
            <a:off x="848969" y="417956"/>
            <a:ext cx="5629275" cy="589280"/>
          </a:xfrm>
          <a:prstGeom prst="rect">
            <a:avLst/>
          </a:prstGeom>
        </p:spPr>
        <p:txBody>
          <a:bodyPr vert="horz" wrap="square" lIns="0" tIns="12065" rIns="0" bIns="0" rtlCol="0">
            <a:spAutoFit/>
          </a:bodyPr>
          <a:lstStyle/>
          <a:p>
            <a:pPr marL="12700">
              <a:lnSpc>
                <a:spcPct val="100000"/>
              </a:lnSpc>
              <a:spcBef>
                <a:spcPts val="95"/>
              </a:spcBef>
            </a:pPr>
            <a:r>
              <a:rPr lang="en-IN" spc="-265" dirty="0"/>
              <a:t>Key Features</a:t>
            </a:r>
            <a:endParaRPr spc="-7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8969" y="1269796"/>
            <a:ext cx="9204325" cy="4805161"/>
          </a:xfrm>
          <a:prstGeom prst="rect">
            <a:avLst/>
          </a:prstGeom>
        </p:spPr>
        <p:txBody>
          <a:bodyPr vert="horz" wrap="square" lIns="0" tIns="110489" rIns="0" bIns="0" rtlCol="0">
            <a:spAutoFit/>
          </a:bodyPr>
          <a:lstStyle/>
          <a:p>
            <a:pPr marL="355600" indent="-342900">
              <a:spcBef>
                <a:spcPts val="869"/>
              </a:spcBef>
              <a:buFont typeface="Arial" panose="020B0604020202020204" pitchFamily="34" charset="0"/>
              <a:buChar char="•"/>
            </a:pPr>
            <a:r>
              <a:rPr lang="en-IN" sz="2000" dirty="0"/>
              <a:t>Machine Learning Model:</a:t>
            </a:r>
            <a:endParaRPr lang="en-US" sz="2000" dirty="0">
              <a:latin typeface="Calibri"/>
              <a:cs typeface="Calibri"/>
            </a:endParaRPr>
          </a:p>
          <a:p>
            <a:pPr marL="927100" lvl="1" indent="-457200">
              <a:spcBef>
                <a:spcPts val="869"/>
              </a:spcBef>
              <a:buFont typeface="+mj-lt"/>
              <a:buAutoNum type="arabicPeriod"/>
            </a:pPr>
            <a:r>
              <a:rPr lang="en-US" sz="2000" dirty="0"/>
              <a:t>Develop a classification model (e.g., logistic regression, random forests, gradient boosting, or neural networks) to predict the success of each phase of the launch process.</a:t>
            </a:r>
          </a:p>
          <a:p>
            <a:pPr marL="927100" lvl="1" indent="-457200">
              <a:spcBef>
                <a:spcPts val="869"/>
              </a:spcBef>
              <a:buFont typeface="+mj-lt"/>
              <a:buAutoNum type="arabicPeriod"/>
            </a:pPr>
            <a:r>
              <a:rPr lang="en-US" sz="2000" dirty="0"/>
              <a:t>Train the model on historical launch data, with the target variable being the success or failure of each phase.</a:t>
            </a:r>
          </a:p>
          <a:p>
            <a:pPr marL="469900" indent="-457200">
              <a:spcBef>
                <a:spcPts val="869"/>
              </a:spcBef>
              <a:buFont typeface="Arial" panose="020B0604020202020204" pitchFamily="34" charset="0"/>
              <a:buChar char="•"/>
            </a:pPr>
            <a:r>
              <a:rPr lang="en-US" sz="2000" dirty="0">
                <a:latin typeface="Calibri"/>
                <a:cs typeface="Calibri"/>
              </a:rPr>
              <a:t> </a:t>
            </a:r>
            <a:r>
              <a:rPr lang="en-IN" sz="2000" dirty="0"/>
              <a:t>Phase-wise Prediction:</a:t>
            </a:r>
          </a:p>
          <a:p>
            <a:pPr marL="927100" lvl="1" indent="-457200">
              <a:spcBef>
                <a:spcPts val="869"/>
              </a:spcBef>
              <a:buFont typeface="+mj-lt"/>
              <a:buAutoNum type="arabicPeriod"/>
            </a:pPr>
            <a:r>
              <a:rPr lang="en-US" sz="2000" b="1" dirty="0"/>
              <a:t>Planning Phase:</a:t>
            </a:r>
            <a:r>
              <a:rPr lang="en-US" sz="2000" dirty="0"/>
              <a:t> Predict potential delays or issues based on mission complexity and resource allocation.</a:t>
            </a:r>
          </a:p>
          <a:p>
            <a:pPr marL="927100" lvl="1" indent="-457200">
              <a:spcBef>
                <a:spcPts val="869"/>
              </a:spcBef>
              <a:buFont typeface="+mj-lt"/>
              <a:buAutoNum type="arabicPeriod"/>
            </a:pPr>
            <a:r>
              <a:rPr lang="en-US" sz="2000" b="1" dirty="0"/>
              <a:t>Testing Phase:</a:t>
            </a:r>
            <a:r>
              <a:rPr lang="en-US" sz="2000" dirty="0"/>
              <a:t> Evaluate the probability of technical failures during rocket testing and integration.</a:t>
            </a:r>
          </a:p>
          <a:p>
            <a:pPr marL="927100" lvl="1" indent="-457200">
              <a:spcBef>
                <a:spcPts val="869"/>
              </a:spcBef>
              <a:buFont typeface="+mj-lt"/>
              <a:buAutoNum type="arabicPeriod"/>
            </a:pPr>
            <a:r>
              <a:rPr lang="en-US" sz="2000" b="1" dirty="0"/>
              <a:t>Launch Phase:</a:t>
            </a:r>
            <a:r>
              <a:rPr lang="en-US" sz="2000" dirty="0"/>
              <a:t> Predict the likelihood of a successful launch based on weather conditions, rocket health, and other factors.</a:t>
            </a:r>
            <a:endParaRPr lang="en-US" sz="2000" dirty="0">
              <a:latin typeface="Calibri"/>
              <a:cs typeface="Calibri"/>
            </a:endParaRPr>
          </a:p>
        </p:txBody>
      </p:sp>
      <p:sp>
        <p:nvSpPr>
          <p:cNvPr id="5" name="object 5"/>
          <p:cNvSpPr txBox="1">
            <a:spLocks noGrp="1"/>
          </p:cNvSpPr>
          <p:nvPr>
            <p:ph type="title"/>
          </p:nvPr>
        </p:nvSpPr>
        <p:spPr>
          <a:xfrm>
            <a:off x="848969" y="417956"/>
            <a:ext cx="5629275" cy="589280"/>
          </a:xfrm>
          <a:prstGeom prst="rect">
            <a:avLst/>
          </a:prstGeom>
        </p:spPr>
        <p:txBody>
          <a:bodyPr vert="horz" wrap="square" lIns="0" tIns="12065" rIns="0" bIns="0" rtlCol="0">
            <a:spAutoFit/>
          </a:bodyPr>
          <a:lstStyle/>
          <a:p>
            <a:pPr marL="12700">
              <a:lnSpc>
                <a:spcPct val="100000"/>
              </a:lnSpc>
              <a:spcBef>
                <a:spcPts val="95"/>
              </a:spcBef>
            </a:pPr>
            <a:r>
              <a:rPr lang="en-IN" spc="-265" dirty="0"/>
              <a:t>Key Features</a:t>
            </a:r>
            <a:endParaRPr spc="-75" dirty="0"/>
          </a:p>
        </p:txBody>
      </p:sp>
    </p:spTree>
    <p:extLst>
      <p:ext uri="{BB962C8B-B14F-4D97-AF65-F5344CB8AC3E}">
        <p14:creationId xmlns:p14="http://schemas.microsoft.com/office/powerpoint/2010/main" val="333746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48969" y="1269796"/>
            <a:ext cx="9204325" cy="4074191"/>
          </a:xfrm>
          <a:prstGeom prst="rect">
            <a:avLst/>
          </a:prstGeom>
        </p:spPr>
        <p:txBody>
          <a:bodyPr vert="horz" wrap="square" lIns="0" tIns="110489" rIns="0" bIns="0" rtlCol="0">
            <a:spAutoFit/>
          </a:bodyPr>
          <a:lstStyle/>
          <a:p>
            <a:pPr marL="469900" indent="-457200">
              <a:lnSpc>
                <a:spcPct val="100000"/>
              </a:lnSpc>
              <a:spcBef>
                <a:spcPts val="869"/>
              </a:spcBef>
              <a:buFont typeface="Arial" panose="020B0604020202020204" pitchFamily="34" charset="0"/>
              <a:buChar char="•"/>
            </a:pPr>
            <a:r>
              <a:rPr lang="en-IN" sz="2000" dirty="0"/>
              <a:t>Real-Time Monitoring and Updates:</a:t>
            </a:r>
          </a:p>
          <a:p>
            <a:pPr marL="927100" lvl="1" indent="-457200">
              <a:spcBef>
                <a:spcPts val="869"/>
              </a:spcBef>
              <a:buFont typeface="+mj-lt"/>
              <a:buAutoNum type="arabicPeriod"/>
            </a:pPr>
            <a:r>
              <a:rPr lang="en-US" sz="2000" dirty="0"/>
              <a:t>Continuously update the model with real-time data as the launch process progresses.</a:t>
            </a:r>
          </a:p>
          <a:p>
            <a:pPr marL="927100" lvl="1" indent="-457200">
              <a:spcBef>
                <a:spcPts val="869"/>
              </a:spcBef>
              <a:buFont typeface="+mj-lt"/>
              <a:buAutoNum type="arabicPeriod"/>
            </a:pPr>
            <a:r>
              <a:rPr lang="en-US" sz="2000" dirty="0"/>
              <a:t>Allow for dynamic risk assessments and predictions based on evolving conditions, such as unexpected weather changes or technical issues during testing.</a:t>
            </a:r>
          </a:p>
          <a:p>
            <a:pPr marL="469900" indent="-457200">
              <a:spcBef>
                <a:spcPts val="869"/>
              </a:spcBef>
              <a:buFont typeface="Arial" panose="020B0604020202020204" pitchFamily="34" charset="0"/>
              <a:buChar char="•"/>
            </a:pPr>
            <a:r>
              <a:rPr lang="en-US" sz="2000" dirty="0">
                <a:latin typeface="Calibri"/>
                <a:cs typeface="Calibri"/>
              </a:rPr>
              <a:t> </a:t>
            </a:r>
            <a:r>
              <a:rPr lang="en-IN" sz="2000" dirty="0"/>
              <a:t>Post-Launch Analysis:</a:t>
            </a:r>
          </a:p>
          <a:p>
            <a:pPr marL="927100" lvl="1" indent="-457200">
              <a:spcBef>
                <a:spcPts val="869"/>
              </a:spcBef>
              <a:buFont typeface="+mj-lt"/>
              <a:buAutoNum type="arabicPeriod"/>
            </a:pPr>
            <a:r>
              <a:rPr lang="en-US" sz="2000" dirty="0"/>
              <a:t>Store and analyze data from successful and unsuccessful launches to refine the model and improve future predictions.</a:t>
            </a:r>
          </a:p>
          <a:p>
            <a:pPr marL="927100" lvl="1" indent="-457200">
              <a:spcBef>
                <a:spcPts val="869"/>
              </a:spcBef>
              <a:buFont typeface="+mj-lt"/>
              <a:buAutoNum type="arabicPeriod"/>
            </a:pPr>
            <a:r>
              <a:rPr lang="en-US" sz="2000" dirty="0"/>
              <a:t>Use the analysis to identify patterns or common factors associated with launch failures, leading to better preventive measures.</a:t>
            </a:r>
            <a:endParaRPr lang="en-US" sz="2000" dirty="0">
              <a:latin typeface="Calibri"/>
              <a:cs typeface="Calibri"/>
            </a:endParaRPr>
          </a:p>
        </p:txBody>
      </p:sp>
      <p:sp>
        <p:nvSpPr>
          <p:cNvPr id="5" name="object 5"/>
          <p:cNvSpPr txBox="1">
            <a:spLocks noGrp="1"/>
          </p:cNvSpPr>
          <p:nvPr>
            <p:ph type="title"/>
          </p:nvPr>
        </p:nvSpPr>
        <p:spPr>
          <a:xfrm>
            <a:off x="848969" y="417956"/>
            <a:ext cx="5629275" cy="589280"/>
          </a:xfrm>
          <a:prstGeom prst="rect">
            <a:avLst/>
          </a:prstGeom>
        </p:spPr>
        <p:txBody>
          <a:bodyPr vert="horz" wrap="square" lIns="0" tIns="12065" rIns="0" bIns="0" rtlCol="0">
            <a:spAutoFit/>
          </a:bodyPr>
          <a:lstStyle/>
          <a:p>
            <a:pPr marL="12700">
              <a:lnSpc>
                <a:spcPct val="100000"/>
              </a:lnSpc>
              <a:spcBef>
                <a:spcPts val="95"/>
              </a:spcBef>
            </a:pPr>
            <a:r>
              <a:rPr lang="en-IN" spc="-265" dirty="0"/>
              <a:t>Key Features</a:t>
            </a:r>
            <a:endParaRPr spc="-75" dirty="0"/>
          </a:p>
        </p:txBody>
      </p:sp>
    </p:spTree>
    <p:extLst>
      <p:ext uri="{BB962C8B-B14F-4D97-AF65-F5344CB8AC3E}">
        <p14:creationId xmlns:p14="http://schemas.microsoft.com/office/powerpoint/2010/main" val="60599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48969" y="418033"/>
            <a:ext cx="4104031" cy="581569"/>
          </a:xfrm>
          <a:prstGeom prst="rect">
            <a:avLst/>
          </a:prstGeom>
        </p:spPr>
        <p:txBody>
          <a:bodyPr vert="horz" wrap="square" lIns="0" tIns="12065" rIns="0" bIns="0" rtlCol="0">
            <a:spAutoFit/>
          </a:bodyPr>
          <a:lstStyle/>
          <a:p>
            <a:pPr marL="12700">
              <a:lnSpc>
                <a:spcPct val="100000"/>
              </a:lnSpc>
              <a:spcBef>
                <a:spcPts val="95"/>
              </a:spcBef>
            </a:pPr>
            <a:r>
              <a:rPr lang="en-IN" dirty="0"/>
              <a:t>Technical Stack:</a:t>
            </a:r>
            <a:endParaRPr spc="-325" dirty="0"/>
          </a:p>
        </p:txBody>
      </p:sp>
      <p:sp>
        <p:nvSpPr>
          <p:cNvPr id="12" name="object 3">
            <a:extLst>
              <a:ext uri="{FF2B5EF4-FFF2-40B4-BE49-F238E27FC236}">
                <a16:creationId xmlns:a16="http://schemas.microsoft.com/office/drawing/2014/main" id="{8F365BD7-A1F7-AD7C-2E8B-C80C204A9B0E}"/>
              </a:ext>
            </a:extLst>
          </p:cNvPr>
          <p:cNvSpPr txBox="1"/>
          <p:nvPr/>
        </p:nvSpPr>
        <p:spPr>
          <a:xfrm>
            <a:off x="906881" y="1607007"/>
            <a:ext cx="10092690" cy="3502241"/>
          </a:xfrm>
          <a:prstGeom prst="rect">
            <a:avLst/>
          </a:prstGeom>
        </p:spPr>
        <p:txBody>
          <a:bodyPr vert="horz" wrap="square" lIns="0" tIns="13970" rIns="0" bIns="0" rtlCol="0">
            <a:spAutoFit/>
          </a:bodyPr>
          <a:lstStyle/>
          <a:p>
            <a:pPr marL="354966" indent="-342900" algn="just">
              <a:lnSpc>
                <a:spcPct val="100000"/>
              </a:lnSpc>
              <a:spcBef>
                <a:spcPts val="110"/>
              </a:spcBef>
              <a:buFont typeface="Arial" panose="020B0604020202020204" pitchFamily="34" charset="0"/>
              <a:buChar char="•"/>
              <a:tabLst>
                <a:tab pos="217804" algn="l"/>
              </a:tabLst>
            </a:pPr>
            <a:r>
              <a:rPr lang="en-US" sz="2000" b="1" dirty="0"/>
              <a:t>Backend:</a:t>
            </a:r>
            <a:r>
              <a:rPr lang="en-US" sz="2000" dirty="0"/>
              <a:t> Python, TensorFlow/</a:t>
            </a:r>
            <a:r>
              <a:rPr lang="en-US" sz="2000" dirty="0" err="1"/>
              <a:t>PyTorch</a:t>
            </a:r>
            <a:r>
              <a:rPr lang="en-US" sz="2000" dirty="0"/>
              <a:t> (for machine learning), Flask/Django (for API development).</a:t>
            </a:r>
          </a:p>
          <a:p>
            <a:pPr marL="12066" algn="just">
              <a:lnSpc>
                <a:spcPct val="100000"/>
              </a:lnSpc>
              <a:spcBef>
                <a:spcPts val="110"/>
              </a:spcBef>
              <a:tabLst>
                <a:tab pos="217804" algn="l"/>
              </a:tabLst>
            </a:pPr>
            <a:endParaRPr lang="en-US" sz="2000" dirty="0"/>
          </a:p>
          <a:p>
            <a:pPr marL="354966" indent="-342900" algn="just">
              <a:lnSpc>
                <a:spcPct val="100000"/>
              </a:lnSpc>
              <a:spcBef>
                <a:spcPts val="110"/>
              </a:spcBef>
              <a:buFont typeface="Arial" panose="020B0604020202020204" pitchFamily="34" charset="0"/>
              <a:buChar char="•"/>
              <a:tabLst>
                <a:tab pos="217804" algn="l"/>
              </a:tabLst>
            </a:pPr>
            <a:r>
              <a:rPr lang="en-US" sz="2000" b="1" dirty="0"/>
              <a:t>Frontend:</a:t>
            </a:r>
            <a:r>
              <a:rPr lang="en-US" sz="2000" dirty="0"/>
              <a:t> React.js or Angular.js for the user interface.</a:t>
            </a:r>
          </a:p>
          <a:p>
            <a:pPr marL="12066" algn="just">
              <a:lnSpc>
                <a:spcPct val="100000"/>
              </a:lnSpc>
              <a:spcBef>
                <a:spcPts val="110"/>
              </a:spcBef>
              <a:tabLst>
                <a:tab pos="217804" algn="l"/>
              </a:tabLst>
            </a:pPr>
            <a:endParaRPr lang="en-US" sz="2000" dirty="0"/>
          </a:p>
          <a:p>
            <a:pPr marL="354966" indent="-342900" algn="just">
              <a:lnSpc>
                <a:spcPct val="100000"/>
              </a:lnSpc>
              <a:spcBef>
                <a:spcPts val="110"/>
              </a:spcBef>
              <a:buFont typeface="Arial" panose="020B0604020202020204" pitchFamily="34" charset="0"/>
              <a:buChar char="•"/>
              <a:tabLst>
                <a:tab pos="217804" algn="l"/>
              </a:tabLst>
            </a:pPr>
            <a:r>
              <a:rPr lang="en-US" sz="2000" b="1" dirty="0"/>
              <a:t>Data Sources:</a:t>
            </a:r>
            <a:r>
              <a:rPr lang="en-US" sz="2000" dirty="0"/>
              <a:t> NASA's public launch database, weather APIs, space agency technical reports.</a:t>
            </a:r>
          </a:p>
          <a:p>
            <a:pPr marL="12066" algn="just">
              <a:lnSpc>
                <a:spcPct val="100000"/>
              </a:lnSpc>
              <a:spcBef>
                <a:spcPts val="110"/>
              </a:spcBef>
              <a:tabLst>
                <a:tab pos="217804" algn="l"/>
              </a:tabLst>
            </a:pPr>
            <a:endParaRPr lang="en-US" sz="2000" dirty="0"/>
          </a:p>
          <a:p>
            <a:pPr marL="354966" indent="-342900" algn="just">
              <a:lnSpc>
                <a:spcPct val="100000"/>
              </a:lnSpc>
              <a:spcBef>
                <a:spcPts val="110"/>
              </a:spcBef>
              <a:buFont typeface="Arial" panose="020B0604020202020204" pitchFamily="34" charset="0"/>
              <a:buChar char="•"/>
              <a:tabLst>
                <a:tab pos="217804" algn="l"/>
              </a:tabLst>
            </a:pPr>
            <a:r>
              <a:rPr lang="en-US" sz="2000" b="1" dirty="0"/>
              <a:t>Database:</a:t>
            </a:r>
            <a:r>
              <a:rPr lang="en-US" sz="2000" dirty="0"/>
              <a:t> PostgreSQL, MongoDB (for storing launch data, model results, and real-time updates).</a:t>
            </a:r>
          </a:p>
          <a:p>
            <a:pPr marL="12066" algn="just">
              <a:lnSpc>
                <a:spcPct val="100000"/>
              </a:lnSpc>
              <a:spcBef>
                <a:spcPts val="110"/>
              </a:spcBef>
              <a:tabLst>
                <a:tab pos="217804" algn="l"/>
              </a:tabLst>
            </a:pPr>
            <a:endParaRPr lang="en-US" sz="2000" dirty="0"/>
          </a:p>
          <a:p>
            <a:pPr marL="354966" indent="-342900" algn="just">
              <a:lnSpc>
                <a:spcPct val="100000"/>
              </a:lnSpc>
              <a:spcBef>
                <a:spcPts val="110"/>
              </a:spcBef>
              <a:buFont typeface="Arial" panose="020B0604020202020204" pitchFamily="34" charset="0"/>
              <a:buChar char="•"/>
              <a:tabLst>
                <a:tab pos="217804" algn="l"/>
              </a:tabLst>
            </a:pPr>
            <a:r>
              <a:rPr lang="en-US" sz="2000" b="1" dirty="0"/>
              <a:t>APIs:</a:t>
            </a:r>
            <a:r>
              <a:rPr lang="en-US" sz="2000" dirty="0"/>
              <a:t> Integration with real-time weather and environmental data services.</a:t>
            </a:r>
            <a:endParaRPr sz="20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48969" y="418033"/>
            <a:ext cx="4104031" cy="581569"/>
          </a:xfrm>
          <a:prstGeom prst="rect">
            <a:avLst/>
          </a:prstGeom>
        </p:spPr>
        <p:txBody>
          <a:bodyPr vert="horz" wrap="square" lIns="0" tIns="12065" rIns="0" bIns="0" rtlCol="0">
            <a:spAutoFit/>
          </a:bodyPr>
          <a:lstStyle/>
          <a:p>
            <a:pPr marL="12700">
              <a:lnSpc>
                <a:spcPct val="100000"/>
              </a:lnSpc>
              <a:spcBef>
                <a:spcPts val="95"/>
              </a:spcBef>
            </a:pPr>
            <a:r>
              <a:rPr lang="en-IN" dirty="0"/>
              <a:t>Impact</a:t>
            </a:r>
            <a:endParaRPr lang="en-IN" spc="-325" dirty="0"/>
          </a:p>
        </p:txBody>
      </p:sp>
      <p:sp>
        <p:nvSpPr>
          <p:cNvPr id="12" name="object 3">
            <a:extLst>
              <a:ext uri="{FF2B5EF4-FFF2-40B4-BE49-F238E27FC236}">
                <a16:creationId xmlns:a16="http://schemas.microsoft.com/office/drawing/2014/main" id="{8F365BD7-A1F7-AD7C-2E8B-C80C204A9B0E}"/>
              </a:ext>
            </a:extLst>
          </p:cNvPr>
          <p:cNvSpPr txBox="1"/>
          <p:nvPr/>
        </p:nvSpPr>
        <p:spPr>
          <a:xfrm>
            <a:off x="906881" y="1607007"/>
            <a:ext cx="10092690" cy="1552989"/>
          </a:xfrm>
          <a:prstGeom prst="rect">
            <a:avLst/>
          </a:prstGeom>
        </p:spPr>
        <p:txBody>
          <a:bodyPr vert="horz" wrap="square" lIns="0" tIns="13970" rIns="0" bIns="0" rtlCol="0">
            <a:spAutoFit/>
          </a:bodyPr>
          <a:lstStyle/>
          <a:p>
            <a:pPr marL="354966" indent="-342900" algn="just">
              <a:lnSpc>
                <a:spcPct val="100000"/>
              </a:lnSpc>
              <a:spcBef>
                <a:spcPts val="110"/>
              </a:spcBef>
              <a:buFont typeface="Arial" panose="020B0604020202020204" pitchFamily="34" charset="0"/>
              <a:buChar char="•"/>
              <a:tabLst>
                <a:tab pos="217804" algn="l"/>
              </a:tabLst>
            </a:pPr>
            <a:r>
              <a:rPr lang="en-US" sz="2000" dirty="0"/>
              <a:t>This project would help space agencies and commercial space companies reduce the risks associated with satellite launches by providing data-driven insights and predictions at critical phases. The ability to predict and mitigate potential failures before they occur can save millions of dollars, improve mission success rates, and enhance the overall reliability of space exploration and satellite deployment efforts.</a:t>
            </a:r>
            <a:endParaRPr sz="2000" dirty="0">
              <a:latin typeface="Calibri"/>
              <a:cs typeface="Calibri"/>
            </a:endParaRPr>
          </a:p>
        </p:txBody>
      </p:sp>
    </p:spTree>
    <p:extLst>
      <p:ext uri="{BB962C8B-B14F-4D97-AF65-F5344CB8AC3E}">
        <p14:creationId xmlns:p14="http://schemas.microsoft.com/office/powerpoint/2010/main" val="3975877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652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MT</vt:lpstr>
      <vt:lpstr>Bodoni MT</vt:lpstr>
      <vt:lpstr>Calibri</vt:lpstr>
      <vt:lpstr>Microsoft Sans Serif</vt:lpstr>
      <vt:lpstr>Office Theme</vt:lpstr>
      <vt:lpstr>PowerPoint Presentation</vt:lpstr>
      <vt:lpstr>Outline</vt:lpstr>
      <vt:lpstr>Problem Statement</vt:lpstr>
      <vt:lpstr>Project Overview</vt:lpstr>
      <vt:lpstr>Key Features</vt:lpstr>
      <vt:lpstr>Key Features</vt:lpstr>
      <vt:lpstr>Key Features</vt:lpstr>
      <vt:lpstr>Technical Stack:</vt:lpstr>
      <vt:lpstr>Impact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Aayush Gandhi</dc:creator>
  <cp:lastModifiedBy>Vishal Vadgama</cp:lastModifiedBy>
  <cp:revision>2</cp:revision>
  <dcterms:created xsi:type="dcterms:W3CDTF">2024-08-09T18:29:46Z</dcterms:created>
  <dcterms:modified xsi:type="dcterms:W3CDTF">2024-08-09T19:58:26Z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2024-05-29T00:00:00Z</vt:filetime>
  </property>
  <property fmtid="{D5CDD505-2E9C-101B-9397-08002B2CF9AE}" pid="3" name="Creator">
    <vt:lpwstr>Microsoft® PowerPoint® 2021</vt:lpwstr>
  </property>
  <property fmtid="{D5CDD505-2E9C-101B-9397-08002B2CF9AE}" pid="4" name="LastSaved">
    <vt:filetime>2024-08-09T00:00:00Z</vt:filetime>
  </property>
</Properties>
</file>