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24EB-61CF-7941-D5A3-617EBC4CD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59873-FC1D-E440-C51B-99682BB1A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6C33C-44AA-EBA8-24C9-7371DA69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3F88-4C9A-4472-828C-40BBCB517974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63291-1393-C3A3-0ED3-34890C08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CCA6C-B1AA-3ED4-7DCE-859371D0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14E4-355E-4116-B684-21D065AD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28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C875-B809-1BCF-C122-D838591A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30F76-03CC-8DCA-970E-19447CF17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538A0-E851-505B-7585-9AAA8B5B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3F88-4C9A-4472-828C-40BBCB517974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DE6B-6BA1-2390-6F52-A9154997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DA87E-8A05-A038-C895-DC95B8E8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14E4-355E-4116-B684-21D065AD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8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4DDF0-6F81-7EBB-3523-F0A41CFCA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D6024-8F93-6C37-AEFE-54FF051C7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EE3C7-2361-5EDD-926E-F83E9BA4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3F88-4C9A-4472-828C-40BBCB517974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00091-B1B0-2FB4-2D20-0EE5F06B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E16C-ED75-7341-6ACE-DCF9984D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14E4-355E-4116-B684-21D065AD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61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F23D-1822-3B16-1F94-1AE7C256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E68FC-C871-1453-B141-C9B29C899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92CA-3E2B-BD85-1044-AFAE0566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3F88-4C9A-4472-828C-40BBCB517974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8C3E0-93BD-63CB-4B66-B8D07F0D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50839-4F8B-38B0-0D4F-B634D7E2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14E4-355E-4116-B684-21D065AD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84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D959-5921-FABB-2D04-55771A31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5EAA3-71D2-3F51-A543-B423D78CA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CFB91-31FB-F958-22A7-7A7F0654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3F88-4C9A-4472-828C-40BBCB517974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8FC32-3522-A671-BAFA-F1583365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BF28A-FE71-3EF1-0998-DC634FEE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14E4-355E-4116-B684-21D065AD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06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03AF-53C2-537A-0FEA-D13679CF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C97BE-7E0E-9945-E599-EF08A3AF4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693E6-376D-A862-B912-2CE6372EF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212E9-1A7F-1572-F1E6-FAD86227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3F88-4C9A-4472-828C-40BBCB517974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12F8E-144A-2C51-5BBB-AAD7CCF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54742-43A1-4E86-3A73-B1E28D5B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14E4-355E-4116-B684-21D065AD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21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0887-C7BA-E090-D326-B5084B06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5252-4420-7B05-B08C-4A61AD833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3926A-E4DC-56DA-398E-65C83187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4D627-8844-F5EC-2EEE-A2A822C7C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C7C5D-9AE7-F9D7-EC0D-F960BDB0F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F519F-401D-7D3C-21D4-ECB4EC79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3F88-4C9A-4472-828C-40BBCB517974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22A7C-DA16-A6F8-7B45-426E1B35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6EAD4-A181-D4AB-9282-75AF817A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14E4-355E-4116-B684-21D065AD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61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96BA-5B62-CBD5-6303-FDD80A6B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3201F-386F-1149-F8FF-637EF987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3F88-4C9A-4472-828C-40BBCB517974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4613B-EAE4-7C2E-B0D0-CAD61C86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7E1EB-E5D9-11F7-65DD-1FD76F00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14E4-355E-4116-B684-21D065AD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3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D4732-BF84-F2B7-7F58-BE05201B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3F88-4C9A-4472-828C-40BBCB517974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69020-EDF1-468F-F39D-E2D84D3D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19C2C-1D5A-9347-8596-C1F46147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14E4-355E-4116-B684-21D065AD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96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C11E-2CB4-DF00-0BCE-B85A008C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6A93-ED8F-7AE1-3D31-3DD8FAE5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268E9-8B01-1D88-D44C-D4A9D99EE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8A648-5A3E-A491-7F0D-12E9477B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3F88-4C9A-4472-828C-40BBCB517974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A2FFB-D4DE-C4B8-5267-7B3F9D95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8F078-1BD4-D974-37CC-780A4522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14E4-355E-4116-B684-21D065AD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78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F4A1-138A-8EE2-1747-AAD4FBC5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FA237-9CC9-CC3B-C997-B3196F381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826BF-9B42-F8ED-8410-A6F4B90B7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3C0CE-8D6F-4265-6563-CE2CC7D3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3F88-4C9A-4472-828C-40BBCB517974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16B3B-2B57-42F4-2DDE-AD6F5C5C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51765-ED85-66B8-0085-56D89ACA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14E4-355E-4116-B684-21D065AD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5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12A8E-8433-383D-122E-1CE4B81D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36B04-20EA-C1FA-B048-38515700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67D26-16B6-3DAE-FD66-3EDAB1793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3F88-4C9A-4472-828C-40BBCB517974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D0619-7A96-256A-AFD6-4C3C09F9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C0654-C8BF-CA01-1096-F0BBBBA6E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514E4-355E-4116-B684-21D065AD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3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229B-78E4-C0E3-8ED3-A11AF8D1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34" y="63546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Objective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32C3-CEC5-7317-48C9-47D1CB63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i="0" dirty="0">
                <a:effectLst/>
                <a:latin typeface="Abadi" panose="020B0604020104020204" pitchFamily="34" charset="0"/>
              </a:rPr>
              <a:t>Circular trading is a form of tax evasion in Goods and Services Tax where a group of fraudulent taxpayers aims to mask illegal transactions by superimposing several fictitious transactions among themselves in a short period.</a:t>
            </a:r>
          </a:p>
          <a:p>
            <a:pPr algn="just"/>
            <a:r>
              <a:rPr lang="en-US" sz="2400" i="0" dirty="0">
                <a:effectLst/>
                <a:latin typeface="Abadi" panose="020B0604020104020204" pitchFamily="34" charset="0"/>
              </a:rPr>
              <a:t> Due to the vast database of taxpayers, it is infeasible for authorities to manually identify groups of circular traders and the illegitimate transactions they are involved in. </a:t>
            </a:r>
          </a:p>
          <a:p>
            <a:pPr algn="just"/>
            <a:r>
              <a:rPr lang="en-US" sz="2400" i="0" dirty="0">
                <a:effectLst/>
                <a:latin typeface="Abadi" panose="020B0604020104020204" pitchFamily="34" charset="0"/>
              </a:rPr>
              <a:t>This work uses big data analytics and graph representation learning techniques to propose a framework to identify communities of circular traders.</a:t>
            </a:r>
            <a:endParaRPr lang="en-IN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1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/>
          </p:nvPr>
        </p:nvSpPr>
        <p:spPr>
          <a:xfrm>
            <a:off x="323238" y="896370"/>
            <a:ext cx="11029324" cy="5279793"/>
          </a:xfrm>
          <a:prstGeom prst="rect">
            <a:avLst/>
          </a:prstGeom>
          <a:noFill/>
          <a:ln w="0">
            <a:noFill/>
          </a:ln>
        </p:spPr>
        <p:txBody>
          <a:bodyPr lIns="89988" tIns="44994" rIns="89988" bIns="44994" anchor="t">
            <a:noAutofit/>
          </a:bodyPr>
          <a:lstStyle/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Goods and Services Tax (GST):  </a:t>
            </a:r>
            <a:r>
              <a:rPr lang="en-US" spc="-1" dirty="0">
                <a:solidFill>
                  <a:srgbClr val="00000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is a comprehensive, multi-stage, destination based tax that is levied on every value addition.</a:t>
            </a:r>
            <a:endParaRPr lang="en-IN" spc="-1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latin typeface="Arial"/>
            </a:endParaRPr>
          </a:p>
        </p:txBody>
      </p:sp>
      <p:pic>
        <p:nvPicPr>
          <p:cNvPr id="46" name="Picture 3"/>
          <p:cNvPicPr/>
          <p:nvPr/>
        </p:nvPicPr>
        <p:blipFill>
          <a:blip r:embed="rId2"/>
          <a:stretch/>
        </p:blipFill>
        <p:spPr>
          <a:xfrm>
            <a:off x="1228520" y="2417532"/>
            <a:ext cx="9715135" cy="3746752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49447" y="116351"/>
            <a:ext cx="11821221" cy="1324628"/>
          </a:xfrm>
          <a:prstGeom prst="rect">
            <a:avLst/>
          </a:prstGeom>
          <a:noFill/>
          <a:ln w="0">
            <a:noFill/>
          </a:ln>
        </p:spPr>
        <p:txBody>
          <a:bodyPr lIns="89988" tIns="44994" rIns="89988" bIns="44994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3600" spc="-1" dirty="0">
                <a:latin typeface="Abadi" panose="020B0604020104020204" pitchFamily="34" charset="0"/>
              </a:rPr>
              <a:t>Invoice Trading</a:t>
            </a: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249447" y="1440979"/>
            <a:ext cx="11821221" cy="4734824"/>
          </a:xfrm>
          <a:prstGeom prst="rect">
            <a:avLst/>
          </a:prstGeom>
          <a:noFill/>
          <a:ln w="0">
            <a:noFill/>
          </a:ln>
        </p:spPr>
        <p:txBody>
          <a:bodyPr lIns="89988" tIns="44994" rIns="89988" bIns="44994" anchor="t">
            <a:normAutofit/>
          </a:bodyPr>
          <a:lstStyle/>
          <a:p>
            <a:pPr marL="228577" indent="-228577" algn="just"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Abadi" panose="020B0604020104020204" pitchFamily="34" charset="0"/>
              </a:rPr>
              <a:t>Invoice trading is a tax evasion method, in which a dealer sells their goods to the end-user and collects the corresponding tax without issuing an invoice of sale.</a:t>
            </a:r>
            <a:endParaRPr lang="en-IN" spc="-1" dirty="0">
              <a:latin typeface="Abadi" panose="020B0604020104020204" pitchFamily="34" charset="0"/>
            </a:endParaRPr>
          </a:p>
          <a:p>
            <a:pPr marL="228577" indent="-228577" algn="just"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Abadi" panose="020B0604020104020204" pitchFamily="34" charset="0"/>
              </a:rPr>
              <a:t>Later, they issue a illegitimate invoice to a third party.</a:t>
            </a:r>
            <a:endParaRPr lang="en-IN" spc="-1" dirty="0">
              <a:latin typeface="Abadi" panose="020B0604020104020204" pitchFamily="34" charset="0"/>
            </a:endParaRPr>
          </a:p>
          <a:p>
            <a:pPr algn="just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latin typeface="Arial"/>
            </a:endParaRPr>
          </a:p>
          <a:p>
            <a:pPr algn="just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latin typeface="Arial"/>
            </a:endParaRPr>
          </a:p>
          <a:p>
            <a:pPr algn="just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latin typeface="Arial"/>
            </a:endParaRPr>
          </a:p>
        </p:txBody>
      </p:sp>
      <p:pic>
        <p:nvPicPr>
          <p:cNvPr id="49" name="Picture 3"/>
          <p:cNvPicPr/>
          <p:nvPr/>
        </p:nvPicPr>
        <p:blipFill>
          <a:blip r:embed="rId2"/>
          <a:stretch/>
        </p:blipFill>
        <p:spPr>
          <a:xfrm>
            <a:off x="2681850" y="3240454"/>
            <a:ext cx="6372250" cy="319098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"/>
          <p:cNvPicPr/>
          <p:nvPr/>
        </p:nvPicPr>
        <p:blipFill>
          <a:blip r:embed="rId2"/>
          <a:stretch/>
        </p:blipFill>
        <p:spPr>
          <a:xfrm>
            <a:off x="1465369" y="430951"/>
            <a:ext cx="8841169" cy="625634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/>
          </p:nvPr>
        </p:nvSpPr>
        <p:spPr>
          <a:xfrm>
            <a:off x="837971" y="250166"/>
            <a:ext cx="10514591" cy="5925636"/>
          </a:xfrm>
          <a:prstGeom prst="rect">
            <a:avLst/>
          </a:prstGeom>
          <a:noFill/>
          <a:ln w="0">
            <a:noFill/>
          </a:ln>
        </p:spPr>
        <p:txBody>
          <a:bodyPr lIns="89988" tIns="44994" rIns="89988" bIns="44994" anchor="t">
            <a:normAutofit/>
          </a:bodyPr>
          <a:lstStyle/>
          <a:p>
            <a:pPr algn="just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   </a:t>
            </a:r>
          </a:p>
          <a:p>
            <a:pPr algn="just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>
                <a:solidFill>
                  <a:srgbClr val="000000"/>
                </a:solidFill>
                <a:latin typeface="Abadi" panose="020B0604020104020204" pitchFamily="34" charset="0"/>
              </a:rPr>
              <a:t>  To </a:t>
            </a:r>
            <a:r>
              <a:rPr lang="en-US" spc="-1" dirty="0">
                <a:solidFill>
                  <a:srgbClr val="000000"/>
                </a:solidFill>
                <a:latin typeface="Abadi" panose="020B0604020104020204" pitchFamily="34" charset="0"/>
              </a:rPr>
              <a:t>mask these illegitimate transactions, malicious dealers create many shell companies and show high-valued fake sales and purchases among themselves and shell companies without adding any significant value to the product itself</a:t>
            </a:r>
            <a:endParaRPr lang="en-IN" spc="-1" dirty="0">
              <a:latin typeface="Abadi" panose="020B0604020104020204" pitchFamily="34" charset="0"/>
            </a:endParaRPr>
          </a:p>
          <a:p>
            <a:pPr algn="just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latin typeface="Arial"/>
            </a:endParaRPr>
          </a:p>
          <a:p>
            <a:pPr algn="just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latin typeface="Arial"/>
            </a:endParaRPr>
          </a:p>
        </p:txBody>
      </p:sp>
      <p:pic>
        <p:nvPicPr>
          <p:cNvPr id="52" name="Picture 5"/>
          <p:cNvPicPr/>
          <p:nvPr/>
        </p:nvPicPr>
        <p:blipFill>
          <a:blip r:embed="rId2"/>
          <a:stretch/>
        </p:blipFill>
        <p:spPr>
          <a:xfrm>
            <a:off x="3005593" y="2341659"/>
            <a:ext cx="5935424" cy="355453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/>
          </p:nvPr>
        </p:nvSpPr>
        <p:spPr>
          <a:xfrm>
            <a:off x="166298" y="258893"/>
            <a:ext cx="11186623" cy="6408606"/>
          </a:xfrm>
          <a:prstGeom prst="rect">
            <a:avLst/>
          </a:prstGeom>
          <a:noFill/>
          <a:ln w="0">
            <a:noFill/>
          </a:ln>
        </p:spPr>
        <p:txBody>
          <a:bodyPr lIns="89988" tIns="44994" rIns="89988" bIns="44994" anchor="t">
            <a:normAutofit/>
          </a:bodyPr>
          <a:lstStyle/>
          <a:p>
            <a:pPr algn="just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badi" panose="020B0604020104020204" pitchFamily="34" charset="0"/>
              </a:rPr>
              <a:t>  This form of tax evasion in  GST where a group of fraudulent taxpayers aims to mask illegal transactions by superimposing several dummy transactions without value addition among themselves in a short period is called circular trading.</a:t>
            </a:r>
            <a:endParaRPr lang="en-IN" spc="-1" dirty="0">
              <a:latin typeface="Abadi" panose="020B0604020104020204" pitchFamily="34" charset="0"/>
            </a:endParaRPr>
          </a:p>
          <a:p>
            <a:pPr algn="just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latin typeface="Arial"/>
            </a:endParaRPr>
          </a:p>
          <a:p>
            <a:pPr algn="just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latin typeface="Arial"/>
            </a:endParaRPr>
          </a:p>
          <a:p>
            <a:pPr algn="just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latin typeface="Arial"/>
            </a:endParaRPr>
          </a:p>
          <a:p>
            <a:pPr algn="just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latin typeface="Arial"/>
            </a:endParaRPr>
          </a:p>
        </p:txBody>
      </p:sp>
      <p:pic>
        <p:nvPicPr>
          <p:cNvPr id="54" name="Picture 5"/>
          <p:cNvPicPr/>
          <p:nvPr/>
        </p:nvPicPr>
        <p:blipFill>
          <a:blip r:embed="rId2"/>
          <a:stretch/>
        </p:blipFill>
        <p:spPr>
          <a:xfrm>
            <a:off x="469800" y="2154895"/>
            <a:ext cx="5374820" cy="4147380"/>
          </a:xfrm>
          <a:prstGeom prst="rect">
            <a:avLst/>
          </a:prstGeom>
          <a:ln w="0">
            <a:noFill/>
          </a:ln>
        </p:spPr>
      </p:pic>
      <p:pic>
        <p:nvPicPr>
          <p:cNvPr id="55" name="Picture 6"/>
          <p:cNvPicPr/>
          <p:nvPr/>
        </p:nvPicPr>
        <p:blipFill>
          <a:blip r:embed="rId3"/>
          <a:stretch/>
        </p:blipFill>
        <p:spPr>
          <a:xfrm>
            <a:off x="5794196" y="2550833"/>
            <a:ext cx="5609150" cy="317262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/>
          <p:cNvPicPr/>
          <p:nvPr/>
        </p:nvPicPr>
        <p:blipFill>
          <a:blip r:embed="rId2"/>
          <a:stretch/>
        </p:blipFill>
        <p:spPr>
          <a:xfrm>
            <a:off x="894521" y="1725432"/>
            <a:ext cx="9637885" cy="2184679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C4F2B6-53D8-D0EE-A994-50D2CDFBF692}"/>
              </a:ext>
            </a:extLst>
          </p:cNvPr>
          <p:cNvSpPr txBox="1"/>
          <p:nvPr/>
        </p:nvSpPr>
        <p:spPr>
          <a:xfrm>
            <a:off x="1330701" y="1080836"/>
            <a:ext cx="895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badi" panose="020B0604020104020204" pitchFamily="34" charset="0"/>
              </a:rPr>
              <a:t>Data Set Used and Directed Graph Construction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D3C2FD45-F4D2-E075-BF6D-15443B2F2ED9}"/>
              </a:ext>
            </a:extLst>
          </p:cNvPr>
          <p:cNvSpPr/>
          <p:nvPr/>
        </p:nvSpPr>
        <p:spPr>
          <a:xfrm>
            <a:off x="526138" y="3969932"/>
            <a:ext cx="11248895" cy="279930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8" tIns="44994" rIns="89988" bIns="44994" anchor="t">
            <a:spAutoFit/>
          </a:bodyPr>
          <a:lstStyle/>
          <a:p>
            <a:pPr marL="285811" indent="-285811">
              <a:buClr>
                <a:srgbClr val="000000"/>
              </a:buClr>
              <a:buFont typeface="Wingdings" charset="2"/>
              <a:buChar char=""/>
            </a:pPr>
            <a:r>
              <a:rPr lang="en-US" sz="2200" spc="-1" dirty="0">
                <a:solidFill>
                  <a:srgbClr val="000000"/>
                </a:solidFill>
                <a:latin typeface="Abadi" panose="020B0604020104020204" pitchFamily="34" charset="0"/>
                <a:ea typeface="DejaVu Sans"/>
              </a:rPr>
              <a:t>Constructed an edge labelled directed multigraph called sales flow graph using this data set.</a:t>
            </a:r>
          </a:p>
          <a:p>
            <a:pPr marL="285811" indent="-285811">
              <a:buClr>
                <a:srgbClr val="000000"/>
              </a:buClr>
              <a:buFont typeface="Wingdings" charset="2"/>
              <a:buChar char=""/>
            </a:pPr>
            <a:r>
              <a:rPr lang="en-US" sz="2200" spc="-1" dirty="0">
                <a:solidFill>
                  <a:srgbClr val="000000"/>
                </a:solidFill>
                <a:latin typeface="Abadi" panose="020B0604020104020204" pitchFamily="34" charset="0"/>
                <a:ea typeface="DejaVu Sans"/>
              </a:rPr>
              <a:t>Each vertex in this graph corresponds to an individual dealer.</a:t>
            </a:r>
            <a:endParaRPr lang="en-IN" sz="2200" spc="-1" dirty="0">
              <a:latin typeface="Abadi" panose="020B0604020104020204" pitchFamily="34" charset="0"/>
            </a:endParaRPr>
          </a:p>
          <a:p>
            <a:pPr marL="285811" indent="-285811">
              <a:buClr>
                <a:srgbClr val="000000"/>
              </a:buClr>
              <a:buFont typeface="Wingdings" charset="2"/>
              <a:buChar char=""/>
            </a:pPr>
            <a:r>
              <a:rPr lang="en-US" sz="2200" spc="-1" dirty="0">
                <a:solidFill>
                  <a:srgbClr val="000000"/>
                </a:solidFill>
                <a:latin typeface="Abadi" panose="020B0604020104020204" pitchFamily="34" charset="0"/>
                <a:ea typeface="DejaVu Sans"/>
              </a:rPr>
              <a:t>Each directed edge denotes one sales transaction in the data set.</a:t>
            </a:r>
            <a:endParaRPr lang="en-IN" sz="2200" spc="-1" dirty="0">
              <a:latin typeface="Abadi" panose="020B0604020104020204" pitchFamily="34" charset="0"/>
            </a:endParaRPr>
          </a:p>
          <a:p>
            <a:pPr marL="285811" indent="-285811">
              <a:buClr>
                <a:srgbClr val="000000"/>
              </a:buClr>
              <a:buFont typeface="Wingdings" charset="2"/>
              <a:buChar char=""/>
            </a:pPr>
            <a:r>
              <a:rPr lang="en-US" sz="2200" spc="-1" dirty="0">
                <a:solidFill>
                  <a:srgbClr val="000000"/>
                </a:solidFill>
                <a:latin typeface="Abadi" panose="020B0604020104020204" pitchFamily="34" charset="0"/>
                <a:ea typeface="DejaVu Sans"/>
              </a:rPr>
              <a:t>Each edge contains two attributes, where the first one is the time of sales of the corresponding transaction and the second one is the monetary outflow associated with this transaction</a:t>
            </a:r>
          </a:p>
          <a:p>
            <a:pPr>
              <a:buClr>
                <a:srgbClr val="000000"/>
              </a:buClr>
            </a:pPr>
            <a:endParaRPr lang="en-IN" sz="2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912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229B-78E4-C0E3-8ED3-A11AF8D1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151" y="563533"/>
            <a:ext cx="10515600" cy="76493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Procedure</a:t>
            </a:r>
            <a:endParaRPr lang="en-IN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32C3-CEC5-7317-48C9-47D1CB63D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12" y="1026319"/>
            <a:ext cx="11680165" cy="25189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0" dirty="0"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Convert the graph explained earlier to an edge-weighted undirected simple graph. Weight of an </a:t>
            </a:r>
            <a:r>
              <a:rPr lang="en-US" sz="2200" dirty="0">
                <a:latin typeface="Abadi" panose="020B0604020104020204" pitchFamily="34" charset="0"/>
                <a:cs typeface="Aharoni" panose="02010803020104030203" pitchFamily="2" charset="-79"/>
              </a:rPr>
              <a:t>edge</a:t>
            </a:r>
            <a:r>
              <a:rPr lang="en-US" sz="2200" i="1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US" sz="2200" i="1" dirty="0" err="1">
                <a:latin typeface="Abadi" panose="020B0604020104020204" pitchFamily="34" charset="0"/>
                <a:cs typeface="Aharoni" panose="02010803020104030203" pitchFamily="2" charset="-79"/>
              </a:rPr>
              <a:t>xy</a:t>
            </a:r>
            <a:r>
              <a:rPr lang="en-US" sz="2200" i="1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US" sz="2200" dirty="0">
                <a:latin typeface="Abadi" panose="020B0604020104020204" pitchFamily="34" charset="0"/>
                <a:cs typeface="Aharoni" panose="02010803020104030203" pitchFamily="2" charset="-79"/>
              </a:rPr>
              <a:t>in this graph is directly proportional to the number of three cycles and two cycles containing both </a:t>
            </a:r>
            <a:r>
              <a:rPr lang="en-US" sz="2200" i="1" dirty="0">
                <a:latin typeface="Abadi" panose="020B0604020104020204" pitchFamily="34" charset="0"/>
                <a:cs typeface="Aharoni" panose="02010803020104030203" pitchFamily="2" charset="-79"/>
              </a:rPr>
              <a:t>x</a:t>
            </a:r>
            <a:r>
              <a:rPr lang="en-US" sz="2200" dirty="0">
                <a:latin typeface="Abadi" panose="020B0604020104020204" pitchFamily="34" charset="0"/>
                <a:cs typeface="Aharoni" panose="02010803020104030203" pitchFamily="2" charset="-79"/>
              </a:rPr>
              <a:t> and </a:t>
            </a:r>
            <a:r>
              <a:rPr lang="en-US" sz="2200" i="1" dirty="0">
                <a:latin typeface="Abadi" panose="020B0604020104020204" pitchFamily="34" charset="0"/>
                <a:cs typeface="Aharoni" panose="02010803020104030203" pitchFamily="2" charset="-79"/>
              </a:rPr>
              <a:t>y.</a:t>
            </a:r>
            <a:br>
              <a:rPr lang="en-US" sz="2200" dirty="0">
                <a:latin typeface="Abadi" panose="020B0604020104020204" pitchFamily="34" charset="0"/>
                <a:cs typeface="Aharoni" panose="02010803020104030203" pitchFamily="2" charset="-79"/>
              </a:rPr>
            </a:br>
            <a:endParaRPr lang="en-US" sz="2200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0" dirty="0"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Generate embeddings for each node of the undirected graph using node2vec algorithm.</a:t>
            </a:r>
            <a:br>
              <a:rPr lang="en-US" sz="2200" dirty="0">
                <a:latin typeface="Abadi" panose="020B0604020104020204" pitchFamily="34" charset="0"/>
                <a:cs typeface="Aharoni" panose="02010803020104030203" pitchFamily="2" charset="-79"/>
              </a:rPr>
            </a:br>
            <a:endParaRPr lang="en-US" sz="2200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i="0" dirty="0">
                <a:effectLst/>
                <a:latin typeface="Abadi" panose="020B0604020104020204" pitchFamily="34" charset="0"/>
                <a:cs typeface="Aharoni" panose="02010803020104030203" pitchFamily="2" charset="-79"/>
              </a:rPr>
              <a:t>Apply DBSCAN algorithm to find clusters of nodes that are densely connected together.</a:t>
            </a:r>
            <a:endParaRPr lang="en-IN" sz="2200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8151A-3C04-F015-4BB7-08B8E3B13B0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4328" y="3779033"/>
            <a:ext cx="10693488" cy="2631257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95770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374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Abadi</vt:lpstr>
      <vt:lpstr>Aharoni</vt:lpstr>
      <vt:lpstr>Arial</vt:lpstr>
      <vt:lpstr>Calibri</vt:lpstr>
      <vt:lpstr>Calibri Light</vt:lpstr>
      <vt:lpstr>Wingdings</vt:lpstr>
      <vt:lpstr>Office Theme</vt:lpstr>
      <vt:lpstr>Objective</vt:lpstr>
      <vt:lpstr>PowerPoint Presentation</vt:lpstr>
      <vt:lpstr>Invoice Trading</vt:lpstr>
      <vt:lpstr>PowerPoint Presentation</vt:lpstr>
      <vt:lpstr>PowerPoint Presentation</vt:lpstr>
      <vt:lpstr>PowerPoint Presentation</vt:lpstr>
      <vt:lpstr>PowerPoint Presentation</vt:lpstr>
      <vt:lpstr>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Learning on Graphs to Identifying Circular Trading in Goods and Services Tax</dc:title>
  <dc:creator>Sobhan Babu</dc:creator>
  <cp:lastModifiedBy>Sobhan Babu</cp:lastModifiedBy>
  <cp:revision>21</cp:revision>
  <dcterms:created xsi:type="dcterms:W3CDTF">2022-11-24T08:07:28Z</dcterms:created>
  <dcterms:modified xsi:type="dcterms:W3CDTF">2023-01-07T08:29:52Z</dcterms:modified>
</cp:coreProperties>
</file>