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6" r:id="rId4"/>
    <p:sldId id="277" r:id="rId5"/>
    <p:sldId id="268" r:id="rId6"/>
    <p:sldId id="269" r:id="rId7"/>
    <p:sldId id="270" r:id="rId8"/>
    <p:sldId id="271" r:id="rId9"/>
    <p:sldId id="272" r:id="rId10"/>
    <p:sldId id="273" r:id="rId11"/>
    <p:sldId id="26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9FDC-74B7-4236-858D-533E44B063C7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9F986-5EA6-4A7B-BB1A-5F87A2B7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30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847d3fcaf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847d3fcaf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4fa6cac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4fa6cac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47d3fc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47d3fc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847d3fcaf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847d3fcaf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60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847d3fcaf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847d3fcaf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94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4fa6cac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4fa6cac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84fa6cac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84fa6cac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84fa6cac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84fa6cac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84fa6cac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84fa6cac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84fa6cac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84fa6cac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320975"/>
            <a:ext cx="8520600" cy="3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node2vec: Scalable Feature Learning for Networks</a:t>
            </a:r>
            <a:endParaRPr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IN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ctrTitle"/>
          </p:nvPr>
        </p:nvSpPr>
        <p:spPr>
          <a:xfrm>
            <a:off x="311700" y="352250"/>
            <a:ext cx="7686000" cy="5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Visualization of Les Miserables Network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975" y="1250200"/>
            <a:ext cx="3854277" cy="360454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>
            <a:spLocks noGrp="1"/>
          </p:cNvSpPr>
          <p:nvPr>
            <p:ph type="subTitle" idx="1"/>
          </p:nvPr>
        </p:nvSpPr>
        <p:spPr>
          <a:xfrm>
            <a:off x="259750" y="1101450"/>
            <a:ext cx="4757100" cy="3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Generated by </a:t>
            </a:r>
            <a:r>
              <a:rPr lang="en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node2vec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colors reflecting: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Homophily (top)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Equivalence (bottom)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ctrTitle"/>
          </p:nvPr>
        </p:nvSpPr>
        <p:spPr>
          <a:xfrm>
            <a:off x="311700" y="352250"/>
            <a:ext cx="6814200" cy="5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Main Idea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1"/>
          </p:nvPr>
        </p:nvSpPr>
        <p:spPr>
          <a:xfrm>
            <a:off x="311699" y="1130325"/>
            <a:ext cx="7828523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choosing an appropriate notion, </a:t>
            </a:r>
            <a:r>
              <a:rPr lang="en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node2vec </a:t>
            </a: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learn representations that organize nodes based on their </a:t>
            </a: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roles</a:t>
            </a: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(structural equivalence) (BFS approach)</a:t>
            </a: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communities</a:t>
            </a: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(homophily) (DFS approach) 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275" y="2888625"/>
            <a:ext cx="4875186" cy="19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352250"/>
            <a:ext cx="6814200" cy="5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Background: Networks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965600"/>
            <a:ext cx="4260300" cy="3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b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include: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Social, Road, World Wide Web &amp; IoT etc.</a:t>
            </a:r>
            <a:b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</a:t>
            </a: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general </a:t>
            </a:r>
            <a:r>
              <a:rPr lang="en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</a:t>
            </a: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types of data can be formulated as networks.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275" y="1267900"/>
            <a:ext cx="4185349" cy="347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ctrTitle"/>
          </p:nvPr>
        </p:nvSpPr>
        <p:spPr>
          <a:xfrm>
            <a:off x="311700" y="352250"/>
            <a:ext cx="6814200" cy="5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How Node2vec take random walks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3"/>
          <p:cNvSpPr txBox="1">
            <a:spLocks noGrp="1"/>
          </p:cNvSpPr>
          <p:nvPr>
            <p:ph type="subTitle" idx="1"/>
          </p:nvPr>
        </p:nvSpPr>
        <p:spPr>
          <a:xfrm>
            <a:off x="311700" y="1193975"/>
            <a:ext cx="8520600" cy="15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for generation of random walks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walks starting from each node (r) : 10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Walk Length (l) : 80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p and q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for generation of embedding</a:t>
            </a:r>
          </a:p>
          <a:p>
            <a:pPr algn="l"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Size (k) : 10</a:t>
            </a:r>
          </a:p>
          <a:p>
            <a:pPr algn="l"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I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Dimensionality (D) : 128</a:t>
            </a:r>
          </a:p>
          <a:p>
            <a:pPr algn="l">
              <a:buClr>
                <a:srgbClr val="000000"/>
              </a:buClr>
              <a:buSzPts val="1800"/>
              <a:buFont typeface="Times New Roman"/>
              <a:buChar char="●"/>
            </a:pPr>
            <a:endParaRPr lang="en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endParaRPr lang="en"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 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24" name="Google Shape;224;p33"/>
          <p:cNvSpPr txBox="1">
            <a:spLocks noGrp="1"/>
          </p:cNvSpPr>
          <p:nvPr>
            <p:ph type="sldNum" idx="12"/>
          </p:nvPr>
        </p:nvSpPr>
        <p:spPr>
          <a:xfrm>
            <a:off x="7294151" y="98274"/>
            <a:ext cx="4530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11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subTitle" idx="1"/>
          </p:nvPr>
        </p:nvSpPr>
        <p:spPr>
          <a:xfrm>
            <a:off x="311700" y="1320975"/>
            <a:ext cx="85206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Biasing the selection of next node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248" y="1320973"/>
            <a:ext cx="2624850" cy="18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 txBox="1"/>
          <p:nvPr/>
        </p:nvSpPr>
        <p:spPr>
          <a:xfrm>
            <a:off x="311700" y="1761155"/>
            <a:ext cx="5482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 edge in random walk : </a:t>
            </a: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 at node </a:t>
            </a: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select next node from </a:t>
            </a: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neighbors ?</a:t>
            </a:r>
            <a:endParaRPr/>
          </a:p>
        </p:txBody>
      </p:sp>
      <p:sp>
        <p:nvSpPr>
          <p:cNvPr id="234" name="Google Shape;234;p34"/>
          <p:cNvSpPr txBox="1"/>
          <p:nvPr/>
        </p:nvSpPr>
        <p:spPr>
          <a:xfrm>
            <a:off x="311700" y="2789850"/>
            <a:ext cx="38229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do you like to go back to </a:t>
            </a: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?  </a:t>
            </a:r>
            <a:endParaRPr/>
          </a:p>
        </p:txBody>
      </p:sp>
      <p:sp>
        <p:nvSpPr>
          <p:cNvPr id="235" name="Google Shape;235;p34"/>
          <p:cNvSpPr txBox="1"/>
          <p:nvPr/>
        </p:nvSpPr>
        <p:spPr>
          <a:xfrm>
            <a:off x="359825" y="3333850"/>
            <a:ext cx="46074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do you like to go far from </a:t>
            </a: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?  </a:t>
            </a:r>
            <a:endParaRPr/>
          </a:p>
        </p:txBody>
      </p:sp>
      <p:sp>
        <p:nvSpPr>
          <p:cNvPr id="236" name="Google Shape;236;p34"/>
          <p:cNvSpPr txBox="1"/>
          <p:nvPr/>
        </p:nvSpPr>
        <p:spPr>
          <a:xfrm>
            <a:off x="4168425" y="3365475"/>
            <a:ext cx="23001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⟶  parameter   “</a:t>
            </a: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/>
          </a:p>
        </p:txBody>
      </p:sp>
      <p:sp>
        <p:nvSpPr>
          <p:cNvPr id="237" name="Google Shape;237;p34"/>
          <p:cNvSpPr txBox="1"/>
          <p:nvPr/>
        </p:nvSpPr>
        <p:spPr>
          <a:xfrm>
            <a:off x="4068250" y="2828375"/>
            <a:ext cx="3217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⟶  parameter  “</a:t>
            </a: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560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ctrTitle"/>
          </p:nvPr>
        </p:nvSpPr>
        <p:spPr>
          <a:xfrm>
            <a:off x="311700" y="352250"/>
            <a:ext cx="6814200" cy="5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Classic Search Strategies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311700" y="1130325"/>
            <a:ext cx="6814200" cy="3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 of </a:t>
            </a: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neighborhoods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of a source node     can be viewed as a form of local search.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</a:t>
            </a: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extreme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sampling strategies for generating neighborhood sets: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Sampling (BFS)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Depth-first Sampling (DFS)</a:t>
            </a:r>
            <a:r>
              <a:rPr lang="en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225" y="1243325"/>
            <a:ext cx="284000" cy="2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2075" y="1259350"/>
            <a:ext cx="225300" cy="2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ctrTitle"/>
          </p:nvPr>
        </p:nvSpPr>
        <p:spPr>
          <a:xfrm>
            <a:off x="311700" y="352250"/>
            <a:ext cx="6814200" cy="5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Breadth-first Sampling (BFS)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1"/>
          </p:nvPr>
        </p:nvSpPr>
        <p:spPr>
          <a:xfrm>
            <a:off x="311700" y="1130325"/>
            <a:ext cx="6814200" cy="16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Neighborhood      is restricted to nodes which are </a:t>
            </a: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immediate neighbors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source    .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neighborhood of size          BFS samples nodes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. 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1575" y="1249250"/>
            <a:ext cx="284000" cy="2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9025" y="1555150"/>
            <a:ext cx="225300" cy="2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76850" y="2092000"/>
            <a:ext cx="482475" cy="2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575" y="2356575"/>
            <a:ext cx="803525" cy="2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 rotWithShape="1">
          <a:blip r:embed="rId8">
            <a:alphaModFix/>
          </a:blip>
          <a:srcRect b="15561"/>
          <a:stretch/>
        </p:blipFill>
        <p:spPr>
          <a:xfrm>
            <a:off x="1855975" y="2692400"/>
            <a:ext cx="4661426" cy="1652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/>
          <p:nvPr/>
        </p:nvSpPr>
        <p:spPr>
          <a:xfrm>
            <a:off x="5453600" y="3535500"/>
            <a:ext cx="956700" cy="355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ctrTitle"/>
          </p:nvPr>
        </p:nvSpPr>
        <p:spPr>
          <a:xfrm>
            <a:off x="479100" y="352250"/>
            <a:ext cx="6814200" cy="5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BFS    Structural Equivalence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"/>
          </p:nvPr>
        </p:nvSpPr>
        <p:spPr>
          <a:xfrm>
            <a:off x="259750" y="1101450"/>
            <a:ext cx="5853600" cy="3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that have similar </a:t>
            </a: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roles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networks should be embedded closely together.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nodes     and      in fig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Restricting search to nearby nodes, 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BFS gives </a:t>
            </a: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microscopic view.</a:t>
            </a:r>
            <a:b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roles such as </a:t>
            </a: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bridges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hubs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inferred using BFS.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2654275" y="538400"/>
            <a:ext cx="2253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1000" y="1791850"/>
            <a:ext cx="225300" cy="2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0675" y="1804588"/>
            <a:ext cx="225300" cy="189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 rotWithShape="1">
          <a:blip r:embed="rId6">
            <a:alphaModFix/>
          </a:blip>
          <a:srcRect b="15775"/>
          <a:stretch/>
        </p:blipFill>
        <p:spPr>
          <a:xfrm>
            <a:off x="4660850" y="1791850"/>
            <a:ext cx="4246499" cy="16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/>
          <p:nvPr/>
        </p:nvSpPr>
        <p:spPr>
          <a:xfrm>
            <a:off x="7950650" y="2633375"/>
            <a:ext cx="956700" cy="355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ctrTitle"/>
          </p:nvPr>
        </p:nvSpPr>
        <p:spPr>
          <a:xfrm>
            <a:off x="311700" y="352250"/>
            <a:ext cx="6814200" cy="5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Depth-first Sampling (DFS)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8"/>
          <p:cNvSpPr txBox="1">
            <a:spLocks noGrp="1"/>
          </p:cNvSpPr>
          <p:nvPr>
            <p:ph type="subTitle" idx="1"/>
          </p:nvPr>
        </p:nvSpPr>
        <p:spPr>
          <a:xfrm>
            <a:off x="311700" y="1130325"/>
            <a:ext cx="6598200" cy="16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Neighborhood consists of nodes sequentially sampled at </a:t>
            </a: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distances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the source node    .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neighborhood of size          DFS samples nodes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125" y="1532150"/>
            <a:ext cx="225300" cy="2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69563" y="2092000"/>
            <a:ext cx="482475" cy="2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5550" y="2331000"/>
            <a:ext cx="932850" cy="2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7">
            <a:alphaModFix/>
          </a:blip>
          <a:srcRect b="15561"/>
          <a:stretch/>
        </p:blipFill>
        <p:spPr>
          <a:xfrm>
            <a:off x="1855975" y="2692400"/>
            <a:ext cx="4661426" cy="16520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/>
          <p:nvPr/>
        </p:nvSpPr>
        <p:spPr>
          <a:xfrm>
            <a:off x="5504050" y="3098100"/>
            <a:ext cx="956700" cy="355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ctrTitle"/>
          </p:nvPr>
        </p:nvSpPr>
        <p:spPr>
          <a:xfrm>
            <a:off x="479100" y="352250"/>
            <a:ext cx="6814200" cy="5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DFS    Homophily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subTitle" idx="1"/>
          </p:nvPr>
        </p:nvSpPr>
        <p:spPr>
          <a:xfrm>
            <a:off x="259750" y="1101450"/>
            <a:ext cx="5853600" cy="3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that are </a:t>
            </a: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highly interconnected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belong to similar network communities should be embedded closely together.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nodes     and     in fig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 sampled nodes reflect a 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macro-view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nodes neighborhood.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3353925" y="538400"/>
            <a:ext cx="225300" cy="15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325" y="2074700"/>
            <a:ext cx="225300" cy="2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 rotWithShape="1">
          <a:blip r:embed="rId5">
            <a:alphaModFix/>
          </a:blip>
          <a:srcRect b="13674"/>
          <a:stretch/>
        </p:blipFill>
        <p:spPr>
          <a:xfrm>
            <a:off x="4572000" y="1791850"/>
            <a:ext cx="4335350" cy="16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8800" y="2089459"/>
            <a:ext cx="225300" cy="18506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7950650" y="2216250"/>
            <a:ext cx="956700" cy="355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418</Words>
  <Application>Microsoft Office PowerPoint</Application>
  <PresentationFormat>On-screen Show (16:9)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Times New Roman</vt:lpstr>
      <vt:lpstr>Arial</vt:lpstr>
      <vt:lpstr>Simple Light</vt:lpstr>
      <vt:lpstr>PowerPoint Presentation</vt:lpstr>
      <vt:lpstr>Background: Networks</vt:lpstr>
      <vt:lpstr>How Node2vec take random walks</vt:lpstr>
      <vt:lpstr>PowerPoint Presentation</vt:lpstr>
      <vt:lpstr>Classic Search Strategies</vt:lpstr>
      <vt:lpstr>Breadth-first Sampling (BFS)</vt:lpstr>
      <vt:lpstr>BFS    Structural Equivalence</vt:lpstr>
      <vt:lpstr>Depth-first Sampling (DFS)</vt:lpstr>
      <vt:lpstr>DFS    Homophily</vt:lpstr>
      <vt:lpstr>Visualization of Les Miserables Network</vt:lpstr>
      <vt:lpstr>Main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aan</dc:creator>
  <cp:lastModifiedBy>Sobhan Babu</cp:lastModifiedBy>
  <cp:revision>3</cp:revision>
  <cp:lastPrinted>2018-11-28T15:31:09Z</cp:lastPrinted>
  <dcterms:modified xsi:type="dcterms:W3CDTF">2023-01-07T10:26:40Z</dcterms:modified>
</cp:coreProperties>
</file>