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0" r:id="rId4"/>
    <p:sldId id="262" r:id="rId5"/>
    <p:sldId id="268" r:id="rId6"/>
    <p:sldId id="267" r:id="rId7"/>
    <p:sldId id="269" r:id="rId8"/>
    <p:sldId id="275" r:id="rId9"/>
    <p:sldId id="278" r:id="rId10"/>
    <p:sldId id="294" r:id="rId11"/>
    <p:sldId id="296" r:id="rId12"/>
    <p:sldId id="285" r:id="rId13"/>
    <p:sldId id="291" r:id="rId14"/>
    <p:sldId id="279" r:id="rId15"/>
    <p:sldId id="314" r:id="rId16"/>
    <p:sldId id="292" r:id="rId17"/>
    <p:sldId id="315" r:id="rId18"/>
    <p:sldId id="316" r:id="rId19"/>
    <p:sldId id="317" r:id="rId20"/>
    <p:sldId id="297" r:id="rId21"/>
    <p:sldId id="298" r:id="rId22"/>
    <p:sldId id="299" r:id="rId23"/>
    <p:sldId id="280" r:id="rId24"/>
    <p:sldId id="29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08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2198E-BD11-4BF2-8F5C-5FD9DEAAF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8001" y="2446197"/>
            <a:ext cx="7766936" cy="1646302"/>
          </a:xfrm>
        </p:spPr>
        <p:txBody>
          <a:bodyPr/>
          <a:lstStyle/>
          <a:p>
            <a:pPr algn="l"/>
            <a:r>
              <a:rPr lang="en-IN" dirty="0"/>
              <a:t>Word Vector Model</a:t>
            </a:r>
          </a:p>
        </p:txBody>
      </p:sp>
    </p:spTree>
    <p:extLst>
      <p:ext uri="{BB962C8B-B14F-4D97-AF65-F5344CB8AC3E}">
        <p14:creationId xmlns:p14="http://schemas.microsoft.com/office/powerpoint/2010/main" val="627997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051" y="1733261"/>
            <a:ext cx="6987711" cy="41587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2B5410-3139-AC0C-DF40-8983BC421952}"/>
              </a:ext>
            </a:extLst>
          </p:cNvPr>
          <p:cNvSpPr txBox="1"/>
          <p:nvPr/>
        </p:nvSpPr>
        <p:spPr>
          <a:xfrm>
            <a:off x="224287" y="297944"/>
            <a:ext cx="94027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1" i="1" dirty="0"/>
              <a:t>Word2Vec</a:t>
            </a:r>
            <a:r>
              <a:rPr lang="en-CA" dirty="0"/>
              <a:t> uses words </a:t>
            </a:r>
            <a:r>
              <a:rPr lang="en-CA" dirty="0" err="1"/>
              <a:t>upto</a:t>
            </a:r>
            <a:r>
              <a:rPr lang="en-CA" dirty="0"/>
              <a:t> </a:t>
            </a:r>
            <a:r>
              <a:rPr lang="en-CA" b="1" i="1" dirty="0">
                <a:solidFill>
                  <a:schemeClr val="accent1"/>
                </a:solidFill>
              </a:rPr>
              <a:t>k </a:t>
            </a:r>
            <a:r>
              <a:rPr lang="en-CA" dirty="0"/>
              <a:t> positions away from each word to create context of a given word.</a:t>
            </a:r>
          </a:p>
        </p:txBody>
      </p:sp>
    </p:spTree>
    <p:extLst>
      <p:ext uri="{BB962C8B-B14F-4D97-AF65-F5344CB8AC3E}">
        <p14:creationId xmlns:p14="http://schemas.microsoft.com/office/powerpoint/2010/main" val="2559381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CA726-14CD-A142-8639-CE31D841F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207038"/>
          </a:xfrm>
        </p:spPr>
        <p:txBody>
          <a:bodyPr>
            <a:normAutofit fontScale="90000"/>
          </a:bodyPr>
          <a:lstStyle/>
          <a:p>
            <a:r>
              <a:rPr lang="en-US" dirty="0"/>
              <a:t>Word2Vec: Data generation (window size = 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781D8-28A7-E643-A62B-49ADAD0D8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D150-C7B9-2048-9229-04A849C5E15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0B2D70-A523-6B47-8E5F-89B0F530B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68551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/>
              <a:t>Example: d1 = </a:t>
            </a:r>
            <a:r>
              <a:rPr lang="en-US" dirty="0"/>
              <a:t>“king brave man” , d2 = “queen beautiful women”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A47716C6-D20C-6848-B39B-EF8CE35438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2939007"/>
              </p:ext>
            </p:extLst>
          </p:nvPr>
        </p:nvGraphicFramePr>
        <p:xfrm>
          <a:off x="619094" y="1625334"/>
          <a:ext cx="8620124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5031">
                  <a:extLst>
                    <a:ext uri="{9D8B030D-6E8A-4147-A177-3AD203B41FA5}">
                      <a16:colId xmlns:a16="http://schemas.microsoft.com/office/drawing/2014/main" val="3524598945"/>
                    </a:ext>
                  </a:extLst>
                </a:gridCol>
                <a:gridCol w="2155031">
                  <a:extLst>
                    <a:ext uri="{9D8B030D-6E8A-4147-A177-3AD203B41FA5}">
                      <a16:colId xmlns:a16="http://schemas.microsoft.com/office/drawing/2014/main" val="2613202405"/>
                    </a:ext>
                  </a:extLst>
                </a:gridCol>
                <a:gridCol w="2155031">
                  <a:extLst>
                    <a:ext uri="{9D8B030D-6E8A-4147-A177-3AD203B41FA5}">
                      <a16:colId xmlns:a16="http://schemas.microsoft.com/office/drawing/2014/main" val="2991750073"/>
                    </a:ext>
                  </a:extLst>
                </a:gridCol>
                <a:gridCol w="2155031">
                  <a:extLst>
                    <a:ext uri="{9D8B030D-6E8A-4147-A177-3AD203B41FA5}">
                      <a16:colId xmlns:a16="http://schemas.microsoft.com/office/drawing/2014/main" val="1944424513"/>
                    </a:ext>
                  </a:extLst>
                </a:gridCol>
              </a:tblGrid>
              <a:tr h="50659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Word one hot encoding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neighbor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Neighbor one hot encoding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223021"/>
                  </a:ext>
                </a:extLst>
              </a:tr>
              <a:tr h="2894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[1,0,0,0,0,0]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brave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[0,1,0,0,0,0]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984105"/>
                  </a:ext>
                </a:extLst>
              </a:tr>
              <a:tr h="2894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[1,0,0,0,0,0]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[0,0,1,0,0,0]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162327"/>
                  </a:ext>
                </a:extLst>
              </a:tr>
              <a:tr h="2894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brave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[0,1,0,0,0,0]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[1,0,0,0,0,0]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904896"/>
                  </a:ext>
                </a:extLst>
              </a:tr>
              <a:tr h="2894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brave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[0,1,0,0,0,0]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[0,0,1,0,0,0]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624856"/>
                  </a:ext>
                </a:extLst>
              </a:tr>
              <a:tr h="2894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[0,0,1,0,0,0]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[1,0,0,0,0,0]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141262"/>
                  </a:ext>
                </a:extLst>
              </a:tr>
              <a:tr h="2894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[0,0,1,0,0,0]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brave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[0,1,0,0,0,0]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318938"/>
                  </a:ext>
                </a:extLst>
              </a:tr>
              <a:tr h="2894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queen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[0,0,0,1,0,0]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beautiful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[0,0,0,0,1,0]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377418"/>
                  </a:ext>
                </a:extLst>
              </a:tr>
              <a:tr h="2894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queen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[0,0,0,1,0,0]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women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[0,0,0,0,0,1]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31843"/>
                  </a:ext>
                </a:extLst>
              </a:tr>
              <a:tr h="2894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beautiful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[0,0,0,0,1,0]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queen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[0,0,0,1,0,0]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094052"/>
                  </a:ext>
                </a:extLst>
              </a:tr>
              <a:tr h="28948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beautiful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[0,0,0,0,1,0]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women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[0,0,0,0,0,1]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36076"/>
                  </a:ext>
                </a:extLst>
              </a:tr>
              <a:tr h="2894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[0,0,0,0,0,1]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queen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[0,0,0,1,0,0]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252346"/>
                  </a:ext>
                </a:extLst>
              </a:tr>
              <a:tr h="2894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[0,0,0,0,0,1]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beautiful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[0,0,0,0,1,0]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130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4675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8B3FD-36F7-4B92-80D8-F6E2B60A0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417"/>
          </a:xfrm>
        </p:spPr>
        <p:txBody>
          <a:bodyPr/>
          <a:lstStyle/>
          <a:p>
            <a:r>
              <a:rPr lang="en-US" dirty="0"/>
              <a:t>Two Variations: CBOW and Skip-grams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E9F987-8B5C-477A-8179-D2D14F986E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019" y="1305018"/>
            <a:ext cx="7620000" cy="4722720"/>
          </a:xfrm>
        </p:spPr>
      </p:pic>
    </p:spTree>
    <p:extLst>
      <p:ext uri="{BB962C8B-B14F-4D97-AF65-F5344CB8AC3E}">
        <p14:creationId xmlns:p14="http://schemas.microsoft.com/office/powerpoint/2010/main" val="1245968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ADD0F-4E28-4C67-8F57-DC8DC1BCE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190" y="325514"/>
            <a:ext cx="8596668" cy="659907"/>
          </a:xfrm>
        </p:spPr>
        <p:txBody>
          <a:bodyPr/>
          <a:lstStyle/>
          <a:p>
            <a:r>
              <a:rPr lang="en-IN" dirty="0"/>
              <a:t>Skip-gram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2C573-E37C-4D48-822A-D14091BEC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74199"/>
            <a:ext cx="8596668" cy="58503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It is constructed with the focus word as the single input vector, and the target context words as output layer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687441-C1F5-4435-B1A3-9BEF01253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635" y="2050742"/>
            <a:ext cx="6122065" cy="487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203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02F83B0-D69A-BA48-A102-39650DC1F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word2Vec work?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C4BAEF7-F0DF-3844-882C-F2DAB5F87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2999"/>
            <a:ext cx="8596668" cy="3880773"/>
          </a:xfrm>
        </p:spPr>
        <p:txBody>
          <a:bodyPr/>
          <a:lstStyle/>
          <a:p>
            <a:r>
              <a:rPr lang="en-CA" dirty="0"/>
              <a:t>Represent each word as a </a:t>
            </a:r>
            <a:r>
              <a:rPr lang="en-CA" b="1" i="1" dirty="0"/>
              <a:t>d</a:t>
            </a:r>
            <a:r>
              <a:rPr lang="en-CA" dirty="0"/>
              <a:t> dimensional vector. </a:t>
            </a:r>
          </a:p>
          <a:p>
            <a:r>
              <a:rPr lang="en-CA" dirty="0"/>
              <a:t>Represent each context as a </a:t>
            </a:r>
            <a:r>
              <a:rPr lang="en-CA" b="1" i="1" dirty="0"/>
              <a:t>d</a:t>
            </a:r>
            <a:r>
              <a:rPr lang="en-CA" dirty="0"/>
              <a:t> dimensional vector. </a:t>
            </a:r>
          </a:p>
          <a:p>
            <a:r>
              <a:rPr lang="en-CA" dirty="0"/>
              <a:t>Initialize all vectors to random weights. </a:t>
            </a:r>
          </a:p>
          <a:p>
            <a:r>
              <a:rPr lang="en-CA" dirty="0"/>
              <a:t>Arrange vectors in two matrices, U and V each of dimensions n*d and d*n respectively, where n is the number of words in corpus.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4BD3E-A08F-4743-AA8C-FD50BE0FA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D150-C7B9-2048-9229-04A849C5E15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3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FB6FF-9E0C-1045-9DDB-E23A7F9AC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9270"/>
            <a:ext cx="10381730" cy="1320800"/>
          </a:xfrm>
        </p:spPr>
        <p:txBody>
          <a:bodyPr/>
          <a:lstStyle/>
          <a:p>
            <a:r>
              <a:rPr lang="en-US" dirty="0"/>
              <a:t>Word2Vec : Neural Network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C39FB7-3ED7-124D-A21E-EC539871A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D150-C7B9-2048-9229-04A849C5E15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A1A4D8E-62F9-714D-B686-67FE2FE5663A}"/>
              </a:ext>
            </a:extLst>
          </p:cNvPr>
          <p:cNvSpPr/>
          <p:nvPr/>
        </p:nvSpPr>
        <p:spPr>
          <a:xfrm>
            <a:off x="2815550" y="1727200"/>
            <a:ext cx="1060450" cy="4749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B351515-127F-5442-A654-F7255B717223}"/>
              </a:ext>
            </a:extLst>
          </p:cNvPr>
          <p:cNvSpPr/>
          <p:nvPr/>
        </p:nvSpPr>
        <p:spPr>
          <a:xfrm>
            <a:off x="5565775" y="1727200"/>
            <a:ext cx="1060450" cy="4749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0D7B171-E261-2C43-9A94-0E75D3807851}"/>
              </a:ext>
            </a:extLst>
          </p:cNvPr>
          <p:cNvSpPr/>
          <p:nvPr/>
        </p:nvSpPr>
        <p:spPr>
          <a:xfrm>
            <a:off x="8316000" y="1727200"/>
            <a:ext cx="1060450" cy="4749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EA2DD05-37E8-1F4F-844E-EC6EA8F09CD6}"/>
              </a:ext>
            </a:extLst>
          </p:cNvPr>
          <p:cNvSpPr>
            <a:spLocks noChangeAspect="1"/>
          </p:cNvSpPr>
          <p:nvPr/>
        </p:nvSpPr>
        <p:spPr>
          <a:xfrm>
            <a:off x="3065125" y="1839000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FDED799-B859-104D-9AE5-DA4DA5A808BA}"/>
              </a:ext>
            </a:extLst>
          </p:cNvPr>
          <p:cNvSpPr>
            <a:spLocks noChangeAspect="1"/>
          </p:cNvSpPr>
          <p:nvPr/>
        </p:nvSpPr>
        <p:spPr>
          <a:xfrm>
            <a:off x="3065125" y="2636254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3166C9E-BF40-6C4A-A2CE-5EF914336117}"/>
              </a:ext>
            </a:extLst>
          </p:cNvPr>
          <p:cNvSpPr>
            <a:spLocks noChangeAspect="1"/>
          </p:cNvSpPr>
          <p:nvPr/>
        </p:nvSpPr>
        <p:spPr>
          <a:xfrm>
            <a:off x="3053575" y="3433508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92C35F5-8455-6D4C-8F4E-2E2AB3E3CEF9}"/>
              </a:ext>
            </a:extLst>
          </p:cNvPr>
          <p:cNvSpPr>
            <a:spLocks noChangeAspect="1"/>
          </p:cNvSpPr>
          <p:nvPr/>
        </p:nvSpPr>
        <p:spPr>
          <a:xfrm>
            <a:off x="3059350" y="4230762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A453FFF-6F91-E043-9F4F-C95950C8EEEE}"/>
              </a:ext>
            </a:extLst>
          </p:cNvPr>
          <p:cNvSpPr>
            <a:spLocks noChangeAspect="1"/>
          </p:cNvSpPr>
          <p:nvPr/>
        </p:nvSpPr>
        <p:spPr>
          <a:xfrm>
            <a:off x="3059350" y="5028016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C80B516-CDE3-4345-8EFE-865E3F6B1B4F}"/>
              </a:ext>
            </a:extLst>
          </p:cNvPr>
          <p:cNvSpPr>
            <a:spLocks noChangeAspect="1"/>
          </p:cNvSpPr>
          <p:nvPr/>
        </p:nvSpPr>
        <p:spPr>
          <a:xfrm>
            <a:off x="3053575" y="5825268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8278CD-5C99-BB47-AFB4-9AF6C33FB829}"/>
              </a:ext>
            </a:extLst>
          </p:cNvPr>
          <p:cNvSpPr>
            <a:spLocks noChangeAspect="1"/>
          </p:cNvSpPr>
          <p:nvPr/>
        </p:nvSpPr>
        <p:spPr>
          <a:xfrm>
            <a:off x="8565575" y="1839000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9A0784E-716B-2D45-BB1C-13F6A32B28DE}"/>
              </a:ext>
            </a:extLst>
          </p:cNvPr>
          <p:cNvSpPr>
            <a:spLocks noChangeAspect="1"/>
          </p:cNvSpPr>
          <p:nvPr/>
        </p:nvSpPr>
        <p:spPr>
          <a:xfrm>
            <a:off x="8565575" y="2636254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08EE70E-12C2-324A-A45C-B440C2FF96A0}"/>
              </a:ext>
            </a:extLst>
          </p:cNvPr>
          <p:cNvSpPr>
            <a:spLocks noChangeAspect="1"/>
          </p:cNvSpPr>
          <p:nvPr/>
        </p:nvSpPr>
        <p:spPr>
          <a:xfrm>
            <a:off x="8554025" y="3433508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9F7EACA-D966-5B46-9352-48FB8D6D1887}"/>
              </a:ext>
            </a:extLst>
          </p:cNvPr>
          <p:cNvSpPr>
            <a:spLocks noChangeAspect="1"/>
          </p:cNvSpPr>
          <p:nvPr/>
        </p:nvSpPr>
        <p:spPr>
          <a:xfrm>
            <a:off x="8559800" y="4230762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A8B2A64-FA1D-1545-9FDA-492182E4DD37}"/>
              </a:ext>
            </a:extLst>
          </p:cNvPr>
          <p:cNvSpPr>
            <a:spLocks noChangeAspect="1"/>
          </p:cNvSpPr>
          <p:nvPr/>
        </p:nvSpPr>
        <p:spPr>
          <a:xfrm>
            <a:off x="8559800" y="5028016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6536300-FC77-3946-8ECC-0CD0184C6A30}"/>
              </a:ext>
            </a:extLst>
          </p:cNvPr>
          <p:cNvSpPr>
            <a:spLocks noChangeAspect="1"/>
          </p:cNvSpPr>
          <p:nvPr/>
        </p:nvSpPr>
        <p:spPr>
          <a:xfrm>
            <a:off x="8554025" y="5825268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41FEC97-05ED-FD45-BB59-634396712A9C}"/>
              </a:ext>
            </a:extLst>
          </p:cNvPr>
          <p:cNvSpPr>
            <a:spLocks noChangeAspect="1"/>
          </p:cNvSpPr>
          <p:nvPr/>
        </p:nvSpPr>
        <p:spPr>
          <a:xfrm>
            <a:off x="5815350" y="3433508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48839A0-DF76-2043-8E16-4C05671CCE72}"/>
              </a:ext>
            </a:extLst>
          </p:cNvPr>
          <p:cNvSpPr>
            <a:spLocks noChangeAspect="1"/>
          </p:cNvSpPr>
          <p:nvPr/>
        </p:nvSpPr>
        <p:spPr>
          <a:xfrm>
            <a:off x="5821125" y="4230762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1AD36D-96F0-324B-AED4-24063B42FCBC}"/>
              </a:ext>
            </a:extLst>
          </p:cNvPr>
          <p:cNvCxnSpPr>
            <a:stCxn id="8" idx="6"/>
            <a:endCxn id="21" idx="2"/>
          </p:cNvCxnSpPr>
          <p:nvPr/>
        </p:nvCxnSpPr>
        <p:spPr>
          <a:xfrm>
            <a:off x="3626426" y="2119650"/>
            <a:ext cx="2188925" cy="1594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BA45F4-9213-2749-8EE0-30A464DFAEA3}"/>
              </a:ext>
            </a:extLst>
          </p:cNvPr>
          <p:cNvCxnSpPr>
            <a:cxnSpLocks/>
            <a:stCxn id="8" idx="6"/>
            <a:endCxn id="22" idx="2"/>
          </p:cNvCxnSpPr>
          <p:nvPr/>
        </p:nvCxnSpPr>
        <p:spPr>
          <a:xfrm>
            <a:off x="3626425" y="2119650"/>
            <a:ext cx="2194700" cy="2391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B96D8D6-C741-2649-9DD1-5D5106F13714}"/>
              </a:ext>
            </a:extLst>
          </p:cNvPr>
          <p:cNvCxnSpPr>
            <a:cxnSpLocks/>
            <a:stCxn id="9" idx="6"/>
            <a:endCxn id="21" idx="2"/>
          </p:cNvCxnSpPr>
          <p:nvPr/>
        </p:nvCxnSpPr>
        <p:spPr>
          <a:xfrm>
            <a:off x="3626426" y="2916904"/>
            <a:ext cx="2188925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B926B2D-1DD8-AE46-B8AF-307F86BAD8F8}"/>
              </a:ext>
            </a:extLst>
          </p:cNvPr>
          <p:cNvCxnSpPr>
            <a:cxnSpLocks/>
            <a:stCxn id="9" idx="6"/>
            <a:endCxn id="22" idx="2"/>
          </p:cNvCxnSpPr>
          <p:nvPr/>
        </p:nvCxnSpPr>
        <p:spPr>
          <a:xfrm>
            <a:off x="3626425" y="2916904"/>
            <a:ext cx="2194700" cy="1594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0BAFC39-ABC2-1348-9D06-B2DE3C98967F}"/>
              </a:ext>
            </a:extLst>
          </p:cNvPr>
          <p:cNvCxnSpPr>
            <a:cxnSpLocks/>
            <a:stCxn id="10" idx="6"/>
            <a:endCxn id="22" idx="2"/>
          </p:cNvCxnSpPr>
          <p:nvPr/>
        </p:nvCxnSpPr>
        <p:spPr>
          <a:xfrm>
            <a:off x="3614875" y="3714158"/>
            <a:ext cx="2206250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B83DB0-BA21-DA4A-9C7F-68022B5DE73E}"/>
              </a:ext>
            </a:extLst>
          </p:cNvPr>
          <p:cNvCxnSpPr>
            <a:cxnSpLocks/>
            <a:stCxn id="10" idx="6"/>
            <a:endCxn id="21" idx="2"/>
          </p:cNvCxnSpPr>
          <p:nvPr/>
        </p:nvCxnSpPr>
        <p:spPr>
          <a:xfrm>
            <a:off x="3614876" y="3714158"/>
            <a:ext cx="22004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FDEF862-8744-7149-BDC0-362966502C10}"/>
              </a:ext>
            </a:extLst>
          </p:cNvPr>
          <p:cNvCxnSpPr>
            <a:cxnSpLocks/>
            <a:stCxn id="12" idx="6"/>
            <a:endCxn id="21" idx="2"/>
          </p:cNvCxnSpPr>
          <p:nvPr/>
        </p:nvCxnSpPr>
        <p:spPr>
          <a:xfrm flipV="1">
            <a:off x="3620650" y="3714158"/>
            <a:ext cx="2194700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AAF8479-7B22-D443-A629-DC6E685938CC}"/>
              </a:ext>
            </a:extLst>
          </p:cNvPr>
          <p:cNvCxnSpPr>
            <a:cxnSpLocks/>
            <a:stCxn id="12" idx="6"/>
            <a:endCxn id="22" idx="2"/>
          </p:cNvCxnSpPr>
          <p:nvPr/>
        </p:nvCxnSpPr>
        <p:spPr>
          <a:xfrm>
            <a:off x="3620651" y="4511412"/>
            <a:ext cx="22004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8E3F30B-3158-9A46-B18E-B3C81B38DB1F}"/>
              </a:ext>
            </a:extLst>
          </p:cNvPr>
          <p:cNvCxnSpPr>
            <a:cxnSpLocks/>
            <a:stCxn id="13" idx="6"/>
            <a:endCxn id="21" idx="2"/>
          </p:cNvCxnSpPr>
          <p:nvPr/>
        </p:nvCxnSpPr>
        <p:spPr>
          <a:xfrm flipV="1">
            <a:off x="3620650" y="3714158"/>
            <a:ext cx="2194700" cy="1594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D82AEF3-0388-3242-AD92-84A4446F3E26}"/>
              </a:ext>
            </a:extLst>
          </p:cNvPr>
          <p:cNvCxnSpPr>
            <a:cxnSpLocks/>
            <a:stCxn id="13" idx="6"/>
            <a:endCxn id="22" idx="2"/>
          </p:cNvCxnSpPr>
          <p:nvPr/>
        </p:nvCxnSpPr>
        <p:spPr>
          <a:xfrm flipV="1">
            <a:off x="3620651" y="4511412"/>
            <a:ext cx="2200475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E2CE894-430D-E841-AA8F-F1E4331FE6CA}"/>
              </a:ext>
            </a:extLst>
          </p:cNvPr>
          <p:cNvCxnSpPr>
            <a:cxnSpLocks/>
            <a:stCxn id="14" idx="6"/>
            <a:endCxn id="21" idx="2"/>
          </p:cNvCxnSpPr>
          <p:nvPr/>
        </p:nvCxnSpPr>
        <p:spPr>
          <a:xfrm flipV="1">
            <a:off x="3614876" y="3714158"/>
            <a:ext cx="2200475" cy="2391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3BB5655-37A4-A248-8490-DECB817FD560}"/>
              </a:ext>
            </a:extLst>
          </p:cNvPr>
          <p:cNvCxnSpPr>
            <a:cxnSpLocks/>
            <a:stCxn id="14" idx="6"/>
            <a:endCxn id="22" idx="2"/>
          </p:cNvCxnSpPr>
          <p:nvPr/>
        </p:nvCxnSpPr>
        <p:spPr>
          <a:xfrm flipV="1">
            <a:off x="3614875" y="4511412"/>
            <a:ext cx="2206250" cy="1594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1E953FC-F74E-AC47-827F-7EF229AE1B2B}"/>
              </a:ext>
            </a:extLst>
          </p:cNvPr>
          <p:cNvCxnSpPr>
            <a:cxnSpLocks/>
            <a:stCxn id="21" idx="6"/>
            <a:endCxn id="15" idx="2"/>
          </p:cNvCxnSpPr>
          <p:nvPr/>
        </p:nvCxnSpPr>
        <p:spPr>
          <a:xfrm flipV="1">
            <a:off x="6376651" y="2119650"/>
            <a:ext cx="2188925" cy="1594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736AF42-7AB3-8041-B2FD-8BF19992D673}"/>
              </a:ext>
            </a:extLst>
          </p:cNvPr>
          <p:cNvCxnSpPr>
            <a:cxnSpLocks/>
            <a:stCxn id="21" idx="6"/>
          </p:cNvCxnSpPr>
          <p:nvPr/>
        </p:nvCxnSpPr>
        <p:spPr>
          <a:xfrm flipV="1">
            <a:off x="6376651" y="2916904"/>
            <a:ext cx="2177375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0FE6302-EC61-2543-B05C-19DCE492E1EE}"/>
              </a:ext>
            </a:extLst>
          </p:cNvPr>
          <p:cNvCxnSpPr>
            <a:cxnSpLocks/>
            <a:stCxn id="21" idx="6"/>
            <a:endCxn id="17" idx="2"/>
          </p:cNvCxnSpPr>
          <p:nvPr/>
        </p:nvCxnSpPr>
        <p:spPr>
          <a:xfrm>
            <a:off x="6376651" y="3714158"/>
            <a:ext cx="21773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E719A1A-4BD5-4E4C-A032-8DAC642C479A}"/>
              </a:ext>
            </a:extLst>
          </p:cNvPr>
          <p:cNvCxnSpPr>
            <a:cxnSpLocks/>
            <a:stCxn id="21" idx="6"/>
            <a:endCxn id="18" idx="2"/>
          </p:cNvCxnSpPr>
          <p:nvPr/>
        </p:nvCxnSpPr>
        <p:spPr>
          <a:xfrm>
            <a:off x="6376650" y="3714158"/>
            <a:ext cx="2183150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2913FB7-DB43-9040-B1B0-2128B562BAB7}"/>
              </a:ext>
            </a:extLst>
          </p:cNvPr>
          <p:cNvCxnSpPr>
            <a:cxnSpLocks/>
            <a:stCxn id="21" idx="6"/>
            <a:endCxn id="19" idx="2"/>
          </p:cNvCxnSpPr>
          <p:nvPr/>
        </p:nvCxnSpPr>
        <p:spPr>
          <a:xfrm>
            <a:off x="6376650" y="3714158"/>
            <a:ext cx="2183150" cy="1594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060B52F-E432-FA40-89F4-5284EAE4611E}"/>
              </a:ext>
            </a:extLst>
          </p:cNvPr>
          <p:cNvCxnSpPr>
            <a:cxnSpLocks/>
            <a:stCxn id="21" idx="6"/>
            <a:endCxn id="20" idx="2"/>
          </p:cNvCxnSpPr>
          <p:nvPr/>
        </p:nvCxnSpPr>
        <p:spPr>
          <a:xfrm>
            <a:off x="6376651" y="3714158"/>
            <a:ext cx="2177375" cy="2391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7BAD08B-8A1C-0342-88CE-0FC10AB77ED1}"/>
              </a:ext>
            </a:extLst>
          </p:cNvPr>
          <p:cNvCxnSpPr>
            <a:cxnSpLocks/>
            <a:stCxn id="22" idx="6"/>
            <a:endCxn id="15" idx="2"/>
          </p:cNvCxnSpPr>
          <p:nvPr/>
        </p:nvCxnSpPr>
        <p:spPr>
          <a:xfrm flipV="1">
            <a:off x="6382425" y="2119650"/>
            <a:ext cx="2183150" cy="2391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749D55F-AB9C-B147-9E09-B368C009B04D}"/>
              </a:ext>
            </a:extLst>
          </p:cNvPr>
          <p:cNvCxnSpPr>
            <a:cxnSpLocks/>
            <a:stCxn id="22" idx="6"/>
            <a:endCxn id="16" idx="2"/>
          </p:cNvCxnSpPr>
          <p:nvPr/>
        </p:nvCxnSpPr>
        <p:spPr>
          <a:xfrm flipV="1">
            <a:off x="6382425" y="2916904"/>
            <a:ext cx="2183150" cy="1594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604C18F-C566-2840-950F-FBF0FC737C8C}"/>
              </a:ext>
            </a:extLst>
          </p:cNvPr>
          <p:cNvCxnSpPr>
            <a:cxnSpLocks/>
            <a:stCxn id="22" idx="6"/>
            <a:endCxn id="17" idx="2"/>
          </p:cNvCxnSpPr>
          <p:nvPr/>
        </p:nvCxnSpPr>
        <p:spPr>
          <a:xfrm flipV="1">
            <a:off x="6382425" y="3714158"/>
            <a:ext cx="2171600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57B7866-EDAF-9A4E-8CF4-34406468B95C}"/>
              </a:ext>
            </a:extLst>
          </p:cNvPr>
          <p:cNvCxnSpPr>
            <a:cxnSpLocks/>
            <a:stCxn id="22" idx="6"/>
            <a:endCxn id="18" idx="2"/>
          </p:cNvCxnSpPr>
          <p:nvPr/>
        </p:nvCxnSpPr>
        <p:spPr>
          <a:xfrm>
            <a:off x="6382426" y="4511412"/>
            <a:ext cx="21773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87DF8C3-A39A-874D-89E2-9C10E602ED6B}"/>
              </a:ext>
            </a:extLst>
          </p:cNvPr>
          <p:cNvCxnSpPr>
            <a:cxnSpLocks/>
            <a:stCxn id="22" idx="6"/>
            <a:endCxn id="19" idx="2"/>
          </p:cNvCxnSpPr>
          <p:nvPr/>
        </p:nvCxnSpPr>
        <p:spPr>
          <a:xfrm>
            <a:off x="6382426" y="4511412"/>
            <a:ext cx="2177375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930E792-FD9C-004F-9E3E-44CDC51E28F7}"/>
              </a:ext>
            </a:extLst>
          </p:cNvPr>
          <p:cNvCxnSpPr>
            <a:cxnSpLocks/>
            <a:stCxn id="22" idx="6"/>
            <a:endCxn id="20" idx="2"/>
          </p:cNvCxnSpPr>
          <p:nvPr/>
        </p:nvCxnSpPr>
        <p:spPr>
          <a:xfrm>
            <a:off x="6382425" y="4511412"/>
            <a:ext cx="2171600" cy="1594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A3EE0FE2-7546-A141-9BA5-801BD2367218}"/>
              </a:ext>
            </a:extLst>
          </p:cNvPr>
          <p:cNvSpPr txBox="1"/>
          <p:nvPr/>
        </p:nvSpPr>
        <p:spPr>
          <a:xfrm>
            <a:off x="5410107" y="1239891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Hidden layer (linear)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E253350-9867-1341-95BA-798B75E92C59}"/>
              </a:ext>
            </a:extLst>
          </p:cNvPr>
          <p:cNvSpPr txBox="1"/>
          <p:nvPr/>
        </p:nvSpPr>
        <p:spPr>
          <a:xfrm>
            <a:off x="2745290" y="1239891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Input layer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CAA4AFA-7367-5E4A-AE03-53532E745B06}"/>
              </a:ext>
            </a:extLst>
          </p:cNvPr>
          <p:cNvSpPr txBox="1"/>
          <p:nvPr/>
        </p:nvSpPr>
        <p:spPr>
          <a:xfrm>
            <a:off x="7937162" y="1239891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Output (</a:t>
            </a:r>
            <a:r>
              <a:rPr lang="en-US" dirty="0" err="1">
                <a:latin typeface="Corbel" panose="020B0503020204020204" pitchFamily="34" charset="0"/>
              </a:rPr>
              <a:t>softmax</a:t>
            </a:r>
            <a:r>
              <a:rPr lang="en-US" dirty="0">
                <a:latin typeface="Corbel" panose="020B0503020204020204" pitchFamily="34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6CE668-F527-C5B1-FC4E-865298ADA144}"/>
              </a:ext>
            </a:extLst>
          </p:cNvPr>
          <p:cNvSpPr txBox="1"/>
          <p:nvPr/>
        </p:nvSpPr>
        <p:spPr>
          <a:xfrm>
            <a:off x="3045123" y="1425522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/>
              <a:t>Size 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B0F4F4-A003-8570-72E2-BA9F6185E6D1}"/>
              </a:ext>
            </a:extLst>
          </p:cNvPr>
          <p:cNvSpPr txBox="1"/>
          <p:nvPr/>
        </p:nvSpPr>
        <p:spPr>
          <a:xfrm>
            <a:off x="5681923" y="1431277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/>
              <a:t>Size 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A3EC9B-231C-C200-81B0-4B31D77C9F35}"/>
              </a:ext>
            </a:extLst>
          </p:cNvPr>
          <p:cNvSpPr txBox="1"/>
          <p:nvPr/>
        </p:nvSpPr>
        <p:spPr>
          <a:xfrm>
            <a:off x="8551632" y="1462915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/>
              <a:t>Size 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740C34-C725-0535-180B-519E3913C679}"/>
              </a:ext>
            </a:extLst>
          </p:cNvPr>
          <p:cNvSpPr txBox="1"/>
          <p:nvPr/>
        </p:nvSpPr>
        <p:spPr>
          <a:xfrm>
            <a:off x="4149307" y="290351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D01F73-3884-7D22-5837-EED443099061}"/>
              </a:ext>
            </a:extLst>
          </p:cNvPr>
          <p:cNvSpPr txBox="1"/>
          <p:nvPr/>
        </p:nvSpPr>
        <p:spPr>
          <a:xfrm>
            <a:off x="7875912" y="2946645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939312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150DF-18D7-4093-8EF0-E20E7D91E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5EEE5-6AE2-4A3F-87EE-7B0DC98E7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hidden layer simply amounts to copying the corresponding row from the weights matrix U  (No activation function).</a:t>
            </a:r>
          </a:p>
          <a:p>
            <a:r>
              <a:rPr lang="en-US" dirty="0"/>
              <a:t>At the output layer, we now output probability of each word in corpus (using soft max activation).</a:t>
            </a:r>
          </a:p>
          <a:p>
            <a:r>
              <a:rPr lang="en-US" dirty="0"/>
              <a:t>The training objective is to maximize the summed prediction probabilities across all  context words.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1515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FB6FF-9E0C-1045-9DDB-E23A7F9AC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342182"/>
            <a:ext cx="10692281" cy="1320800"/>
          </a:xfrm>
        </p:spPr>
        <p:txBody>
          <a:bodyPr/>
          <a:lstStyle/>
          <a:p>
            <a:r>
              <a:rPr lang="en-US" dirty="0"/>
              <a:t>Word2Vec : Neural Network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C39FB7-3ED7-124D-A21E-EC539871A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D150-C7B9-2048-9229-04A849C5E15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A1A4D8E-62F9-714D-B686-67FE2FE5663A}"/>
              </a:ext>
            </a:extLst>
          </p:cNvPr>
          <p:cNvSpPr/>
          <p:nvPr/>
        </p:nvSpPr>
        <p:spPr>
          <a:xfrm>
            <a:off x="2815550" y="1727200"/>
            <a:ext cx="1060450" cy="4749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B351515-127F-5442-A654-F7255B717223}"/>
              </a:ext>
            </a:extLst>
          </p:cNvPr>
          <p:cNvSpPr/>
          <p:nvPr/>
        </p:nvSpPr>
        <p:spPr>
          <a:xfrm>
            <a:off x="5565775" y="1727200"/>
            <a:ext cx="1060450" cy="4749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0D7B171-E261-2C43-9A94-0E75D3807851}"/>
              </a:ext>
            </a:extLst>
          </p:cNvPr>
          <p:cNvSpPr/>
          <p:nvPr/>
        </p:nvSpPr>
        <p:spPr>
          <a:xfrm>
            <a:off x="8316000" y="1727200"/>
            <a:ext cx="1060450" cy="4749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EA2DD05-37E8-1F4F-844E-EC6EA8F09CD6}"/>
              </a:ext>
            </a:extLst>
          </p:cNvPr>
          <p:cNvSpPr>
            <a:spLocks noChangeAspect="1"/>
          </p:cNvSpPr>
          <p:nvPr/>
        </p:nvSpPr>
        <p:spPr>
          <a:xfrm>
            <a:off x="3065125" y="1839000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FDED799-B859-104D-9AE5-DA4DA5A808BA}"/>
              </a:ext>
            </a:extLst>
          </p:cNvPr>
          <p:cNvSpPr>
            <a:spLocks noChangeAspect="1"/>
          </p:cNvSpPr>
          <p:nvPr/>
        </p:nvSpPr>
        <p:spPr>
          <a:xfrm>
            <a:off x="3065125" y="2636254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3166C9E-BF40-6C4A-A2CE-5EF914336117}"/>
              </a:ext>
            </a:extLst>
          </p:cNvPr>
          <p:cNvSpPr>
            <a:spLocks noChangeAspect="1"/>
          </p:cNvSpPr>
          <p:nvPr/>
        </p:nvSpPr>
        <p:spPr>
          <a:xfrm>
            <a:off x="3053575" y="3433508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92C35F5-8455-6D4C-8F4E-2E2AB3E3CEF9}"/>
              </a:ext>
            </a:extLst>
          </p:cNvPr>
          <p:cNvSpPr>
            <a:spLocks noChangeAspect="1"/>
          </p:cNvSpPr>
          <p:nvPr/>
        </p:nvSpPr>
        <p:spPr>
          <a:xfrm>
            <a:off x="3059350" y="4230762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A453FFF-6F91-E043-9F4F-C95950C8EEEE}"/>
              </a:ext>
            </a:extLst>
          </p:cNvPr>
          <p:cNvSpPr>
            <a:spLocks noChangeAspect="1"/>
          </p:cNvSpPr>
          <p:nvPr/>
        </p:nvSpPr>
        <p:spPr>
          <a:xfrm>
            <a:off x="3059350" y="5028016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C80B516-CDE3-4345-8EFE-865E3F6B1B4F}"/>
              </a:ext>
            </a:extLst>
          </p:cNvPr>
          <p:cNvSpPr>
            <a:spLocks noChangeAspect="1"/>
          </p:cNvSpPr>
          <p:nvPr/>
        </p:nvSpPr>
        <p:spPr>
          <a:xfrm>
            <a:off x="3053575" y="5825268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8278CD-5C99-BB47-AFB4-9AF6C33FB829}"/>
              </a:ext>
            </a:extLst>
          </p:cNvPr>
          <p:cNvSpPr>
            <a:spLocks noChangeAspect="1"/>
          </p:cNvSpPr>
          <p:nvPr/>
        </p:nvSpPr>
        <p:spPr>
          <a:xfrm>
            <a:off x="8565575" y="1839000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9A0784E-716B-2D45-BB1C-13F6A32B28DE}"/>
              </a:ext>
            </a:extLst>
          </p:cNvPr>
          <p:cNvSpPr>
            <a:spLocks noChangeAspect="1"/>
          </p:cNvSpPr>
          <p:nvPr/>
        </p:nvSpPr>
        <p:spPr>
          <a:xfrm>
            <a:off x="8565575" y="2636254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0.5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08EE70E-12C2-324A-A45C-B440C2FF96A0}"/>
              </a:ext>
            </a:extLst>
          </p:cNvPr>
          <p:cNvSpPr>
            <a:spLocks noChangeAspect="1"/>
          </p:cNvSpPr>
          <p:nvPr/>
        </p:nvSpPr>
        <p:spPr>
          <a:xfrm>
            <a:off x="8554025" y="3433508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0.5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9F7EACA-D966-5B46-9352-48FB8D6D1887}"/>
              </a:ext>
            </a:extLst>
          </p:cNvPr>
          <p:cNvSpPr>
            <a:spLocks noChangeAspect="1"/>
          </p:cNvSpPr>
          <p:nvPr/>
        </p:nvSpPr>
        <p:spPr>
          <a:xfrm>
            <a:off x="8559800" y="4230762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A8B2A64-FA1D-1545-9FDA-492182E4DD37}"/>
              </a:ext>
            </a:extLst>
          </p:cNvPr>
          <p:cNvSpPr>
            <a:spLocks noChangeAspect="1"/>
          </p:cNvSpPr>
          <p:nvPr/>
        </p:nvSpPr>
        <p:spPr>
          <a:xfrm>
            <a:off x="8559800" y="5028016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6536300-FC77-3946-8ECC-0CD0184C6A30}"/>
              </a:ext>
            </a:extLst>
          </p:cNvPr>
          <p:cNvSpPr>
            <a:spLocks noChangeAspect="1"/>
          </p:cNvSpPr>
          <p:nvPr/>
        </p:nvSpPr>
        <p:spPr>
          <a:xfrm>
            <a:off x="8554025" y="5825268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41FEC97-05ED-FD45-BB59-634396712A9C}"/>
              </a:ext>
            </a:extLst>
          </p:cNvPr>
          <p:cNvSpPr>
            <a:spLocks noChangeAspect="1"/>
          </p:cNvSpPr>
          <p:nvPr/>
        </p:nvSpPr>
        <p:spPr>
          <a:xfrm>
            <a:off x="5815350" y="3433508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48839A0-DF76-2043-8E16-4C05671CCE72}"/>
              </a:ext>
            </a:extLst>
          </p:cNvPr>
          <p:cNvSpPr>
            <a:spLocks noChangeAspect="1"/>
          </p:cNvSpPr>
          <p:nvPr/>
        </p:nvSpPr>
        <p:spPr>
          <a:xfrm>
            <a:off x="5821125" y="4230762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1AD36D-96F0-324B-AED4-24063B42FCBC}"/>
              </a:ext>
            </a:extLst>
          </p:cNvPr>
          <p:cNvCxnSpPr>
            <a:stCxn id="8" idx="6"/>
            <a:endCxn id="21" idx="2"/>
          </p:cNvCxnSpPr>
          <p:nvPr/>
        </p:nvCxnSpPr>
        <p:spPr>
          <a:xfrm>
            <a:off x="3626426" y="2119650"/>
            <a:ext cx="2188925" cy="1594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BA45F4-9213-2749-8EE0-30A464DFAEA3}"/>
              </a:ext>
            </a:extLst>
          </p:cNvPr>
          <p:cNvCxnSpPr>
            <a:cxnSpLocks/>
            <a:stCxn id="8" idx="6"/>
            <a:endCxn id="22" idx="2"/>
          </p:cNvCxnSpPr>
          <p:nvPr/>
        </p:nvCxnSpPr>
        <p:spPr>
          <a:xfrm>
            <a:off x="3626425" y="2119650"/>
            <a:ext cx="2194700" cy="2391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B96D8D6-C741-2649-9DD1-5D5106F13714}"/>
              </a:ext>
            </a:extLst>
          </p:cNvPr>
          <p:cNvCxnSpPr>
            <a:cxnSpLocks/>
            <a:stCxn id="9" idx="6"/>
            <a:endCxn id="21" idx="2"/>
          </p:cNvCxnSpPr>
          <p:nvPr/>
        </p:nvCxnSpPr>
        <p:spPr>
          <a:xfrm>
            <a:off x="3626426" y="2916904"/>
            <a:ext cx="2188925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B926B2D-1DD8-AE46-B8AF-307F86BAD8F8}"/>
              </a:ext>
            </a:extLst>
          </p:cNvPr>
          <p:cNvCxnSpPr>
            <a:cxnSpLocks/>
            <a:stCxn id="9" idx="6"/>
            <a:endCxn id="22" idx="2"/>
          </p:cNvCxnSpPr>
          <p:nvPr/>
        </p:nvCxnSpPr>
        <p:spPr>
          <a:xfrm>
            <a:off x="3626425" y="2916904"/>
            <a:ext cx="2194700" cy="1594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0BAFC39-ABC2-1348-9D06-B2DE3C98967F}"/>
              </a:ext>
            </a:extLst>
          </p:cNvPr>
          <p:cNvCxnSpPr>
            <a:cxnSpLocks/>
            <a:stCxn id="10" idx="6"/>
            <a:endCxn id="22" idx="2"/>
          </p:cNvCxnSpPr>
          <p:nvPr/>
        </p:nvCxnSpPr>
        <p:spPr>
          <a:xfrm>
            <a:off x="3614875" y="3714158"/>
            <a:ext cx="2206250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B83DB0-BA21-DA4A-9C7F-68022B5DE73E}"/>
              </a:ext>
            </a:extLst>
          </p:cNvPr>
          <p:cNvCxnSpPr>
            <a:cxnSpLocks/>
            <a:stCxn id="10" idx="6"/>
            <a:endCxn id="21" idx="2"/>
          </p:cNvCxnSpPr>
          <p:nvPr/>
        </p:nvCxnSpPr>
        <p:spPr>
          <a:xfrm>
            <a:off x="3614876" y="3714158"/>
            <a:ext cx="22004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FDEF862-8744-7149-BDC0-362966502C10}"/>
              </a:ext>
            </a:extLst>
          </p:cNvPr>
          <p:cNvCxnSpPr>
            <a:cxnSpLocks/>
            <a:stCxn id="12" idx="6"/>
            <a:endCxn id="21" idx="2"/>
          </p:cNvCxnSpPr>
          <p:nvPr/>
        </p:nvCxnSpPr>
        <p:spPr>
          <a:xfrm flipV="1">
            <a:off x="3620650" y="3714158"/>
            <a:ext cx="2194700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AAF8479-7B22-D443-A629-DC6E685938CC}"/>
              </a:ext>
            </a:extLst>
          </p:cNvPr>
          <p:cNvCxnSpPr>
            <a:cxnSpLocks/>
            <a:stCxn id="12" idx="6"/>
            <a:endCxn id="22" idx="2"/>
          </p:cNvCxnSpPr>
          <p:nvPr/>
        </p:nvCxnSpPr>
        <p:spPr>
          <a:xfrm>
            <a:off x="3620651" y="4511412"/>
            <a:ext cx="22004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8E3F30B-3158-9A46-B18E-B3C81B38DB1F}"/>
              </a:ext>
            </a:extLst>
          </p:cNvPr>
          <p:cNvCxnSpPr>
            <a:cxnSpLocks/>
            <a:stCxn id="13" idx="6"/>
            <a:endCxn id="21" idx="2"/>
          </p:cNvCxnSpPr>
          <p:nvPr/>
        </p:nvCxnSpPr>
        <p:spPr>
          <a:xfrm flipV="1">
            <a:off x="3620650" y="3714158"/>
            <a:ext cx="2194700" cy="1594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D82AEF3-0388-3242-AD92-84A4446F3E26}"/>
              </a:ext>
            </a:extLst>
          </p:cNvPr>
          <p:cNvCxnSpPr>
            <a:cxnSpLocks/>
            <a:stCxn id="13" idx="6"/>
            <a:endCxn id="22" idx="2"/>
          </p:cNvCxnSpPr>
          <p:nvPr/>
        </p:nvCxnSpPr>
        <p:spPr>
          <a:xfrm flipV="1">
            <a:off x="3620651" y="4511412"/>
            <a:ext cx="2200475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E2CE894-430D-E841-AA8F-F1E4331FE6CA}"/>
              </a:ext>
            </a:extLst>
          </p:cNvPr>
          <p:cNvCxnSpPr>
            <a:cxnSpLocks/>
            <a:stCxn id="14" idx="6"/>
            <a:endCxn id="21" idx="2"/>
          </p:cNvCxnSpPr>
          <p:nvPr/>
        </p:nvCxnSpPr>
        <p:spPr>
          <a:xfrm flipV="1">
            <a:off x="3614876" y="3714158"/>
            <a:ext cx="2200475" cy="2391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3BB5655-37A4-A248-8490-DECB817FD560}"/>
              </a:ext>
            </a:extLst>
          </p:cNvPr>
          <p:cNvCxnSpPr>
            <a:cxnSpLocks/>
            <a:stCxn id="14" idx="6"/>
            <a:endCxn id="22" idx="2"/>
          </p:cNvCxnSpPr>
          <p:nvPr/>
        </p:nvCxnSpPr>
        <p:spPr>
          <a:xfrm flipV="1">
            <a:off x="3614875" y="4511412"/>
            <a:ext cx="2206250" cy="1594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1E953FC-F74E-AC47-827F-7EF229AE1B2B}"/>
              </a:ext>
            </a:extLst>
          </p:cNvPr>
          <p:cNvCxnSpPr>
            <a:cxnSpLocks/>
            <a:stCxn id="21" idx="6"/>
            <a:endCxn id="15" idx="2"/>
          </p:cNvCxnSpPr>
          <p:nvPr/>
        </p:nvCxnSpPr>
        <p:spPr>
          <a:xfrm flipV="1">
            <a:off x="6376651" y="2119650"/>
            <a:ext cx="2188925" cy="1594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736AF42-7AB3-8041-B2FD-8BF19992D673}"/>
              </a:ext>
            </a:extLst>
          </p:cNvPr>
          <p:cNvCxnSpPr>
            <a:cxnSpLocks/>
            <a:stCxn id="21" idx="6"/>
          </p:cNvCxnSpPr>
          <p:nvPr/>
        </p:nvCxnSpPr>
        <p:spPr>
          <a:xfrm flipV="1">
            <a:off x="6376651" y="2916904"/>
            <a:ext cx="2177375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0FE6302-EC61-2543-B05C-19DCE492E1EE}"/>
              </a:ext>
            </a:extLst>
          </p:cNvPr>
          <p:cNvCxnSpPr>
            <a:cxnSpLocks/>
            <a:stCxn id="21" idx="6"/>
            <a:endCxn id="17" idx="2"/>
          </p:cNvCxnSpPr>
          <p:nvPr/>
        </p:nvCxnSpPr>
        <p:spPr>
          <a:xfrm>
            <a:off x="6376651" y="3714158"/>
            <a:ext cx="21773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E719A1A-4BD5-4E4C-A032-8DAC642C479A}"/>
              </a:ext>
            </a:extLst>
          </p:cNvPr>
          <p:cNvCxnSpPr>
            <a:cxnSpLocks/>
            <a:stCxn id="21" idx="6"/>
            <a:endCxn id="18" idx="2"/>
          </p:cNvCxnSpPr>
          <p:nvPr/>
        </p:nvCxnSpPr>
        <p:spPr>
          <a:xfrm>
            <a:off x="6376650" y="3714158"/>
            <a:ext cx="2183150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2913FB7-DB43-9040-B1B0-2128B562BAB7}"/>
              </a:ext>
            </a:extLst>
          </p:cNvPr>
          <p:cNvCxnSpPr>
            <a:cxnSpLocks/>
            <a:stCxn id="21" idx="6"/>
            <a:endCxn id="19" idx="2"/>
          </p:cNvCxnSpPr>
          <p:nvPr/>
        </p:nvCxnSpPr>
        <p:spPr>
          <a:xfrm>
            <a:off x="6376650" y="3714158"/>
            <a:ext cx="2183150" cy="1594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060B52F-E432-FA40-89F4-5284EAE4611E}"/>
              </a:ext>
            </a:extLst>
          </p:cNvPr>
          <p:cNvCxnSpPr>
            <a:cxnSpLocks/>
            <a:stCxn id="21" idx="6"/>
            <a:endCxn id="20" idx="2"/>
          </p:cNvCxnSpPr>
          <p:nvPr/>
        </p:nvCxnSpPr>
        <p:spPr>
          <a:xfrm>
            <a:off x="6376651" y="3714158"/>
            <a:ext cx="2177375" cy="2391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7BAD08B-8A1C-0342-88CE-0FC10AB77ED1}"/>
              </a:ext>
            </a:extLst>
          </p:cNvPr>
          <p:cNvCxnSpPr>
            <a:cxnSpLocks/>
            <a:stCxn id="22" idx="6"/>
            <a:endCxn id="15" idx="2"/>
          </p:cNvCxnSpPr>
          <p:nvPr/>
        </p:nvCxnSpPr>
        <p:spPr>
          <a:xfrm flipV="1">
            <a:off x="6382425" y="2119650"/>
            <a:ext cx="2183150" cy="2391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749D55F-AB9C-B147-9E09-B368C009B04D}"/>
              </a:ext>
            </a:extLst>
          </p:cNvPr>
          <p:cNvCxnSpPr>
            <a:cxnSpLocks/>
            <a:stCxn id="22" idx="6"/>
            <a:endCxn id="16" idx="2"/>
          </p:cNvCxnSpPr>
          <p:nvPr/>
        </p:nvCxnSpPr>
        <p:spPr>
          <a:xfrm flipV="1">
            <a:off x="6382425" y="2916904"/>
            <a:ext cx="2183150" cy="1594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604C18F-C566-2840-950F-FBF0FC737C8C}"/>
              </a:ext>
            </a:extLst>
          </p:cNvPr>
          <p:cNvCxnSpPr>
            <a:cxnSpLocks/>
            <a:stCxn id="22" idx="6"/>
            <a:endCxn id="17" idx="2"/>
          </p:cNvCxnSpPr>
          <p:nvPr/>
        </p:nvCxnSpPr>
        <p:spPr>
          <a:xfrm flipV="1">
            <a:off x="6382425" y="3714158"/>
            <a:ext cx="2171600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57B7866-EDAF-9A4E-8CF4-34406468B95C}"/>
              </a:ext>
            </a:extLst>
          </p:cNvPr>
          <p:cNvCxnSpPr>
            <a:cxnSpLocks/>
            <a:stCxn id="22" idx="6"/>
            <a:endCxn id="18" idx="2"/>
          </p:cNvCxnSpPr>
          <p:nvPr/>
        </p:nvCxnSpPr>
        <p:spPr>
          <a:xfrm>
            <a:off x="6382426" y="4511412"/>
            <a:ext cx="21773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87DF8C3-A39A-874D-89E2-9C10E602ED6B}"/>
              </a:ext>
            </a:extLst>
          </p:cNvPr>
          <p:cNvCxnSpPr>
            <a:cxnSpLocks/>
            <a:stCxn id="22" idx="6"/>
            <a:endCxn id="19" idx="2"/>
          </p:cNvCxnSpPr>
          <p:nvPr/>
        </p:nvCxnSpPr>
        <p:spPr>
          <a:xfrm>
            <a:off x="6382426" y="4511412"/>
            <a:ext cx="2177375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930E792-FD9C-004F-9E3E-44CDC51E28F7}"/>
              </a:ext>
            </a:extLst>
          </p:cNvPr>
          <p:cNvCxnSpPr>
            <a:cxnSpLocks/>
            <a:stCxn id="22" idx="6"/>
            <a:endCxn id="20" idx="2"/>
          </p:cNvCxnSpPr>
          <p:nvPr/>
        </p:nvCxnSpPr>
        <p:spPr>
          <a:xfrm>
            <a:off x="6382425" y="4511412"/>
            <a:ext cx="2171600" cy="1594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A3EE0FE2-7546-A141-9BA5-801BD2367218}"/>
              </a:ext>
            </a:extLst>
          </p:cNvPr>
          <p:cNvSpPr txBox="1"/>
          <p:nvPr/>
        </p:nvSpPr>
        <p:spPr>
          <a:xfrm>
            <a:off x="5410107" y="1239891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Hidden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E253350-9867-1341-95BA-798B75E92C59}"/>
              </a:ext>
            </a:extLst>
          </p:cNvPr>
          <p:cNvSpPr txBox="1"/>
          <p:nvPr/>
        </p:nvSpPr>
        <p:spPr>
          <a:xfrm>
            <a:off x="2745290" y="1239891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Input layer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57DC20C-4C75-D547-B636-3CB01BB8E0E9}"/>
              </a:ext>
            </a:extLst>
          </p:cNvPr>
          <p:cNvSpPr txBox="1"/>
          <p:nvPr/>
        </p:nvSpPr>
        <p:spPr>
          <a:xfrm>
            <a:off x="2050522" y="193498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king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D68743B-42DC-A949-B403-7644EF4E0D66}"/>
              </a:ext>
            </a:extLst>
          </p:cNvPr>
          <p:cNvSpPr txBox="1"/>
          <p:nvPr/>
        </p:nvSpPr>
        <p:spPr>
          <a:xfrm>
            <a:off x="9475235" y="2696253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brave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9F6B516-B93F-304A-BAF3-D63F1490A9BF}"/>
              </a:ext>
            </a:extLst>
          </p:cNvPr>
          <p:cNvSpPr txBox="1"/>
          <p:nvPr/>
        </p:nvSpPr>
        <p:spPr>
          <a:xfrm>
            <a:off x="9530540" y="3529492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man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C7CC380-305E-6A4F-A86D-57A2A2C0C28C}"/>
              </a:ext>
            </a:extLst>
          </p:cNvPr>
          <p:cNvSpPr txBox="1"/>
          <p:nvPr/>
        </p:nvSpPr>
        <p:spPr>
          <a:xfrm>
            <a:off x="7937162" y="1239891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Output (sigmoid)</a:t>
            </a:r>
          </a:p>
        </p:txBody>
      </p:sp>
    </p:spTree>
    <p:extLst>
      <p:ext uri="{BB962C8B-B14F-4D97-AF65-F5344CB8AC3E}">
        <p14:creationId xmlns:p14="http://schemas.microsoft.com/office/powerpoint/2010/main" val="369134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FB6FF-9E0C-1045-9DDB-E23A7F9AC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692281" cy="1320800"/>
          </a:xfrm>
        </p:spPr>
        <p:txBody>
          <a:bodyPr/>
          <a:lstStyle/>
          <a:p>
            <a:r>
              <a:rPr lang="en-US" dirty="0"/>
              <a:t>Word2Vec : Neural Network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C39FB7-3ED7-124D-A21E-EC539871A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D150-C7B9-2048-9229-04A849C5E15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A1A4D8E-62F9-714D-B686-67FE2FE5663A}"/>
              </a:ext>
            </a:extLst>
          </p:cNvPr>
          <p:cNvSpPr/>
          <p:nvPr/>
        </p:nvSpPr>
        <p:spPr>
          <a:xfrm>
            <a:off x="2815550" y="1727200"/>
            <a:ext cx="1060450" cy="4749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B351515-127F-5442-A654-F7255B717223}"/>
              </a:ext>
            </a:extLst>
          </p:cNvPr>
          <p:cNvSpPr/>
          <p:nvPr/>
        </p:nvSpPr>
        <p:spPr>
          <a:xfrm>
            <a:off x="5565775" y="1727200"/>
            <a:ext cx="1060450" cy="4749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0D7B171-E261-2C43-9A94-0E75D3807851}"/>
              </a:ext>
            </a:extLst>
          </p:cNvPr>
          <p:cNvSpPr/>
          <p:nvPr/>
        </p:nvSpPr>
        <p:spPr>
          <a:xfrm>
            <a:off x="8316000" y="1727200"/>
            <a:ext cx="1060450" cy="4749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EA2DD05-37E8-1F4F-844E-EC6EA8F09CD6}"/>
              </a:ext>
            </a:extLst>
          </p:cNvPr>
          <p:cNvSpPr>
            <a:spLocks noChangeAspect="1"/>
          </p:cNvSpPr>
          <p:nvPr/>
        </p:nvSpPr>
        <p:spPr>
          <a:xfrm>
            <a:off x="3065125" y="1839000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FDED799-B859-104D-9AE5-DA4DA5A808BA}"/>
              </a:ext>
            </a:extLst>
          </p:cNvPr>
          <p:cNvSpPr>
            <a:spLocks noChangeAspect="1"/>
          </p:cNvSpPr>
          <p:nvPr/>
        </p:nvSpPr>
        <p:spPr>
          <a:xfrm>
            <a:off x="3065125" y="2636254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3166C9E-BF40-6C4A-A2CE-5EF914336117}"/>
              </a:ext>
            </a:extLst>
          </p:cNvPr>
          <p:cNvSpPr>
            <a:spLocks noChangeAspect="1"/>
          </p:cNvSpPr>
          <p:nvPr/>
        </p:nvSpPr>
        <p:spPr>
          <a:xfrm>
            <a:off x="3053575" y="3433508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92C35F5-8455-6D4C-8F4E-2E2AB3E3CEF9}"/>
              </a:ext>
            </a:extLst>
          </p:cNvPr>
          <p:cNvSpPr>
            <a:spLocks noChangeAspect="1"/>
          </p:cNvSpPr>
          <p:nvPr/>
        </p:nvSpPr>
        <p:spPr>
          <a:xfrm>
            <a:off x="3059350" y="4230762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A453FFF-6F91-E043-9F4F-C95950C8EEEE}"/>
              </a:ext>
            </a:extLst>
          </p:cNvPr>
          <p:cNvSpPr>
            <a:spLocks noChangeAspect="1"/>
          </p:cNvSpPr>
          <p:nvPr/>
        </p:nvSpPr>
        <p:spPr>
          <a:xfrm>
            <a:off x="3059350" y="5028016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C80B516-CDE3-4345-8EFE-865E3F6B1B4F}"/>
              </a:ext>
            </a:extLst>
          </p:cNvPr>
          <p:cNvSpPr>
            <a:spLocks noChangeAspect="1"/>
          </p:cNvSpPr>
          <p:nvPr/>
        </p:nvSpPr>
        <p:spPr>
          <a:xfrm>
            <a:off x="3053575" y="5825268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8278CD-5C99-BB47-AFB4-9AF6C33FB829}"/>
              </a:ext>
            </a:extLst>
          </p:cNvPr>
          <p:cNvSpPr>
            <a:spLocks noChangeAspect="1"/>
          </p:cNvSpPr>
          <p:nvPr/>
        </p:nvSpPr>
        <p:spPr>
          <a:xfrm>
            <a:off x="8565575" y="1839000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0.5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9A0784E-716B-2D45-BB1C-13F6A32B28DE}"/>
              </a:ext>
            </a:extLst>
          </p:cNvPr>
          <p:cNvSpPr>
            <a:spLocks noChangeAspect="1"/>
          </p:cNvSpPr>
          <p:nvPr/>
        </p:nvSpPr>
        <p:spPr>
          <a:xfrm>
            <a:off x="8565575" y="2636254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08EE70E-12C2-324A-A45C-B440C2FF96A0}"/>
              </a:ext>
            </a:extLst>
          </p:cNvPr>
          <p:cNvSpPr>
            <a:spLocks noChangeAspect="1"/>
          </p:cNvSpPr>
          <p:nvPr/>
        </p:nvSpPr>
        <p:spPr>
          <a:xfrm>
            <a:off x="8554025" y="3433508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0.5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9F7EACA-D966-5B46-9352-48FB8D6D1887}"/>
              </a:ext>
            </a:extLst>
          </p:cNvPr>
          <p:cNvSpPr>
            <a:spLocks noChangeAspect="1"/>
          </p:cNvSpPr>
          <p:nvPr/>
        </p:nvSpPr>
        <p:spPr>
          <a:xfrm>
            <a:off x="8559800" y="4230762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A8B2A64-FA1D-1545-9FDA-492182E4DD37}"/>
              </a:ext>
            </a:extLst>
          </p:cNvPr>
          <p:cNvSpPr>
            <a:spLocks noChangeAspect="1"/>
          </p:cNvSpPr>
          <p:nvPr/>
        </p:nvSpPr>
        <p:spPr>
          <a:xfrm>
            <a:off x="8559800" y="5028016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6536300-FC77-3946-8ECC-0CD0184C6A30}"/>
              </a:ext>
            </a:extLst>
          </p:cNvPr>
          <p:cNvSpPr>
            <a:spLocks noChangeAspect="1"/>
          </p:cNvSpPr>
          <p:nvPr/>
        </p:nvSpPr>
        <p:spPr>
          <a:xfrm>
            <a:off x="8554025" y="5825268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41FEC97-05ED-FD45-BB59-634396712A9C}"/>
              </a:ext>
            </a:extLst>
          </p:cNvPr>
          <p:cNvSpPr>
            <a:spLocks noChangeAspect="1"/>
          </p:cNvSpPr>
          <p:nvPr/>
        </p:nvSpPr>
        <p:spPr>
          <a:xfrm>
            <a:off x="5815350" y="3433508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48839A0-DF76-2043-8E16-4C05671CCE72}"/>
              </a:ext>
            </a:extLst>
          </p:cNvPr>
          <p:cNvSpPr>
            <a:spLocks noChangeAspect="1"/>
          </p:cNvSpPr>
          <p:nvPr/>
        </p:nvSpPr>
        <p:spPr>
          <a:xfrm>
            <a:off x="5821125" y="4230762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1AD36D-96F0-324B-AED4-24063B42FCBC}"/>
              </a:ext>
            </a:extLst>
          </p:cNvPr>
          <p:cNvCxnSpPr>
            <a:stCxn id="8" idx="6"/>
            <a:endCxn id="21" idx="2"/>
          </p:cNvCxnSpPr>
          <p:nvPr/>
        </p:nvCxnSpPr>
        <p:spPr>
          <a:xfrm>
            <a:off x="3626426" y="2119650"/>
            <a:ext cx="2188925" cy="1594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BA45F4-9213-2749-8EE0-30A464DFAEA3}"/>
              </a:ext>
            </a:extLst>
          </p:cNvPr>
          <p:cNvCxnSpPr>
            <a:cxnSpLocks/>
            <a:stCxn id="8" idx="6"/>
            <a:endCxn id="22" idx="2"/>
          </p:cNvCxnSpPr>
          <p:nvPr/>
        </p:nvCxnSpPr>
        <p:spPr>
          <a:xfrm>
            <a:off x="3626425" y="2119650"/>
            <a:ext cx="2194700" cy="2391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B96D8D6-C741-2649-9DD1-5D5106F13714}"/>
              </a:ext>
            </a:extLst>
          </p:cNvPr>
          <p:cNvCxnSpPr>
            <a:cxnSpLocks/>
            <a:stCxn id="9" idx="6"/>
            <a:endCxn id="21" idx="2"/>
          </p:cNvCxnSpPr>
          <p:nvPr/>
        </p:nvCxnSpPr>
        <p:spPr>
          <a:xfrm>
            <a:off x="3626426" y="2916904"/>
            <a:ext cx="2188925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B926B2D-1DD8-AE46-B8AF-307F86BAD8F8}"/>
              </a:ext>
            </a:extLst>
          </p:cNvPr>
          <p:cNvCxnSpPr>
            <a:cxnSpLocks/>
            <a:stCxn id="9" idx="6"/>
            <a:endCxn id="22" idx="2"/>
          </p:cNvCxnSpPr>
          <p:nvPr/>
        </p:nvCxnSpPr>
        <p:spPr>
          <a:xfrm>
            <a:off x="3626425" y="2916904"/>
            <a:ext cx="2194700" cy="1594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0BAFC39-ABC2-1348-9D06-B2DE3C98967F}"/>
              </a:ext>
            </a:extLst>
          </p:cNvPr>
          <p:cNvCxnSpPr>
            <a:cxnSpLocks/>
            <a:stCxn id="10" idx="6"/>
            <a:endCxn id="22" idx="2"/>
          </p:cNvCxnSpPr>
          <p:nvPr/>
        </p:nvCxnSpPr>
        <p:spPr>
          <a:xfrm>
            <a:off x="3614875" y="3714158"/>
            <a:ext cx="2206250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B83DB0-BA21-DA4A-9C7F-68022B5DE73E}"/>
              </a:ext>
            </a:extLst>
          </p:cNvPr>
          <p:cNvCxnSpPr>
            <a:cxnSpLocks/>
            <a:stCxn id="10" idx="6"/>
            <a:endCxn id="21" idx="2"/>
          </p:cNvCxnSpPr>
          <p:nvPr/>
        </p:nvCxnSpPr>
        <p:spPr>
          <a:xfrm>
            <a:off x="3614876" y="3714158"/>
            <a:ext cx="22004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FDEF862-8744-7149-BDC0-362966502C10}"/>
              </a:ext>
            </a:extLst>
          </p:cNvPr>
          <p:cNvCxnSpPr>
            <a:cxnSpLocks/>
            <a:stCxn id="12" idx="6"/>
            <a:endCxn id="21" idx="2"/>
          </p:cNvCxnSpPr>
          <p:nvPr/>
        </p:nvCxnSpPr>
        <p:spPr>
          <a:xfrm flipV="1">
            <a:off x="3620650" y="3714158"/>
            <a:ext cx="2194700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AAF8479-7B22-D443-A629-DC6E685938CC}"/>
              </a:ext>
            </a:extLst>
          </p:cNvPr>
          <p:cNvCxnSpPr>
            <a:cxnSpLocks/>
            <a:stCxn id="12" idx="6"/>
            <a:endCxn id="22" idx="2"/>
          </p:cNvCxnSpPr>
          <p:nvPr/>
        </p:nvCxnSpPr>
        <p:spPr>
          <a:xfrm>
            <a:off x="3620651" y="4511412"/>
            <a:ext cx="22004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8E3F30B-3158-9A46-B18E-B3C81B38DB1F}"/>
              </a:ext>
            </a:extLst>
          </p:cNvPr>
          <p:cNvCxnSpPr>
            <a:cxnSpLocks/>
            <a:stCxn id="13" idx="6"/>
            <a:endCxn id="21" idx="2"/>
          </p:cNvCxnSpPr>
          <p:nvPr/>
        </p:nvCxnSpPr>
        <p:spPr>
          <a:xfrm flipV="1">
            <a:off x="3620650" y="3714158"/>
            <a:ext cx="2194700" cy="1594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D82AEF3-0388-3242-AD92-84A4446F3E26}"/>
              </a:ext>
            </a:extLst>
          </p:cNvPr>
          <p:cNvCxnSpPr>
            <a:cxnSpLocks/>
            <a:stCxn id="13" idx="6"/>
            <a:endCxn id="22" idx="2"/>
          </p:cNvCxnSpPr>
          <p:nvPr/>
        </p:nvCxnSpPr>
        <p:spPr>
          <a:xfrm flipV="1">
            <a:off x="3620651" y="4511412"/>
            <a:ext cx="2200475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E2CE894-430D-E841-AA8F-F1E4331FE6CA}"/>
              </a:ext>
            </a:extLst>
          </p:cNvPr>
          <p:cNvCxnSpPr>
            <a:cxnSpLocks/>
            <a:stCxn id="14" idx="6"/>
            <a:endCxn id="21" idx="2"/>
          </p:cNvCxnSpPr>
          <p:nvPr/>
        </p:nvCxnSpPr>
        <p:spPr>
          <a:xfrm flipV="1">
            <a:off x="3614876" y="3714158"/>
            <a:ext cx="2200475" cy="2391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3BB5655-37A4-A248-8490-DECB817FD560}"/>
              </a:ext>
            </a:extLst>
          </p:cNvPr>
          <p:cNvCxnSpPr>
            <a:cxnSpLocks/>
            <a:stCxn id="14" idx="6"/>
            <a:endCxn id="22" idx="2"/>
          </p:cNvCxnSpPr>
          <p:nvPr/>
        </p:nvCxnSpPr>
        <p:spPr>
          <a:xfrm flipV="1">
            <a:off x="3614875" y="4511412"/>
            <a:ext cx="2206250" cy="1594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1E953FC-F74E-AC47-827F-7EF229AE1B2B}"/>
              </a:ext>
            </a:extLst>
          </p:cNvPr>
          <p:cNvCxnSpPr>
            <a:cxnSpLocks/>
            <a:stCxn id="21" idx="6"/>
            <a:endCxn id="15" idx="2"/>
          </p:cNvCxnSpPr>
          <p:nvPr/>
        </p:nvCxnSpPr>
        <p:spPr>
          <a:xfrm flipV="1">
            <a:off x="6376651" y="2119650"/>
            <a:ext cx="2188925" cy="1594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736AF42-7AB3-8041-B2FD-8BF19992D673}"/>
              </a:ext>
            </a:extLst>
          </p:cNvPr>
          <p:cNvCxnSpPr>
            <a:cxnSpLocks/>
            <a:stCxn id="21" idx="6"/>
          </p:cNvCxnSpPr>
          <p:nvPr/>
        </p:nvCxnSpPr>
        <p:spPr>
          <a:xfrm flipV="1">
            <a:off x="6376651" y="2916904"/>
            <a:ext cx="2177375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0FE6302-EC61-2543-B05C-19DCE492E1EE}"/>
              </a:ext>
            </a:extLst>
          </p:cNvPr>
          <p:cNvCxnSpPr>
            <a:cxnSpLocks/>
            <a:stCxn id="21" idx="6"/>
            <a:endCxn id="17" idx="2"/>
          </p:cNvCxnSpPr>
          <p:nvPr/>
        </p:nvCxnSpPr>
        <p:spPr>
          <a:xfrm>
            <a:off x="6376651" y="3714158"/>
            <a:ext cx="21773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E719A1A-4BD5-4E4C-A032-8DAC642C479A}"/>
              </a:ext>
            </a:extLst>
          </p:cNvPr>
          <p:cNvCxnSpPr>
            <a:cxnSpLocks/>
            <a:stCxn id="21" idx="6"/>
            <a:endCxn id="18" idx="2"/>
          </p:cNvCxnSpPr>
          <p:nvPr/>
        </p:nvCxnSpPr>
        <p:spPr>
          <a:xfrm>
            <a:off x="6376650" y="3714158"/>
            <a:ext cx="2183150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2913FB7-DB43-9040-B1B0-2128B562BAB7}"/>
              </a:ext>
            </a:extLst>
          </p:cNvPr>
          <p:cNvCxnSpPr>
            <a:cxnSpLocks/>
            <a:stCxn id="21" idx="6"/>
            <a:endCxn id="19" idx="2"/>
          </p:cNvCxnSpPr>
          <p:nvPr/>
        </p:nvCxnSpPr>
        <p:spPr>
          <a:xfrm>
            <a:off x="6376650" y="3714158"/>
            <a:ext cx="2183150" cy="1594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060B52F-E432-FA40-89F4-5284EAE4611E}"/>
              </a:ext>
            </a:extLst>
          </p:cNvPr>
          <p:cNvCxnSpPr>
            <a:cxnSpLocks/>
            <a:stCxn id="21" idx="6"/>
            <a:endCxn id="20" idx="2"/>
          </p:cNvCxnSpPr>
          <p:nvPr/>
        </p:nvCxnSpPr>
        <p:spPr>
          <a:xfrm>
            <a:off x="6376651" y="3714158"/>
            <a:ext cx="2177375" cy="2391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7BAD08B-8A1C-0342-88CE-0FC10AB77ED1}"/>
              </a:ext>
            </a:extLst>
          </p:cNvPr>
          <p:cNvCxnSpPr>
            <a:cxnSpLocks/>
            <a:stCxn id="22" idx="6"/>
            <a:endCxn id="15" idx="2"/>
          </p:cNvCxnSpPr>
          <p:nvPr/>
        </p:nvCxnSpPr>
        <p:spPr>
          <a:xfrm flipV="1">
            <a:off x="6382425" y="2119650"/>
            <a:ext cx="2183150" cy="2391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749D55F-AB9C-B147-9E09-B368C009B04D}"/>
              </a:ext>
            </a:extLst>
          </p:cNvPr>
          <p:cNvCxnSpPr>
            <a:cxnSpLocks/>
            <a:stCxn id="22" idx="6"/>
            <a:endCxn id="16" idx="2"/>
          </p:cNvCxnSpPr>
          <p:nvPr/>
        </p:nvCxnSpPr>
        <p:spPr>
          <a:xfrm flipV="1">
            <a:off x="6382425" y="2916904"/>
            <a:ext cx="2183150" cy="1594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604C18F-C566-2840-950F-FBF0FC737C8C}"/>
              </a:ext>
            </a:extLst>
          </p:cNvPr>
          <p:cNvCxnSpPr>
            <a:cxnSpLocks/>
            <a:stCxn id="22" idx="6"/>
            <a:endCxn id="17" idx="2"/>
          </p:cNvCxnSpPr>
          <p:nvPr/>
        </p:nvCxnSpPr>
        <p:spPr>
          <a:xfrm flipV="1">
            <a:off x="6382425" y="3714158"/>
            <a:ext cx="2171600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57B7866-EDAF-9A4E-8CF4-34406468B95C}"/>
              </a:ext>
            </a:extLst>
          </p:cNvPr>
          <p:cNvCxnSpPr>
            <a:cxnSpLocks/>
            <a:stCxn id="22" idx="6"/>
            <a:endCxn id="18" idx="2"/>
          </p:cNvCxnSpPr>
          <p:nvPr/>
        </p:nvCxnSpPr>
        <p:spPr>
          <a:xfrm>
            <a:off x="6382426" y="4511412"/>
            <a:ext cx="21773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87DF8C3-A39A-874D-89E2-9C10E602ED6B}"/>
              </a:ext>
            </a:extLst>
          </p:cNvPr>
          <p:cNvCxnSpPr>
            <a:cxnSpLocks/>
            <a:stCxn id="22" idx="6"/>
            <a:endCxn id="19" idx="2"/>
          </p:cNvCxnSpPr>
          <p:nvPr/>
        </p:nvCxnSpPr>
        <p:spPr>
          <a:xfrm>
            <a:off x="6382426" y="4511412"/>
            <a:ext cx="2177375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930E792-FD9C-004F-9E3E-44CDC51E28F7}"/>
              </a:ext>
            </a:extLst>
          </p:cNvPr>
          <p:cNvCxnSpPr>
            <a:cxnSpLocks/>
            <a:stCxn id="22" idx="6"/>
            <a:endCxn id="20" idx="2"/>
          </p:cNvCxnSpPr>
          <p:nvPr/>
        </p:nvCxnSpPr>
        <p:spPr>
          <a:xfrm>
            <a:off x="6382425" y="4511412"/>
            <a:ext cx="2171600" cy="1594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A3EE0FE2-7546-A141-9BA5-801BD2367218}"/>
              </a:ext>
            </a:extLst>
          </p:cNvPr>
          <p:cNvSpPr txBox="1"/>
          <p:nvPr/>
        </p:nvSpPr>
        <p:spPr>
          <a:xfrm>
            <a:off x="5410107" y="1239891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Hidden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E253350-9867-1341-95BA-798B75E92C59}"/>
              </a:ext>
            </a:extLst>
          </p:cNvPr>
          <p:cNvSpPr txBox="1"/>
          <p:nvPr/>
        </p:nvSpPr>
        <p:spPr>
          <a:xfrm>
            <a:off x="2745290" y="1239891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Input layer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2ADAF2-D459-C142-9E06-075DEBD161D7}"/>
              </a:ext>
            </a:extLst>
          </p:cNvPr>
          <p:cNvSpPr txBox="1"/>
          <p:nvPr/>
        </p:nvSpPr>
        <p:spPr>
          <a:xfrm>
            <a:off x="7937162" y="1239891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Output (sigmoid)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3D4F7DD-F5B1-7646-94E9-46B8221FED6A}"/>
              </a:ext>
            </a:extLst>
          </p:cNvPr>
          <p:cNvSpPr txBox="1"/>
          <p:nvPr/>
        </p:nvSpPr>
        <p:spPr>
          <a:xfrm>
            <a:off x="1992785" y="273223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brave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9C2BA04-F47C-9A44-9694-9F88951428A9}"/>
              </a:ext>
            </a:extLst>
          </p:cNvPr>
          <p:cNvSpPr txBox="1"/>
          <p:nvPr/>
        </p:nvSpPr>
        <p:spPr>
          <a:xfrm>
            <a:off x="9530540" y="3529492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man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8D1F69-5662-3840-B060-FCD524519383}"/>
              </a:ext>
            </a:extLst>
          </p:cNvPr>
          <p:cNvSpPr txBox="1"/>
          <p:nvPr/>
        </p:nvSpPr>
        <p:spPr>
          <a:xfrm>
            <a:off x="9499443" y="190904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king</a:t>
            </a:r>
          </a:p>
        </p:txBody>
      </p:sp>
    </p:spTree>
    <p:extLst>
      <p:ext uri="{BB962C8B-B14F-4D97-AF65-F5344CB8AC3E}">
        <p14:creationId xmlns:p14="http://schemas.microsoft.com/office/powerpoint/2010/main" val="2738765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FB6FF-9E0C-1045-9DDB-E23A7F9AC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994206" cy="1320800"/>
          </a:xfrm>
        </p:spPr>
        <p:txBody>
          <a:bodyPr/>
          <a:lstStyle/>
          <a:p>
            <a:r>
              <a:rPr lang="en-US" dirty="0"/>
              <a:t>Word2Vec : Neural Network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C39FB7-3ED7-124D-A21E-EC539871A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D150-C7B9-2048-9229-04A849C5E15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A1A4D8E-62F9-714D-B686-67FE2FE5663A}"/>
              </a:ext>
            </a:extLst>
          </p:cNvPr>
          <p:cNvSpPr/>
          <p:nvPr/>
        </p:nvSpPr>
        <p:spPr>
          <a:xfrm>
            <a:off x="2815550" y="1727200"/>
            <a:ext cx="1060450" cy="4749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B351515-127F-5442-A654-F7255B717223}"/>
              </a:ext>
            </a:extLst>
          </p:cNvPr>
          <p:cNvSpPr/>
          <p:nvPr/>
        </p:nvSpPr>
        <p:spPr>
          <a:xfrm>
            <a:off x="5565775" y="1727200"/>
            <a:ext cx="1060450" cy="4749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0D7B171-E261-2C43-9A94-0E75D3807851}"/>
              </a:ext>
            </a:extLst>
          </p:cNvPr>
          <p:cNvSpPr/>
          <p:nvPr/>
        </p:nvSpPr>
        <p:spPr>
          <a:xfrm>
            <a:off x="8316000" y="1727200"/>
            <a:ext cx="1060450" cy="4749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EA2DD05-37E8-1F4F-844E-EC6EA8F09CD6}"/>
              </a:ext>
            </a:extLst>
          </p:cNvPr>
          <p:cNvSpPr>
            <a:spLocks noChangeAspect="1"/>
          </p:cNvSpPr>
          <p:nvPr/>
        </p:nvSpPr>
        <p:spPr>
          <a:xfrm>
            <a:off x="3065125" y="1839000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FDED799-B859-104D-9AE5-DA4DA5A808BA}"/>
              </a:ext>
            </a:extLst>
          </p:cNvPr>
          <p:cNvSpPr>
            <a:spLocks noChangeAspect="1"/>
          </p:cNvSpPr>
          <p:nvPr/>
        </p:nvSpPr>
        <p:spPr>
          <a:xfrm>
            <a:off x="3065125" y="2636254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3166C9E-BF40-6C4A-A2CE-5EF914336117}"/>
              </a:ext>
            </a:extLst>
          </p:cNvPr>
          <p:cNvSpPr>
            <a:spLocks noChangeAspect="1"/>
          </p:cNvSpPr>
          <p:nvPr/>
        </p:nvSpPr>
        <p:spPr>
          <a:xfrm>
            <a:off x="3053575" y="3433508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92C35F5-8455-6D4C-8F4E-2E2AB3E3CEF9}"/>
              </a:ext>
            </a:extLst>
          </p:cNvPr>
          <p:cNvSpPr>
            <a:spLocks noChangeAspect="1"/>
          </p:cNvSpPr>
          <p:nvPr/>
        </p:nvSpPr>
        <p:spPr>
          <a:xfrm>
            <a:off x="3059350" y="4230762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A453FFF-6F91-E043-9F4F-C95950C8EEEE}"/>
              </a:ext>
            </a:extLst>
          </p:cNvPr>
          <p:cNvSpPr>
            <a:spLocks noChangeAspect="1"/>
          </p:cNvSpPr>
          <p:nvPr/>
        </p:nvSpPr>
        <p:spPr>
          <a:xfrm>
            <a:off x="3059350" y="5028016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C80B516-CDE3-4345-8EFE-865E3F6B1B4F}"/>
              </a:ext>
            </a:extLst>
          </p:cNvPr>
          <p:cNvSpPr>
            <a:spLocks noChangeAspect="1"/>
          </p:cNvSpPr>
          <p:nvPr/>
        </p:nvSpPr>
        <p:spPr>
          <a:xfrm>
            <a:off x="3053575" y="5825268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8278CD-5C99-BB47-AFB4-9AF6C33FB829}"/>
              </a:ext>
            </a:extLst>
          </p:cNvPr>
          <p:cNvSpPr>
            <a:spLocks noChangeAspect="1"/>
          </p:cNvSpPr>
          <p:nvPr/>
        </p:nvSpPr>
        <p:spPr>
          <a:xfrm>
            <a:off x="8565575" y="1839000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0.5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9A0784E-716B-2D45-BB1C-13F6A32B28DE}"/>
              </a:ext>
            </a:extLst>
          </p:cNvPr>
          <p:cNvSpPr>
            <a:spLocks noChangeAspect="1"/>
          </p:cNvSpPr>
          <p:nvPr/>
        </p:nvSpPr>
        <p:spPr>
          <a:xfrm>
            <a:off x="8565575" y="2636254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0.5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08EE70E-12C2-324A-A45C-B440C2FF96A0}"/>
              </a:ext>
            </a:extLst>
          </p:cNvPr>
          <p:cNvSpPr>
            <a:spLocks noChangeAspect="1"/>
          </p:cNvSpPr>
          <p:nvPr/>
        </p:nvSpPr>
        <p:spPr>
          <a:xfrm>
            <a:off x="8554025" y="3433508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9F7EACA-D966-5B46-9352-48FB8D6D1887}"/>
              </a:ext>
            </a:extLst>
          </p:cNvPr>
          <p:cNvSpPr>
            <a:spLocks noChangeAspect="1"/>
          </p:cNvSpPr>
          <p:nvPr/>
        </p:nvSpPr>
        <p:spPr>
          <a:xfrm>
            <a:off x="8559800" y="4230762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A8B2A64-FA1D-1545-9FDA-492182E4DD37}"/>
              </a:ext>
            </a:extLst>
          </p:cNvPr>
          <p:cNvSpPr>
            <a:spLocks noChangeAspect="1"/>
          </p:cNvSpPr>
          <p:nvPr/>
        </p:nvSpPr>
        <p:spPr>
          <a:xfrm>
            <a:off x="8559800" y="5028016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6536300-FC77-3946-8ECC-0CD0184C6A30}"/>
              </a:ext>
            </a:extLst>
          </p:cNvPr>
          <p:cNvSpPr>
            <a:spLocks noChangeAspect="1"/>
          </p:cNvSpPr>
          <p:nvPr/>
        </p:nvSpPr>
        <p:spPr>
          <a:xfrm>
            <a:off x="8554025" y="5825268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41FEC97-05ED-FD45-BB59-634396712A9C}"/>
              </a:ext>
            </a:extLst>
          </p:cNvPr>
          <p:cNvSpPr>
            <a:spLocks noChangeAspect="1"/>
          </p:cNvSpPr>
          <p:nvPr/>
        </p:nvSpPr>
        <p:spPr>
          <a:xfrm>
            <a:off x="5815350" y="3433508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48839A0-DF76-2043-8E16-4C05671CCE72}"/>
              </a:ext>
            </a:extLst>
          </p:cNvPr>
          <p:cNvSpPr>
            <a:spLocks noChangeAspect="1"/>
          </p:cNvSpPr>
          <p:nvPr/>
        </p:nvSpPr>
        <p:spPr>
          <a:xfrm>
            <a:off x="5821125" y="4230762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1AD36D-96F0-324B-AED4-24063B42FCBC}"/>
              </a:ext>
            </a:extLst>
          </p:cNvPr>
          <p:cNvCxnSpPr>
            <a:stCxn id="8" idx="6"/>
            <a:endCxn id="21" idx="2"/>
          </p:cNvCxnSpPr>
          <p:nvPr/>
        </p:nvCxnSpPr>
        <p:spPr>
          <a:xfrm>
            <a:off x="3626426" y="2119650"/>
            <a:ext cx="2188925" cy="1594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BA45F4-9213-2749-8EE0-30A464DFAEA3}"/>
              </a:ext>
            </a:extLst>
          </p:cNvPr>
          <p:cNvCxnSpPr>
            <a:cxnSpLocks/>
            <a:stCxn id="8" idx="6"/>
            <a:endCxn id="22" idx="2"/>
          </p:cNvCxnSpPr>
          <p:nvPr/>
        </p:nvCxnSpPr>
        <p:spPr>
          <a:xfrm>
            <a:off x="3626425" y="2119650"/>
            <a:ext cx="2194700" cy="2391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B96D8D6-C741-2649-9DD1-5D5106F13714}"/>
              </a:ext>
            </a:extLst>
          </p:cNvPr>
          <p:cNvCxnSpPr>
            <a:cxnSpLocks/>
            <a:stCxn id="9" idx="6"/>
            <a:endCxn id="21" idx="2"/>
          </p:cNvCxnSpPr>
          <p:nvPr/>
        </p:nvCxnSpPr>
        <p:spPr>
          <a:xfrm>
            <a:off x="3626426" y="2916904"/>
            <a:ext cx="2188925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B926B2D-1DD8-AE46-B8AF-307F86BAD8F8}"/>
              </a:ext>
            </a:extLst>
          </p:cNvPr>
          <p:cNvCxnSpPr>
            <a:cxnSpLocks/>
            <a:stCxn id="9" idx="6"/>
            <a:endCxn id="22" idx="2"/>
          </p:cNvCxnSpPr>
          <p:nvPr/>
        </p:nvCxnSpPr>
        <p:spPr>
          <a:xfrm>
            <a:off x="3626425" y="2916904"/>
            <a:ext cx="2194700" cy="1594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0BAFC39-ABC2-1348-9D06-B2DE3C98967F}"/>
              </a:ext>
            </a:extLst>
          </p:cNvPr>
          <p:cNvCxnSpPr>
            <a:cxnSpLocks/>
            <a:stCxn id="10" idx="6"/>
            <a:endCxn id="22" idx="2"/>
          </p:cNvCxnSpPr>
          <p:nvPr/>
        </p:nvCxnSpPr>
        <p:spPr>
          <a:xfrm>
            <a:off x="3614875" y="3714158"/>
            <a:ext cx="2206250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B83DB0-BA21-DA4A-9C7F-68022B5DE73E}"/>
              </a:ext>
            </a:extLst>
          </p:cNvPr>
          <p:cNvCxnSpPr>
            <a:cxnSpLocks/>
            <a:stCxn id="10" idx="6"/>
            <a:endCxn id="21" idx="2"/>
          </p:cNvCxnSpPr>
          <p:nvPr/>
        </p:nvCxnSpPr>
        <p:spPr>
          <a:xfrm>
            <a:off x="3614876" y="3714158"/>
            <a:ext cx="22004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FDEF862-8744-7149-BDC0-362966502C10}"/>
              </a:ext>
            </a:extLst>
          </p:cNvPr>
          <p:cNvCxnSpPr>
            <a:cxnSpLocks/>
            <a:stCxn id="12" idx="6"/>
            <a:endCxn id="21" idx="2"/>
          </p:cNvCxnSpPr>
          <p:nvPr/>
        </p:nvCxnSpPr>
        <p:spPr>
          <a:xfrm flipV="1">
            <a:off x="3620650" y="3714158"/>
            <a:ext cx="2194700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AAF8479-7B22-D443-A629-DC6E685938CC}"/>
              </a:ext>
            </a:extLst>
          </p:cNvPr>
          <p:cNvCxnSpPr>
            <a:cxnSpLocks/>
            <a:stCxn id="12" idx="6"/>
            <a:endCxn id="22" idx="2"/>
          </p:cNvCxnSpPr>
          <p:nvPr/>
        </p:nvCxnSpPr>
        <p:spPr>
          <a:xfrm>
            <a:off x="3620651" y="4511412"/>
            <a:ext cx="22004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8E3F30B-3158-9A46-B18E-B3C81B38DB1F}"/>
              </a:ext>
            </a:extLst>
          </p:cNvPr>
          <p:cNvCxnSpPr>
            <a:cxnSpLocks/>
            <a:stCxn id="13" idx="6"/>
            <a:endCxn id="21" idx="2"/>
          </p:cNvCxnSpPr>
          <p:nvPr/>
        </p:nvCxnSpPr>
        <p:spPr>
          <a:xfrm flipV="1">
            <a:off x="3620650" y="3714158"/>
            <a:ext cx="2194700" cy="1594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D82AEF3-0388-3242-AD92-84A4446F3E26}"/>
              </a:ext>
            </a:extLst>
          </p:cNvPr>
          <p:cNvCxnSpPr>
            <a:cxnSpLocks/>
            <a:stCxn id="13" idx="6"/>
            <a:endCxn id="22" idx="2"/>
          </p:cNvCxnSpPr>
          <p:nvPr/>
        </p:nvCxnSpPr>
        <p:spPr>
          <a:xfrm flipV="1">
            <a:off x="3620651" y="4511412"/>
            <a:ext cx="2200475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E2CE894-430D-E841-AA8F-F1E4331FE6CA}"/>
              </a:ext>
            </a:extLst>
          </p:cNvPr>
          <p:cNvCxnSpPr>
            <a:cxnSpLocks/>
            <a:stCxn id="14" idx="6"/>
            <a:endCxn id="21" idx="2"/>
          </p:cNvCxnSpPr>
          <p:nvPr/>
        </p:nvCxnSpPr>
        <p:spPr>
          <a:xfrm flipV="1">
            <a:off x="3614876" y="3714158"/>
            <a:ext cx="2200475" cy="2391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3BB5655-37A4-A248-8490-DECB817FD560}"/>
              </a:ext>
            </a:extLst>
          </p:cNvPr>
          <p:cNvCxnSpPr>
            <a:cxnSpLocks/>
            <a:stCxn id="14" idx="6"/>
            <a:endCxn id="22" idx="2"/>
          </p:cNvCxnSpPr>
          <p:nvPr/>
        </p:nvCxnSpPr>
        <p:spPr>
          <a:xfrm flipV="1">
            <a:off x="3614875" y="4511412"/>
            <a:ext cx="2206250" cy="1594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1E953FC-F74E-AC47-827F-7EF229AE1B2B}"/>
              </a:ext>
            </a:extLst>
          </p:cNvPr>
          <p:cNvCxnSpPr>
            <a:cxnSpLocks/>
            <a:stCxn id="21" idx="6"/>
            <a:endCxn id="15" idx="2"/>
          </p:cNvCxnSpPr>
          <p:nvPr/>
        </p:nvCxnSpPr>
        <p:spPr>
          <a:xfrm flipV="1">
            <a:off x="6376651" y="2119650"/>
            <a:ext cx="2188925" cy="1594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736AF42-7AB3-8041-B2FD-8BF19992D673}"/>
              </a:ext>
            </a:extLst>
          </p:cNvPr>
          <p:cNvCxnSpPr>
            <a:cxnSpLocks/>
            <a:stCxn id="21" idx="6"/>
          </p:cNvCxnSpPr>
          <p:nvPr/>
        </p:nvCxnSpPr>
        <p:spPr>
          <a:xfrm flipV="1">
            <a:off x="6376651" y="2916904"/>
            <a:ext cx="2177375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0FE6302-EC61-2543-B05C-19DCE492E1EE}"/>
              </a:ext>
            </a:extLst>
          </p:cNvPr>
          <p:cNvCxnSpPr>
            <a:cxnSpLocks/>
            <a:stCxn id="21" idx="6"/>
            <a:endCxn id="17" idx="2"/>
          </p:cNvCxnSpPr>
          <p:nvPr/>
        </p:nvCxnSpPr>
        <p:spPr>
          <a:xfrm>
            <a:off x="6376651" y="3714158"/>
            <a:ext cx="21773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E719A1A-4BD5-4E4C-A032-8DAC642C479A}"/>
              </a:ext>
            </a:extLst>
          </p:cNvPr>
          <p:cNvCxnSpPr>
            <a:cxnSpLocks/>
            <a:stCxn id="21" idx="6"/>
            <a:endCxn id="18" idx="2"/>
          </p:cNvCxnSpPr>
          <p:nvPr/>
        </p:nvCxnSpPr>
        <p:spPr>
          <a:xfrm>
            <a:off x="6376650" y="3714158"/>
            <a:ext cx="2183150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2913FB7-DB43-9040-B1B0-2128B562BAB7}"/>
              </a:ext>
            </a:extLst>
          </p:cNvPr>
          <p:cNvCxnSpPr>
            <a:cxnSpLocks/>
            <a:stCxn id="21" idx="6"/>
            <a:endCxn id="19" idx="2"/>
          </p:cNvCxnSpPr>
          <p:nvPr/>
        </p:nvCxnSpPr>
        <p:spPr>
          <a:xfrm>
            <a:off x="6376650" y="3714158"/>
            <a:ext cx="2183150" cy="1594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060B52F-E432-FA40-89F4-5284EAE4611E}"/>
              </a:ext>
            </a:extLst>
          </p:cNvPr>
          <p:cNvCxnSpPr>
            <a:cxnSpLocks/>
            <a:stCxn id="21" idx="6"/>
            <a:endCxn id="20" idx="2"/>
          </p:cNvCxnSpPr>
          <p:nvPr/>
        </p:nvCxnSpPr>
        <p:spPr>
          <a:xfrm>
            <a:off x="6376651" y="3714158"/>
            <a:ext cx="2177375" cy="2391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7BAD08B-8A1C-0342-88CE-0FC10AB77ED1}"/>
              </a:ext>
            </a:extLst>
          </p:cNvPr>
          <p:cNvCxnSpPr>
            <a:cxnSpLocks/>
            <a:stCxn id="22" idx="6"/>
            <a:endCxn id="15" idx="2"/>
          </p:cNvCxnSpPr>
          <p:nvPr/>
        </p:nvCxnSpPr>
        <p:spPr>
          <a:xfrm flipV="1">
            <a:off x="6382425" y="2119650"/>
            <a:ext cx="2183150" cy="2391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749D55F-AB9C-B147-9E09-B368C009B04D}"/>
              </a:ext>
            </a:extLst>
          </p:cNvPr>
          <p:cNvCxnSpPr>
            <a:cxnSpLocks/>
            <a:stCxn id="22" idx="6"/>
            <a:endCxn id="16" idx="2"/>
          </p:cNvCxnSpPr>
          <p:nvPr/>
        </p:nvCxnSpPr>
        <p:spPr>
          <a:xfrm flipV="1">
            <a:off x="6382425" y="2916904"/>
            <a:ext cx="2183150" cy="1594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604C18F-C566-2840-950F-FBF0FC737C8C}"/>
              </a:ext>
            </a:extLst>
          </p:cNvPr>
          <p:cNvCxnSpPr>
            <a:cxnSpLocks/>
            <a:stCxn id="22" idx="6"/>
            <a:endCxn id="17" idx="2"/>
          </p:cNvCxnSpPr>
          <p:nvPr/>
        </p:nvCxnSpPr>
        <p:spPr>
          <a:xfrm flipV="1">
            <a:off x="6382425" y="3714158"/>
            <a:ext cx="2171600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57B7866-EDAF-9A4E-8CF4-34406468B95C}"/>
              </a:ext>
            </a:extLst>
          </p:cNvPr>
          <p:cNvCxnSpPr>
            <a:cxnSpLocks/>
            <a:stCxn id="22" idx="6"/>
            <a:endCxn id="18" idx="2"/>
          </p:cNvCxnSpPr>
          <p:nvPr/>
        </p:nvCxnSpPr>
        <p:spPr>
          <a:xfrm>
            <a:off x="6382426" y="4511412"/>
            <a:ext cx="21773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87DF8C3-A39A-874D-89E2-9C10E602ED6B}"/>
              </a:ext>
            </a:extLst>
          </p:cNvPr>
          <p:cNvCxnSpPr>
            <a:cxnSpLocks/>
            <a:stCxn id="22" idx="6"/>
            <a:endCxn id="19" idx="2"/>
          </p:cNvCxnSpPr>
          <p:nvPr/>
        </p:nvCxnSpPr>
        <p:spPr>
          <a:xfrm>
            <a:off x="6382426" y="4511412"/>
            <a:ext cx="2177375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930E792-FD9C-004F-9E3E-44CDC51E28F7}"/>
              </a:ext>
            </a:extLst>
          </p:cNvPr>
          <p:cNvCxnSpPr>
            <a:cxnSpLocks/>
            <a:stCxn id="22" idx="6"/>
            <a:endCxn id="20" idx="2"/>
          </p:cNvCxnSpPr>
          <p:nvPr/>
        </p:nvCxnSpPr>
        <p:spPr>
          <a:xfrm>
            <a:off x="6382425" y="4511412"/>
            <a:ext cx="2171600" cy="1594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A3EE0FE2-7546-A141-9BA5-801BD2367218}"/>
              </a:ext>
            </a:extLst>
          </p:cNvPr>
          <p:cNvSpPr txBox="1"/>
          <p:nvPr/>
        </p:nvSpPr>
        <p:spPr>
          <a:xfrm>
            <a:off x="5410107" y="1239891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Hidden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E253350-9867-1341-95BA-798B75E92C59}"/>
              </a:ext>
            </a:extLst>
          </p:cNvPr>
          <p:cNvSpPr txBox="1"/>
          <p:nvPr/>
        </p:nvSpPr>
        <p:spPr>
          <a:xfrm>
            <a:off x="2745290" y="1239891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Input layer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2ADAF2-D459-C142-9E06-075DEBD161D7}"/>
              </a:ext>
            </a:extLst>
          </p:cNvPr>
          <p:cNvSpPr txBox="1"/>
          <p:nvPr/>
        </p:nvSpPr>
        <p:spPr>
          <a:xfrm>
            <a:off x="7937162" y="1239891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Output (sigmoid)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3D4F7DD-F5B1-7646-94E9-46B8221FED6A}"/>
              </a:ext>
            </a:extLst>
          </p:cNvPr>
          <p:cNvSpPr txBox="1"/>
          <p:nvPr/>
        </p:nvSpPr>
        <p:spPr>
          <a:xfrm>
            <a:off x="1977177" y="3529492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man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8D1F69-5662-3840-B060-FCD524519383}"/>
              </a:ext>
            </a:extLst>
          </p:cNvPr>
          <p:cNvSpPr txBox="1"/>
          <p:nvPr/>
        </p:nvSpPr>
        <p:spPr>
          <a:xfrm>
            <a:off x="9499443" y="190904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king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7BA627E-7EDC-C14F-8E61-1578D069F4CD}"/>
              </a:ext>
            </a:extLst>
          </p:cNvPr>
          <p:cNvSpPr txBox="1"/>
          <p:nvPr/>
        </p:nvSpPr>
        <p:spPr>
          <a:xfrm>
            <a:off x="9475235" y="2696253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brave</a:t>
            </a:r>
          </a:p>
        </p:txBody>
      </p:sp>
    </p:spTree>
    <p:extLst>
      <p:ext uri="{BB962C8B-B14F-4D97-AF65-F5344CB8AC3E}">
        <p14:creationId xmlns:p14="http://schemas.microsoft.com/office/powerpoint/2010/main" val="3664655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450E-3DD0-400D-B12B-2350FB6A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Word Vectors: One-Hot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DC2BE-F528-4FE3-A6A0-67E3335DD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4237"/>
            <a:ext cx="8596668" cy="4567125"/>
          </a:xfrm>
        </p:spPr>
        <p:txBody>
          <a:bodyPr/>
          <a:lstStyle/>
          <a:p>
            <a:r>
              <a:rPr lang="en-US" dirty="0"/>
              <a:t> Suppose our vocabulary has only five words: King, Queen, Man, Woman and Child. We can  represent each word  by a 0/1 vector of length five.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could encode the word ‘Queen’ as: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414E5A-45C8-403E-8398-1F1C10326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161" y="3259307"/>
            <a:ext cx="5943600" cy="2381250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B6974EE-65BB-9462-9A3C-D00C9BCB6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626542"/>
              </p:ext>
            </p:extLst>
          </p:nvPr>
        </p:nvGraphicFramePr>
        <p:xfrm>
          <a:off x="1152104" y="2144524"/>
          <a:ext cx="4943895" cy="465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8779">
                  <a:extLst>
                    <a:ext uri="{9D8B030D-6E8A-4147-A177-3AD203B41FA5}">
                      <a16:colId xmlns:a16="http://schemas.microsoft.com/office/drawing/2014/main" val="1757936917"/>
                    </a:ext>
                  </a:extLst>
                </a:gridCol>
                <a:gridCol w="988779">
                  <a:extLst>
                    <a:ext uri="{9D8B030D-6E8A-4147-A177-3AD203B41FA5}">
                      <a16:colId xmlns:a16="http://schemas.microsoft.com/office/drawing/2014/main" val="730675373"/>
                    </a:ext>
                  </a:extLst>
                </a:gridCol>
                <a:gridCol w="988779">
                  <a:extLst>
                    <a:ext uri="{9D8B030D-6E8A-4147-A177-3AD203B41FA5}">
                      <a16:colId xmlns:a16="http://schemas.microsoft.com/office/drawing/2014/main" val="2988714867"/>
                    </a:ext>
                  </a:extLst>
                </a:gridCol>
                <a:gridCol w="988779">
                  <a:extLst>
                    <a:ext uri="{9D8B030D-6E8A-4147-A177-3AD203B41FA5}">
                      <a16:colId xmlns:a16="http://schemas.microsoft.com/office/drawing/2014/main" val="500412477"/>
                    </a:ext>
                  </a:extLst>
                </a:gridCol>
                <a:gridCol w="988779">
                  <a:extLst>
                    <a:ext uri="{9D8B030D-6E8A-4147-A177-3AD203B41FA5}">
                      <a16:colId xmlns:a16="http://schemas.microsoft.com/office/drawing/2014/main" val="1148327570"/>
                    </a:ext>
                  </a:extLst>
                </a:gridCol>
              </a:tblGrid>
              <a:tr h="465827">
                <a:tc>
                  <a:txBody>
                    <a:bodyPr/>
                    <a:lstStyle/>
                    <a:p>
                      <a:r>
                        <a:rPr lang="en-IN" dirty="0"/>
                        <a:t>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Queen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Child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069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6686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FB6FF-9E0C-1045-9DDB-E23A7F9AC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511126" cy="1320800"/>
          </a:xfrm>
        </p:spPr>
        <p:txBody>
          <a:bodyPr/>
          <a:lstStyle/>
          <a:p>
            <a:r>
              <a:rPr lang="en-US" dirty="0"/>
              <a:t>Word2Vec : Neural Network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C39FB7-3ED7-124D-A21E-EC539871A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D150-C7B9-2048-9229-04A849C5E15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A1A4D8E-62F9-714D-B686-67FE2FE5663A}"/>
              </a:ext>
            </a:extLst>
          </p:cNvPr>
          <p:cNvSpPr/>
          <p:nvPr/>
        </p:nvSpPr>
        <p:spPr>
          <a:xfrm>
            <a:off x="2815550" y="1727200"/>
            <a:ext cx="1060450" cy="4749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B351515-127F-5442-A654-F7255B717223}"/>
              </a:ext>
            </a:extLst>
          </p:cNvPr>
          <p:cNvSpPr/>
          <p:nvPr/>
        </p:nvSpPr>
        <p:spPr>
          <a:xfrm>
            <a:off x="5565775" y="1727200"/>
            <a:ext cx="1060450" cy="4749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0D7B171-E261-2C43-9A94-0E75D3807851}"/>
              </a:ext>
            </a:extLst>
          </p:cNvPr>
          <p:cNvSpPr/>
          <p:nvPr/>
        </p:nvSpPr>
        <p:spPr>
          <a:xfrm>
            <a:off x="8316000" y="1727200"/>
            <a:ext cx="1060450" cy="4749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EA2DD05-37E8-1F4F-844E-EC6EA8F09CD6}"/>
              </a:ext>
            </a:extLst>
          </p:cNvPr>
          <p:cNvSpPr>
            <a:spLocks noChangeAspect="1"/>
          </p:cNvSpPr>
          <p:nvPr/>
        </p:nvSpPr>
        <p:spPr>
          <a:xfrm>
            <a:off x="3065125" y="1839000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FDED799-B859-104D-9AE5-DA4DA5A808BA}"/>
              </a:ext>
            </a:extLst>
          </p:cNvPr>
          <p:cNvSpPr>
            <a:spLocks noChangeAspect="1"/>
          </p:cNvSpPr>
          <p:nvPr/>
        </p:nvSpPr>
        <p:spPr>
          <a:xfrm>
            <a:off x="3065125" y="2636254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3166C9E-BF40-6C4A-A2CE-5EF914336117}"/>
              </a:ext>
            </a:extLst>
          </p:cNvPr>
          <p:cNvSpPr>
            <a:spLocks noChangeAspect="1"/>
          </p:cNvSpPr>
          <p:nvPr/>
        </p:nvSpPr>
        <p:spPr>
          <a:xfrm>
            <a:off x="3053575" y="3433508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92C35F5-8455-6D4C-8F4E-2E2AB3E3CEF9}"/>
              </a:ext>
            </a:extLst>
          </p:cNvPr>
          <p:cNvSpPr>
            <a:spLocks noChangeAspect="1"/>
          </p:cNvSpPr>
          <p:nvPr/>
        </p:nvSpPr>
        <p:spPr>
          <a:xfrm>
            <a:off x="3059350" y="4230762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A453FFF-6F91-E043-9F4F-C95950C8EEEE}"/>
              </a:ext>
            </a:extLst>
          </p:cNvPr>
          <p:cNvSpPr>
            <a:spLocks noChangeAspect="1"/>
          </p:cNvSpPr>
          <p:nvPr/>
        </p:nvSpPr>
        <p:spPr>
          <a:xfrm>
            <a:off x="3059350" y="5028016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C80B516-CDE3-4345-8EFE-865E3F6B1B4F}"/>
              </a:ext>
            </a:extLst>
          </p:cNvPr>
          <p:cNvSpPr>
            <a:spLocks noChangeAspect="1"/>
          </p:cNvSpPr>
          <p:nvPr/>
        </p:nvSpPr>
        <p:spPr>
          <a:xfrm>
            <a:off x="3053575" y="5825268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8278CD-5C99-BB47-AFB4-9AF6C33FB829}"/>
              </a:ext>
            </a:extLst>
          </p:cNvPr>
          <p:cNvSpPr>
            <a:spLocks noChangeAspect="1"/>
          </p:cNvSpPr>
          <p:nvPr/>
        </p:nvSpPr>
        <p:spPr>
          <a:xfrm>
            <a:off x="8565575" y="1839000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9A0784E-716B-2D45-BB1C-13F6A32B28DE}"/>
              </a:ext>
            </a:extLst>
          </p:cNvPr>
          <p:cNvSpPr>
            <a:spLocks noChangeAspect="1"/>
          </p:cNvSpPr>
          <p:nvPr/>
        </p:nvSpPr>
        <p:spPr>
          <a:xfrm>
            <a:off x="8565575" y="2636254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08EE70E-12C2-324A-A45C-B440C2FF96A0}"/>
              </a:ext>
            </a:extLst>
          </p:cNvPr>
          <p:cNvSpPr>
            <a:spLocks noChangeAspect="1"/>
          </p:cNvSpPr>
          <p:nvPr/>
        </p:nvSpPr>
        <p:spPr>
          <a:xfrm>
            <a:off x="8554025" y="3433508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9F7EACA-D966-5B46-9352-48FB8D6D1887}"/>
              </a:ext>
            </a:extLst>
          </p:cNvPr>
          <p:cNvSpPr>
            <a:spLocks noChangeAspect="1"/>
          </p:cNvSpPr>
          <p:nvPr/>
        </p:nvSpPr>
        <p:spPr>
          <a:xfrm>
            <a:off x="8559800" y="4230762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A8B2A64-FA1D-1545-9FDA-492182E4DD37}"/>
              </a:ext>
            </a:extLst>
          </p:cNvPr>
          <p:cNvSpPr>
            <a:spLocks noChangeAspect="1"/>
          </p:cNvSpPr>
          <p:nvPr/>
        </p:nvSpPr>
        <p:spPr>
          <a:xfrm>
            <a:off x="8559800" y="5028016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0.5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6536300-FC77-3946-8ECC-0CD0184C6A30}"/>
              </a:ext>
            </a:extLst>
          </p:cNvPr>
          <p:cNvSpPr>
            <a:spLocks noChangeAspect="1"/>
          </p:cNvSpPr>
          <p:nvPr/>
        </p:nvSpPr>
        <p:spPr>
          <a:xfrm>
            <a:off x="8554025" y="5825268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0.5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41FEC97-05ED-FD45-BB59-634396712A9C}"/>
              </a:ext>
            </a:extLst>
          </p:cNvPr>
          <p:cNvSpPr>
            <a:spLocks noChangeAspect="1"/>
          </p:cNvSpPr>
          <p:nvPr/>
        </p:nvSpPr>
        <p:spPr>
          <a:xfrm>
            <a:off x="5815350" y="3433508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48839A0-DF76-2043-8E16-4C05671CCE72}"/>
              </a:ext>
            </a:extLst>
          </p:cNvPr>
          <p:cNvSpPr>
            <a:spLocks noChangeAspect="1"/>
          </p:cNvSpPr>
          <p:nvPr/>
        </p:nvSpPr>
        <p:spPr>
          <a:xfrm>
            <a:off x="5821125" y="4230762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1AD36D-96F0-324B-AED4-24063B42FCBC}"/>
              </a:ext>
            </a:extLst>
          </p:cNvPr>
          <p:cNvCxnSpPr>
            <a:stCxn id="8" idx="6"/>
            <a:endCxn id="21" idx="2"/>
          </p:cNvCxnSpPr>
          <p:nvPr/>
        </p:nvCxnSpPr>
        <p:spPr>
          <a:xfrm>
            <a:off x="3626426" y="2119650"/>
            <a:ext cx="2188925" cy="1594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BA45F4-9213-2749-8EE0-30A464DFAEA3}"/>
              </a:ext>
            </a:extLst>
          </p:cNvPr>
          <p:cNvCxnSpPr>
            <a:cxnSpLocks/>
            <a:stCxn id="8" idx="6"/>
            <a:endCxn id="22" idx="2"/>
          </p:cNvCxnSpPr>
          <p:nvPr/>
        </p:nvCxnSpPr>
        <p:spPr>
          <a:xfrm>
            <a:off x="3626425" y="2119650"/>
            <a:ext cx="2194700" cy="2391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B96D8D6-C741-2649-9DD1-5D5106F13714}"/>
              </a:ext>
            </a:extLst>
          </p:cNvPr>
          <p:cNvCxnSpPr>
            <a:cxnSpLocks/>
            <a:stCxn id="9" idx="6"/>
            <a:endCxn id="21" idx="2"/>
          </p:cNvCxnSpPr>
          <p:nvPr/>
        </p:nvCxnSpPr>
        <p:spPr>
          <a:xfrm>
            <a:off x="3626426" y="2916904"/>
            <a:ext cx="2188925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B926B2D-1DD8-AE46-B8AF-307F86BAD8F8}"/>
              </a:ext>
            </a:extLst>
          </p:cNvPr>
          <p:cNvCxnSpPr>
            <a:cxnSpLocks/>
            <a:stCxn id="9" idx="6"/>
            <a:endCxn id="22" idx="2"/>
          </p:cNvCxnSpPr>
          <p:nvPr/>
        </p:nvCxnSpPr>
        <p:spPr>
          <a:xfrm>
            <a:off x="3626425" y="2916904"/>
            <a:ext cx="2194700" cy="1594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0BAFC39-ABC2-1348-9D06-B2DE3C98967F}"/>
              </a:ext>
            </a:extLst>
          </p:cNvPr>
          <p:cNvCxnSpPr>
            <a:cxnSpLocks/>
            <a:stCxn id="10" idx="6"/>
            <a:endCxn id="22" idx="2"/>
          </p:cNvCxnSpPr>
          <p:nvPr/>
        </p:nvCxnSpPr>
        <p:spPr>
          <a:xfrm>
            <a:off x="3614875" y="3714158"/>
            <a:ext cx="2206250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B83DB0-BA21-DA4A-9C7F-68022B5DE73E}"/>
              </a:ext>
            </a:extLst>
          </p:cNvPr>
          <p:cNvCxnSpPr>
            <a:cxnSpLocks/>
            <a:stCxn id="10" idx="6"/>
            <a:endCxn id="21" idx="2"/>
          </p:cNvCxnSpPr>
          <p:nvPr/>
        </p:nvCxnSpPr>
        <p:spPr>
          <a:xfrm>
            <a:off x="3614876" y="3714158"/>
            <a:ext cx="22004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FDEF862-8744-7149-BDC0-362966502C10}"/>
              </a:ext>
            </a:extLst>
          </p:cNvPr>
          <p:cNvCxnSpPr>
            <a:cxnSpLocks/>
            <a:stCxn id="12" idx="6"/>
            <a:endCxn id="21" idx="2"/>
          </p:cNvCxnSpPr>
          <p:nvPr/>
        </p:nvCxnSpPr>
        <p:spPr>
          <a:xfrm flipV="1">
            <a:off x="3620650" y="3714158"/>
            <a:ext cx="2194700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AAF8479-7B22-D443-A629-DC6E685938CC}"/>
              </a:ext>
            </a:extLst>
          </p:cNvPr>
          <p:cNvCxnSpPr>
            <a:cxnSpLocks/>
            <a:stCxn id="12" idx="6"/>
            <a:endCxn id="22" idx="2"/>
          </p:cNvCxnSpPr>
          <p:nvPr/>
        </p:nvCxnSpPr>
        <p:spPr>
          <a:xfrm>
            <a:off x="3620651" y="4511412"/>
            <a:ext cx="22004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8E3F30B-3158-9A46-B18E-B3C81B38DB1F}"/>
              </a:ext>
            </a:extLst>
          </p:cNvPr>
          <p:cNvCxnSpPr>
            <a:cxnSpLocks/>
            <a:stCxn id="13" idx="6"/>
            <a:endCxn id="21" idx="2"/>
          </p:cNvCxnSpPr>
          <p:nvPr/>
        </p:nvCxnSpPr>
        <p:spPr>
          <a:xfrm flipV="1">
            <a:off x="3620650" y="3714158"/>
            <a:ext cx="2194700" cy="1594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D82AEF3-0388-3242-AD92-84A4446F3E26}"/>
              </a:ext>
            </a:extLst>
          </p:cNvPr>
          <p:cNvCxnSpPr>
            <a:cxnSpLocks/>
            <a:stCxn id="13" idx="6"/>
            <a:endCxn id="22" idx="2"/>
          </p:cNvCxnSpPr>
          <p:nvPr/>
        </p:nvCxnSpPr>
        <p:spPr>
          <a:xfrm flipV="1">
            <a:off x="3620651" y="4511412"/>
            <a:ext cx="2200475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E2CE894-430D-E841-AA8F-F1E4331FE6CA}"/>
              </a:ext>
            </a:extLst>
          </p:cNvPr>
          <p:cNvCxnSpPr>
            <a:cxnSpLocks/>
            <a:stCxn id="14" idx="6"/>
            <a:endCxn id="21" idx="2"/>
          </p:cNvCxnSpPr>
          <p:nvPr/>
        </p:nvCxnSpPr>
        <p:spPr>
          <a:xfrm flipV="1">
            <a:off x="3614876" y="3714158"/>
            <a:ext cx="2200475" cy="2391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3BB5655-37A4-A248-8490-DECB817FD560}"/>
              </a:ext>
            </a:extLst>
          </p:cNvPr>
          <p:cNvCxnSpPr>
            <a:cxnSpLocks/>
            <a:stCxn id="14" idx="6"/>
            <a:endCxn id="22" idx="2"/>
          </p:cNvCxnSpPr>
          <p:nvPr/>
        </p:nvCxnSpPr>
        <p:spPr>
          <a:xfrm flipV="1">
            <a:off x="3614875" y="4511412"/>
            <a:ext cx="2206250" cy="1594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1E953FC-F74E-AC47-827F-7EF229AE1B2B}"/>
              </a:ext>
            </a:extLst>
          </p:cNvPr>
          <p:cNvCxnSpPr>
            <a:cxnSpLocks/>
            <a:stCxn id="21" idx="6"/>
            <a:endCxn id="15" idx="2"/>
          </p:cNvCxnSpPr>
          <p:nvPr/>
        </p:nvCxnSpPr>
        <p:spPr>
          <a:xfrm flipV="1">
            <a:off x="6376651" y="2119650"/>
            <a:ext cx="2188925" cy="1594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736AF42-7AB3-8041-B2FD-8BF19992D673}"/>
              </a:ext>
            </a:extLst>
          </p:cNvPr>
          <p:cNvCxnSpPr>
            <a:cxnSpLocks/>
            <a:stCxn id="21" idx="6"/>
          </p:cNvCxnSpPr>
          <p:nvPr/>
        </p:nvCxnSpPr>
        <p:spPr>
          <a:xfrm flipV="1">
            <a:off x="6376651" y="2916904"/>
            <a:ext cx="2177375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0FE6302-EC61-2543-B05C-19DCE492E1EE}"/>
              </a:ext>
            </a:extLst>
          </p:cNvPr>
          <p:cNvCxnSpPr>
            <a:cxnSpLocks/>
            <a:stCxn id="21" idx="6"/>
            <a:endCxn id="17" idx="2"/>
          </p:cNvCxnSpPr>
          <p:nvPr/>
        </p:nvCxnSpPr>
        <p:spPr>
          <a:xfrm>
            <a:off x="6376651" y="3714158"/>
            <a:ext cx="21773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E719A1A-4BD5-4E4C-A032-8DAC642C479A}"/>
              </a:ext>
            </a:extLst>
          </p:cNvPr>
          <p:cNvCxnSpPr>
            <a:cxnSpLocks/>
            <a:stCxn id="21" idx="6"/>
            <a:endCxn id="18" idx="2"/>
          </p:cNvCxnSpPr>
          <p:nvPr/>
        </p:nvCxnSpPr>
        <p:spPr>
          <a:xfrm>
            <a:off x="6376650" y="3714158"/>
            <a:ext cx="2183150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2913FB7-DB43-9040-B1B0-2128B562BAB7}"/>
              </a:ext>
            </a:extLst>
          </p:cNvPr>
          <p:cNvCxnSpPr>
            <a:cxnSpLocks/>
            <a:stCxn id="21" idx="6"/>
            <a:endCxn id="19" idx="2"/>
          </p:cNvCxnSpPr>
          <p:nvPr/>
        </p:nvCxnSpPr>
        <p:spPr>
          <a:xfrm>
            <a:off x="6376650" y="3714158"/>
            <a:ext cx="2183150" cy="1594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060B52F-E432-FA40-89F4-5284EAE4611E}"/>
              </a:ext>
            </a:extLst>
          </p:cNvPr>
          <p:cNvCxnSpPr>
            <a:cxnSpLocks/>
            <a:stCxn id="21" idx="6"/>
            <a:endCxn id="20" idx="2"/>
          </p:cNvCxnSpPr>
          <p:nvPr/>
        </p:nvCxnSpPr>
        <p:spPr>
          <a:xfrm>
            <a:off x="6376651" y="3714158"/>
            <a:ext cx="2177375" cy="2391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7BAD08B-8A1C-0342-88CE-0FC10AB77ED1}"/>
              </a:ext>
            </a:extLst>
          </p:cNvPr>
          <p:cNvCxnSpPr>
            <a:cxnSpLocks/>
            <a:stCxn id="22" idx="6"/>
            <a:endCxn id="15" idx="2"/>
          </p:cNvCxnSpPr>
          <p:nvPr/>
        </p:nvCxnSpPr>
        <p:spPr>
          <a:xfrm flipV="1">
            <a:off x="6382425" y="2119650"/>
            <a:ext cx="2183150" cy="2391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749D55F-AB9C-B147-9E09-B368C009B04D}"/>
              </a:ext>
            </a:extLst>
          </p:cNvPr>
          <p:cNvCxnSpPr>
            <a:cxnSpLocks/>
            <a:stCxn id="22" idx="6"/>
            <a:endCxn id="16" idx="2"/>
          </p:cNvCxnSpPr>
          <p:nvPr/>
        </p:nvCxnSpPr>
        <p:spPr>
          <a:xfrm flipV="1">
            <a:off x="6382425" y="2916904"/>
            <a:ext cx="2183150" cy="1594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604C18F-C566-2840-950F-FBF0FC737C8C}"/>
              </a:ext>
            </a:extLst>
          </p:cNvPr>
          <p:cNvCxnSpPr>
            <a:cxnSpLocks/>
            <a:stCxn id="22" idx="6"/>
            <a:endCxn id="17" idx="2"/>
          </p:cNvCxnSpPr>
          <p:nvPr/>
        </p:nvCxnSpPr>
        <p:spPr>
          <a:xfrm flipV="1">
            <a:off x="6382425" y="3714158"/>
            <a:ext cx="2171600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57B7866-EDAF-9A4E-8CF4-34406468B95C}"/>
              </a:ext>
            </a:extLst>
          </p:cNvPr>
          <p:cNvCxnSpPr>
            <a:cxnSpLocks/>
            <a:stCxn id="22" idx="6"/>
            <a:endCxn id="18" idx="2"/>
          </p:cNvCxnSpPr>
          <p:nvPr/>
        </p:nvCxnSpPr>
        <p:spPr>
          <a:xfrm>
            <a:off x="6382426" y="4511412"/>
            <a:ext cx="21773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87DF8C3-A39A-874D-89E2-9C10E602ED6B}"/>
              </a:ext>
            </a:extLst>
          </p:cNvPr>
          <p:cNvCxnSpPr>
            <a:cxnSpLocks/>
            <a:stCxn id="22" idx="6"/>
            <a:endCxn id="19" idx="2"/>
          </p:cNvCxnSpPr>
          <p:nvPr/>
        </p:nvCxnSpPr>
        <p:spPr>
          <a:xfrm>
            <a:off x="6382426" y="4511412"/>
            <a:ext cx="2177375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930E792-FD9C-004F-9E3E-44CDC51E28F7}"/>
              </a:ext>
            </a:extLst>
          </p:cNvPr>
          <p:cNvCxnSpPr>
            <a:cxnSpLocks/>
            <a:stCxn id="22" idx="6"/>
            <a:endCxn id="20" idx="2"/>
          </p:cNvCxnSpPr>
          <p:nvPr/>
        </p:nvCxnSpPr>
        <p:spPr>
          <a:xfrm>
            <a:off x="6382425" y="4511412"/>
            <a:ext cx="2171600" cy="1594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A3EE0FE2-7546-A141-9BA5-801BD2367218}"/>
              </a:ext>
            </a:extLst>
          </p:cNvPr>
          <p:cNvSpPr txBox="1"/>
          <p:nvPr/>
        </p:nvSpPr>
        <p:spPr>
          <a:xfrm>
            <a:off x="5410107" y="1239891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Hidden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E253350-9867-1341-95BA-798B75E92C59}"/>
              </a:ext>
            </a:extLst>
          </p:cNvPr>
          <p:cNvSpPr txBox="1"/>
          <p:nvPr/>
        </p:nvSpPr>
        <p:spPr>
          <a:xfrm>
            <a:off x="2745290" y="1239891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Input layer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2ADAF2-D459-C142-9E06-075DEBD161D7}"/>
              </a:ext>
            </a:extLst>
          </p:cNvPr>
          <p:cNvSpPr txBox="1"/>
          <p:nvPr/>
        </p:nvSpPr>
        <p:spPr>
          <a:xfrm>
            <a:off x="7937162" y="1239891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Output (sigmoid)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3D4F7DD-F5B1-7646-94E9-46B8221FED6A}"/>
              </a:ext>
            </a:extLst>
          </p:cNvPr>
          <p:cNvSpPr txBox="1"/>
          <p:nvPr/>
        </p:nvSpPr>
        <p:spPr>
          <a:xfrm>
            <a:off x="1938989" y="4326746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queen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8D1F69-5662-3840-B060-FCD524519383}"/>
              </a:ext>
            </a:extLst>
          </p:cNvPr>
          <p:cNvSpPr txBox="1"/>
          <p:nvPr/>
        </p:nvSpPr>
        <p:spPr>
          <a:xfrm>
            <a:off x="9461344" y="5109440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beautiful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7BA627E-7EDC-C14F-8E61-1578D069F4CD}"/>
              </a:ext>
            </a:extLst>
          </p:cNvPr>
          <p:cNvSpPr txBox="1"/>
          <p:nvPr/>
        </p:nvSpPr>
        <p:spPr>
          <a:xfrm>
            <a:off x="9475236" y="5896653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women</a:t>
            </a:r>
          </a:p>
        </p:txBody>
      </p:sp>
    </p:spTree>
    <p:extLst>
      <p:ext uri="{BB962C8B-B14F-4D97-AF65-F5344CB8AC3E}">
        <p14:creationId xmlns:p14="http://schemas.microsoft.com/office/powerpoint/2010/main" val="3320615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FB6FF-9E0C-1045-9DDB-E23A7F9AC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1261624" cy="1320800"/>
          </a:xfrm>
        </p:spPr>
        <p:txBody>
          <a:bodyPr/>
          <a:lstStyle/>
          <a:p>
            <a:r>
              <a:rPr lang="en-US" dirty="0"/>
              <a:t>Word2Vec : Neural Network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C39FB7-3ED7-124D-A21E-EC539871A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D150-C7B9-2048-9229-04A849C5E15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A1A4D8E-62F9-714D-B686-67FE2FE5663A}"/>
              </a:ext>
            </a:extLst>
          </p:cNvPr>
          <p:cNvSpPr/>
          <p:nvPr/>
        </p:nvSpPr>
        <p:spPr>
          <a:xfrm>
            <a:off x="2815550" y="1727200"/>
            <a:ext cx="1060450" cy="4749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B351515-127F-5442-A654-F7255B717223}"/>
              </a:ext>
            </a:extLst>
          </p:cNvPr>
          <p:cNvSpPr/>
          <p:nvPr/>
        </p:nvSpPr>
        <p:spPr>
          <a:xfrm>
            <a:off x="5565775" y="1727200"/>
            <a:ext cx="1060450" cy="4749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0D7B171-E261-2C43-9A94-0E75D3807851}"/>
              </a:ext>
            </a:extLst>
          </p:cNvPr>
          <p:cNvSpPr/>
          <p:nvPr/>
        </p:nvSpPr>
        <p:spPr>
          <a:xfrm>
            <a:off x="8316000" y="1727200"/>
            <a:ext cx="1060450" cy="4749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EA2DD05-37E8-1F4F-844E-EC6EA8F09CD6}"/>
              </a:ext>
            </a:extLst>
          </p:cNvPr>
          <p:cNvSpPr>
            <a:spLocks noChangeAspect="1"/>
          </p:cNvSpPr>
          <p:nvPr/>
        </p:nvSpPr>
        <p:spPr>
          <a:xfrm>
            <a:off x="3065125" y="1839000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FDED799-B859-104D-9AE5-DA4DA5A808BA}"/>
              </a:ext>
            </a:extLst>
          </p:cNvPr>
          <p:cNvSpPr>
            <a:spLocks noChangeAspect="1"/>
          </p:cNvSpPr>
          <p:nvPr/>
        </p:nvSpPr>
        <p:spPr>
          <a:xfrm>
            <a:off x="3065125" y="2636254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3166C9E-BF40-6C4A-A2CE-5EF914336117}"/>
              </a:ext>
            </a:extLst>
          </p:cNvPr>
          <p:cNvSpPr>
            <a:spLocks noChangeAspect="1"/>
          </p:cNvSpPr>
          <p:nvPr/>
        </p:nvSpPr>
        <p:spPr>
          <a:xfrm>
            <a:off x="3053575" y="3433508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92C35F5-8455-6D4C-8F4E-2E2AB3E3CEF9}"/>
              </a:ext>
            </a:extLst>
          </p:cNvPr>
          <p:cNvSpPr>
            <a:spLocks noChangeAspect="1"/>
          </p:cNvSpPr>
          <p:nvPr/>
        </p:nvSpPr>
        <p:spPr>
          <a:xfrm>
            <a:off x="3059350" y="4230762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A453FFF-6F91-E043-9F4F-C95950C8EEEE}"/>
              </a:ext>
            </a:extLst>
          </p:cNvPr>
          <p:cNvSpPr>
            <a:spLocks noChangeAspect="1"/>
          </p:cNvSpPr>
          <p:nvPr/>
        </p:nvSpPr>
        <p:spPr>
          <a:xfrm>
            <a:off x="3059350" y="5028016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C80B516-CDE3-4345-8EFE-865E3F6B1B4F}"/>
              </a:ext>
            </a:extLst>
          </p:cNvPr>
          <p:cNvSpPr>
            <a:spLocks noChangeAspect="1"/>
          </p:cNvSpPr>
          <p:nvPr/>
        </p:nvSpPr>
        <p:spPr>
          <a:xfrm>
            <a:off x="3053575" y="5825268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8278CD-5C99-BB47-AFB4-9AF6C33FB829}"/>
              </a:ext>
            </a:extLst>
          </p:cNvPr>
          <p:cNvSpPr>
            <a:spLocks noChangeAspect="1"/>
          </p:cNvSpPr>
          <p:nvPr/>
        </p:nvSpPr>
        <p:spPr>
          <a:xfrm>
            <a:off x="8565575" y="1839000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9A0784E-716B-2D45-BB1C-13F6A32B28DE}"/>
              </a:ext>
            </a:extLst>
          </p:cNvPr>
          <p:cNvSpPr>
            <a:spLocks noChangeAspect="1"/>
          </p:cNvSpPr>
          <p:nvPr/>
        </p:nvSpPr>
        <p:spPr>
          <a:xfrm>
            <a:off x="8565575" y="2636254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08EE70E-12C2-324A-A45C-B440C2FF96A0}"/>
              </a:ext>
            </a:extLst>
          </p:cNvPr>
          <p:cNvSpPr>
            <a:spLocks noChangeAspect="1"/>
          </p:cNvSpPr>
          <p:nvPr/>
        </p:nvSpPr>
        <p:spPr>
          <a:xfrm>
            <a:off x="8554025" y="3433508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9F7EACA-D966-5B46-9352-48FB8D6D1887}"/>
              </a:ext>
            </a:extLst>
          </p:cNvPr>
          <p:cNvSpPr>
            <a:spLocks noChangeAspect="1"/>
          </p:cNvSpPr>
          <p:nvPr/>
        </p:nvSpPr>
        <p:spPr>
          <a:xfrm>
            <a:off x="8559800" y="4230762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0.5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A8B2A64-FA1D-1545-9FDA-492182E4DD37}"/>
              </a:ext>
            </a:extLst>
          </p:cNvPr>
          <p:cNvSpPr>
            <a:spLocks noChangeAspect="1"/>
          </p:cNvSpPr>
          <p:nvPr/>
        </p:nvSpPr>
        <p:spPr>
          <a:xfrm>
            <a:off x="8559800" y="5028016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6536300-FC77-3946-8ECC-0CD0184C6A30}"/>
              </a:ext>
            </a:extLst>
          </p:cNvPr>
          <p:cNvSpPr>
            <a:spLocks noChangeAspect="1"/>
          </p:cNvSpPr>
          <p:nvPr/>
        </p:nvSpPr>
        <p:spPr>
          <a:xfrm>
            <a:off x="8554025" y="5825268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0.5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41FEC97-05ED-FD45-BB59-634396712A9C}"/>
              </a:ext>
            </a:extLst>
          </p:cNvPr>
          <p:cNvSpPr>
            <a:spLocks noChangeAspect="1"/>
          </p:cNvSpPr>
          <p:nvPr/>
        </p:nvSpPr>
        <p:spPr>
          <a:xfrm>
            <a:off x="5815350" y="3433508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48839A0-DF76-2043-8E16-4C05671CCE72}"/>
              </a:ext>
            </a:extLst>
          </p:cNvPr>
          <p:cNvSpPr>
            <a:spLocks noChangeAspect="1"/>
          </p:cNvSpPr>
          <p:nvPr/>
        </p:nvSpPr>
        <p:spPr>
          <a:xfrm>
            <a:off x="5821125" y="4230762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1AD36D-96F0-324B-AED4-24063B42FCBC}"/>
              </a:ext>
            </a:extLst>
          </p:cNvPr>
          <p:cNvCxnSpPr>
            <a:stCxn id="8" idx="6"/>
            <a:endCxn id="21" idx="2"/>
          </p:cNvCxnSpPr>
          <p:nvPr/>
        </p:nvCxnSpPr>
        <p:spPr>
          <a:xfrm>
            <a:off x="3626426" y="2119650"/>
            <a:ext cx="2188925" cy="1594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BA45F4-9213-2749-8EE0-30A464DFAEA3}"/>
              </a:ext>
            </a:extLst>
          </p:cNvPr>
          <p:cNvCxnSpPr>
            <a:cxnSpLocks/>
            <a:stCxn id="8" idx="6"/>
            <a:endCxn id="22" idx="2"/>
          </p:cNvCxnSpPr>
          <p:nvPr/>
        </p:nvCxnSpPr>
        <p:spPr>
          <a:xfrm>
            <a:off x="3626425" y="2119650"/>
            <a:ext cx="2194700" cy="2391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B96D8D6-C741-2649-9DD1-5D5106F13714}"/>
              </a:ext>
            </a:extLst>
          </p:cNvPr>
          <p:cNvCxnSpPr>
            <a:cxnSpLocks/>
            <a:stCxn id="9" idx="6"/>
            <a:endCxn id="21" idx="2"/>
          </p:cNvCxnSpPr>
          <p:nvPr/>
        </p:nvCxnSpPr>
        <p:spPr>
          <a:xfrm>
            <a:off x="3626426" y="2916904"/>
            <a:ext cx="2188925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B926B2D-1DD8-AE46-B8AF-307F86BAD8F8}"/>
              </a:ext>
            </a:extLst>
          </p:cNvPr>
          <p:cNvCxnSpPr>
            <a:cxnSpLocks/>
            <a:stCxn id="9" idx="6"/>
            <a:endCxn id="22" idx="2"/>
          </p:cNvCxnSpPr>
          <p:nvPr/>
        </p:nvCxnSpPr>
        <p:spPr>
          <a:xfrm>
            <a:off x="3626425" y="2916904"/>
            <a:ext cx="2194700" cy="1594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0BAFC39-ABC2-1348-9D06-B2DE3C98967F}"/>
              </a:ext>
            </a:extLst>
          </p:cNvPr>
          <p:cNvCxnSpPr>
            <a:cxnSpLocks/>
            <a:stCxn id="10" idx="6"/>
            <a:endCxn id="22" idx="2"/>
          </p:cNvCxnSpPr>
          <p:nvPr/>
        </p:nvCxnSpPr>
        <p:spPr>
          <a:xfrm>
            <a:off x="3614875" y="3714158"/>
            <a:ext cx="2206250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B83DB0-BA21-DA4A-9C7F-68022B5DE73E}"/>
              </a:ext>
            </a:extLst>
          </p:cNvPr>
          <p:cNvCxnSpPr>
            <a:cxnSpLocks/>
            <a:stCxn id="10" idx="6"/>
            <a:endCxn id="21" idx="2"/>
          </p:cNvCxnSpPr>
          <p:nvPr/>
        </p:nvCxnSpPr>
        <p:spPr>
          <a:xfrm>
            <a:off x="3614876" y="3714158"/>
            <a:ext cx="22004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FDEF862-8744-7149-BDC0-362966502C10}"/>
              </a:ext>
            </a:extLst>
          </p:cNvPr>
          <p:cNvCxnSpPr>
            <a:cxnSpLocks/>
            <a:stCxn id="12" idx="6"/>
            <a:endCxn id="21" idx="2"/>
          </p:cNvCxnSpPr>
          <p:nvPr/>
        </p:nvCxnSpPr>
        <p:spPr>
          <a:xfrm flipV="1">
            <a:off x="3620650" y="3714158"/>
            <a:ext cx="2194700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AAF8479-7B22-D443-A629-DC6E685938CC}"/>
              </a:ext>
            </a:extLst>
          </p:cNvPr>
          <p:cNvCxnSpPr>
            <a:cxnSpLocks/>
            <a:stCxn id="12" idx="6"/>
            <a:endCxn id="22" idx="2"/>
          </p:cNvCxnSpPr>
          <p:nvPr/>
        </p:nvCxnSpPr>
        <p:spPr>
          <a:xfrm>
            <a:off x="3620651" y="4511412"/>
            <a:ext cx="22004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8E3F30B-3158-9A46-B18E-B3C81B38DB1F}"/>
              </a:ext>
            </a:extLst>
          </p:cNvPr>
          <p:cNvCxnSpPr>
            <a:cxnSpLocks/>
            <a:stCxn id="13" idx="6"/>
            <a:endCxn id="21" idx="2"/>
          </p:cNvCxnSpPr>
          <p:nvPr/>
        </p:nvCxnSpPr>
        <p:spPr>
          <a:xfrm flipV="1">
            <a:off x="3620650" y="3714158"/>
            <a:ext cx="2194700" cy="1594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D82AEF3-0388-3242-AD92-84A4446F3E26}"/>
              </a:ext>
            </a:extLst>
          </p:cNvPr>
          <p:cNvCxnSpPr>
            <a:cxnSpLocks/>
            <a:stCxn id="13" idx="6"/>
            <a:endCxn id="22" idx="2"/>
          </p:cNvCxnSpPr>
          <p:nvPr/>
        </p:nvCxnSpPr>
        <p:spPr>
          <a:xfrm flipV="1">
            <a:off x="3620651" y="4511412"/>
            <a:ext cx="2200475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E2CE894-430D-E841-AA8F-F1E4331FE6CA}"/>
              </a:ext>
            </a:extLst>
          </p:cNvPr>
          <p:cNvCxnSpPr>
            <a:cxnSpLocks/>
            <a:stCxn id="14" idx="6"/>
            <a:endCxn id="21" idx="2"/>
          </p:cNvCxnSpPr>
          <p:nvPr/>
        </p:nvCxnSpPr>
        <p:spPr>
          <a:xfrm flipV="1">
            <a:off x="3614876" y="3714158"/>
            <a:ext cx="2200475" cy="2391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3BB5655-37A4-A248-8490-DECB817FD560}"/>
              </a:ext>
            </a:extLst>
          </p:cNvPr>
          <p:cNvCxnSpPr>
            <a:cxnSpLocks/>
            <a:stCxn id="14" idx="6"/>
            <a:endCxn id="22" idx="2"/>
          </p:cNvCxnSpPr>
          <p:nvPr/>
        </p:nvCxnSpPr>
        <p:spPr>
          <a:xfrm flipV="1">
            <a:off x="3614875" y="4511412"/>
            <a:ext cx="2206250" cy="1594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1E953FC-F74E-AC47-827F-7EF229AE1B2B}"/>
              </a:ext>
            </a:extLst>
          </p:cNvPr>
          <p:cNvCxnSpPr>
            <a:cxnSpLocks/>
            <a:stCxn id="21" idx="6"/>
            <a:endCxn id="15" idx="2"/>
          </p:cNvCxnSpPr>
          <p:nvPr/>
        </p:nvCxnSpPr>
        <p:spPr>
          <a:xfrm flipV="1">
            <a:off x="6376651" y="2119650"/>
            <a:ext cx="2188925" cy="1594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736AF42-7AB3-8041-B2FD-8BF19992D673}"/>
              </a:ext>
            </a:extLst>
          </p:cNvPr>
          <p:cNvCxnSpPr>
            <a:cxnSpLocks/>
            <a:stCxn id="21" idx="6"/>
          </p:cNvCxnSpPr>
          <p:nvPr/>
        </p:nvCxnSpPr>
        <p:spPr>
          <a:xfrm flipV="1">
            <a:off x="6376651" y="2916904"/>
            <a:ext cx="2177375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0FE6302-EC61-2543-B05C-19DCE492E1EE}"/>
              </a:ext>
            </a:extLst>
          </p:cNvPr>
          <p:cNvCxnSpPr>
            <a:cxnSpLocks/>
            <a:stCxn id="21" idx="6"/>
            <a:endCxn id="17" idx="2"/>
          </p:cNvCxnSpPr>
          <p:nvPr/>
        </p:nvCxnSpPr>
        <p:spPr>
          <a:xfrm>
            <a:off x="6376651" y="3714158"/>
            <a:ext cx="21773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E719A1A-4BD5-4E4C-A032-8DAC642C479A}"/>
              </a:ext>
            </a:extLst>
          </p:cNvPr>
          <p:cNvCxnSpPr>
            <a:cxnSpLocks/>
            <a:stCxn id="21" idx="6"/>
            <a:endCxn id="18" idx="2"/>
          </p:cNvCxnSpPr>
          <p:nvPr/>
        </p:nvCxnSpPr>
        <p:spPr>
          <a:xfrm>
            <a:off x="6376650" y="3714158"/>
            <a:ext cx="2183150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2913FB7-DB43-9040-B1B0-2128B562BAB7}"/>
              </a:ext>
            </a:extLst>
          </p:cNvPr>
          <p:cNvCxnSpPr>
            <a:cxnSpLocks/>
            <a:stCxn id="21" idx="6"/>
            <a:endCxn id="19" idx="2"/>
          </p:cNvCxnSpPr>
          <p:nvPr/>
        </p:nvCxnSpPr>
        <p:spPr>
          <a:xfrm>
            <a:off x="6376650" y="3714158"/>
            <a:ext cx="2183150" cy="1594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060B52F-E432-FA40-89F4-5284EAE4611E}"/>
              </a:ext>
            </a:extLst>
          </p:cNvPr>
          <p:cNvCxnSpPr>
            <a:cxnSpLocks/>
            <a:stCxn id="21" idx="6"/>
            <a:endCxn id="20" idx="2"/>
          </p:cNvCxnSpPr>
          <p:nvPr/>
        </p:nvCxnSpPr>
        <p:spPr>
          <a:xfrm>
            <a:off x="6376651" y="3714158"/>
            <a:ext cx="2177375" cy="2391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7BAD08B-8A1C-0342-88CE-0FC10AB77ED1}"/>
              </a:ext>
            </a:extLst>
          </p:cNvPr>
          <p:cNvCxnSpPr>
            <a:cxnSpLocks/>
            <a:stCxn id="22" idx="6"/>
            <a:endCxn id="15" idx="2"/>
          </p:cNvCxnSpPr>
          <p:nvPr/>
        </p:nvCxnSpPr>
        <p:spPr>
          <a:xfrm flipV="1">
            <a:off x="6382425" y="2119650"/>
            <a:ext cx="2183150" cy="2391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749D55F-AB9C-B147-9E09-B368C009B04D}"/>
              </a:ext>
            </a:extLst>
          </p:cNvPr>
          <p:cNvCxnSpPr>
            <a:cxnSpLocks/>
            <a:stCxn id="22" idx="6"/>
            <a:endCxn id="16" idx="2"/>
          </p:cNvCxnSpPr>
          <p:nvPr/>
        </p:nvCxnSpPr>
        <p:spPr>
          <a:xfrm flipV="1">
            <a:off x="6382425" y="2916904"/>
            <a:ext cx="2183150" cy="1594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604C18F-C566-2840-950F-FBF0FC737C8C}"/>
              </a:ext>
            </a:extLst>
          </p:cNvPr>
          <p:cNvCxnSpPr>
            <a:cxnSpLocks/>
            <a:stCxn id="22" idx="6"/>
            <a:endCxn id="17" idx="2"/>
          </p:cNvCxnSpPr>
          <p:nvPr/>
        </p:nvCxnSpPr>
        <p:spPr>
          <a:xfrm flipV="1">
            <a:off x="6382425" y="3714158"/>
            <a:ext cx="2171600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57B7866-EDAF-9A4E-8CF4-34406468B95C}"/>
              </a:ext>
            </a:extLst>
          </p:cNvPr>
          <p:cNvCxnSpPr>
            <a:cxnSpLocks/>
            <a:stCxn id="22" idx="6"/>
            <a:endCxn id="18" idx="2"/>
          </p:cNvCxnSpPr>
          <p:nvPr/>
        </p:nvCxnSpPr>
        <p:spPr>
          <a:xfrm>
            <a:off x="6382426" y="4511412"/>
            <a:ext cx="21773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87DF8C3-A39A-874D-89E2-9C10E602ED6B}"/>
              </a:ext>
            </a:extLst>
          </p:cNvPr>
          <p:cNvCxnSpPr>
            <a:cxnSpLocks/>
            <a:stCxn id="22" idx="6"/>
            <a:endCxn id="19" idx="2"/>
          </p:cNvCxnSpPr>
          <p:nvPr/>
        </p:nvCxnSpPr>
        <p:spPr>
          <a:xfrm>
            <a:off x="6382426" y="4511412"/>
            <a:ext cx="2177375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930E792-FD9C-004F-9E3E-44CDC51E28F7}"/>
              </a:ext>
            </a:extLst>
          </p:cNvPr>
          <p:cNvCxnSpPr>
            <a:cxnSpLocks/>
            <a:stCxn id="22" idx="6"/>
            <a:endCxn id="20" idx="2"/>
          </p:cNvCxnSpPr>
          <p:nvPr/>
        </p:nvCxnSpPr>
        <p:spPr>
          <a:xfrm>
            <a:off x="6382425" y="4511412"/>
            <a:ext cx="2171600" cy="1594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A3EE0FE2-7546-A141-9BA5-801BD2367218}"/>
              </a:ext>
            </a:extLst>
          </p:cNvPr>
          <p:cNvSpPr txBox="1"/>
          <p:nvPr/>
        </p:nvSpPr>
        <p:spPr>
          <a:xfrm>
            <a:off x="5410107" y="1239891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Hidden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E253350-9867-1341-95BA-798B75E92C59}"/>
              </a:ext>
            </a:extLst>
          </p:cNvPr>
          <p:cNvSpPr txBox="1"/>
          <p:nvPr/>
        </p:nvSpPr>
        <p:spPr>
          <a:xfrm>
            <a:off x="2745290" y="1239891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Input layer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2ADAF2-D459-C142-9E06-075DEBD161D7}"/>
              </a:ext>
            </a:extLst>
          </p:cNvPr>
          <p:cNvSpPr txBox="1"/>
          <p:nvPr/>
        </p:nvSpPr>
        <p:spPr>
          <a:xfrm>
            <a:off x="7937162" y="1239891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Output (sigmoid)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3D4F7DD-F5B1-7646-94E9-46B8221FED6A}"/>
              </a:ext>
            </a:extLst>
          </p:cNvPr>
          <p:cNvSpPr txBox="1"/>
          <p:nvPr/>
        </p:nvSpPr>
        <p:spPr>
          <a:xfrm>
            <a:off x="1758863" y="5123999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beautiful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8D1F69-5662-3840-B060-FCD524519383}"/>
              </a:ext>
            </a:extLst>
          </p:cNvPr>
          <p:cNvSpPr txBox="1"/>
          <p:nvPr/>
        </p:nvSpPr>
        <p:spPr>
          <a:xfrm>
            <a:off x="9407108" y="4326746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queen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7BA627E-7EDC-C14F-8E61-1578D069F4CD}"/>
              </a:ext>
            </a:extLst>
          </p:cNvPr>
          <p:cNvSpPr txBox="1"/>
          <p:nvPr/>
        </p:nvSpPr>
        <p:spPr>
          <a:xfrm>
            <a:off x="9475236" y="5896653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women</a:t>
            </a:r>
          </a:p>
        </p:txBody>
      </p:sp>
    </p:spTree>
    <p:extLst>
      <p:ext uri="{BB962C8B-B14F-4D97-AF65-F5344CB8AC3E}">
        <p14:creationId xmlns:p14="http://schemas.microsoft.com/office/powerpoint/2010/main" val="2275779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FB6FF-9E0C-1045-9DDB-E23A7F9AC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1356515" cy="1320800"/>
          </a:xfrm>
        </p:spPr>
        <p:txBody>
          <a:bodyPr/>
          <a:lstStyle/>
          <a:p>
            <a:r>
              <a:rPr lang="en-US" dirty="0"/>
              <a:t>Word2Vec : Neural Network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C39FB7-3ED7-124D-A21E-EC539871A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D150-C7B9-2048-9229-04A849C5E15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A1A4D8E-62F9-714D-B686-67FE2FE5663A}"/>
              </a:ext>
            </a:extLst>
          </p:cNvPr>
          <p:cNvSpPr/>
          <p:nvPr/>
        </p:nvSpPr>
        <p:spPr>
          <a:xfrm>
            <a:off x="2815550" y="1727200"/>
            <a:ext cx="1060450" cy="4749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B351515-127F-5442-A654-F7255B717223}"/>
              </a:ext>
            </a:extLst>
          </p:cNvPr>
          <p:cNvSpPr/>
          <p:nvPr/>
        </p:nvSpPr>
        <p:spPr>
          <a:xfrm>
            <a:off x="5565775" y="1727200"/>
            <a:ext cx="1060450" cy="4749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0D7B171-E261-2C43-9A94-0E75D3807851}"/>
              </a:ext>
            </a:extLst>
          </p:cNvPr>
          <p:cNvSpPr/>
          <p:nvPr/>
        </p:nvSpPr>
        <p:spPr>
          <a:xfrm>
            <a:off x="8316000" y="1727200"/>
            <a:ext cx="1060450" cy="4749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EA2DD05-37E8-1F4F-844E-EC6EA8F09CD6}"/>
              </a:ext>
            </a:extLst>
          </p:cNvPr>
          <p:cNvSpPr>
            <a:spLocks noChangeAspect="1"/>
          </p:cNvSpPr>
          <p:nvPr/>
        </p:nvSpPr>
        <p:spPr>
          <a:xfrm>
            <a:off x="3065125" y="1839000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FDED799-B859-104D-9AE5-DA4DA5A808BA}"/>
              </a:ext>
            </a:extLst>
          </p:cNvPr>
          <p:cNvSpPr>
            <a:spLocks noChangeAspect="1"/>
          </p:cNvSpPr>
          <p:nvPr/>
        </p:nvSpPr>
        <p:spPr>
          <a:xfrm>
            <a:off x="3065125" y="2636254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3166C9E-BF40-6C4A-A2CE-5EF914336117}"/>
              </a:ext>
            </a:extLst>
          </p:cNvPr>
          <p:cNvSpPr>
            <a:spLocks noChangeAspect="1"/>
          </p:cNvSpPr>
          <p:nvPr/>
        </p:nvSpPr>
        <p:spPr>
          <a:xfrm>
            <a:off x="3053575" y="3433508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92C35F5-8455-6D4C-8F4E-2E2AB3E3CEF9}"/>
              </a:ext>
            </a:extLst>
          </p:cNvPr>
          <p:cNvSpPr>
            <a:spLocks noChangeAspect="1"/>
          </p:cNvSpPr>
          <p:nvPr/>
        </p:nvSpPr>
        <p:spPr>
          <a:xfrm>
            <a:off x="3059350" y="4230762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A453FFF-6F91-E043-9F4F-C95950C8EEEE}"/>
              </a:ext>
            </a:extLst>
          </p:cNvPr>
          <p:cNvSpPr>
            <a:spLocks noChangeAspect="1"/>
          </p:cNvSpPr>
          <p:nvPr/>
        </p:nvSpPr>
        <p:spPr>
          <a:xfrm>
            <a:off x="3059350" y="5028016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C80B516-CDE3-4345-8EFE-865E3F6B1B4F}"/>
              </a:ext>
            </a:extLst>
          </p:cNvPr>
          <p:cNvSpPr>
            <a:spLocks noChangeAspect="1"/>
          </p:cNvSpPr>
          <p:nvPr/>
        </p:nvSpPr>
        <p:spPr>
          <a:xfrm>
            <a:off x="3053575" y="5825268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8278CD-5C99-BB47-AFB4-9AF6C33FB829}"/>
              </a:ext>
            </a:extLst>
          </p:cNvPr>
          <p:cNvSpPr>
            <a:spLocks noChangeAspect="1"/>
          </p:cNvSpPr>
          <p:nvPr/>
        </p:nvSpPr>
        <p:spPr>
          <a:xfrm>
            <a:off x="8565575" y="1839000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9A0784E-716B-2D45-BB1C-13F6A32B28DE}"/>
              </a:ext>
            </a:extLst>
          </p:cNvPr>
          <p:cNvSpPr>
            <a:spLocks noChangeAspect="1"/>
          </p:cNvSpPr>
          <p:nvPr/>
        </p:nvSpPr>
        <p:spPr>
          <a:xfrm>
            <a:off x="8565575" y="2636254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08EE70E-12C2-324A-A45C-B440C2FF96A0}"/>
              </a:ext>
            </a:extLst>
          </p:cNvPr>
          <p:cNvSpPr>
            <a:spLocks noChangeAspect="1"/>
          </p:cNvSpPr>
          <p:nvPr/>
        </p:nvSpPr>
        <p:spPr>
          <a:xfrm>
            <a:off x="8554025" y="3433508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9F7EACA-D966-5B46-9352-48FB8D6D1887}"/>
              </a:ext>
            </a:extLst>
          </p:cNvPr>
          <p:cNvSpPr>
            <a:spLocks noChangeAspect="1"/>
          </p:cNvSpPr>
          <p:nvPr/>
        </p:nvSpPr>
        <p:spPr>
          <a:xfrm>
            <a:off x="8559800" y="4230762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0.5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A8B2A64-FA1D-1545-9FDA-492182E4DD37}"/>
              </a:ext>
            </a:extLst>
          </p:cNvPr>
          <p:cNvSpPr>
            <a:spLocks noChangeAspect="1"/>
          </p:cNvSpPr>
          <p:nvPr/>
        </p:nvSpPr>
        <p:spPr>
          <a:xfrm>
            <a:off x="8559800" y="5028016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0.5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6536300-FC77-3946-8ECC-0CD0184C6A30}"/>
              </a:ext>
            </a:extLst>
          </p:cNvPr>
          <p:cNvSpPr>
            <a:spLocks noChangeAspect="1"/>
          </p:cNvSpPr>
          <p:nvPr/>
        </p:nvSpPr>
        <p:spPr>
          <a:xfrm>
            <a:off x="8554025" y="5825268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41FEC97-05ED-FD45-BB59-634396712A9C}"/>
              </a:ext>
            </a:extLst>
          </p:cNvPr>
          <p:cNvSpPr>
            <a:spLocks noChangeAspect="1"/>
          </p:cNvSpPr>
          <p:nvPr/>
        </p:nvSpPr>
        <p:spPr>
          <a:xfrm>
            <a:off x="5815350" y="3433508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48839A0-DF76-2043-8E16-4C05671CCE72}"/>
              </a:ext>
            </a:extLst>
          </p:cNvPr>
          <p:cNvSpPr>
            <a:spLocks noChangeAspect="1"/>
          </p:cNvSpPr>
          <p:nvPr/>
        </p:nvSpPr>
        <p:spPr>
          <a:xfrm>
            <a:off x="5821125" y="4230762"/>
            <a:ext cx="561300" cy="5613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1AD36D-96F0-324B-AED4-24063B42FCBC}"/>
              </a:ext>
            </a:extLst>
          </p:cNvPr>
          <p:cNvCxnSpPr>
            <a:stCxn id="8" idx="6"/>
            <a:endCxn id="21" idx="2"/>
          </p:cNvCxnSpPr>
          <p:nvPr/>
        </p:nvCxnSpPr>
        <p:spPr>
          <a:xfrm>
            <a:off x="3626426" y="2119650"/>
            <a:ext cx="2188925" cy="1594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BA45F4-9213-2749-8EE0-30A464DFAEA3}"/>
              </a:ext>
            </a:extLst>
          </p:cNvPr>
          <p:cNvCxnSpPr>
            <a:cxnSpLocks/>
            <a:stCxn id="8" idx="6"/>
            <a:endCxn id="22" idx="2"/>
          </p:cNvCxnSpPr>
          <p:nvPr/>
        </p:nvCxnSpPr>
        <p:spPr>
          <a:xfrm>
            <a:off x="3626425" y="2119650"/>
            <a:ext cx="2194700" cy="2391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B96D8D6-C741-2649-9DD1-5D5106F13714}"/>
              </a:ext>
            </a:extLst>
          </p:cNvPr>
          <p:cNvCxnSpPr>
            <a:cxnSpLocks/>
            <a:stCxn id="9" idx="6"/>
            <a:endCxn id="21" idx="2"/>
          </p:cNvCxnSpPr>
          <p:nvPr/>
        </p:nvCxnSpPr>
        <p:spPr>
          <a:xfrm>
            <a:off x="3626426" y="2916904"/>
            <a:ext cx="2188925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B926B2D-1DD8-AE46-B8AF-307F86BAD8F8}"/>
              </a:ext>
            </a:extLst>
          </p:cNvPr>
          <p:cNvCxnSpPr>
            <a:cxnSpLocks/>
            <a:stCxn id="9" idx="6"/>
            <a:endCxn id="22" idx="2"/>
          </p:cNvCxnSpPr>
          <p:nvPr/>
        </p:nvCxnSpPr>
        <p:spPr>
          <a:xfrm>
            <a:off x="3626425" y="2916904"/>
            <a:ext cx="2194700" cy="1594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0BAFC39-ABC2-1348-9D06-B2DE3C98967F}"/>
              </a:ext>
            </a:extLst>
          </p:cNvPr>
          <p:cNvCxnSpPr>
            <a:cxnSpLocks/>
            <a:stCxn id="10" idx="6"/>
            <a:endCxn id="22" idx="2"/>
          </p:cNvCxnSpPr>
          <p:nvPr/>
        </p:nvCxnSpPr>
        <p:spPr>
          <a:xfrm>
            <a:off x="3614875" y="3714158"/>
            <a:ext cx="2206250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B83DB0-BA21-DA4A-9C7F-68022B5DE73E}"/>
              </a:ext>
            </a:extLst>
          </p:cNvPr>
          <p:cNvCxnSpPr>
            <a:cxnSpLocks/>
            <a:stCxn id="10" idx="6"/>
            <a:endCxn id="21" idx="2"/>
          </p:cNvCxnSpPr>
          <p:nvPr/>
        </p:nvCxnSpPr>
        <p:spPr>
          <a:xfrm>
            <a:off x="3614876" y="3714158"/>
            <a:ext cx="22004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FDEF862-8744-7149-BDC0-362966502C10}"/>
              </a:ext>
            </a:extLst>
          </p:cNvPr>
          <p:cNvCxnSpPr>
            <a:cxnSpLocks/>
            <a:stCxn id="12" idx="6"/>
            <a:endCxn id="21" idx="2"/>
          </p:cNvCxnSpPr>
          <p:nvPr/>
        </p:nvCxnSpPr>
        <p:spPr>
          <a:xfrm flipV="1">
            <a:off x="3620650" y="3714158"/>
            <a:ext cx="2194700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AAF8479-7B22-D443-A629-DC6E685938CC}"/>
              </a:ext>
            </a:extLst>
          </p:cNvPr>
          <p:cNvCxnSpPr>
            <a:cxnSpLocks/>
            <a:stCxn id="12" idx="6"/>
            <a:endCxn id="22" idx="2"/>
          </p:cNvCxnSpPr>
          <p:nvPr/>
        </p:nvCxnSpPr>
        <p:spPr>
          <a:xfrm>
            <a:off x="3620651" y="4511412"/>
            <a:ext cx="22004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8E3F30B-3158-9A46-B18E-B3C81B38DB1F}"/>
              </a:ext>
            </a:extLst>
          </p:cNvPr>
          <p:cNvCxnSpPr>
            <a:cxnSpLocks/>
            <a:stCxn id="13" idx="6"/>
            <a:endCxn id="21" idx="2"/>
          </p:cNvCxnSpPr>
          <p:nvPr/>
        </p:nvCxnSpPr>
        <p:spPr>
          <a:xfrm flipV="1">
            <a:off x="3620650" y="3714158"/>
            <a:ext cx="2194700" cy="1594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D82AEF3-0388-3242-AD92-84A4446F3E26}"/>
              </a:ext>
            </a:extLst>
          </p:cNvPr>
          <p:cNvCxnSpPr>
            <a:cxnSpLocks/>
            <a:stCxn id="13" idx="6"/>
            <a:endCxn id="22" idx="2"/>
          </p:cNvCxnSpPr>
          <p:nvPr/>
        </p:nvCxnSpPr>
        <p:spPr>
          <a:xfrm flipV="1">
            <a:off x="3620651" y="4511412"/>
            <a:ext cx="2200475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E2CE894-430D-E841-AA8F-F1E4331FE6CA}"/>
              </a:ext>
            </a:extLst>
          </p:cNvPr>
          <p:cNvCxnSpPr>
            <a:cxnSpLocks/>
            <a:stCxn id="14" idx="6"/>
            <a:endCxn id="21" idx="2"/>
          </p:cNvCxnSpPr>
          <p:nvPr/>
        </p:nvCxnSpPr>
        <p:spPr>
          <a:xfrm flipV="1">
            <a:off x="3614876" y="3714158"/>
            <a:ext cx="2200475" cy="2391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3BB5655-37A4-A248-8490-DECB817FD560}"/>
              </a:ext>
            </a:extLst>
          </p:cNvPr>
          <p:cNvCxnSpPr>
            <a:cxnSpLocks/>
            <a:stCxn id="14" idx="6"/>
            <a:endCxn id="22" idx="2"/>
          </p:cNvCxnSpPr>
          <p:nvPr/>
        </p:nvCxnSpPr>
        <p:spPr>
          <a:xfrm flipV="1">
            <a:off x="3614875" y="4511412"/>
            <a:ext cx="2206250" cy="1594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1E953FC-F74E-AC47-827F-7EF229AE1B2B}"/>
              </a:ext>
            </a:extLst>
          </p:cNvPr>
          <p:cNvCxnSpPr>
            <a:cxnSpLocks/>
            <a:stCxn id="21" idx="6"/>
            <a:endCxn id="15" idx="2"/>
          </p:cNvCxnSpPr>
          <p:nvPr/>
        </p:nvCxnSpPr>
        <p:spPr>
          <a:xfrm flipV="1">
            <a:off x="6376651" y="2119650"/>
            <a:ext cx="2188925" cy="1594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736AF42-7AB3-8041-B2FD-8BF19992D673}"/>
              </a:ext>
            </a:extLst>
          </p:cNvPr>
          <p:cNvCxnSpPr>
            <a:cxnSpLocks/>
            <a:stCxn id="21" idx="6"/>
          </p:cNvCxnSpPr>
          <p:nvPr/>
        </p:nvCxnSpPr>
        <p:spPr>
          <a:xfrm flipV="1">
            <a:off x="6376651" y="2916904"/>
            <a:ext cx="2177375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0FE6302-EC61-2543-B05C-19DCE492E1EE}"/>
              </a:ext>
            </a:extLst>
          </p:cNvPr>
          <p:cNvCxnSpPr>
            <a:cxnSpLocks/>
            <a:stCxn id="21" idx="6"/>
            <a:endCxn id="17" idx="2"/>
          </p:cNvCxnSpPr>
          <p:nvPr/>
        </p:nvCxnSpPr>
        <p:spPr>
          <a:xfrm>
            <a:off x="6376651" y="3714158"/>
            <a:ext cx="21773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E719A1A-4BD5-4E4C-A032-8DAC642C479A}"/>
              </a:ext>
            </a:extLst>
          </p:cNvPr>
          <p:cNvCxnSpPr>
            <a:cxnSpLocks/>
            <a:stCxn id="21" idx="6"/>
            <a:endCxn id="18" idx="2"/>
          </p:cNvCxnSpPr>
          <p:nvPr/>
        </p:nvCxnSpPr>
        <p:spPr>
          <a:xfrm>
            <a:off x="6376650" y="3714158"/>
            <a:ext cx="2183150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2913FB7-DB43-9040-B1B0-2128B562BAB7}"/>
              </a:ext>
            </a:extLst>
          </p:cNvPr>
          <p:cNvCxnSpPr>
            <a:cxnSpLocks/>
            <a:stCxn id="21" idx="6"/>
            <a:endCxn id="19" idx="2"/>
          </p:cNvCxnSpPr>
          <p:nvPr/>
        </p:nvCxnSpPr>
        <p:spPr>
          <a:xfrm>
            <a:off x="6376650" y="3714158"/>
            <a:ext cx="2183150" cy="1594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060B52F-E432-FA40-89F4-5284EAE4611E}"/>
              </a:ext>
            </a:extLst>
          </p:cNvPr>
          <p:cNvCxnSpPr>
            <a:cxnSpLocks/>
            <a:stCxn id="21" idx="6"/>
            <a:endCxn id="20" idx="2"/>
          </p:cNvCxnSpPr>
          <p:nvPr/>
        </p:nvCxnSpPr>
        <p:spPr>
          <a:xfrm>
            <a:off x="6376651" y="3714158"/>
            <a:ext cx="2177375" cy="2391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7BAD08B-8A1C-0342-88CE-0FC10AB77ED1}"/>
              </a:ext>
            </a:extLst>
          </p:cNvPr>
          <p:cNvCxnSpPr>
            <a:cxnSpLocks/>
            <a:stCxn id="22" idx="6"/>
            <a:endCxn id="15" idx="2"/>
          </p:cNvCxnSpPr>
          <p:nvPr/>
        </p:nvCxnSpPr>
        <p:spPr>
          <a:xfrm flipV="1">
            <a:off x="6382425" y="2119650"/>
            <a:ext cx="2183150" cy="2391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749D55F-AB9C-B147-9E09-B368C009B04D}"/>
              </a:ext>
            </a:extLst>
          </p:cNvPr>
          <p:cNvCxnSpPr>
            <a:cxnSpLocks/>
            <a:stCxn id="22" idx="6"/>
            <a:endCxn id="16" idx="2"/>
          </p:cNvCxnSpPr>
          <p:nvPr/>
        </p:nvCxnSpPr>
        <p:spPr>
          <a:xfrm flipV="1">
            <a:off x="6382425" y="2916904"/>
            <a:ext cx="2183150" cy="1594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604C18F-C566-2840-950F-FBF0FC737C8C}"/>
              </a:ext>
            </a:extLst>
          </p:cNvPr>
          <p:cNvCxnSpPr>
            <a:cxnSpLocks/>
            <a:stCxn id="22" idx="6"/>
            <a:endCxn id="17" idx="2"/>
          </p:cNvCxnSpPr>
          <p:nvPr/>
        </p:nvCxnSpPr>
        <p:spPr>
          <a:xfrm flipV="1">
            <a:off x="6382425" y="3714158"/>
            <a:ext cx="2171600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57B7866-EDAF-9A4E-8CF4-34406468B95C}"/>
              </a:ext>
            </a:extLst>
          </p:cNvPr>
          <p:cNvCxnSpPr>
            <a:cxnSpLocks/>
            <a:stCxn id="22" idx="6"/>
            <a:endCxn id="18" idx="2"/>
          </p:cNvCxnSpPr>
          <p:nvPr/>
        </p:nvCxnSpPr>
        <p:spPr>
          <a:xfrm>
            <a:off x="6382426" y="4511412"/>
            <a:ext cx="21773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87DF8C3-A39A-874D-89E2-9C10E602ED6B}"/>
              </a:ext>
            </a:extLst>
          </p:cNvPr>
          <p:cNvCxnSpPr>
            <a:cxnSpLocks/>
            <a:stCxn id="22" idx="6"/>
            <a:endCxn id="19" idx="2"/>
          </p:cNvCxnSpPr>
          <p:nvPr/>
        </p:nvCxnSpPr>
        <p:spPr>
          <a:xfrm>
            <a:off x="6382426" y="4511412"/>
            <a:ext cx="2177375" cy="79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930E792-FD9C-004F-9E3E-44CDC51E28F7}"/>
              </a:ext>
            </a:extLst>
          </p:cNvPr>
          <p:cNvCxnSpPr>
            <a:cxnSpLocks/>
            <a:stCxn id="22" idx="6"/>
            <a:endCxn id="20" idx="2"/>
          </p:cNvCxnSpPr>
          <p:nvPr/>
        </p:nvCxnSpPr>
        <p:spPr>
          <a:xfrm>
            <a:off x="6382425" y="4511412"/>
            <a:ext cx="2171600" cy="1594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A3EE0FE2-7546-A141-9BA5-801BD2367218}"/>
              </a:ext>
            </a:extLst>
          </p:cNvPr>
          <p:cNvSpPr txBox="1"/>
          <p:nvPr/>
        </p:nvSpPr>
        <p:spPr>
          <a:xfrm>
            <a:off x="5410107" y="1239891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Hidden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E253350-9867-1341-95BA-798B75E92C59}"/>
              </a:ext>
            </a:extLst>
          </p:cNvPr>
          <p:cNvSpPr txBox="1"/>
          <p:nvPr/>
        </p:nvSpPr>
        <p:spPr>
          <a:xfrm>
            <a:off x="2745290" y="1239891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Input layer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2ADAF2-D459-C142-9E06-075DEBD161D7}"/>
              </a:ext>
            </a:extLst>
          </p:cNvPr>
          <p:cNvSpPr txBox="1"/>
          <p:nvPr/>
        </p:nvSpPr>
        <p:spPr>
          <a:xfrm>
            <a:off x="7937162" y="1239891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Output (sigmoid)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3D4F7DD-F5B1-7646-94E9-46B8221FED6A}"/>
              </a:ext>
            </a:extLst>
          </p:cNvPr>
          <p:cNvSpPr txBox="1"/>
          <p:nvPr/>
        </p:nvSpPr>
        <p:spPr>
          <a:xfrm>
            <a:off x="1747316" y="5896653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women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8D1F69-5662-3840-B060-FCD524519383}"/>
              </a:ext>
            </a:extLst>
          </p:cNvPr>
          <p:cNvSpPr txBox="1"/>
          <p:nvPr/>
        </p:nvSpPr>
        <p:spPr>
          <a:xfrm>
            <a:off x="9407108" y="4326746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queen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7BA627E-7EDC-C14F-8E61-1578D069F4CD}"/>
              </a:ext>
            </a:extLst>
          </p:cNvPr>
          <p:cNvSpPr txBox="1"/>
          <p:nvPr/>
        </p:nvSpPr>
        <p:spPr>
          <a:xfrm>
            <a:off x="9414035" y="5123999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beautiful</a:t>
            </a:r>
          </a:p>
        </p:txBody>
      </p:sp>
    </p:spTree>
    <p:extLst>
      <p:ext uri="{BB962C8B-B14F-4D97-AF65-F5344CB8AC3E}">
        <p14:creationId xmlns:p14="http://schemas.microsoft.com/office/powerpoint/2010/main" val="4185887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4111F-41C1-FF4E-9BE1-B55546E72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Skip-</a:t>
            </a:r>
            <a:r>
              <a:rPr lang="en-CA" dirty="0" err="1"/>
              <a:t>Ngram</a:t>
            </a:r>
            <a:r>
              <a:rPr lang="en-CA" dirty="0"/>
              <a:t>: Training method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E3770C-2BEB-AF4A-A159-E7A7633299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47645"/>
                <a:ext cx="9803760" cy="4393717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The prediction problem is modeled using soft-max: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acc>
                                <m:accPr>
                                  <m:chr m:val="̀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  <m:r>
                                <m:rPr>
                                  <m:brk m:alnAt="7"/>
                                </m:r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acc>
                                    <m:accPr>
                                      <m:chr m:val="̀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acc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800" dirty="0"/>
              </a:p>
              <a:p>
                <a:pPr lvl="1"/>
                <a:r>
                  <a:rPr lang="en-US" sz="2400" dirty="0"/>
                  <a:t>Predict context words(s) </a:t>
                </a:r>
                <a:r>
                  <a:rPr lang="en-US" sz="2400" b="1" i="1" dirty="0">
                    <a:solidFill>
                      <a:schemeClr val="accent1"/>
                    </a:solidFill>
                  </a:rPr>
                  <a:t>c</a:t>
                </a:r>
              </a:p>
              <a:p>
                <a:pPr lvl="1"/>
                <a:r>
                  <a:rPr lang="en-US" sz="2400" dirty="0"/>
                  <a:t>From focus word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w</a:t>
                </a:r>
              </a:p>
              <a:p>
                <a:r>
                  <a:rPr lang="en-US" sz="2800" dirty="0"/>
                  <a:t>The objective function (in log space):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⁡(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acc>
                                            <m:accPr>
                                              <m:chr m:val="̀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</m:acc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sub>
                                        <m:sup/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exp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⁡(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acc>
                                                <m:accPr>
                                                  <m:chr m:val="̀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e>
                                              </m:acc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nary>
                                    </m:e>
                                  </m:func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E3770C-2BEB-AF4A-A159-E7A7633299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47645"/>
                <a:ext cx="9803760" cy="4393717"/>
              </a:xfrm>
              <a:blipFill>
                <a:blip r:embed="rId2"/>
                <a:stretch>
                  <a:fillRect l="-746" t="-12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02562-7105-5F4E-84F6-D29BC625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D150-C7B9-2048-9229-04A849C5E15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336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7449F-92A3-4383-8C21-30C477F20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Skip-gram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8ECF0-FAFF-4847-B6D8-81DE29BE6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Objective Function: Maximize the log </a:t>
            </a:r>
            <a:r>
              <a:rPr lang="en-US" dirty="0" err="1"/>
              <a:t>probablility</a:t>
            </a:r>
            <a:r>
              <a:rPr lang="en-US" dirty="0"/>
              <a:t> of any context word given</a:t>
            </a:r>
          </a:p>
          <a:p>
            <a:pPr marL="0" indent="0">
              <a:buNone/>
            </a:pPr>
            <a:r>
              <a:rPr lang="en-US" dirty="0"/>
              <a:t>      the current center word: 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830E75-7630-4D8C-B571-DE7BAA7AD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685" y="3543762"/>
            <a:ext cx="50006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003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B5906-0D65-4053-9B84-03FEA7318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23891"/>
          </a:xfrm>
        </p:spPr>
        <p:txBody>
          <a:bodyPr/>
          <a:lstStyle/>
          <a:p>
            <a:r>
              <a:rPr lang="en-IN" dirty="0"/>
              <a:t>Word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13552-0DA2-4AE4-920F-AD3955BCD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4513"/>
            <a:ext cx="8596668" cy="43368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In a simple 1-of-N (or ‘one-hot’) encoding every element in the vector is associated with a word in the vocabulary.</a:t>
            </a:r>
          </a:p>
          <a:p>
            <a:r>
              <a:rPr lang="en-US" dirty="0"/>
              <a:t>The encoding of a given word is simply the vector in which the corresponding element is set to one, and all other elements are zero.</a:t>
            </a:r>
          </a:p>
          <a:p>
            <a:r>
              <a:rPr lang="en-US" b="1" i="1" dirty="0"/>
              <a:t>One-hot representation: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031" y="4345897"/>
            <a:ext cx="7288052" cy="89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62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D9842-DCEC-4EEC-BBDA-580513BBC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IN" dirty="0"/>
              <a:t>Limitations of One-hot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B133D-F235-4CCC-9DB3-C15F108D7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dirty="0"/>
              <a:t>Word vectors are not comparable</a:t>
            </a:r>
          </a:p>
          <a:p>
            <a:r>
              <a:rPr lang="en-US" dirty="0"/>
              <a:t>Using such an encoding, there is no meaningful comparison we can make between word vectors other than equality testing.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13" y="4243156"/>
            <a:ext cx="7194229" cy="88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380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BC861-C492-495A-87E2-3A9B4A682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Distributional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3942F-FE5E-4495-9030-974FF2540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14013"/>
            <a:ext cx="8596668" cy="3880773"/>
          </a:xfrm>
        </p:spPr>
        <p:txBody>
          <a:bodyPr/>
          <a:lstStyle/>
          <a:p>
            <a:r>
              <a:rPr lang="en-US" dirty="0"/>
              <a:t>Take a vector space with several hundred dimensions (say 300).</a:t>
            </a:r>
          </a:p>
          <a:p>
            <a:r>
              <a:rPr lang="en-US" dirty="0"/>
              <a:t>Each word is represented by a real vector of length 300.</a:t>
            </a:r>
          </a:p>
          <a:p>
            <a:pPr marL="0" indent="0">
              <a:buNone/>
            </a:pPr>
            <a:r>
              <a:rPr lang="en-US" dirty="0"/>
              <a:t>King     : 0.9,  0.8, 0.9, 0.9, …….. </a:t>
            </a:r>
          </a:p>
          <a:p>
            <a:pPr marL="0" indent="0">
              <a:buNone/>
            </a:pPr>
            <a:r>
              <a:rPr lang="en-US" dirty="0"/>
              <a:t>Queen  : 0.9,  0.2, 0.9, 0.9,………</a:t>
            </a:r>
          </a:p>
          <a:p>
            <a:pPr marL="0" indent="0">
              <a:buNone/>
            </a:pPr>
            <a:r>
              <a:rPr lang="en-US" dirty="0"/>
              <a:t>Man      : 0.1, 0.8, 0.2, 0.2,………</a:t>
            </a:r>
          </a:p>
          <a:p>
            <a:pPr marL="0" indent="0">
              <a:buNone/>
            </a:pPr>
            <a:r>
              <a:rPr lang="en-US" dirty="0"/>
              <a:t>Woman : 0.1, 0.2, 0.2, 0.2,……</a:t>
            </a:r>
          </a:p>
          <a:p>
            <a:pPr marL="0" indent="0">
              <a:buNone/>
            </a:pPr>
            <a:r>
              <a:rPr lang="en-US" dirty="0"/>
              <a:t>CEO:     : 0.9, 0.5, 0.8, 0.8,…..</a:t>
            </a:r>
          </a:p>
          <a:p>
            <a:r>
              <a:rPr lang="en-US" dirty="0"/>
              <a:t>The representation of a word is spread across all of the dimensions in the vector, and each dimension in the vector convey some meaning of the word.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532E61-98EC-C21B-F774-7F4B15B683EE}"/>
              </a:ext>
            </a:extLst>
          </p:cNvPr>
          <p:cNvSpPr txBox="1"/>
          <p:nvPr/>
        </p:nvSpPr>
        <p:spPr>
          <a:xfrm>
            <a:off x="5645987" y="2976113"/>
            <a:ext cx="507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Power, Manliness, social connections, richness</a:t>
            </a:r>
          </a:p>
        </p:txBody>
      </p:sp>
    </p:spTree>
    <p:extLst>
      <p:ext uri="{BB962C8B-B14F-4D97-AF65-F5344CB8AC3E}">
        <p14:creationId xmlns:p14="http://schemas.microsoft.com/office/powerpoint/2010/main" val="3007938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E5A8E-209D-4BB0-935D-4E728C1F5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2141"/>
            <a:ext cx="8596668" cy="544497"/>
          </a:xfrm>
        </p:spPr>
        <p:txBody>
          <a:bodyPr>
            <a:normAutofit fontScale="90000"/>
          </a:bodyPr>
          <a:lstStyle/>
          <a:p>
            <a:r>
              <a:rPr lang="en-IN" dirty="0"/>
              <a:t>Word2Vec – A distributed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597DC-1936-45FD-937B-3AB05C0EC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67667"/>
            <a:ext cx="8596668" cy="5073696"/>
          </a:xfrm>
        </p:spPr>
        <p:txBody>
          <a:bodyPr/>
          <a:lstStyle/>
          <a:p>
            <a:pPr marL="457200" lvl="1" indent="0">
              <a:buNone/>
            </a:pPr>
            <a:r>
              <a:rPr lang="en-US" sz="1800" dirty="0"/>
              <a:t>Any word  in the corpus is given a distributional representation by an embedding in</a:t>
            </a:r>
            <a:r>
              <a:rPr lang="en-IN" sz="1800" dirty="0"/>
              <a:t> a d-dimensional vector.</a:t>
            </a:r>
          </a:p>
          <a:p>
            <a:pPr lvl="2"/>
            <a:endParaRPr lang="en-IN" sz="16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For Example: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695" y="1946663"/>
            <a:ext cx="5514975" cy="201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391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17EF5-385B-472A-B16B-790F407D4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Word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9D0C4-2A98-4041-AB28-4498F4465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words should have similar </a:t>
            </a:r>
            <a:r>
              <a:rPr lang="en-US" dirty="0" err="1"/>
              <a:t>embeddings</a:t>
            </a:r>
            <a:endParaRPr lang="en-US" dirty="0"/>
          </a:p>
          <a:p>
            <a:endParaRPr lang="en-US" dirty="0"/>
          </a:p>
          <a:p>
            <a:r>
              <a:rPr lang="en-US" dirty="0"/>
              <a:t>Regularities should be observed as constant vector offsets between pairs of words sharing a particular relationship.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9141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3BEB7B5-ABF9-453D-83C6-480775D6F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93852"/>
            <a:ext cx="8596668" cy="388379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For a variety of semantic relations.</a:t>
            </a:r>
          </a:p>
          <a:p>
            <a:pPr marL="457200" lvl="1" indent="0">
              <a:buNone/>
            </a:pPr>
            <a:r>
              <a:rPr lang="en-US" i="1" dirty="0"/>
              <a:t>man - woman </a:t>
            </a:r>
            <a:r>
              <a:rPr lang="en-US" dirty="0"/>
              <a:t>is  same as </a:t>
            </a:r>
            <a:r>
              <a:rPr lang="en-US" i="1" dirty="0"/>
              <a:t>king -  queen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621203-3253-42D7-9BF8-F46A5FB7C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509" y="2165433"/>
            <a:ext cx="629602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16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1269CA9-4E03-4FB2-B9B9-8E462C63A6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1156" y="2160588"/>
            <a:ext cx="5229725" cy="3881437"/>
          </a:xfrm>
        </p:spPr>
      </p:pic>
    </p:spTree>
    <p:extLst>
      <p:ext uri="{BB962C8B-B14F-4D97-AF65-F5344CB8AC3E}">
        <p14:creationId xmlns:p14="http://schemas.microsoft.com/office/powerpoint/2010/main" val="26423221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181</TotalTime>
  <Words>894</Words>
  <Application>Microsoft Office PowerPoint</Application>
  <PresentationFormat>Widescreen</PresentationFormat>
  <Paragraphs>265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Cambria Math</vt:lpstr>
      <vt:lpstr>Corbel</vt:lpstr>
      <vt:lpstr>Trebuchet MS</vt:lpstr>
      <vt:lpstr>Wingdings 3</vt:lpstr>
      <vt:lpstr>Facet</vt:lpstr>
      <vt:lpstr>Word Vector Model</vt:lpstr>
      <vt:lpstr>Word Vectors: One-Hot Encoding</vt:lpstr>
      <vt:lpstr>Word Vectors</vt:lpstr>
      <vt:lpstr>Limitations of One-hot encoding</vt:lpstr>
      <vt:lpstr>Distributional Representation</vt:lpstr>
      <vt:lpstr>Word2Vec – A distributed representation</vt:lpstr>
      <vt:lpstr>Word Embeddings</vt:lpstr>
      <vt:lpstr>PowerPoint Presentation</vt:lpstr>
      <vt:lpstr>PowerPoint Presentation</vt:lpstr>
      <vt:lpstr>PowerPoint Presentation</vt:lpstr>
      <vt:lpstr>Word2Vec: Data generation (window size = 2)</vt:lpstr>
      <vt:lpstr>Two Variations: CBOW and Skip-grams</vt:lpstr>
      <vt:lpstr>Skip-gram Model</vt:lpstr>
      <vt:lpstr>How does word2Vec work?</vt:lpstr>
      <vt:lpstr>Word2Vec : Neural Network representation</vt:lpstr>
      <vt:lpstr>Objective Function</vt:lpstr>
      <vt:lpstr>Word2Vec : Neural Network representation</vt:lpstr>
      <vt:lpstr>Word2Vec : Neural Network representation</vt:lpstr>
      <vt:lpstr>Word2Vec : Neural Network representation</vt:lpstr>
      <vt:lpstr>Word2Vec : Neural Network representation</vt:lpstr>
      <vt:lpstr>Word2Vec : Neural Network representation</vt:lpstr>
      <vt:lpstr>Word2Vec : Neural Network representation</vt:lpstr>
      <vt:lpstr>Skip-Ngram: Training method</vt:lpstr>
      <vt:lpstr>Skip-gram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subrata</dc:creator>
  <cp:lastModifiedBy>Sobhan Babu</cp:lastModifiedBy>
  <cp:revision>109</cp:revision>
  <dcterms:created xsi:type="dcterms:W3CDTF">2019-03-30T13:34:41Z</dcterms:created>
  <dcterms:modified xsi:type="dcterms:W3CDTF">2023-01-07T08:25:04Z</dcterms:modified>
</cp:coreProperties>
</file>