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4" r:id="rId6"/>
    <p:sldId id="265" r:id="rId7"/>
    <p:sldId id="266" r:id="rId8"/>
    <p:sldId id="260" r:id="rId9"/>
    <p:sldId id="261" r:id="rId10"/>
    <p:sldId id="262" r:id="rId11"/>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8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ayush\Downloads\KPMG_VI_New_raw_data_update_fina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ayush\Downloads\KPMG_VI_New_raw_data_update_fina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ayush\Downloads\KPMG_VI_New_raw_data_update_fina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ayush\Downloads\KPMG_VI_New_raw_data_update_final.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[KPMG_VI_New_raw_data_update_final.xlsx]Sheet31!PivotTable29</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Bike Related Purchases Based on Gender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5181102362204728E-2"/>
          <c:y val="0.17175925925925928"/>
          <c:w val="0.86037445319335082"/>
          <c:h val="0.73111111111111116"/>
        </c:manualLayout>
      </c:layout>
      <c:barChart>
        <c:barDir val="col"/>
        <c:grouping val="clustered"/>
        <c:varyColors val="0"/>
        <c:ser>
          <c:idx val="0"/>
          <c:order val="0"/>
          <c:tx>
            <c:strRef>
              <c:f>Sheet31!$B$3</c:f>
              <c:strCache>
                <c:ptCount val="1"/>
                <c:pt idx="0">
                  <c:v>Total</c:v>
                </c:pt>
              </c:strCache>
            </c:strRef>
          </c:tx>
          <c:spPr>
            <a:solidFill>
              <a:schemeClr val="accent1"/>
            </a:solidFill>
            <a:ln>
              <a:noFill/>
            </a:ln>
            <a:effectLst/>
          </c:spPr>
          <c:invertIfNegative val="0"/>
          <c:cat>
            <c:strRef>
              <c:f>Sheet31!$A$4:$A$6</c:f>
              <c:strCache>
                <c:ptCount val="2"/>
                <c:pt idx="0">
                  <c:v>Female</c:v>
                </c:pt>
                <c:pt idx="1">
                  <c:v>Male</c:v>
                </c:pt>
              </c:strCache>
            </c:strRef>
          </c:cat>
          <c:val>
            <c:numRef>
              <c:f>Sheet31!$B$4:$B$6</c:f>
              <c:numCache>
                <c:formatCode>General</c:formatCode>
                <c:ptCount val="2"/>
                <c:pt idx="0">
                  <c:v>10014</c:v>
                </c:pt>
                <c:pt idx="1">
                  <c:v>9531</c:v>
                </c:pt>
              </c:numCache>
            </c:numRef>
          </c:val>
          <c:extLst>
            <c:ext xmlns:c16="http://schemas.microsoft.com/office/drawing/2014/chart" uri="{C3380CC4-5D6E-409C-BE32-E72D297353CC}">
              <c16:uniqueId val="{00000000-F025-49C7-B530-0A294ECE0C92}"/>
            </c:ext>
          </c:extLst>
        </c:ser>
        <c:dLbls>
          <c:showLegendKey val="0"/>
          <c:showVal val="0"/>
          <c:showCatName val="0"/>
          <c:showSerName val="0"/>
          <c:showPercent val="0"/>
          <c:showBubbleSize val="0"/>
        </c:dLbls>
        <c:gapWidth val="219"/>
        <c:overlap val="-27"/>
        <c:axId val="2030433151"/>
        <c:axId val="1425188367"/>
      </c:barChart>
      <c:catAx>
        <c:axId val="20304331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5188367"/>
        <c:crosses val="autoZero"/>
        <c:auto val="1"/>
        <c:lblAlgn val="ctr"/>
        <c:lblOffset val="100"/>
        <c:noMultiLvlLbl val="0"/>
      </c:catAx>
      <c:valAx>
        <c:axId val="14251883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04331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b="0" u="none"/>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[KPMG_VI_New_raw_data_update_final.xlsx]Sheet30!PivotTable28</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Profit Based on Industry Sector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Sheet30!$B$3</c:f>
              <c:strCache>
                <c:ptCount val="1"/>
                <c:pt idx="0">
                  <c:v>Total</c:v>
                </c:pt>
              </c:strCache>
            </c:strRef>
          </c:tx>
          <c:spPr>
            <a:solidFill>
              <a:schemeClr val="accent1"/>
            </a:solidFill>
            <a:ln>
              <a:noFill/>
            </a:ln>
            <a:effectLst/>
          </c:spPr>
          <c:invertIfNegative val="0"/>
          <c:cat>
            <c:strRef>
              <c:f>Sheet30!$A$4:$A$13</c:f>
              <c:strCache>
                <c:ptCount val="9"/>
                <c:pt idx="0">
                  <c:v>Argiculture</c:v>
                </c:pt>
                <c:pt idx="1">
                  <c:v>Entertainment</c:v>
                </c:pt>
                <c:pt idx="2">
                  <c:v>Financial Services</c:v>
                </c:pt>
                <c:pt idx="3">
                  <c:v>Health</c:v>
                </c:pt>
                <c:pt idx="4">
                  <c:v>IT</c:v>
                </c:pt>
                <c:pt idx="5">
                  <c:v>Manufacturing</c:v>
                </c:pt>
                <c:pt idx="6">
                  <c:v>Property</c:v>
                </c:pt>
                <c:pt idx="7">
                  <c:v>Retail</c:v>
                </c:pt>
                <c:pt idx="8">
                  <c:v>Telecommunications</c:v>
                </c:pt>
              </c:strCache>
            </c:strRef>
          </c:cat>
          <c:val>
            <c:numRef>
              <c:f>Sheet30!$B$4:$B$13</c:f>
              <c:numCache>
                <c:formatCode>_-[$$-409]* #,##0.00_ ;_-[$$-409]* \-#,##0.00\ ;_-[$$-409]* "-"??_ ;_-@_ </c:formatCode>
                <c:ptCount val="9"/>
                <c:pt idx="0">
                  <c:v>313802.95999999985</c:v>
                </c:pt>
                <c:pt idx="1">
                  <c:v>391105.47999999981</c:v>
                </c:pt>
                <c:pt idx="2">
                  <c:v>2204476.8700000043</c:v>
                </c:pt>
                <c:pt idx="3">
                  <c:v>1696920.4500000065</c:v>
                </c:pt>
                <c:pt idx="4">
                  <c:v>621922.16000000027</c:v>
                </c:pt>
                <c:pt idx="5">
                  <c:v>2205486.6549718962</c:v>
                </c:pt>
                <c:pt idx="6">
                  <c:v>717451.35000000068</c:v>
                </c:pt>
                <c:pt idx="7">
                  <c:v>996943.16000000143</c:v>
                </c:pt>
                <c:pt idx="8">
                  <c:v>189899.32</c:v>
                </c:pt>
              </c:numCache>
            </c:numRef>
          </c:val>
          <c:extLst>
            <c:ext xmlns:c16="http://schemas.microsoft.com/office/drawing/2014/chart" uri="{C3380CC4-5D6E-409C-BE32-E72D297353CC}">
              <c16:uniqueId val="{00000000-D3FE-46DC-AE1D-AFD742CDC308}"/>
            </c:ext>
          </c:extLst>
        </c:ser>
        <c:dLbls>
          <c:showLegendKey val="0"/>
          <c:showVal val="0"/>
          <c:showCatName val="0"/>
          <c:showSerName val="0"/>
          <c:showPercent val="0"/>
          <c:showBubbleSize val="0"/>
        </c:dLbls>
        <c:gapWidth val="219"/>
        <c:overlap val="-27"/>
        <c:axId val="1431748751"/>
        <c:axId val="1431749231"/>
      </c:barChart>
      <c:catAx>
        <c:axId val="1431748751"/>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431749231"/>
        <c:crosses val="autoZero"/>
        <c:auto val="1"/>
        <c:lblAlgn val="ctr"/>
        <c:lblOffset val="100"/>
        <c:noMultiLvlLbl val="0"/>
      </c:catAx>
      <c:valAx>
        <c:axId val="1431749231"/>
        <c:scaling>
          <c:orientation val="minMax"/>
        </c:scaling>
        <c:delete val="0"/>
        <c:axPos val="l"/>
        <c:majorGridlines>
          <c:spPr>
            <a:ln w="9525" cap="flat" cmpd="sng" algn="ctr">
              <a:solidFill>
                <a:schemeClr val="tx1">
                  <a:lumMod val="15000"/>
                  <a:lumOff val="85000"/>
                </a:schemeClr>
              </a:solidFill>
              <a:round/>
            </a:ln>
            <a:effectLst/>
          </c:spPr>
        </c:majorGridlines>
        <c:numFmt formatCode="_-[$$-409]* #,##0.00_ ;_-[$$-409]* \-#,##0.00\ ;_-[$$-409]* &quot;-&quot;??_ ;_-@_ "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17487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[KPMG_VI_New_raw_data_update_final.xlsx]Profit by wealth and age segmen!PivotTable19</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Profit</a:t>
            </a:r>
            <a:r>
              <a:rPr lang="en-IN" baseline="0" dirty="0"/>
              <a:t> of Wealth Segment by Age Group</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'Profit by wealth and age segmen'!$B$3:$B$4</c:f>
              <c:strCache>
                <c:ptCount val="1"/>
                <c:pt idx="0">
                  <c:v>Affluent Customer</c:v>
                </c:pt>
              </c:strCache>
            </c:strRef>
          </c:tx>
          <c:spPr>
            <a:solidFill>
              <a:schemeClr val="accent1"/>
            </a:solidFill>
            <a:ln>
              <a:noFill/>
            </a:ln>
            <a:effectLst/>
          </c:spPr>
          <c:invertIfNegative val="0"/>
          <c:cat>
            <c:strRef>
              <c:f>'Profit by wealth and age segmen'!$A$5:$A$8</c:f>
              <c:strCache>
                <c:ptCount val="3"/>
                <c:pt idx="0">
                  <c:v>Adult</c:v>
                </c:pt>
                <c:pt idx="1">
                  <c:v>Senior</c:v>
                </c:pt>
                <c:pt idx="2">
                  <c:v>Young</c:v>
                </c:pt>
              </c:strCache>
            </c:strRef>
          </c:cat>
          <c:val>
            <c:numRef>
              <c:f>'Profit by wealth and age segmen'!$B$5:$B$8</c:f>
              <c:numCache>
                <c:formatCode>_-[$$-409]* #,##0.00_ ;_-[$$-409]* \-#,##0.00\ ;_-[$$-409]* "-"??_ ;_-@_ </c:formatCode>
                <c:ptCount val="3"/>
                <c:pt idx="0">
                  <c:v>1324234.3900000034</c:v>
                </c:pt>
                <c:pt idx="1">
                  <c:v>677656.17999999947</c:v>
                </c:pt>
                <c:pt idx="2">
                  <c:v>636208.51000000059</c:v>
                </c:pt>
              </c:numCache>
            </c:numRef>
          </c:val>
          <c:extLst>
            <c:ext xmlns:c16="http://schemas.microsoft.com/office/drawing/2014/chart" uri="{C3380CC4-5D6E-409C-BE32-E72D297353CC}">
              <c16:uniqueId val="{00000000-9CCE-40D9-B0F6-809AD8CB2194}"/>
            </c:ext>
          </c:extLst>
        </c:ser>
        <c:ser>
          <c:idx val="1"/>
          <c:order val="1"/>
          <c:tx>
            <c:strRef>
              <c:f>'Profit by wealth and age segmen'!$C$3:$C$4</c:f>
              <c:strCache>
                <c:ptCount val="1"/>
                <c:pt idx="0">
                  <c:v>High Net Worth</c:v>
                </c:pt>
              </c:strCache>
            </c:strRef>
          </c:tx>
          <c:spPr>
            <a:solidFill>
              <a:schemeClr val="accent2"/>
            </a:solidFill>
            <a:ln>
              <a:noFill/>
            </a:ln>
            <a:effectLst/>
          </c:spPr>
          <c:invertIfNegative val="0"/>
          <c:cat>
            <c:strRef>
              <c:f>'Profit by wealth and age segmen'!$A$5:$A$8</c:f>
              <c:strCache>
                <c:ptCount val="3"/>
                <c:pt idx="0">
                  <c:v>Adult</c:v>
                </c:pt>
                <c:pt idx="1">
                  <c:v>Senior</c:v>
                </c:pt>
                <c:pt idx="2">
                  <c:v>Young</c:v>
                </c:pt>
              </c:strCache>
            </c:strRef>
          </c:cat>
          <c:val>
            <c:numRef>
              <c:f>'Profit by wealth and age segmen'!$C$5:$C$8</c:f>
              <c:numCache>
                <c:formatCode>_-[$$-409]* #,##0.00_ ;_-[$$-409]* \-#,##0.00\ ;_-[$$-409]* "-"??_ ;_-@_ </c:formatCode>
                <c:ptCount val="3"/>
                <c:pt idx="0">
                  <c:v>1450582.7400000037</c:v>
                </c:pt>
                <c:pt idx="1">
                  <c:v>719634.83999999985</c:v>
                </c:pt>
                <c:pt idx="2">
                  <c:v>596399.60497190035</c:v>
                </c:pt>
              </c:numCache>
            </c:numRef>
          </c:val>
          <c:extLst>
            <c:ext xmlns:c16="http://schemas.microsoft.com/office/drawing/2014/chart" uri="{C3380CC4-5D6E-409C-BE32-E72D297353CC}">
              <c16:uniqueId val="{00000001-9CCE-40D9-B0F6-809AD8CB2194}"/>
            </c:ext>
          </c:extLst>
        </c:ser>
        <c:ser>
          <c:idx val="2"/>
          <c:order val="2"/>
          <c:tx>
            <c:strRef>
              <c:f>'Profit by wealth and age segmen'!$D$3:$D$4</c:f>
              <c:strCache>
                <c:ptCount val="1"/>
                <c:pt idx="0">
                  <c:v>Mass Customer</c:v>
                </c:pt>
              </c:strCache>
            </c:strRef>
          </c:tx>
          <c:spPr>
            <a:solidFill>
              <a:schemeClr val="accent3"/>
            </a:solidFill>
            <a:ln>
              <a:noFill/>
            </a:ln>
            <a:effectLst/>
          </c:spPr>
          <c:invertIfNegative val="0"/>
          <c:cat>
            <c:strRef>
              <c:f>'Profit by wealth and age segmen'!$A$5:$A$8</c:f>
              <c:strCache>
                <c:ptCount val="3"/>
                <c:pt idx="0">
                  <c:v>Adult</c:v>
                </c:pt>
                <c:pt idx="1">
                  <c:v>Senior</c:v>
                </c:pt>
                <c:pt idx="2">
                  <c:v>Young</c:v>
                </c:pt>
              </c:strCache>
            </c:strRef>
          </c:cat>
          <c:val>
            <c:numRef>
              <c:f>'Profit by wealth and age segmen'!$D$5:$D$8</c:f>
              <c:numCache>
                <c:formatCode>_-[$$-409]* #,##0.00_ ;_-[$$-409]* \-#,##0.00\ ;_-[$$-409]* "-"??_ ;_-@_ </c:formatCode>
                <c:ptCount val="3"/>
                <c:pt idx="0">
                  <c:v>2880645.9799999846</c:v>
                </c:pt>
                <c:pt idx="1">
                  <c:v>1426294.0500000038</c:v>
                </c:pt>
                <c:pt idx="2">
                  <c:v>1226786.3800000022</c:v>
                </c:pt>
              </c:numCache>
            </c:numRef>
          </c:val>
          <c:extLst>
            <c:ext xmlns:c16="http://schemas.microsoft.com/office/drawing/2014/chart" uri="{C3380CC4-5D6E-409C-BE32-E72D297353CC}">
              <c16:uniqueId val="{00000002-9CCE-40D9-B0F6-809AD8CB2194}"/>
            </c:ext>
          </c:extLst>
        </c:ser>
        <c:dLbls>
          <c:showLegendKey val="0"/>
          <c:showVal val="0"/>
          <c:showCatName val="0"/>
          <c:showSerName val="0"/>
          <c:showPercent val="0"/>
          <c:showBubbleSize val="0"/>
        </c:dLbls>
        <c:gapWidth val="219"/>
        <c:overlap val="-27"/>
        <c:axId val="18110272"/>
        <c:axId val="18108352"/>
      </c:barChart>
      <c:catAx>
        <c:axId val="18110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08352"/>
        <c:crosses val="autoZero"/>
        <c:auto val="1"/>
        <c:lblAlgn val="ctr"/>
        <c:lblOffset val="100"/>
        <c:noMultiLvlLbl val="0"/>
      </c:catAx>
      <c:valAx>
        <c:axId val="18108352"/>
        <c:scaling>
          <c:orientation val="minMax"/>
        </c:scaling>
        <c:delete val="0"/>
        <c:axPos val="l"/>
        <c:majorGridlines>
          <c:spPr>
            <a:ln w="9525" cap="flat" cmpd="sng" algn="ctr">
              <a:solidFill>
                <a:schemeClr val="tx1">
                  <a:lumMod val="15000"/>
                  <a:lumOff val="85000"/>
                </a:schemeClr>
              </a:solidFill>
              <a:round/>
            </a:ln>
            <a:effectLst/>
          </c:spPr>
        </c:majorGridlines>
        <c:numFmt formatCode="_-[$$-409]* #,##0.00_ ;_-[$$-409]* \-#,##0.00\ ;_-[$$-409]* &quot;-&quot;??_ ;_-@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102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[KPMG_VI_New_raw_data_update_final.xlsx]Car owners per state!PivotTable25</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Car</a:t>
            </a:r>
            <a:r>
              <a:rPr lang="en-IN" baseline="0"/>
              <a:t> Owners in each State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'Car owners per state'!$B$3:$B$4</c:f>
              <c:strCache>
                <c:ptCount val="1"/>
                <c:pt idx="0">
                  <c:v>No</c:v>
                </c:pt>
              </c:strCache>
            </c:strRef>
          </c:tx>
          <c:spPr>
            <a:solidFill>
              <a:schemeClr val="accent1"/>
            </a:solidFill>
            <a:ln>
              <a:noFill/>
            </a:ln>
            <a:effectLst/>
          </c:spPr>
          <c:invertIfNegative val="0"/>
          <c:cat>
            <c:strRef>
              <c:f>'Car owners per state'!$A$5:$A$10</c:f>
              <c:strCache>
                <c:ptCount val="5"/>
                <c:pt idx="0">
                  <c:v>New South Wales</c:v>
                </c:pt>
                <c:pt idx="1">
                  <c:v>NSW</c:v>
                </c:pt>
                <c:pt idx="2">
                  <c:v>QLD</c:v>
                </c:pt>
                <c:pt idx="3">
                  <c:v>VIC</c:v>
                </c:pt>
                <c:pt idx="4">
                  <c:v>Victoria</c:v>
                </c:pt>
              </c:strCache>
            </c:strRef>
          </c:cat>
          <c:val>
            <c:numRef>
              <c:f>'Car owners per state'!$B$5:$B$10</c:f>
              <c:numCache>
                <c:formatCode>General</c:formatCode>
                <c:ptCount val="5"/>
                <c:pt idx="0">
                  <c:v>61</c:v>
                </c:pt>
                <c:pt idx="1">
                  <c:v>5212</c:v>
                </c:pt>
                <c:pt idx="2">
                  <c:v>2133</c:v>
                </c:pt>
                <c:pt idx="3">
                  <c:v>2468</c:v>
                </c:pt>
                <c:pt idx="4">
                  <c:v>60</c:v>
                </c:pt>
              </c:numCache>
            </c:numRef>
          </c:val>
          <c:extLst>
            <c:ext xmlns:c16="http://schemas.microsoft.com/office/drawing/2014/chart" uri="{C3380CC4-5D6E-409C-BE32-E72D297353CC}">
              <c16:uniqueId val="{00000000-441A-4E79-B532-2E6C1EE3099B}"/>
            </c:ext>
          </c:extLst>
        </c:ser>
        <c:ser>
          <c:idx val="1"/>
          <c:order val="1"/>
          <c:tx>
            <c:strRef>
              <c:f>'Car owners per state'!$C$3:$C$4</c:f>
              <c:strCache>
                <c:ptCount val="1"/>
                <c:pt idx="0">
                  <c:v>Yes</c:v>
                </c:pt>
              </c:strCache>
            </c:strRef>
          </c:tx>
          <c:spPr>
            <a:solidFill>
              <a:schemeClr val="accent2"/>
            </a:solidFill>
            <a:ln>
              <a:noFill/>
            </a:ln>
            <a:effectLst/>
          </c:spPr>
          <c:invertIfNegative val="0"/>
          <c:cat>
            <c:strRef>
              <c:f>'Car owners per state'!$A$5:$A$10</c:f>
              <c:strCache>
                <c:ptCount val="5"/>
                <c:pt idx="0">
                  <c:v>New South Wales</c:v>
                </c:pt>
                <c:pt idx="1">
                  <c:v>NSW</c:v>
                </c:pt>
                <c:pt idx="2">
                  <c:v>QLD</c:v>
                </c:pt>
                <c:pt idx="3">
                  <c:v>VIC</c:v>
                </c:pt>
                <c:pt idx="4">
                  <c:v>Victoria</c:v>
                </c:pt>
              </c:strCache>
            </c:strRef>
          </c:cat>
          <c:val>
            <c:numRef>
              <c:f>'Car owners per state'!$C$5:$C$10</c:f>
              <c:numCache>
                <c:formatCode>General</c:formatCode>
                <c:ptCount val="5"/>
                <c:pt idx="0">
                  <c:v>49</c:v>
                </c:pt>
                <c:pt idx="1">
                  <c:v>5394</c:v>
                </c:pt>
                <c:pt idx="2">
                  <c:v>2129</c:v>
                </c:pt>
                <c:pt idx="3">
                  <c:v>2426</c:v>
                </c:pt>
                <c:pt idx="4">
                  <c:v>67</c:v>
                </c:pt>
              </c:numCache>
            </c:numRef>
          </c:val>
          <c:extLst>
            <c:ext xmlns:c16="http://schemas.microsoft.com/office/drawing/2014/chart" uri="{C3380CC4-5D6E-409C-BE32-E72D297353CC}">
              <c16:uniqueId val="{00000001-441A-4E79-B532-2E6C1EE3099B}"/>
            </c:ext>
          </c:extLst>
        </c:ser>
        <c:dLbls>
          <c:showLegendKey val="0"/>
          <c:showVal val="0"/>
          <c:showCatName val="0"/>
          <c:showSerName val="0"/>
          <c:showPercent val="0"/>
          <c:showBubbleSize val="0"/>
        </c:dLbls>
        <c:gapWidth val="150"/>
        <c:axId val="252446704"/>
        <c:axId val="1353950751"/>
      </c:barChart>
      <c:catAx>
        <c:axId val="252446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3950751"/>
        <c:crosses val="autoZero"/>
        <c:auto val="1"/>
        <c:lblAlgn val="ctr"/>
        <c:lblOffset val="100"/>
        <c:noMultiLvlLbl val="0"/>
      </c:catAx>
      <c:valAx>
        <c:axId val="13539507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24467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IN" dirty="0"/>
              <a:t>Aayush Jangid</a:t>
            </a:r>
            <a:endParaRPr dirty="0"/>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8" y="1895175"/>
            <a:ext cx="5631673" cy="110796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US" sz="6000" dirty="0"/>
              <a:t>Thank You</a:t>
            </a:r>
            <a:endParaRPr sz="6000" dirty="0"/>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998235"/>
            <a:ext cx="8565600" cy="48317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sz="1800" dirty="0"/>
              <a:t>Identify and Recommend Top 1000 Customer to Target from Datasets</a:t>
            </a:r>
            <a:endParaRPr sz="1800" dirty="0"/>
          </a:p>
        </p:txBody>
      </p:sp>
      <p:sp>
        <p:nvSpPr>
          <p:cNvPr id="124" name="Shape 73"/>
          <p:cNvSpPr/>
          <p:nvPr/>
        </p:nvSpPr>
        <p:spPr>
          <a:xfrm>
            <a:off x="353225" y="1665436"/>
            <a:ext cx="2113528" cy="43685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IN" b="1" dirty="0"/>
              <a:t>Outline of Problem</a:t>
            </a:r>
            <a:endParaRPr b="1"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rPr dirty="0"/>
              <a:t>       Note: </a:t>
            </a:r>
            <a:r>
              <a:rPr b="0" dirty="0"/>
              <a:t>The data and information in this document is reflective of a hypothetical situation and client. This document is to be used for KPMG Virtual Internship purposes only. </a:t>
            </a:r>
          </a:p>
        </p:txBody>
      </p:sp>
      <p:sp>
        <p:nvSpPr>
          <p:cNvPr id="4" name="Shape 73">
            <a:extLst>
              <a:ext uri="{FF2B5EF4-FFF2-40B4-BE49-F238E27FC236}">
                <a16:creationId xmlns:a16="http://schemas.microsoft.com/office/drawing/2014/main" id="{0D674CFF-381C-9479-3CB2-BD9F16E97F45}"/>
              </a:ext>
            </a:extLst>
          </p:cNvPr>
          <p:cNvSpPr/>
          <p:nvPr/>
        </p:nvSpPr>
        <p:spPr>
          <a:xfrm>
            <a:off x="5348176" y="1658349"/>
            <a:ext cx="2775097" cy="43335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IN" b="1" dirty="0"/>
              <a:t>Contents of Data Analysis</a:t>
            </a:r>
            <a:endParaRPr b="1" dirty="0"/>
          </a:p>
        </p:txBody>
      </p:sp>
      <p:sp>
        <p:nvSpPr>
          <p:cNvPr id="5" name="Shape 73">
            <a:extLst>
              <a:ext uri="{FF2B5EF4-FFF2-40B4-BE49-F238E27FC236}">
                <a16:creationId xmlns:a16="http://schemas.microsoft.com/office/drawing/2014/main" id="{E3B3E5E9-1859-8C64-40AB-3729E1DD957F}"/>
              </a:ext>
            </a:extLst>
          </p:cNvPr>
          <p:cNvSpPr/>
          <p:nvPr/>
        </p:nvSpPr>
        <p:spPr>
          <a:xfrm>
            <a:off x="356760" y="2116185"/>
            <a:ext cx="3917527" cy="239889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IN" sz="1400" dirty="0"/>
              <a:t>Sprocket Central is a company that specializes in high-quality bike and accessories.</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The Marketing team is looking to boost sales</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To target 1000 new customer that will bring the highest value to the business</a:t>
            </a:r>
          </a:p>
        </p:txBody>
      </p:sp>
      <p:sp>
        <p:nvSpPr>
          <p:cNvPr id="7" name="TextBox 6">
            <a:extLst>
              <a:ext uri="{FF2B5EF4-FFF2-40B4-BE49-F238E27FC236}">
                <a16:creationId xmlns:a16="http://schemas.microsoft.com/office/drawing/2014/main" id="{F03C67A1-8C63-409B-8038-258C970E8F4B}"/>
              </a:ext>
            </a:extLst>
          </p:cNvPr>
          <p:cNvSpPr txBox="1"/>
          <p:nvPr/>
        </p:nvSpPr>
        <p:spPr>
          <a:xfrm>
            <a:off x="4731505" y="2179983"/>
            <a:ext cx="4380600" cy="28931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IN" dirty="0"/>
              <a:t>Bike Related Purchases for the last 3 years based on Gender.</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dirty="0"/>
              <a:t>Top Industries contributing the maximum profit and bike related sales</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dirty="0"/>
              <a:t>Wealth Segment by Age Category</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dirty="0"/>
              <a:t>Number of Cars owned in each state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Customer Classification</a:t>
            </a:r>
          </a:p>
          <a:p>
            <a:endParaRPr lang="en-IN" dirty="0"/>
          </a:p>
          <a:p>
            <a:endParaRPr lang="en-IN" sz="1400"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4" y="1064964"/>
            <a:ext cx="8141533" cy="51632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IN" dirty="0"/>
              <a:t>Bike related purchases over the last 3 Years based on Gender.</a:t>
            </a:r>
            <a:endParaRPr dirty="0"/>
          </a:p>
        </p:txBody>
      </p:sp>
      <p:sp>
        <p:nvSpPr>
          <p:cNvPr id="133" name="Shape 82"/>
          <p:cNvSpPr/>
          <p:nvPr/>
        </p:nvSpPr>
        <p:spPr>
          <a:xfrm>
            <a:off x="215659" y="1889643"/>
            <a:ext cx="4016100" cy="202610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Data Shows, on average females have made bike related purchases in the last 3 years compared to males.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 Average Females have had around 2% higher bike related purchases compared to men in the last 3 years.</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11" name="Chart 10">
            <a:extLst>
              <a:ext uri="{FF2B5EF4-FFF2-40B4-BE49-F238E27FC236}">
                <a16:creationId xmlns:a16="http://schemas.microsoft.com/office/drawing/2014/main" id="{DE3A8B6A-DFD2-1E7A-A0D8-B0B685F586CC}"/>
              </a:ext>
            </a:extLst>
          </p:cNvPr>
          <p:cNvGraphicFramePr>
            <a:graphicFrameLocks/>
          </p:cNvGraphicFramePr>
          <p:nvPr>
            <p:extLst>
              <p:ext uri="{D42A27DB-BD31-4B8C-83A1-F6EECF244321}">
                <p14:modId xmlns:p14="http://schemas.microsoft.com/office/powerpoint/2010/main" val="1438524717"/>
              </p:ext>
            </p:extLst>
          </p:nvPr>
        </p:nvGraphicFramePr>
        <p:xfrm>
          <a:off x="4572000" y="1832472"/>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4" y="969267"/>
            <a:ext cx="8375449" cy="87027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IN" dirty="0"/>
              <a:t>Top job industry contributing to maxing profit &amp; bike related purchases</a:t>
            </a:r>
            <a:endParaRPr dirty="0"/>
          </a:p>
        </p:txBody>
      </p:sp>
      <p:sp>
        <p:nvSpPr>
          <p:cNvPr id="133" name="Shape 82"/>
          <p:cNvSpPr/>
          <p:nvPr/>
        </p:nvSpPr>
        <p:spPr>
          <a:xfrm>
            <a:off x="127595" y="1928870"/>
            <a:ext cx="3700126" cy="314217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400" dirty="0"/>
              <a:t>The top 3 industry sectors bringing in the highest profit are: Financial Services, Manufacturing, and Health</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These can be obvious as most of these industry sectors are based within the city or on the outskirts of the city therefore customers prefer for commuting.</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Most of the Industry sectors have returned less than $1000000 in profits.</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7" name="Chart 6">
            <a:extLst>
              <a:ext uri="{FF2B5EF4-FFF2-40B4-BE49-F238E27FC236}">
                <a16:creationId xmlns:a16="http://schemas.microsoft.com/office/drawing/2014/main" id="{2F9B5DEE-4397-1748-4AE9-F8104584B915}"/>
              </a:ext>
            </a:extLst>
          </p:cNvPr>
          <p:cNvGraphicFramePr>
            <a:graphicFrameLocks/>
          </p:cNvGraphicFramePr>
          <p:nvPr>
            <p:extLst>
              <p:ext uri="{D42A27DB-BD31-4B8C-83A1-F6EECF244321}">
                <p14:modId xmlns:p14="http://schemas.microsoft.com/office/powerpoint/2010/main" val="1199539325"/>
              </p:ext>
            </p:extLst>
          </p:nvPr>
        </p:nvGraphicFramePr>
        <p:xfrm>
          <a:off x="4173601" y="1757376"/>
          <a:ext cx="4842804" cy="29017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6374086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979900"/>
            <a:ext cx="5345170" cy="51632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IN" dirty="0"/>
              <a:t>Profit of Wealth Segment by Age Group</a:t>
            </a:r>
            <a:endParaRPr dirty="0"/>
          </a:p>
        </p:txBody>
      </p:sp>
      <p:sp>
        <p:nvSpPr>
          <p:cNvPr id="133" name="Shape 82"/>
          <p:cNvSpPr/>
          <p:nvPr/>
        </p:nvSpPr>
        <p:spPr>
          <a:xfrm>
            <a:off x="183759" y="1695639"/>
            <a:ext cx="4069262" cy="314217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400" dirty="0"/>
              <a:t>Overall, the Mass customer segmentation makes the highest profit across the different age groups.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Mass Customer who are adult are likely to bring more profit for the company to other age clusters.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This also indicates a trend of buying power, as the buying power increases over time in adult age then declines, thus leading to lower profits.</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8" name="Chart 7">
            <a:extLst>
              <a:ext uri="{FF2B5EF4-FFF2-40B4-BE49-F238E27FC236}">
                <a16:creationId xmlns:a16="http://schemas.microsoft.com/office/drawing/2014/main" id="{1B989A6F-9F54-F8C1-F9C7-D97E04B85E48}"/>
              </a:ext>
            </a:extLst>
          </p:cNvPr>
          <p:cNvGraphicFramePr>
            <a:graphicFrameLocks/>
          </p:cNvGraphicFramePr>
          <p:nvPr>
            <p:extLst>
              <p:ext uri="{D42A27DB-BD31-4B8C-83A1-F6EECF244321}">
                <p14:modId xmlns:p14="http://schemas.microsoft.com/office/powerpoint/2010/main" val="2559618648"/>
              </p:ext>
            </p:extLst>
          </p:nvPr>
        </p:nvGraphicFramePr>
        <p:xfrm>
          <a:off x="4452039" y="1816843"/>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3981809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64964"/>
            <a:ext cx="5345170"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IN" dirty="0"/>
              <a:t>Number of cars owned in each State</a:t>
            </a:r>
            <a:endParaRPr dirty="0"/>
          </a:p>
        </p:txBody>
      </p:sp>
      <p:sp>
        <p:nvSpPr>
          <p:cNvPr id="133" name="Shape 82"/>
          <p:cNvSpPr/>
          <p:nvPr/>
        </p:nvSpPr>
        <p:spPr>
          <a:xfrm>
            <a:off x="290087" y="1916342"/>
            <a:ext cx="3208025" cy="289441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400" dirty="0"/>
              <a:t>NSW, QLD &amp; VIC could be potential market opportunities for the company</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NSW has the highest potential as the number of people that own car is almost equal to the number of people who don’t own cars which shows that there is an opportunity to find value customers there.</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8" name="Chart 7">
            <a:extLst>
              <a:ext uri="{FF2B5EF4-FFF2-40B4-BE49-F238E27FC236}">
                <a16:creationId xmlns:a16="http://schemas.microsoft.com/office/drawing/2014/main" id="{38CE36C4-3824-344B-7FEB-9870555518F0}"/>
              </a:ext>
            </a:extLst>
          </p:cNvPr>
          <p:cNvGraphicFramePr>
            <a:graphicFrameLocks/>
          </p:cNvGraphicFramePr>
          <p:nvPr>
            <p:extLst>
              <p:ext uri="{D42A27DB-BD31-4B8C-83A1-F6EECF244321}">
                <p14:modId xmlns:p14="http://schemas.microsoft.com/office/powerpoint/2010/main" val="3173197392"/>
              </p:ext>
            </p:extLst>
          </p:nvPr>
        </p:nvGraphicFramePr>
        <p:xfrm>
          <a:off x="3752927" y="1855028"/>
          <a:ext cx="5305425"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220089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Customer Classification – Targeting High Value Customers</a:t>
            </a:r>
            <a:endParaRPr dirty="0"/>
          </a:p>
        </p:txBody>
      </p:sp>
      <p:sp>
        <p:nvSpPr>
          <p:cNvPr id="142" name="Shape 91"/>
          <p:cNvSpPr/>
          <p:nvPr/>
        </p:nvSpPr>
        <p:spPr>
          <a:xfrm>
            <a:off x="205025" y="1824474"/>
            <a:ext cx="4134600" cy="69881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IN" dirty="0"/>
              <a:t>There are the high value customers that should be targeted from the new list:</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Shape 91">
            <a:extLst>
              <a:ext uri="{FF2B5EF4-FFF2-40B4-BE49-F238E27FC236}">
                <a16:creationId xmlns:a16="http://schemas.microsoft.com/office/drawing/2014/main" id="{CED9E33D-CC64-F2FD-80F4-4B7CB7E060AF}"/>
              </a:ext>
            </a:extLst>
          </p:cNvPr>
          <p:cNvSpPr/>
          <p:nvPr/>
        </p:nvSpPr>
        <p:spPr>
          <a:xfrm>
            <a:off x="373322" y="2725310"/>
            <a:ext cx="7367179" cy="202610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IN" dirty="0"/>
              <a:t>Most of the high value customers will be female compared to male.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Working in the financial services, manufacturing &amp; health industry sector.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Adult age group.</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Who are currently living in NSW, VIC.</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9781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Summary Table for High Value Customers</a:t>
            </a:r>
          </a:p>
        </p:txBody>
      </p:sp>
      <p:sp>
        <p:nvSpPr>
          <p:cNvPr id="151" name="Shape 100"/>
          <p:cNvSpPr/>
          <p:nvPr/>
        </p:nvSpPr>
        <p:spPr>
          <a:xfrm>
            <a:off x="184005" y="1572843"/>
            <a:ext cx="8651896" cy="40020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IN" sz="1300" dirty="0"/>
              <a:t>Here is a snapshot of a few customers that will come under the high value customer classification </a:t>
            </a:r>
            <a:endParaRPr sz="1300"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descr="A screenshot of a computer&#10;&#10;Description automatically generated with medium confidence">
            <a:extLst>
              <a:ext uri="{FF2B5EF4-FFF2-40B4-BE49-F238E27FC236}">
                <a16:creationId xmlns:a16="http://schemas.microsoft.com/office/drawing/2014/main" id="{4748B74F-DE94-BF51-855D-E2CFD0F3B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025" y="2078484"/>
            <a:ext cx="8728768" cy="2938812"/>
          </a:xfrm>
          <a:prstGeom prst="rect">
            <a:avLst/>
          </a:prstGeom>
          <a:ln>
            <a:solidFill>
              <a:schemeClr val="tx1"/>
            </a:solidFill>
          </a:ln>
        </p:spPr>
      </p:pic>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971</TotalTime>
  <Words>797</Words>
  <Application>Microsoft Office PowerPoint</Application>
  <PresentationFormat>On-screen Show (16:9)</PresentationFormat>
  <Paragraphs>78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Aayush Jangid</cp:lastModifiedBy>
  <cp:revision>3</cp:revision>
  <dcterms:modified xsi:type="dcterms:W3CDTF">2023-06-22T13:22:36Z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2023-06-21T19:55:10Z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a2355a3a-6359-4914-8cbf-24259a1d054f</vt:lpwstr>
  </property>
  <property fmtid="{D5CDD505-2E9C-101B-9397-08002B2CF9AE}" pid="7" name="MSIP_Label_defa4170-0d19-0005-0004-bc88714345d2_ActionId">
    <vt:lpwstr>f60026fb-b228-478f-bbc3-51d8ab9463d7</vt:lpwstr>
  </property>
  <property fmtid="{D5CDD505-2E9C-101B-9397-08002B2CF9AE}" pid="8" name="MSIP_Label_defa4170-0d19-0005-0004-bc88714345d2_ContentBits">
    <vt:lpwstr>0</vt:lpwstr>
  </property>
</Properties>
</file>