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63" r:id="rId3"/>
    <p:sldId id="258" r:id="rId4"/>
    <p:sldId id="260" r:id="rId5"/>
    <p:sldId id="261" r:id="rId6"/>
    <p:sldId id="266" r:id="rId7"/>
    <p:sldId id="262"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D8CF46-29DD-435B-9299-8ED3AA74B54F}" type="datetimeFigureOut">
              <a:rPr lang="en-IN" smtClean="0"/>
              <a:t>08-03-2024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67FF52-3D64-4CFF-8576-25BD6B0C1BD9}" type="slidenum">
              <a:rPr lang="en-IN" smtClean="0"/>
              <a:t>‹#›</a:t>
            </a:fld>
            <a:endParaRPr lang="en-IN"/>
          </a:p>
        </p:txBody>
      </p:sp>
    </p:spTree>
    <p:extLst>
      <p:ext uri="{BB962C8B-B14F-4D97-AF65-F5344CB8AC3E}">
        <p14:creationId xmlns:p14="http://schemas.microsoft.com/office/powerpoint/2010/main" val="649610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BFABD-A6EA-4256-AD36-50F4D1E736F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AAAC4BC-C9E9-46C1-954B-3D77E69EA6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064D4EF-91C9-4000-80C2-89CBB2D0250E}"/>
              </a:ext>
            </a:extLst>
          </p:cNvPr>
          <p:cNvSpPr>
            <a:spLocks noGrp="1"/>
          </p:cNvSpPr>
          <p:nvPr>
            <p:ph type="dt" sz="half" idx="10"/>
          </p:nvPr>
        </p:nvSpPr>
        <p:spPr/>
        <p:txBody>
          <a:bodyPr/>
          <a:lstStyle/>
          <a:p>
            <a:fld id="{369796B6-F84A-4C05-9752-54D155D96450}" type="datetime1">
              <a:rPr lang="en-IN" smtClean="0"/>
              <a:t>08-03-2024</a:t>
            </a:fld>
            <a:endParaRPr lang="en-IN"/>
          </a:p>
        </p:txBody>
      </p:sp>
      <p:sp>
        <p:nvSpPr>
          <p:cNvPr id="5" name="Footer Placeholder 4">
            <a:extLst>
              <a:ext uri="{FF2B5EF4-FFF2-40B4-BE49-F238E27FC236}">
                <a16:creationId xmlns:a16="http://schemas.microsoft.com/office/drawing/2014/main" id="{22936674-602F-471E-855F-6A10426CCE1A}"/>
              </a:ext>
            </a:extLst>
          </p:cNvPr>
          <p:cNvSpPr>
            <a:spLocks noGrp="1"/>
          </p:cNvSpPr>
          <p:nvPr>
            <p:ph type="ftr" sz="quarter" idx="11"/>
          </p:nvPr>
        </p:nvSpPr>
        <p:spPr/>
        <p:txBody>
          <a:bodyPr/>
          <a:lstStyle/>
          <a:p>
            <a:r>
              <a:rPr lang="en-US"/>
              <a:t>Department of Electronics and Communication Engineering, KLSGIT, Belagavi</a:t>
            </a:r>
            <a:endParaRPr lang="en-IN"/>
          </a:p>
        </p:txBody>
      </p:sp>
      <p:sp>
        <p:nvSpPr>
          <p:cNvPr id="6" name="Slide Number Placeholder 5">
            <a:extLst>
              <a:ext uri="{FF2B5EF4-FFF2-40B4-BE49-F238E27FC236}">
                <a16:creationId xmlns:a16="http://schemas.microsoft.com/office/drawing/2014/main" id="{961010DB-1BDB-4806-B317-411C92162704}"/>
              </a:ext>
            </a:extLst>
          </p:cNvPr>
          <p:cNvSpPr>
            <a:spLocks noGrp="1"/>
          </p:cNvSpPr>
          <p:nvPr>
            <p:ph type="sldNum" sz="quarter" idx="12"/>
          </p:nvPr>
        </p:nvSpPr>
        <p:spPr/>
        <p:txBody>
          <a:bodyPr/>
          <a:lstStyle/>
          <a:p>
            <a:fld id="{54E6A55F-4DAD-4472-BD20-B02DFCCCFCC6}" type="slidenum">
              <a:rPr lang="en-IN" smtClean="0"/>
              <a:t>‹#›</a:t>
            </a:fld>
            <a:endParaRPr lang="en-IN"/>
          </a:p>
        </p:txBody>
      </p:sp>
    </p:spTree>
    <p:extLst>
      <p:ext uri="{BB962C8B-B14F-4D97-AF65-F5344CB8AC3E}">
        <p14:creationId xmlns:p14="http://schemas.microsoft.com/office/powerpoint/2010/main" val="1527507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B9F1D-DA2B-459E-A134-7F0AD30E74D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78AF44-8BC0-4DD0-9545-6EB2C0B91F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4F6EBA-FF57-46DD-BFE9-66AAEF877984}"/>
              </a:ext>
            </a:extLst>
          </p:cNvPr>
          <p:cNvSpPr>
            <a:spLocks noGrp="1"/>
          </p:cNvSpPr>
          <p:nvPr>
            <p:ph type="dt" sz="half" idx="10"/>
          </p:nvPr>
        </p:nvSpPr>
        <p:spPr/>
        <p:txBody>
          <a:bodyPr/>
          <a:lstStyle/>
          <a:p>
            <a:fld id="{BBD1754D-26B0-411E-A278-94E44B70EB59}" type="datetime1">
              <a:rPr lang="en-IN" smtClean="0"/>
              <a:t>08-03-2024</a:t>
            </a:fld>
            <a:endParaRPr lang="en-IN"/>
          </a:p>
        </p:txBody>
      </p:sp>
      <p:sp>
        <p:nvSpPr>
          <p:cNvPr id="5" name="Footer Placeholder 4">
            <a:extLst>
              <a:ext uri="{FF2B5EF4-FFF2-40B4-BE49-F238E27FC236}">
                <a16:creationId xmlns:a16="http://schemas.microsoft.com/office/drawing/2014/main" id="{6A2D0976-DBEF-4BAA-AC71-8501F2570F2C}"/>
              </a:ext>
            </a:extLst>
          </p:cNvPr>
          <p:cNvSpPr>
            <a:spLocks noGrp="1"/>
          </p:cNvSpPr>
          <p:nvPr>
            <p:ph type="ftr" sz="quarter" idx="11"/>
          </p:nvPr>
        </p:nvSpPr>
        <p:spPr/>
        <p:txBody>
          <a:bodyPr/>
          <a:lstStyle/>
          <a:p>
            <a:r>
              <a:rPr lang="en-US"/>
              <a:t>Department of Electronics and Communication Engineering, KLSGIT, Belagavi</a:t>
            </a:r>
            <a:endParaRPr lang="en-IN"/>
          </a:p>
        </p:txBody>
      </p:sp>
      <p:sp>
        <p:nvSpPr>
          <p:cNvPr id="6" name="Slide Number Placeholder 5">
            <a:extLst>
              <a:ext uri="{FF2B5EF4-FFF2-40B4-BE49-F238E27FC236}">
                <a16:creationId xmlns:a16="http://schemas.microsoft.com/office/drawing/2014/main" id="{80BAF5AE-F33D-47C2-A665-A5036A4C3481}"/>
              </a:ext>
            </a:extLst>
          </p:cNvPr>
          <p:cNvSpPr>
            <a:spLocks noGrp="1"/>
          </p:cNvSpPr>
          <p:nvPr>
            <p:ph type="sldNum" sz="quarter" idx="12"/>
          </p:nvPr>
        </p:nvSpPr>
        <p:spPr/>
        <p:txBody>
          <a:bodyPr/>
          <a:lstStyle/>
          <a:p>
            <a:fld id="{54E6A55F-4DAD-4472-BD20-B02DFCCCFCC6}" type="slidenum">
              <a:rPr lang="en-IN" smtClean="0"/>
              <a:t>‹#›</a:t>
            </a:fld>
            <a:endParaRPr lang="en-IN"/>
          </a:p>
        </p:txBody>
      </p:sp>
    </p:spTree>
    <p:extLst>
      <p:ext uri="{BB962C8B-B14F-4D97-AF65-F5344CB8AC3E}">
        <p14:creationId xmlns:p14="http://schemas.microsoft.com/office/powerpoint/2010/main" val="2099304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8B7BBD-D688-444F-9172-B626B751C2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ADCAD0-6F69-424C-A98B-F2B8734F7B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FEEDEA-90BC-4C11-AC6F-1F83E035A0A2}"/>
              </a:ext>
            </a:extLst>
          </p:cNvPr>
          <p:cNvSpPr>
            <a:spLocks noGrp="1"/>
          </p:cNvSpPr>
          <p:nvPr>
            <p:ph type="dt" sz="half" idx="10"/>
          </p:nvPr>
        </p:nvSpPr>
        <p:spPr/>
        <p:txBody>
          <a:bodyPr/>
          <a:lstStyle/>
          <a:p>
            <a:fld id="{18C704AB-E16A-4ABE-8EF4-B29BB9451D6A}" type="datetime1">
              <a:rPr lang="en-IN" smtClean="0"/>
              <a:t>08-03-2024</a:t>
            </a:fld>
            <a:endParaRPr lang="en-IN"/>
          </a:p>
        </p:txBody>
      </p:sp>
      <p:sp>
        <p:nvSpPr>
          <p:cNvPr id="5" name="Footer Placeholder 4">
            <a:extLst>
              <a:ext uri="{FF2B5EF4-FFF2-40B4-BE49-F238E27FC236}">
                <a16:creationId xmlns:a16="http://schemas.microsoft.com/office/drawing/2014/main" id="{60F367E9-124C-49F3-BE6D-9EFC104879B5}"/>
              </a:ext>
            </a:extLst>
          </p:cNvPr>
          <p:cNvSpPr>
            <a:spLocks noGrp="1"/>
          </p:cNvSpPr>
          <p:nvPr>
            <p:ph type="ftr" sz="quarter" idx="11"/>
          </p:nvPr>
        </p:nvSpPr>
        <p:spPr/>
        <p:txBody>
          <a:bodyPr/>
          <a:lstStyle/>
          <a:p>
            <a:r>
              <a:rPr lang="en-US"/>
              <a:t>Department of Electronics and Communication Engineering, KLSGIT, Belagavi</a:t>
            </a:r>
            <a:endParaRPr lang="en-IN"/>
          </a:p>
        </p:txBody>
      </p:sp>
      <p:sp>
        <p:nvSpPr>
          <p:cNvPr id="6" name="Slide Number Placeholder 5">
            <a:extLst>
              <a:ext uri="{FF2B5EF4-FFF2-40B4-BE49-F238E27FC236}">
                <a16:creationId xmlns:a16="http://schemas.microsoft.com/office/drawing/2014/main" id="{EF54FF99-AED6-4781-98FA-598F9C386696}"/>
              </a:ext>
            </a:extLst>
          </p:cNvPr>
          <p:cNvSpPr>
            <a:spLocks noGrp="1"/>
          </p:cNvSpPr>
          <p:nvPr>
            <p:ph type="sldNum" sz="quarter" idx="12"/>
          </p:nvPr>
        </p:nvSpPr>
        <p:spPr/>
        <p:txBody>
          <a:bodyPr/>
          <a:lstStyle/>
          <a:p>
            <a:fld id="{54E6A55F-4DAD-4472-BD20-B02DFCCCFCC6}" type="slidenum">
              <a:rPr lang="en-IN" smtClean="0"/>
              <a:t>‹#›</a:t>
            </a:fld>
            <a:endParaRPr lang="en-IN"/>
          </a:p>
        </p:txBody>
      </p:sp>
    </p:spTree>
    <p:extLst>
      <p:ext uri="{BB962C8B-B14F-4D97-AF65-F5344CB8AC3E}">
        <p14:creationId xmlns:p14="http://schemas.microsoft.com/office/powerpoint/2010/main" val="934786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80991-60B1-4AF9-842B-B58C969241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BBBA43-D2B1-491A-A8EF-ADBC530FF0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9C8915-F8CA-48B5-997F-01685A32DF31}"/>
              </a:ext>
            </a:extLst>
          </p:cNvPr>
          <p:cNvSpPr>
            <a:spLocks noGrp="1"/>
          </p:cNvSpPr>
          <p:nvPr>
            <p:ph type="dt" sz="half" idx="10"/>
          </p:nvPr>
        </p:nvSpPr>
        <p:spPr/>
        <p:txBody>
          <a:bodyPr/>
          <a:lstStyle/>
          <a:p>
            <a:fld id="{15019501-61F9-438C-A551-A0FBE071C8F6}" type="datetime1">
              <a:rPr lang="en-IN" smtClean="0"/>
              <a:t>08-03-2024</a:t>
            </a:fld>
            <a:endParaRPr lang="en-IN"/>
          </a:p>
        </p:txBody>
      </p:sp>
      <p:sp>
        <p:nvSpPr>
          <p:cNvPr id="5" name="Footer Placeholder 4">
            <a:extLst>
              <a:ext uri="{FF2B5EF4-FFF2-40B4-BE49-F238E27FC236}">
                <a16:creationId xmlns:a16="http://schemas.microsoft.com/office/drawing/2014/main" id="{4B312E19-8A79-4870-A751-BA9179D970E9}"/>
              </a:ext>
            </a:extLst>
          </p:cNvPr>
          <p:cNvSpPr>
            <a:spLocks noGrp="1"/>
          </p:cNvSpPr>
          <p:nvPr>
            <p:ph type="ftr" sz="quarter" idx="11"/>
          </p:nvPr>
        </p:nvSpPr>
        <p:spPr/>
        <p:txBody>
          <a:bodyPr/>
          <a:lstStyle/>
          <a:p>
            <a:r>
              <a:rPr lang="en-US"/>
              <a:t>Department of Electronics and Communication Engineering, KLSGIT, Belagavi</a:t>
            </a:r>
            <a:endParaRPr lang="en-IN"/>
          </a:p>
        </p:txBody>
      </p:sp>
      <p:sp>
        <p:nvSpPr>
          <p:cNvPr id="6" name="Slide Number Placeholder 5">
            <a:extLst>
              <a:ext uri="{FF2B5EF4-FFF2-40B4-BE49-F238E27FC236}">
                <a16:creationId xmlns:a16="http://schemas.microsoft.com/office/drawing/2014/main" id="{BBF4F550-2208-400C-A7DA-93077E4C016C}"/>
              </a:ext>
            </a:extLst>
          </p:cNvPr>
          <p:cNvSpPr>
            <a:spLocks noGrp="1"/>
          </p:cNvSpPr>
          <p:nvPr>
            <p:ph type="sldNum" sz="quarter" idx="12"/>
          </p:nvPr>
        </p:nvSpPr>
        <p:spPr/>
        <p:txBody>
          <a:bodyPr/>
          <a:lstStyle/>
          <a:p>
            <a:fld id="{54E6A55F-4DAD-4472-BD20-B02DFCCCFCC6}" type="slidenum">
              <a:rPr lang="en-IN" smtClean="0"/>
              <a:t>‹#›</a:t>
            </a:fld>
            <a:endParaRPr lang="en-IN"/>
          </a:p>
        </p:txBody>
      </p:sp>
    </p:spTree>
    <p:extLst>
      <p:ext uri="{BB962C8B-B14F-4D97-AF65-F5344CB8AC3E}">
        <p14:creationId xmlns:p14="http://schemas.microsoft.com/office/powerpoint/2010/main" val="150135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0D937-1079-4990-8209-56148725C4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F05241E-71A6-4B8B-8D38-EE38C1794F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9CEA8F-0639-4E1B-BFE0-486EBED1D750}"/>
              </a:ext>
            </a:extLst>
          </p:cNvPr>
          <p:cNvSpPr>
            <a:spLocks noGrp="1"/>
          </p:cNvSpPr>
          <p:nvPr>
            <p:ph type="dt" sz="half" idx="10"/>
          </p:nvPr>
        </p:nvSpPr>
        <p:spPr/>
        <p:txBody>
          <a:bodyPr/>
          <a:lstStyle/>
          <a:p>
            <a:fld id="{3C9BC20A-5632-4604-869C-90934363D401}" type="datetime1">
              <a:rPr lang="en-IN" smtClean="0"/>
              <a:t>08-03-2024</a:t>
            </a:fld>
            <a:endParaRPr lang="en-IN"/>
          </a:p>
        </p:txBody>
      </p:sp>
      <p:sp>
        <p:nvSpPr>
          <p:cNvPr id="5" name="Footer Placeholder 4">
            <a:extLst>
              <a:ext uri="{FF2B5EF4-FFF2-40B4-BE49-F238E27FC236}">
                <a16:creationId xmlns:a16="http://schemas.microsoft.com/office/drawing/2014/main" id="{60419D7C-7958-4A06-9A2F-42BA6294598E}"/>
              </a:ext>
            </a:extLst>
          </p:cNvPr>
          <p:cNvSpPr>
            <a:spLocks noGrp="1"/>
          </p:cNvSpPr>
          <p:nvPr>
            <p:ph type="ftr" sz="quarter" idx="11"/>
          </p:nvPr>
        </p:nvSpPr>
        <p:spPr/>
        <p:txBody>
          <a:bodyPr/>
          <a:lstStyle/>
          <a:p>
            <a:r>
              <a:rPr lang="en-US"/>
              <a:t>Department of Electronics and Communication Engineering, KLSGIT, Belagavi</a:t>
            </a:r>
            <a:endParaRPr lang="en-IN"/>
          </a:p>
        </p:txBody>
      </p:sp>
      <p:sp>
        <p:nvSpPr>
          <p:cNvPr id="6" name="Slide Number Placeholder 5">
            <a:extLst>
              <a:ext uri="{FF2B5EF4-FFF2-40B4-BE49-F238E27FC236}">
                <a16:creationId xmlns:a16="http://schemas.microsoft.com/office/drawing/2014/main" id="{F37C7151-7B0F-434A-8A43-44632054F3D9}"/>
              </a:ext>
            </a:extLst>
          </p:cNvPr>
          <p:cNvSpPr>
            <a:spLocks noGrp="1"/>
          </p:cNvSpPr>
          <p:nvPr>
            <p:ph type="sldNum" sz="quarter" idx="12"/>
          </p:nvPr>
        </p:nvSpPr>
        <p:spPr/>
        <p:txBody>
          <a:bodyPr/>
          <a:lstStyle/>
          <a:p>
            <a:fld id="{54E6A55F-4DAD-4472-BD20-B02DFCCCFCC6}" type="slidenum">
              <a:rPr lang="en-IN" smtClean="0"/>
              <a:t>‹#›</a:t>
            </a:fld>
            <a:endParaRPr lang="en-IN"/>
          </a:p>
        </p:txBody>
      </p:sp>
    </p:spTree>
    <p:extLst>
      <p:ext uri="{BB962C8B-B14F-4D97-AF65-F5344CB8AC3E}">
        <p14:creationId xmlns:p14="http://schemas.microsoft.com/office/powerpoint/2010/main" val="2495467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3EDF5-780C-4613-8370-BC562BB791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03E0CE-21F7-43E2-B008-8CF0F965ED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F7F8656-D42E-40EE-86A6-F5453CDFAE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0214F3-898E-42B2-BF27-8843603D5D4A}"/>
              </a:ext>
            </a:extLst>
          </p:cNvPr>
          <p:cNvSpPr>
            <a:spLocks noGrp="1"/>
          </p:cNvSpPr>
          <p:nvPr>
            <p:ph type="dt" sz="half" idx="10"/>
          </p:nvPr>
        </p:nvSpPr>
        <p:spPr/>
        <p:txBody>
          <a:bodyPr/>
          <a:lstStyle/>
          <a:p>
            <a:fld id="{B86B1A38-E3ED-4E76-A25E-2D027304BBBE}" type="datetime1">
              <a:rPr lang="en-IN" smtClean="0"/>
              <a:t>08-03-2024</a:t>
            </a:fld>
            <a:endParaRPr lang="en-IN"/>
          </a:p>
        </p:txBody>
      </p:sp>
      <p:sp>
        <p:nvSpPr>
          <p:cNvPr id="6" name="Footer Placeholder 5">
            <a:extLst>
              <a:ext uri="{FF2B5EF4-FFF2-40B4-BE49-F238E27FC236}">
                <a16:creationId xmlns:a16="http://schemas.microsoft.com/office/drawing/2014/main" id="{445E750B-90D2-4EED-8B4D-77315C045380}"/>
              </a:ext>
            </a:extLst>
          </p:cNvPr>
          <p:cNvSpPr>
            <a:spLocks noGrp="1"/>
          </p:cNvSpPr>
          <p:nvPr>
            <p:ph type="ftr" sz="quarter" idx="11"/>
          </p:nvPr>
        </p:nvSpPr>
        <p:spPr/>
        <p:txBody>
          <a:bodyPr/>
          <a:lstStyle/>
          <a:p>
            <a:r>
              <a:rPr lang="en-US"/>
              <a:t>Department of Electronics and Communication Engineering, KLSGIT, Belagavi</a:t>
            </a:r>
            <a:endParaRPr lang="en-IN"/>
          </a:p>
        </p:txBody>
      </p:sp>
      <p:sp>
        <p:nvSpPr>
          <p:cNvPr id="7" name="Slide Number Placeholder 6">
            <a:extLst>
              <a:ext uri="{FF2B5EF4-FFF2-40B4-BE49-F238E27FC236}">
                <a16:creationId xmlns:a16="http://schemas.microsoft.com/office/drawing/2014/main" id="{B50F38E3-60D1-469D-9B6A-E6D12B02DE61}"/>
              </a:ext>
            </a:extLst>
          </p:cNvPr>
          <p:cNvSpPr>
            <a:spLocks noGrp="1"/>
          </p:cNvSpPr>
          <p:nvPr>
            <p:ph type="sldNum" sz="quarter" idx="12"/>
          </p:nvPr>
        </p:nvSpPr>
        <p:spPr/>
        <p:txBody>
          <a:bodyPr/>
          <a:lstStyle/>
          <a:p>
            <a:fld id="{54E6A55F-4DAD-4472-BD20-B02DFCCCFCC6}" type="slidenum">
              <a:rPr lang="en-IN" smtClean="0"/>
              <a:t>‹#›</a:t>
            </a:fld>
            <a:endParaRPr lang="en-IN"/>
          </a:p>
        </p:txBody>
      </p:sp>
    </p:spTree>
    <p:extLst>
      <p:ext uri="{BB962C8B-B14F-4D97-AF65-F5344CB8AC3E}">
        <p14:creationId xmlns:p14="http://schemas.microsoft.com/office/powerpoint/2010/main" val="4088453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C99E3-4448-4467-88AB-8753EAF0DBE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A9D975-0C99-4CD7-B67E-EF7C7879B4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9FBB1D-F17D-4E50-9170-69C8BAA5C5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1ED5E18-AA93-4873-8C17-B33CEAC589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E1A4B1-7F57-4107-9014-8860F42234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E20C7DB-A708-4EB3-955A-94175CD09A31}"/>
              </a:ext>
            </a:extLst>
          </p:cNvPr>
          <p:cNvSpPr>
            <a:spLocks noGrp="1"/>
          </p:cNvSpPr>
          <p:nvPr>
            <p:ph type="dt" sz="half" idx="10"/>
          </p:nvPr>
        </p:nvSpPr>
        <p:spPr/>
        <p:txBody>
          <a:bodyPr/>
          <a:lstStyle/>
          <a:p>
            <a:fld id="{17FE777E-3626-49DF-8B45-58EB7D90C3BE}" type="datetime1">
              <a:rPr lang="en-IN" smtClean="0"/>
              <a:t>08-03-2024</a:t>
            </a:fld>
            <a:endParaRPr lang="en-IN"/>
          </a:p>
        </p:txBody>
      </p:sp>
      <p:sp>
        <p:nvSpPr>
          <p:cNvPr id="8" name="Footer Placeholder 7">
            <a:extLst>
              <a:ext uri="{FF2B5EF4-FFF2-40B4-BE49-F238E27FC236}">
                <a16:creationId xmlns:a16="http://schemas.microsoft.com/office/drawing/2014/main" id="{BA7F2B6E-CA6C-4E75-92A9-DA36E4A0EEFF}"/>
              </a:ext>
            </a:extLst>
          </p:cNvPr>
          <p:cNvSpPr>
            <a:spLocks noGrp="1"/>
          </p:cNvSpPr>
          <p:nvPr>
            <p:ph type="ftr" sz="quarter" idx="11"/>
          </p:nvPr>
        </p:nvSpPr>
        <p:spPr/>
        <p:txBody>
          <a:bodyPr/>
          <a:lstStyle/>
          <a:p>
            <a:r>
              <a:rPr lang="en-US"/>
              <a:t>Department of Electronics and Communication Engineering, KLSGIT, Belagavi</a:t>
            </a:r>
            <a:endParaRPr lang="en-IN"/>
          </a:p>
        </p:txBody>
      </p:sp>
      <p:sp>
        <p:nvSpPr>
          <p:cNvPr id="9" name="Slide Number Placeholder 8">
            <a:extLst>
              <a:ext uri="{FF2B5EF4-FFF2-40B4-BE49-F238E27FC236}">
                <a16:creationId xmlns:a16="http://schemas.microsoft.com/office/drawing/2014/main" id="{AEC61AE2-34BB-41E8-9B28-E6F48662103F}"/>
              </a:ext>
            </a:extLst>
          </p:cNvPr>
          <p:cNvSpPr>
            <a:spLocks noGrp="1"/>
          </p:cNvSpPr>
          <p:nvPr>
            <p:ph type="sldNum" sz="quarter" idx="12"/>
          </p:nvPr>
        </p:nvSpPr>
        <p:spPr/>
        <p:txBody>
          <a:bodyPr/>
          <a:lstStyle/>
          <a:p>
            <a:fld id="{54E6A55F-4DAD-4472-BD20-B02DFCCCFCC6}" type="slidenum">
              <a:rPr lang="en-IN" smtClean="0"/>
              <a:t>‹#›</a:t>
            </a:fld>
            <a:endParaRPr lang="en-IN"/>
          </a:p>
        </p:txBody>
      </p:sp>
    </p:spTree>
    <p:extLst>
      <p:ext uri="{BB962C8B-B14F-4D97-AF65-F5344CB8AC3E}">
        <p14:creationId xmlns:p14="http://schemas.microsoft.com/office/powerpoint/2010/main" val="1591280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38AB9-D8C9-42C4-A09C-66AA7616E29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E77FD9A-2570-4405-A676-61FC65C833DE}"/>
              </a:ext>
            </a:extLst>
          </p:cNvPr>
          <p:cNvSpPr>
            <a:spLocks noGrp="1"/>
          </p:cNvSpPr>
          <p:nvPr>
            <p:ph type="dt" sz="half" idx="10"/>
          </p:nvPr>
        </p:nvSpPr>
        <p:spPr/>
        <p:txBody>
          <a:bodyPr/>
          <a:lstStyle/>
          <a:p>
            <a:fld id="{34BF2DFF-21FE-4C44-B322-75E0C7CCE613}" type="datetime1">
              <a:rPr lang="en-IN" smtClean="0"/>
              <a:t>08-03-2024</a:t>
            </a:fld>
            <a:endParaRPr lang="en-IN"/>
          </a:p>
        </p:txBody>
      </p:sp>
      <p:sp>
        <p:nvSpPr>
          <p:cNvPr id="4" name="Footer Placeholder 3">
            <a:extLst>
              <a:ext uri="{FF2B5EF4-FFF2-40B4-BE49-F238E27FC236}">
                <a16:creationId xmlns:a16="http://schemas.microsoft.com/office/drawing/2014/main" id="{B3C6706E-5128-40E9-AF3C-1B1B02EF80B4}"/>
              </a:ext>
            </a:extLst>
          </p:cNvPr>
          <p:cNvSpPr>
            <a:spLocks noGrp="1"/>
          </p:cNvSpPr>
          <p:nvPr>
            <p:ph type="ftr" sz="quarter" idx="11"/>
          </p:nvPr>
        </p:nvSpPr>
        <p:spPr/>
        <p:txBody>
          <a:bodyPr/>
          <a:lstStyle/>
          <a:p>
            <a:r>
              <a:rPr lang="en-US"/>
              <a:t>Department of Electronics and Communication Engineering, KLSGIT, Belagavi</a:t>
            </a:r>
            <a:endParaRPr lang="en-IN"/>
          </a:p>
        </p:txBody>
      </p:sp>
      <p:sp>
        <p:nvSpPr>
          <p:cNvPr id="5" name="Slide Number Placeholder 4">
            <a:extLst>
              <a:ext uri="{FF2B5EF4-FFF2-40B4-BE49-F238E27FC236}">
                <a16:creationId xmlns:a16="http://schemas.microsoft.com/office/drawing/2014/main" id="{AF9E6B2D-5C38-46F6-9266-708E28C7598B}"/>
              </a:ext>
            </a:extLst>
          </p:cNvPr>
          <p:cNvSpPr>
            <a:spLocks noGrp="1"/>
          </p:cNvSpPr>
          <p:nvPr>
            <p:ph type="sldNum" sz="quarter" idx="12"/>
          </p:nvPr>
        </p:nvSpPr>
        <p:spPr/>
        <p:txBody>
          <a:bodyPr/>
          <a:lstStyle/>
          <a:p>
            <a:fld id="{54E6A55F-4DAD-4472-BD20-B02DFCCCFCC6}" type="slidenum">
              <a:rPr lang="en-IN" smtClean="0"/>
              <a:t>‹#›</a:t>
            </a:fld>
            <a:endParaRPr lang="en-IN"/>
          </a:p>
        </p:txBody>
      </p:sp>
    </p:spTree>
    <p:extLst>
      <p:ext uri="{BB962C8B-B14F-4D97-AF65-F5344CB8AC3E}">
        <p14:creationId xmlns:p14="http://schemas.microsoft.com/office/powerpoint/2010/main" val="1631131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A7D54-603F-4596-B819-E4FFADD89207}"/>
              </a:ext>
            </a:extLst>
          </p:cNvPr>
          <p:cNvSpPr>
            <a:spLocks noGrp="1"/>
          </p:cNvSpPr>
          <p:nvPr>
            <p:ph type="dt" sz="half" idx="10"/>
          </p:nvPr>
        </p:nvSpPr>
        <p:spPr/>
        <p:txBody>
          <a:bodyPr/>
          <a:lstStyle/>
          <a:p>
            <a:fld id="{32D53E06-A883-44FA-887A-117892F37A92}" type="datetime1">
              <a:rPr lang="en-IN" smtClean="0"/>
              <a:t>08-03-2024</a:t>
            </a:fld>
            <a:endParaRPr lang="en-IN"/>
          </a:p>
        </p:txBody>
      </p:sp>
      <p:sp>
        <p:nvSpPr>
          <p:cNvPr id="3" name="Footer Placeholder 2">
            <a:extLst>
              <a:ext uri="{FF2B5EF4-FFF2-40B4-BE49-F238E27FC236}">
                <a16:creationId xmlns:a16="http://schemas.microsoft.com/office/drawing/2014/main" id="{1DD6D012-9914-47B8-98AC-2354E594163D}"/>
              </a:ext>
            </a:extLst>
          </p:cNvPr>
          <p:cNvSpPr>
            <a:spLocks noGrp="1"/>
          </p:cNvSpPr>
          <p:nvPr>
            <p:ph type="ftr" sz="quarter" idx="11"/>
          </p:nvPr>
        </p:nvSpPr>
        <p:spPr/>
        <p:txBody>
          <a:bodyPr/>
          <a:lstStyle/>
          <a:p>
            <a:r>
              <a:rPr lang="en-US"/>
              <a:t>Department of Electronics and Communication Engineering, KLSGIT, Belagavi</a:t>
            </a:r>
            <a:endParaRPr lang="en-IN"/>
          </a:p>
        </p:txBody>
      </p:sp>
      <p:sp>
        <p:nvSpPr>
          <p:cNvPr id="4" name="Slide Number Placeholder 3">
            <a:extLst>
              <a:ext uri="{FF2B5EF4-FFF2-40B4-BE49-F238E27FC236}">
                <a16:creationId xmlns:a16="http://schemas.microsoft.com/office/drawing/2014/main" id="{A6F1110F-9ACF-470C-9B49-EE898B73F9BB}"/>
              </a:ext>
            </a:extLst>
          </p:cNvPr>
          <p:cNvSpPr>
            <a:spLocks noGrp="1"/>
          </p:cNvSpPr>
          <p:nvPr>
            <p:ph type="sldNum" sz="quarter" idx="12"/>
          </p:nvPr>
        </p:nvSpPr>
        <p:spPr/>
        <p:txBody>
          <a:bodyPr/>
          <a:lstStyle/>
          <a:p>
            <a:fld id="{54E6A55F-4DAD-4472-BD20-B02DFCCCFCC6}" type="slidenum">
              <a:rPr lang="en-IN" smtClean="0"/>
              <a:t>‹#›</a:t>
            </a:fld>
            <a:endParaRPr lang="en-IN"/>
          </a:p>
        </p:txBody>
      </p:sp>
    </p:spTree>
    <p:extLst>
      <p:ext uri="{BB962C8B-B14F-4D97-AF65-F5344CB8AC3E}">
        <p14:creationId xmlns:p14="http://schemas.microsoft.com/office/powerpoint/2010/main" val="1593046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D8AD6-48F0-40C1-A3B2-D5CE5B6208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A9388E3-6CA6-4BFA-8B11-A80D2B975F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D9DDD27-9FCC-4E68-B675-268BE5D454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C29DE9-2A09-40A3-8441-96A0480D9FC5}"/>
              </a:ext>
            </a:extLst>
          </p:cNvPr>
          <p:cNvSpPr>
            <a:spLocks noGrp="1"/>
          </p:cNvSpPr>
          <p:nvPr>
            <p:ph type="dt" sz="half" idx="10"/>
          </p:nvPr>
        </p:nvSpPr>
        <p:spPr/>
        <p:txBody>
          <a:bodyPr/>
          <a:lstStyle/>
          <a:p>
            <a:fld id="{571CF903-CFE2-4493-820C-40DE96097363}" type="datetime1">
              <a:rPr lang="en-IN" smtClean="0"/>
              <a:t>08-03-2024</a:t>
            </a:fld>
            <a:endParaRPr lang="en-IN"/>
          </a:p>
        </p:txBody>
      </p:sp>
      <p:sp>
        <p:nvSpPr>
          <p:cNvPr id="6" name="Footer Placeholder 5">
            <a:extLst>
              <a:ext uri="{FF2B5EF4-FFF2-40B4-BE49-F238E27FC236}">
                <a16:creationId xmlns:a16="http://schemas.microsoft.com/office/drawing/2014/main" id="{79389820-6B69-453C-83A2-14250677C2D8}"/>
              </a:ext>
            </a:extLst>
          </p:cNvPr>
          <p:cNvSpPr>
            <a:spLocks noGrp="1"/>
          </p:cNvSpPr>
          <p:nvPr>
            <p:ph type="ftr" sz="quarter" idx="11"/>
          </p:nvPr>
        </p:nvSpPr>
        <p:spPr/>
        <p:txBody>
          <a:bodyPr/>
          <a:lstStyle/>
          <a:p>
            <a:r>
              <a:rPr lang="en-US"/>
              <a:t>Department of Electronics and Communication Engineering, KLSGIT, Belagavi</a:t>
            </a:r>
            <a:endParaRPr lang="en-IN"/>
          </a:p>
        </p:txBody>
      </p:sp>
      <p:sp>
        <p:nvSpPr>
          <p:cNvPr id="7" name="Slide Number Placeholder 6">
            <a:extLst>
              <a:ext uri="{FF2B5EF4-FFF2-40B4-BE49-F238E27FC236}">
                <a16:creationId xmlns:a16="http://schemas.microsoft.com/office/drawing/2014/main" id="{D73FEC57-526E-40AB-BCE7-07182EC21944}"/>
              </a:ext>
            </a:extLst>
          </p:cNvPr>
          <p:cNvSpPr>
            <a:spLocks noGrp="1"/>
          </p:cNvSpPr>
          <p:nvPr>
            <p:ph type="sldNum" sz="quarter" idx="12"/>
          </p:nvPr>
        </p:nvSpPr>
        <p:spPr/>
        <p:txBody>
          <a:bodyPr/>
          <a:lstStyle/>
          <a:p>
            <a:fld id="{54E6A55F-4DAD-4472-BD20-B02DFCCCFCC6}" type="slidenum">
              <a:rPr lang="en-IN" smtClean="0"/>
              <a:t>‹#›</a:t>
            </a:fld>
            <a:endParaRPr lang="en-IN"/>
          </a:p>
        </p:txBody>
      </p:sp>
    </p:spTree>
    <p:extLst>
      <p:ext uri="{BB962C8B-B14F-4D97-AF65-F5344CB8AC3E}">
        <p14:creationId xmlns:p14="http://schemas.microsoft.com/office/powerpoint/2010/main" val="3734648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58DFA-EDAB-4EEB-BAF5-944992A088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51796F7-D99F-4A2F-89BD-FEB676D00E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C87EFA3-DE67-4291-9765-1F1D13E5AA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842FA0-64DA-4D97-8A4F-AB1F4798C0F8}"/>
              </a:ext>
            </a:extLst>
          </p:cNvPr>
          <p:cNvSpPr>
            <a:spLocks noGrp="1"/>
          </p:cNvSpPr>
          <p:nvPr>
            <p:ph type="dt" sz="half" idx="10"/>
          </p:nvPr>
        </p:nvSpPr>
        <p:spPr/>
        <p:txBody>
          <a:bodyPr/>
          <a:lstStyle/>
          <a:p>
            <a:fld id="{95EAD129-8AB4-4C01-ACB6-8DBF1539A18F}" type="datetime1">
              <a:rPr lang="en-IN" smtClean="0"/>
              <a:t>08-03-2024</a:t>
            </a:fld>
            <a:endParaRPr lang="en-IN"/>
          </a:p>
        </p:txBody>
      </p:sp>
      <p:sp>
        <p:nvSpPr>
          <p:cNvPr id="6" name="Footer Placeholder 5">
            <a:extLst>
              <a:ext uri="{FF2B5EF4-FFF2-40B4-BE49-F238E27FC236}">
                <a16:creationId xmlns:a16="http://schemas.microsoft.com/office/drawing/2014/main" id="{88D59572-7444-4416-9E64-4DFDF5A19EF3}"/>
              </a:ext>
            </a:extLst>
          </p:cNvPr>
          <p:cNvSpPr>
            <a:spLocks noGrp="1"/>
          </p:cNvSpPr>
          <p:nvPr>
            <p:ph type="ftr" sz="quarter" idx="11"/>
          </p:nvPr>
        </p:nvSpPr>
        <p:spPr/>
        <p:txBody>
          <a:bodyPr/>
          <a:lstStyle/>
          <a:p>
            <a:r>
              <a:rPr lang="en-US"/>
              <a:t>Department of Electronics and Communication Engineering, KLSGIT, Belagavi</a:t>
            </a:r>
            <a:endParaRPr lang="en-IN"/>
          </a:p>
        </p:txBody>
      </p:sp>
      <p:sp>
        <p:nvSpPr>
          <p:cNvPr id="7" name="Slide Number Placeholder 6">
            <a:extLst>
              <a:ext uri="{FF2B5EF4-FFF2-40B4-BE49-F238E27FC236}">
                <a16:creationId xmlns:a16="http://schemas.microsoft.com/office/drawing/2014/main" id="{04051644-E056-4379-A96F-7D74B007333A}"/>
              </a:ext>
            </a:extLst>
          </p:cNvPr>
          <p:cNvSpPr>
            <a:spLocks noGrp="1"/>
          </p:cNvSpPr>
          <p:nvPr>
            <p:ph type="sldNum" sz="quarter" idx="12"/>
          </p:nvPr>
        </p:nvSpPr>
        <p:spPr/>
        <p:txBody>
          <a:bodyPr/>
          <a:lstStyle/>
          <a:p>
            <a:fld id="{54E6A55F-4DAD-4472-BD20-B02DFCCCFCC6}" type="slidenum">
              <a:rPr lang="en-IN" smtClean="0"/>
              <a:t>‹#›</a:t>
            </a:fld>
            <a:endParaRPr lang="en-IN"/>
          </a:p>
        </p:txBody>
      </p:sp>
    </p:spTree>
    <p:extLst>
      <p:ext uri="{BB962C8B-B14F-4D97-AF65-F5344CB8AC3E}">
        <p14:creationId xmlns:p14="http://schemas.microsoft.com/office/powerpoint/2010/main" val="3957165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C54535-893A-413F-A60D-E212A60584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FA5AD6-907C-4B86-BA56-D6C60DAA1A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F44066-1C7C-4829-8269-F81230CDD7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F489D5-E56C-4B61-9FDA-2FEAB5F264FD}" type="datetime1">
              <a:rPr lang="en-IN" smtClean="0"/>
              <a:t>08-03-2024</a:t>
            </a:fld>
            <a:endParaRPr lang="en-IN"/>
          </a:p>
        </p:txBody>
      </p:sp>
      <p:sp>
        <p:nvSpPr>
          <p:cNvPr id="5" name="Footer Placeholder 4">
            <a:extLst>
              <a:ext uri="{FF2B5EF4-FFF2-40B4-BE49-F238E27FC236}">
                <a16:creationId xmlns:a16="http://schemas.microsoft.com/office/drawing/2014/main" id="{1DE29857-8557-48B4-A82D-8193F53E8B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Electronics and Communication Engineering, KLSGIT, Belagavi</a:t>
            </a:r>
            <a:endParaRPr lang="en-IN"/>
          </a:p>
        </p:txBody>
      </p:sp>
      <p:sp>
        <p:nvSpPr>
          <p:cNvPr id="6" name="Slide Number Placeholder 5">
            <a:extLst>
              <a:ext uri="{FF2B5EF4-FFF2-40B4-BE49-F238E27FC236}">
                <a16:creationId xmlns:a16="http://schemas.microsoft.com/office/drawing/2014/main" id="{7A18591F-7255-429C-A172-43140C8ADC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E6A55F-4DAD-4472-BD20-B02DFCCCFCC6}" type="slidenum">
              <a:rPr lang="en-IN" smtClean="0"/>
              <a:t>‹#›</a:t>
            </a:fld>
            <a:endParaRPr lang="en-IN"/>
          </a:p>
        </p:txBody>
      </p:sp>
    </p:spTree>
    <p:extLst>
      <p:ext uri="{BB962C8B-B14F-4D97-AF65-F5344CB8AC3E}">
        <p14:creationId xmlns:p14="http://schemas.microsoft.com/office/powerpoint/2010/main" val="3562774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ttc.karnataka.gov.in/page/GTTC+Centres/Belagavi+STU-08/en" TargetMode="External"/><Relationship Id="rId2" Type="http://schemas.openxmlformats.org/officeDocument/2006/relationships/hyperlink" Target="mailto:gttc_bgm@yahoo.com"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6B59CCE7-7914-43DF-8CF1-CF8B69D4D3DA}"/>
              </a:ext>
            </a:extLst>
          </p:cNvPr>
          <p:cNvSpPr txBox="1">
            <a:spLocks/>
          </p:cNvSpPr>
          <p:nvPr/>
        </p:nvSpPr>
        <p:spPr>
          <a:xfrm>
            <a:off x="1676399" y="194347"/>
            <a:ext cx="8839201" cy="134357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spcBef>
                <a:spcPts val="0"/>
              </a:spcBef>
            </a:pPr>
            <a:r>
              <a:rPr lang="en-US" dirty="0">
                <a:solidFill>
                  <a:schemeClr val="tx2">
                    <a:lumMod val="75000"/>
                  </a:schemeClr>
                </a:solidFill>
                <a:latin typeface="Times New Roman" pitchFamily="18" charset="0"/>
                <a:cs typeface="Times New Roman" pitchFamily="18" charset="0"/>
              </a:rPr>
              <a:t>Karnatak Law Society’s</a:t>
            </a:r>
          </a:p>
          <a:p>
            <a:pPr>
              <a:spcBef>
                <a:spcPts val="0"/>
              </a:spcBef>
            </a:pPr>
            <a:r>
              <a:rPr lang="en-US" sz="3600" dirty="0">
                <a:solidFill>
                  <a:schemeClr val="tx2">
                    <a:lumMod val="75000"/>
                  </a:schemeClr>
                </a:solidFill>
                <a:latin typeface="Times New Roman" pitchFamily="18" charset="0"/>
                <a:cs typeface="Times New Roman" pitchFamily="18" charset="0"/>
              </a:rPr>
              <a:t>Gogte Institute Of Technology, Belagavi</a:t>
            </a:r>
          </a:p>
        </p:txBody>
      </p:sp>
      <p:pic>
        <p:nvPicPr>
          <p:cNvPr id="8" name="Picture 7">
            <a:extLst>
              <a:ext uri="{FF2B5EF4-FFF2-40B4-BE49-F238E27FC236}">
                <a16:creationId xmlns:a16="http://schemas.microsoft.com/office/drawing/2014/main" id="{35CFF33E-DEC3-45A7-A7DA-29A248FAFEBD}"/>
              </a:ext>
            </a:extLst>
          </p:cNvPr>
          <p:cNvPicPr>
            <a:picLocks noChangeAspect="1"/>
          </p:cNvPicPr>
          <p:nvPr/>
        </p:nvPicPr>
        <p:blipFill>
          <a:blip r:embed="rId2"/>
          <a:stretch>
            <a:fillRect/>
          </a:stretch>
        </p:blipFill>
        <p:spPr>
          <a:xfrm>
            <a:off x="882444" y="267281"/>
            <a:ext cx="1311068" cy="1343572"/>
          </a:xfrm>
          <a:prstGeom prst="rect">
            <a:avLst/>
          </a:prstGeom>
        </p:spPr>
      </p:pic>
      <p:pic>
        <p:nvPicPr>
          <p:cNvPr id="9" name="Picture 8" descr="git logo">
            <a:extLst>
              <a:ext uri="{FF2B5EF4-FFF2-40B4-BE49-F238E27FC236}">
                <a16:creationId xmlns:a16="http://schemas.microsoft.com/office/drawing/2014/main" id="{F565AE06-55F5-46D1-9D71-DF6BE694B37C}"/>
              </a:ext>
            </a:extLst>
          </p:cNvPr>
          <p:cNvPicPr/>
          <p:nvPr/>
        </p:nvPicPr>
        <p:blipFill>
          <a:blip r:embed="rId3"/>
          <a:srcRect/>
          <a:stretch>
            <a:fillRect/>
          </a:stretch>
        </p:blipFill>
        <p:spPr bwMode="auto">
          <a:xfrm>
            <a:off x="9923413" y="194347"/>
            <a:ext cx="1184374" cy="1236236"/>
          </a:xfrm>
          <a:prstGeom prst="rect">
            <a:avLst/>
          </a:prstGeom>
          <a:noFill/>
          <a:ln w="9525">
            <a:noFill/>
            <a:miter lim="800000"/>
            <a:headEnd/>
            <a:tailEnd/>
          </a:ln>
        </p:spPr>
      </p:pic>
      <p:sp>
        <p:nvSpPr>
          <p:cNvPr id="10" name="Subtitle 2">
            <a:extLst>
              <a:ext uri="{FF2B5EF4-FFF2-40B4-BE49-F238E27FC236}">
                <a16:creationId xmlns:a16="http://schemas.microsoft.com/office/drawing/2014/main" id="{EE958D52-CBED-4288-BFE3-C6BCC670AB81}"/>
              </a:ext>
            </a:extLst>
          </p:cNvPr>
          <p:cNvSpPr txBox="1">
            <a:spLocks/>
          </p:cNvSpPr>
          <p:nvPr/>
        </p:nvSpPr>
        <p:spPr>
          <a:xfrm>
            <a:off x="2341331" y="1229853"/>
            <a:ext cx="7535093"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spcBef>
                <a:spcPts val="0"/>
              </a:spcBef>
            </a:pPr>
            <a:r>
              <a:rPr lang="en-US" sz="1600" dirty="0">
                <a:solidFill>
                  <a:schemeClr val="tx2">
                    <a:lumMod val="75000"/>
                  </a:schemeClr>
                </a:solidFill>
                <a:latin typeface="Times New Roman" pitchFamily="18" charset="0"/>
                <a:cs typeface="Times New Roman" pitchFamily="18" charset="0"/>
              </a:rPr>
              <a:t>(A Permanently Affiliated and Autonomous Institute under Visvesvaraya Technological University, Belagavi | Accredited by NAAC A+ &amp; NBA) </a:t>
            </a:r>
            <a:endParaRPr lang="en-US" sz="1800" dirty="0">
              <a:solidFill>
                <a:schemeClr val="tx2">
                  <a:lumMod val="75000"/>
                </a:schemeClr>
              </a:solidFill>
              <a:latin typeface="Times New Roman" pitchFamily="18" charset="0"/>
              <a:cs typeface="Times New Roman" pitchFamily="18" charset="0"/>
            </a:endParaRPr>
          </a:p>
        </p:txBody>
      </p:sp>
      <p:sp>
        <p:nvSpPr>
          <p:cNvPr id="11" name="Subtitle 2">
            <a:extLst>
              <a:ext uri="{FF2B5EF4-FFF2-40B4-BE49-F238E27FC236}">
                <a16:creationId xmlns:a16="http://schemas.microsoft.com/office/drawing/2014/main" id="{AC409260-5F05-4B67-A2A1-2E4C872CEDFD}"/>
              </a:ext>
            </a:extLst>
          </p:cNvPr>
          <p:cNvSpPr txBox="1">
            <a:spLocks/>
          </p:cNvSpPr>
          <p:nvPr/>
        </p:nvSpPr>
        <p:spPr>
          <a:xfrm>
            <a:off x="1828261" y="1830528"/>
            <a:ext cx="8561231" cy="762000"/>
          </a:xfrm>
          <a:prstGeom prst="rect">
            <a:avLst/>
          </a:prstGeom>
        </p:spPr>
        <p:txBody>
          <a:bodyPr vert="horz" lIns="91440" tIns="45720" rIns="91440" bIns="45720" rtlCol="0">
            <a:normAutofit fontScale="925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spcBef>
                <a:spcPts val="0"/>
              </a:spcBef>
            </a:pPr>
            <a:r>
              <a:rPr lang="en-US" sz="2800" dirty="0">
                <a:solidFill>
                  <a:schemeClr val="tx2">
                    <a:lumMod val="75000"/>
                  </a:schemeClr>
                </a:solidFill>
                <a:latin typeface="Times New Roman" pitchFamily="18" charset="0"/>
                <a:cs typeface="Times New Roman" pitchFamily="18" charset="0"/>
              </a:rPr>
              <a:t>Department of Electronics and Communications Engineering</a:t>
            </a:r>
          </a:p>
        </p:txBody>
      </p:sp>
      <p:sp>
        <p:nvSpPr>
          <p:cNvPr id="14" name="Rectangle 13">
            <a:extLst>
              <a:ext uri="{FF2B5EF4-FFF2-40B4-BE49-F238E27FC236}">
                <a16:creationId xmlns:a16="http://schemas.microsoft.com/office/drawing/2014/main" id="{CF03DCA6-743A-49B2-B338-550436690C83}"/>
              </a:ext>
            </a:extLst>
          </p:cNvPr>
          <p:cNvSpPr/>
          <p:nvPr/>
        </p:nvSpPr>
        <p:spPr>
          <a:xfrm>
            <a:off x="4457377" y="2880822"/>
            <a:ext cx="4396165" cy="461665"/>
          </a:xfrm>
          <a:prstGeom prst="rect">
            <a:avLst/>
          </a:prstGeom>
        </p:spPr>
        <p:txBody>
          <a:bodyPr wrap="square">
            <a:spAutoFit/>
          </a:bodyPr>
          <a:lstStyle/>
          <a:p>
            <a:pPr lvl="0"/>
            <a:r>
              <a:rPr lang="en-US" sz="2400" dirty="0">
                <a:solidFill>
                  <a:schemeClr val="accent1"/>
                </a:solidFill>
                <a:latin typeface="Times New Roman" pitchFamily="18" charset="0"/>
                <a:cs typeface="Times New Roman" pitchFamily="18" charset="0"/>
              </a:rPr>
              <a:t>    Internet of Things</a:t>
            </a:r>
            <a:endParaRPr lang="en-US" sz="2800" dirty="0">
              <a:solidFill>
                <a:schemeClr val="accent1"/>
              </a:solidFill>
              <a:latin typeface="Times New Roman" pitchFamily="18" charset="0"/>
              <a:cs typeface="Times New Roman" pitchFamily="18" charset="0"/>
            </a:endParaRPr>
          </a:p>
        </p:txBody>
      </p:sp>
      <p:sp>
        <p:nvSpPr>
          <p:cNvPr id="15" name="Google Shape;85;p13">
            <a:extLst>
              <a:ext uri="{FF2B5EF4-FFF2-40B4-BE49-F238E27FC236}">
                <a16:creationId xmlns:a16="http://schemas.microsoft.com/office/drawing/2014/main" id="{6682B71A-6B8E-4B91-A013-F84488813AA4}"/>
              </a:ext>
            </a:extLst>
          </p:cNvPr>
          <p:cNvSpPr txBox="1"/>
          <p:nvPr/>
        </p:nvSpPr>
        <p:spPr>
          <a:xfrm>
            <a:off x="1406083" y="3630781"/>
            <a:ext cx="8983409" cy="762000"/>
          </a:xfrm>
          <a:prstGeom prst="rect">
            <a:avLst/>
          </a:prstGeom>
          <a:noFill/>
          <a:ln>
            <a:noFill/>
          </a:ln>
        </p:spPr>
        <p:txBody>
          <a:bodyPr spcFirstLastPara="1" wrap="square" lIns="91425" tIns="45700" rIns="91425" bIns="45700" anchor="t" anchorCtr="0">
            <a:noAutofit/>
          </a:bodyPr>
          <a:lstStyle/>
          <a:p>
            <a:pPr lvl="0" algn="ctr"/>
            <a:r>
              <a:rPr lang="en-US" sz="1600" dirty="0">
                <a:solidFill>
                  <a:schemeClr val="dk1"/>
                </a:solidFill>
                <a:latin typeface="Cambria" panose="02040503050406030204" pitchFamily="18" charset="0"/>
                <a:ea typeface="Cambria" panose="02040503050406030204" pitchFamily="18" charset="0"/>
                <a:cs typeface="Calibri"/>
                <a:sym typeface="Calibri"/>
              </a:rPr>
              <a:t>By</a:t>
            </a:r>
          </a:p>
          <a:p>
            <a:pPr lvl="0" algn="ctr"/>
            <a:endParaRPr lang="en-US" sz="1600" dirty="0">
              <a:solidFill>
                <a:schemeClr val="dk1"/>
              </a:solidFill>
              <a:latin typeface="Cambria" panose="02040503050406030204" pitchFamily="18" charset="0"/>
              <a:ea typeface="Cambria" panose="02040503050406030204" pitchFamily="18" charset="0"/>
              <a:cs typeface="Calibri"/>
              <a:sym typeface="Calibri"/>
            </a:endParaRPr>
          </a:p>
          <a:p>
            <a:pPr lvl="0" algn="ctr"/>
            <a:r>
              <a:rPr lang="en-US" sz="2400" baseline="30000" dirty="0">
                <a:solidFill>
                  <a:schemeClr val="dk1"/>
                </a:solidFill>
                <a:ea typeface="Cambria" panose="02040503050406030204" pitchFamily="18" charset="0"/>
                <a:cs typeface="Calibri"/>
                <a:sym typeface="Calibri"/>
              </a:rPr>
              <a:t>Seema D Rathod</a:t>
            </a:r>
            <a:r>
              <a:rPr lang="en-US" sz="1600" baseline="30000" dirty="0">
                <a:solidFill>
                  <a:schemeClr val="dk1"/>
                </a:solidFill>
                <a:latin typeface="Cambria" panose="02040503050406030204" pitchFamily="18" charset="0"/>
                <a:ea typeface="Cambria" panose="02040503050406030204" pitchFamily="18" charset="0"/>
                <a:cs typeface="Calibri"/>
                <a:sym typeface="Calibri"/>
              </a:rPr>
              <a:t> </a:t>
            </a:r>
          </a:p>
          <a:p>
            <a:pPr lvl="0"/>
            <a:r>
              <a:rPr lang="en-US" sz="1600" dirty="0">
                <a:solidFill>
                  <a:schemeClr val="dk1"/>
                </a:solidFill>
                <a:latin typeface="Cambria" panose="02040503050406030204" pitchFamily="18" charset="0"/>
                <a:ea typeface="Cambria" panose="02040503050406030204" pitchFamily="18" charset="0"/>
                <a:sym typeface="Calibri"/>
              </a:rPr>
              <a:t>                                                                                       (</a:t>
            </a:r>
            <a:r>
              <a:rPr lang="en-US" sz="1400" dirty="0">
                <a:solidFill>
                  <a:schemeClr val="dk1"/>
                </a:solidFill>
                <a:latin typeface="Cambria" panose="02040503050406030204" pitchFamily="18" charset="0"/>
                <a:ea typeface="Cambria" panose="02040503050406030204" pitchFamily="18" charset="0"/>
                <a:sym typeface="Calibri"/>
              </a:rPr>
              <a:t>2GI20EC118</a:t>
            </a:r>
            <a:r>
              <a:rPr lang="en-US" sz="1400" dirty="0">
                <a:latin typeface="Cambria" panose="02040503050406030204" pitchFamily="18" charset="0"/>
                <a:ea typeface="Cambria" panose="02040503050406030204" pitchFamily="18" charset="0"/>
              </a:rPr>
              <a:t>)                               </a:t>
            </a:r>
            <a:endParaRPr sz="1400" dirty="0">
              <a:latin typeface="Cambria" panose="02040503050406030204" pitchFamily="18" charset="0"/>
              <a:ea typeface="Cambria" panose="02040503050406030204" pitchFamily="18" charset="0"/>
            </a:endParaRPr>
          </a:p>
        </p:txBody>
      </p:sp>
      <p:sp>
        <p:nvSpPr>
          <p:cNvPr id="16" name="Rectangle 15">
            <a:extLst>
              <a:ext uri="{FF2B5EF4-FFF2-40B4-BE49-F238E27FC236}">
                <a16:creationId xmlns:a16="http://schemas.microsoft.com/office/drawing/2014/main" id="{D67F76F5-B545-4F87-8BEA-777F0142D5A0}"/>
              </a:ext>
            </a:extLst>
          </p:cNvPr>
          <p:cNvSpPr/>
          <p:nvPr/>
        </p:nvSpPr>
        <p:spPr>
          <a:xfrm>
            <a:off x="4457377" y="5036886"/>
            <a:ext cx="3302997" cy="461665"/>
          </a:xfrm>
          <a:prstGeom prst="rect">
            <a:avLst/>
          </a:prstGeom>
        </p:spPr>
        <p:txBody>
          <a:bodyPr wrap="square">
            <a:spAutoFit/>
          </a:bodyPr>
          <a:lstStyle/>
          <a:p>
            <a:pPr lvl="0"/>
            <a:r>
              <a:rPr lang="en-US" sz="2400" dirty="0">
                <a:solidFill>
                  <a:schemeClr val="accent1"/>
                </a:solidFill>
                <a:latin typeface="Times New Roman" pitchFamily="18" charset="0"/>
                <a:cs typeface="Times New Roman" pitchFamily="18" charset="0"/>
              </a:rPr>
              <a:t>Under the Guidance of:</a:t>
            </a:r>
          </a:p>
        </p:txBody>
      </p:sp>
      <p:sp>
        <p:nvSpPr>
          <p:cNvPr id="17" name="Subtitle 2">
            <a:extLst>
              <a:ext uri="{FF2B5EF4-FFF2-40B4-BE49-F238E27FC236}">
                <a16:creationId xmlns:a16="http://schemas.microsoft.com/office/drawing/2014/main" id="{4C2EBC7F-E820-4209-B535-EDEE164C0C19}"/>
              </a:ext>
            </a:extLst>
          </p:cNvPr>
          <p:cNvSpPr txBox="1">
            <a:spLocks/>
          </p:cNvSpPr>
          <p:nvPr/>
        </p:nvSpPr>
        <p:spPr>
          <a:xfrm>
            <a:off x="2341331" y="5431034"/>
            <a:ext cx="7256418" cy="762001"/>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spcBef>
                <a:spcPts val="0"/>
              </a:spcBef>
            </a:pPr>
            <a:r>
              <a:rPr lang="en-US" sz="2400" dirty="0">
                <a:solidFill>
                  <a:schemeClr val="tx2">
                    <a:lumMod val="75000"/>
                  </a:schemeClr>
                </a:solidFill>
                <a:latin typeface="Times New Roman" pitchFamily="18" charset="0"/>
                <a:cs typeface="Times New Roman" pitchFamily="18" charset="0"/>
              </a:rPr>
              <a:t>Dr. Anupama S </a:t>
            </a:r>
            <a:r>
              <a:rPr lang="en-US" sz="2400" dirty="0" err="1">
                <a:solidFill>
                  <a:schemeClr val="tx2">
                    <a:lumMod val="75000"/>
                  </a:schemeClr>
                </a:solidFill>
                <a:latin typeface="Times New Roman" pitchFamily="18" charset="0"/>
                <a:cs typeface="Times New Roman" pitchFamily="18" charset="0"/>
              </a:rPr>
              <a:t>Awati</a:t>
            </a:r>
            <a:r>
              <a:rPr lang="en-US" sz="2400" dirty="0">
                <a:solidFill>
                  <a:schemeClr val="tx2">
                    <a:lumMod val="75000"/>
                  </a:schemeClr>
                </a:solidFill>
                <a:latin typeface="Times New Roman" pitchFamily="18" charset="0"/>
                <a:cs typeface="Times New Roman" pitchFamily="18" charset="0"/>
              </a:rPr>
              <a:t> </a:t>
            </a:r>
          </a:p>
          <a:p>
            <a:pPr>
              <a:spcBef>
                <a:spcPts val="0"/>
              </a:spcBef>
            </a:pPr>
            <a:endParaRPr lang="en-US" sz="1200" baseline="30000" dirty="0">
              <a:solidFill>
                <a:schemeClr val="tx2">
                  <a:lumMod val="75000"/>
                </a:schemeClr>
              </a:solidFill>
              <a:latin typeface="Times New Roman" pitchFamily="18" charset="0"/>
              <a:cs typeface="Times New Roman" pitchFamily="18" charset="0"/>
            </a:endParaRPr>
          </a:p>
          <a:p>
            <a:pPr>
              <a:spcBef>
                <a:spcPts val="0"/>
              </a:spcBef>
            </a:pPr>
            <a:r>
              <a:rPr lang="en-US" sz="2400" baseline="30000" dirty="0">
                <a:solidFill>
                  <a:schemeClr val="tx2">
                    <a:lumMod val="75000"/>
                  </a:schemeClr>
                </a:solidFill>
                <a:latin typeface="Times New Roman" pitchFamily="18" charset="0"/>
                <a:cs typeface="Times New Roman" pitchFamily="18" charset="0"/>
              </a:rPr>
              <a:t>Assistant Professor, Dept. of ECE, KLSGIT, Belagavi</a:t>
            </a:r>
          </a:p>
        </p:txBody>
      </p:sp>
      <p:sp>
        <p:nvSpPr>
          <p:cNvPr id="18" name="Footer Placeholder 17">
            <a:extLst>
              <a:ext uri="{FF2B5EF4-FFF2-40B4-BE49-F238E27FC236}">
                <a16:creationId xmlns:a16="http://schemas.microsoft.com/office/drawing/2014/main" id="{50446F8C-660D-43D4-9960-48FBA16B752A}"/>
              </a:ext>
            </a:extLst>
          </p:cNvPr>
          <p:cNvSpPr>
            <a:spLocks noGrp="1"/>
          </p:cNvSpPr>
          <p:nvPr>
            <p:ph type="ftr" sz="quarter" idx="11"/>
          </p:nvPr>
        </p:nvSpPr>
        <p:spPr/>
        <p:txBody>
          <a:bodyPr/>
          <a:lstStyle/>
          <a:p>
            <a:r>
              <a:rPr lang="en-US" dirty="0"/>
              <a:t>Department of Electronics and Communication Engineering, KLSGIT, Belagavi</a:t>
            </a:r>
            <a:endParaRPr lang="en-IN" dirty="0"/>
          </a:p>
        </p:txBody>
      </p:sp>
      <p:sp>
        <p:nvSpPr>
          <p:cNvPr id="19" name="Slide Number Placeholder 18">
            <a:extLst>
              <a:ext uri="{FF2B5EF4-FFF2-40B4-BE49-F238E27FC236}">
                <a16:creationId xmlns:a16="http://schemas.microsoft.com/office/drawing/2014/main" id="{FD048E48-4296-4317-97A7-16C4A2AC9D04}"/>
              </a:ext>
            </a:extLst>
          </p:cNvPr>
          <p:cNvSpPr>
            <a:spLocks noGrp="1"/>
          </p:cNvSpPr>
          <p:nvPr>
            <p:ph type="sldNum" sz="quarter" idx="12"/>
          </p:nvPr>
        </p:nvSpPr>
        <p:spPr/>
        <p:txBody>
          <a:bodyPr/>
          <a:lstStyle/>
          <a:p>
            <a:fld id="{54E6A55F-4DAD-4472-BD20-B02DFCCCFCC6}" type="slidenum">
              <a:rPr lang="en-IN" smtClean="0"/>
              <a:t>1</a:t>
            </a:fld>
            <a:endParaRPr lang="en-IN"/>
          </a:p>
        </p:txBody>
      </p:sp>
    </p:spTree>
    <p:extLst>
      <p:ext uri="{BB962C8B-B14F-4D97-AF65-F5344CB8AC3E}">
        <p14:creationId xmlns:p14="http://schemas.microsoft.com/office/powerpoint/2010/main" val="1445449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16DAB75-A6F6-48A4-AFF4-C0B30613BA07}"/>
              </a:ext>
            </a:extLst>
          </p:cNvPr>
          <p:cNvSpPr>
            <a:spLocks noGrp="1"/>
          </p:cNvSpPr>
          <p:nvPr>
            <p:ph type="ftr" sz="quarter" idx="11"/>
          </p:nvPr>
        </p:nvSpPr>
        <p:spPr/>
        <p:txBody>
          <a:bodyPr/>
          <a:lstStyle/>
          <a:p>
            <a:r>
              <a:rPr lang="en-US" dirty="0"/>
              <a:t>Department of Electronics and Communication Engineering, KLSGIT, Belagavi</a:t>
            </a:r>
            <a:endParaRPr lang="en-IN" dirty="0"/>
          </a:p>
        </p:txBody>
      </p:sp>
      <p:sp>
        <p:nvSpPr>
          <p:cNvPr id="4" name="Slide Number Placeholder 3">
            <a:extLst>
              <a:ext uri="{FF2B5EF4-FFF2-40B4-BE49-F238E27FC236}">
                <a16:creationId xmlns:a16="http://schemas.microsoft.com/office/drawing/2014/main" id="{1D1BC12A-A68C-4485-B158-7B2905E550B8}"/>
              </a:ext>
            </a:extLst>
          </p:cNvPr>
          <p:cNvSpPr>
            <a:spLocks noGrp="1"/>
          </p:cNvSpPr>
          <p:nvPr>
            <p:ph type="sldNum" sz="quarter" idx="12"/>
          </p:nvPr>
        </p:nvSpPr>
        <p:spPr/>
        <p:txBody>
          <a:bodyPr/>
          <a:lstStyle/>
          <a:p>
            <a:fld id="{54E6A55F-4DAD-4472-BD20-B02DFCCCFCC6}" type="slidenum">
              <a:rPr lang="en-IN" smtClean="0"/>
              <a:t>2</a:t>
            </a:fld>
            <a:endParaRPr lang="en-IN"/>
          </a:p>
        </p:txBody>
      </p:sp>
      <p:sp>
        <p:nvSpPr>
          <p:cNvPr id="7" name="Title 1">
            <a:extLst>
              <a:ext uri="{FF2B5EF4-FFF2-40B4-BE49-F238E27FC236}">
                <a16:creationId xmlns:a16="http://schemas.microsoft.com/office/drawing/2014/main" id="{58573C5A-5853-4153-AF05-219897E64BA9}"/>
              </a:ext>
            </a:extLst>
          </p:cNvPr>
          <p:cNvSpPr>
            <a:spLocks noGrp="1"/>
          </p:cNvSpPr>
          <p:nvPr>
            <p:ph type="title"/>
          </p:nvPr>
        </p:nvSpPr>
        <p:spPr>
          <a:xfrm>
            <a:off x="838200" y="246783"/>
            <a:ext cx="10515600" cy="593725"/>
          </a:xfrm>
        </p:spPr>
        <p:txBody>
          <a:bodyPr>
            <a:normAutofit fontScale="90000"/>
          </a:bodyPr>
          <a:lstStyle/>
          <a:p>
            <a:pPr algn="ctr"/>
            <a:r>
              <a:rPr lang="en-US" sz="2800" b="1" dirty="0">
                <a:latin typeface="Times New Roman" panose="02020603050405020304" pitchFamily="18" charset="0"/>
                <a:cs typeface="Times New Roman" panose="02020603050405020304" pitchFamily="18" charset="0"/>
              </a:rPr>
              <a:t>Executive S</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ummary </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US" sz="2800" dirty="0">
              <a:latin typeface="Cambria" panose="02040503050406030204" pitchFamily="18" charset="0"/>
              <a:ea typeface="Cambria" panose="02040503050406030204" pitchFamily="18" charset="0"/>
            </a:endParaRPr>
          </a:p>
        </p:txBody>
      </p:sp>
      <p:sp>
        <p:nvSpPr>
          <p:cNvPr id="9" name="TextBox 8">
            <a:extLst>
              <a:ext uri="{FF2B5EF4-FFF2-40B4-BE49-F238E27FC236}">
                <a16:creationId xmlns:a16="http://schemas.microsoft.com/office/drawing/2014/main" id="{2F527470-66EB-4A5C-B4BD-A5D92A182849}"/>
              </a:ext>
            </a:extLst>
          </p:cNvPr>
          <p:cNvSpPr txBox="1"/>
          <p:nvPr/>
        </p:nvSpPr>
        <p:spPr>
          <a:xfrm>
            <a:off x="550877" y="729842"/>
            <a:ext cx="11090246" cy="5769785"/>
          </a:xfrm>
          <a:prstGeom prst="rect">
            <a:avLst/>
          </a:prstGeom>
          <a:noFill/>
        </p:spPr>
        <p:txBody>
          <a:bodyPr wrap="square">
            <a:spAutoFit/>
          </a:bodyPr>
          <a:lstStyle/>
          <a:p>
            <a:pPr indent="457200">
              <a:spcAft>
                <a:spcPts val="10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Name: Government Tool Room and Training Center (GTTC)</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7200">
              <a:spcAft>
                <a:spcPts val="10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Year of Establishment: 1997</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7200">
              <a:spcAft>
                <a:spcPts val="10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Location: Industrial Estate,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Udyambag</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Belagavi 590008.</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7200">
              <a:spcAft>
                <a:spcPts val="10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Contact: 0831-2442407/ 9141630309</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7200">
              <a:spcAft>
                <a:spcPts val="10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Name of the Managing Director: Dr. Dinesh Kumar Y. K, I.F.S.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7200">
              <a:spcAft>
                <a:spcPts val="10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Name of the Principal: Sri B. G. </a:t>
            </a: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Moger</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7200">
              <a:spcAft>
                <a:spcPts val="10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Email: </a:t>
            </a:r>
            <a:r>
              <a:rPr lang="en-US" sz="12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gttc_bgm@yahoo.com</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7200">
              <a:spcAft>
                <a:spcPts val="100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Website: </a:t>
            </a:r>
            <a:r>
              <a:rPr lang="en-US" sz="12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https://gttc.karnataka.gov.in/page/GTTC+Centres/Belagavi+STU-08/en</a:t>
            </a:r>
            <a:endParaRPr lang="en-US" sz="12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1">
              <a:lnSpc>
                <a:spcPct val="115000"/>
              </a:lnSpc>
            </a:pPr>
            <a:r>
              <a:rPr lang="en-US" sz="1200" b="1" dirty="0">
                <a:effectLst/>
                <a:latin typeface="Times New Roman" panose="02020603050405020304" pitchFamily="18" charset="0"/>
                <a:ea typeface="Times New Roman" panose="02020603050405020304" pitchFamily="18" charset="0"/>
              </a:rPr>
              <a:t>ABOUT: </a:t>
            </a:r>
            <a:endParaRPr lang="en-IN" sz="1100" dirty="0">
              <a:effectLst/>
              <a:latin typeface="Times New Roman" panose="02020603050405020304" pitchFamily="18" charset="0"/>
              <a:ea typeface="Times New Roman" panose="02020603050405020304" pitchFamily="18" charset="0"/>
            </a:endParaRPr>
          </a:p>
          <a:p>
            <a:pPr marL="502920" algn="just">
              <a:lnSpc>
                <a:spcPct val="115000"/>
              </a:lnSpc>
            </a:pPr>
            <a:r>
              <a:rPr lang="en-US" sz="1200" dirty="0">
                <a:solidFill>
                  <a:srgbClr val="000000"/>
                </a:solidFill>
                <a:effectLst/>
                <a:latin typeface="Times New Roman" panose="02020603050405020304" pitchFamily="18" charset="0"/>
                <a:ea typeface="Times New Roman" panose="02020603050405020304" pitchFamily="18" charset="0"/>
              </a:rPr>
              <a:t>GTTC was established in 1997 at Belagavi with the participation of the Karnataka State Government, in collaboration with the Government of Denmark under the Bilateral Development Co-operation Agreement. Proliferation of technology for development of the industries with supply of skilled manpower is the key to meet the needs of the global requirement.</a:t>
            </a:r>
            <a:endParaRPr lang="en-IN" sz="1100" dirty="0">
              <a:effectLst/>
              <a:latin typeface="Times New Roman" panose="02020603050405020304" pitchFamily="18" charset="0"/>
              <a:ea typeface="Times New Roman" panose="02020603050405020304" pitchFamily="18" charset="0"/>
            </a:endParaRPr>
          </a:p>
          <a:p>
            <a:pPr marL="502920">
              <a:lnSpc>
                <a:spcPct val="115000"/>
              </a:lnSpc>
            </a:pPr>
            <a:r>
              <a:rPr lang="en-US" sz="1200" b="1" dirty="0">
                <a:effectLst/>
                <a:latin typeface="Times New Roman" panose="02020603050405020304" pitchFamily="18" charset="0"/>
                <a:ea typeface="Times New Roman" panose="02020603050405020304" pitchFamily="18" charset="0"/>
              </a:rPr>
              <a:t> </a:t>
            </a:r>
            <a:endParaRPr lang="en-IN" sz="1100" dirty="0">
              <a:latin typeface="Times New Roman" panose="02020603050405020304" pitchFamily="18" charset="0"/>
              <a:ea typeface="Times New Roman" panose="02020603050405020304" pitchFamily="18" charset="0"/>
            </a:endParaRPr>
          </a:p>
          <a:p>
            <a:pPr marL="502920">
              <a:lnSpc>
                <a:spcPct val="115000"/>
              </a:lnSpc>
            </a:pPr>
            <a:r>
              <a:rPr lang="en-US" sz="1200" b="1" dirty="0">
                <a:effectLst/>
                <a:latin typeface="Times New Roman" panose="02020603050405020304" pitchFamily="18" charset="0"/>
                <a:ea typeface="Times New Roman" panose="02020603050405020304" pitchFamily="18" charset="0"/>
              </a:rPr>
              <a:t>VISION:</a:t>
            </a:r>
            <a:endParaRPr lang="en-IN" sz="1100" dirty="0">
              <a:effectLst/>
              <a:latin typeface="Times New Roman" panose="02020603050405020304" pitchFamily="18" charset="0"/>
              <a:ea typeface="Times New Roman" panose="02020603050405020304" pitchFamily="18" charset="0"/>
            </a:endParaRPr>
          </a:p>
          <a:p>
            <a:pPr marL="502920" algn="just">
              <a:lnSpc>
                <a:spcPct val="115000"/>
              </a:lnSpc>
            </a:pPr>
            <a:r>
              <a:rPr lang="en-US" sz="1200" dirty="0">
                <a:solidFill>
                  <a:srgbClr val="000000"/>
                </a:solidFill>
                <a:effectLst/>
                <a:latin typeface="Times New Roman" panose="02020603050405020304" pitchFamily="18" charset="0"/>
                <a:ea typeface="Times New Roman" panose="02020603050405020304" pitchFamily="18" charset="0"/>
              </a:rPr>
              <a:t>To emerge as an International Centre of Excellence in Training, Production, R&amp;D and Consultancy Services, in Tooling, Precision Manufacturing Technologies, Mechatronics and Electronics - from concept to end-product</a:t>
            </a:r>
            <a:endParaRPr lang="en-IN" sz="1100" dirty="0">
              <a:effectLst/>
              <a:latin typeface="Times New Roman" panose="02020603050405020304" pitchFamily="18" charset="0"/>
              <a:ea typeface="Times New Roman" panose="02020603050405020304" pitchFamily="18" charset="0"/>
            </a:endParaRPr>
          </a:p>
          <a:p>
            <a:pPr marL="502920" algn="just">
              <a:lnSpc>
                <a:spcPct val="115000"/>
              </a:lnSpc>
            </a:pPr>
            <a:r>
              <a:rPr lang="en-US" sz="1200" b="1" dirty="0">
                <a:effectLst/>
                <a:latin typeface="Times New Roman" panose="02020603050405020304" pitchFamily="18" charset="0"/>
                <a:ea typeface="Times New Roman" panose="02020603050405020304" pitchFamily="18" charset="0"/>
              </a:rPr>
              <a:t> </a:t>
            </a:r>
            <a:endParaRPr lang="en-IN" sz="1100" dirty="0">
              <a:effectLst/>
              <a:latin typeface="Times New Roman" panose="02020603050405020304" pitchFamily="18" charset="0"/>
              <a:ea typeface="Times New Roman" panose="02020603050405020304" pitchFamily="18" charset="0"/>
            </a:endParaRPr>
          </a:p>
          <a:p>
            <a:pPr lvl="1">
              <a:lnSpc>
                <a:spcPct val="115000"/>
              </a:lnSpc>
            </a:pPr>
            <a:r>
              <a:rPr lang="en-US" sz="1200" b="1" dirty="0">
                <a:effectLst/>
                <a:latin typeface="Times New Roman" panose="02020603050405020304" pitchFamily="18" charset="0"/>
                <a:ea typeface="Times New Roman" panose="02020603050405020304" pitchFamily="18" charset="0"/>
              </a:rPr>
              <a:t>MISSION:</a:t>
            </a:r>
            <a:endParaRPr lang="en-IN" sz="1100" dirty="0">
              <a:effectLst/>
              <a:latin typeface="Times New Roman" panose="02020603050405020304" pitchFamily="18" charset="0"/>
              <a:ea typeface="Times New Roman" panose="02020603050405020304" pitchFamily="18" charset="0"/>
            </a:endParaRPr>
          </a:p>
          <a:p>
            <a:pPr marL="457200" algn="just">
              <a:lnSpc>
                <a:spcPct val="115000"/>
              </a:lnSpc>
              <a:spcAft>
                <a:spcPts val="1000"/>
              </a:spcAft>
            </a:pPr>
            <a:r>
              <a:rPr lang="en-US" sz="1200" dirty="0">
                <a:solidFill>
                  <a:srgbClr val="000000"/>
                </a:solidFill>
                <a:effectLst/>
                <a:latin typeface="Times New Roman" panose="02020603050405020304" pitchFamily="18" charset="0"/>
                <a:ea typeface="Times New Roman" panose="02020603050405020304" pitchFamily="18" charset="0"/>
              </a:rPr>
              <a:t>To continuously improve training skills, and develop innovative processes to optimize production, using the latest facilities, methodologies, trends and techniques to Meet the needs of all stakeholders and be the Leader in training.</a:t>
            </a:r>
            <a:endParaRPr lang="en-IN" sz="1100" dirty="0">
              <a:effectLst/>
              <a:latin typeface="Calibri" panose="020F0502020204030204" pitchFamily="34" charset="0"/>
              <a:ea typeface="Times New Roman" panose="02020603050405020304" pitchFamily="18" charset="0"/>
            </a:endParaRPr>
          </a:p>
          <a:p>
            <a:pPr indent="457200">
              <a:spcAft>
                <a:spcPts val="1000"/>
              </a:spcAft>
            </a:pPr>
            <a:endParaRPr lang="en-US" sz="12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7200">
              <a:spcAft>
                <a:spcPts val="1000"/>
              </a:spcAft>
            </a:pP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95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6D131-4481-41EF-97B9-7C96426CE7C6}"/>
              </a:ext>
            </a:extLst>
          </p:cNvPr>
          <p:cNvSpPr>
            <a:spLocks noGrp="1"/>
          </p:cNvSpPr>
          <p:nvPr>
            <p:ph type="title"/>
          </p:nvPr>
        </p:nvSpPr>
        <p:spPr>
          <a:xfrm>
            <a:off x="838200" y="-5143"/>
            <a:ext cx="10515600" cy="593725"/>
          </a:xfrm>
        </p:spPr>
        <p:txBody>
          <a:bodyPr>
            <a:normAutofit/>
          </a:bodyPr>
          <a:lstStyle/>
          <a:p>
            <a:pPr algn="ctr"/>
            <a:r>
              <a:rPr lang="en-US" sz="2800" dirty="0">
                <a:latin typeface="Cambria" panose="02040503050406030204" pitchFamily="18" charset="0"/>
                <a:ea typeface="Cambria" panose="02040503050406030204" pitchFamily="18" charset="0"/>
              </a:rPr>
              <a:t>Introduction</a:t>
            </a:r>
          </a:p>
        </p:txBody>
      </p:sp>
      <p:sp>
        <p:nvSpPr>
          <p:cNvPr id="3" name="Content Placeholder 2">
            <a:extLst>
              <a:ext uri="{FF2B5EF4-FFF2-40B4-BE49-F238E27FC236}">
                <a16:creationId xmlns:a16="http://schemas.microsoft.com/office/drawing/2014/main" id="{69C631D2-9BE7-4034-8164-6578C49E531B}"/>
              </a:ext>
            </a:extLst>
          </p:cNvPr>
          <p:cNvSpPr>
            <a:spLocks noGrp="1"/>
          </p:cNvSpPr>
          <p:nvPr>
            <p:ph idx="1"/>
          </p:nvPr>
        </p:nvSpPr>
        <p:spPr>
          <a:xfrm>
            <a:off x="838200" y="588582"/>
            <a:ext cx="10515600" cy="5352715"/>
          </a:xfrm>
        </p:spPr>
        <p:txBody>
          <a:bodyPr>
            <a:normAutofit/>
          </a:bodyPr>
          <a:lstStyle/>
          <a:p>
            <a:r>
              <a:rPr lang="en-US" sz="1800" dirty="0">
                <a:latin typeface="Times New Roman" panose="02020603050405020304" pitchFamily="18" charset="0"/>
                <a:ea typeface="Cambria" panose="02040503050406030204" pitchFamily="18" charset="0"/>
                <a:cs typeface="Times New Roman" panose="02020603050405020304" pitchFamily="18" charset="0"/>
              </a:rPr>
              <a:t>IoT Fundamentals</a:t>
            </a:r>
          </a:p>
          <a:p>
            <a:r>
              <a:rPr lang="en-US" sz="1800" dirty="0">
                <a:latin typeface="Times New Roman" panose="02020603050405020304" pitchFamily="18" charset="0"/>
                <a:ea typeface="Cambria" panose="02040503050406030204" pitchFamily="18" charset="0"/>
                <a:cs typeface="Times New Roman" panose="02020603050405020304" pitchFamily="18" charset="0"/>
              </a:rPr>
              <a:t>Hardware and Sensor Integration</a:t>
            </a:r>
          </a:p>
          <a:p>
            <a:r>
              <a:rPr lang="en-US" sz="1800" dirty="0">
                <a:latin typeface="Times New Roman" panose="02020603050405020304" pitchFamily="18" charset="0"/>
                <a:ea typeface="Cambria" panose="02040503050406030204" pitchFamily="18" charset="0"/>
                <a:cs typeface="Times New Roman" panose="02020603050405020304" pitchFamily="18" charset="0"/>
              </a:rPr>
              <a:t>Data Acquisition and Processing </a:t>
            </a:r>
          </a:p>
          <a:p>
            <a:r>
              <a:rPr lang="en-US" sz="1800" dirty="0">
                <a:latin typeface="Times New Roman" panose="02020603050405020304" pitchFamily="18" charset="0"/>
                <a:ea typeface="Cambria" panose="02040503050406030204" pitchFamily="18" charset="0"/>
                <a:cs typeface="Times New Roman" panose="02020603050405020304" pitchFamily="18" charset="0"/>
              </a:rPr>
              <a:t>IoT Application and Case Studies</a:t>
            </a:r>
          </a:p>
        </p:txBody>
      </p:sp>
      <p:sp>
        <p:nvSpPr>
          <p:cNvPr id="4" name="Footer Placeholder 3">
            <a:extLst>
              <a:ext uri="{FF2B5EF4-FFF2-40B4-BE49-F238E27FC236}">
                <a16:creationId xmlns:a16="http://schemas.microsoft.com/office/drawing/2014/main" id="{DC5FCC47-BE48-4BE8-B862-A9F3599CA024}"/>
              </a:ext>
            </a:extLst>
          </p:cNvPr>
          <p:cNvSpPr>
            <a:spLocks noGrp="1"/>
          </p:cNvSpPr>
          <p:nvPr>
            <p:ph type="ftr" sz="quarter" idx="11"/>
          </p:nvPr>
        </p:nvSpPr>
        <p:spPr/>
        <p:txBody>
          <a:bodyPr/>
          <a:lstStyle/>
          <a:p>
            <a:r>
              <a:rPr lang="en-US"/>
              <a:t>Department of Electronics and Communication Engineering, KLSGIT, Belagavi</a:t>
            </a:r>
          </a:p>
        </p:txBody>
      </p:sp>
      <p:sp>
        <p:nvSpPr>
          <p:cNvPr id="5" name="Slide Number Placeholder 4">
            <a:extLst>
              <a:ext uri="{FF2B5EF4-FFF2-40B4-BE49-F238E27FC236}">
                <a16:creationId xmlns:a16="http://schemas.microsoft.com/office/drawing/2014/main" id="{90EE6B01-52E1-4705-AF02-3E094DF5D242}"/>
              </a:ext>
            </a:extLst>
          </p:cNvPr>
          <p:cNvSpPr>
            <a:spLocks noGrp="1"/>
          </p:cNvSpPr>
          <p:nvPr>
            <p:ph type="sldNum" sz="quarter" idx="12"/>
          </p:nvPr>
        </p:nvSpPr>
        <p:spPr/>
        <p:txBody>
          <a:bodyPr/>
          <a:lstStyle/>
          <a:p>
            <a:fld id="{ACCB9E39-C4A6-4655-945E-7FE24E64FFFB}" type="slidenum">
              <a:rPr lang="en-US" smtClean="0"/>
              <a:t>3</a:t>
            </a:fld>
            <a:endParaRPr lang="en-US"/>
          </a:p>
        </p:txBody>
      </p:sp>
      <p:pic>
        <p:nvPicPr>
          <p:cNvPr id="6" name="Picture 5" descr="DIY-Solar-Panel-Monitoring-System-V10 (1).pdf and 3 more pages - Personal - Microsoft​ Edge">
            <a:extLst>
              <a:ext uri="{FF2B5EF4-FFF2-40B4-BE49-F238E27FC236}">
                <a16:creationId xmlns:a16="http://schemas.microsoft.com/office/drawing/2014/main" id="{585319D7-5A66-8B8E-839B-554CC7D716DB}"/>
              </a:ext>
            </a:extLst>
          </p:cNvPr>
          <p:cNvPicPr>
            <a:picLocks noChangeAspect="1"/>
          </p:cNvPicPr>
          <p:nvPr/>
        </p:nvPicPr>
        <p:blipFill rotWithShape="1">
          <a:blip r:embed="rId2">
            <a:extLst>
              <a:ext uri="{28A0092B-C50C-407E-A947-70E740481C1C}">
                <a14:useLocalDpi xmlns:a14="http://schemas.microsoft.com/office/drawing/2010/main" val="0"/>
              </a:ext>
            </a:extLst>
          </a:blip>
          <a:srcRect l="10974" t="25119" r="15936" b="10062"/>
          <a:stretch/>
        </p:blipFill>
        <p:spPr bwMode="auto">
          <a:xfrm>
            <a:off x="2558402" y="2382897"/>
            <a:ext cx="7075195" cy="3558400"/>
          </a:xfrm>
          <a:prstGeom prst="rect">
            <a:avLst/>
          </a:prstGeom>
          <a:ln>
            <a:noFill/>
          </a:ln>
          <a:extLst>
            <a:ext uri="{53640926-AAD7-44D8-BBD7-CCE9431645EC}">
              <a14:shadowObscured xmlns:a14="http://schemas.microsoft.com/office/drawing/2010/main"/>
            </a:ext>
          </a:extLst>
        </p:spPr>
      </p:pic>
      <p:sp>
        <p:nvSpPr>
          <p:cNvPr id="7" name="Rectangle 6">
            <a:extLst>
              <a:ext uri="{FF2B5EF4-FFF2-40B4-BE49-F238E27FC236}">
                <a16:creationId xmlns:a16="http://schemas.microsoft.com/office/drawing/2014/main" id="{B813D6CC-896A-4BEA-AFC9-50DB5F0716EC}"/>
              </a:ext>
            </a:extLst>
          </p:cNvPr>
          <p:cNvSpPr/>
          <p:nvPr/>
        </p:nvSpPr>
        <p:spPr>
          <a:xfrm>
            <a:off x="4488110" y="4798503"/>
            <a:ext cx="1686187" cy="78017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05257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4FDE3-AB58-4455-830B-B5BD36647859}"/>
              </a:ext>
            </a:extLst>
          </p:cNvPr>
          <p:cNvSpPr>
            <a:spLocks noGrp="1"/>
          </p:cNvSpPr>
          <p:nvPr>
            <p:ph type="title"/>
          </p:nvPr>
        </p:nvSpPr>
        <p:spPr>
          <a:xfrm>
            <a:off x="735169" y="0"/>
            <a:ext cx="10515600" cy="523517"/>
          </a:xfrm>
        </p:spPr>
        <p:txBody>
          <a:bodyPr>
            <a:normAutofit/>
          </a:bodyPr>
          <a:lstStyle/>
          <a:p>
            <a:pPr algn="ctr"/>
            <a:r>
              <a:rPr lang="en-US" sz="2800" dirty="0">
                <a:latin typeface="Cambria" panose="02040503050406030204" pitchFamily="18" charset="0"/>
                <a:ea typeface="Cambria" panose="02040503050406030204" pitchFamily="18" charset="0"/>
              </a:rPr>
              <a:t>Internship Project Statement and Objectives</a:t>
            </a:r>
          </a:p>
        </p:txBody>
      </p:sp>
      <p:sp>
        <p:nvSpPr>
          <p:cNvPr id="3" name="Content Placeholder 2">
            <a:extLst>
              <a:ext uri="{FF2B5EF4-FFF2-40B4-BE49-F238E27FC236}">
                <a16:creationId xmlns:a16="http://schemas.microsoft.com/office/drawing/2014/main" id="{D9923E00-9860-4C53-98FB-59308DF7D909}"/>
              </a:ext>
            </a:extLst>
          </p:cNvPr>
          <p:cNvSpPr>
            <a:spLocks noGrp="1"/>
          </p:cNvSpPr>
          <p:nvPr>
            <p:ph idx="1"/>
          </p:nvPr>
        </p:nvSpPr>
        <p:spPr>
          <a:xfrm>
            <a:off x="344556" y="523516"/>
            <a:ext cx="11502887" cy="5832833"/>
          </a:xfrm>
        </p:spPr>
        <p:txBody>
          <a:bodyPr/>
          <a:lstStyle/>
          <a:p>
            <a:pPr marL="0" indent="0">
              <a:buNone/>
            </a:pPr>
            <a:endParaRPr lang="en-US" sz="2400" dirty="0">
              <a:solidFill>
                <a:srgbClr val="FF0000"/>
              </a:solidFill>
              <a:latin typeface="Cambria" panose="02040503050406030204" pitchFamily="18" charset="0"/>
              <a:ea typeface="Cambria" panose="02040503050406030204" pitchFamily="18" charset="0"/>
              <a:cs typeface="+mj-cs"/>
            </a:endParaRPr>
          </a:p>
          <a:p>
            <a:pPr marL="0" indent="0">
              <a:buNone/>
            </a:pPr>
            <a:r>
              <a:rPr lang="en-US" sz="2400" dirty="0">
                <a:solidFill>
                  <a:srgbClr val="FF0000"/>
                </a:solidFill>
                <a:latin typeface="Cambria" panose="02040503050406030204" pitchFamily="18" charset="0"/>
                <a:ea typeface="Cambria" panose="02040503050406030204" pitchFamily="18" charset="0"/>
                <a:cs typeface="+mj-cs"/>
              </a:rPr>
              <a:t>Project Statement</a:t>
            </a:r>
            <a:r>
              <a:rPr lang="en-US" sz="2400" dirty="0">
                <a:solidFill>
                  <a:srgbClr val="FF0000"/>
                </a:solidFill>
              </a:rPr>
              <a:t>:</a:t>
            </a:r>
          </a:p>
          <a:p>
            <a:pPr marL="0" indent="0">
              <a:buNone/>
            </a:pPr>
            <a:r>
              <a:rPr lang="en-US" sz="2000" b="1" dirty="0">
                <a:latin typeface="Cambria" panose="02040503050406030204" pitchFamily="18" charset="0"/>
                <a:ea typeface="Cambria" panose="02040503050406030204" pitchFamily="18" charset="0"/>
              </a:rPr>
              <a:t>Smart Solar Panel Monitoring System using IoT</a:t>
            </a:r>
          </a:p>
          <a:p>
            <a:pPr marL="0" indent="0">
              <a:buNone/>
            </a:pPr>
            <a:endParaRPr lang="en-US" dirty="0"/>
          </a:p>
          <a:p>
            <a:pPr marL="0" indent="0">
              <a:buNone/>
            </a:pPr>
            <a:endParaRPr lang="en-US" dirty="0"/>
          </a:p>
          <a:p>
            <a:pPr marL="0" indent="0">
              <a:buNone/>
            </a:pPr>
            <a:r>
              <a:rPr lang="en-US" sz="2400" dirty="0">
                <a:solidFill>
                  <a:srgbClr val="FF0000"/>
                </a:solidFill>
                <a:latin typeface="Cambria" panose="02040503050406030204" pitchFamily="18" charset="0"/>
                <a:ea typeface="Cambria" panose="02040503050406030204" pitchFamily="18" charset="0"/>
                <a:cs typeface="+mj-cs"/>
              </a:rPr>
              <a:t>Objectives:</a:t>
            </a:r>
          </a:p>
          <a:p>
            <a:r>
              <a:rPr lang="en-US" sz="2000" dirty="0">
                <a:latin typeface="Cambria" panose="02040503050406030204" pitchFamily="18" charset="0"/>
                <a:ea typeface="Cambria" panose="02040503050406030204" pitchFamily="18" charset="0"/>
              </a:rPr>
              <a:t>Develop a solar panel monitoring system using IoT for clear insights into solar parameters, energy production,</a:t>
            </a:r>
            <a:r>
              <a:rPr lang="en-IN" sz="1400" dirty="0"/>
              <a:t> </a:t>
            </a:r>
            <a:r>
              <a:rPr lang="en-IN" sz="2000" dirty="0">
                <a:latin typeface="Cambria" panose="02040503050406030204" pitchFamily="18" charset="0"/>
                <a:ea typeface="Cambria" panose="02040503050406030204" pitchFamily="18" charset="0"/>
              </a:rPr>
              <a:t>enhancing plant performance analysis.</a:t>
            </a:r>
            <a:endParaRPr lang="en-US" sz="2000" dirty="0">
              <a:latin typeface="Cambria" panose="02040503050406030204" pitchFamily="18" charset="0"/>
              <a:ea typeface="Cambria" panose="02040503050406030204" pitchFamily="18" charset="0"/>
            </a:endParaRPr>
          </a:p>
          <a:p>
            <a:r>
              <a:rPr lang="en-US" sz="2000" dirty="0">
                <a:latin typeface="Cambria" panose="02040503050406030204" pitchFamily="18" charset="0"/>
                <a:ea typeface="Cambria" panose="02040503050406030204" pitchFamily="18" charset="0"/>
              </a:rPr>
              <a:t>You can track all the important parameters of the solar PV system in real-time from your smartphone providing transparency on system efficiency, simplifying monitoring and management.</a:t>
            </a:r>
          </a:p>
          <a:p>
            <a:r>
              <a:rPr lang="en-US" sz="2000" dirty="0">
                <a:latin typeface="Cambria" panose="02040503050406030204" pitchFamily="18" charset="0"/>
                <a:ea typeface="Cambria" panose="02040503050406030204" pitchFamily="18" charset="0"/>
              </a:rPr>
              <a:t>Utilize IoT platforms for data processing, analysis, and visualization, enabling stakeholders to access and interpret solar panel performance metrics.</a:t>
            </a:r>
          </a:p>
          <a:p>
            <a:endParaRPr lang="en-US" sz="2000" dirty="0">
              <a:latin typeface="Cambria" panose="02040503050406030204" pitchFamily="18" charset="0"/>
              <a:ea typeface="Cambria" panose="02040503050406030204" pitchFamily="18" charset="0"/>
              <a:cs typeface="+mj-cs"/>
            </a:endParaRPr>
          </a:p>
          <a:p>
            <a:pPr marL="0" indent="0">
              <a:buNone/>
            </a:pPr>
            <a:endParaRPr lang="en-US" sz="2000" dirty="0">
              <a:latin typeface="Cambria" panose="02040503050406030204" pitchFamily="18" charset="0"/>
              <a:ea typeface="Cambria" panose="02040503050406030204" pitchFamily="18" charset="0"/>
              <a:cs typeface="+mj-cs"/>
            </a:endParaRPr>
          </a:p>
        </p:txBody>
      </p:sp>
      <p:sp>
        <p:nvSpPr>
          <p:cNvPr id="4" name="Footer Placeholder 3">
            <a:extLst>
              <a:ext uri="{FF2B5EF4-FFF2-40B4-BE49-F238E27FC236}">
                <a16:creationId xmlns:a16="http://schemas.microsoft.com/office/drawing/2014/main" id="{0D3439EC-C36B-4485-89E8-44D249B655A8}"/>
              </a:ext>
            </a:extLst>
          </p:cNvPr>
          <p:cNvSpPr>
            <a:spLocks noGrp="1"/>
          </p:cNvSpPr>
          <p:nvPr>
            <p:ph type="ftr" sz="quarter" idx="11"/>
          </p:nvPr>
        </p:nvSpPr>
        <p:spPr/>
        <p:txBody>
          <a:bodyPr/>
          <a:lstStyle/>
          <a:p>
            <a:r>
              <a:rPr lang="en-US"/>
              <a:t>Department of Electronics and Communication Engineering, KLSGIT, Belagavi</a:t>
            </a:r>
          </a:p>
        </p:txBody>
      </p:sp>
      <p:sp>
        <p:nvSpPr>
          <p:cNvPr id="5" name="Slide Number Placeholder 4">
            <a:extLst>
              <a:ext uri="{FF2B5EF4-FFF2-40B4-BE49-F238E27FC236}">
                <a16:creationId xmlns:a16="http://schemas.microsoft.com/office/drawing/2014/main" id="{1D20122F-9E84-44AA-BBC4-98977ECC5F6D}"/>
              </a:ext>
            </a:extLst>
          </p:cNvPr>
          <p:cNvSpPr>
            <a:spLocks noGrp="1"/>
          </p:cNvSpPr>
          <p:nvPr>
            <p:ph type="sldNum" sz="quarter" idx="12"/>
          </p:nvPr>
        </p:nvSpPr>
        <p:spPr/>
        <p:txBody>
          <a:bodyPr/>
          <a:lstStyle/>
          <a:p>
            <a:fld id="{ACCB9E39-C4A6-4655-945E-7FE24E64FFFB}" type="slidenum">
              <a:rPr lang="en-US" smtClean="0"/>
              <a:t>4</a:t>
            </a:fld>
            <a:endParaRPr lang="en-US"/>
          </a:p>
        </p:txBody>
      </p:sp>
    </p:spTree>
    <p:extLst>
      <p:ext uri="{BB962C8B-B14F-4D97-AF65-F5344CB8AC3E}">
        <p14:creationId xmlns:p14="http://schemas.microsoft.com/office/powerpoint/2010/main" val="1803973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E5CF6-209E-4AB0-A6FF-4DD6E7697D86}"/>
              </a:ext>
            </a:extLst>
          </p:cNvPr>
          <p:cNvSpPr>
            <a:spLocks noGrp="1"/>
          </p:cNvSpPr>
          <p:nvPr>
            <p:ph type="title"/>
          </p:nvPr>
        </p:nvSpPr>
        <p:spPr>
          <a:xfrm>
            <a:off x="838200" y="106462"/>
            <a:ext cx="10515600" cy="484881"/>
          </a:xfrm>
        </p:spPr>
        <p:txBody>
          <a:bodyPr>
            <a:normAutofit/>
          </a:bodyPr>
          <a:lstStyle/>
          <a:p>
            <a:pPr algn="ctr"/>
            <a:r>
              <a:rPr lang="en-US" sz="2800" dirty="0">
                <a:latin typeface="Cambria" panose="02040503050406030204" pitchFamily="18" charset="0"/>
                <a:ea typeface="Cambria" panose="02040503050406030204" pitchFamily="18" charset="0"/>
              </a:rPr>
              <a:t>Internship Work Carried Out</a:t>
            </a:r>
          </a:p>
        </p:txBody>
      </p:sp>
      <p:sp>
        <p:nvSpPr>
          <p:cNvPr id="3" name="Footer Placeholder 2">
            <a:extLst>
              <a:ext uri="{FF2B5EF4-FFF2-40B4-BE49-F238E27FC236}">
                <a16:creationId xmlns:a16="http://schemas.microsoft.com/office/drawing/2014/main" id="{A2ABB14E-E5AB-446B-BC61-33761CC8E326}"/>
              </a:ext>
            </a:extLst>
          </p:cNvPr>
          <p:cNvSpPr>
            <a:spLocks noGrp="1"/>
          </p:cNvSpPr>
          <p:nvPr>
            <p:ph type="ftr" sz="quarter" idx="11"/>
          </p:nvPr>
        </p:nvSpPr>
        <p:spPr/>
        <p:txBody>
          <a:bodyPr/>
          <a:lstStyle/>
          <a:p>
            <a:r>
              <a:rPr lang="en-US"/>
              <a:t>Department of Electronics and Communication Engineering, KLSGIT, Belagavi</a:t>
            </a:r>
          </a:p>
        </p:txBody>
      </p:sp>
      <p:sp>
        <p:nvSpPr>
          <p:cNvPr id="4" name="Slide Number Placeholder 3">
            <a:extLst>
              <a:ext uri="{FF2B5EF4-FFF2-40B4-BE49-F238E27FC236}">
                <a16:creationId xmlns:a16="http://schemas.microsoft.com/office/drawing/2014/main" id="{F190D89D-133C-4DF0-AC8F-3AAE021D41F0}"/>
              </a:ext>
            </a:extLst>
          </p:cNvPr>
          <p:cNvSpPr>
            <a:spLocks noGrp="1"/>
          </p:cNvSpPr>
          <p:nvPr>
            <p:ph type="sldNum" sz="quarter" idx="12"/>
          </p:nvPr>
        </p:nvSpPr>
        <p:spPr/>
        <p:txBody>
          <a:bodyPr/>
          <a:lstStyle/>
          <a:p>
            <a:fld id="{ACCB9E39-C4A6-4655-945E-7FE24E64FFFB}" type="slidenum">
              <a:rPr lang="en-US" smtClean="0"/>
              <a:t>5</a:t>
            </a:fld>
            <a:endParaRPr lang="en-US"/>
          </a:p>
        </p:txBody>
      </p:sp>
      <p:sp>
        <p:nvSpPr>
          <p:cNvPr id="5" name="Content Placeholder 2">
            <a:extLst>
              <a:ext uri="{FF2B5EF4-FFF2-40B4-BE49-F238E27FC236}">
                <a16:creationId xmlns:a16="http://schemas.microsoft.com/office/drawing/2014/main" id="{6FA0FD47-96E4-4200-9FA5-3A1E97A2199C}"/>
              </a:ext>
            </a:extLst>
          </p:cNvPr>
          <p:cNvSpPr txBox="1">
            <a:spLocks/>
          </p:cNvSpPr>
          <p:nvPr/>
        </p:nvSpPr>
        <p:spPr>
          <a:xfrm>
            <a:off x="357809" y="681037"/>
            <a:ext cx="11502887" cy="549592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latin typeface="Cambria" panose="02040503050406030204" pitchFamily="18" charset="0"/>
                <a:ea typeface="Cambria" panose="02040503050406030204" pitchFamily="18" charset="0"/>
              </a:rPr>
              <a:t>How is the internship project implemented? </a:t>
            </a:r>
            <a:br>
              <a:rPr lang="en-US" sz="2000" dirty="0">
                <a:latin typeface="Cambria" panose="02040503050406030204" pitchFamily="18" charset="0"/>
                <a:ea typeface="Cambria" panose="02040503050406030204" pitchFamily="18" charset="0"/>
              </a:rPr>
            </a:br>
            <a:r>
              <a:rPr lang="en-US" sz="2000" dirty="0">
                <a:latin typeface="Cambria" panose="02040503050406030204" pitchFamily="18" charset="0"/>
                <a:ea typeface="Cambria" panose="02040503050406030204" pitchFamily="18" charset="0"/>
              </a:rPr>
              <a:t>The internship project is implemented through hands-on activities involving programming with Arduino IDE, interfacing with ESP32 microcontrollers, and utilizing </a:t>
            </a:r>
            <a:r>
              <a:rPr lang="en-US" sz="2000" dirty="0" err="1">
                <a:latin typeface="Cambria" panose="02040503050406030204" pitchFamily="18" charset="0"/>
                <a:ea typeface="Cambria" panose="02040503050406030204" pitchFamily="18" charset="0"/>
              </a:rPr>
              <a:t>ThingWorx</a:t>
            </a:r>
            <a:r>
              <a:rPr lang="en-US" sz="2000" dirty="0">
                <a:latin typeface="Cambria" panose="02040503050406030204" pitchFamily="18" charset="0"/>
                <a:ea typeface="Cambria" panose="02040503050406030204" pitchFamily="18" charset="0"/>
              </a:rPr>
              <a:t> and </a:t>
            </a:r>
            <a:r>
              <a:rPr lang="en-US" sz="2000" dirty="0" err="1">
                <a:latin typeface="Cambria" panose="02040503050406030204" pitchFamily="18" charset="0"/>
                <a:ea typeface="Cambria" panose="02040503050406030204" pitchFamily="18" charset="0"/>
              </a:rPr>
              <a:t>KepServer</a:t>
            </a:r>
            <a:r>
              <a:rPr lang="en-US" sz="2000" dirty="0">
                <a:latin typeface="Cambria" panose="02040503050406030204" pitchFamily="18" charset="0"/>
                <a:ea typeface="Cambria" panose="02040503050406030204" pitchFamily="18" charset="0"/>
              </a:rPr>
              <a:t> for IoT connectivity and data visualization.</a:t>
            </a:r>
          </a:p>
          <a:p>
            <a:pPr marL="0" indent="0">
              <a:buFont typeface="Arial" panose="020B0604020202020204" pitchFamily="34" charset="0"/>
              <a:buNone/>
            </a:pPr>
            <a:endParaRPr lang="en-US" sz="2000" dirty="0">
              <a:latin typeface="Cambria" panose="02040503050406030204" pitchFamily="18" charset="0"/>
              <a:ea typeface="Cambria" panose="02040503050406030204" pitchFamily="18" charset="0"/>
            </a:endParaRPr>
          </a:p>
          <a:p>
            <a:pPr marL="0" indent="0">
              <a:buFont typeface="Arial" panose="020B0604020202020204" pitchFamily="34" charset="0"/>
              <a:buNone/>
            </a:pPr>
            <a:r>
              <a:rPr lang="en-US" sz="2000" dirty="0">
                <a:latin typeface="Cambria" panose="02040503050406030204" pitchFamily="18" charset="0"/>
                <a:ea typeface="Cambria" panose="02040503050406030204" pitchFamily="18" charset="0"/>
              </a:rPr>
              <a:t>Data Sources?</a:t>
            </a:r>
          </a:p>
          <a:p>
            <a:pPr marL="0" indent="0">
              <a:buFont typeface="Arial" panose="020B0604020202020204" pitchFamily="34" charset="0"/>
              <a:buNone/>
            </a:pPr>
            <a:r>
              <a:rPr lang="en-US" sz="2000" dirty="0">
                <a:latin typeface="Cambria" panose="02040503050406030204" pitchFamily="18" charset="0"/>
                <a:ea typeface="Cambria" panose="02040503050406030204" pitchFamily="18" charset="0"/>
              </a:rPr>
              <a:t>Data sources include sensors such as ACS758 for current measurement and ADS1115 for voltage measurement, interfaced with ESP32 microcontrollers.</a:t>
            </a:r>
          </a:p>
          <a:p>
            <a:pPr marL="0" indent="0">
              <a:buFont typeface="Arial" panose="020B0604020202020204" pitchFamily="34" charset="0"/>
              <a:buNone/>
            </a:pPr>
            <a:endParaRPr lang="en-US" sz="2000" dirty="0">
              <a:latin typeface="Cambria" panose="02040503050406030204" pitchFamily="18" charset="0"/>
              <a:ea typeface="Cambria" panose="02040503050406030204" pitchFamily="18" charset="0"/>
            </a:endParaRPr>
          </a:p>
          <a:p>
            <a:pPr marL="0" indent="0">
              <a:buFont typeface="Arial" panose="020B0604020202020204" pitchFamily="34" charset="0"/>
              <a:buNone/>
            </a:pPr>
            <a:r>
              <a:rPr lang="en-US" sz="2000" dirty="0">
                <a:latin typeface="Cambria" panose="02040503050406030204" pitchFamily="18" charset="0"/>
                <a:ea typeface="Cambria" panose="02040503050406030204" pitchFamily="18" charset="0"/>
              </a:rPr>
              <a:t>Language used? </a:t>
            </a:r>
          </a:p>
          <a:p>
            <a:pPr marL="0" indent="0">
              <a:buFont typeface="Arial" panose="020B0604020202020204" pitchFamily="34" charset="0"/>
              <a:buNone/>
            </a:pPr>
            <a:r>
              <a:rPr lang="en-US" sz="2000" dirty="0">
                <a:latin typeface="Cambria" panose="02040503050406030204" pitchFamily="18" charset="0"/>
                <a:ea typeface="Cambria" panose="02040503050406030204" pitchFamily="18" charset="0"/>
              </a:rPr>
              <a:t>The primary language used for programming is C/C++ for Arduino IDE</a:t>
            </a:r>
          </a:p>
          <a:p>
            <a:pPr marL="0" indent="0">
              <a:buFont typeface="Arial" panose="020B0604020202020204" pitchFamily="34" charset="0"/>
              <a:buNone/>
            </a:pPr>
            <a:endParaRPr lang="en-US" sz="2000" dirty="0">
              <a:latin typeface="Cambria" panose="02040503050406030204" pitchFamily="18" charset="0"/>
              <a:ea typeface="Cambria" panose="02040503050406030204" pitchFamily="18" charset="0"/>
            </a:endParaRPr>
          </a:p>
          <a:p>
            <a:pPr marL="0" indent="0">
              <a:buFont typeface="Arial" panose="020B0604020202020204" pitchFamily="34" charset="0"/>
              <a:buNone/>
            </a:pPr>
            <a:r>
              <a:rPr lang="en-US" sz="2000" dirty="0">
                <a:latin typeface="Cambria" panose="02040503050406030204" pitchFamily="18" charset="0"/>
                <a:ea typeface="Cambria" panose="02040503050406030204" pitchFamily="18" charset="0"/>
              </a:rPr>
              <a:t>Methods Used? </a:t>
            </a:r>
          </a:p>
          <a:p>
            <a:pPr marL="0" indent="0">
              <a:buFont typeface="Arial" panose="020B0604020202020204" pitchFamily="34" charset="0"/>
              <a:buNone/>
            </a:pPr>
            <a:r>
              <a:rPr lang="en-US" sz="2000" dirty="0">
                <a:latin typeface="Cambria" panose="02040503050406030204" pitchFamily="18" charset="0"/>
                <a:ea typeface="Cambria" panose="02040503050406030204" pitchFamily="18" charset="0"/>
              </a:rPr>
              <a:t>Methods used include setting up hardware connections, measuring sensor values, creating Blynk dashboards, and integrating with </a:t>
            </a:r>
            <a:r>
              <a:rPr lang="en-US" sz="2000" dirty="0" err="1">
                <a:latin typeface="Cambria" panose="02040503050406030204" pitchFamily="18" charset="0"/>
                <a:ea typeface="Cambria" panose="02040503050406030204" pitchFamily="18" charset="0"/>
              </a:rPr>
              <a:t>ThingWorx</a:t>
            </a:r>
            <a:r>
              <a:rPr lang="en-US" sz="2000" dirty="0">
                <a:latin typeface="Cambria" panose="02040503050406030204" pitchFamily="18" charset="0"/>
                <a:ea typeface="Cambria" panose="02040503050406030204" pitchFamily="18" charset="0"/>
              </a:rPr>
              <a:t> for data visualization.</a:t>
            </a:r>
          </a:p>
          <a:p>
            <a:pPr marL="0" indent="0">
              <a:buFont typeface="Arial" panose="020B0604020202020204" pitchFamily="34" charset="0"/>
              <a:buNone/>
            </a:pP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61882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E5CF6-209E-4AB0-A6FF-4DD6E7697D86}"/>
              </a:ext>
            </a:extLst>
          </p:cNvPr>
          <p:cNvSpPr>
            <a:spLocks noGrp="1"/>
          </p:cNvSpPr>
          <p:nvPr>
            <p:ph type="title"/>
          </p:nvPr>
        </p:nvSpPr>
        <p:spPr>
          <a:xfrm>
            <a:off x="838200" y="106462"/>
            <a:ext cx="10515600" cy="484881"/>
          </a:xfrm>
        </p:spPr>
        <p:txBody>
          <a:bodyPr>
            <a:normAutofit/>
          </a:bodyPr>
          <a:lstStyle/>
          <a:p>
            <a:pPr algn="ctr"/>
            <a:r>
              <a:rPr lang="en-US" sz="2800" dirty="0">
                <a:latin typeface="Cambria" panose="02040503050406030204" pitchFamily="18" charset="0"/>
                <a:ea typeface="Cambria" panose="02040503050406030204" pitchFamily="18" charset="0"/>
              </a:rPr>
              <a:t>Internship Work Carried Out</a:t>
            </a:r>
          </a:p>
        </p:txBody>
      </p:sp>
      <p:sp>
        <p:nvSpPr>
          <p:cNvPr id="3" name="Footer Placeholder 2">
            <a:extLst>
              <a:ext uri="{FF2B5EF4-FFF2-40B4-BE49-F238E27FC236}">
                <a16:creationId xmlns:a16="http://schemas.microsoft.com/office/drawing/2014/main" id="{A2ABB14E-E5AB-446B-BC61-33761CC8E326}"/>
              </a:ext>
            </a:extLst>
          </p:cNvPr>
          <p:cNvSpPr>
            <a:spLocks noGrp="1"/>
          </p:cNvSpPr>
          <p:nvPr>
            <p:ph type="ftr" sz="quarter" idx="11"/>
          </p:nvPr>
        </p:nvSpPr>
        <p:spPr/>
        <p:txBody>
          <a:bodyPr/>
          <a:lstStyle/>
          <a:p>
            <a:r>
              <a:rPr lang="en-US"/>
              <a:t>Department of Electronics and Communication Engineering, KLSGIT, Belagavi</a:t>
            </a:r>
          </a:p>
        </p:txBody>
      </p:sp>
      <p:sp>
        <p:nvSpPr>
          <p:cNvPr id="4" name="Slide Number Placeholder 3">
            <a:extLst>
              <a:ext uri="{FF2B5EF4-FFF2-40B4-BE49-F238E27FC236}">
                <a16:creationId xmlns:a16="http://schemas.microsoft.com/office/drawing/2014/main" id="{F190D89D-133C-4DF0-AC8F-3AAE021D41F0}"/>
              </a:ext>
            </a:extLst>
          </p:cNvPr>
          <p:cNvSpPr>
            <a:spLocks noGrp="1"/>
          </p:cNvSpPr>
          <p:nvPr>
            <p:ph type="sldNum" sz="quarter" idx="12"/>
          </p:nvPr>
        </p:nvSpPr>
        <p:spPr/>
        <p:txBody>
          <a:bodyPr/>
          <a:lstStyle/>
          <a:p>
            <a:fld id="{ACCB9E39-C4A6-4655-945E-7FE24E64FFFB}" type="slidenum">
              <a:rPr lang="en-US" smtClean="0"/>
              <a:t>6</a:t>
            </a:fld>
            <a:endParaRPr lang="en-US"/>
          </a:p>
        </p:txBody>
      </p:sp>
      <p:sp>
        <p:nvSpPr>
          <p:cNvPr id="5" name="Content Placeholder 2">
            <a:extLst>
              <a:ext uri="{FF2B5EF4-FFF2-40B4-BE49-F238E27FC236}">
                <a16:creationId xmlns:a16="http://schemas.microsoft.com/office/drawing/2014/main" id="{6FA0FD47-96E4-4200-9FA5-3A1E97A2199C}"/>
              </a:ext>
            </a:extLst>
          </p:cNvPr>
          <p:cNvSpPr txBox="1">
            <a:spLocks/>
          </p:cNvSpPr>
          <p:nvPr/>
        </p:nvSpPr>
        <p:spPr>
          <a:xfrm>
            <a:off x="357809" y="681037"/>
            <a:ext cx="11502887" cy="549592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latin typeface="Cambria" panose="02040503050406030204" pitchFamily="18" charset="0"/>
                <a:ea typeface="Cambria" panose="02040503050406030204" pitchFamily="18" charset="0"/>
              </a:rPr>
              <a:t>Methods Used? </a:t>
            </a:r>
          </a:p>
          <a:p>
            <a:pPr marL="0" indent="0">
              <a:buFont typeface="Arial" panose="020B0604020202020204" pitchFamily="34" charset="0"/>
              <a:buNone/>
            </a:pPr>
            <a:r>
              <a:rPr lang="en-US" sz="2000" dirty="0">
                <a:latin typeface="Cambria" panose="02040503050406030204" pitchFamily="18" charset="0"/>
                <a:ea typeface="Cambria" panose="02040503050406030204" pitchFamily="18" charset="0"/>
              </a:rPr>
              <a:t>Methods used include setting up hardware connections, measuring sensor values, creating Blynk dashboards, and integrating with </a:t>
            </a:r>
            <a:r>
              <a:rPr lang="en-US" sz="2000" dirty="0" err="1">
                <a:latin typeface="Cambria" panose="02040503050406030204" pitchFamily="18" charset="0"/>
                <a:ea typeface="Cambria" panose="02040503050406030204" pitchFamily="18" charset="0"/>
              </a:rPr>
              <a:t>ThingWorx</a:t>
            </a:r>
            <a:r>
              <a:rPr lang="en-US" sz="2000" dirty="0">
                <a:latin typeface="Cambria" panose="02040503050406030204" pitchFamily="18" charset="0"/>
                <a:ea typeface="Cambria" panose="02040503050406030204" pitchFamily="18" charset="0"/>
              </a:rPr>
              <a:t> for data visualization.</a:t>
            </a:r>
          </a:p>
          <a:p>
            <a:pPr marL="0" indent="0">
              <a:buFont typeface="Arial" panose="020B0604020202020204" pitchFamily="34" charset="0"/>
              <a:buNone/>
            </a:pPr>
            <a:endParaRPr lang="en-US" sz="2000" dirty="0">
              <a:latin typeface="Cambria" panose="02040503050406030204" pitchFamily="18" charset="0"/>
              <a:ea typeface="Cambria" panose="02040503050406030204" pitchFamily="18" charset="0"/>
            </a:endParaRPr>
          </a:p>
          <a:p>
            <a:pPr marL="0" indent="0">
              <a:buFont typeface="Arial" panose="020B0604020202020204" pitchFamily="34" charset="0"/>
              <a:buNone/>
            </a:pPr>
            <a:r>
              <a:rPr lang="en-US" sz="2000" dirty="0">
                <a:latin typeface="Cambria" panose="02040503050406030204" pitchFamily="18" charset="0"/>
                <a:ea typeface="Cambria" panose="02040503050406030204" pitchFamily="18" charset="0"/>
              </a:rPr>
              <a:t>Which software? </a:t>
            </a:r>
          </a:p>
          <a:p>
            <a:pPr marL="0" indent="0">
              <a:buFont typeface="Arial" panose="020B0604020202020204" pitchFamily="34" charset="0"/>
              <a:buNone/>
            </a:pPr>
            <a:r>
              <a:rPr lang="en-IN" sz="2000" dirty="0">
                <a:latin typeface="Cambria" panose="02040503050406030204" pitchFamily="18" charset="0"/>
                <a:ea typeface="Cambria" panose="02040503050406030204" pitchFamily="18" charset="0"/>
              </a:rPr>
              <a:t>Software utilized includes Arduino IDE for programming microcontrollers, </a:t>
            </a:r>
            <a:r>
              <a:rPr lang="en-IN" sz="2000" dirty="0" err="1">
                <a:latin typeface="Cambria" panose="02040503050406030204" pitchFamily="18" charset="0"/>
                <a:ea typeface="Cambria" panose="02040503050406030204" pitchFamily="18" charset="0"/>
              </a:rPr>
              <a:t>ThingWorx</a:t>
            </a:r>
            <a:r>
              <a:rPr lang="en-IN" sz="2000" dirty="0">
                <a:latin typeface="Cambria" panose="02040503050406030204" pitchFamily="18" charset="0"/>
                <a:ea typeface="Cambria" panose="02040503050406030204" pitchFamily="18" charset="0"/>
              </a:rPr>
              <a:t> for IoT platform development, and potentially Blynk for mobile/web dashboard creation.</a:t>
            </a:r>
          </a:p>
          <a:p>
            <a:pPr marL="0" indent="0">
              <a:buFont typeface="Arial" panose="020B0604020202020204" pitchFamily="34" charset="0"/>
              <a:buNone/>
            </a:pPr>
            <a:endParaRPr lang="en-US" sz="2000" dirty="0">
              <a:latin typeface="Cambria" panose="02040503050406030204" pitchFamily="18" charset="0"/>
              <a:ea typeface="Cambria" panose="02040503050406030204" pitchFamily="18" charset="0"/>
            </a:endParaRPr>
          </a:p>
          <a:p>
            <a:pPr marL="0" indent="0">
              <a:buFont typeface="Arial" panose="020B0604020202020204" pitchFamily="34" charset="0"/>
              <a:buNone/>
            </a:pPr>
            <a:r>
              <a:rPr lang="en-US" sz="2000" dirty="0">
                <a:latin typeface="Cambria" panose="02040503050406030204" pitchFamily="18" charset="0"/>
                <a:ea typeface="Cambria" panose="02040503050406030204" pitchFamily="18" charset="0"/>
              </a:rPr>
              <a:t>Which Hardware?</a:t>
            </a:r>
          </a:p>
          <a:p>
            <a:pPr marL="0" indent="0">
              <a:buFont typeface="Arial" panose="020B0604020202020204" pitchFamily="34" charset="0"/>
              <a:buNone/>
            </a:pPr>
            <a:r>
              <a:rPr lang="en-US" sz="2000" dirty="0">
                <a:latin typeface="Cambria" panose="02040503050406030204" pitchFamily="18" charset="0"/>
                <a:ea typeface="Cambria" panose="02040503050406030204" pitchFamily="18" charset="0"/>
              </a:rPr>
              <a:t>Hardware components used may include ESP32 microcontrollers, ACS758 current sensor, ADS1115 ADC module, and OLED display for data visualization.</a:t>
            </a:r>
          </a:p>
        </p:txBody>
      </p:sp>
    </p:spTree>
    <p:extLst>
      <p:ext uri="{BB962C8B-B14F-4D97-AF65-F5344CB8AC3E}">
        <p14:creationId xmlns:p14="http://schemas.microsoft.com/office/powerpoint/2010/main" val="1760153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E5CF6-209E-4AB0-A6FF-4DD6E7697D86}"/>
              </a:ext>
            </a:extLst>
          </p:cNvPr>
          <p:cNvSpPr>
            <a:spLocks noGrp="1"/>
          </p:cNvSpPr>
          <p:nvPr>
            <p:ph type="title"/>
          </p:nvPr>
        </p:nvSpPr>
        <p:spPr>
          <a:xfrm>
            <a:off x="838200" y="106462"/>
            <a:ext cx="10515600" cy="484881"/>
          </a:xfrm>
        </p:spPr>
        <p:txBody>
          <a:bodyPr>
            <a:normAutofit/>
          </a:bodyPr>
          <a:lstStyle/>
          <a:p>
            <a:pPr algn="ctr"/>
            <a:r>
              <a:rPr lang="en-US" sz="2800" dirty="0">
                <a:latin typeface="Cambria" panose="02040503050406030204" pitchFamily="18" charset="0"/>
                <a:ea typeface="Cambria" panose="02040503050406030204" pitchFamily="18" charset="0"/>
              </a:rPr>
              <a:t>Internship Outcomes</a:t>
            </a:r>
          </a:p>
        </p:txBody>
      </p:sp>
      <p:sp>
        <p:nvSpPr>
          <p:cNvPr id="3" name="Footer Placeholder 2">
            <a:extLst>
              <a:ext uri="{FF2B5EF4-FFF2-40B4-BE49-F238E27FC236}">
                <a16:creationId xmlns:a16="http://schemas.microsoft.com/office/drawing/2014/main" id="{A2ABB14E-E5AB-446B-BC61-33761CC8E326}"/>
              </a:ext>
            </a:extLst>
          </p:cNvPr>
          <p:cNvSpPr>
            <a:spLocks noGrp="1"/>
          </p:cNvSpPr>
          <p:nvPr>
            <p:ph type="ftr" sz="quarter" idx="11"/>
          </p:nvPr>
        </p:nvSpPr>
        <p:spPr/>
        <p:txBody>
          <a:bodyPr/>
          <a:lstStyle/>
          <a:p>
            <a:r>
              <a:rPr lang="en-US"/>
              <a:t>Department of Electronics and Communication Engineering, KLSGIT, Belagavi</a:t>
            </a:r>
          </a:p>
        </p:txBody>
      </p:sp>
      <p:sp>
        <p:nvSpPr>
          <p:cNvPr id="4" name="Slide Number Placeholder 3">
            <a:extLst>
              <a:ext uri="{FF2B5EF4-FFF2-40B4-BE49-F238E27FC236}">
                <a16:creationId xmlns:a16="http://schemas.microsoft.com/office/drawing/2014/main" id="{F190D89D-133C-4DF0-AC8F-3AAE021D41F0}"/>
              </a:ext>
            </a:extLst>
          </p:cNvPr>
          <p:cNvSpPr>
            <a:spLocks noGrp="1"/>
          </p:cNvSpPr>
          <p:nvPr>
            <p:ph type="sldNum" sz="quarter" idx="12"/>
          </p:nvPr>
        </p:nvSpPr>
        <p:spPr/>
        <p:txBody>
          <a:bodyPr/>
          <a:lstStyle/>
          <a:p>
            <a:fld id="{ACCB9E39-C4A6-4655-945E-7FE24E64FFFB}" type="slidenum">
              <a:rPr lang="en-US" smtClean="0"/>
              <a:t>7</a:t>
            </a:fld>
            <a:endParaRPr lang="en-US"/>
          </a:p>
        </p:txBody>
      </p:sp>
      <p:sp>
        <p:nvSpPr>
          <p:cNvPr id="5" name="Content Placeholder 2">
            <a:extLst>
              <a:ext uri="{FF2B5EF4-FFF2-40B4-BE49-F238E27FC236}">
                <a16:creationId xmlns:a16="http://schemas.microsoft.com/office/drawing/2014/main" id="{6FA0FD47-96E4-4200-9FA5-3A1E97A2199C}"/>
              </a:ext>
            </a:extLst>
          </p:cNvPr>
          <p:cNvSpPr txBox="1">
            <a:spLocks/>
          </p:cNvSpPr>
          <p:nvPr/>
        </p:nvSpPr>
        <p:spPr>
          <a:xfrm>
            <a:off x="357809" y="681037"/>
            <a:ext cx="11502887" cy="549592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F3709B8A-0758-4146-9F49-C522232EFD14}"/>
              </a:ext>
            </a:extLst>
          </p:cNvPr>
          <p:cNvSpPr txBox="1"/>
          <p:nvPr/>
        </p:nvSpPr>
        <p:spPr>
          <a:xfrm>
            <a:off x="558683" y="1189156"/>
            <a:ext cx="11101137" cy="4479688"/>
          </a:xfrm>
          <a:prstGeom prst="rect">
            <a:avLst/>
          </a:prstGeom>
          <a:noFill/>
        </p:spPr>
        <p:txBody>
          <a:bodyPr wrap="square">
            <a:spAutoFit/>
          </a:bodyPr>
          <a:lstStyle/>
          <a:p>
            <a:pPr marL="342900" lvl="0" indent="-342900" algn="jus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Skills and qualifications you think that you have gained from the internship. </a:t>
            </a:r>
          </a:p>
          <a:p>
            <a:pPr lvl="0" algn="just"/>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 Programming Skills :</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lvl="0" algn="just"/>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Proficiency in Arduino IDE, including libraries such as Blynk, Adafruit ADS1115, ACS758 and 		SSD1306 (OLED) and Etc.</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Experience with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Thingworx</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KepServer</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connection and making user interface with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thingworx</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2. Setting up the Circuit: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Setting the connection of ACS758, ADS1115 and OLED display to ESP32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Measuring the voltage by voltage divider rule.</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lvl="0" algn="just"/>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Measuring the values of sensors and fetching the raw data from function.</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15000"/>
              </a:lnSpc>
              <a:spcAft>
                <a:spcPts val="10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Setting up the Blynk web/ Mobile dashboard:</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Creating the templates and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datastreams</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Adding the device and connecting with the Virtual pins.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950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5E835-FA9C-CFC0-9EA0-826B5856B23D}"/>
              </a:ext>
            </a:extLst>
          </p:cNvPr>
          <p:cNvSpPr>
            <a:spLocks noGrp="1"/>
          </p:cNvSpPr>
          <p:nvPr>
            <p:ph type="title"/>
          </p:nvPr>
        </p:nvSpPr>
        <p:spPr>
          <a:xfrm>
            <a:off x="838200" y="-1848685"/>
            <a:ext cx="8369968" cy="1271169"/>
          </a:xfrm>
        </p:spPr>
        <p:txBody>
          <a:bodyPr/>
          <a:lstStyle/>
          <a:p>
            <a:endParaRPr lang="en-IN" dirty="0"/>
          </a:p>
        </p:txBody>
      </p:sp>
      <p:sp>
        <p:nvSpPr>
          <p:cNvPr id="3" name="Content Placeholder 2">
            <a:extLst>
              <a:ext uri="{FF2B5EF4-FFF2-40B4-BE49-F238E27FC236}">
                <a16:creationId xmlns:a16="http://schemas.microsoft.com/office/drawing/2014/main" id="{056DB8EE-9DA9-62A4-DD0A-5AFE40A65557}"/>
              </a:ext>
            </a:extLst>
          </p:cNvPr>
          <p:cNvSpPr>
            <a:spLocks noGrp="1"/>
          </p:cNvSpPr>
          <p:nvPr>
            <p:ph idx="1"/>
          </p:nvPr>
        </p:nvSpPr>
        <p:spPr>
          <a:xfrm>
            <a:off x="838200" y="529389"/>
            <a:ext cx="10515600" cy="5647574"/>
          </a:xfrm>
        </p:spPr>
        <p:txBody>
          <a:bodyPr>
            <a:normAutofit/>
          </a:bodyPr>
          <a:lstStyle/>
          <a:p>
            <a:pPr marL="342900" lvl="0" indent="-342900" algn="jus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Kind of responsibilities you have undertaken during the internship period. </a:t>
            </a:r>
          </a:p>
          <a:p>
            <a:pPr marL="0" indent="0" algn="just">
              <a:lnSpc>
                <a:spcPct val="115000"/>
              </a:lnSpc>
              <a:spcAft>
                <a:spcPts val="1000"/>
              </a:spcAft>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	Hardware Connections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2.	Manual Calculations and Implementing it in code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3.	Understanding the Pins and Data sheets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How do you think the internship activities that you carried out are correlated with your classroom knowledge?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Application of Theoretical concepts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2.	Hands-on Programming and Implementation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3.	Problem-Solving Skill</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4.	Communication and Collaboration</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15000"/>
              </a:lnSpc>
              <a:spcAft>
                <a:spcPts val="1000"/>
              </a:spcAft>
              <a:buNone/>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5.	Continuous Learning and Adaptability</a:t>
            </a:r>
            <a:endParaRPr lang="en-IN"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D146E1F-E068-3793-DE6C-5EFA0A502B9D}"/>
              </a:ext>
            </a:extLst>
          </p:cNvPr>
          <p:cNvSpPr>
            <a:spLocks noGrp="1"/>
          </p:cNvSpPr>
          <p:nvPr>
            <p:ph type="ftr" sz="quarter" idx="11"/>
          </p:nvPr>
        </p:nvSpPr>
        <p:spPr/>
        <p:txBody>
          <a:bodyPr/>
          <a:lstStyle/>
          <a:p>
            <a:r>
              <a:rPr lang="en-US"/>
              <a:t>Department of Electronics and Communication Engineering, KLSGIT, Belagavi</a:t>
            </a:r>
            <a:endParaRPr lang="en-IN"/>
          </a:p>
        </p:txBody>
      </p:sp>
      <p:sp>
        <p:nvSpPr>
          <p:cNvPr id="5" name="Slide Number Placeholder 4">
            <a:extLst>
              <a:ext uri="{FF2B5EF4-FFF2-40B4-BE49-F238E27FC236}">
                <a16:creationId xmlns:a16="http://schemas.microsoft.com/office/drawing/2014/main" id="{106CFC77-B19F-2CA0-61D6-93BB150F2B6C}"/>
              </a:ext>
            </a:extLst>
          </p:cNvPr>
          <p:cNvSpPr>
            <a:spLocks noGrp="1"/>
          </p:cNvSpPr>
          <p:nvPr>
            <p:ph type="sldNum" sz="quarter" idx="12"/>
          </p:nvPr>
        </p:nvSpPr>
        <p:spPr/>
        <p:txBody>
          <a:bodyPr/>
          <a:lstStyle/>
          <a:p>
            <a:fld id="{54E6A55F-4DAD-4472-BD20-B02DFCCCFCC6}" type="slidenum">
              <a:rPr lang="en-IN" smtClean="0"/>
              <a:t>8</a:t>
            </a:fld>
            <a:endParaRPr lang="en-IN"/>
          </a:p>
        </p:txBody>
      </p:sp>
    </p:spTree>
    <p:extLst>
      <p:ext uri="{BB962C8B-B14F-4D97-AF65-F5344CB8AC3E}">
        <p14:creationId xmlns:p14="http://schemas.microsoft.com/office/powerpoint/2010/main" val="1276578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E1255AD-872C-C5E1-0DE7-39C65AF1B2A4}"/>
              </a:ext>
            </a:extLst>
          </p:cNvPr>
          <p:cNvSpPr>
            <a:spLocks noGrp="1"/>
          </p:cNvSpPr>
          <p:nvPr>
            <p:ph type="ftr" sz="quarter" idx="11"/>
          </p:nvPr>
        </p:nvSpPr>
        <p:spPr/>
        <p:txBody>
          <a:bodyPr/>
          <a:lstStyle/>
          <a:p>
            <a:r>
              <a:rPr lang="en-US"/>
              <a:t>Department of Electronics and Communication Engineering, KLSGIT, Belagavi</a:t>
            </a:r>
            <a:endParaRPr lang="en-IN"/>
          </a:p>
        </p:txBody>
      </p:sp>
      <p:sp>
        <p:nvSpPr>
          <p:cNvPr id="3" name="Slide Number Placeholder 2">
            <a:extLst>
              <a:ext uri="{FF2B5EF4-FFF2-40B4-BE49-F238E27FC236}">
                <a16:creationId xmlns:a16="http://schemas.microsoft.com/office/drawing/2014/main" id="{3CECC4D6-5D7A-405C-AEFC-04117413B76C}"/>
              </a:ext>
            </a:extLst>
          </p:cNvPr>
          <p:cNvSpPr>
            <a:spLocks noGrp="1"/>
          </p:cNvSpPr>
          <p:nvPr>
            <p:ph type="sldNum" sz="quarter" idx="12"/>
          </p:nvPr>
        </p:nvSpPr>
        <p:spPr/>
        <p:txBody>
          <a:bodyPr/>
          <a:lstStyle/>
          <a:p>
            <a:fld id="{54E6A55F-4DAD-4472-BD20-B02DFCCCFCC6}" type="slidenum">
              <a:rPr lang="en-IN" smtClean="0"/>
              <a:t>9</a:t>
            </a:fld>
            <a:endParaRPr lang="en-IN"/>
          </a:p>
        </p:txBody>
      </p:sp>
      <p:sp>
        <p:nvSpPr>
          <p:cNvPr id="4" name="Rectangle 3">
            <a:extLst>
              <a:ext uri="{FF2B5EF4-FFF2-40B4-BE49-F238E27FC236}">
                <a16:creationId xmlns:a16="http://schemas.microsoft.com/office/drawing/2014/main" id="{4654DDF1-E713-17BC-927B-9118FC37D89C}"/>
              </a:ext>
            </a:extLst>
          </p:cNvPr>
          <p:cNvSpPr/>
          <p:nvPr/>
        </p:nvSpPr>
        <p:spPr>
          <a:xfrm>
            <a:off x="1224792" y="889233"/>
            <a:ext cx="9742415" cy="437066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0" dirty="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219940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TotalTime>
  <Words>953</Words>
  <Application>Microsoft Office PowerPoint</Application>
  <PresentationFormat>Widescreen</PresentationFormat>
  <Paragraphs>108</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Cambria</vt:lpstr>
      <vt:lpstr>Symbol</vt:lpstr>
      <vt:lpstr>Times New Roman</vt:lpstr>
      <vt:lpstr>Office Theme</vt:lpstr>
      <vt:lpstr>PowerPoint Presentation</vt:lpstr>
      <vt:lpstr>Executive Summary  </vt:lpstr>
      <vt:lpstr>Introduction</vt:lpstr>
      <vt:lpstr>Internship Project Statement and Objectives</vt:lpstr>
      <vt:lpstr>Internship Work Carried Out</vt:lpstr>
      <vt:lpstr>Internship Work Carried Out</vt:lpstr>
      <vt:lpstr>Internship Outcomes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Yalaguresh</dc:creator>
  <cp:lastModifiedBy>Seema Rathod</cp:lastModifiedBy>
  <cp:revision>17</cp:revision>
  <dcterms:created xsi:type="dcterms:W3CDTF">2021-05-26T20:11:52Z</dcterms:created>
  <dcterms:modified xsi:type="dcterms:W3CDTF">2024-03-08T10:34:37Z</dcterms:modified>
</cp:coreProperties>
</file>