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90" r:id="rId3"/>
    <p:sldId id="286" r:id="rId4"/>
    <p:sldId id="287" r:id="rId5"/>
    <p:sldId id="288" r:id="rId6"/>
    <p:sldId id="289" r:id="rId7"/>
    <p:sldId id="296" r:id="rId8"/>
    <p:sldId id="291" r:id="rId9"/>
    <p:sldId id="295" r:id="rId10"/>
    <p:sldId id="2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E1D723-8F53-4F53-90B0-1982A396982E}" type="datetime1">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BAAAC38D-0552-4C82-B593-E6124DFADBE2}" type="datetime1">
              <a:rPr lang="en-US" smtClean="0"/>
              <a:t>4/25/2024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D9DF0F1C-5577-4ACB-BB62-DF8F3C494C7E}" type="datetime1">
              <a:rPr lang="en-US" smtClean="0"/>
              <a:t>4/25/2024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1775B394-D9F9-4F0C-B15D-605F45CB9E9F}" type="datetime1">
              <a:rPr lang="en-US" smtClean="0"/>
              <a:t>4/25/2024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752" y="975"/>
            <a:ext cx="12190247" cy="685702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pic>
      <p:sp>
        <p:nvSpPr>
          <p:cNvPr id="30" name="Rectangle 29"/>
          <p:cNvSpPr>
            <a:spLocks noGrp="1" noRot="1" noChangeAspect="1" noMove="1" noResize="1" noEditPoints="1" noAdjustHandles="1" noChangeArrowheads="1" noChangeShapeType="1" noTextEdit="1"/>
          </p:cNvSpPr>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2" name="Title 1"/>
          <p:cNvSpPr>
            <a:spLocks noGrp="1"/>
          </p:cNvSpPr>
          <p:nvPr>
            <p:ph type="ctrTitle"/>
          </p:nvPr>
        </p:nvSpPr>
        <p:spPr>
          <a:xfrm>
            <a:off x="8008397" y="1475234"/>
            <a:ext cx="3372458" cy="2901694"/>
          </a:xfrm>
        </p:spPr>
        <p:txBody>
          <a:bodyPr anchor="b">
            <a:normAutofit fontScale="90000"/>
          </a:bodyPr>
          <a:lstStyle/>
          <a:p>
            <a:r>
              <a:rPr lang="en-US" sz="4400" dirty="0">
                <a:solidFill>
                  <a:schemeClr val="tx1"/>
                </a:solidFill>
              </a:rPr>
              <a:t>SENTENCE SIMILARITY USING BERT MODEL</a:t>
            </a:r>
          </a:p>
        </p:txBody>
      </p:sp>
      <p:cxnSp>
        <p:nvCxnSpPr>
          <p:cNvPr id="32" name="Straight Connector 31"/>
          <p:cNvCxnSpPr>
            <a:cxnSpLocks noGrp="1" noRot="1" noChangeAspect="1" noMove="1" noResize="1" noEditPoints="1" noAdjustHandles="1" noChangeArrowheads="1" noChangeShapeType="1"/>
          </p:cNvCxnSpPr>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p:cNvSpPr txBox="1"/>
          <p:nvPr/>
        </p:nvSpPr>
        <p:spPr>
          <a:xfrm>
            <a:off x="3273" y="944940"/>
            <a:ext cx="5155991" cy="830997"/>
          </a:xfrm>
          <a:prstGeom prst="rect">
            <a:avLst/>
          </a:prstGeom>
          <a:noFill/>
        </p:spPr>
        <p:txBody>
          <a:bodyPr wrap="square" lIns="91440" tIns="45720" rIns="91440" bIns="45720" rtlCol="0" anchor="t">
            <a:spAutoFit/>
          </a:bodyPr>
          <a:lstStyle/>
          <a:p>
            <a:r>
              <a:rPr lang="en-IN" sz="2400" dirty="0">
                <a:solidFill>
                  <a:schemeClr val="bg1"/>
                </a:solidFill>
              </a:rPr>
              <a:t>BY-</a:t>
            </a:r>
          </a:p>
          <a:p>
            <a:r>
              <a:rPr lang="en-IN" sz="2400" dirty="0">
                <a:solidFill>
                  <a:schemeClr val="bg1"/>
                </a:solidFill>
              </a:rPr>
              <a:t>AAYUSH BHARDWAJ(9920103136)</a:t>
            </a:r>
          </a:p>
        </p:txBody>
      </p:sp>
      <p:sp>
        <p:nvSpPr>
          <p:cNvPr id="6" name="TextBox 5"/>
          <p:cNvSpPr txBox="1"/>
          <p:nvPr/>
        </p:nvSpPr>
        <p:spPr>
          <a:xfrm>
            <a:off x="3421102" y="4007067"/>
            <a:ext cx="2527530" cy="1015663"/>
          </a:xfrm>
          <a:prstGeom prst="rect">
            <a:avLst/>
          </a:prstGeom>
          <a:noFill/>
        </p:spPr>
        <p:txBody>
          <a:bodyPr wrap="square" lIns="91440" tIns="45720" rIns="91440" bIns="45720" rtlCol="0" anchor="t">
            <a:spAutoFit/>
          </a:bodyPr>
          <a:lstStyle/>
          <a:p>
            <a:r>
              <a:rPr lang="en-IN" sz="2000" b="1" dirty="0">
                <a:solidFill>
                  <a:schemeClr val="bg1"/>
                </a:solidFill>
              </a:rPr>
              <a:t>UNDER THE GUIDANCE OF-</a:t>
            </a:r>
          </a:p>
          <a:p>
            <a:r>
              <a:rPr lang="en-IN" sz="2000" b="1" dirty="0">
                <a:solidFill>
                  <a:schemeClr val="bg1"/>
                </a:solidFill>
              </a:rPr>
              <a:t>DR. KRISHNA ASAWA</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Scope</a:t>
            </a:r>
          </a:p>
        </p:txBody>
      </p:sp>
      <p:sp>
        <p:nvSpPr>
          <p:cNvPr id="3" name="Content Placeholder 2"/>
          <p:cNvSpPr>
            <a:spLocks noGrp="1"/>
          </p:cNvSpPr>
          <p:nvPr>
            <p:ph idx="1"/>
          </p:nvPr>
        </p:nvSpPr>
        <p:spPr>
          <a:xfrm>
            <a:off x="4955777" y="137064"/>
            <a:ext cx="7179173" cy="6559963"/>
          </a:xfrm>
        </p:spPr>
        <p:txBody>
          <a:bodyPr vert="horz" lIns="0" tIns="45720" rIns="0" bIns="45720" rtlCol="0" anchor="t">
            <a:noAutofit/>
          </a:bodyPr>
          <a:lstStyle/>
          <a:p>
            <a:endParaRPr lang="en-US" sz="2000" dirty="0">
              <a:solidFill>
                <a:srgbClr val="374151"/>
              </a:solidFill>
              <a:latin typeface="Times New Roman" panose="02020603050405020304"/>
              <a:ea typeface="+mn-lt"/>
              <a:cs typeface="+mn-lt"/>
            </a:endParaRPr>
          </a:p>
          <a:p>
            <a:r>
              <a:rPr lang="en-US" sz="2000" dirty="0">
                <a:solidFill>
                  <a:srgbClr val="374151"/>
                </a:solidFill>
                <a:latin typeface="Times New Roman" panose="02020603050405020304"/>
                <a:ea typeface="+mn-lt"/>
                <a:cs typeface="+mn-lt"/>
              </a:rPr>
              <a:t>The future of multilingual sentence similarity holds promise for:</a:t>
            </a:r>
          </a:p>
          <a:p>
            <a:endParaRPr lang="en-US" sz="2000" dirty="0">
              <a:solidFill>
                <a:srgbClr val="374151"/>
              </a:solidFill>
              <a:latin typeface="Times New Roman" panose="02020603050405020304"/>
              <a:ea typeface="+mn-lt"/>
              <a:cs typeface="+mn-lt"/>
            </a:endParaRPr>
          </a:p>
          <a:p>
            <a:pPr marL="457200" indent="-457200">
              <a:buAutoNum type="arabicPeriod"/>
            </a:pPr>
            <a:r>
              <a:rPr lang="en-US" sz="2000" dirty="0">
                <a:solidFill>
                  <a:srgbClr val="374151"/>
                </a:solidFill>
                <a:latin typeface="Times New Roman" panose="02020603050405020304"/>
                <a:ea typeface="+mn-lt"/>
                <a:cs typeface="+mn-lt"/>
              </a:rPr>
              <a:t>Enhanced multilingual models.</a:t>
            </a:r>
          </a:p>
          <a:p>
            <a:pPr marL="457200" indent="-457200">
              <a:buAutoNum type="arabicPeriod"/>
            </a:pPr>
            <a:r>
              <a:rPr lang="en-US" sz="2000" dirty="0">
                <a:solidFill>
                  <a:srgbClr val="374151"/>
                </a:solidFill>
                <a:latin typeface="Times New Roman" panose="02020603050405020304"/>
                <a:ea typeface="+mn-lt"/>
                <a:cs typeface="+mn-lt"/>
              </a:rPr>
              <a:t>Cross-modal similarity (e.g., text to image).</a:t>
            </a:r>
          </a:p>
          <a:p>
            <a:pPr marL="457200" indent="-457200">
              <a:buAutoNum type="arabicPeriod"/>
            </a:pPr>
            <a:r>
              <a:rPr lang="en-US" sz="2000" dirty="0">
                <a:solidFill>
                  <a:srgbClr val="374151"/>
                </a:solidFill>
                <a:latin typeface="Times New Roman" panose="02020603050405020304"/>
                <a:ea typeface="+mn-lt"/>
                <a:cs typeface="+mn-lt"/>
              </a:rPr>
              <a:t>Support for low-resource languages.</a:t>
            </a:r>
          </a:p>
          <a:p>
            <a:pPr marL="457200" indent="-457200">
              <a:buAutoNum type="arabicPeriod"/>
            </a:pPr>
            <a:r>
              <a:rPr lang="en-US" sz="2000" dirty="0">
                <a:solidFill>
                  <a:srgbClr val="374151"/>
                </a:solidFill>
                <a:latin typeface="Times New Roman" panose="02020603050405020304"/>
                <a:ea typeface="+mn-lt"/>
                <a:cs typeface="+mn-lt"/>
              </a:rPr>
              <a:t>Domain-specific applications.</a:t>
            </a:r>
          </a:p>
          <a:p>
            <a:pPr marL="457200" indent="-457200">
              <a:buAutoNum type="arabicPeriod"/>
            </a:pPr>
            <a:r>
              <a:rPr lang="en-US" sz="2000" dirty="0">
                <a:solidFill>
                  <a:srgbClr val="374151"/>
                </a:solidFill>
                <a:latin typeface="Times New Roman" panose="02020603050405020304"/>
                <a:ea typeface="+mn-lt"/>
                <a:cs typeface="+mn-lt"/>
              </a:rPr>
              <a:t>Ethical considerations for fairness.</a:t>
            </a:r>
          </a:p>
          <a:p>
            <a:pPr marL="457200" indent="-457200">
              <a:buAutoNum type="arabicPeriod"/>
            </a:pPr>
            <a:r>
              <a:rPr lang="en-US" sz="2000" dirty="0">
                <a:solidFill>
                  <a:srgbClr val="374151"/>
                </a:solidFill>
                <a:latin typeface="Times New Roman" panose="02020603050405020304"/>
                <a:ea typeface="+mn-lt"/>
                <a:cs typeface="+mn-lt"/>
              </a:rPr>
              <a:t>Educational tools and global business applications.</a:t>
            </a:r>
          </a:p>
          <a:p>
            <a:pPr marL="457200" indent="-457200">
              <a:buAutoNum type="arabicPeriod"/>
            </a:pPr>
            <a:r>
              <a:rPr lang="en-US" sz="2000" dirty="0">
                <a:solidFill>
                  <a:srgbClr val="374151"/>
                </a:solidFill>
                <a:latin typeface="Times New Roman" panose="02020603050405020304"/>
                <a:ea typeface="+mn-lt"/>
                <a:cs typeface="+mn-lt"/>
              </a:rPr>
              <a:t>Policy analysis and diplomacy.</a:t>
            </a:r>
          </a:p>
          <a:p>
            <a:pPr marL="457200" indent="-457200">
              <a:buAutoNum type="arabicPeriod"/>
            </a:pPr>
            <a:r>
              <a:rPr lang="en-US" sz="2000" dirty="0">
                <a:solidFill>
                  <a:srgbClr val="374151"/>
                </a:solidFill>
                <a:latin typeface="Times New Roman" panose="02020603050405020304"/>
                <a:ea typeface="+mn-lt"/>
                <a:cs typeface="+mn-lt"/>
              </a:rPr>
              <a:t>Improved human-machine interaction.</a:t>
            </a:r>
          </a:p>
          <a:p>
            <a:r>
              <a:rPr lang="en-US" sz="2000" dirty="0">
                <a:solidFill>
                  <a:srgbClr val="374151"/>
                </a:solidFill>
                <a:latin typeface="Times New Roman" panose="02020603050405020304"/>
                <a:ea typeface="+mn-lt"/>
                <a:cs typeface="+mn-lt"/>
              </a:rPr>
              <a:t>It will continue to impact various domains and facilitate cross-lingual communication and understanding.</a:t>
            </a:r>
          </a:p>
        </p:txBody>
      </p:sp>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85" y="2675823"/>
            <a:ext cx="3803406" cy="914400"/>
          </a:xfrm>
        </p:spPr>
        <p:txBody>
          <a:bodyPr>
            <a:normAutofit fontScale="90000"/>
          </a:bodyPr>
          <a:lstStyle/>
          <a:p>
            <a:r>
              <a:rPr lang="en-US">
                <a:solidFill>
                  <a:schemeClr val="bg1"/>
                </a:solidFill>
                <a:ea typeface="+mj-lt"/>
                <a:cs typeface="+mj-lt"/>
              </a:rPr>
              <a:t>PROBLEM </a:t>
            </a:r>
            <a:br>
              <a:rPr lang="en-US">
                <a:solidFill>
                  <a:schemeClr val="bg1"/>
                </a:solidFill>
                <a:ea typeface="+mj-lt"/>
                <a:cs typeface="+mj-lt"/>
              </a:rPr>
            </a:br>
            <a:r>
              <a:rPr lang="en-US">
                <a:solidFill>
                  <a:schemeClr val="bg1"/>
                </a:solidFill>
                <a:ea typeface="+mj-lt"/>
                <a:cs typeface="+mj-lt"/>
              </a:rPr>
              <a:t>STATEMENT </a:t>
            </a:r>
          </a:p>
        </p:txBody>
      </p:sp>
      <p:sp>
        <p:nvSpPr>
          <p:cNvPr id="3" name="Content Placeholder 2"/>
          <p:cNvSpPr>
            <a:spLocks noGrp="1"/>
          </p:cNvSpPr>
          <p:nvPr>
            <p:ph idx="1"/>
          </p:nvPr>
        </p:nvSpPr>
        <p:spPr>
          <a:xfrm>
            <a:off x="5458984" y="812799"/>
            <a:ext cx="5928344" cy="5761256"/>
          </a:xfrm>
        </p:spPr>
        <p:txBody>
          <a:bodyPr vert="horz" lIns="0" tIns="45720" rIns="0" bIns="45720" rtlCol="0" anchor="t">
            <a:noAutofit/>
          </a:bodyPr>
          <a:lstStyle/>
          <a:p>
            <a:r>
              <a:rPr lang="en-IN" sz="2800" dirty="0">
                <a:solidFill>
                  <a:srgbClr val="374151"/>
                </a:solidFill>
                <a:latin typeface="Times New Roman" panose="02020603050405020304"/>
                <a:ea typeface="+mn-lt"/>
                <a:cs typeface="+mn-lt"/>
              </a:rPr>
              <a:t>Given a pair or set of sentences written in different languages, the objective of the multilingual sentence similarity problem is to compute a similarity score or similarity measure that quantifies the degree of semantic or structural similarity between these sentences. The similarity score should capture the underlying meaning or relatedness between sentences, irrespective of the languages in which they are written.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516835"/>
            <a:ext cx="3084844" cy="5772840"/>
          </a:xfrm>
        </p:spPr>
        <p:txBody>
          <a:bodyPr anchor="ctr">
            <a:normAutofit/>
          </a:bodyPr>
          <a:lstStyle/>
          <a:p>
            <a:r>
              <a:rPr lang="en-IN" sz="3600">
                <a:solidFill>
                  <a:schemeClr val="bg1"/>
                </a:solidFill>
                <a:ea typeface="+mj-lt"/>
                <a:cs typeface="+mj-lt"/>
              </a:rPr>
              <a:t>Objectives</a:t>
            </a:r>
            <a:endParaRPr lang="en-US">
              <a:solidFill>
                <a:schemeClr val="bg1"/>
              </a:solidFill>
              <a:ea typeface="+mj-lt"/>
              <a:cs typeface="+mj-lt"/>
            </a:endParaRPr>
          </a:p>
        </p:txBody>
      </p:sp>
      <p:sp>
        <p:nvSpPr>
          <p:cNvPr id="4" name="Content Placeholder 3"/>
          <p:cNvSpPr>
            <a:spLocks noGrp="1"/>
          </p:cNvSpPr>
          <p:nvPr>
            <p:ph idx="1"/>
          </p:nvPr>
        </p:nvSpPr>
        <p:spPr>
          <a:xfrm>
            <a:off x="4280670" y="328955"/>
            <a:ext cx="7637009" cy="6420795"/>
          </a:xfrm>
        </p:spPr>
        <p:txBody>
          <a:bodyPr vert="horz" lIns="0" tIns="45720" rIns="0" bIns="45720" rtlCol="0" anchor="t">
            <a:normAutofit lnSpcReduction="10000"/>
          </a:bodyPr>
          <a:lstStyle/>
          <a:p>
            <a:pPr marL="514350" indent="-514350">
              <a:buAutoNum type="arabicPeriod"/>
            </a:pPr>
            <a:r>
              <a:rPr lang="en-IN" sz="2800" dirty="0">
                <a:solidFill>
                  <a:srgbClr val="374151"/>
                </a:solidFill>
                <a:latin typeface="Times New Roman" panose="02020603050405020304"/>
                <a:ea typeface="+mn-lt"/>
                <a:cs typeface="+mn-lt"/>
              </a:rPr>
              <a:t>Develop a model or system that can handle sentences in multiple languages with ease.</a:t>
            </a:r>
          </a:p>
          <a:p>
            <a:pPr marL="514350" indent="-514350">
              <a:buAutoNum type="arabicPeriod"/>
            </a:pPr>
            <a:r>
              <a:rPr lang="en-IN" sz="2600" dirty="0">
                <a:solidFill>
                  <a:srgbClr val="374151"/>
                </a:solidFill>
                <a:latin typeface="Times New Roman" panose="02020603050405020304"/>
                <a:ea typeface="+mn-lt"/>
                <a:cs typeface="+mn-lt"/>
              </a:rPr>
              <a:t>Ensure that the model captures the semantic meaning of sentences accurately, considering synonyms, paraphrases, and nuanced language-specific expressions.</a:t>
            </a:r>
          </a:p>
          <a:p>
            <a:pPr marL="514350" indent="-514350">
              <a:buAutoNum type="arabicPeriod"/>
            </a:pPr>
            <a:r>
              <a:rPr lang="en-IN" sz="2600">
                <a:solidFill>
                  <a:srgbClr val="374151"/>
                </a:solidFill>
                <a:latin typeface="Times New Roman" panose="02020603050405020304"/>
                <a:ea typeface="+mn-lt"/>
                <a:cs typeface="+mn-lt"/>
              </a:rPr>
              <a:t>Develop techniques for aligning sentences in different languages to facilitate meaningful cross-lingual comparisons. Translation may be required to create a common representation.</a:t>
            </a:r>
          </a:p>
          <a:p>
            <a:pPr marL="514350" indent="-514350">
              <a:buAutoNum type="arabicPeriod"/>
            </a:pPr>
            <a:r>
              <a:rPr lang="en-IN" sz="2600" dirty="0">
                <a:solidFill>
                  <a:srgbClr val="374151"/>
                </a:solidFill>
                <a:latin typeface="Times New Roman" panose="02020603050405020304"/>
                <a:ea typeface="+mn-lt"/>
                <a:cs typeface="+mn-lt"/>
              </a:rPr>
              <a:t>Explore the use of multilingual word embeddings or contextual embeddings (e.g., BERT, GPT) as a foundation for sentence similarity computation.</a:t>
            </a:r>
          </a:p>
          <a:p>
            <a:pPr marL="514350" indent="-514350">
              <a:buAutoNum type="arabicPeriod"/>
            </a:pPr>
            <a:endParaRPr lang="en-IN" sz="2600" dirty="0">
              <a:solidFill>
                <a:srgbClr val="374151"/>
              </a:solidFill>
              <a:latin typeface="Times New Roman" panose="02020603050405020304"/>
              <a:ea typeface="+mn-lt"/>
              <a:cs typeface="Arial" panose="020B0604020202020204"/>
            </a:endParaRPr>
          </a:p>
          <a:p>
            <a:pPr marL="514350" indent="-514350">
              <a:buAutoNum type="arabicPeriod"/>
            </a:pPr>
            <a:endParaRPr lang="en-IN" sz="2600" dirty="0">
              <a:solidFill>
                <a:srgbClr val="374151"/>
              </a:solidFill>
              <a:latin typeface="Times New Roman" panose="02020603050405020304"/>
              <a:ea typeface="Arial" panose="020B0604020202020204"/>
              <a:cs typeface="Arial" panose="020B0604020202020204"/>
            </a:endParaRPr>
          </a:p>
          <a:p>
            <a:pPr marL="0" indent="0">
              <a:buNone/>
            </a:pPr>
            <a:endParaRPr lang="en-IN" sz="2600" dirty="0">
              <a:solidFill>
                <a:srgbClr val="404040"/>
              </a:solidFill>
              <a:latin typeface="Times New Roman" panose="02020603050405020304"/>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8983" y="812799"/>
            <a:ext cx="6089551" cy="5790132"/>
          </a:xfrm>
        </p:spPr>
        <p:txBody>
          <a:bodyPr vert="horz" lIns="0" tIns="45720" rIns="0" bIns="45720" rtlCol="0" anchor="t">
            <a:normAutofit/>
          </a:bodyPr>
          <a:lstStyle/>
          <a:p>
            <a:pPr>
              <a:lnSpc>
                <a:spcPct val="107000"/>
              </a:lnSpc>
              <a:spcAft>
                <a:spcPts val="800"/>
              </a:spcAft>
            </a:pPr>
            <a:r>
              <a:rPr lang="en-IN" sz="2600">
                <a:effectLst/>
                <a:latin typeface="Calibri" panose="020F0502020204030204" pitchFamily="34" charset="0"/>
                <a:ea typeface="Calibri" panose="020F0502020204030204" pitchFamily="34" charset="0"/>
              </a:rPr>
              <a:t>Research in sentence similarity using BERT-based models has yielded a range of effective methods, such as Sentence-BERT, Universal Sentence Encoder, InferSent, and RoBERTa. These models have consistently achieved state-of-the-art performance on diverse sentence similarity benchmarks, highlighting the utility and versatility of BERT-based approaches in accurately measuring the semantic similarity between sentences.</a:t>
            </a:r>
          </a:p>
        </p:txBody>
      </p:sp>
      <p:sp>
        <p:nvSpPr>
          <p:cNvPr id="4" name="Text Placeholder 3"/>
          <p:cNvSpPr>
            <a:spLocks noGrp="1"/>
          </p:cNvSpPr>
          <p:nvPr>
            <p:ph type="body" sz="half" idx="2"/>
          </p:nvPr>
        </p:nvSpPr>
        <p:spPr>
          <a:xfrm>
            <a:off x="643465" y="606392"/>
            <a:ext cx="3517567" cy="5501163"/>
          </a:xfrm>
        </p:spPr>
        <p:txBody>
          <a:bodyPr vert="horz" lIns="91440" tIns="45720" rIns="91440" bIns="45720" rtlCol="0" anchor="t">
            <a:normAutofit/>
          </a:bodyPr>
          <a:lstStyle/>
          <a:p>
            <a:r>
              <a:rPr lang="en-IN" dirty="0"/>
              <a:t>	</a:t>
            </a:r>
          </a:p>
          <a:p>
            <a:endParaRPr lang="en-IN"/>
          </a:p>
          <a:p>
            <a:endParaRPr lang="en-IN"/>
          </a:p>
          <a:p>
            <a:endParaRPr lang="en-IN"/>
          </a:p>
          <a:p>
            <a:endParaRPr lang="en-IN"/>
          </a:p>
          <a:p>
            <a:r>
              <a:rPr lang="en-IN" sz="3600" dirty="0">
                <a:latin typeface="Bookman Old Style" panose="02050604050505020204"/>
              </a:rPr>
              <a:t>Work Done</a:t>
            </a:r>
          </a:p>
          <a:p>
            <a:endParaRPr lang="en-IN"/>
          </a:p>
          <a:p>
            <a:endParaRPr lang="en-IN"/>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3" name="Straight Connector 12"/>
          <p:cNvCxnSpPr>
            <a:cxnSpLocks noGrp="1" noRot="1" noChangeAspect="1" noMove="1" noResize="1" noEditPoints="1" noAdjustHandles="1" noChangeArrowheads="1" noChangeShapeType="1"/>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16"/>
          <p:cNvSpPr>
            <a:spLocks noGrp="1" noRot="1" noChangeAspect="1" noMove="1" noResize="1" noEditPoints="1" noAdjustHandles="1" noChangeArrowheads="1" noChangeShapeType="1" noTextEdit="1"/>
          </p:cNvSpPr>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35869" y="640080"/>
            <a:ext cx="3659246" cy="2862699"/>
          </a:xfrm>
        </p:spPr>
        <p:txBody>
          <a:bodyPr vert="horz" lIns="91440" tIns="45720" rIns="91440" bIns="45720" rtlCol="0" anchor="b">
            <a:normAutofit/>
          </a:bodyPr>
          <a:lstStyle/>
          <a:p>
            <a:r>
              <a:rPr lang="en-US" sz="4400"/>
              <a:t>Proposed Design</a:t>
            </a:r>
          </a:p>
        </p:txBody>
      </p:sp>
      <p:cxnSp>
        <p:nvCxnSpPr>
          <p:cNvPr id="26" name="Straight Connector 18"/>
          <p:cNvCxnSpPr>
            <a:cxnSpLocks noGrp="1" noRot="1" noChangeAspect="1" noMove="1" noResize="1" noEditPoints="1" noAdjustHandles="1" noChangeArrowheads="1" noChangeShapeType="1"/>
          </p:cNvCxnSpPr>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42979_2020_427_Fig3_HTML"/>
          <p:cNvPicPr>
            <a:picLocks noGrp="1" noChangeAspect="1"/>
          </p:cNvPicPr>
          <p:nvPr>
            <p:ph idx="1"/>
          </p:nvPr>
        </p:nvPicPr>
        <p:blipFill>
          <a:blip r:embed="rId2"/>
          <a:stretch>
            <a:fillRect/>
          </a:stretch>
        </p:blipFill>
        <p:spPr>
          <a:xfrm>
            <a:off x="6192520" y="812800"/>
            <a:ext cx="4460875" cy="5294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13" y="2666198"/>
            <a:ext cx="3517567" cy="1138185"/>
          </a:xfrm>
        </p:spPr>
        <p:txBody>
          <a:bodyPr/>
          <a:lstStyle/>
          <a:p>
            <a:r>
              <a:rPr lang="en-IN"/>
              <a:t>Implementation</a:t>
            </a:r>
          </a:p>
        </p:txBody>
      </p:sp>
      <p:sp>
        <p:nvSpPr>
          <p:cNvPr id="3" name="Content Placeholder 2"/>
          <p:cNvSpPr>
            <a:spLocks noGrp="1"/>
          </p:cNvSpPr>
          <p:nvPr>
            <p:ph idx="1"/>
          </p:nvPr>
        </p:nvSpPr>
        <p:spPr>
          <a:xfrm>
            <a:off x="5530871" y="79554"/>
            <a:ext cx="5928344" cy="5726077"/>
          </a:xfrm>
        </p:spPr>
        <p:txBody>
          <a:bodyPr vert="horz" lIns="0" tIns="45720" rIns="0" bIns="45720" rtlCol="0" anchor="t">
            <a:normAutofit/>
          </a:bodyPr>
          <a:lstStyle/>
          <a:p>
            <a:endParaRPr lang="en-IN" sz="2800" b="1" dirty="0">
              <a:latin typeface="Franklin Gothic Book" panose="020B0503020102020204"/>
            </a:endParaRPr>
          </a:p>
          <a:p>
            <a:endParaRPr lang="en-IN" sz="2800" b="1"/>
          </a:p>
          <a:p>
            <a:endParaRPr lang="en-IN" sz="2800" b="1"/>
          </a:p>
          <a:p>
            <a:endParaRPr lang="en-IN" sz="2800" b="1"/>
          </a:p>
          <a:p>
            <a:endParaRPr lang="en-IN" sz="2800" b="1"/>
          </a:p>
          <a:p>
            <a:endParaRPr lang="en-IN" sz="2800" b="1"/>
          </a:p>
          <a:p>
            <a:endParaRPr lang="en-IN" sz="2800" b="1"/>
          </a:p>
          <a:p>
            <a:pPr marL="0" indent="0">
              <a:buNone/>
            </a:pPr>
            <a:endParaRPr lang="en-IN" sz="2800" b="1" dirty="0"/>
          </a:p>
          <a:p>
            <a:endParaRPr lang="en-IN" sz="2800" b="1"/>
          </a:p>
          <a:p>
            <a:endParaRPr lang="en-IN" sz="2800" b="1"/>
          </a:p>
          <a:p>
            <a:pPr>
              <a:buFont typeface="Arial" panose="020B0604020202020204" pitchFamily="34" charset="0"/>
              <a:buChar char="•"/>
            </a:pPr>
            <a:endParaRPr lang="en-IN" sz="2800" b="1"/>
          </a:p>
          <a:p>
            <a:endParaRPr lang="en-IN"/>
          </a:p>
        </p:txBody>
      </p:sp>
      <p:pic>
        <p:nvPicPr>
          <p:cNvPr id="4" name="Picture 6" descr="C:\Users\visha\OneDrive\Desktop\Screenshot 2023-10-06 141608.pngScreenshot 2023-10-06 141608"/>
          <p:cNvPicPr>
            <a:picLocks noChangeAspect="1"/>
          </p:cNvPicPr>
          <p:nvPr/>
        </p:nvPicPr>
        <p:blipFill>
          <a:blip r:embed="rId2"/>
          <a:srcRect/>
          <a:stretch>
            <a:fillRect/>
          </a:stretch>
        </p:blipFill>
        <p:spPr>
          <a:xfrm>
            <a:off x="4681220" y="618490"/>
            <a:ext cx="7286625" cy="3849370"/>
          </a:xfrm>
          <a:prstGeom prst="rect">
            <a:avLst/>
          </a:prstGeom>
        </p:spPr>
      </p:pic>
      <p:pic>
        <p:nvPicPr>
          <p:cNvPr id="7" name="Picture 7" descr="C:\Users\visha\OneDrive\Desktop\rob.pngrob"/>
          <p:cNvPicPr>
            <a:picLocks noChangeAspect="1"/>
          </p:cNvPicPr>
          <p:nvPr/>
        </p:nvPicPr>
        <p:blipFill>
          <a:blip r:embed="rId3"/>
          <a:srcRect/>
          <a:stretch>
            <a:fillRect/>
          </a:stretch>
        </p:blipFill>
        <p:spPr>
          <a:xfrm>
            <a:off x="5068618" y="4631752"/>
            <a:ext cx="6540500" cy="13757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a:xfrm>
            <a:off x="5458984" y="-6710"/>
            <a:ext cx="5928344" cy="7020039"/>
          </a:xfrm>
        </p:spPr>
        <p:txBody>
          <a:bodyPr vert="horz" lIns="0" tIns="45720" rIns="0" bIns="45720" rtlCol="0" anchor="t">
            <a:normAutofit/>
          </a:bodyPr>
          <a:lstStyle/>
          <a:p>
            <a:r>
              <a:rPr lang="en-US" sz="2400" b="1" dirty="0"/>
              <a:t>    </a:t>
            </a:r>
            <a:endParaRPr lang="en-US"/>
          </a:p>
          <a:p>
            <a:endParaRPr lang="en-US" sz="2400" b="1"/>
          </a:p>
          <a:p>
            <a:endParaRPr lang="en-US" sz="2400" b="1"/>
          </a:p>
        </p:txBody>
      </p:sp>
      <p:sp>
        <p:nvSpPr>
          <p:cNvPr id="4" name="Text Placeholder 3"/>
          <p:cNvSpPr>
            <a:spLocks noGrp="1"/>
          </p:cNvSpPr>
          <p:nvPr>
            <p:ph type="body" sz="half" idx="2"/>
          </p:nvPr>
        </p:nvSpPr>
        <p:spPr/>
        <p:txBody>
          <a:bodyPr/>
          <a:lstStyle/>
          <a:p>
            <a:endParaRPr lang="en-US"/>
          </a:p>
        </p:txBody>
      </p:sp>
      <p:pic>
        <p:nvPicPr>
          <p:cNvPr id="7" name="Picture 7" descr="C:\Users\visha\OneDrive\Desktop\graph.pnggraph"/>
          <p:cNvPicPr>
            <a:picLocks noChangeAspect="1"/>
          </p:cNvPicPr>
          <p:nvPr/>
        </p:nvPicPr>
        <p:blipFill>
          <a:blip r:embed="rId2"/>
          <a:srcRect/>
          <a:stretch>
            <a:fillRect/>
          </a:stretch>
        </p:blipFill>
        <p:spPr>
          <a:xfrm>
            <a:off x="6079938" y="670799"/>
            <a:ext cx="4747895" cy="4409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2560320"/>
            <a:ext cx="3025252" cy="1195937"/>
          </a:xfrm>
        </p:spPr>
        <p:txBody>
          <a:bodyPr>
            <a:normAutofit/>
          </a:bodyPr>
          <a:lstStyle/>
          <a:p>
            <a:r>
              <a:rPr lang="en-IN"/>
              <a:t>Software Used </a:t>
            </a:r>
          </a:p>
        </p:txBody>
      </p:sp>
      <p:sp>
        <p:nvSpPr>
          <p:cNvPr id="3" name="Content Placeholder 2"/>
          <p:cNvSpPr>
            <a:spLocks noGrp="1"/>
          </p:cNvSpPr>
          <p:nvPr>
            <p:ph idx="1"/>
          </p:nvPr>
        </p:nvSpPr>
        <p:spPr/>
        <p:txBody>
          <a:bodyPr vert="horz" lIns="0" tIns="45720" rIns="0" bIns="45720" rtlCol="0" anchor="t">
            <a:normAutofit/>
          </a:bodyPr>
          <a:lstStyle/>
          <a:p>
            <a:pPr>
              <a:buFont typeface="Calibri" panose="020F0502020204030204" pitchFamily="34" charset="0"/>
              <a:buChar char=" "/>
            </a:pPr>
            <a:r>
              <a:rPr lang="en-IN" sz="2400" b="1" dirty="0">
                <a:ea typeface="+mn-lt"/>
                <a:cs typeface="+mn-lt"/>
              </a:rPr>
              <a:t>PYTHON</a:t>
            </a:r>
            <a:endParaRPr lang="en-US" sz="2400" dirty="0">
              <a:ea typeface="+mn-lt"/>
              <a:cs typeface="+mn-lt"/>
            </a:endParaRPr>
          </a:p>
          <a:p>
            <a:pPr>
              <a:buFont typeface="Arial,Sans-Serif" panose="020B0604020202020204" pitchFamily="34" charset="0"/>
              <a:buChar char="•"/>
            </a:pPr>
            <a:r>
              <a:rPr lang="en-IN" sz="2400" dirty="0">
                <a:ea typeface="+mn-lt"/>
                <a:cs typeface="+mn-lt"/>
              </a:rPr>
              <a:t>SCIKIT-LEARN</a:t>
            </a:r>
          </a:p>
          <a:p>
            <a:pPr>
              <a:buFont typeface="Arial,Sans-Serif" panose="020B0604020202020204" pitchFamily="34" charset="0"/>
              <a:buChar char="•"/>
            </a:pPr>
            <a:r>
              <a:rPr lang="en-IN" sz="2400" dirty="0">
                <a:ea typeface="+mn-lt"/>
                <a:cs typeface="+mn-lt"/>
              </a:rPr>
              <a:t>NUMPY LIBRARY</a:t>
            </a:r>
            <a:endParaRPr lang="en-US" sz="2400" dirty="0">
              <a:ea typeface="+mn-lt"/>
              <a:cs typeface="+mn-lt"/>
            </a:endParaRPr>
          </a:p>
          <a:p>
            <a:pPr>
              <a:buFont typeface="Arial,Sans-Serif" panose="020B0604020202020204" pitchFamily="34" charset="0"/>
              <a:buChar char="•"/>
            </a:pPr>
            <a:endParaRPr lang="en-IN" sz="2400">
              <a:ea typeface="+mn-lt"/>
              <a:cs typeface="+mn-lt"/>
            </a:endParaRPr>
          </a:p>
          <a:p>
            <a:pPr>
              <a:buFont typeface="Arial,Sans-Serif" panose="020B0604020202020204" pitchFamily="34" charset="0"/>
              <a:buChar char="•"/>
            </a:pPr>
            <a:r>
              <a:rPr lang="en-IN" sz="2400" b="1" dirty="0">
                <a:ea typeface="+mn-lt"/>
                <a:cs typeface="+mn-lt"/>
              </a:rPr>
              <a:t>BERT MODEL</a:t>
            </a:r>
            <a:endParaRPr lang="en-US" sz="2400" dirty="0">
              <a:ea typeface="+mn-lt"/>
              <a:cs typeface="+mn-lt"/>
            </a:endParaRPr>
          </a:p>
          <a:p>
            <a:pPr marL="0" indent="0">
              <a:buNone/>
            </a:pPr>
            <a:endParaRPr lang="en-IN" sz="2400" dirty="0"/>
          </a:p>
          <a:p>
            <a:pPr>
              <a:buFont typeface="Arial" panose="020B0604020202020204" pitchFamily="34" charset="0"/>
              <a:buChar char="•"/>
            </a:pPr>
            <a:endParaRPr lang="en-IN"/>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	           </a:t>
            </a:r>
          </a:p>
        </p:txBody>
      </p:sp>
      <p:sp>
        <p:nvSpPr>
          <p:cNvPr id="3" name="Text Placeholder 2"/>
          <p:cNvSpPr>
            <a:spLocks noGrp="1"/>
          </p:cNvSpPr>
          <p:nvPr>
            <p:ph type="body" sz="half" idx="2"/>
          </p:nvPr>
        </p:nvSpPr>
        <p:spPr>
          <a:xfrm>
            <a:off x="439358" y="879514"/>
            <a:ext cx="3517567" cy="4398005"/>
          </a:xfrm>
        </p:spPr>
        <p:txBody>
          <a:bodyPr vert="horz" lIns="91440" tIns="45720" rIns="91440" bIns="45720" rtlCol="0" anchor="t">
            <a:normAutofit/>
          </a:bodyPr>
          <a:lstStyle/>
          <a:p>
            <a:endParaRPr lang="en-US"/>
          </a:p>
          <a:p>
            <a:endParaRPr lang="en-US"/>
          </a:p>
          <a:p>
            <a:endParaRPr lang="en-US"/>
          </a:p>
          <a:p>
            <a:endParaRPr lang="en-US"/>
          </a:p>
          <a:p>
            <a:r>
              <a:rPr lang="en-US" sz="3600">
                <a:solidFill>
                  <a:schemeClr val="bg1"/>
                </a:solidFill>
                <a:latin typeface="Bookman Old Style" panose="02050604050505020204"/>
              </a:rPr>
              <a:t>Conclusion</a:t>
            </a:r>
          </a:p>
        </p:txBody>
      </p:sp>
      <p:sp>
        <p:nvSpPr>
          <p:cNvPr id="7" name="Content Placeholder 6"/>
          <p:cNvSpPr>
            <a:spLocks noGrp="1"/>
          </p:cNvSpPr>
          <p:nvPr>
            <p:ph idx="1"/>
          </p:nvPr>
        </p:nvSpPr>
        <p:spPr>
          <a:xfrm>
            <a:off x="4869513" y="93932"/>
            <a:ext cx="7337324" cy="6761246"/>
          </a:xfrm>
        </p:spPr>
        <p:txBody>
          <a:bodyPr vert="horz" lIns="0" tIns="45720" rIns="0" bIns="45720" rtlCol="0" anchor="t">
            <a:normAutofit lnSpcReduction="20000"/>
          </a:bodyPr>
          <a:lstStyle/>
          <a:p>
            <a:r>
              <a:rPr lang="en-US" sz="2800">
                <a:solidFill>
                  <a:srgbClr val="374151"/>
                </a:solidFill>
                <a:latin typeface="Times New Roman" panose="02020603050405020304"/>
                <a:ea typeface="+mn-lt"/>
                <a:cs typeface="+mn-lt"/>
              </a:rPr>
              <a:t>Multilingual sentence similarity, a crucial area in natural language processing (NLP), has been a subject of extensive research. The fundamental aim of this task is to accurately quantify the semantic similarity between sentences composed in different languages. Several effective methodologies have emerged in this field, such as multilingual extensions of BERT, XLM-R, mUSE, and LASER, which have consistently achieved state-of-the-art results on diverse multilingual benchmarks. Ongoing research in multilingual sentence similarity holds the potential to further enrich cross-lingual communication and advance a wide array of multilingual NLP applications by refining our ability to measure sentence relatedness across linguistic boundaries.</a:t>
            </a:r>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Integral</Template>
  <TotalTime>0</TotalTime>
  <Words>434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Arial,Sans-Serif</vt:lpstr>
      <vt:lpstr>Bookman Old Style</vt:lpstr>
      <vt:lpstr>Calibri</vt:lpstr>
      <vt:lpstr>Franklin Gothic Book</vt:lpstr>
      <vt:lpstr>Times New Roman</vt:lpstr>
      <vt:lpstr>1_RetrospectVTI</vt:lpstr>
      <vt:lpstr>SENTENCE SIMILARITY USING BERT MODEL</vt:lpstr>
      <vt:lpstr>PROBLEM  STATEMENT </vt:lpstr>
      <vt:lpstr>Objectives</vt:lpstr>
      <vt:lpstr>PowerPoint Presentation</vt:lpstr>
      <vt:lpstr>Proposed Design</vt:lpstr>
      <vt:lpstr>Implementation</vt:lpstr>
      <vt:lpstr>Implementation</vt:lpstr>
      <vt:lpstr>Software Used </vt:lpstr>
      <vt:lpstr>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MACHINE LEARNING</dc:title>
  <dc:creator>divyansh</dc:creator>
  <cp:lastModifiedBy>Max Payne</cp:lastModifiedBy>
  <cp:revision>137</cp:revision>
  <dcterms:created xsi:type="dcterms:W3CDTF">2022-09-29T16:56:00Z</dcterms:created>
  <dcterms:modified xsi:type="dcterms:W3CDTF">2024-04-25T15:19:18Z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3D189F976B364AA98BE3FC6582C1585E</vt:lpwstr>
  </property>
  <property fmtid="{D5CDD505-2E9C-101B-9397-08002B2CF9AE}" pid="4" name="KSOProductBuildVer">
    <vt:lpwstr>1033-11.2.0.11225</vt:lpwstr>
  </property>
</Properties>
</file>