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98" r:id="rId2"/>
    <p:sldId id="257" r:id="rId3"/>
    <p:sldId id="259" r:id="rId4"/>
    <p:sldId id="294" r:id="rId5"/>
    <p:sldId id="297" r:id="rId6"/>
    <p:sldId id="296" r:id="rId7"/>
    <p:sldId id="268" r:id="rId8"/>
    <p:sldId id="291" r:id="rId9"/>
    <p:sldId id="290" r:id="rId10"/>
    <p:sldId id="286" r:id="rId11"/>
    <p:sldId id="287" r:id="rId12"/>
    <p:sldId id="288" r:id="rId13"/>
    <p:sldId id="276" r:id="rId14"/>
    <p:sldId id="277" r:id="rId15"/>
    <p:sldId id="278" r:id="rId16"/>
    <p:sldId id="279" r:id="rId17"/>
    <p:sldId id="282" r:id="rId18"/>
    <p:sldId id="292" r:id="rId19"/>
    <p:sldId id="293" r:id="rId20"/>
    <p:sldId id="280" r:id="rId21"/>
    <p:sldId id="28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1618" y="77"/>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BD798E6-6016-46BA-B53C-671CA949B312}" type="datetimeFigureOut">
              <a:rPr lang="en-US"/>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852A3B7-9963-46D0-B9C4-003F578D16EC}"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ln>
            <a:miter lim="800000"/>
          </a:ln>
        </p:spPr>
        <p:txBody>
          <a:bodyPr wrap="square" numCol="1" anchorCtr="0" compatLnSpc="1"/>
          <a:lstStyle/>
          <a:p>
            <a:pPr fontAlgn="base">
              <a:spcBef>
                <a:spcPct val="0"/>
              </a:spcBef>
              <a:spcAft>
                <a:spcPct val="0"/>
              </a:spcAft>
              <a:defRPr/>
            </a:pPr>
            <a:fld id="{60656DC9-464F-4F9A-B64F-36026DEB4674}" type="slidenum">
              <a:rPr lang="en-US" smtClean="0">
                <a:cs typeface="Arial" panose="020B0604020202020204" pitchFamily="34" charset="0"/>
              </a:rPr>
              <a:t>1</a:t>
            </a:fld>
            <a:endParaRPr lang="en-US">
              <a:cs typeface="Arial" panose="020B0604020202020204" pitchFamily="34" charset="0"/>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ln>
        </p:spPr>
      </p:sp>
      <p:sp>
        <p:nvSpPr>
          <p:cNvPr id="30724"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ln>
        </p:spPr>
      </p:sp>
      <p:sp>
        <p:nvSpPr>
          <p:cNvPr id="31747" name="Notes Placeholder 2"/>
          <p:cNvSpPr>
            <a:spLocks noGrp="1"/>
          </p:cNvSpPr>
          <p:nvPr>
            <p:ph type="body" idx="1"/>
          </p:nvPr>
        </p:nvSpPr>
        <p:spPr bwMode="auto">
          <a:noFill/>
        </p:spPr>
        <p:txBody>
          <a:bodyPr wrap="square" numCol="1" anchor="t" anchorCtr="0" compatLnSpc="1"/>
          <a:lstStyle/>
          <a:p>
            <a:pPr eaLnBrk="1" hangingPunct="1">
              <a:spcBef>
                <a:spcPct val="0"/>
              </a:spcBef>
            </a:pPr>
            <a:r>
              <a:rPr lang="en-US"/>
              <a:t>reat</a:t>
            </a:r>
          </a:p>
        </p:txBody>
      </p:sp>
      <p:sp>
        <p:nvSpPr>
          <p:cNvPr id="31748"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0FAC9C9-5DC1-4C03-A025-70567CB01CCB}"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fld id="{5272B501-8930-445F-B416-D4E4318BC711}" type="datetimeFigureOut">
              <a:rPr lang="en-US"/>
              <a:t>12/4/2023</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fld id="{36E42C70-889A-420A-947E-D5742E653AD9}" type="slidenum">
              <a:rPr/>
              <a:t>‹#›</a:t>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6EE3AF0-834F-4653-A962-F73029A992EF}" type="datetimeFigureOut">
              <a:rPr lang="en-US"/>
              <a:t>12/4/2023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E82F8A-DADD-46CF-97DE-2C187721D362}"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AA28F75-5307-450E-A3C0-65447772CDBE}" type="datetimeFigureOut">
              <a:rPr lang="en-US"/>
              <a:t>12/4/2023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3A85FA-C978-4DE1-80D9-3BCA3B2FDBFF}" type="slidenum">
              <a:rPr lang="en-US"/>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545AF96-F773-4226-BF5D-88F75186864D}" type="datetimeFigureOut">
              <a:rPr lang="en-US"/>
              <a:t>12/4/2023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A4FEC20-052E-40ED-B2F8-707413AB484E}" type="slidenum">
              <a:rPr lang="en-US"/>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C9AAD55-BE8C-4785-B118-A639593C6128}" type="datetimeFigureOut">
              <a:rPr lang="en-US"/>
              <a:t>12/4/2023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259DA23-B3F9-4897-8273-4D85A436D2ED}" type="slidenum">
              <a:rPr lang="en-US"/>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ED1E9CA9-3815-461D-ADE8-8B5C9404BDE2}" type="datetimeFigureOut">
              <a:rPr lang="en-US"/>
              <a:t>12/4/2023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9FB3CD-E31F-4626-A32F-AEF9965AE359}" type="slidenum">
              <a:rPr lang="en-US"/>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A936D518-ADD8-4176-8791-5D51C11F850F}" type="datetimeFigureOut">
              <a:rPr lang="en-US"/>
              <a:t>12/4/2023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7E16DDA-FAC4-44C0-BFCA-EB1C16CB6102}" type="slidenum">
              <a:rPr lang="en-US"/>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4EDA84BB-EDE2-4F93-8167-07B9854947A3}" type="datetimeFigureOut">
              <a:rPr lang="en-US"/>
              <a:t>12/4/2023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6606104-9782-400B-9823-E0CDE2E6138F}" type="slidenum">
              <a:rPr lang="en-US"/>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621DC8-1DAD-48D3-908A-7725BAAEA63B}" type="datetimeFigureOut">
              <a:rPr lang="en-US"/>
              <a:t>12/4/2023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90E0FE6-ECDA-4DF4-9D81-76376F25494A}" type="slidenum">
              <a:rPr lang="en-US"/>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7201F1C-8DAA-45D1-AFF5-649A83BE0245}" type="datetimeFigureOut">
              <a:rPr lang="en-US"/>
              <a:t>12/4/2023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F710724-E23B-44E7-BF70-63113A2F3CBD}"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7F8B095-5E45-4BA3-A819-D2B608F69EBF}" type="datetimeFigureOut">
              <a:rPr lang="en-US"/>
              <a:t>12/4/2023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DBF2A4F-3002-4490-A2C9-F692E2D62682}" type="slidenum">
              <a:rPr lang="en-US"/>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fld id="{58BEE6EF-38E1-4C9B-ACFC-91086974F7F6}" type="datetimeFigureOut">
              <a:rPr lang="en-US"/>
              <a:t>12/4/2023</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defRPr/>
            </a:pPr>
            <a:fld id="{BAC8A7F3-BFD9-40B1-8D6C-8775F765DD46}"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ogo1"/>
          <p:cNvPicPr>
            <a:picLocks noChangeAspect="1" noChangeArrowheads="1"/>
          </p:cNvPicPr>
          <p:nvPr/>
        </p:nvPicPr>
        <p:blipFill>
          <a:blip r:embed="rId3" cstate="print"/>
          <a:srcRect/>
          <a:stretch>
            <a:fillRect/>
          </a:stretch>
        </p:blipFill>
        <p:spPr bwMode="auto">
          <a:xfrm>
            <a:off x="304800" y="60325"/>
            <a:ext cx="1143000" cy="1143000"/>
          </a:xfrm>
          <a:prstGeom prst="rect">
            <a:avLst/>
          </a:prstGeom>
          <a:noFill/>
          <a:ln w="9525">
            <a:noFill/>
            <a:miter lim="800000"/>
            <a:headEnd/>
            <a:tailEnd/>
          </a:ln>
        </p:spPr>
      </p:pic>
      <p:pic>
        <p:nvPicPr>
          <p:cNvPr id="6147" name="Picture 3" descr="strip1"/>
          <p:cNvPicPr>
            <a:picLocks noChangeAspect="1" noChangeArrowheads="1"/>
          </p:cNvPicPr>
          <p:nvPr/>
        </p:nvPicPr>
        <p:blipFill>
          <a:blip r:embed="rId4" cstate="print"/>
          <a:srcRect/>
          <a:stretch>
            <a:fillRect/>
          </a:stretch>
        </p:blipFill>
        <p:spPr bwMode="auto">
          <a:xfrm>
            <a:off x="1371600" y="593725"/>
            <a:ext cx="7620000" cy="76200"/>
          </a:xfrm>
          <a:prstGeom prst="rect">
            <a:avLst/>
          </a:prstGeom>
          <a:noFill/>
          <a:ln w="9525">
            <a:noFill/>
            <a:miter lim="800000"/>
            <a:headEnd/>
            <a:tailEnd/>
          </a:ln>
        </p:spPr>
      </p:pic>
      <p:sp>
        <p:nvSpPr>
          <p:cNvPr id="10244" name="Rectangle 5"/>
          <p:cNvSpPr>
            <a:spLocks noChangeArrowheads="1"/>
          </p:cNvSpPr>
          <p:nvPr/>
        </p:nvSpPr>
        <p:spPr bwMode="auto">
          <a:xfrm>
            <a:off x="457200" y="1066800"/>
            <a:ext cx="8686800" cy="1143000"/>
          </a:xfrm>
          <a:prstGeom prst="rect">
            <a:avLst/>
          </a:prstGeom>
          <a:noFill/>
          <a:ln w="9525">
            <a:noFill/>
            <a:miter lim="800000"/>
          </a:ln>
        </p:spPr>
        <p:txBody>
          <a:bodyPr anchor="ctr"/>
          <a:lstStyle/>
          <a:p>
            <a:pPr algn="ctr" fontAlgn="auto">
              <a:spcBef>
                <a:spcPts val="0"/>
              </a:spcBef>
              <a:spcAft>
                <a:spcPts val="0"/>
              </a:spcAft>
              <a:defRPr/>
            </a:pPr>
            <a:endParaRPr lang="en-US" sz="6000" dirty="0">
              <a:solidFill>
                <a:schemeClr val="accent3"/>
              </a:solidFill>
              <a:latin typeface="+mn-lt"/>
              <a:cs typeface="Arial" panose="020B0604020202020204" pitchFamily="34" charset="0"/>
            </a:endParaRPr>
          </a:p>
        </p:txBody>
      </p:sp>
      <p:sp>
        <p:nvSpPr>
          <p:cNvPr id="6149" name="Text Box 9"/>
          <p:cNvSpPr txBox="1">
            <a:spLocks noChangeArrowheads="1"/>
          </p:cNvSpPr>
          <p:nvPr/>
        </p:nvSpPr>
        <p:spPr bwMode="auto">
          <a:xfrm>
            <a:off x="3009900" y="5105400"/>
            <a:ext cx="6248400" cy="675640"/>
          </a:xfrm>
          <a:prstGeom prst="rect">
            <a:avLst/>
          </a:prstGeom>
          <a:noFill/>
          <a:ln w="9525">
            <a:noFill/>
            <a:miter lim="800000"/>
          </a:ln>
        </p:spPr>
        <p:txBody>
          <a:bodyPr>
            <a:spAutoFit/>
          </a:bodyPr>
          <a:lstStyle/>
          <a:p>
            <a:pPr algn="l">
              <a:spcBef>
                <a:spcPct val="50000"/>
              </a:spcBef>
            </a:pPr>
            <a:r>
              <a:rPr lang="en-US" sz="2000" b="1">
                <a:latin typeface="Trebuchet MS" panose="020B0603020202020204" pitchFamily="34" charset="0"/>
              </a:rPr>
              <a:t> </a:t>
            </a:r>
            <a:r>
              <a:rPr lang="en-US" sz="2000" b="1">
                <a:solidFill>
                  <a:schemeClr val="bg1"/>
                </a:solidFill>
                <a:latin typeface="Trebuchet MS" panose="020B0603020202020204" pitchFamily="34" charset="0"/>
              </a:rPr>
              <a:t>Submitted By: 	   		 Submitted To:</a:t>
            </a:r>
          </a:p>
          <a:p>
            <a:r>
              <a:rPr lang="en-US" b="1">
                <a:solidFill>
                  <a:schemeClr val="bg1"/>
                </a:solidFill>
                <a:latin typeface="Trebuchet MS" panose="020B0603020202020204" pitchFamily="34" charset="0"/>
              </a:rPr>
              <a:t>  Aayush Deo  		               MR.Rishi kumar</a:t>
            </a:r>
          </a:p>
        </p:txBody>
      </p:sp>
      <p:sp>
        <p:nvSpPr>
          <p:cNvPr id="6150" name="Rectangle 8"/>
          <p:cNvSpPr>
            <a:spLocks noChangeArrowheads="1"/>
          </p:cNvSpPr>
          <p:nvPr/>
        </p:nvSpPr>
        <p:spPr bwMode="auto">
          <a:xfrm>
            <a:off x="3657600" y="3004185"/>
            <a:ext cx="4953000" cy="1995170"/>
          </a:xfrm>
          <a:prstGeom prst="rect">
            <a:avLst/>
          </a:prstGeom>
          <a:noFill/>
          <a:ln w="9525">
            <a:noFill/>
            <a:miter lim="800000"/>
          </a:ln>
        </p:spPr>
        <p:txBody>
          <a:bodyPr>
            <a:noAutofit/>
          </a:bodyPr>
          <a:lstStyle/>
          <a:p>
            <a:pPr algn="ctr"/>
            <a:r>
              <a:rPr lang="en-US" sz="3600" b="1">
                <a:solidFill>
                  <a:schemeClr val="bg1"/>
                </a:solidFill>
                <a:latin typeface="Trebuchet MS" panose="020B0603020202020204" pitchFamily="34" charset="0"/>
              </a:rPr>
              <a:t>Seminar</a:t>
            </a:r>
          </a:p>
          <a:p>
            <a:pPr algn="ctr"/>
            <a:r>
              <a:rPr lang="en-US" sz="3600" b="1">
                <a:solidFill>
                  <a:schemeClr val="bg1"/>
                </a:solidFill>
                <a:latin typeface="Trebuchet MS" panose="020B0603020202020204" pitchFamily="34" charset="0"/>
              </a:rPr>
              <a:t> On</a:t>
            </a:r>
          </a:p>
          <a:p>
            <a:pPr algn="ctr"/>
            <a:r>
              <a:rPr lang="en-US" sz="3600" b="1">
                <a:solidFill>
                  <a:schemeClr val="bg1"/>
                </a:solidFill>
                <a:latin typeface="Trebuchet MS" panose="020B0603020202020204" pitchFamily="34" charset="0"/>
              </a:rPr>
              <a:t>Blue Eyes </a:t>
            </a:r>
            <a:endParaRPr lang="en-US" sz="3600">
              <a:solidFill>
                <a:schemeClr val="bg1"/>
              </a:solidFill>
              <a:latin typeface="Trebuchet MS" panose="020B0603020202020204" pitchFamily="34" charset="0"/>
            </a:endParaRPr>
          </a:p>
        </p:txBody>
      </p:sp>
      <p:pic>
        <p:nvPicPr>
          <p:cNvPr id="6151" name="Picture 2" descr="https://encrypted-tbn0.gstatic.com/images?q=tbn:ANd9GcSuD2-6hUyERXH-JKJaSBv9KhbemuxjClTD_V9jWJXC7vDxlNK3tQ"/>
          <p:cNvPicPr>
            <a:picLocks noChangeAspect="1" noChangeArrowheads="1"/>
          </p:cNvPicPr>
          <p:nvPr/>
        </p:nvPicPr>
        <p:blipFill>
          <a:blip r:embed="rId5" cstate="print"/>
          <a:srcRect/>
          <a:stretch>
            <a:fillRect/>
          </a:stretch>
        </p:blipFill>
        <p:spPr bwMode="auto">
          <a:xfrm>
            <a:off x="0" y="2819400"/>
            <a:ext cx="2667000" cy="1543050"/>
          </a:xfrm>
          <a:prstGeom prst="rect">
            <a:avLst/>
          </a:prstGeom>
          <a:noFill/>
          <a:ln w="9525">
            <a:noFill/>
            <a:miter lim="800000"/>
            <a:headEnd/>
            <a:tailEnd/>
          </a:ln>
        </p:spPr>
      </p:pic>
      <p:pic>
        <p:nvPicPr>
          <p:cNvPr id="3" name="Picture 2" descr="Screenshot 2023-12-03 104446"/>
          <p:cNvPicPr>
            <a:picLocks noChangeAspect="1"/>
          </p:cNvPicPr>
          <p:nvPr/>
        </p:nvPicPr>
        <p:blipFill>
          <a:blip r:embed="rId6"/>
          <a:stretch>
            <a:fillRect/>
          </a:stretch>
        </p:blipFill>
        <p:spPr>
          <a:xfrm>
            <a:off x="3137535" y="1029335"/>
            <a:ext cx="5398135" cy="1523365"/>
          </a:xfrm>
          <a:prstGeom prst="rect">
            <a:avLst/>
          </a:prstGeom>
        </p:spPr>
      </p:pic>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pPr eaLnBrk="1" fontAlgn="auto" hangingPunct="1">
              <a:spcAft>
                <a:spcPts val="0"/>
              </a:spcAft>
              <a:defRPr/>
            </a:pPr>
            <a:r>
              <a:rPr lang="en-US" dirty="0">
                <a:solidFill>
                  <a:srgbClr val="000000"/>
                </a:solidFill>
                <a:latin typeface="Calibri" panose="020F0502020204030204" pitchFamily="34" charset="0"/>
                <a:ea typeface="Calibri" panose="020F0502020204030204" pitchFamily="34" charset="0"/>
                <a:cs typeface="TimesNewRoman,Bold"/>
              </a:rPr>
              <a:t>THE HARDWARE</a:t>
            </a:r>
            <a:br>
              <a:rPr lang="en-US" sz="2000" dirty="0">
                <a:latin typeface="Arial" panose="020B0604020202020204" pitchFamily="34" charset="0"/>
              </a:rPr>
            </a:br>
            <a:endParaRPr lang="en-US" dirty="0"/>
          </a:p>
        </p:txBody>
      </p:sp>
      <p:pic>
        <p:nvPicPr>
          <p:cNvPr id="15363" name="Content Placeholder 4"/>
          <p:cNvPicPr>
            <a:picLocks noGrp="1"/>
          </p:cNvPicPr>
          <p:nvPr>
            <p:ph idx="1"/>
          </p:nvPr>
        </p:nvPicPr>
        <p:blipFill>
          <a:blip r:embed="rId2" cstate="print"/>
          <a:srcRect/>
          <a:stretch>
            <a:fillRect/>
          </a:stretch>
        </p:blipFill>
        <p:spPr>
          <a:xfrm>
            <a:off x="0" y="2705100"/>
            <a:ext cx="7239000" cy="4152900"/>
          </a:xfrm>
        </p:spPr>
      </p:pic>
      <p:sp>
        <p:nvSpPr>
          <p:cNvPr id="15364" name="Rectangle 1"/>
          <p:cNvSpPr>
            <a:spLocks noChangeArrowheads="1"/>
          </p:cNvSpPr>
          <p:nvPr/>
        </p:nvSpPr>
        <p:spPr bwMode="auto">
          <a:xfrm>
            <a:off x="228600" y="914400"/>
            <a:ext cx="7924800" cy="1570038"/>
          </a:xfrm>
          <a:prstGeom prst="rect">
            <a:avLst/>
          </a:prstGeom>
          <a:noFill/>
          <a:ln w="9525">
            <a:noFill/>
            <a:miter lim="800000"/>
          </a:ln>
        </p:spPr>
        <p:txBody>
          <a:bodyPr anchor="ctr">
            <a:spAutoFit/>
          </a:bodyPr>
          <a:lstStyle/>
          <a:p>
            <a:pPr eaLnBrk="0" hangingPunct="0"/>
            <a:r>
              <a:rPr lang="en-US" sz="2400" b="1">
                <a:solidFill>
                  <a:srgbClr val="000000"/>
                </a:solidFill>
                <a:latin typeface="Calibri" panose="020F0502020204030204" pitchFamily="34" charset="0"/>
                <a:ea typeface="Calibri" panose="020F0502020204030204" pitchFamily="34" charset="0"/>
                <a:cs typeface="TimesNewRoman,Bold"/>
              </a:rPr>
              <a:t>Data Acquisition Unit</a:t>
            </a:r>
            <a:endParaRPr lang="en-US" sz="2400">
              <a:ea typeface="Calibri" panose="020F0502020204030204" pitchFamily="34" charset="0"/>
              <a:cs typeface="TimesNewRoman,Bold"/>
            </a:endParaRPr>
          </a:p>
          <a:p>
            <a:pPr eaLnBrk="0" hangingPunct="0"/>
            <a:r>
              <a:rPr lang="en-US" sz="2400">
                <a:solidFill>
                  <a:srgbClr val="000000"/>
                </a:solidFill>
                <a:latin typeface="Calibri" panose="020F0502020204030204" pitchFamily="34" charset="0"/>
                <a:ea typeface="Calibri" panose="020F0502020204030204" pitchFamily="34" charset="0"/>
                <a:cs typeface="TimesNewRoman"/>
              </a:rPr>
              <a:t>Data Acquisition Unit is a mobile part of the Blue eyes system. Its main task is to fetch the physiological data from the sensor and to send it to the central system to be processed.</a:t>
            </a:r>
            <a:r>
              <a:rPr lang="en-US" sz="2400">
                <a:latin typeface="Calibri" panose="020F050202020403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4800600" cy="914400"/>
          </a:xfrm>
        </p:spPr>
        <p:txBody>
          <a:bodyPr>
            <a:noAutofit/>
          </a:bodyPr>
          <a:lstStyle/>
          <a:p>
            <a:pPr eaLnBrk="1" fontAlgn="auto" hangingPunct="1">
              <a:spcAft>
                <a:spcPts val="0"/>
              </a:spcAft>
              <a:defRPr/>
            </a:pPr>
            <a:br>
              <a:rPr lang="en-US" sz="2000" dirty="0"/>
            </a:br>
            <a:r>
              <a:rPr lang="en-US" sz="2000" dirty="0"/>
              <a:t>Central System Unit</a:t>
            </a:r>
            <a:br>
              <a:rPr lang="en-US" sz="2000" dirty="0"/>
            </a:br>
            <a:endParaRPr lang="en-US" sz="2000" dirty="0"/>
          </a:p>
        </p:txBody>
      </p:sp>
      <p:pic>
        <p:nvPicPr>
          <p:cNvPr id="16387" name="Content Placeholder 3"/>
          <p:cNvPicPr>
            <a:picLocks noGrp="1"/>
          </p:cNvPicPr>
          <p:nvPr>
            <p:ph idx="1"/>
          </p:nvPr>
        </p:nvPicPr>
        <p:blipFill>
          <a:blip r:embed="rId2" cstate="print"/>
          <a:srcRect/>
          <a:stretch>
            <a:fillRect/>
          </a:stretch>
        </p:blipFill>
        <p:spPr>
          <a:xfrm>
            <a:off x="2133600" y="3124200"/>
            <a:ext cx="6096000" cy="3810000"/>
          </a:xfrm>
        </p:spPr>
      </p:pic>
      <p:sp>
        <p:nvSpPr>
          <p:cNvPr id="16388" name="Rectangle 4"/>
          <p:cNvSpPr>
            <a:spLocks noChangeArrowheads="1"/>
          </p:cNvSpPr>
          <p:nvPr/>
        </p:nvSpPr>
        <p:spPr bwMode="auto">
          <a:xfrm>
            <a:off x="381000" y="1143000"/>
            <a:ext cx="7467600" cy="2123658"/>
          </a:xfrm>
          <a:prstGeom prst="rect">
            <a:avLst/>
          </a:prstGeom>
          <a:noFill/>
          <a:ln w="9525">
            <a:noFill/>
            <a:miter lim="800000"/>
          </a:ln>
        </p:spPr>
        <p:txBody>
          <a:bodyPr wrap="square">
            <a:spAutoFit/>
          </a:bodyPr>
          <a:lstStyle/>
          <a:p>
            <a:r>
              <a:rPr lang="en-US" sz="2200" dirty="0">
                <a:latin typeface="Trebuchet MS" panose="020B0603020202020204" pitchFamily="34" charset="0"/>
              </a:rPr>
              <a:t>Central System Unit hardware is the second peer of the wireless connection. The box contains a Bluetooth module (based on ROK101008) and a PCM codec for voice data transmission. The module is interfaced to a PC using a parallel, serial and USB cable. The audio data is accessible through standard mini-jack sockets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2590800" cy="990600"/>
          </a:xfrm>
        </p:spPr>
        <p:txBody>
          <a:bodyPr>
            <a:noAutofit/>
          </a:bodyPr>
          <a:lstStyle/>
          <a:p>
            <a:pPr eaLnBrk="1" fontAlgn="auto" hangingPunct="1">
              <a:spcAft>
                <a:spcPts val="0"/>
              </a:spcAft>
              <a:defRPr/>
            </a:pPr>
            <a:br>
              <a:rPr lang="en-US" sz="2400" dirty="0"/>
            </a:br>
            <a:r>
              <a:rPr lang="en-US" sz="2400" dirty="0"/>
              <a:t>THE SOFTWARE</a:t>
            </a:r>
            <a:br>
              <a:rPr lang="en-US" sz="2400" dirty="0"/>
            </a:br>
            <a:endParaRPr lang="en-US" sz="2400" dirty="0"/>
          </a:p>
        </p:txBody>
      </p:sp>
      <p:sp>
        <p:nvSpPr>
          <p:cNvPr id="17411" name="Rectangle 4"/>
          <p:cNvSpPr>
            <a:spLocks noChangeArrowheads="1"/>
          </p:cNvSpPr>
          <p:nvPr/>
        </p:nvSpPr>
        <p:spPr bwMode="auto">
          <a:xfrm>
            <a:off x="304800" y="1304925"/>
            <a:ext cx="7696200" cy="3170238"/>
          </a:xfrm>
          <a:prstGeom prst="rect">
            <a:avLst/>
          </a:prstGeom>
          <a:noFill/>
          <a:ln w="9525">
            <a:noFill/>
            <a:miter lim="800000"/>
          </a:ln>
        </p:spPr>
        <p:txBody>
          <a:bodyPr>
            <a:spAutoFit/>
          </a:bodyPr>
          <a:lstStyle/>
          <a:p>
            <a:r>
              <a:rPr lang="en-US" sz="2000">
                <a:latin typeface="Trebuchet MS" panose="020B0603020202020204" pitchFamily="34" charset="0"/>
              </a:rPr>
              <a:t>Blue Eyes software’s main task is to look after working operators' physiological condition. To assure instant reaction on the  operators' condition change the software performs real time buffering of the incoming data, real-time physiological data analysis and alarm triggering.</a:t>
            </a:r>
            <a:br>
              <a:rPr lang="en-US" sz="2000">
                <a:latin typeface="Trebuchet MS" panose="020B0603020202020204" pitchFamily="34" charset="0"/>
              </a:rPr>
            </a:br>
            <a:r>
              <a:rPr lang="en-US" sz="2000">
                <a:latin typeface="Trebuchet MS" panose="020B0603020202020204" pitchFamily="34" charset="0"/>
              </a:rPr>
              <a:t>The Blue Eyes software comprises several functional modules System core facilitates the transfers flow between other system modules (e.g. transfers raw data from the Connection Manager to data analyzers, processed data from the data analyzers to GUI controls, other data analyzers, data logger etc.).</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US" dirty="0"/>
              <a:t>FUTURE IMPROVEMENTS</a:t>
            </a:r>
          </a:p>
        </p:txBody>
      </p:sp>
      <p:sp>
        <p:nvSpPr>
          <p:cNvPr id="19459" name="Content Placeholder 2"/>
          <p:cNvSpPr>
            <a:spLocks noGrp="1"/>
          </p:cNvSpPr>
          <p:nvPr>
            <p:ph idx="1"/>
          </p:nvPr>
        </p:nvSpPr>
        <p:spPr/>
        <p:txBody>
          <a:bodyPr/>
          <a:lstStyle/>
          <a:p>
            <a:pPr eaLnBrk="1" hangingPunct="1"/>
            <a:r>
              <a:rPr lang="en-US" sz="2400" b="1"/>
              <a:t>DAU</a:t>
            </a:r>
          </a:p>
          <a:p>
            <a:pPr lvl="1" eaLnBrk="1" hangingPunct="1"/>
            <a:r>
              <a:rPr lang="en-US" sz="2400"/>
              <a:t>small CMOS camera to monitor the operator’s point of gaze</a:t>
            </a:r>
          </a:p>
          <a:p>
            <a:pPr lvl="1" eaLnBrk="1" hangingPunct="1"/>
            <a:r>
              <a:rPr lang="en-US" sz="2400"/>
              <a:t>single PCB (SMD technology)</a:t>
            </a:r>
          </a:p>
          <a:p>
            <a:pPr lvl="1" eaLnBrk="1" hangingPunct="1"/>
            <a:r>
              <a:rPr lang="en-US" sz="2400"/>
              <a:t>low voltage ICs - LiIO batteries power</a:t>
            </a:r>
          </a:p>
          <a:p>
            <a:pPr eaLnBrk="1" hangingPunct="1"/>
            <a:endParaRPr lang="en-US" sz="2400"/>
          </a:p>
          <a:p>
            <a:pPr eaLnBrk="1" hangingPunct="1"/>
            <a:r>
              <a:rPr lang="en-US" sz="2400" b="1"/>
              <a:t>CSU</a:t>
            </a:r>
          </a:p>
          <a:p>
            <a:pPr lvl="1" eaLnBrk="1" hangingPunct="1"/>
            <a:r>
              <a:rPr lang="en-US" sz="2400"/>
              <a:t>data mining algorithms </a:t>
            </a:r>
          </a:p>
          <a:p>
            <a:pPr lvl="1" eaLnBrk="1" hangingPunct="1"/>
            <a:r>
              <a:rPr lang="en-US" sz="2400"/>
              <a:t>advanced database encryption using e.g. AES algorithm</a:t>
            </a:r>
          </a:p>
          <a:p>
            <a:pPr eaLnBrk="1" hangingPunct="1"/>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US" dirty="0"/>
              <a:t>DATA SECURITY</a:t>
            </a:r>
          </a:p>
        </p:txBody>
      </p:sp>
      <p:sp>
        <p:nvSpPr>
          <p:cNvPr id="20483" name="Content Placeholder 2"/>
          <p:cNvSpPr>
            <a:spLocks noGrp="1"/>
          </p:cNvSpPr>
          <p:nvPr>
            <p:ph idx="1"/>
          </p:nvPr>
        </p:nvSpPr>
        <p:spPr/>
        <p:txBody>
          <a:bodyPr/>
          <a:lstStyle/>
          <a:p>
            <a:pPr eaLnBrk="1" hangingPunct="1"/>
            <a:r>
              <a:rPr lang="en-US"/>
              <a:t>Only registered mobile devices</a:t>
            </a:r>
            <a:br>
              <a:rPr lang="en-US"/>
            </a:br>
            <a:r>
              <a:rPr lang="en-US"/>
              <a:t>can connect to the system</a:t>
            </a:r>
          </a:p>
          <a:p>
            <a:pPr eaLnBrk="1" hangingPunct="1"/>
            <a:r>
              <a:rPr lang="en-US"/>
              <a:t>Bluetooth connection authentication</a:t>
            </a:r>
          </a:p>
          <a:p>
            <a:pPr eaLnBrk="1" hangingPunct="1"/>
            <a:r>
              <a:rPr lang="en-US"/>
              <a:t>Bluetooth connection encryption</a:t>
            </a:r>
          </a:p>
          <a:p>
            <a:pPr eaLnBrk="1" hangingPunct="1"/>
            <a:r>
              <a:rPr lang="en-US"/>
              <a:t>Access rights restrictions</a:t>
            </a:r>
          </a:p>
          <a:p>
            <a:pPr eaLnBrk="1" hangingPunct="1"/>
            <a:r>
              <a:rPr lang="en-US"/>
              <a:t>Personal and physiological data encryption</a:t>
            </a:r>
          </a:p>
          <a:p>
            <a:pPr eaLnBrk="1" hangingPunct="1"/>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US" dirty="0"/>
              <a:t>APPLICATIONS</a:t>
            </a:r>
          </a:p>
        </p:txBody>
      </p:sp>
      <p:sp>
        <p:nvSpPr>
          <p:cNvPr id="21507" name="Content Placeholder 2"/>
          <p:cNvSpPr>
            <a:spLocks noGrp="1"/>
          </p:cNvSpPr>
          <p:nvPr>
            <p:ph idx="1"/>
          </p:nvPr>
        </p:nvSpPr>
        <p:spPr/>
        <p:txBody>
          <a:bodyPr/>
          <a:lstStyle/>
          <a:p>
            <a:pPr algn="just" eaLnBrk="1" hangingPunct="1"/>
            <a:r>
              <a:rPr lang="en-US" sz="2800" b="1"/>
              <a:t>Generic control rooms</a:t>
            </a:r>
          </a:p>
          <a:p>
            <a:pPr algn="just" eaLnBrk="1" hangingPunct="1">
              <a:buFont typeface="Wingdings" panose="05000000000000000000" pitchFamily="2" charset="2"/>
              <a:buNone/>
            </a:pPr>
            <a:r>
              <a:rPr lang="en-US" sz="2800"/>
              <a:t>    (</a:t>
            </a:r>
            <a:r>
              <a:rPr lang="en-US" sz="2400"/>
              <a:t>System can be applied in every working environment</a:t>
            </a:r>
          </a:p>
          <a:p>
            <a:pPr algn="just" eaLnBrk="1" hangingPunct="1">
              <a:buFont typeface="Wingdings" panose="05000000000000000000" pitchFamily="2" charset="2"/>
              <a:buNone/>
            </a:pPr>
            <a:r>
              <a:rPr lang="en-US" sz="2400"/>
              <a:t>      requiring permanent operator’s attention)</a:t>
            </a:r>
            <a:endParaRPr lang="en-US" sz="2800"/>
          </a:p>
          <a:p>
            <a:pPr lvl="1" algn="just" eaLnBrk="1" hangingPunct="1"/>
            <a:r>
              <a:rPr lang="en-US" sz="2400"/>
              <a:t>Power station</a:t>
            </a:r>
          </a:p>
          <a:p>
            <a:pPr lvl="1" algn="just" eaLnBrk="1" hangingPunct="1"/>
            <a:r>
              <a:rPr lang="en-US" sz="2400"/>
              <a:t>Captain bridge</a:t>
            </a:r>
          </a:p>
          <a:p>
            <a:pPr lvl="1" algn="just" eaLnBrk="1" hangingPunct="1"/>
            <a:r>
              <a:rPr lang="en-US" sz="2400"/>
              <a:t>Flight control centers</a:t>
            </a:r>
          </a:p>
          <a:p>
            <a:pPr algn="just" eaLnBrk="1" hangingPunct="1"/>
            <a:r>
              <a:rPr lang="en-US" sz="2400" b="1"/>
              <a:t>Common application</a:t>
            </a:r>
          </a:p>
          <a:p>
            <a:pPr lvl="1" algn="just" eaLnBrk="1" hangingPunct="1"/>
            <a:r>
              <a:rPr lang="en-US" sz="2400"/>
              <a:t>A simpler system version for drivers</a:t>
            </a:r>
          </a:p>
          <a:p>
            <a:pPr algn="just" eaLnBrk="1" hangingPunct="1"/>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US" dirty="0"/>
              <a:t> ADVANTAGES</a:t>
            </a:r>
          </a:p>
        </p:txBody>
      </p:sp>
      <p:sp>
        <p:nvSpPr>
          <p:cNvPr id="22531" name="Content Placeholder 2"/>
          <p:cNvSpPr>
            <a:spLocks noGrp="1"/>
          </p:cNvSpPr>
          <p:nvPr>
            <p:ph idx="1"/>
          </p:nvPr>
        </p:nvSpPr>
        <p:spPr/>
        <p:txBody>
          <a:bodyPr/>
          <a:lstStyle/>
          <a:p>
            <a:pPr eaLnBrk="1" hangingPunct="1"/>
            <a:r>
              <a:rPr lang="en-US"/>
              <a:t>Prevention from dangerous incidents</a:t>
            </a:r>
          </a:p>
          <a:p>
            <a:pPr eaLnBrk="1" hangingPunct="1"/>
            <a:r>
              <a:rPr lang="en-US"/>
              <a:t>Physiological condition monitoring</a:t>
            </a:r>
          </a:p>
          <a:p>
            <a:pPr eaLnBrk="1" hangingPunct="1"/>
            <a:r>
              <a:rPr lang="en-US"/>
              <a:t>Operators position detection</a:t>
            </a:r>
          </a:p>
          <a:p>
            <a:pPr eaLnBrk="1" hangingPunct="1">
              <a:buFont typeface="Wingdings 2" panose="05020102010507070707" pitchFamily="18" charset="2"/>
              <a:buNone/>
            </a:pPr>
            <a:r>
              <a:rPr lang="en-US"/>
              <a:t>• The reconstruction of the course of operator’s work</a:t>
            </a:r>
          </a:p>
          <a:p>
            <a:pPr eaLnBrk="1" hangingPunct="1">
              <a:buFont typeface="Wingdings 2" panose="05020102010507070707" pitchFamily="18" charset="2"/>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US" dirty="0"/>
              <a:t>DISADVANTAGES</a:t>
            </a:r>
          </a:p>
        </p:txBody>
      </p:sp>
      <p:sp>
        <p:nvSpPr>
          <p:cNvPr id="23555" name="Content Placeholder 2"/>
          <p:cNvSpPr>
            <a:spLocks noGrp="1"/>
          </p:cNvSpPr>
          <p:nvPr>
            <p:ph idx="1"/>
          </p:nvPr>
        </p:nvSpPr>
        <p:spPr/>
        <p:txBody>
          <a:bodyPr/>
          <a:lstStyle/>
          <a:p>
            <a:pPr eaLnBrk="1" hangingPunct="1"/>
            <a:r>
              <a:rPr lang="en-US"/>
              <a:t>Doesn’t predict nor interfere with operator’s thoughts</a:t>
            </a:r>
          </a:p>
          <a:p>
            <a:pPr eaLnBrk="1" hangingPunct="1"/>
            <a:r>
              <a:rPr lang="en-US"/>
              <a:t>Cannot force directly the operator to work</a:t>
            </a:r>
          </a:p>
          <a:p>
            <a:pPr eaLnBrk="1" hangingPunct="1"/>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219200"/>
          </a:xfrm>
        </p:spPr>
        <p:txBody>
          <a:bodyPr/>
          <a:lstStyle/>
          <a:p>
            <a:pPr eaLnBrk="1" fontAlgn="auto" hangingPunct="1">
              <a:spcAft>
                <a:spcPts val="0"/>
              </a:spcAft>
              <a:defRPr/>
            </a:pPr>
            <a:r>
              <a:rPr>
                <a:latin typeface="Times New Roman" panose="02020603050405020304" pitchFamily="18" charset="0"/>
                <a:cs typeface="Times New Roman" panose="02020603050405020304" pitchFamily="18" charset="0"/>
              </a:rPr>
              <a:t>7.LIMITATIONS OF BLUE EYES</a:t>
            </a:r>
          </a:p>
        </p:txBody>
      </p:sp>
      <p:sp>
        <p:nvSpPr>
          <p:cNvPr id="24579" name="Content Placeholder 2"/>
          <p:cNvSpPr>
            <a:spLocks noGrp="1"/>
          </p:cNvSpPr>
          <p:nvPr>
            <p:ph idx="1"/>
          </p:nvPr>
        </p:nvSpPr>
        <p:spPr>
          <a:xfrm>
            <a:off x="381000" y="1905000"/>
            <a:ext cx="8229600" cy="3505200"/>
          </a:xfrm>
        </p:spPr>
        <p:txBody>
          <a:bodyPr/>
          <a:lstStyle/>
          <a:p>
            <a:pPr marL="514350" indent="-514350" algn="just"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1) Target not selected if not looked at for a set Threshold</a:t>
            </a:r>
          </a:p>
          <a:p>
            <a:pPr marL="514350" indent="-514350" algn="just" eaLnBrk="1" hangingPunct="1">
              <a:buFont typeface="Wingdings 2" panose="05020102010507070707" pitchFamily="18" charset="2"/>
              <a:buNone/>
            </a:pPr>
            <a:endParaRPr lang="en-US" sz="2800">
              <a:latin typeface="Times New Roman" panose="02020603050405020304" pitchFamily="18" charset="0"/>
              <a:cs typeface="Times New Roman" panose="02020603050405020304" pitchFamily="18" charset="0"/>
            </a:endParaRPr>
          </a:p>
          <a:p>
            <a:pPr marL="514350" indent="-514350" algn="just" eaLnBrk="1" hangingPunct="1">
              <a:buFont typeface="Wingdings 2" panose="05020102010507070707" pitchFamily="18" charset="2"/>
              <a:buNone/>
            </a:pPr>
            <a:r>
              <a:rPr lang="en-US" sz="2800">
                <a:latin typeface="Times New Roman" panose="02020603050405020304" pitchFamily="18" charset="0"/>
                <a:cs typeface="Times New Roman" panose="02020603050405020304" pitchFamily="18" charset="0"/>
              </a:rPr>
              <a:t>2) Target selected if stared at without user Intention</a:t>
            </a:r>
          </a:p>
          <a:p>
            <a:pPr marL="514350" indent="-514350" algn="just" eaLnBrk="1" hangingPunct="1">
              <a:buFont typeface="Wingdings 2" panose="05020102010507070707" pitchFamily="18" charset="2"/>
              <a:buNone/>
            </a:pPr>
            <a:endParaRPr lang="en-US" sz="2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457200" y="609600"/>
            <a:ext cx="7924800" cy="4524375"/>
          </a:xfrm>
          <a:prstGeom prst="rect">
            <a:avLst/>
          </a:prstGeom>
          <a:noFill/>
          <a:ln w="9525">
            <a:noFill/>
            <a:miter lim="800000"/>
          </a:ln>
        </p:spPr>
        <p:txBody>
          <a:bodyPr>
            <a:spAutoFit/>
          </a:bodyPr>
          <a:lstStyle/>
          <a:p>
            <a:pPr algn="ctr"/>
            <a:endParaRPr lang="en-US" sz="4000">
              <a:latin typeface="Trebuchet MS" panose="020B0603020202020204" pitchFamily="34" charset="0"/>
            </a:endParaRPr>
          </a:p>
          <a:p>
            <a:pPr algn="ctr"/>
            <a:r>
              <a:rPr lang="en-US" sz="3600">
                <a:latin typeface="Times New Roman" panose="02020603050405020304" pitchFamily="18" charset="0"/>
                <a:cs typeface="Times New Roman" panose="02020603050405020304" pitchFamily="18" charset="0"/>
              </a:rPr>
              <a:t>8.FUTURE ENHANCEMENTS</a:t>
            </a:r>
          </a:p>
          <a:p>
            <a:endParaRPr lang="en-US" sz="4000">
              <a:latin typeface="Trebuchet MS" panose="020B0603020202020204" pitchFamily="34" charset="0"/>
            </a:endParaRPr>
          </a:p>
          <a:p>
            <a:r>
              <a:rPr lang="en-US" sz="2800">
                <a:latin typeface="Times New Roman" panose="02020603050405020304" pitchFamily="18" charset="0"/>
                <a:cs typeface="Times New Roman" panose="02020603050405020304" pitchFamily="18" charset="0"/>
              </a:rPr>
              <a:t>1.In the future, ordinary household devices-such as Televisions, Ovens may be able to do their jobs when we look at them and speak to them.</a:t>
            </a: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2.Future applications of blue eye technology is limitless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pPr eaLnBrk="1" fontAlgn="auto" hangingPunct="1">
              <a:spcAft>
                <a:spcPts val="0"/>
              </a:spcAft>
              <a:defRPr/>
            </a:pPr>
            <a:r>
              <a:rPr lang="en-US" dirty="0"/>
              <a:t>CONTENTS</a:t>
            </a:r>
          </a:p>
        </p:txBody>
      </p:sp>
      <p:sp>
        <p:nvSpPr>
          <p:cNvPr id="3" name="Content Placeholder 2"/>
          <p:cNvSpPr>
            <a:spLocks noGrp="1"/>
          </p:cNvSpPr>
          <p:nvPr>
            <p:ph idx="1"/>
          </p:nvPr>
        </p:nvSpPr>
        <p:spPr>
          <a:xfrm>
            <a:off x="457200" y="1295400"/>
            <a:ext cx="7467600" cy="5257800"/>
          </a:xfrm>
        </p:spPr>
        <p:txBody>
          <a:bodyPr>
            <a:normAutofit/>
          </a:bodyPr>
          <a:lstStyle/>
          <a:p>
            <a:pPr marL="274320" indent="-274320" eaLnBrk="1" fontAlgn="auto" hangingPunct="1">
              <a:lnSpc>
                <a:spcPct val="80000"/>
              </a:lnSpc>
              <a:spcAft>
                <a:spcPts val="0"/>
              </a:spcAft>
              <a:buFont typeface="Wingdings 2" panose="05020102010507070707"/>
              <a:buChar char=""/>
              <a:defRPr/>
            </a:pPr>
            <a:r>
              <a:rPr lang="en-US" dirty="0"/>
              <a:t>Blue Eyes technology</a:t>
            </a:r>
            <a:endParaRPr lang="en-US" dirty="0">
              <a:latin typeface="+mj-lt"/>
            </a:endParaRPr>
          </a:p>
          <a:p>
            <a:pPr marL="274320" indent="-274320" eaLnBrk="1" fontAlgn="auto" hangingPunct="1">
              <a:lnSpc>
                <a:spcPct val="80000"/>
              </a:lnSpc>
              <a:spcAft>
                <a:spcPts val="0"/>
              </a:spcAft>
              <a:buFont typeface="Wingdings 2" panose="05020102010507070707"/>
              <a:buChar char=""/>
              <a:defRPr/>
            </a:pPr>
            <a:r>
              <a:rPr lang="en-US" dirty="0">
                <a:latin typeface="+mj-lt"/>
              </a:rPr>
              <a:t>About Blue Eyes</a:t>
            </a:r>
            <a:r>
              <a:rPr lang="en-US" dirty="0"/>
              <a:t> </a:t>
            </a:r>
          </a:p>
          <a:p>
            <a:pPr marL="274320" indent="-274320" eaLnBrk="1" fontAlgn="auto" hangingPunct="1">
              <a:lnSpc>
                <a:spcPct val="80000"/>
              </a:lnSpc>
              <a:spcAft>
                <a:spcPts val="0"/>
              </a:spcAft>
              <a:buFont typeface="Wingdings 2" panose="05020102010507070707"/>
              <a:buChar char=""/>
              <a:defRPr/>
            </a:pPr>
            <a:r>
              <a:rPr lang="en-US" dirty="0"/>
              <a:t>Designing</a:t>
            </a:r>
          </a:p>
          <a:p>
            <a:pPr marL="274320" indent="-274320" eaLnBrk="1" fontAlgn="auto" hangingPunct="1">
              <a:lnSpc>
                <a:spcPct val="80000"/>
              </a:lnSpc>
              <a:spcAft>
                <a:spcPts val="0"/>
              </a:spcAft>
              <a:buFont typeface="Wingdings 2" panose="05020102010507070707"/>
              <a:buChar char=""/>
              <a:defRPr/>
            </a:pPr>
            <a:r>
              <a:rPr lang="en-US" dirty="0"/>
              <a:t>System Overview</a:t>
            </a:r>
          </a:p>
          <a:p>
            <a:pPr marL="274320" indent="-274320" eaLnBrk="1" fontAlgn="auto" hangingPunct="1">
              <a:lnSpc>
                <a:spcPct val="80000"/>
              </a:lnSpc>
              <a:spcAft>
                <a:spcPts val="0"/>
              </a:spcAft>
              <a:buFont typeface="Wingdings 2" panose="05020102010507070707"/>
              <a:buChar char=""/>
              <a:defRPr/>
            </a:pPr>
            <a:r>
              <a:rPr lang="en-US" dirty="0"/>
              <a:t>Working</a:t>
            </a:r>
          </a:p>
          <a:p>
            <a:pPr marL="274320" indent="-274320" eaLnBrk="1" fontAlgn="auto" hangingPunct="1">
              <a:lnSpc>
                <a:spcPct val="80000"/>
              </a:lnSpc>
              <a:spcAft>
                <a:spcPts val="0"/>
              </a:spcAft>
              <a:buFont typeface="Wingdings 2" panose="05020102010507070707"/>
              <a:buChar char=""/>
              <a:defRPr/>
            </a:pPr>
            <a:r>
              <a:rPr lang="en-US" dirty="0"/>
              <a:t>Hardware and software</a:t>
            </a:r>
          </a:p>
          <a:p>
            <a:pPr marL="274320" indent="-274320" eaLnBrk="1" fontAlgn="auto" hangingPunct="1">
              <a:lnSpc>
                <a:spcPct val="80000"/>
              </a:lnSpc>
              <a:spcAft>
                <a:spcPts val="0"/>
              </a:spcAft>
              <a:buFont typeface="Wingdings 2" panose="05020102010507070707"/>
              <a:buChar char=""/>
              <a:defRPr/>
            </a:pPr>
            <a:r>
              <a:rPr lang="en-US" dirty="0"/>
              <a:t>Application</a:t>
            </a:r>
          </a:p>
          <a:p>
            <a:pPr marL="274320" indent="-274320" eaLnBrk="1" fontAlgn="auto" hangingPunct="1">
              <a:lnSpc>
                <a:spcPct val="80000"/>
              </a:lnSpc>
              <a:spcAft>
                <a:spcPts val="0"/>
              </a:spcAft>
              <a:buFont typeface="Wingdings 2" panose="05020102010507070707"/>
              <a:buChar char=""/>
              <a:defRPr/>
            </a:pPr>
            <a:r>
              <a:rPr lang="en-US" dirty="0"/>
              <a:t>Advantage and Disadvantage</a:t>
            </a:r>
          </a:p>
          <a:p>
            <a:pPr marL="274320" indent="-274320" eaLnBrk="1" fontAlgn="auto" hangingPunct="1">
              <a:lnSpc>
                <a:spcPct val="80000"/>
              </a:lnSpc>
              <a:spcAft>
                <a:spcPts val="0"/>
              </a:spcAft>
              <a:buFont typeface="Wingdings 2" panose="05020102010507070707"/>
              <a:buChar char=""/>
              <a:defRPr/>
            </a:pPr>
            <a:r>
              <a:rPr lang="en-US" dirty="0"/>
              <a:t>Future Enhancement </a:t>
            </a:r>
          </a:p>
          <a:p>
            <a:pPr marL="274320" indent="-274320" eaLnBrk="1" fontAlgn="auto" hangingPunct="1">
              <a:lnSpc>
                <a:spcPct val="80000"/>
              </a:lnSpc>
              <a:spcAft>
                <a:spcPts val="0"/>
              </a:spcAft>
              <a:buFont typeface="Wingdings 2" panose="05020102010507070707"/>
              <a:buChar char=""/>
              <a:defRPr/>
            </a:pPr>
            <a:r>
              <a:rPr lang="en-US" dirty="0"/>
              <a:t>Conclusion</a:t>
            </a:r>
          </a:p>
          <a:p>
            <a:pPr marL="274320" indent="-274320" eaLnBrk="1" fontAlgn="auto" hangingPunct="1">
              <a:lnSpc>
                <a:spcPct val="80000"/>
              </a:lnSpc>
              <a:spcAft>
                <a:spcPts val="0"/>
              </a:spcAft>
              <a:buFont typeface="Wingdings 2" panose="05020102010507070707"/>
              <a:buChar char=""/>
              <a:defRPr/>
            </a:pPr>
            <a:r>
              <a:rPr lang="en-US" dirty="0"/>
              <a:t>Reference </a:t>
            </a:r>
          </a:p>
          <a:p>
            <a:pPr marL="274320" indent="-274320" eaLnBrk="1" fontAlgn="auto" hangingPunct="1">
              <a:spcAft>
                <a:spcPts val="0"/>
              </a:spcAft>
              <a:buFont typeface="Wingdings 2" panose="05020102010507070707"/>
              <a:buChar cha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US" dirty="0"/>
              <a:t>CONCLUSION</a:t>
            </a:r>
          </a:p>
        </p:txBody>
      </p:sp>
      <p:sp>
        <p:nvSpPr>
          <p:cNvPr id="26627" name="Content Placeholder 2"/>
          <p:cNvSpPr>
            <a:spLocks noGrp="1"/>
          </p:cNvSpPr>
          <p:nvPr>
            <p:ph idx="1"/>
          </p:nvPr>
        </p:nvSpPr>
        <p:spPr/>
        <p:txBody>
          <a:bodyPr/>
          <a:lstStyle/>
          <a:p>
            <a:pPr eaLnBrk="1" hangingPunct="1"/>
            <a:r>
              <a:rPr lang="en-US"/>
              <a:t>In the near future ,ordinary household devices- such as television , refrigerators, ovens may be able to do their jobs when we look at them and speak to them.</a:t>
            </a:r>
          </a:p>
          <a:p>
            <a:pPr eaLnBrk="1" hangingPunct="1"/>
            <a:r>
              <a:rPr lang="en-US"/>
              <a:t>Unlimited Future applications of blue eye technology would boom the market.</a:t>
            </a:r>
          </a:p>
          <a:p>
            <a:pPr eaLnBrk="1" hangingPunct="1"/>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AutoShape 2" descr="data:image/jpeg;base64,/9j/4AAQSkZJRgABAQAAAQABAAD/2wCEAAkGBxQQEhUUEhMVFhQWGBwXGBYXGBsaIBwgFhwYFx0fGBgYHyohGh8lHBgUJjQhJikrMC8uFx8zODMsNygvLisBCgoKDg0OGBAQFzciHxwsLCwsLCwtLDcsLCwsLCwsLCwsLDA3LCwsLCwsLCwsLCwtKywsLCwsLCwsLCwsLCwsLP/AABEIAJUBUgMBIgACEQEDEQH/xAAcAAEAAgMBAQEAAAAAAAAAAAAABgcEBQgDAQL/xABLEAACAQMBBgMEBwQHBQYHAAABAgMABBEhBQYHEjFBE1FhIjJxgRQjQlJykaEzYoKxFSRDU5KiwQg0srPCRGOj0fDxFhdUZHODk//EABoBAQEBAQEBAQAAAAAAAAAAAAABAgMEBgX/xAAwEQEAAQIDAwsEAwEAAAAAAAAAAQIRAwQxEiFRBRMUMkFhcYGRobFS0eHwInKiQv/aAAwDAQACEQMRAD8AvGlKUClKUClKUClKUClKUClKUClK+E41NB9pUe2XvvYXU5t4LqN5dcKM4bAyeRiOWTAB90npUhoFKUoFKUoFKUoFKUoFKUoFKUoFKUoFYm1NpxWsbSzyLHGvVmOB6AeZPYDU157d2xDZQPPO/LGg1PUknQBR3JOgFc1b875zbVm5nykCn6qHOi9uZse85HftkgadSxC193uLa3u0EtY7YiGQsqSlva9lWYEx8ugPL0zkZ+VWbVL8Bd2Dl7+RdNY4CfmJGA+QUH8dXRQkpSlEKUpQKUpQKUpQKUpQKUrznmWNWd2CqoLMzHAAGpJJ6ACg9K+E4qnt6uNQVimz4lcDI8aXPKfVEUgkepI+FVdt/ee7vyfpNw7qf7PPKg7/ALNcL8yCfWrZbOjtub+bPsiRNcpzjqiZkb5rGCR88VDL3jjbjIitZ38i7IgPl0LHHyqjAMdK+0stln33G28b9jBbxj97nkP5hkH6VpbnirtR+lwqfgij/wCpSahVKtlskz8QtpnrfS/IRj+S1ttgcWdoW8imeT6RFn2kdUDY78joBg/HIqB0pYdhbPvEnijljOUkRXU+YcBh+hrIqtuA+1GmsGib/s8pRT+64Eg/Is4+AFWTWWHwmqE4qcR2u2a1tGZbdSVkkBwZuxAx/Z9fxfDrsOM2/vOX2fbN7I0uJAep7xKR2+9/h86qOGIuyqgLMxCqo6kscAD1JIFWIaiEz4QbDa72lEwH1dv9c5+GQg+JbHyVq6VqL8Ot1hsyzWI4MrnxJmH32AGAe4UAAfDPepRUSSlKUQpSlApSlApSlApSlApSlArwv7xII3llYJGgLMxOAAK9ya524tb9f0jL9HgI+iwtkMD+1cac3kUGvL59fLBYhpt/99JNrT8xDJAmkURPTzZwNC5yfgMAdycPcvdp9p3S26HlXBeR/uIuMkepJAHqfIGtRa27yuscal3chVVRkknoBXTXDndFdl2oQ4M8mHmca5b7oP3V6D5nvV0WdyR2FmkEaRRKFjjUIqjsFGBWRSlRkpSsPae1IbVOe4mjiTpzSMFHwGep9KDMpWv2Ntu3vFL20ySqp5SUOcHAOD8iK2FApSlApSlApSlAqquPe8HhW8dohPPOed8f3adj+J+X5I1WrXM/F6+M21rjXIj5Il9AqBiP8Tv+dIWENpXpb27yMEjRnc9FRSxPwVRnyqw93ODt5cANcMtqp6Kw8Rz/AAqQF+bZ9K00rivaytXnbkhjeRvuxqXP5KDXRewOFOz7UAvF9If70+GHyj9z9CfWpna2qRLyxoqL91FCj8hUul3NuzeF+059fo4iHnM6p/lGWHzAqQWPBC7b9tcwR+iB5P58lXxSl0up9uC1rBG0lzezciKXdlVEAVRkn2g/YGqf2s0Piv8ARhIIAfq/EILkAAZblAGScnAGmQKsvjRvv48hsbd/qoz9eynR3H2Mjqq9/NtPs1ruDO6f0y6+kSpmC3OdRo8nVR68vvH15fOira4Ybt/0fYRowxLJ9bL+JwPZ/hUKv8JPetRxc35/o+H6PAxF1MuQR/ZoSQX/ABHBC+uT21lW9u8UWzbZ7iXXl0RB1dj7qj4nv2AJ7Vyztbact3M887c0khyx7DyCjsoGgHYCkJDEq3uCG5nOfp86eypxbA9yMhpMenRfXmPkag/D/dNtq3Qi1WFBzzOAdFBA5QegZug9Ax1xiun7aBY0VEUKigKqjoAowAPlSVmXrSlKjJSleVxcJGpaRlRR1ZiFA+JOlB60qs94+MtpbsUtka6YZBYHkj08nIJb4hSPWofb8bLwTBpIYDDn2o1DBsekhYjm+IwfSi2X5SsXZe0EuYY5ojmOVFdT00YZGR2PpWVRClKUClfl3CgkkAAZJOgAHmaqzezjLFBIY7OIXBXQyliqZ7hcAl/iMDyJoLVpWm3Q2+u0bSK5UcvODzJnPKykqy5wM4IOuNRg15b77yps20knbBf3YkJ99z7o+Hc+QBoILxr328FDYW7ESyAeMw+yjD3AfvOMZ8l/EKo2va8u3mkeWVy8jkszHqSf/XTsABU84T7ki9c3V0MWkJz7WiysuSQSfsLgc3Y9OxrWjeiX8GdxPBQX1yn1rawK32EI98jszZPXouOhJqUbw8TLCxlMUkjPIvvLEpfl9Gb3c+mc+lVxxH4qNc81vYMyQdGnGVaT0Q9UT16n0HWrFx26VLJZ19sbasV5Ck8Dh43GQR+RBHUEHIIPQis2ql/2eS/0e6znw/GXl8ubkHPj5eFVtVGSuXOI+8TbQvpX5sxRsYoR2CqcFh+MgtnuCvkKsTi5v0zMdm2XMZWIWV4851/skxqWOnMR0Gnc4peaExsyMMMjFWHkVJUj5EGrDUQuf/Z5vV8O7g+2HSX4h15P0Mf+YVcFc7cDLkptQKOkkMikfAo4/wCH9a6JqSklKUohSlKBSlKBVD7+8M7+a+nmt4lljlfnUiRFIyBkMHI6HPTOmKvilFiVBbA4ebctWLW7pblsc31w1x05lVWBxk9j3q3tz7K+hiI2hcRzyE+yUQLyjGoJAHNr+6Pn239KFylKUQqB8Wd9Ds23EcLD6TNkJ35F6NJjzHQZ7nOoBFS3bu1o7KCS4mOI415j5nsAB3JJAA8yK5X3k23Jf3MtxKTl2OFJzyKM8qD0UfmcnvVhYh4bF2XJdzx28IzJKwUZ7dyzegAJPoDXVO7Ow49n20dvFnkjB9purEkszN6kkn0qBcD90/AgN7Mg8WcfVZ6rF1z6Fzr+EL616cbd7vo0H0OJiJpxlyp92LODnuC+qj0DeQyklW/FPfA7SuuWMj6NAWWLH2zoGkPnnGn7vxNRXZez5LqaOCFeaWRuVVzjXrqewABJPkDWLV9cOd149i2kl9f8qTFeYk5JiQgYQD75PUDUkhdcU0XRMNzt3ItlWiwqRkZeWU4HMx1Zj5ADQZ6BRXrsXe2yvJGjtrmOR1GSqnXA0yufeHTUZGo86oXiFxBm2m7RoWjtAfZi6F8d5cE51zhc4GnUjNR/dOOZr22FuSJvGTkI7a5bOPs8vNn93NLFnWtKVTvFPic0bPaWLlXVuWacY0x1SL1zoW7YwNdRGUi384oQbP5ooMT3Q0Kg+xGf+8Ydx9wa+fL1qjN5d5bnaMnPdSlse6g0RfwJnAPqcn1rUD5kk/Ekn+ZJqyNz+EVzdhZLom2hOvLj60j8JGI8/vZP7tXRrRXUELSMERSzHoqgknGugFbncfZ9vdX0EN0ziKRuXKEDLEeyCewY4GRrqOnWpXxD2naWIbZ+zEEZ9y7mGrPgY8IyH2iM6tjAyOXzFRbcTYj31/BCmQA4kdh9lIyGY57HoAfNhVV1LY2iQRpFEoSNFCqo6ADQAV57V2jHaxPNMwSOMczMf/WpJwAO5IrLqheOG9n0icWUTHwoDmXB0aTTA9Qg/wAzH7tZZhrN5uK99dSE28htoQfYRAvMR2MjkHX0XAHr1qyeFG27uSxludozDwQcxSSBVPKmedmYYBXm0GRn2T1BFU9uJusdoTkyHktIRz3EpPKFUZPKG+82D8Bk+Wc7iDvqL3ltrUeFYQ4EcYHLz8mgZh2A+yvzOvSqzOJHEiTaJaCAmO0Bx3DTY7v5J5J8z5CAGva5tmjwHGGKhuXuA2q8w7EjBx1wQe9WLwe3FF7J9LuFU20TEKh18Rx5j7ik/MjHQHNXRZPB/ZD2uzIhICGlZpuU/ZEmOUY7HlCnHmTVTcYd5vp18Y0OYbbMakfabTxG/MBR+DPer33v2v8AQrK4uO8cZKjzY+yg+bFRXL27+xZb+4SCLV3OSxzhQPedz2A/UkDqakJDY7kbrNtGYhm8O2iHPcT6AIoBOAW05jg/AZJ6a7jf/fYXSrY2Q5LGHlRAucy8vsjI6lM4wuMk4J1wBj73bwxRwDZ2z2/qkZzLN3uZBglifuAgY88D7IFTbh5udDsyD+ktpFFYKHjV/wCyB1BIPWVsgAYyOg1NBhbqcO4bK3a/2yMCP2hbnDLjoPEAzzuSdEBx0zknAgMkc22L9/AhUSTtlY10VFUBRzEaAKoXJ7noMkCt3vTvJdbw3iQQIwjz9TBnpjOZJSNM4JydQo0GSSWuTh7uPFsqEaK9y4+tmA6655Uz0Qaad8ZNBuN1thR7PtY7eLog1buzHVmPqST/AC7VCuK/EH6GptLQ5u5AAzLr4QbpjHWRs6DtnPkDseJ2/wAmzI/Ciw11Ip5F0xGOnO/64Hcg9gagXBu3spLnx7q5WS+ZiYo35tCckuWYBZJDroCcDXqdIiW8J+Hv0FRdXQP0p1OEOvhK3X4yHuc6Zx5k1JxLthFtW8VdB4vP85USQ/q5rqKWQIpZiAqgkk6AAakk1ydvFfm/vppUUsZ5j4ajqQSEjGPMqEHxqwsJrwE2a0l/JPj2IYSCf3pSAo/wrJ+lXzd3KQo0kjBEQFmZjgADUkk9KiW5myIthbNzcyIhGZZ5O3M2AFB6tgcqjzPQa1XG2dtXW8919EtAYrRDzNzaaA/tJcdTn3Yx369MrE1Xls69S4ijmjOUlRZEJGMq4DDQ9NCKyKxdlWC20MUEeeSJFjXJycIAoyfPArKohSlKBSlKBSlKBSlKBSlRjiJvONm2UkoI8Vvq4R5uwODjyUZY+i47igqzjfvaZ5/oUTDwoTmUqfek+6fRPL7xPdaivDvdc7TvFiP7FPrJj+6D7o9WOB8OY9qjLuTksSSckknUk6kk9yTk5rpHhDuwLGxV2XE9yFlkyMEAjKJjtyqenmzVWtEwvrpLeJ5HIWOJC7HyVBk/oK5R3l229/dS3MgwZGyF+6oAVV+SgfE5Per642bTMGy3UHBndYfkcu35ojD51Sm4Wxoby8CXL8lukbzSnPL7MYGQW+yNRk+WfiEEJdws3UjjQ7U2hhLeL2oRJoGI/tCD1AOOQd21HQZje/W+U22J1Cq6xA8sVupLEknRmVfekOQMDOOg7k+nEXfQ7RdYoRyWcBxCgBHNgcodl7ae6uNAfMmsuTY/9D2Xj3AK7QuQyW8edYIyMPIQOknKxA7rzr0IbAQe4iMbFWxldDgggEdRkaHHTTyq+eC25htITdzriadRyKRrHH1+TP7JI7AKPOq14UbqrtG9AlXNvAokkHZjnCIfRiGJ9EI710dtLaEVrE8szhI0GWY9AB/M9gBqTpSSZQXjLvebG2EELEXFwCAQcGNB7zDHQn3R06kj3aoXY+ypbuZILdC8jnQDt5sx+yo7mtvxB3lG0717hVKoFEcYbryoWILeRJZjjtkVYv8As9bNTkurk/tOYQD0UKsh/wARK/4BTQ0hLtxOHVvswc5xNcHrMyj2fSJfsD1ySe56AaPixxFForWlo39ZYYkkU/sQew/7wj/DnPlWPxI4qpCGt9nuHm1V5hqsfbCHo7+oyBjudKqKy2LLNBPdtzCCL3pTrzSOQFQE6sxZ1LHsCSdSMizVM3Uk+pJ/Uk10hwi3T/o+z55Bi4uMSPkYKDHsxnvpqT6sa532c6LNEZc+GJEMmNTyhgWwO/s5roLbfFzZ8MRaCQ3EmPZjVXUE9uZ2XCjz6n0NJJSTfPeNNm2kk7leYAiNCcc7n3VHfr18gCe1csKHuJRk5kmk1Y92lbUn+Js1JtsSX22EuNoTfsbcAaaIvMyDkiUnrhuZm190Z7ComDikEQme+O3o4oV2ZYNm1iOZph1uJNOZiR1QEadjgY0Az47s7DWG3fad3HzQRkCCFtBcSk4UHzjUgk+fKR0BB8+HW577UuQpBFtGQZnBxpqQin7zEdugyfLMk447SVZoLCEBILaMNyKMAMwKqP4UGn/5DTuEAsbeS+ukjyTLcShS2M6yN7TY8hkn4CupIlttlWiqWWK3gQLzMcfn5sx+ZJ8zXLWw9qyWdxHcQ8viREleYZGoKnIyOzHvW+vtrbQ3huY4SQ7a8ka+xGgHvOwJPQHViSew64KSYZHEXf6Xar8iAx2iN7Kd3OvK0vrgHC9tep6RnZ+1ZII50jPL46CN278gPMyqewY8ufRcd6tHiTudFs3Y0McQBZbmN5pcauxjlTPoOZhhewPxJr/cfdiTad0kKA+GCGmcfYTOup+0egHnrjANFaNoWVVYqwV88jEEBuU8p5T3wdDjoa9nu5JeVZZ5CnMPfZ3C50LBSewJ6a9q6F4hbipc7OWG1iUSWwzbqNNB7yZP3h3PVgCfOucmUgkEEEHBBGCCNCCD0IPaqRLqPcPdS22dbgW5EhkwzT6EyZGmCNAmOgGnfUkk6LiLxNi2eGhtist10I6rF11cjq3T2M588aZpCw3qvLeBreG6ljhbOUUjTPXlbHMgPkpHfzqa8LeGpvCt1eJi296OM6GU56sOoj6/i+HWJZBdsWFyFjurlX/rRd1d/efl5csR2B5xjpkDTTFaz/3/ACrqTfvc+Palt4R9iRPahcfZbGMEd1OgI/LUCubdv7BuLCTw7qIxt2OhVh5o40b+Y7gUgiW/2tv5d39rBYu6oowskryYMvL7visdFUDGevMRn0rebv3+y9hqZhKu0L4j2PCXEcen2ZG0GehfVsdFGSDWJbHWp7uZwuu75ledWt7fQlnGHYeUcZ1GR9pgBrkBulB+ZLm/3muwnuxjsObwoV68zfec9s6semB0vbdLdqHZtusMI9Xcj2pG7s3+g7DAFZG7+woLCFYLdORBr1yST1LMdST51sqiXKUpRClKUClKUClKUClKUCub+MG84vr4oh+ptuaJfV8/WMPTKhR+DPert4g7w/0dYTTjHiYCRA93f2V+ONWPoprlj559T/rVhqEn4a7BF/tCGJwDEuZZAe6x68p8wzFAR5E11GK534I7EafaCz4Ph2ysxbsWkVo1X8mc/wAI866IpKSqz/aEP9Stx/8Acj/lS1RSSEZwSOYcrY7jIbB8xlVOPQV0Fx3sWl2aHUE+DMkjYGfZKvGSfQeIDVZcNNwn2pIJJVZbNdWfp4hBxyRnv3yw6Yx16IWNG/4Nbhi4YX10mYlP1CN0dgffI7qp6eZyewzFeKG3jfbRmYH6uI+BH8IyQx+b85z5cvlXTUEKxqqIAqqAqqNAABgADyArkTa9m8E8sUgIdJGVgeuhOvzGCD3BBpBCb8M+IEOyYZo5YJJGkkDho+XoFC8rcxGMEE6Z9415XO0L7ee7WFfYiU83IMmOFenO508R+oGcZ6DlGTWl3N3LudqSARKUh+1cMp5BjQhT9tv3QfiRXR26m7MGzYBDAvq7n3nb7zH/AE6DoKEqi4s8Po7G3gntE+riURTeZyfZkc9yWJUn95Ow0rS12jNErpFNLGsmOdUdlDY6cwU+11PXzrru8tUmRo5FDo6lWU6gg6EGqxt+CNqJiz3EzQ5ysOADjyaXqw+AU+velyJVrw/3Fl2rJp9XbIQJJf5pH5tjv0Xv2BsDjVDHY7NtrS3QRxNN7o8o1ZtfMlypJOpIzVsWdqkKLHEioiAKqqMAAdgB0rS777qx7VtvAkYoQwdJAMlWGRnHcEEgjI69qiXcq1KNwty5dqzYXKQIR4svl35U83I/LqewM92VwNw+bq75kH2Yk5SfizE4+Q+dW3szZ0VtGsUEaxxoMKqjAH/mfU6mrdZlgPu1ALJrGNAkDRNFgducEE56lsnOTqTrXOVluNey3hsxEwkViGkZWCKoOPE5j1UjUY65AFdTVgXm2reHSW4hjPk8iqfyJqXsUxVM2iLsbdTd2HZtusEI0GrMersQAWb1OB8AABoKpPjpseSG/NyR9TOq4fsGRQhUnscBSPPJ8jVwXe/mz4+tyjeiBn/4Aa0d9xVshosc0n8KqP8AO2f0rPOUx2vTh5LMV6Yc+ijd192bjaUgjtoywyOaQ6IgPdn6eegyTjQV0ZuLubDsqHkTDyt+1mKgFz5DyUdlz+utRD/5rux5YLHI7e2W/wAqJp+dfpt+Nqyfs9nkevgzN+ugrPPUu88l5n/qIjxmE93p2DHtC1ktpSQrgYYdVZSGVhnyIFY+526kOy4PBhySTzSSN7zt5nHQDoAOg+ZMDk2pt+X3YnT4RRr/AMzNeTbH29N70kqf/vRP+UanOcIWOTbdbGpjzW/Vd778Kre/kM0MgtpmJLkLzK5OuWTIw37wOvcGtC24O1ZPfuAfxXEh/wBDXwcK70+9PD/jkP8A0026vpa6Dl41zEen5bfdXhHaWjeJdSC6cHKqyhYx8Yyx5z+I49O9WIbyNesiD+ICqmXhDP3uIfkrGvp4Qzf/AFEP+Bqbdf0nRMp25j/MrV/pOH++i/xr/wCdeV1NbTqY5GgkQ9UcowPxU6GqsfhFcdp4D8Q4/wBDWPLwnvB0a3b+Jh/NKbdX0tRksnOmY9lpbO2DYwtzwW1rG/3o4o1P5qM1uAwPSqGuOG1+nSBH/DIn/URWBLuxfxf9luB+BWb/AIM1OdmNYdI5KwKurmIn0+7omlc3rte8tjjx7mIj7JeRf8rH/StvY8RL+LrMJB5SIp/VcH9aRjRwK+Q8W16K4n1/K+aVU9hxccEePbKR3MbkEfBWzn8xUy2Pv5ZXIGJhGx+xNhD+ZPKfkTW4xKZ7XhxuTszhb6qN3dv+EmpXwHPSvtbeIpSlApSlApSlBUn+0NcsILSMZ5WldyfVFCgf+Ix+VUtZWrzSJFGvNJIwRFHcscD/AN+1dUb37rw7Tg8GfmGDzI66MjAEZGdDoSCD1zWr3J4d22yyXUmWY/2sgXKjphAB7IPc9T540q3W7O3D3YXZlmkAIZ/flcfadsZx6DAUeiipFSlRH5kQMCGAIIwQdQQexHevkUSoAqgKo6ADAHwAr90oFajam69ndSCS4tYZZAAOZ0DHA6A56j0NbevOedYxl2VR5sQB+ZoRF32GFUUKihVAwFUAAD0A6V+6i20uINhDp4wlb7sI58/Bh7P61q136up9LTZk7eTSHkHp2x/mrE4lPF66clj1RfZtHGd3zZPa+E4qCNY7auvfngtVP2YxzN+ev6MK/CcNjL/vl/czj7uSB/nLf6VNueyGujYVPXxo8omftHuke0d77K3yJLmPI6qp5z81TJFaC74q2S6RiaVuwVMf8ZB/Stps/cCwh6W6ufOQl/0Y8v6VvbTZ0MP7KKNPwIq/yFP5yu1k6dKaqvGYj4v8oH/8a7RuP912awHZpObHpqQg/U18Nvt+brJDDnsOTT5hXP5GrHpTYmdZXplFPUwaY8bz8qzbh7fXH+9bSY56qvO4+QLKB+VZtlwmtE9+SZ/mqj/Kuf1qf0pzdKTylmZi0VWjuiI+EUh4dbOXX6Pn8Ukh/TmxW3td3LSL9nawKfMRrn88ZraUrWzTweevM41fWrmfOX5SMLoAAPQYr9UpWnEpSlApSlApSlApSlApSlB5T26SDldVZT1DAEfkajO0eHdhNk+D4bHvExXHwX3f0qV0qTTE6w64ePiYfUqmPCVNbd4W3EWWt3WdRryn2H+AHut+Y+FQOeFkYq6srDQqwII+IOorqGo/vZulBtBCHASUD2JgBzDyB+8v7p+WDrXGrC4P2cpy1VE7OPvjjGqnt2t9LqxIVH54gdYn1GPJD1T5aehq6t2t4Yb+LxISdDhlYYZTjOCP9RpVQWPDq9lmeMoI1RuUyvkKR5oOr5Gv6Eg1ZW5248eziX8R5JSMFslFx5eGDg/xE/KmHteTXKvQ6qdqmf593b4/t0spSld3z5SlKBSlKBSlaHae91rA3hmTxJenhQgyPny5Uzg/HFSZiNW6MOuubUxfwb6lRaXaW0Lgf1a1SBT0e6b2v/5R5x8zXmm6Ek4/r17NOO8aYhTXsRHq35is7czpDtzFNO/EriO6N8+271mGx2nvdZW5IkuY+YdVU87fDlTJz6VqZt77mYf1HZ80g7STYiX4gMcsPmK3myt2rS11ht40P3sZb/E2T+tbalqp1lecwKOrRtf2nd6R90LGzNrXP7a6itV+5bpzMc+bsfZPqDSLhpaFued57hvOWQn9Vwf1qaUpzcdu9em4sdSdn+sW99fdgbO2Nb2wxDDHH6qoB+Z6n51n0pW4izy1VTVN5m5SlKIUpSgUpSgUpSgUpSgUpSgUpSgUpSgUpSgUpSgUpSgUpSgUpSgUpSgUpSgUrC2ntWG2AMrheY4VdSzHyRFyzH0ANasXV5dNiJPosH95KA0rfgizhPi+T+7WZqiHWnCqqi+kcZ/d/lduL7aEUA5pZEQHQcxAyfIA9T6CtQNs3E5xa2xCf31zzRL/AAxY8R/mFHrWZs7YMMLmTDSTHrNK3O/wBOiD91QB6VtKWme5drDp0i/jp6fnyRw7stMea8uZZh/dJmGMfwoeZv4mNbqx2fFAvLFGkY8kUL/KsmlIpiGa8auuLTO7h2ekbilKVpzKUpQKUpQKUpQKUpQKUpQKUpQKUpQKUpQKUpQKUpQKUpQKUpQKUpQKUpQKUpQKUpQKUpQKUpQeX0ZOfxORefHLz4Gcdcc3XGp09a9aUot7lKUohSlKBSlKBSlKBSlKBSlKBSlKBSlKBSlKBSlKBSlKBSlKBSlKBSlKBSlKBSlKBSlKBSlKBSlKBSlKBSlKD//Z"/>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US">
              <a:latin typeface="Trebuchet MS" panose="020B0603020202020204" pitchFamily="34" charset="0"/>
            </a:endParaRPr>
          </a:p>
        </p:txBody>
      </p:sp>
      <p:sp>
        <p:nvSpPr>
          <p:cNvPr id="28676" name="AutoShape 4" descr="data:image/jpeg;base64,/9j/4AAQSkZJRgABAQAAAQABAAD/2wCEAAkGBxQQEhUUEhMVFhQWGBwXGBYXGBsaIBwgFhwYFx0fGBgYHyohGh8lHBgUJjQhJikrMC8uFx8zODMsNygvLisBCgoKDg0OGBAQFzciHxwsLCwsLCwtLDcsLCwsLCwsLCwsLDA3LCwsLCwsLCwsLCwtKywsLCwsLCwsLCwsLCwsLP/AABEIAJUBUgMBIgACEQEDEQH/xAAcAAEAAgMBAQEAAAAAAAAAAAAABgcEBQgDAQL/xABLEAACAQMBBgMEBwQHBQYHAAABAgMABBEhBQYHEjFBE1FhIjJxgRQjQlJykaEzYoKxFSRDU5KiwQg0srPCRGOj0fDxFhdUZHODk//EABoBAQEBAQEBAQAAAAAAAAAAAAABAgMEBgX/xAAwEQEAAQIDAwsEAwEAAAAAAAAAAQIRAwQxEiFRBRMUMkFhcYGRobFS0eHwInKiQv/aAAwDAQACEQMRAD8AvGlKUClKUClKUClKUClKUClKUClK+E41NB9pUe2XvvYXU5t4LqN5dcKM4bAyeRiOWTAB90npUhoFKUoFKUoFKUoFKUoFKUoFKUoFKUoFYm1NpxWsbSzyLHGvVmOB6AeZPYDU157d2xDZQPPO/LGg1PUknQBR3JOgFc1b875zbVm5nykCn6qHOi9uZse85HftkgadSxC193uLa3u0EtY7YiGQsqSlva9lWYEx8ugPL0zkZ+VWbVL8Bd2Dl7+RdNY4CfmJGA+QUH8dXRQkpSlEKUpQKUpQKUpQKUpQKUrznmWNWd2CqoLMzHAAGpJJ6ACg9K+E4qnt6uNQVimz4lcDI8aXPKfVEUgkepI+FVdt/ee7vyfpNw7qf7PPKg7/ALNcL8yCfWrZbOjtub+bPsiRNcpzjqiZkb5rGCR88VDL3jjbjIitZ38i7IgPl0LHHyqjAMdK+0stln33G28b9jBbxj97nkP5hkH6VpbnirtR+lwqfgij/wCpSahVKtlskz8QtpnrfS/IRj+S1ttgcWdoW8imeT6RFn2kdUDY78joBg/HIqB0pYdhbPvEnijljOUkRXU+YcBh+hrIqtuA+1GmsGib/s8pRT+64Eg/Is4+AFWTWWHwmqE4qcR2u2a1tGZbdSVkkBwZuxAx/Z9fxfDrsOM2/vOX2fbN7I0uJAep7xKR2+9/h86qOGIuyqgLMxCqo6kscAD1JIFWIaiEz4QbDa72lEwH1dv9c5+GQg+JbHyVq6VqL8Ot1hsyzWI4MrnxJmH32AGAe4UAAfDPepRUSSlKUQpSlApSlApSlApSlApSlArwv7xII3llYJGgLMxOAAK9ya524tb9f0jL9HgI+iwtkMD+1cac3kUGvL59fLBYhpt/99JNrT8xDJAmkURPTzZwNC5yfgMAdycPcvdp9p3S26HlXBeR/uIuMkepJAHqfIGtRa27yuscal3chVVRkknoBXTXDndFdl2oQ4M8mHmca5b7oP3V6D5nvV0WdyR2FmkEaRRKFjjUIqjsFGBWRSlRkpSsPae1IbVOe4mjiTpzSMFHwGep9KDMpWv2Ntu3vFL20ySqp5SUOcHAOD8iK2FApSlApSlApSlAqquPe8HhW8dohPPOed8f3adj+J+X5I1WrXM/F6+M21rjXIj5Il9AqBiP8Tv+dIWENpXpb27yMEjRnc9FRSxPwVRnyqw93ODt5cANcMtqp6Kw8Rz/AAqQF+bZ9K00rivaytXnbkhjeRvuxqXP5KDXRewOFOz7UAvF9If70+GHyj9z9CfWpna2qRLyxoqL91FCj8hUul3NuzeF+059fo4iHnM6p/lGWHzAqQWPBC7b9tcwR+iB5P58lXxSl0up9uC1rBG0lzezciKXdlVEAVRkn2g/YGqf2s0Piv8ARhIIAfq/EILkAAZblAGScnAGmQKsvjRvv48hsbd/qoz9eynR3H2Mjqq9/NtPs1ruDO6f0y6+kSpmC3OdRo8nVR68vvH15fOira4Ybt/0fYRowxLJ9bL+JwPZ/hUKv8JPetRxc35/o+H6PAxF1MuQR/ZoSQX/ABHBC+uT21lW9u8UWzbZ7iXXl0RB1dj7qj4nv2AJ7Vyztbact3M887c0khyx7DyCjsoGgHYCkJDEq3uCG5nOfp86eypxbA9yMhpMenRfXmPkag/D/dNtq3Qi1WFBzzOAdFBA5QegZug9Ax1xiun7aBY0VEUKigKqjoAowAPlSVmXrSlKjJSleVxcJGpaRlRR1ZiFA+JOlB60qs94+MtpbsUtka6YZBYHkj08nIJb4hSPWofb8bLwTBpIYDDn2o1DBsekhYjm+IwfSi2X5SsXZe0EuYY5ojmOVFdT00YZGR2PpWVRClKUClfl3CgkkAAZJOgAHmaqzezjLFBIY7OIXBXQyliqZ7hcAl/iMDyJoLVpWm3Q2+u0bSK5UcvODzJnPKykqy5wM4IOuNRg15b77yps20knbBf3YkJ99z7o+Hc+QBoILxr328FDYW7ESyAeMw+yjD3AfvOMZ8l/EKo2va8u3mkeWVy8jkszHqSf/XTsABU84T7ki9c3V0MWkJz7WiysuSQSfsLgc3Y9OxrWjeiX8GdxPBQX1yn1rawK32EI98jszZPXouOhJqUbw8TLCxlMUkjPIvvLEpfl9Gb3c+mc+lVxxH4qNc81vYMyQdGnGVaT0Q9UT16n0HWrFx26VLJZ19sbasV5Ck8Dh43GQR+RBHUEHIIPQis2ql/2eS/0e6znw/GXl8ubkHPj5eFVtVGSuXOI+8TbQvpX5sxRsYoR2CqcFh+MgtnuCvkKsTi5v0zMdm2XMZWIWV4851/skxqWOnMR0Gnc4peaExsyMMMjFWHkVJUj5EGrDUQuf/Z5vV8O7g+2HSX4h15P0Mf+YVcFc7cDLkptQKOkkMikfAo4/wCH9a6JqSklKUohSlKBSlKBVD7+8M7+a+nmt4lljlfnUiRFIyBkMHI6HPTOmKvilFiVBbA4ebctWLW7pblsc31w1x05lVWBxk9j3q3tz7K+hiI2hcRzyE+yUQLyjGoJAHNr+6Pn239KFylKUQqB8Wd9Ds23EcLD6TNkJ35F6NJjzHQZ7nOoBFS3bu1o7KCS4mOI415j5nsAB3JJAA8yK5X3k23Jf3MtxKTl2OFJzyKM8qD0UfmcnvVhYh4bF2XJdzx28IzJKwUZ7dyzegAJPoDXVO7Ow49n20dvFnkjB9purEkszN6kkn0qBcD90/AgN7Mg8WcfVZ6rF1z6Fzr+EL616cbd7vo0H0OJiJpxlyp92LODnuC+qj0DeQyklW/FPfA7SuuWMj6NAWWLH2zoGkPnnGn7vxNRXZez5LqaOCFeaWRuVVzjXrqewABJPkDWLV9cOd149i2kl9f8qTFeYk5JiQgYQD75PUDUkhdcU0XRMNzt3ItlWiwqRkZeWU4HMx1Zj5ADQZ6BRXrsXe2yvJGjtrmOR1GSqnXA0yufeHTUZGo86oXiFxBm2m7RoWjtAfZi6F8d5cE51zhc4GnUjNR/dOOZr22FuSJvGTkI7a5bOPs8vNn93NLFnWtKVTvFPic0bPaWLlXVuWacY0x1SL1zoW7YwNdRGUi384oQbP5ooMT3Q0Kg+xGf+8Ydx9wa+fL1qjN5d5bnaMnPdSlse6g0RfwJnAPqcn1rUD5kk/Ekn+ZJqyNz+EVzdhZLom2hOvLj60j8JGI8/vZP7tXRrRXUELSMERSzHoqgknGugFbncfZ9vdX0EN0ziKRuXKEDLEeyCewY4GRrqOnWpXxD2naWIbZ+zEEZ9y7mGrPgY8IyH2iM6tjAyOXzFRbcTYj31/BCmQA4kdh9lIyGY57HoAfNhVV1LY2iQRpFEoSNFCqo6ADQAV57V2jHaxPNMwSOMczMf/WpJwAO5IrLqheOG9n0icWUTHwoDmXB0aTTA9Qg/wAzH7tZZhrN5uK99dSE28htoQfYRAvMR2MjkHX0XAHr1qyeFG27uSxludozDwQcxSSBVPKmedmYYBXm0GRn2T1BFU9uJusdoTkyHktIRz3EpPKFUZPKG+82D8Bk+Wc7iDvqL3ltrUeFYQ4EcYHLz8mgZh2A+yvzOvSqzOJHEiTaJaCAmO0Bx3DTY7v5J5J8z5CAGva5tmjwHGGKhuXuA2q8w7EjBx1wQe9WLwe3FF7J9LuFU20TEKh18Rx5j7ik/MjHQHNXRZPB/ZD2uzIhICGlZpuU/ZEmOUY7HlCnHmTVTcYd5vp18Y0OYbbMakfabTxG/MBR+DPer33v2v8AQrK4uO8cZKjzY+yg+bFRXL27+xZb+4SCLV3OSxzhQPedz2A/UkDqakJDY7kbrNtGYhm8O2iHPcT6AIoBOAW05jg/AZJ6a7jf/fYXSrY2Q5LGHlRAucy8vsjI6lM4wuMk4J1wBj73bwxRwDZ2z2/qkZzLN3uZBglifuAgY88D7IFTbh5udDsyD+ktpFFYKHjV/wCyB1BIPWVsgAYyOg1NBhbqcO4bK3a/2yMCP2hbnDLjoPEAzzuSdEBx0zknAgMkc22L9/AhUSTtlY10VFUBRzEaAKoXJ7noMkCt3vTvJdbw3iQQIwjz9TBnpjOZJSNM4JydQo0GSSWuTh7uPFsqEaK9y4+tmA6655Uz0Qaad8ZNBuN1thR7PtY7eLog1buzHVmPqST/AC7VCuK/EH6GptLQ5u5AAzLr4QbpjHWRs6DtnPkDseJ2/wAmzI/Ciw11Ip5F0xGOnO/64Hcg9gagXBu3spLnx7q5WS+ZiYo35tCckuWYBZJDroCcDXqdIiW8J+Hv0FRdXQP0p1OEOvhK3X4yHuc6Zx5k1JxLthFtW8VdB4vP85USQ/q5rqKWQIpZiAqgkk6AAakk1ydvFfm/vppUUsZ5j4ajqQSEjGPMqEHxqwsJrwE2a0l/JPj2IYSCf3pSAo/wrJ+lXzd3KQo0kjBEQFmZjgADUkk9KiW5myIthbNzcyIhGZZ5O3M2AFB6tgcqjzPQa1XG2dtXW8919EtAYrRDzNzaaA/tJcdTn3Yx369MrE1Xls69S4ijmjOUlRZEJGMq4DDQ9NCKyKxdlWC20MUEeeSJFjXJycIAoyfPArKohSlKBSlKBSlKBSlKBSlRjiJvONm2UkoI8Vvq4R5uwODjyUZY+i47igqzjfvaZ5/oUTDwoTmUqfek+6fRPL7xPdaivDvdc7TvFiP7FPrJj+6D7o9WOB8OY9qjLuTksSSckknUk6kk9yTk5rpHhDuwLGxV2XE9yFlkyMEAjKJjtyqenmzVWtEwvrpLeJ5HIWOJC7HyVBk/oK5R3l229/dS3MgwZGyF+6oAVV+SgfE5Per642bTMGy3UHBndYfkcu35ojD51Sm4Wxoby8CXL8lukbzSnPL7MYGQW+yNRk+WfiEEJdws3UjjQ7U2hhLeL2oRJoGI/tCD1AOOQd21HQZje/W+U22J1Cq6xA8sVupLEknRmVfekOQMDOOg7k+nEXfQ7RdYoRyWcBxCgBHNgcodl7ae6uNAfMmsuTY/9D2Xj3AK7QuQyW8edYIyMPIQOknKxA7rzr0IbAQe4iMbFWxldDgggEdRkaHHTTyq+eC25htITdzriadRyKRrHH1+TP7JI7AKPOq14UbqrtG9AlXNvAokkHZjnCIfRiGJ9EI710dtLaEVrE8szhI0GWY9AB/M9gBqTpSSZQXjLvebG2EELEXFwCAQcGNB7zDHQn3R06kj3aoXY+ypbuZILdC8jnQDt5sx+yo7mtvxB3lG0717hVKoFEcYbryoWILeRJZjjtkVYv8As9bNTkurk/tOYQD0UKsh/wARK/4BTQ0hLtxOHVvswc5xNcHrMyj2fSJfsD1ySe56AaPixxFForWlo39ZYYkkU/sQew/7wj/DnPlWPxI4qpCGt9nuHm1V5hqsfbCHo7+oyBjudKqKy2LLNBPdtzCCL3pTrzSOQFQE6sxZ1LHsCSdSMizVM3Uk+pJ/Uk10hwi3T/o+z55Bi4uMSPkYKDHsxnvpqT6sa532c6LNEZc+GJEMmNTyhgWwO/s5roLbfFzZ8MRaCQ3EmPZjVXUE9uZ2XCjz6n0NJJSTfPeNNm2kk7leYAiNCcc7n3VHfr18gCe1csKHuJRk5kmk1Y92lbUn+Js1JtsSX22EuNoTfsbcAaaIvMyDkiUnrhuZm190Z7ComDikEQme+O3o4oV2ZYNm1iOZph1uJNOZiR1QEadjgY0Az47s7DWG3fad3HzQRkCCFtBcSk4UHzjUgk+fKR0BB8+HW577UuQpBFtGQZnBxpqQin7zEdugyfLMk447SVZoLCEBILaMNyKMAMwKqP4UGn/5DTuEAsbeS+ukjyTLcShS2M6yN7TY8hkn4CupIlttlWiqWWK3gQLzMcfn5sx+ZJ8zXLWw9qyWdxHcQ8viREleYZGoKnIyOzHvW+vtrbQ3huY4SQ7a8ka+xGgHvOwJPQHViSew64KSYZHEXf6Xar8iAx2iN7Kd3OvK0vrgHC9tep6RnZ+1ZII50jPL46CN278gPMyqewY8ufRcd6tHiTudFs3Y0McQBZbmN5pcauxjlTPoOZhhewPxJr/cfdiTad0kKA+GCGmcfYTOup+0egHnrjANFaNoWVVYqwV88jEEBuU8p5T3wdDjoa9nu5JeVZZ5CnMPfZ3C50LBSewJ6a9q6F4hbipc7OWG1iUSWwzbqNNB7yZP3h3PVgCfOucmUgkEEEHBBGCCNCCD0IPaqRLqPcPdS22dbgW5EhkwzT6EyZGmCNAmOgGnfUkk6LiLxNi2eGhtist10I6rF11cjq3T2M588aZpCw3qvLeBreG6ljhbOUUjTPXlbHMgPkpHfzqa8LeGpvCt1eJi296OM6GU56sOoj6/i+HWJZBdsWFyFjurlX/rRd1d/efl5csR2B5xjpkDTTFaz/3/ACrqTfvc+Palt4R9iRPahcfZbGMEd1OgI/LUCubdv7BuLCTw7qIxt2OhVh5o40b+Y7gUgiW/2tv5d39rBYu6oowskryYMvL7visdFUDGevMRn0rebv3+y9hqZhKu0L4j2PCXEcen2ZG0GehfVsdFGSDWJbHWp7uZwuu75ledWt7fQlnGHYeUcZ1GR9pgBrkBulB+ZLm/3muwnuxjsObwoV68zfec9s6semB0vbdLdqHZtusMI9Xcj2pG7s3+g7DAFZG7+woLCFYLdORBr1yST1LMdST51sqiXKUpRClKUClKUClKUClKUCub+MG84vr4oh+ptuaJfV8/WMPTKhR+DPert4g7w/0dYTTjHiYCRA93f2V+ONWPoprlj559T/rVhqEn4a7BF/tCGJwDEuZZAe6x68p8wzFAR5E11GK534I7EafaCz4Ph2ysxbsWkVo1X8mc/wAI866IpKSqz/aEP9Stx/8Acj/lS1RSSEZwSOYcrY7jIbB8xlVOPQV0Fx3sWl2aHUE+DMkjYGfZKvGSfQeIDVZcNNwn2pIJJVZbNdWfp4hBxyRnv3yw6Yx16IWNG/4Nbhi4YX10mYlP1CN0dgffI7qp6eZyewzFeKG3jfbRmYH6uI+BH8IyQx+b85z5cvlXTUEKxqqIAqqAqqNAABgADyArkTa9m8E8sUgIdJGVgeuhOvzGCD3BBpBCb8M+IEOyYZo5YJJGkkDho+XoFC8rcxGMEE6Z9415XO0L7ee7WFfYiU83IMmOFenO508R+oGcZ6DlGTWl3N3LudqSARKUh+1cMp5BjQhT9tv3QfiRXR26m7MGzYBDAvq7n3nb7zH/AE6DoKEqi4s8Po7G3gntE+riURTeZyfZkc9yWJUn95Ow0rS12jNErpFNLGsmOdUdlDY6cwU+11PXzrru8tUmRo5FDo6lWU6gg6EGqxt+CNqJiz3EzQ5ysOADjyaXqw+AU+velyJVrw/3Fl2rJp9XbIQJJf5pH5tjv0Xv2BsDjVDHY7NtrS3QRxNN7o8o1ZtfMlypJOpIzVsWdqkKLHEioiAKqqMAAdgB0rS777qx7VtvAkYoQwdJAMlWGRnHcEEgjI69qiXcq1KNwty5dqzYXKQIR4svl35U83I/LqewM92VwNw+bq75kH2Yk5SfizE4+Q+dW3szZ0VtGsUEaxxoMKqjAH/mfU6mrdZlgPu1ALJrGNAkDRNFgducEE56lsnOTqTrXOVluNey3hsxEwkViGkZWCKoOPE5j1UjUY65AFdTVgXm2reHSW4hjPk8iqfyJqXsUxVM2iLsbdTd2HZtusEI0GrMersQAWb1OB8AABoKpPjpseSG/NyR9TOq4fsGRQhUnscBSPPJ8jVwXe/mz4+tyjeiBn/4Aa0d9xVshosc0n8KqP8AO2f0rPOUx2vTh5LMV6Yc+ijd192bjaUgjtoywyOaQ6IgPdn6eegyTjQV0ZuLubDsqHkTDyt+1mKgFz5DyUdlz+utRD/5rux5YLHI7e2W/wAqJp+dfpt+Nqyfs9nkevgzN+ugrPPUu88l5n/qIjxmE93p2DHtC1ktpSQrgYYdVZSGVhnyIFY+526kOy4PBhySTzSSN7zt5nHQDoAOg+ZMDk2pt+X3YnT4RRr/AMzNeTbH29N70kqf/vRP+UanOcIWOTbdbGpjzW/Vd778Kre/kM0MgtpmJLkLzK5OuWTIw37wOvcGtC24O1ZPfuAfxXEh/wBDXwcK70+9PD/jkP8A0026vpa6Dl41zEen5bfdXhHaWjeJdSC6cHKqyhYx8Yyx5z+I49O9WIbyNesiD+ICqmXhDP3uIfkrGvp4Qzf/AFEP+Bqbdf0nRMp25j/MrV/pOH++i/xr/wCdeV1NbTqY5GgkQ9UcowPxU6GqsfhFcdp4D8Q4/wBDWPLwnvB0a3b+Jh/NKbdX0tRksnOmY9lpbO2DYwtzwW1rG/3o4o1P5qM1uAwPSqGuOG1+nSBH/DIn/URWBLuxfxf9luB+BWb/AIM1OdmNYdI5KwKurmIn0+7omlc3rte8tjjx7mIj7JeRf8rH/StvY8RL+LrMJB5SIp/VcH9aRjRwK+Q8W16K4n1/K+aVU9hxccEePbKR3MbkEfBWzn8xUy2Pv5ZXIGJhGx+xNhD+ZPKfkTW4xKZ7XhxuTszhb6qN3dv+EmpXwHPSvtbeIpSlApSlApSlBUn+0NcsILSMZ5WldyfVFCgf+Ix+VUtZWrzSJFGvNJIwRFHcscD/AN+1dUb37rw7Tg8GfmGDzI66MjAEZGdDoSCD1zWr3J4d22yyXUmWY/2sgXKjphAB7IPc9T540q3W7O3D3YXZlmkAIZ/flcfadsZx6DAUeiipFSlRH5kQMCGAIIwQdQQexHevkUSoAqgKo6ADAHwAr90oFajam69ndSCS4tYZZAAOZ0DHA6A56j0NbevOedYxl2VR5sQB+ZoRF32GFUUKihVAwFUAAD0A6V+6i20uINhDp4wlb7sI58/Bh7P61q136up9LTZk7eTSHkHp2x/mrE4lPF66clj1RfZtHGd3zZPa+E4qCNY7auvfngtVP2YxzN+ev6MK/CcNjL/vl/czj7uSB/nLf6VNueyGujYVPXxo8omftHuke0d77K3yJLmPI6qp5z81TJFaC74q2S6RiaVuwVMf8ZB/Stps/cCwh6W6ufOQl/0Y8v6VvbTZ0MP7KKNPwIq/yFP5yu1k6dKaqvGYj4v8oH/8a7RuP912awHZpObHpqQg/U18Nvt+brJDDnsOTT5hXP5GrHpTYmdZXplFPUwaY8bz8qzbh7fXH+9bSY56qvO4+QLKB+VZtlwmtE9+SZ/mqj/Kuf1qf0pzdKTylmZi0VWjuiI+EUh4dbOXX6Pn8Ukh/TmxW3td3LSL9nawKfMRrn88ZraUrWzTweevM41fWrmfOX5SMLoAAPQYr9UpWnEpSlApSlApSlApSlApSlB5T26SDldVZT1DAEfkajO0eHdhNk+D4bHvExXHwX3f0qV0qTTE6w64ePiYfUqmPCVNbd4W3EWWt3WdRryn2H+AHut+Y+FQOeFkYq6srDQqwII+IOorqGo/vZulBtBCHASUD2JgBzDyB+8v7p+WDrXGrC4P2cpy1VE7OPvjjGqnt2t9LqxIVH54gdYn1GPJD1T5aehq6t2t4Yb+LxISdDhlYYZTjOCP9RpVQWPDq9lmeMoI1RuUyvkKR5oOr5Gv6Eg1ZW5248eziX8R5JSMFslFx5eGDg/xE/KmHteTXKvQ6qdqmf593b4/t0spSld3z5SlKBSlKBSlaHae91rA3hmTxJenhQgyPny5Uzg/HFSZiNW6MOuubUxfwb6lRaXaW0Lgf1a1SBT0e6b2v/5R5x8zXmm6Ek4/r17NOO8aYhTXsRHq35is7czpDtzFNO/EriO6N8+271mGx2nvdZW5IkuY+YdVU87fDlTJz6VqZt77mYf1HZ80g7STYiX4gMcsPmK3myt2rS11ht40P3sZb/E2T+tbalqp1lecwKOrRtf2nd6R90LGzNrXP7a6itV+5bpzMc+bsfZPqDSLhpaFued57hvOWQn9Vwf1qaUpzcdu9em4sdSdn+sW99fdgbO2Nb2wxDDHH6qoB+Z6n51n0pW4izy1VTVN5m5SlKIUpSgUpSgUpSgUpSgUpSgUpSgUpSgUpSgUpSgUpSgUpSgUpSgUpSgUpSgUrC2ntWG2AMrheY4VdSzHyRFyzH0ANasXV5dNiJPosH95KA0rfgizhPi+T+7WZqiHWnCqqi+kcZ/d/lduL7aEUA5pZEQHQcxAyfIA9T6CtQNs3E5xa2xCf31zzRL/AAxY8R/mFHrWZs7YMMLmTDSTHrNK3O/wBOiD91QB6VtKWme5drDp0i/jp6fnyRw7stMea8uZZh/dJmGMfwoeZv4mNbqx2fFAvLFGkY8kUL/KsmlIpiGa8auuLTO7h2ekbilKVpzKUpQKUpQKUpQKUpQKUpQKUpQKUpQKUpQKUpQKUpQKUpQKUpQKUpQKUpQKUpQKUpQKUpQKUpQeX0ZOfxORefHLz4Gcdcc3XGp09a9aUot7lKUohSlKBSlKBSlKBSlKBSlKBSlKBSlKBSlKBSlKBSlKBSlKBSlKBSlKBSlKBSlKBSlKBSlKBSlKBSlKBSlKD//Z"/>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US">
              <a:latin typeface="Trebuchet MS" panose="020B0603020202020204" pitchFamily="34" charset="0"/>
            </a:endParaRPr>
          </a:p>
        </p:txBody>
      </p:sp>
      <p:sp>
        <p:nvSpPr>
          <p:cNvPr id="28677" name="AutoShape 6" descr="data:image/jpeg;base64,/9j/4AAQSkZJRgABAQAAAQABAAD/2wCEAAkGBxQQEhUUEhMVFhQWGBwXGBYXGBsaIBwgFhwYFx0fGBgYHyohGh8lHBgUJjQhJikrMC8uFx8zODMsNygvLisBCgoKDg0OGBAQFzciHxwsLCwsLCwtLDcsLCwsLCwsLCwsLDA3LCwsLCwsLCwsLCwtKywsLCwsLCwsLCwsLCwsLP/AABEIAJUBUgMBIgACEQEDEQH/xAAcAAEAAgMBAQEAAAAAAAAAAAAABgcEBQgDAQL/xABLEAACAQMBBgMEBwQHBQYHAAABAgMABBEhBQYHEjFBE1FhIjJxgRQjQlJykaEzYoKxFSRDU5KiwQg0srPCRGOj0fDxFhdUZHODk//EABoBAQEBAQEBAQAAAAAAAAAAAAABAgMEBgX/xAAwEQEAAQIDAwsEAwEAAAAAAAAAAQIRAwQxEiFRBRMUMkFhcYGRobFS0eHwInKiQv/aAAwDAQACEQMRAD8AvGlKUClKUClKUClKUClKUClKUClK+E41NB9pUe2XvvYXU5t4LqN5dcKM4bAyeRiOWTAB90npUhoFKUoFKUoFKUoFKUoFKUoFKUoFKUoFYm1NpxWsbSzyLHGvVmOB6AeZPYDU157d2xDZQPPO/LGg1PUknQBR3JOgFc1b875zbVm5nykCn6qHOi9uZse85HftkgadSxC193uLa3u0EtY7YiGQsqSlva9lWYEx8ugPL0zkZ+VWbVL8Bd2Dl7+RdNY4CfmJGA+QUH8dXRQkpSlEKUpQKUpQKUpQKUpQKUrznmWNWd2CqoLMzHAAGpJJ6ACg9K+E4qnt6uNQVimz4lcDI8aXPKfVEUgkepI+FVdt/ee7vyfpNw7qf7PPKg7/ALNcL8yCfWrZbOjtub+bPsiRNcpzjqiZkb5rGCR88VDL3jjbjIitZ38i7IgPl0LHHyqjAMdK+0stln33G28b9jBbxj97nkP5hkH6VpbnirtR+lwqfgij/wCpSahVKtlskz8QtpnrfS/IRj+S1ttgcWdoW8imeT6RFn2kdUDY78joBg/HIqB0pYdhbPvEnijljOUkRXU+YcBh+hrIqtuA+1GmsGib/s8pRT+64Eg/Is4+AFWTWWHwmqE4qcR2u2a1tGZbdSVkkBwZuxAx/Z9fxfDrsOM2/vOX2fbN7I0uJAep7xKR2+9/h86qOGIuyqgLMxCqo6kscAD1JIFWIaiEz4QbDa72lEwH1dv9c5+GQg+JbHyVq6VqL8Ot1hsyzWI4MrnxJmH32AGAe4UAAfDPepRUSSlKUQpSlApSlApSlApSlApSlArwv7xII3llYJGgLMxOAAK9ya524tb9f0jL9HgI+iwtkMD+1cac3kUGvL59fLBYhpt/99JNrT8xDJAmkURPTzZwNC5yfgMAdycPcvdp9p3S26HlXBeR/uIuMkepJAHqfIGtRa27yuscal3chVVRkknoBXTXDndFdl2oQ4M8mHmca5b7oP3V6D5nvV0WdyR2FmkEaRRKFjjUIqjsFGBWRSlRkpSsPae1IbVOe4mjiTpzSMFHwGep9KDMpWv2Ntu3vFL20ySqp5SUOcHAOD8iK2FApSlApSlApSlAqquPe8HhW8dohPPOed8f3adj+J+X5I1WrXM/F6+M21rjXIj5Il9AqBiP8Tv+dIWENpXpb27yMEjRnc9FRSxPwVRnyqw93ODt5cANcMtqp6Kw8Rz/AAqQF+bZ9K00rivaytXnbkhjeRvuxqXP5KDXRewOFOz7UAvF9If70+GHyj9z9CfWpna2qRLyxoqL91FCj8hUul3NuzeF+059fo4iHnM6p/lGWHzAqQWPBC7b9tcwR+iB5P58lXxSl0up9uC1rBG0lzezciKXdlVEAVRkn2g/YGqf2s0Piv8ARhIIAfq/EILkAAZblAGScnAGmQKsvjRvv48hsbd/qoz9eynR3H2Mjqq9/NtPs1ruDO6f0y6+kSpmC3OdRo8nVR68vvH15fOira4Ybt/0fYRowxLJ9bL+JwPZ/hUKv8JPetRxc35/o+H6PAxF1MuQR/ZoSQX/ABHBC+uT21lW9u8UWzbZ7iXXl0RB1dj7qj4nv2AJ7Vyztbact3M887c0khyx7DyCjsoGgHYCkJDEq3uCG5nOfp86eypxbA9yMhpMenRfXmPkag/D/dNtq3Qi1WFBzzOAdFBA5QegZug9Ax1xiun7aBY0VEUKigKqjoAowAPlSVmXrSlKjJSleVxcJGpaRlRR1ZiFA+JOlB60qs94+MtpbsUtka6YZBYHkj08nIJb4hSPWofb8bLwTBpIYDDn2o1DBsekhYjm+IwfSi2X5SsXZe0EuYY5ojmOVFdT00YZGR2PpWVRClKUClfl3CgkkAAZJOgAHmaqzezjLFBIY7OIXBXQyliqZ7hcAl/iMDyJoLVpWm3Q2+u0bSK5UcvODzJnPKykqy5wM4IOuNRg15b77yps20knbBf3YkJ99z7o+Hc+QBoILxr328FDYW7ESyAeMw+yjD3AfvOMZ8l/EKo2va8u3mkeWVy8jkszHqSf/XTsABU84T7ki9c3V0MWkJz7WiysuSQSfsLgc3Y9OxrWjeiX8GdxPBQX1yn1rawK32EI98jszZPXouOhJqUbw8TLCxlMUkjPIvvLEpfl9Gb3c+mc+lVxxH4qNc81vYMyQdGnGVaT0Q9UT16n0HWrFx26VLJZ19sbasV5Ck8Dh43GQR+RBHUEHIIPQis2ql/2eS/0e6znw/GXl8ubkHPj5eFVtVGSuXOI+8TbQvpX5sxRsYoR2CqcFh+MgtnuCvkKsTi5v0zMdm2XMZWIWV4851/skxqWOnMR0Gnc4peaExsyMMMjFWHkVJUj5EGrDUQuf/Z5vV8O7g+2HSX4h15P0Mf+YVcFc7cDLkptQKOkkMikfAo4/wCH9a6JqSklKUohSlKBSlKBVD7+8M7+a+nmt4lljlfnUiRFIyBkMHI6HPTOmKvilFiVBbA4ebctWLW7pblsc31w1x05lVWBxk9j3q3tz7K+hiI2hcRzyE+yUQLyjGoJAHNr+6Pn239KFylKUQqB8Wd9Ds23EcLD6TNkJ35F6NJjzHQZ7nOoBFS3bu1o7KCS4mOI415j5nsAB3JJAA8yK5X3k23Jf3MtxKTl2OFJzyKM8qD0UfmcnvVhYh4bF2XJdzx28IzJKwUZ7dyzegAJPoDXVO7Ow49n20dvFnkjB9purEkszN6kkn0qBcD90/AgN7Mg8WcfVZ6rF1z6Fzr+EL616cbd7vo0H0OJiJpxlyp92LODnuC+qj0DeQyklW/FPfA7SuuWMj6NAWWLH2zoGkPnnGn7vxNRXZez5LqaOCFeaWRuVVzjXrqewABJPkDWLV9cOd149i2kl9f8qTFeYk5JiQgYQD75PUDUkhdcU0XRMNzt3ItlWiwqRkZeWU4HMx1Zj5ADQZ6BRXrsXe2yvJGjtrmOR1GSqnXA0yufeHTUZGo86oXiFxBm2m7RoWjtAfZi6F8d5cE51zhc4GnUjNR/dOOZr22FuSJvGTkI7a5bOPs8vNn93NLFnWtKVTvFPic0bPaWLlXVuWacY0x1SL1zoW7YwNdRGUi384oQbP5ooMT3Q0Kg+xGf+8Ydx9wa+fL1qjN5d5bnaMnPdSlse6g0RfwJnAPqcn1rUD5kk/Ekn+ZJqyNz+EVzdhZLom2hOvLj60j8JGI8/vZP7tXRrRXUELSMERSzHoqgknGugFbncfZ9vdX0EN0ziKRuXKEDLEeyCewY4GRrqOnWpXxD2naWIbZ+zEEZ9y7mGrPgY8IyH2iM6tjAyOXzFRbcTYj31/BCmQA4kdh9lIyGY57HoAfNhVV1LY2iQRpFEoSNFCqo6ADQAV57V2jHaxPNMwSOMczMf/WpJwAO5IrLqheOG9n0icWUTHwoDmXB0aTTA9Qg/wAzH7tZZhrN5uK99dSE28htoQfYRAvMR2MjkHX0XAHr1qyeFG27uSxludozDwQcxSSBVPKmedmYYBXm0GRn2T1BFU9uJusdoTkyHktIRz3EpPKFUZPKG+82D8Bk+Wc7iDvqL3ltrUeFYQ4EcYHLz8mgZh2A+yvzOvSqzOJHEiTaJaCAmO0Bx3DTY7v5J5J8z5CAGva5tmjwHGGKhuXuA2q8w7EjBx1wQe9WLwe3FF7J9LuFU20TEKh18Rx5j7ik/MjHQHNXRZPB/ZD2uzIhICGlZpuU/ZEmOUY7HlCnHmTVTcYd5vp18Y0OYbbMakfabTxG/MBR+DPer33v2v8AQrK4uO8cZKjzY+yg+bFRXL27+xZb+4SCLV3OSxzhQPedz2A/UkDqakJDY7kbrNtGYhm8O2iHPcT6AIoBOAW05jg/AZJ6a7jf/fYXSrY2Q5LGHlRAucy8vsjI6lM4wuMk4J1wBj73bwxRwDZ2z2/qkZzLN3uZBglifuAgY88D7IFTbh5udDsyD+ktpFFYKHjV/wCyB1BIPWVsgAYyOg1NBhbqcO4bK3a/2yMCP2hbnDLjoPEAzzuSdEBx0zknAgMkc22L9/AhUSTtlY10VFUBRzEaAKoXJ7noMkCt3vTvJdbw3iQQIwjz9TBnpjOZJSNM4JydQo0GSSWuTh7uPFsqEaK9y4+tmA6655Uz0Qaad8ZNBuN1thR7PtY7eLog1buzHVmPqST/AC7VCuK/EH6GptLQ5u5AAzLr4QbpjHWRs6DtnPkDseJ2/wAmzI/Ciw11Ip5F0xGOnO/64Hcg9gagXBu3spLnx7q5WS+ZiYo35tCckuWYBZJDroCcDXqdIiW8J+Hv0FRdXQP0p1OEOvhK3X4yHuc6Zx5k1JxLthFtW8VdB4vP85USQ/q5rqKWQIpZiAqgkk6AAakk1ydvFfm/vppUUsZ5j4ajqQSEjGPMqEHxqwsJrwE2a0l/JPj2IYSCf3pSAo/wrJ+lXzd3KQo0kjBEQFmZjgADUkk9KiW5myIthbNzcyIhGZZ5O3M2AFB6tgcqjzPQa1XG2dtXW8919EtAYrRDzNzaaA/tJcdTn3Yx369MrE1Xls69S4ijmjOUlRZEJGMq4DDQ9NCKyKxdlWC20MUEeeSJFjXJycIAoyfPArKohSlKBSlKBSlKBSlKBSlRjiJvONm2UkoI8Vvq4R5uwODjyUZY+i47igqzjfvaZ5/oUTDwoTmUqfek+6fRPL7xPdaivDvdc7TvFiP7FPrJj+6D7o9WOB8OY9qjLuTksSSckknUk6kk9yTk5rpHhDuwLGxV2XE9yFlkyMEAjKJjtyqenmzVWtEwvrpLeJ5HIWOJC7HyVBk/oK5R3l229/dS3MgwZGyF+6oAVV+SgfE5Per642bTMGy3UHBndYfkcu35ojD51Sm4Wxoby8CXL8lukbzSnPL7MYGQW+yNRk+WfiEEJdws3UjjQ7U2hhLeL2oRJoGI/tCD1AOOQd21HQZje/W+U22J1Cq6xA8sVupLEknRmVfekOQMDOOg7k+nEXfQ7RdYoRyWcBxCgBHNgcodl7ae6uNAfMmsuTY/9D2Xj3AK7QuQyW8edYIyMPIQOknKxA7rzr0IbAQe4iMbFWxldDgggEdRkaHHTTyq+eC25htITdzriadRyKRrHH1+TP7JI7AKPOq14UbqrtG9AlXNvAokkHZjnCIfRiGJ9EI710dtLaEVrE8szhI0GWY9AB/M9gBqTpSSZQXjLvebG2EELEXFwCAQcGNB7zDHQn3R06kj3aoXY+ypbuZILdC8jnQDt5sx+yo7mtvxB3lG0717hVKoFEcYbryoWILeRJZjjtkVYv8As9bNTkurk/tOYQD0UKsh/wARK/4BTQ0hLtxOHVvswc5xNcHrMyj2fSJfsD1ySe56AaPixxFForWlo39ZYYkkU/sQew/7wj/DnPlWPxI4qpCGt9nuHm1V5hqsfbCHo7+oyBjudKqKy2LLNBPdtzCCL3pTrzSOQFQE6sxZ1LHsCSdSMizVM3Uk+pJ/Uk10hwi3T/o+z55Bi4uMSPkYKDHsxnvpqT6sa532c6LNEZc+GJEMmNTyhgWwO/s5roLbfFzZ8MRaCQ3EmPZjVXUE9uZ2XCjz6n0NJJSTfPeNNm2kk7leYAiNCcc7n3VHfr18gCe1csKHuJRk5kmk1Y92lbUn+Js1JtsSX22EuNoTfsbcAaaIvMyDkiUnrhuZm190Z7ComDikEQme+O3o4oV2ZYNm1iOZph1uJNOZiR1QEadjgY0Az47s7DWG3fad3HzQRkCCFtBcSk4UHzjUgk+fKR0BB8+HW577UuQpBFtGQZnBxpqQin7zEdugyfLMk447SVZoLCEBILaMNyKMAMwKqP4UGn/5DTuEAsbeS+ukjyTLcShS2M6yN7TY8hkn4CupIlttlWiqWWK3gQLzMcfn5sx+ZJ8zXLWw9qyWdxHcQ8viREleYZGoKnIyOzHvW+vtrbQ3huY4SQ7a8ka+xGgHvOwJPQHViSew64KSYZHEXf6Xar8iAx2iN7Kd3OvK0vrgHC9tep6RnZ+1ZII50jPL46CN278gPMyqewY8ufRcd6tHiTudFs3Y0McQBZbmN5pcauxjlTPoOZhhewPxJr/cfdiTad0kKA+GCGmcfYTOup+0egHnrjANFaNoWVVYqwV88jEEBuU8p5T3wdDjoa9nu5JeVZZ5CnMPfZ3C50LBSewJ6a9q6F4hbipc7OWG1iUSWwzbqNNB7yZP3h3PVgCfOucmUgkEEEHBBGCCNCCD0IPaqRLqPcPdS22dbgW5EhkwzT6EyZGmCNAmOgGnfUkk6LiLxNi2eGhtist10I6rF11cjq3T2M588aZpCw3qvLeBreG6ljhbOUUjTPXlbHMgPkpHfzqa8LeGpvCt1eJi296OM6GU56sOoj6/i+HWJZBdsWFyFjurlX/rRd1d/efl5csR2B5xjpkDTTFaz/3/ACrqTfvc+Palt4R9iRPahcfZbGMEd1OgI/LUCubdv7BuLCTw7qIxt2OhVh5o40b+Y7gUgiW/2tv5d39rBYu6oowskryYMvL7visdFUDGevMRn0rebv3+y9hqZhKu0L4j2PCXEcen2ZG0GehfVsdFGSDWJbHWp7uZwuu75ledWt7fQlnGHYeUcZ1GR9pgBrkBulB+ZLm/3muwnuxjsObwoV68zfec9s6semB0vbdLdqHZtusMI9Xcj2pG7s3+g7DAFZG7+woLCFYLdORBr1yST1LMdST51sqiXKUpRClKUClKUClKUClKUCub+MG84vr4oh+ptuaJfV8/WMPTKhR+DPert4g7w/0dYTTjHiYCRA93f2V+ONWPoprlj559T/rVhqEn4a7BF/tCGJwDEuZZAe6x68p8wzFAR5E11GK534I7EafaCz4Ph2ysxbsWkVo1X8mc/wAI866IpKSqz/aEP9Stx/8Acj/lS1RSSEZwSOYcrY7jIbB8xlVOPQV0Fx3sWl2aHUE+DMkjYGfZKvGSfQeIDVZcNNwn2pIJJVZbNdWfp4hBxyRnv3yw6Yx16IWNG/4Nbhi4YX10mYlP1CN0dgffI7qp6eZyewzFeKG3jfbRmYH6uI+BH8IyQx+b85z5cvlXTUEKxqqIAqqAqqNAABgADyArkTa9m8E8sUgIdJGVgeuhOvzGCD3BBpBCb8M+IEOyYZo5YJJGkkDho+XoFC8rcxGMEE6Z9415XO0L7ee7WFfYiU83IMmOFenO508R+oGcZ6DlGTWl3N3LudqSARKUh+1cMp5BjQhT9tv3QfiRXR26m7MGzYBDAvq7n3nb7zH/AE6DoKEqi4s8Po7G3gntE+riURTeZyfZkc9yWJUn95Ow0rS12jNErpFNLGsmOdUdlDY6cwU+11PXzrru8tUmRo5FDo6lWU6gg6EGqxt+CNqJiz3EzQ5ysOADjyaXqw+AU+velyJVrw/3Fl2rJp9XbIQJJf5pH5tjv0Xv2BsDjVDHY7NtrS3QRxNN7o8o1ZtfMlypJOpIzVsWdqkKLHEioiAKqqMAAdgB0rS777qx7VtvAkYoQwdJAMlWGRnHcEEgjI69qiXcq1KNwty5dqzYXKQIR4svl35U83I/LqewM92VwNw+bq75kH2Yk5SfizE4+Q+dW3szZ0VtGsUEaxxoMKqjAH/mfU6mrdZlgPu1ALJrGNAkDRNFgducEE56lsnOTqTrXOVluNey3hsxEwkViGkZWCKoOPE5j1UjUY65AFdTVgXm2reHSW4hjPk8iqfyJqXsUxVM2iLsbdTd2HZtusEI0GrMersQAWb1OB8AABoKpPjpseSG/NyR9TOq4fsGRQhUnscBSPPJ8jVwXe/mz4+tyjeiBn/4Aa0d9xVshosc0n8KqP8AO2f0rPOUx2vTh5LMV6Yc+ijd192bjaUgjtoywyOaQ6IgPdn6eegyTjQV0ZuLubDsqHkTDyt+1mKgFz5DyUdlz+utRD/5rux5YLHI7e2W/wAqJp+dfpt+Nqyfs9nkevgzN+ugrPPUu88l5n/qIjxmE93p2DHtC1ktpSQrgYYdVZSGVhnyIFY+526kOy4PBhySTzSSN7zt5nHQDoAOg+ZMDk2pt+X3YnT4RRr/AMzNeTbH29N70kqf/vRP+UanOcIWOTbdbGpjzW/Vd778Kre/kM0MgtpmJLkLzK5OuWTIw37wOvcGtC24O1ZPfuAfxXEh/wBDXwcK70+9PD/jkP8A0026vpa6Dl41zEen5bfdXhHaWjeJdSC6cHKqyhYx8Yyx5z+I49O9WIbyNesiD+ICqmXhDP3uIfkrGvp4Qzf/AFEP+Bqbdf0nRMp25j/MrV/pOH++i/xr/wCdeV1NbTqY5GgkQ9UcowPxU6GqsfhFcdp4D8Q4/wBDWPLwnvB0a3b+Jh/NKbdX0tRksnOmY9lpbO2DYwtzwW1rG/3o4o1P5qM1uAwPSqGuOG1+nSBH/DIn/URWBLuxfxf9luB+BWb/AIM1OdmNYdI5KwKurmIn0+7omlc3rte8tjjx7mIj7JeRf8rH/StvY8RL+LrMJB5SIp/VcH9aRjRwK+Q8W16K4n1/K+aVU9hxccEePbKR3MbkEfBWzn8xUy2Pv5ZXIGJhGx+xNhD+ZPKfkTW4xKZ7XhxuTszhb6qN3dv+EmpXwHPSvtbeIpSlApSlApSlBUn+0NcsILSMZ5WldyfVFCgf+Ix+VUtZWrzSJFGvNJIwRFHcscD/AN+1dUb37rw7Tg8GfmGDzI66MjAEZGdDoSCD1zWr3J4d22yyXUmWY/2sgXKjphAB7IPc9T540q3W7O3D3YXZlmkAIZ/flcfadsZx6DAUeiipFSlRH5kQMCGAIIwQdQQexHevkUSoAqgKo6ADAHwAr90oFajam69ndSCS4tYZZAAOZ0DHA6A56j0NbevOedYxl2VR5sQB+ZoRF32GFUUKihVAwFUAAD0A6V+6i20uINhDp4wlb7sI58/Bh7P61q136up9LTZk7eTSHkHp2x/mrE4lPF66clj1RfZtHGd3zZPa+E4qCNY7auvfngtVP2YxzN+ev6MK/CcNjL/vl/czj7uSB/nLf6VNueyGujYVPXxo8omftHuke0d77K3yJLmPI6qp5z81TJFaC74q2S6RiaVuwVMf8ZB/Stps/cCwh6W6ufOQl/0Y8v6VvbTZ0MP7KKNPwIq/yFP5yu1k6dKaqvGYj4v8oH/8a7RuP912awHZpObHpqQg/U18Nvt+brJDDnsOTT5hXP5GrHpTYmdZXplFPUwaY8bz8qzbh7fXH+9bSY56qvO4+QLKB+VZtlwmtE9+SZ/mqj/Kuf1qf0pzdKTylmZi0VWjuiI+EUh4dbOXX6Pn8Ukh/TmxW3td3LSL9nawKfMRrn88ZraUrWzTweevM41fWrmfOX5SMLoAAPQYr9UpWnEpSlApSlApSlApSlApSlB5T26SDldVZT1DAEfkajO0eHdhNk+D4bHvExXHwX3f0qV0qTTE6w64ePiYfUqmPCVNbd4W3EWWt3WdRryn2H+AHut+Y+FQOeFkYq6srDQqwII+IOorqGo/vZulBtBCHASUD2JgBzDyB+8v7p+WDrXGrC4P2cpy1VE7OPvjjGqnt2t9LqxIVH54gdYn1GPJD1T5aehq6t2t4Yb+LxISdDhlYYZTjOCP9RpVQWPDq9lmeMoI1RuUyvkKR5oOr5Gv6Eg1ZW5248eziX8R5JSMFslFx5eGDg/xE/KmHteTXKvQ6qdqmf593b4/t0spSld3z5SlKBSlKBSlaHae91rA3hmTxJenhQgyPny5Uzg/HFSZiNW6MOuubUxfwb6lRaXaW0Lgf1a1SBT0e6b2v/5R5x8zXmm6Ek4/r17NOO8aYhTXsRHq35is7czpDtzFNO/EriO6N8+271mGx2nvdZW5IkuY+YdVU87fDlTJz6VqZt77mYf1HZ80g7STYiX4gMcsPmK3myt2rS11ht40P3sZb/E2T+tbalqp1lecwKOrRtf2nd6R90LGzNrXP7a6itV+5bpzMc+bsfZPqDSLhpaFued57hvOWQn9Vwf1qaUpzcdu9em4sdSdn+sW99fdgbO2Nb2wxDDHH6qoB+Z6n51n0pW4izy1VTVN5m5SlKIUpSgUpSgUpSgUpSgUpSgUpSgUpSgUpSgUpSgUpSgUpSgUpSgUpSgUpSgUrC2ntWG2AMrheY4VdSzHyRFyzH0ANasXV5dNiJPosH95KA0rfgizhPi+T+7WZqiHWnCqqi+kcZ/d/lduL7aEUA5pZEQHQcxAyfIA9T6CtQNs3E5xa2xCf31zzRL/AAxY8R/mFHrWZs7YMMLmTDSTHrNK3O/wBOiD91QB6VtKWme5drDp0i/jp6fnyRw7stMea8uZZh/dJmGMfwoeZv4mNbqx2fFAvLFGkY8kUL/KsmlIpiGa8auuLTO7h2ekbilKVpzKUpQKUpQKUpQKUpQKUpQKUpQKUpQKUpQKUpQKUpQKUpQKUpQKUpQKUpQKUpQKUpQKUpQKUpQeX0ZOfxORefHLz4Gcdcc3XGp09a9aUot7lKUohSlKBSlKBSlKBSlKBSlKBSlKBSlKBSlKBSlKBSlKBSlKBSlKBSlKBSlKBSlKBSlKBSlKBSlKBSlKBSlKD//Z"/>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US">
              <a:latin typeface="Trebuchet MS" panose="020B0603020202020204" pitchFamily="34" charset="0"/>
            </a:endParaRPr>
          </a:p>
        </p:txBody>
      </p:sp>
      <p:sp>
        <p:nvSpPr>
          <p:cNvPr id="28678" name="AutoShape 8" descr="data:image/jpeg;base64,/9j/4AAQSkZJRgABAQAAAQABAAD/2wCEAAkGBxQQEhUUEhMVFhQWGBwXGBYXGBsaIBwgFhwYFx0fGBgYHyohGh8lHBgUJjQhJikrMC8uFx8zODMsNygvLisBCgoKDg0OGBAQFzciHxwsLCwsLCwtLDcsLCwsLCwsLCwsLDA3LCwsLCwsLCwsLCwtKywsLCwsLCwsLCwsLCwsLP/AABEIAJUBUgMBIgACEQEDEQH/xAAcAAEAAgMBAQEAAAAAAAAAAAAABgcEBQgDAQL/xABLEAACAQMBBgMEBwQHBQYHAAABAgMABBEhBQYHEjFBE1FhIjJxgRQjQlJykaEzYoKxFSRDU5KiwQg0srPCRGOj0fDxFhdUZHODk//EABoBAQEBAQEBAQAAAAAAAAAAAAABAgMEBgX/xAAwEQEAAQIDAwsEAwEAAAAAAAAAAQIRAwQxEiFRBRMUMkFhcYGRobFS0eHwInKiQv/aAAwDAQACEQMRAD8AvGlKUClKUClKUClKUClKUClKUClK+E41NB9pUe2XvvYXU5t4LqN5dcKM4bAyeRiOWTAB90npUhoFKUoFKUoFKUoFKUoFKUoFKUoFKUoFYm1NpxWsbSzyLHGvVmOB6AeZPYDU157d2xDZQPPO/LGg1PUknQBR3JOgFc1b875zbVm5nykCn6qHOi9uZse85HftkgadSxC193uLa3u0EtY7YiGQsqSlva9lWYEx8ugPL0zkZ+VWbVL8Bd2Dl7+RdNY4CfmJGA+QUH8dXRQkpSlEKUpQKUpQKUpQKUpQKUrznmWNWd2CqoLMzHAAGpJJ6ACg9K+E4qnt6uNQVimz4lcDI8aXPKfVEUgkepI+FVdt/ee7vyfpNw7qf7PPKg7/ALNcL8yCfWrZbOjtub+bPsiRNcpzjqiZkb5rGCR88VDL3jjbjIitZ38i7IgPl0LHHyqjAMdK+0stln33G28b9jBbxj97nkP5hkH6VpbnirtR+lwqfgij/wCpSahVKtlskz8QtpnrfS/IRj+S1ttgcWdoW8imeT6RFn2kdUDY78joBg/HIqB0pYdhbPvEnijljOUkRXU+YcBh+hrIqtuA+1GmsGib/s8pRT+64Eg/Is4+AFWTWWHwmqE4qcR2u2a1tGZbdSVkkBwZuxAx/Z9fxfDrsOM2/vOX2fbN7I0uJAep7xKR2+9/h86qOGIuyqgLMxCqo6kscAD1JIFWIaiEz4QbDa72lEwH1dv9c5+GQg+JbHyVq6VqL8Ot1hsyzWI4MrnxJmH32AGAe4UAAfDPepRUSSlKUQpSlApSlApSlApSlApSlArwv7xII3llYJGgLMxOAAK9ya524tb9f0jL9HgI+iwtkMD+1cac3kUGvL59fLBYhpt/99JNrT8xDJAmkURPTzZwNC5yfgMAdycPcvdp9p3S26HlXBeR/uIuMkepJAHqfIGtRa27yuscal3chVVRkknoBXTXDndFdl2oQ4M8mHmca5b7oP3V6D5nvV0WdyR2FmkEaRRKFjjUIqjsFGBWRSlRkpSsPae1IbVOe4mjiTpzSMFHwGep9KDMpWv2Ntu3vFL20ySqp5SUOcHAOD8iK2FApSlApSlApSlAqquPe8HhW8dohPPOed8f3adj+J+X5I1WrXM/F6+M21rjXIj5Il9AqBiP8Tv+dIWENpXpb27yMEjRnc9FRSxPwVRnyqw93ODt5cANcMtqp6Kw8Rz/AAqQF+bZ9K00rivaytXnbkhjeRvuxqXP5KDXRewOFOz7UAvF9If70+GHyj9z9CfWpna2qRLyxoqL91FCj8hUul3NuzeF+059fo4iHnM6p/lGWHzAqQWPBC7b9tcwR+iB5P58lXxSl0up9uC1rBG0lzezciKXdlVEAVRkn2g/YGqf2s0Piv8ARhIIAfq/EILkAAZblAGScnAGmQKsvjRvv48hsbd/qoz9eynR3H2Mjqq9/NtPs1ruDO6f0y6+kSpmC3OdRo8nVR68vvH15fOira4Ybt/0fYRowxLJ9bL+JwPZ/hUKv8JPetRxc35/o+H6PAxF1MuQR/ZoSQX/ABHBC+uT21lW9u8UWzbZ7iXXl0RB1dj7qj4nv2AJ7Vyztbact3M887c0khyx7DyCjsoGgHYCkJDEq3uCG5nOfp86eypxbA9yMhpMenRfXmPkag/D/dNtq3Qi1WFBzzOAdFBA5QegZug9Ax1xiun7aBY0VEUKigKqjoAowAPlSVmXrSlKjJSleVxcJGpaRlRR1ZiFA+JOlB60qs94+MtpbsUtka6YZBYHkj08nIJb4hSPWofb8bLwTBpIYDDn2o1DBsekhYjm+IwfSi2X5SsXZe0EuYY5ojmOVFdT00YZGR2PpWVRClKUClfl3CgkkAAZJOgAHmaqzezjLFBIY7OIXBXQyliqZ7hcAl/iMDyJoLVpWm3Q2+u0bSK5UcvODzJnPKykqy5wM4IOuNRg15b77yps20knbBf3YkJ99z7o+Hc+QBoILxr328FDYW7ESyAeMw+yjD3AfvOMZ8l/EKo2va8u3mkeWVy8jkszHqSf/XTsABU84T7ki9c3V0MWkJz7WiysuSQSfsLgc3Y9OxrWjeiX8GdxPBQX1yn1rawK32EI98jszZPXouOhJqUbw8TLCxlMUkjPIvvLEpfl9Gb3c+mc+lVxxH4qNc81vYMyQdGnGVaT0Q9UT16n0HWrFx26VLJZ19sbasV5Ck8Dh43GQR+RBHUEHIIPQis2ql/2eS/0e6znw/GXl8ubkHPj5eFVtVGSuXOI+8TbQvpX5sxRsYoR2CqcFh+MgtnuCvkKsTi5v0zMdm2XMZWIWV4851/skxqWOnMR0Gnc4peaExsyMMMjFWHkVJUj5EGrDUQuf/Z5vV8O7g+2HSX4h15P0Mf+YVcFc7cDLkptQKOkkMikfAo4/wCH9a6JqSklKUohSlKBSlKBVD7+8M7+a+nmt4lljlfnUiRFIyBkMHI6HPTOmKvilFiVBbA4ebctWLW7pblsc31w1x05lVWBxk9j3q3tz7K+hiI2hcRzyE+yUQLyjGoJAHNr+6Pn239KFylKUQqB8Wd9Ds23EcLD6TNkJ35F6NJjzHQZ7nOoBFS3bu1o7KCS4mOI415j5nsAB3JJAA8yK5X3k23Jf3MtxKTl2OFJzyKM8qD0UfmcnvVhYh4bF2XJdzx28IzJKwUZ7dyzegAJPoDXVO7Ow49n20dvFnkjB9purEkszN6kkn0qBcD90/AgN7Mg8WcfVZ6rF1z6Fzr+EL616cbd7vo0H0OJiJpxlyp92LODnuC+qj0DeQyklW/FPfA7SuuWMj6NAWWLH2zoGkPnnGn7vxNRXZez5LqaOCFeaWRuVVzjXrqewABJPkDWLV9cOd149i2kl9f8qTFeYk5JiQgYQD75PUDUkhdcU0XRMNzt3ItlWiwqRkZeWU4HMx1Zj5ADQZ6BRXrsXe2yvJGjtrmOR1GSqnXA0yufeHTUZGo86oXiFxBm2m7RoWjtAfZi6F8d5cE51zhc4GnUjNR/dOOZr22FuSJvGTkI7a5bOPs8vNn93NLFnWtKVTvFPic0bPaWLlXVuWacY0x1SL1zoW7YwNdRGUi384oQbP5ooMT3Q0Kg+xGf+8Ydx9wa+fL1qjN5d5bnaMnPdSlse6g0RfwJnAPqcn1rUD5kk/Ekn+ZJqyNz+EVzdhZLom2hOvLj60j8JGI8/vZP7tXRrRXUELSMERSzHoqgknGugFbncfZ9vdX0EN0ziKRuXKEDLEeyCewY4GRrqOnWpXxD2naWIbZ+zEEZ9y7mGrPgY8IyH2iM6tjAyOXzFRbcTYj31/BCmQA4kdh9lIyGY57HoAfNhVV1LY2iQRpFEoSNFCqo6ADQAV57V2jHaxPNMwSOMczMf/WpJwAO5IrLqheOG9n0icWUTHwoDmXB0aTTA9Qg/wAzH7tZZhrN5uK99dSE28htoQfYRAvMR2MjkHX0XAHr1qyeFG27uSxludozDwQcxSSBVPKmedmYYBXm0GRn2T1BFU9uJusdoTkyHktIRz3EpPKFUZPKG+82D8Bk+Wc7iDvqL3ltrUeFYQ4EcYHLz8mgZh2A+yvzOvSqzOJHEiTaJaCAmO0Bx3DTY7v5J5J8z5CAGva5tmjwHGGKhuXuA2q8w7EjBx1wQe9WLwe3FF7J9LuFU20TEKh18Rx5j7ik/MjHQHNXRZPB/ZD2uzIhICGlZpuU/ZEmOUY7HlCnHmTVTcYd5vp18Y0OYbbMakfabTxG/MBR+DPer33v2v8AQrK4uO8cZKjzY+yg+bFRXL27+xZb+4SCLV3OSxzhQPedz2A/UkDqakJDY7kbrNtGYhm8O2iHPcT6AIoBOAW05jg/AZJ6a7jf/fYXSrY2Q5LGHlRAucy8vsjI6lM4wuMk4J1wBj73bwxRwDZ2z2/qkZzLN3uZBglifuAgY88D7IFTbh5udDsyD+ktpFFYKHjV/wCyB1BIPWVsgAYyOg1NBhbqcO4bK3a/2yMCP2hbnDLjoPEAzzuSdEBx0zknAgMkc22L9/AhUSTtlY10VFUBRzEaAKoXJ7noMkCt3vTvJdbw3iQQIwjz9TBnpjOZJSNM4JydQo0GSSWuTh7uPFsqEaK9y4+tmA6655Uz0Qaad8ZNBuN1thR7PtY7eLog1buzHVmPqST/AC7VCuK/EH6GptLQ5u5AAzLr4QbpjHWRs6DtnPkDseJ2/wAmzI/Ciw11Ip5F0xGOnO/64Hcg9gagXBu3spLnx7q5WS+ZiYo35tCckuWYBZJDroCcDXqdIiW8J+Hv0FRdXQP0p1OEOvhK3X4yHuc6Zx5k1JxLthFtW8VdB4vP85USQ/q5rqKWQIpZiAqgkk6AAakk1ydvFfm/vppUUsZ5j4ajqQSEjGPMqEHxqwsJrwE2a0l/JPj2IYSCf3pSAo/wrJ+lXzd3KQo0kjBEQFmZjgADUkk9KiW5myIthbNzcyIhGZZ5O3M2AFB6tgcqjzPQa1XG2dtXW8919EtAYrRDzNzaaA/tJcdTn3Yx369MrE1Xls69S4ijmjOUlRZEJGMq4DDQ9NCKyKxdlWC20MUEeeSJFjXJycIAoyfPArKohSlKBSlKBSlKBSlKBSlRjiJvONm2UkoI8Vvq4R5uwODjyUZY+i47igqzjfvaZ5/oUTDwoTmUqfek+6fRPL7xPdaivDvdc7TvFiP7FPrJj+6D7o9WOB8OY9qjLuTksSSckknUk6kk9yTk5rpHhDuwLGxV2XE9yFlkyMEAjKJjtyqenmzVWtEwvrpLeJ5HIWOJC7HyVBk/oK5R3l229/dS3MgwZGyF+6oAVV+SgfE5Per642bTMGy3UHBndYfkcu35ojD51Sm4Wxoby8CXL8lukbzSnPL7MYGQW+yNRk+WfiEEJdws3UjjQ7U2hhLeL2oRJoGI/tCD1AOOQd21HQZje/W+U22J1Cq6xA8sVupLEknRmVfekOQMDOOg7k+nEXfQ7RdYoRyWcBxCgBHNgcodl7ae6uNAfMmsuTY/9D2Xj3AK7QuQyW8edYIyMPIQOknKxA7rzr0IbAQe4iMbFWxldDgggEdRkaHHTTyq+eC25htITdzriadRyKRrHH1+TP7JI7AKPOq14UbqrtG9AlXNvAokkHZjnCIfRiGJ9EI710dtLaEVrE8szhI0GWY9AB/M9gBqTpSSZQXjLvebG2EELEXFwCAQcGNB7zDHQn3R06kj3aoXY+ypbuZILdC8jnQDt5sx+yo7mtvxB3lG0717hVKoFEcYbryoWILeRJZjjtkVYv8As9bNTkurk/tOYQD0UKsh/wARK/4BTQ0hLtxOHVvswc5xNcHrMyj2fSJfsD1ySe56AaPixxFForWlo39ZYYkkU/sQew/7wj/DnPlWPxI4qpCGt9nuHm1V5hqsfbCHo7+oyBjudKqKy2LLNBPdtzCCL3pTrzSOQFQE6sxZ1LHsCSdSMizVM3Uk+pJ/Uk10hwi3T/o+z55Bi4uMSPkYKDHsxnvpqT6sa532c6LNEZc+GJEMmNTyhgWwO/s5roLbfFzZ8MRaCQ3EmPZjVXUE9uZ2XCjz6n0NJJSTfPeNNm2kk7leYAiNCcc7n3VHfr18gCe1csKHuJRk5kmk1Y92lbUn+Js1JtsSX22EuNoTfsbcAaaIvMyDkiUnrhuZm190Z7ComDikEQme+O3o4oV2ZYNm1iOZph1uJNOZiR1QEadjgY0Az47s7DWG3fad3HzQRkCCFtBcSk4UHzjUgk+fKR0BB8+HW577UuQpBFtGQZnBxpqQin7zEdugyfLMk447SVZoLCEBILaMNyKMAMwKqP4UGn/5DTuEAsbeS+ukjyTLcShS2M6yN7TY8hkn4CupIlttlWiqWWK3gQLzMcfn5sx+ZJ8zXLWw9qyWdxHcQ8viREleYZGoKnIyOzHvW+vtrbQ3huY4SQ7a8ka+xGgHvOwJPQHViSew64KSYZHEXf6Xar8iAx2iN7Kd3OvK0vrgHC9tep6RnZ+1ZII50jPL46CN278gPMyqewY8ufRcd6tHiTudFs3Y0McQBZbmN5pcauxjlTPoOZhhewPxJr/cfdiTad0kKA+GCGmcfYTOup+0egHnrjANFaNoWVVYqwV88jEEBuU8p5T3wdDjoa9nu5JeVZZ5CnMPfZ3C50LBSewJ6a9q6F4hbipc7OWG1iUSWwzbqNNB7yZP3h3PVgCfOucmUgkEEEHBBGCCNCCD0IPaqRLqPcPdS22dbgW5EhkwzT6EyZGmCNAmOgGnfUkk6LiLxNi2eGhtist10I6rF11cjq3T2M588aZpCw3qvLeBreG6ljhbOUUjTPXlbHMgPkpHfzqa8LeGpvCt1eJi296OM6GU56sOoj6/i+HWJZBdsWFyFjurlX/rRd1d/efl5csR2B5xjpkDTTFaz/3/ACrqTfvc+Palt4R9iRPahcfZbGMEd1OgI/LUCubdv7BuLCTw7qIxt2OhVh5o40b+Y7gUgiW/2tv5d39rBYu6oowskryYMvL7visdFUDGevMRn0rebv3+y9hqZhKu0L4j2PCXEcen2ZG0GehfVsdFGSDWJbHWp7uZwuu75ledWt7fQlnGHYeUcZ1GR9pgBrkBulB+ZLm/3muwnuxjsObwoV68zfec9s6semB0vbdLdqHZtusMI9Xcj2pG7s3+g7DAFZG7+woLCFYLdORBr1yST1LMdST51sqiXKUpRClKUClKUClKUClKUCub+MG84vr4oh+ptuaJfV8/WMPTKhR+DPert4g7w/0dYTTjHiYCRA93f2V+ONWPoprlj559T/rVhqEn4a7BF/tCGJwDEuZZAe6x68p8wzFAR5E11GK534I7EafaCz4Ph2ysxbsWkVo1X8mc/wAI866IpKSqz/aEP9Stx/8Acj/lS1RSSEZwSOYcrY7jIbB8xlVOPQV0Fx3sWl2aHUE+DMkjYGfZKvGSfQeIDVZcNNwn2pIJJVZbNdWfp4hBxyRnv3yw6Yx16IWNG/4Nbhi4YX10mYlP1CN0dgffI7qp6eZyewzFeKG3jfbRmYH6uI+BH8IyQx+b85z5cvlXTUEKxqqIAqqAqqNAABgADyArkTa9m8E8sUgIdJGVgeuhOvzGCD3BBpBCb8M+IEOyYZo5YJJGkkDho+XoFC8rcxGMEE6Z9415XO0L7ee7WFfYiU83IMmOFenO508R+oGcZ6DlGTWl3N3LudqSARKUh+1cMp5BjQhT9tv3QfiRXR26m7MGzYBDAvq7n3nb7zH/AE6DoKEqi4s8Po7G3gntE+riURTeZyfZkc9yWJUn95Ow0rS12jNErpFNLGsmOdUdlDY6cwU+11PXzrru8tUmRo5FDo6lWU6gg6EGqxt+CNqJiz3EzQ5ysOADjyaXqw+AU+velyJVrw/3Fl2rJp9XbIQJJf5pH5tjv0Xv2BsDjVDHY7NtrS3QRxNN7o8o1ZtfMlypJOpIzVsWdqkKLHEioiAKqqMAAdgB0rS777qx7VtvAkYoQwdJAMlWGRnHcEEgjI69qiXcq1KNwty5dqzYXKQIR4svl35U83I/LqewM92VwNw+bq75kH2Yk5SfizE4+Q+dW3szZ0VtGsUEaxxoMKqjAH/mfU6mrdZlgPu1ALJrGNAkDRNFgducEE56lsnOTqTrXOVluNey3hsxEwkViGkZWCKoOPE5j1UjUY65AFdTVgXm2reHSW4hjPk8iqfyJqXsUxVM2iLsbdTd2HZtusEI0GrMersQAWb1OB8AABoKpPjpseSG/NyR9TOq4fsGRQhUnscBSPPJ8jVwXe/mz4+tyjeiBn/4Aa0d9xVshosc0n8KqP8AO2f0rPOUx2vTh5LMV6Yc+ijd192bjaUgjtoywyOaQ6IgPdn6eegyTjQV0ZuLubDsqHkTDyt+1mKgFz5DyUdlz+utRD/5rux5YLHI7e2W/wAqJp+dfpt+Nqyfs9nkevgzN+ugrPPUu88l5n/qIjxmE93p2DHtC1ktpSQrgYYdVZSGVhnyIFY+526kOy4PBhySTzSSN7zt5nHQDoAOg+ZMDk2pt+X3YnT4RRr/AMzNeTbH29N70kqf/vRP+UanOcIWOTbdbGpjzW/Vd778Kre/kM0MgtpmJLkLzK5OuWTIw37wOvcGtC24O1ZPfuAfxXEh/wBDXwcK70+9PD/jkP8A0026vpa6Dl41zEen5bfdXhHaWjeJdSC6cHKqyhYx8Yyx5z+I49O9WIbyNesiD+ICqmXhDP3uIfkrGvp4Qzf/AFEP+Bqbdf0nRMp25j/MrV/pOH++i/xr/wCdeV1NbTqY5GgkQ9UcowPxU6GqsfhFcdp4D8Q4/wBDWPLwnvB0a3b+Jh/NKbdX0tRksnOmY9lpbO2DYwtzwW1rG/3o4o1P5qM1uAwPSqGuOG1+nSBH/DIn/URWBLuxfxf9luB+BWb/AIM1OdmNYdI5KwKurmIn0+7omlc3rte8tjjx7mIj7JeRf8rH/StvY8RL+LrMJB5SIp/VcH9aRjRwK+Q8W16K4n1/K+aVU9hxccEePbKR3MbkEfBWzn8xUy2Pv5ZXIGJhGx+xNhD+ZPKfkTW4xKZ7XhxuTszhb6qN3dv+EmpXwHPSvtbeIpSlApSlApSlBUn+0NcsILSMZ5WldyfVFCgf+Ix+VUtZWrzSJFGvNJIwRFHcscD/AN+1dUb37rw7Tg8GfmGDzI66MjAEZGdDoSCD1zWr3J4d22yyXUmWY/2sgXKjphAB7IPc9T540q3W7O3D3YXZlmkAIZ/flcfadsZx6DAUeiipFSlRH5kQMCGAIIwQdQQexHevkUSoAqgKo6ADAHwAr90oFajam69ndSCS4tYZZAAOZ0DHA6A56j0NbevOedYxl2VR5sQB+ZoRF32GFUUKihVAwFUAAD0A6V+6i20uINhDp4wlb7sI58/Bh7P61q136up9LTZk7eTSHkHp2x/mrE4lPF66clj1RfZtHGd3zZPa+E4qCNY7auvfngtVP2YxzN+ev6MK/CcNjL/vl/czj7uSB/nLf6VNueyGujYVPXxo8omftHuke0d77K3yJLmPI6qp5z81TJFaC74q2S6RiaVuwVMf8ZB/Stps/cCwh6W6ufOQl/0Y8v6VvbTZ0MP7KKNPwIq/yFP5yu1k6dKaqvGYj4v8oH/8a7RuP912awHZpObHpqQg/U18Nvt+brJDDnsOTT5hXP5GrHpTYmdZXplFPUwaY8bz8qzbh7fXH+9bSY56qvO4+QLKB+VZtlwmtE9+SZ/mqj/Kuf1qf0pzdKTylmZi0VWjuiI+EUh4dbOXX6Pn8Ukh/TmxW3td3LSL9nawKfMRrn88ZraUrWzTweevM41fWrmfOX5SMLoAAPQYr9UpWnEpSlApSlApSlApSlApSlB5T26SDldVZT1DAEfkajO0eHdhNk+D4bHvExXHwX3f0qV0qTTE6w64ePiYfUqmPCVNbd4W3EWWt3WdRryn2H+AHut+Y+FQOeFkYq6srDQqwII+IOorqGo/vZulBtBCHASUD2JgBzDyB+8v7p+WDrXGrC4P2cpy1VE7OPvjjGqnt2t9LqxIVH54gdYn1GPJD1T5aehq6t2t4Yb+LxISdDhlYYZTjOCP9RpVQWPDq9lmeMoI1RuUyvkKR5oOr5Gv6Eg1ZW5248eziX8R5JSMFslFx5eGDg/xE/KmHteTXKvQ6qdqmf593b4/t0spSld3z5SlKBSlKBSlaHae91rA3hmTxJenhQgyPny5Uzg/HFSZiNW6MOuubUxfwb6lRaXaW0Lgf1a1SBT0e6b2v/5R5x8zXmm6Ek4/r17NOO8aYhTXsRHq35is7czpDtzFNO/EriO6N8+271mGx2nvdZW5IkuY+YdVU87fDlTJz6VqZt77mYf1HZ80g7STYiX4gMcsPmK3myt2rS11ht40P3sZb/E2T+tbalqp1lecwKOrRtf2nd6R90LGzNrXP7a6itV+5bpzMc+bsfZPqDSLhpaFued57hvOWQn9Vwf1qaUpzcdu9em4sdSdn+sW99fdgbO2Nb2wxDDHH6qoB+Z6n51n0pW4izy1VTVN5m5SlKIUpSgUpSgUpSgUpSgUpSgUpSgUpSgUpSgUpSgUpSgUpSgUpSgUpSgUpSgUrC2ntWG2AMrheY4VdSzHyRFyzH0ANasXV5dNiJPosH95KA0rfgizhPi+T+7WZqiHWnCqqi+kcZ/d/lduL7aEUA5pZEQHQcxAyfIA9T6CtQNs3E5xa2xCf31zzRL/AAxY8R/mFHrWZs7YMMLmTDSTHrNK3O/wBOiD91QB6VtKWme5drDp0i/jp6fnyRw7stMea8uZZh/dJmGMfwoeZv4mNbqx2fFAvLFGkY8kUL/KsmlIpiGa8auuLTO7h2ekbilKVpzKUpQKUpQKUpQKUpQKUpQKUpQKUpQKUpQKUpQKUpQKUpQKUpQKUpQKUpQKUpQKUpQKUpQKUpQeX0ZOfxORefHLz4Gcdcc3XGp09a9aUot7lKUohSlKBSlKBSlKBSlKBSlKBSlKBSlKBSlKBSlKBSlKBSlKBSlKBSlKBSlKBSlKBSlKBSlKBSlKBSlKBSlKD//Z"/>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US">
              <a:latin typeface="Trebuchet MS" panose="020B0603020202020204" pitchFamily="34" charset="0"/>
            </a:endParaRPr>
          </a:p>
        </p:txBody>
      </p:sp>
      <p:sp>
        <p:nvSpPr>
          <p:cNvPr id="6" name="Rectangles 5"/>
          <p:cNvSpPr/>
          <p:nvPr/>
        </p:nvSpPr>
        <p:spPr>
          <a:xfrm>
            <a:off x="2473643" y="2829560"/>
            <a:ext cx="4196080" cy="2306955"/>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END</a:t>
            </a:r>
          </a:p>
          <a:p>
            <a:pPr algn="ct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pPr eaLnBrk="1" fontAlgn="auto" hangingPunct="1">
              <a:spcAft>
                <a:spcPts val="0"/>
              </a:spcAft>
              <a:defRPr/>
            </a:pPr>
            <a:r>
              <a:rPr lang="en-US" dirty="0"/>
              <a:t> BLUE EYES TECHNOLOGY</a:t>
            </a:r>
          </a:p>
        </p:txBody>
      </p:sp>
      <p:sp>
        <p:nvSpPr>
          <p:cNvPr id="8195" name="Content Placeholder 2"/>
          <p:cNvSpPr>
            <a:spLocks noGrp="1"/>
          </p:cNvSpPr>
          <p:nvPr>
            <p:ph idx="1"/>
          </p:nvPr>
        </p:nvSpPr>
        <p:spPr/>
        <p:txBody>
          <a:bodyPr/>
          <a:lstStyle/>
          <a:p>
            <a:pPr eaLnBrk="1" hangingPunct="1"/>
            <a:r>
              <a:rPr lang="en-US"/>
              <a:t>The BLUE EYES technology aims at creating computational machines that have perceptual and sensory ability like those of human beings.</a:t>
            </a: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2967038"/>
            <a:ext cx="184150" cy="923925"/>
          </a:xfrm>
          <a:prstGeom prst="rect">
            <a:avLst/>
          </a:prstGeom>
          <a:noFill/>
        </p:spPr>
        <p:txBody>
          <a:bodyPr wrap="none">
            <a:spAutoFit/>
          </a:bodyPr>
          <a:lstStyle/>
          <a:p>
            <a:pPr algn="ctr" fontAlgn="auto">
              <a:spcBef>
                <a:spcPts val="0"/>
              </a:spcBef>
              <a:spcAft>
                <a:spcPts val="0"/>
              </a:spcAft>
              <a:defRPr/>
            </a:pP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endParaRPr>
          </a:p>
        </p:txBody>
      </p:sp>
      <p:sp>
        <p:nvSpPr>
          <p:cNvPr id="9219" name="Rectangle 3"/>
          <p:cNvSpPr>
            <a:spLocks noChangeArrowheads="1"/>
          </p:cNvSpPr>
          <p:nvPr/>
        </p:nvSpPr>
        <p:spPr bwMode="auto">
          <a:xfrm>
            <a:off x="457200" y="1769998"/>
            <a:ext cx="8153400" cy="2508379"/>
          </a:xfrm>
          <a:prstGeom prst="rect">
            <a:avLst/>
          </a:prstGeom>
          <a:noFill/>
          <a:ln w="9525">
            <a:noFill/>
            <a:miter lim="800000"/>
          </a:ln>
        </p:spPr>
        <p:txBody>
          <a:bodyPr anchor="ctr">
            <a:spAutoFit/>
          </a:bodyPr>
          <a:lstStyle/>
          <a:p>
            <a:pPr eaLnBrk="0" hangingPunct="0"/>
            <a:endParaRPr lang="en-US" i="1" dirty="0">
              <a:solidFill>
                <a:srgbClr val="000000"/>
              </a:solidFill>
              <a:latin typeface="Trebuchet MS" panose="020B0603020202020204" pitchFamily="34" charset="0"/>
              <a:cs typeface="Times New Roman" panose="02020603050405020304" pitchFamily="18" charset="0"/>
            </a:endParaRPr>
          </a:p>
          <a:p>
            <a:pPr eaLnBrk="0" hangingPunct="0"/>
            <a:r>
              <a:rPr lang="en-US" sz="3200" b="1" dirty="0">
                <a:solidFill>
                  <a:srgbClr val="000000"/>
                </a:solidFill>
                <a:latin typeface="Times New Roman" panose="02020603050405020304" pitchFamily="18" charset="0"/>
                <a:cs typeface="Times New Roman" panose="02020603050405020304" pitchFamily="18" charset="0"/>
              </a:rPr>
              <a:t>	</a:t>
            </a:r>
          </a:p>
          <a:p>
            <a:pPr eaLnBrk="0" hangingPunct="0">
              <a:buFont typeface="Arial" panose="020B0604020202020204" pitchFamily="34" charset="0"/>
              <a:buChar char="•"/>
            </a:pPr>
            <a:r>
              <a:rPr lang="en-US" sz="3600" dirty="0">
                <a:solidFill>
                  <a:srgbClr val="000000"/>
                </a:solidFill>
                <a:latin typeface="Times New Roman" panose="02020603050405020304" pitchFamily="18" charset="0"/>
                <a:cs typeface="Times New Roman" panose="02020603050405020304" pitchFamily="18" charset="0"/>
              </a:rPr>
              <a:t>For Hand</a:t>
            </a:r>
            <a:r>
              <a:rPr lang="en-US" sz="3600" b="1" dirty="0">
                <a:solidFill>
                  <a:srgbClr val="000000"/>
                </a:solidFill>
                <a:latin typeface="Times New Roman" panose="02020603050405020304" pitchFamily="18" charset="0"/>
                <a:cs typeface="Times New Roman" panose="02020603050405020304" pitchFamily="18" charset="0"/>
              </a:rPr>
              <a:t>: </a:t>
            </a:r>
            <a:r>
              <a:rPr lang="en-US" sz="3600" dirty="0">
                <a:solidFill>
                  <a:srgbClr val="000000"/>
                </a:solidFill>
                <a:latin typeface="Times New Roman" panose="02020603050405020304" pitchFamily="18" charset="0"/>
                <a:cs typeface="Times New Roman" panose="02020603050405020304" pitchFamily="18" charset="0"/>
              </a:rPr>
              <a:t>Emotion Mouse</a:t>
            </a:r>
            <a:endParaRPr lang="en-US" sz="3600" dirty="0">
              <a:latin typeface="Times New Roman" panose="02020603050405020304" pitchFamily="18" charset="0"/>
              <a:cs typeface="Times New Roman" panose="02020603050405020304" pitchFamily="18" charset="0"/>
            </a:endParaRPr>
          </a:p>
          <a:p>
            <a:pPr eaLnBrk="0" hangingPunct="0">
              <a:buFontTx/>
              <a:buChar char="•"/>
            </a:pPr>
            <a:r>
              <a:rPr lang="en-US" sz="3600" dirty="0">
                <a:solidFill>
                  <a:srgbClr val="000000"/>
                </a:solidFill>
                <a:latin typeface="Times New Roman" panose="02020603050405020304" pitchFamily="18" charset="0"/>
                <a:cs typeface="Times New Roman" panose="02020603050405020304" pitchFamily="18" charset="0"/>
              </a:rPr>
              <a:t>For Eyes</a:t>
            </a:r>
            <a:r>
              <a:rPr lang="en-US" sz="3600" b="1" dirty="0">
                <a:solidFill>
                  <a:srgbClr val="000000"/>
                </a:solidFill>
                <a:latin typeface="Times New Roman" panose="02020603050405020304" pitchFamily="18" charset="0"/>
                <a:cs typeface="Times New Roman" panose="02020603050405020304" pitchFamily="18" charset="0"/>
              </a:rPr>
              <a:t>: </a:t>
            </a:r>
            <a:r>
              <a:rPr lang="en-US" sz="3600" dirty="0">
                <a:solidFill>
                  <a:srgbClr val="000000"/>
                </a:solidFill>
                <a:latin typeface="Times New Roman" panose="02020603050405020304" pitchFamily="18" charset="0"/>
                <a:cs typeface="Times New Roman" panose="02020603050405020304" pitchFamily="18" charset="0"/>
              </a:rPr>
              <a:t>Expression Glasses</a:t>
            </a:r>
            <a:endParaRPr lang="en-US" sz="3600" dirty="0">
              <a:latin typeface="Times New Roman" panose="02020603050405020304" pitchFamily="18" charset="0"/>
              <a:cs typeface="Times New Roman" panose="02020603050405020304" pitchFamily="18" charset="0"/>
            </a:endParaRPr>
          </a:p>
          <a:p>
            <a:pPr eaLnBrk="0" hangingPunct="0"/>
            <a:endParaRPr lang="en-US" sz="3500" dirty="0">
              <a:latin typeface="Trebuchet MS" panose="020B0603020202020204" pitchFamily="34" charset="0"/>
            </a:endParaRPr>
          </a:p>
        </p:txBody>
      </p:sp>
      <p:sp>
        <p:nvSpPr>
          <p:cNvPr id="9220" name="Rectangle 5"/>
          <p:cNvSpPr>
            <a:spLocks noChangeArrowheads="1"/>
          </p:cNvSpPr>
          <p:nvPr/>
        </p:nvSpPr>
        <p:spPr bwMode="auto">
          <a:xfrm>
            <a:off x="1295400" y="609600"/>
            <a:ext cx="6122988" cy="523875"/>
          </a:xfrm>
          <a:prstGeom prst="rect">
            <a:avLst/>
          </a:prstGeom>
          <a:noFill/>
          <a:ln w="9525">
            <a:noFill/>
            <a:miter lim="800000"/>
          </a:ln>
        </p:spPr>
        <p:txBody>
          <a:bodyPr wrap="none">
            <a:spAutoFit/>
          </a:bodyPr>
          <a:lstStyle/>
          <a:p>
            <a:r>
              <a:rPr lang="en-US" sz="2800" b="1">
                <a:solidFill>
                  <a:srgbClr val="000000"/>
                </a:solidFill>
                <a:latin typeface="Times New Roman" panose="02020603050405020304" pitchFamily="18" charset="0"/>
                <a:cs typeface="Times New Roman" panose="02020603050405020304" pitchFamily="18" charset="0"/>
              </a:rPr>
              <a:t>TYPES OF EMOTIONAL  SENSORY</a:t>
            </a:r>
            <a:endParaRPr lang="en-US" sz="2800">
              <a:latin typeface="Trebuchet MS" panose="020B06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1676400" y="457200"/>
            <a:ext cx="5335588" cy="646113"/>
          </a:xfrm>
          <a:prstGeom prst="rect">
            <a:avLst/>
          </a:prstGeom>
          <a:noFill/>
          <a:ln w="9525">
            <a:noFill/>
            <a:miter lim="800000"/>
          </a:ln>
        </p:spPr>
        <p:txBody>
          <a:bodyPr wrap="none">
            <a:spAutoFit/>
          </a:bodyPr>
          <a:lstStyle/>
          <a:p>
            <a:pPr eaLnBrk="0" hangingPunct="0"/>
            <a:r>
              <a:rPr lang="en-US" sz="3600">
                <a:solidFill>
                  <a:srgbClr val="000000"/>
                </a:solidFill>
                <a:latin typeface="Times New Roman" panose="02020603050405020304" pitchFamily="18" charset="0"/>
                <a:cs typeface="Times New Roman" panose="02020603050405020304" pitchFamily="18" charset="0"/>
              </a:rPr>
              <a:t>For Hand</a:t>
            </a:r>
            <a:r>
              <a:rPr lang="en-US" sz="3600" b="1">
                <a:solidFill>
                  <a:srgbClr val="000000"/>
                </a:solidFill>
                <a:latin typeface="Times New Roman" panose="02020603050405020304" pitchFamily="18" charset="0"/>
                <a:cs typeface="Times New Roman" panose="02020603050405020304" pitchFamily="18" charset="0"/>
              </a:rPr>
              <a:t>: </a:t>
            </a:r>
            <a:r>
              <a:rPr lang="en-US" sz="3600">
                <a:solidFill>
                  <a:srgbClr val="000000"/>
                </a:solidFill>
                <a:latin typeface="Times New Roman" panose="02020603050405020304" pitchFamily="18" charset="0"/>
                <a:cs typeface="Times New Roman" panose="02020603050405020304" pitchFamily="18" charset="0"/>
              </a:rPr>
              <a:t>Emotion Mouse</a:t>
            </a:r>
            <a:endParaRPr lang="en-US" sz="3600">
              <a:latin typeface="Times New Roman" panose="02020603050405020304" pitchFamily="18" charset="0"/>
              <a:cs typeface="Times New Roman" panose="02020603050405020304" pitchFamily="18" charset="0"/>
            </a:endParaRPr>
          </a:p>
        </p:txBody>
      </p:sp>
      <p:pic>
        <p:nvPicPr>
          <p:cNvPr id="10243" name="Picture 2"/>
          <p:cNvPicPr>
            <a:picLocks noChangeAspect="1" noChangeArrowheads="1"/>
          </p:cNvPicPr>
          <p:nvPr/>
        </p:nvPicPr>
        <p:blipFill>
          <a:blip r:embed="rId2" cstate="print"/>
          <a:srcRect/>
          <a:stretch>
            <a:fillRect/>
          </a:stretch>
        </p:blipFill>
        <p:spPr bwMode="auto">
          <a:xfrm>
            <a:off x="609600" y="2438400"/>
            <a:ext cx="7239000" cy="3937000"/>
          </a:xfrm>
          <a:prstGeom prst="rect">
            <a:avLst/>
          </a:prstGeom>
          <a:noFill/>
          <a:ln w="9525">
            <a:noFill/>
            <a:miter lim="800000"/>
            <a:headEnd/>
            <a:tailEnd/>
          </a:ln>
        </p:spPr>
      </p:pic>
      <p:sp>
        <p:nvSpPr>
          <p:cNvPr id="10244" name="Rectangle 3"/>
          <p:cNvSpPr>
            <a:spLocks noChangeArrowheads="1"/>
          </p:cNvSpPr>
          <p:nvPr/>
        </p:nvSpPr>
        <p:spPr bwMode="auto">
          <a:xfrm>
            <a:off x="304800" y="1295400"/>
            <a:ext cx="8229600" cy="830263"/>
          </a:xfrm>
          <a:prstGeom prst="rect">
            <a:avLst/>
          </a:prstGeom>
          <a:noFill/>
          <a:ln w="9525">
            <a:noFill/>
            <a:miter lim="800000"/>
          </a:ln>
        </p:spPr>
        <p:txBody>
          <a:bodyPr>
            <a:spAutoFit/>
          </a:bodyPr>
          <a:lstStyle/>
          <a:p>
            <a:r>
              <a:rPr lang="en-US" sz="2400">
                <a:latin typeface="Trebuchet MS" panose="020B0603020202020204" pitchFamily="34" charset="0"/>
              </a:rPr>
              <a:t>The mouse includes a set of sensors, including infrared detectors and temperature-sensitive chips.</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52400" y="1905000"/>
            <a:ext cx="7924800" cy="1938338"/>
          </a:xfrm>
          <a:prstGeom prst="rect">
            <a:avLst/>
          </a:prstGeom>
          <a:noFill/>
          <a:ln w="9525">
            <a:noFill/>
            <a:miter lim="800000"/>
          </a:ln>
        </p:spPr>
        <p:txBody>
          <a:bodyPr>
            <a:spAutoFit/>
          </a:bodyPr>
          <a:lstStyle/>
          <a:p>
            <a:pPr algn="just"/>
            <a:r>
              <a:rPr lang="en-US" sz="2000" dirty="0">
                <a:latin typeface="Trebuchet MS" panose="020B0603020202020204" pitchFamily="34" charset="0"/>
              </a:rPr>
              <a:t>A wearable device which allows any viewer to visualize the confusion and interest levels of the wearer. Other recent developments in related technology are the attempt to learn the needs of the user just by following the interaction between the user and the computer in order to know what he/she is interested in at any given moment.</a:t>
            </a:r>
          </a:p>
        </p:txBody>
      </p:sp>
      <p:sp>
        <p:nvSpPr>
          <p:cNvPr id="11268" name="Rectangle 6"/>
          <p:cNvSpPr>
            <a:spLocks noChangeArrowheads="1"/>
          </p:cNvSpPr>
          <p:nvPr/>
        </p:nvSpPr>
        <p:spPr bwMode="auto">
          <a:xfrm>
            <a:off x="1981200" y="838200"/>
            <a:ext cx="4664931" cy="523220"/>
          </a:xfrm>
          <a:prstGeom prst="rect">
            <a:avLst/>
          </a:prstGeom>
          <a:noFill/>
          <a:ln w="9525">
            <a:noFill/>
            <a:miter lim="800000"/>
          </a:ln>
        </p:spPr>
        <p:txBody>
          <a:bodyPr wrap="none">
            <a:spAutoFit/>
          </a:bodyPr>
          <a:lstStyle/>
          <a:p>
            <a:pPr eaLnBrk="0" hangingPunct="0"/>
            <a:r>
              <a:rPr lang="en-US" sz="2800" b="1" dirty="0">
                <a:solidFill>
                  <a:srgbClr val="000000"/>
                </a:solidFill>
                <a:latin typeface="Times New Roman" panose="02020603050405020304" pitchFamily="18" charset="0"/>
                <a:cs typeface="Times New Roman" panose="02020603050405020304" pitchFamily="18" charset="0"/>
              </a:rPr>
              <a:t>For Eyes: Expression Glasses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US" dirty="0"/>
              <a:t>DESIGNING</a:t>
            </a:r>
          </a:p>
        </p:txBody>
      </p:sp>
      <p:sp>
        <p:nvSpPr>
          <p:cNvPr id="12291" name="Content Placeholder 2"/>
          <p:cNvSpPr>
            <a:spLocks noGrp="1"/>
          </p:cNvSpPr>
          <p:nvPr>
            <p:ph idx="1"/>
          </p:nvPr>
        </p:nvSpPr>
        <p:spPr/>
        <p:txBody>
          <a:bodyPr/>
          <a:lstStyle/>
          <a:p>
            <a:pPr eaLnBrk="1" hangingPunct="1"/>
            <a:r>
              <a:rPr lang="en-US"/>
              <a:t>A personal area network for linking all the operators and the supervising system</a:t>
            </a:r>
          </a:p>
          <a:p>
            <a:pPr eaLnBrk="1" hangingPunct="1"/>
            <a:r>
              <a:rPr lang="en-US"/>
              <a:t>Two major units  </a:t>
            </a:r>
          </a:p>
          <a:p>
            <a:pPr eaLnBrk="1" hangingPunct="1">
              <a:buFontTx/>
              <a:buChar char="-"/>
            </a:pPr>
            <a:r>
              <a:rPr lang="en-US"/>
              <a:t>DAU (data acquisition unit )</a:t>
            </a:r>
          </a:p>
          <a:p>
            <a:pPr eaLnBrk="1" hangingPunct="1">
              <a:buFontTx/>
              <a:buChar char="-"/>
            </a:pPr>
            <a:r>
              <a:rPr lang="en-US"/>
              <a:t>CSU (central system unit )</a:t>
            </a:r>
          </a:p>
          <a:p>
            <a:pPr eaLnBrk="1" hangingPunct="1"/>
            <a:endParaRPr lang="en-US"/>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lstStyle/>
          <a:p>
            <a:pPr eaLnBrk="1" fontAlgn="auto" hangingPunct="1">
              <a:spcAft>
                <a:spcPts val="0"/>
              </a:spcAft>
              <a:defRPr/>
            </a:pPr>
            <a:r>
              <a:rPr lang="en-US" dirty="0"/>
              <a:t>SYSTEM OVERVIEW</a:t>
            </a:r>
          </a:p>
        </p:txBody>
      </p:sp>
      <p:grpSp>
        <p:nvGrpSpPr>
          <p:cNvPr id="3" name="Group 6"/>
          <p:cNvGrpSpPr/>
          <p:nvPr/>
        </p:nvGrpSpPr>
        <p:grpSpPr bwMode="auto">
          <a:xfrm>
            <a:off x="838200" y="1828800"/>
            <a:ext cx="3429000" cy="2133600"/>
            <a:chOff x="922" y="-2590"/>
            <a:chExt cx="1718" cy="7480"/>
          </a:xfrm>
        </p:grpSpPr>
        <p:sp>
          <p:nvSpPr>
            <p:cNvPr id="13329" name="Rectangle 7"/>
            <p:cNvSpPr>
              <a:spLocks noChangeArrowheads="1"/>
            </p:cNvSpPr>
            <p:nvPr/>
          </p:nvSpPr>
          <p:spPr bwMode="auto">
            <a:xfrm>
              <a:off x="922" y="-1063"/>
              <a:ext cx="1642" cy="5953"/>
            </a:xfrm>
            <a:prstGeom prst="rect">
              <a:avLst/>
            </a:prstGeom>
            <a:solidFill>
              <a:srgbClr val="FF9966"/>
            </a:solidFill>
            <a:ln w="9525">
              <a:miter lim="800000"/>
            </a:ln>
            <a:scene3d>
              <a:camera prst="legacyObliqueTopRight"/>
              <a:lightRig rig="legacyFlat3" dir="b"/>
            </a:scene3d>
            <a:sp3d extrusionH="227000" prstMaterial="legacyMatte">
              <a:bevelT w="13500" h="13500" prst="angle"/>
              <a:bevelB w="13500" h="13500" prst="angle"/>
              <a:extrusionClr>
                <a:srgbClr val="FF9966"/>
              </a:extrusionClr>
            </a:sp3d>
          </p:spPr>
          <p:txBody>
            <a:bodyPr wrap="none" anchor="ctr">
              <a:flatTx/>
            </a:bodyPr>
            <a:lstStyle/>
            <a:p>
              <a:pPr algn="ctr"/>
              <a:endParaRPr lang="pl-PL" sz="1100">
                <a:latin typeface="Times New Roman" panose="02020603050405020304" pitchFamily="18" charset="0"/>
              </a:endParaRPr>
            </a:p>
          </p:txBody>
        </p:sp>
        <p:sp>
          <p:nvSpPr>
            <p:cNvPr id="13330" name="Text Box 8"/>
            <p:cNvSpPr txBox="1">
              <a:spLocks noChangeArrowheads="1"/>
            </p:cNvSpPr>
            <p:nvPr/>
          </p:nvSpPr>
          <p:spPr bwMode="auto">
            <a:xfrm>
              <a:off x="1008" y="-2590"/>
              <a:ext cx="1632" cy="975"/>
            </a:xfrm>
            <a:prstGeom prst="rect">
              <a:avLst/>
            </a:prstGeom>
            <a:noFill/>
            <a:ln w="9525">
              <a:noFill/>
              <a:miter lim="800000"/>
            </a:ln>
          </p:spPr>
          <p:txBody>
            <a:bodyPr>
              <a:spAutoFit/>
            </a:bodyPr>
            <a:lstStyle/>
            <a:p>
              <a:pPr>
                <a:spcBef>
                  <a:spcPct val="50000"/>
                </a:spcBef>
              </a:pPr>
              <a:r>
                <a:rPr lang="en-US" sz="1700" b="1"/>
                <a:t>Data Acquisition Unit</a:t>
              </a:r>
              <a:endParaRPr lang="en-US" sz="1700" b="1">
                <a:latin typeface="Times New Roman" panose="02020603050405020304" pitchFamily="18" charset="0"/>
              </a:endParaRPr>
            </a:p>
          </p:txBody>
        </p:sp>
      </p:grpSp>
      <p:sp>
        <p:nvSpPr>
          <p:cNvPr id="13316" name="Rectangle 18"/>
          <p:cNvSpPr>
            <a:spLocks noChangeArrowheads="1"/>
          </p:cNvSpPr>
          <p:nvPr/>
        </p:nvSpPr>
        <p:spPr bwMode="auto">
          <a:xfrm>
            <a:off x="762000" y="2667000"/>
            <a:ext cx="1828800" cy="523875"/>
          </a:xfrm>
          <a:prstGeom prst="rect">
            <a:avLst/>
          </a:prstGeom>
          <a:noFill/>
          <a:ln w="9525">
            <a:noFill/>
            <a:miter lim="800000"/>
          </a:ln>
        </p:spPr>
        <p:txBody>
          <a:bodyPr>
            <a:spAutoFit/>
          </a:bodyPr>
          <a:lstStyle/>
          <a:p>
            <a:pPr algn="ctr"/>
            <a:r>
              <a:rPr lang="en-US" sz="1400"/>
              <a:t>Atmel 89C52</a:t>
            </a:r>
          </a:p>
          <a:p>
            <a:pPr algn="ctr"/>
            <a:r>
              <a:rPr lang="en-US" sz="1400"/>
              <a:t>microcontroller</a:t>
            </a:r>
            <a:endParaRPr lang="en-US" sz="1400">
              <a:latin typeface="Trebuchet MS" panose="020B0603020202020204" pitchFamily="34" charset="0"/>
            </a:endParaRPr>
          </a:p>
        </p:txBody>
      </p:sp>
      <p:sp>
        <p:nvSpPr>
          <p:cNvPr id="13317" name="Rectangle 19"/>
          <p:cNvSpPr>
            <a:spLocks noChangeArrowheads="1"/>
          </p:cNvSpPr>
          <p:nvPr/>
        </p:nvSpPr>
        <p:spPr bwMode="auto">
          <a:xfrm>
            <a:off x="-533400" y="3352800"/>
            <a:ext cx="4572000" cy="523875"/>
          </a:xfrm>
          <a:prstGeom prst="rect">
            <a:avLst/>
          </a:prstGeom>
          <a:noFill/>
          <a:ln w="9525">
            <a:noFill/>
            <a:miter lim="800000"/>
          </a:ln>
        </p:spPr>
        <p:txBody>
          <a:bodyPr>
            <a:spAutoFit/>
          </a:bodyPr>
          <a:lstStyle/>
          <a:p>
            <a:pPr algn="ctr"/>
            <a:r>
              <a:rPr lang="en-US" sz="1400"/>
              <a:t>Jazz</a:t>
            </a:r>
          </a:p>
          <a:p>
            <a:pPr algn="ctr"/>
            <a:r>
              <a:rPr lang="en-US" sz="1400"/>
              <a:t>Multisensor</a:t>
            </a:r>
            <a:endParaRPr lang="en-US" sz="1400">
              <a:latin typeface="Times New Roman" panose="02020603050405020304" pitchFamily="18" charset="0"/>
            </a:endParaRPr>
          </a:p>
        </p:txBody>
      </p:sp>
      <p:sp>
        <p:nvSpPr>
          <p:cNvPr id="13318" name="Rectangle 20"/>
          <p:cNvSpPr>
            <a:spLocks noChangeArrowheads="1"/>
          </p:cNvSpPr>
          <p:nvPr/>
        </p:nvSpPr>
        <p:spPr bwMode="auto">
          <a:xfrm>
            <a:off x="2849563" y="2819400"/>
            <a:ext cx="1112837" cy="369888"/>
          </a:xfrm>
          <a:prstGeom prst="rect">
            <a:avLst/>
          </a:prstGeom>
          <a:noFill/>
          <a:ln w="9525">
            <a:noFill/>
            <a:miter lim="800000"/>
          </a:ln>
        </p:spPr>
        <p:txBody>
          <a:bodyPr wrap="none">
            <a:spAutoFit/>
          </a:bodyPr>
          <a:lstStyle/>
          <a:p>
            <a:pPr algn="ctr"/>
            <a:r>
              <a:rPr lang="en-US">
                <a:latin typeface="Impact" panose="020B0806030902050204" pitchFamily="34" charset="0"/>
              </a:rPr>
              <a:t>Bluetooth</a:t>
            </a:r>
            <a:endParaRPr lang="en-US" sz="2800">
              <a:latin typeface="Times New Roman" panose="02020603050405020304" pitchFamily="18" charset="0"/>
            </a:endParaRPr>
          </a:p>
        </p:txBody>
      </p:sp>
      <p:sp>
        <p:nvSpPr>
          <p:cNvPr id="13319" name="Freeform 22"/>
          <p:cNvSpPr/>
          <p:nvPr/>
        </p:nvSpPr>
        <p:spPr bwMode="auto">
          <a:xfrm>
            <a:off x="3952875" y="2836863"/>
            <a:ext cx="771525" cy="363537"/>
          </a:xfrm>
          <a:custGeom>
            <a:avLst/>
            <a:gdLst>
              <a:gd name="T0" fmla="*/ 1958061775 w 304"/>
              <a:gd name="T1" fmla="*/ 464096678 h 135"/>
              <a:gd name="T2" fmla="*/ 818006832 w 304"/>
              <a:gd name="T3" fmla="*/ 978956563 h 135"/>
              <a:gd name="T4" fmla="*/ 953267292 w 304"/>
              <a:gd name="T5" fmla="*/ 0 h 135"/>
              <a:gd name="T6" fmla="*/ 0 w 304"/>
              <a:gd name="T7" fmla="*/ 362575651 h 135"/>
              <a:gd name="T8" fmla="*/ 0 60000 65536"/>
              <a:gd name="T9" fmla="*/ 0 60000 65536"/>
              <a:gd name="T10" fmla="*/ 0 60000 65536"/>
              <a:gd name="T11" fmla="*/ 0 60000 65536"/>
              <a:gd name="T12" fmla="*/ 0 w 304"/>
              <a:gd name="T13" fmla="*/ 0 h 135"/>
              <a:gd name="T14" fmla="*/ 304 w 304"/>
              <a:gd name="T15" fmla="*/ 135 h 135"/>
            </a:gdLst>
            <a:ahLst/>
            <a:cxnLst>
              <a:cxn ang="T8">
                <a:pos x="T0" y="T1"/>
              </a:cxn>
              <a:cxn ang="T9">
                <a:pos x="T2" y="T3"/>
              </a:cxn>
              <a:cxn ang="T10">
                <a:pos x="T4" y="T5"/>
              </a:cxn>
              <a:cxn ang="T11">
                <a:pos x="T6" y="T7"/>
              </a:cxn>
            </a:cxnLst>
            <a:rect l="T12" t="T13" r="T14" b="T15"/>
            <a:pathLst>
              <a:path w="304" h="135">
                <a:moveTo>
                  <a:pt x="304" y="64"/>
                </a:moveTo>
                <a:lnTo>
                  <a:pt x="127" y="135"/>
                </a:lnTo>
                <a:lnTo>
                  <a:pt x="148" y="0"/>
                </a:lnTo>
                <a:lnTo>
                  <a:pt x="0" y="50"/>
                </a:lnTo>
              </a:path>
            </a:pathLst>
          </a:custGeom>
          <a:noFill/>
          <a:ln w="11113">
            <a:solidFill>
              <a:srgbClr val="000000"/>
            </a:solidFill>
            <a:round/>
          </a:ln>
        </p:spPr>
        <p:txBody>
          <a:bodyPr/>
          <a:lstStyle/>
          <a:p>
            <a:endParaRPr lang="en-US"/>
          </a:p>
        </p:txBody>
      </p:sp>
      <p:grpSp>
        <p:nvGrpSpPr>
          <p:cNvPr id="4" name="Group 3"/>
          <p:cNvGrpSpPr/>
          <p:nvPr/>
        </p:nvGrpSpPr>
        <p:grpSpPr bwMode="auto">
          <a:xfrm>
            <a:off x="4572000" y="1828800"/>
            <a:ext cx="3429000" cy="2057400"/>
            <a:chOff x="3264" y="1056"/>
            <a:chExt cx="2160" cy="1296"/>
          </a:xfrm>
        </p:grpSpPr>
        <p:sp>
          <p:nvSpPr>
            <p:cNvPr id="13327" name="Rectangle 4"/>
            <p:cNvSpPr>
              <a:spLocks noChangeArrowheads="1"/>
            </p:cNvSpPr>
            <p:nvPr/>
          </p:nvSpPr>
          <p:spPr bwMode="auto">
            <a:xfrm>
              <a:off x="3264" y="1296"/>
              <a:ext cx="2160" cy="1056"/>
            </a:xfrm>
            <a:prstGeom prst="rect">
              <a:avLst/>
            </a:prstGeom>
            <a:solidFill>
              <a:srgbClr val="FF9966"/>
            </a:solidFill>
            <a:ln w="9525">
              <a:miter lim="800000"/>
            </a:ln>
            <a:scene3d>
              <a:camera prst="legacyObliqueTopRight"/>
              <a:lightRig rig="legacyFlat3" dir="b"/>
            </a:scene3d>
            <a:sp3d extrusionH="227000" prstMaterial="legacyMatte">
              <a:bevelT w="13500" h="13500" prst="angle"/>
              <a:bevelB w="13500" h="13500" prst="angle"/>
              <a:extrusionClr>
                <a:srgbClr val="FF9966"/>
              </a:extrusionClr>
            </a:sp3d>
          </p:spPr>
          <p:txBody>
            <a:bodyPr wrap="none" anchor="ctr">
              <a:flatTx/>
            </a:bodyPr>
            <a:lstStyle/>
            <a:p>
              <a:endParaRPr lang="en-US">
                <a:latin typeface="Trebuchet MS" panose="020B0603020202020204" pitchFamily="34" charset="0"/>
              </a:endParaRPr>
            </a:p>
          </p:txBody>
        </p:sp>
        <p:sp>
          <p:nvSpPr>
            <p:cNvPr id="13328" name="Text Box 5"/>
            <p:cNvSpPr txBox="1">
              <a:spLocks noChangeArrowheads="1"/>
            </p:cNvSpPr>
            <p:nvPr/>
          </p:nvSpPr>
          <p:spPr bwMode="auto">
            <a:xfrm>
              <a:off x="3360" y="1056"/>
              <a:ext cx="1440" cy="221"/>
            </a:xfrm>
            <a:prstGeom prst="rect">
              <a:avLst/>
            </a:prstGeom>
            <a:noFill/>
            <a:ln w="9525">
              <a:noFill/>
              <a:miter lim="800000"/>
            </a:ln>
          </p:spPr>
          <p:txBody>
            <a:bodyPr>
              <a:spAutoFit/>
            </a:bodyPr>
            <a:lstStyle/>
            <a:p>
              <a:pPr>
                <a:spcBef>
                  <a:spcPct val="50000"/>
                </a:spcBef>
              </a:pPr>
              <a:r>
                <a:rPr lang="en-US" sz="1700" b="1"/>
                <a:t>Central System Unit</a:t>
              </a:r>
              <a:endParaRPr lang="en-US" sz="2400">
                <a:latin typeface="Times New Roman" panose="02020603050405020304" pitchFamily="18" charset="0"/>
              </a:endParaRPr>
            </a:p>
          </p:txBody>
        </p:sp>
      </p:grpSp>
      <p:sp>
        <p:nvSpPr>
          <p:cNvPr id="13321" name="Rectangle 25"/>
          <p:cNvSpPr>
            <a:spLocks noChangeArrowheads="1"/>
          </p:cNvSpPr>
          <p:nvPr/>
        </p:nvSpPr>
        <p:spPr bwMode="auto">
          <a:xfrm>
            <a:off x="3581400" y="2438400"/>
            <a:ext cx="4572000" cy="523875"/>
          </a:xfrm>
          <a:prstGeom prst="rect">
            <a:avLst/>
          </a:prstGeom>
          <a:noFill/>
          <a:ln w="9525">
            <a:noFill/>
            <a:miter lim="800000"/>
          </a:ln>
        </p:spPr>
        <p:txBody>
          <a:bodyPr>
            <a:spAutoFit/>
          </a:bodyPr>
          <a:lstStyle/>
          <a:p>
            <a:pPr algn="ctr"/>
            <a:r>
              <a:rPr lang="en-US" sz="1400"/>
              <a:t>Connection</a:t>
            </a:r>
          </a:p>
          <a:p>
            <a:pPr algn="ctr"/>
            <a:r>
              <a:rPr lang="en-US" sz="1400"/>
              <a:t>Manager</a:t>
            </a:r>
            <a:endParaRPr lang="en-US" sz="1400">
              <a:latin typeface="Trebuchet MS" panose="020B0603020202020204" pitchFamily="34" charset="0"/>
            </a:endParaRPr>
          </a:p>
        </p:txBody>
      </p:sp>
      <p:sp>
        <p:nvSpPr>
          <p:cNvPr id="13322" name="Rectangle 26"/>
          <p:cNvSpPr>
            <a:spLocks noChangeArrowheads="1"/>
          </p:cNvSpPr>
          <p:nvPr/>
        </p:nvSpPr>
        <p:spPr bwMode="auto">
          <a:xfrm>
            <a:off x="5105400" y="2362200"/>
            <a:ext cx="4572000" cy="523875"/>
          </a:xfrm>
          <a:prstGeom prst="rect">
            <a:avLst/>
          </a:prstGeom>
          <a:noFill/>
          <a:ln w="9525">
            <a:noFill/>
            <a:miter lim="800000"/>
          </a:ln>
        </p:spPr>
        <p:txBody>
          <a:bodyPr>
            <a:spAutoFit/>
          </a:bodyPr>
          <a:lstStyle/>
          <a:p>
            <a:pPr algn="ctr"/>
            <a:r>
              <a:rPr lang="en-US" sz="1400"/>
              <a:t>Visualization</a:t>
            </a:r>
          </a:p>
          <a:p>
            <a:pPr algn="ctr"/>
            <a:r>
              <a:rPr lang="en-US" sz="1400"/>
              <a:t>Module</a:t>
            </a:r>
            <a:endParaRPr lang="en-US" sz="1400">
              <a:latin typeface="Trebuchet MS" panose="020B0603020202020204" pitchFamily="34" charset="0"/>
            </a:endParaRPr>
          </a:p>
        </p:txBody>
      </p:sp>
      <p:sp>
        <p:nvSpPr>
          <p:cNvPr id="13323" name="Rectangle 27"/>
          <p:cNvSpPr>
            <a:spLocks noChangeArrowheads="1"/>
          </p:cNvSpPr>
          <p:nvPr/>
        </p:nvSpPr>
        <p:spPr bwMode="auto">
          <a:xfrm>
            <a:off x="5334000" y="3287713"/>
            <a:ext cx="1271588" cy="307975"/>
          </a:xfrm>
          <a:prstGeom prst="rect">
            <a:avLst/>
          </a:prstGeom>
          <a:noFill/>
          <a:ln w="9525">
            <a:noFill/>
            <a:miter lim="800000"/>
          </a:ln>
        </p:spPr>
        <p:txBody>
          <a:bodyPr wrap="none">
            <a:spAutoFit/>
          </a:bodyPr>
          <a:lstStyle/>
          <a:p>
            <a:pPr algn="ctr"/>
            <a:r>
              <a:rPr lang="en-US" sz="1400"/>
              <a:t>Data Analysis</a:t>
            </a:r>
            <a:endParaRPr lang="en-US" sz="1400">
              <a:latin typeface="Times New Roman" panose="02020603050405020304" pitchFamily="18" charset="0"/>
            </a:endParaRPr>
          </a:p>
        </p:txBody>
      </p:sp>
      <p:sp>
        <p:nvSpPr>
          <p:cNvPr id="13324" name="Rectangle 28"/>
          <p:cNvSpPr>
            <a:spLocks noChangeArrowheads="1"/>
          </p:cNvSpPr>
          <p:nvPr/>
        </p:nvSpPr>
        <p:spPr bwMode="auto">
          <a:xfrm>
            <a:off x="5257800" y="3163888"/>
            <a:ext cx="4572000" cy="522287"/>
          </a:xfrm>
          <a:prstGeom prst="rect">
            <a:avLst/>
          </a:prstGeom>
          <a:noFill/>
          <a:ln w="9525">
            <a:noFill/>
            <a:miter lim="800000"/>
          </a:ln>
        </p:spPr>
        <p:txBody>
          <a:bodyPr>
            <a:spAutoFit/>
          </a:bodyPr>
          <a:lstStyle/>
          <a:p>
            <a:pPr algn="ctr"/>
            <a:r>
              <a:rPr lang="en-US" sz="1400"/>
              <a:t>Data</a:t>
            </a:r>
          </a:p>
          <a:p>
            <a:pPr algn="ctr"/>
            <a:r>
              <a:rPr lang="en-US" sz="1400"/>
              <a:t>Logger</a:t>
            </a:r>
            <a:endParaRPr lang="en-US" sz="1400">
              <a:latin typeface="Times New Roman" panose="02020603050405020304" pitchFamily="18" charset="0"/>
            </a:endParaRPr>
          </a:p>
        </p:txBody>
      </p:sp>
      <p:sp>
        <p:nvSpPr>
          <p:cNvPr id="13325" name="Rectangle 29"/>
          <p:cNvSpPr>
            <a:spLocks noChangeArrowheads="1"/>
          </p:cNvSpPr>
          <p:nvPr/>
        </p:nvSpPr>
        <p:spPr bwMode="auto">
          <a:xfrm>
            <a:off x="4602163" y="2819400"/>
            <a:ext cx="1112837" cy="381000"/>
          </a:xfrm>
          <a:prstGeom prst="rect">
            <a:avLst/>
          </a:prstGeom>
          <a:noFill/>
          <a:ln w="9525">
            <a:noFill/>
            <a:miter lim="800000"/>
          </a:ln>
        </p:spPr>
        <p:txBody>
          <a:bodyPr>
            <a:spAutoFit/>
          </a:bodyPr>
          <a:lstStyle/>
          <a:p>
            <a:pPr algn="ctr"/>
            <a:r>
              <a:rPr lang="en-US">
                <a:latin typeface="Impact" panose="020B0806030902050204" pitchFamily="34" charset="0"/>
              </a:rPr>
              <a:t>Bluetooth</a:t>
            </a:r>
            <a:endParaRPr lang="en-US" sz="2800">
              <a:latin typeface="Times New Roman" panose="02020603050405020304" pitchFamily="18" charset="0"/>
            </a:endParaRPr>
          </a:p>
        </p:txBody>
      </p:sp>
      <p:sp>
        <p:nvSpPr>
          <p:cNvPr id="13326" name="Rectangle 30"/>
          <p:cNvSpPr>
            <a:spLocks noChangeArrowheads="1"/>
          </p:cNvSpPr>
          <p:nvPr/>
        </p:nvSpPr>
        <p:spPr bwMode="auto">
          <a:xfrm>
            <a:off x="1905000" y="4648200"/>
            <a:ext cx="5715000" cy="923925"/>
          </a:xfrm>
          <a:prstGeom prst="rect">
            <a:avLst/>
          </a:prstGeom>
          <a:noFill/>
          <a:ln w="9525">
            <a:noFill/>
            <a:miter lim="800000"/>
          </a:ln>
        </p:spPr>
        <p:txBody>
          <a:bodyPr>
            <a:spAutoFit/>
          </a:bodyPr>
          <a:lstStyle/>
          <a:p>
            <a:r>
              <a:rPr lang="en-US">
                <a:latin typeface="Impact" panose="020B0806030902050204" pitchFamily="34" charset="0"/>
              </a:rPr>
              <a:t>Bluetooth</a:t>
            </a:r>
            <a:r>
              <a:rPr lang="en-US">
                <a:latin typeface="Verdana" panose="020B0604030504040204" pitchFamily="34" charset="0"/>
              </a:rPr>
              <a:t> technology provides means for creating a Personal Area Network linking the operators and the central system</a:t>
            </a:r>
            <a:endParaRPr lang="en-US">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eaLnBrk="1" fontAlgn="auto" hangingPunct="1">
              <a:spcAft>
                <a:spcPts val="0"/>
              </a:spcAft>
              <a:defRPr/>
            </a:pPr>
            <a:r>
              <a:rPr lang="en-US" dirty="0"/>
              <a:t>WORKING</a:t>
            </a:r>
          </a:p>
        </p:txBody>
      </p:sp>
      <p:sp>
        <p:nvSpPr>
          <p:cNvPr id="3" name="Content Placeholder 2"/>
          <p:cNvSpPr>
            <a:spLocks noGrp="1"/>
          </p:cNvSpPr>
          <p:nvPr>
            <p:ph idx="1"/>
          </p:nvPr>
        </p:nvSpPr>
        <p:spPr>
          <a:xfrm>
            <a:off x="228600" y="1417638"/>
            <a:ext cx="7848600" cy="4906962"/>
          </a:xfrm>
        </p:spPr>
        <p:txBody>
          <a:bodyPr>
            <a:normAutofit fontScale="92500"/>
          </a:bodyPr>
          <a:lstStyle/>
          <a:p>
            <a:pPr marL="274320" indent="-274320" algn="just" eaLnBrk="1" fontAlgn="auto" hangingPunct="1">
              <a:spcAft>
                <a:spcPts val="0"/>
              </a:spcAft>
              <a:buFont typeface="Wingdings 2" panose="05020102010507070707"/>
              <a:buChar char=""/>
              <a:defRPr/>
            </a:pPr>
            <a:r>
              <a:rPr lang="en-US" dirty="0"/>
              <a:t>The major parts of the blue eyes system are DAU  &amp; CSU.</a:t>
            </a:r>
          </a:p>
          <a:p>
            <a:pPr marL="274320" indent="-274320" algn="just" eaLnBrk="1" fontAlgn="auto" hangingPunct="1">
              <a:spcAft>
                <a:spcPts val="0"/>
              </a:spcAft>
              <a:buFont typeface="Wingdings 2" panose="05020102010507070707"/>
              <a:buChar char=""/>
              <a:defRPr/>
            </a:pPr>
            <a:r>
              <a:rPr lang="en-US" dirty="0"/>
              <a:t> The task of the mobile DAU is to maintain </a:t>
            </a:r>
            <a:r>
              <a:rPr lang="en-US" dirty="0" err="1"/>
              <a:t>bluetooth</a:t>
            </a:r>
            <a:r>
              <a:rPr lang="en-US" dirty="0"/>
              <a:t> connections to get information from the sensor and sending it over the wireless connection.</a:t>
            </a:r>
          </a:p>
          <a:p>
            <a:pPr marL="274320" indent="-274320" algn="just" eaLnBrk="1" fontAlgn="auto" hangingPunct="1">
              <a:spcAft>
                <a:spcPts val="0"/>
              </a:spcAft>
              <a:buFont typeface="Wingdings 2" panose="05020102010507070707"/>
              <a:buChar char=""/>
              <a:defRPr/>
            </a:pPr>
            <a:r>
              <a:rPr lang="en-US" dirty="0"/>
              <a:t>To deliver the alarm message sent from the CSU to the operator &amp; handle personalized ID cards.</a:t>
            </a:r>
          </a:p>
          <a:p>
            <a:pPr marL="274320" indent="-274320" algn="just" eaLnBrk="1" fontAlgn="auto" hangingPunct="1">
              <a:spcAft>
                <a:spcPts val="0"/>
              </a:spcAft>
              <a:buFont typeface="Wingdings 2" panose="05020102010507070707"/>
              <a:buChar char=""/>
              <a:defRPr/>
            </a:pPr>
            <a:r>
              <a:rPr lang="en-US" dirty="0"/>
              <a:t> CSU maintain the other side of the </a:t>
            </a:r>
            <a:r>
              <a:rPr lang="en-US" dirty="0" err="1"/>
              <a:t>bluetooth</a:t>
            </a:r>
            <a:r>
              <a:rPr lang="en-US" dirty="0"/>
              <a:t> connection, buffers incoming sensor data performs online data analysis, records the conclusion for further exploration &amp; provide visualization interface.</a:t>
            </a:r>
          </a:p>
        </p:txBody>
      </p:sp>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800</Words>
  <Application>Microsoft Office PowerPoint</Application>
  <PresentationFormat>On-screen Show (4:3)</PresentationFormat>
  <Paragraphs>111</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Impact</vt:lpstr>
      <vt:lpstr>Times New Roman</vt:lpstr>
      <vt:lpstr>Trebuchet MS</vt:lpstr>
      <vt:lpstr>Verdana</vt:lpstr>
      <vt:lpstr>Wingdings</vt:lpstr>
      <vt:lpstr>Wingdings 2</vt:lpstr>
      <vt:lpstr>Orange Waves</vt:lpstr>
      <vt:lpstr>PowerPoint Presentation</vt:lpstr>
      <vt:lpstr>CONTENTS</vt:lpstr>
      <vt:lpstr> BLUE EYES TECHNOLOGY</vt:lpstr>
      <vt:lpstr>PowerPoint Presentation</vt:lpstr>
      <vt:lpstr>PowerPoint Presentation</vt:lpstr>
      <vt:lpstr>PowerPoint Presentation</vt:lpstr>
      <vt:lpstr>DESIGNING</vt:lpstr>
      <vt:lpstr>SYSTEM OVERVIEW</vt:lpstr>
      <vt:lpstr>WORKING</vt:lpstr>
      <vt:lpstr>THE HARDWARE </vt:lpstr>
      <vt:lpstr> Central System Unit </vt:lpstr>
      <vt:lpstr> THE SOFTWARE </vt:lpstr>
      <vt:lpstr>FUTURE IMPROVEMENTS</vt:lpstr>
      <vt:lpstr>DATA SECURITY</vt:lpstr>
      <vt:lpstr>APPLICATIONS</vt:lpstr>
      <vt:lpstr> ADVANTAGES</vt:lpstr>
      <vt:lpstr>DISADVANTAGES</vt:lpstr>
      <vt:lpstr>7.LIMITATIONS OF BLUE EYES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BLUE EYES</dc:title>
  <dc:creator>GITESH</dc:creator>
  <cp:lastModifiedBy>Aayush Deo</cp:lastModifiedBy>
  <cp:revision>61</cp:revision>
  <dcterms:created xsi:type="dcterms:W3CDTF">2010-11-16T15:49:00Z</dcterms:created>
  <dcterms:modified xsi:type="dcterms:W3CDTF">2023-12-04T16:24:56Z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449308F036104794970E4AC39A075031_13</vt:lpwstr>
  </property>
  <property fmtid="{D5CDD505-2E9C-101B-9397-08002B2CF9AE}" pid="3" name="KSOProductBuildVer">
    <vt:lpwstr>1033-12.2.0.13306</vt:lpwstr>
  </property>
</Properties>
</file>