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99" r:id="rId5"/>
    <p:sldId id="263" r:id="rId6"/>
    <p:sldId id="29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6"/>
    <p:restoredTop sz="94710"/>
  </p:normalViewPr>
  <p:slideViewPr>
    <p:cSldViewPr>
      <p:cViewPr varScale="1">
        <p:scale>
          <a:sx n="195" d="100"/>
          <a:sy n="195" d="100"/>
        </p:scale>
        <p:origin x="2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7186"/>
            <a:ext cx="75390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475" y="2102751"/>
            <a:ext cx="7033895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2.overleaf.com/learn/Font_typefa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verleaf.com/learn/latex/Biblatex_citation_styl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scholar.google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87800"/>
              <a:ext cx="9144000" cy="4655820"/>
            </a:xfrm>
            <a:custGeom>
              <a:avLst/>
              <a:gdLst/>
              <a:ahLst/>
              <a:cxnLst/>
              <a:rect l="l" t="t" r="r" b="b"/>
              <a:pathLst>
                <a:path w="9144000" h="4655820">
                  <a:moveTo>
                    <a:pt x="0" y="4655699"/>
                  </a:moveTo>
                  <a:lnTo>
                    <a:pt x="9143999" y="46556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655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488315"/>
            </a:xfrm>
            <a:custGeom>
              <a:avLst/>
              <a:gdLst/>
              <a:ahLst/>
              <a:cxnLst/>
              <a:rect l="l" t="t" r="r" b="b"/>
              <a:pathLst>
                <a:path w="9144000" h="488315">
                  <a:moveTo>
                    <a:pt x="9143999" y="487799"/>
                  </a:moveTo>
                  <a:lnTo>
                    <a:pt x="0" y="487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6981825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lang="en-US" sz="4200" dirty="0"/>
              <a:t>LaTeX Workshop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800977" y="3051031"/>
            <a:ext cx="436118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ahoma"/>
                <a:cs typeface="Tahoma"/>
              </a:rPr>
              <a:t>Aayush Adhikari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ahoma"/>
                <a:cs typeface="Tahoma"/>
              </a:rPr>
              <a:t>Microsoft Learn Student Ambassador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ahoma"/>
                <a:cs typeface="Tahoma"/>
              </a:rPr>
              <a:t>https://</a:t>
            </a:r>
            <a:r>
              <a:rPr lang="en-US" dirty="0" err="1">
                <a:latin typeface="Tahoma"/>
                <a:cs typeface="Tahoma"/>
              </a:rPr>
              <a:t>www.linkedin.com</a:t>
            </a:r>
            <a:r>
              <a:rPr lang="en-US" dirty="0">
                <a:latin typeface="Tahoma"/>
                <a:cs typeface="Tahoma"/>
              </a:rPr>
              <a:t>/in/aayush518/ 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017026"/>
            <a:ext cx="7376795" cy="17780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Comments: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5" dirty="0">
                <a:solidFill>
                  <a:srgbClr val="595959"/>
                </a:solidFill>
                <a:latin typeface="Tahoma"/>
                <a:cs typeface="Tahoma"/>
              </a:rPr>
              <a:t>%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comment.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Nothing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after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5" dirty="0">
                <a:solidFill>
                  <a:srgbClr val="595959"/>
                </a:solidFill>
                <a:latin typeface="Tahoma"/>
                <a:cs typeface="Tahoma"/>
              </a:rPr>
              <a:t>%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800" spc="-1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typeset.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Restricted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Characters: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Certain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symbols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require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backslash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595959"/>
                </a:solidFill>
                <a:latin typeface="Tahoma"/>
                <a:cs typeface="Tahoma"/>
              </a:rPr>
              <a:t>appear,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like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Tahoma"/>
                <a:cs typeface="Tahoma"/>
              </a:rPr>
              <a:t>$,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Tahoma"/>
                <a:cs typeface="Tahoma"/>
              </a:rPr>
              <a:t>&amp;,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29" dirty="0">
                <a:solidFill>
                  <a:srgbClr val="595959"/>
                </a:solidFill>
                <a:latin typeface="Tahoma"/>
                <a:cs typeface="Tahoma"/>
              </a:rPr>
              <a:t>#,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95" dirty="0">
                <a:solidFill>
                  <a:srgbClr val="595959"/>
                </a:solidFill>
                <a:latin typeface="Tahoma"/>
                <a:cs typeface="Tahoma"/>
              </a:rPr>
              <a:t>%.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Basic</a:t>
            </a:r>
            <a:r>
              <a:rPr spc="-145" dirty="0"/>
              <a:t> </a:t>
            </a:r>
            <a:r>
              <a:rPr spc="12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2756"/>
            <a:ext cx="3134995" cy="132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solidFill>
                  <a:srgbClr val="595959"/>
                </a:solidFill>
                <a:latin typeface="Tahoma"/>
                <a:cs typeface="Tahoma"/>
              </a:rPr>
              <a:t>Bold</a:t>
            </a:r>
            <a:r>
              <a:rPr sz="1800" spc="-11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8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\textbf{example}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87500"/>
              </a:lnSpc>
            </a:pPr>
            <a:r>
              <a:rPr sz="1800" i="1" spc="-100" dirty="0">
                <a:solidFill>
                  <a:srgbClr val="595959"/>
                </a:solidFill>
                <a:latin typeface="Trebuchet MS"/>
                <a:cs typeface="Trebuchet MS"/>
              </a:rPr>
              <a:t>Italics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\textit{example} </a:t>
            </a:r>
            <a:r>
              <a:rPr sz="1800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ahoma"/>
                <a:cs typeface="Tahoma"/>
              </a:rPr>
              <a:t>Underline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r>
              <a:rPr sz="18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Tahoma"/>
                <a:cs typeface="Tahoma"/>
              </a:rPr>
              <a:t>\underline{example}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475" y="4200155"/>
            <a:ext cx="551180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Font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typefaces: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Change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preamble.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information: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u="heavy" spc="-1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https://v2.overleaf.com/learn/Font_typefaces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Make</a:t>
            </a:r>
            <a:r>
              <a:rPr spc="-220" dirty="0"/>
              <a:t> </a:t>
            </a:r>
            <a:r>
              <a:rPr spc="-10" dirty="0"/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353" y="2114816"/>
            <a:ext cx="76466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15399"/>
              </a:lnSpc>
              <a:spcBef>
                <a:spcPts val="100"/>
              </a:spcBef>
              <a:buAutoNum type="arabicPeriod"/>
              <a:tabLst>
                <a:tab pos="37147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simplest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option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Courier New"/>
                <a:cs typeface="Courier New"/>
              </a:rPr>
              <a:t>\maketitle</a:t>
            </a:r>
            <a:r>
              <a:rPr sz="1300" b="1" spc="-49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command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draws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following</a:t>
            </a:r>
            <a:r>
              <a:rPr sz="13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declarations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within</a:t>
            </a:r>
            <a:r>
              <a:rPr sz="13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preamble:</a:t>
            </a:r>
            <a:endParaRPr sz="1300">
              <a:latin typeface="Tahoma"/>
              <a:cs typeface="Tahoma"/>
            </a:endParaRPr>
          </a:p>
          <a:p>
            <a:pPr marL="828675" lvl="1" indent="-34734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82867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\author</a:t>
            </a:r>
            <a:endParaRPr sz="1300">
              <a:latin typeface="Tahoma"/>
              <a:cs typeface="Tahoma"/>
            </a:endParaRPr>
          </a:p>
          <a:p>
            <a:pPr marL="828675" lvl="1" indent="-355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82867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\date</a:t>
            </a:r>
            <a:endParaRPr sz="1300">
              <a:latin typeface="Tahoma"/>
              <a:cs typeface="Tahoma"/>
            </a:endParaRPr>
          </a:p>
          <a:p>
            <a:pPr marL="828675" lvl="1" indent="-34036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82867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\thanks</a:t>
            </a:r>
            <a:endParaRPr sz="1300">
              <a:latin typeface="Tahoma"/>
              <a:cs typeface="Tahoma"/>
            </a:endParaRPr>
          </a:p>
          <a:p>
            <a:pPr marL="828675" lvl="1" indent="-35560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828675" algn="l"/>
              </a:tabLst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\title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17506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Basic</a:t>
            </a:r>
            <a:r>
              <a:rPr spc="-145" dirty="0"/>
              <a:t> </a:t>
            </a:r>
            <a:r>
              <a:rPr spc="70" dirty="0"/>
              <a:t>Math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948706"/>
            <a:ext cx="69513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display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math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inline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text,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place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formula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symbol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between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$: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29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$x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+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z$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475" y="3289826"/>
            <a:ext cx="390461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Display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mode,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1800" spc="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95959"/>
                </a:solidFill>
                <a:latin typeface="Tahoma"/>
                <a:cs typeface="Tahoma"/>
              </a:rPr>
              <a:t>\[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+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800" spc="-20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\]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center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equation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its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own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line: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2922" y="3329831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959" y="3329831"/>
            <a:ext cx="1335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$$x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+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z$$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9684" y="3958481"/>
            <a:ext cx="80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+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8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18186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EB5500"/>
                </a:solidFill>
              </a:rPr>
              <a:t>EXERCISE</a:t>
            </a:r>
            <a:r>
              <a:rPr spc="-150" dirty="0">
                <a:solidFill>
                  <a:srgbClr val="EB5500"/>
                </a:solidFill>
              </a:rPr>
              <a:t> </a:t>
            </a:r>
            <a:r>
              <a:rPr spc="-175" dirty="0">
                <a:solidFill>
                  <a:srgbClr val="EB5500"/>
                </a:solidFill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2756"/>
            <a:ext cx="5221605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595959"/>
                </a:solidFill>
                <a:latin typeface="Trebuchet MS"/>
                <a:cs typeface="Trebuchet MS"/>
              </a:rPr>
              <a:t>Objective: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z="1800" i="1" spc="-90" dirty="0">
                <a:solidFill>
                  <a:srgbClr val="595959"/>
                </a:solidFill>
                <a:latin typeface="Trebuchet MS"/>
                <a:cs typeface="Trebuchet MS"/>
              </a:rPr>
              <a:t>Practice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10" dirty="0">
                <a:solidFill>
                  <a:srgbClr val="595959"/>
                </a:solidFill>
                <a:latin typeface="Trebuchet MS"/>
                <a:cs typeface="Trebuchet MS"/>
              </a:rPr>
              <a:t>several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595959"/>
                </a:solidFill>
                <a:latin typeface="Trebuchet MS"/>
                <a:cs typeface="Trebuchet MS"/>
              </a:rPr>
              <a:t>basic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595959"/>
                </a:solidFill>
                <a:latin typeface="Trebuchet MS"/>
                <a:cs typeface="Trebuchet MS"/>
              </a:rPr>
              <a:t>LaTeX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595959"/>
                </a:solidFill>
                <a:latin typeface="Trebuchet MS"/>
                <a:cs typeface="Trebuchet MS"/>
              </a:rPr>
              <a:t>commands</a:t>
            </a:r>
            <a:r>
              <a:rPr sz="1800" i="1" spc="-15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595959"/>
                </a:solidFill>
                <a:latin typeface="Trebuchet MS"/>
                <a:cs typeface="Trebuchet MS"/>
              </a:rPr>
              <a:t>new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595959"/>
                </a:solidFill>
                <a:latin typeface="Trebuchet MS"/>
                <a:cs typeface="Trebuchet MS"/>
              </a:rPr>
              <a:t>project.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72300" y="123825"/>
            <a:ext cx="2057400" cy="4895850"/>
            <a:chOff x="6972300" y="123825"/>
            <a:chExt cx="2057400" cy="4895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2300" y="123825"/>
              <a:ext cx="2057399" cy="48958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42924" y="749250"/>
              <a:ext cx="1654810" cy="593090"/>
            </a:xfrm>
            <a:custGeom>
              <a:avLst/>
              <a:gdLst/>
              <a:ahLst/>
              <a:cxnLst/>
              <a:rect l="l" t="t" r="r" b="b"/>
              <a:pathLst>
                <a:path w="1654809" h="593090">
                  <a:moveTo>
                    <a:pt x="0" y="296249"/>
                  </a:moveTo>
                  <a:lnTo>
                    <a:pt x="2742" y="271952"/>
                  </a:lnTo>
                  <a:lnTo>
                    <a:pt x="10829" y="248196"/>
                  </a:lnTo>
                  <a:lnTo>
                    <a:pt x="42181" y="202612"/>
                  </a:lnTo>
                  <a:lnTo>
                    <a:pt x="92352" y="160106"/>
                  </a:lnTo>
                  <a:lnTo>
                    <a:pt x="159640" y="121288"/>
                  </a:lnTo>
                  <a:lnTo>
                    <a:pt x="199170" y="103453"/>
                  </a:lnTo>
                  <a:lnTo>
                    <a:pt x="242339" y="86769"/>
                  </a:lnTo>
                  <a:lnTo>
                    <a:pt x="288937" y="71312"/>
                  </a:lnTo>
                  <a:lnTo>
                    <a:pt x="338748" y="57159"/>
                  </a:lnTo>
                  <a:lnTo>
                    <a:pt x="391561" y="44385"/>
                  </a:lnTo>
                  <a:lnTo>
                    <a:pt x="447162" y="33066"/>
                  </a:lnTo>
                  <a:lnTo>
                    <a:pt x="505338" y="23280"/>
                  </a:lnTo>
                  <a:lnTo>
                    <a:pt x="565877" y="15103"/>
                  </a:lnTo>
                  <a:lnTo>
                    <a:pt x="628566" y="8609"/>
                  </a:lnTo>
                  <a:lnTo>
                    <a:pt x="693191" y="3877"/>
                  </a:lnTo>
                  <a:lnTo>
                    <a:pt x="759540" y="982"/>
                  </a:lnTo>
                  <a:lnTo>
                    <a:pt x="827399" y="0"/>
                  </a:lnTo>
                  <a:lnTo>
                    <a:pt x="895259" y="982"/>
                  </a:lnTo>
                  <a:lnTo>
                    <a:pt x="961608" y="3877"/>
                  </a:lnTo>
                  <a:lnTo>
                    <a:pt x="1026233" y="8609"/>
                  </a:lnTo>
                  <a:lnTo>
                    <a:pt x="1088922" y="15103"/>
                  </a:lnTo>
                  <a:lnTo>
                    <a:pt x="1149461" y="23280"/>
                  </a:lnTo>
                  <a:lnTo>
                    <a:pt x="1207637" y="33066"/>
                  </a:lnTo>
                  <a:lnTo>
                    <a:pt x="1263238" y="44385"/>
                  </a:lnTo>
                  <a:lnTo>
                    <a:pt x="1316051" y="57159"/>
                  </a:lnTo>
                  <a:lnTo>
                    <a:pt x="1365862" y="71312"/>
                  </a:lnTo>
                  <a:lnTo>
                    <a:pt x="1412459" y="86769"/>
                  </a:lnTo>
                  <a:lnTo>
                    <a:pt x="1455629" y="103453"/>
                  </a:lnTo>
                  <a:lnTo>
                    <a:pt x="1495159" y="121288"/>
                  </a:lnTo>
                  <a:lnTo>
                    <a:pt x="1530836" y="140198"/>
                  </a:lnTo>
                  <a:lnTo>
                    <a:pt x="1589778" y="180936"/>
                  </a:lnTo>
                  <a:lnTo>
                    <a:pt x="1630753" y="225057"/>
                  </a:lnTo>
                  <a:lnTo>
                    <a:pt x="1652057" y="271952"/>
                  </a:lnTo>
                  <a:lnTo>
                    <a:pt x="1654799" y="296249"/>
                  </a:lnTo>
                  <a:lnTo>
                    <a:pt x="1643970" y="344303"/>
                  </a:lnTo>
                  <a:lnTo>
                    <a:pt x="1612618" y="389887"/>
                  </a:lnTo>
                  <a:lnTo>
                    <a:pt x="1562447" y="432393"/>
                  </a:lnTo>
                  <a:lnTo>
                    <a:pt x="1495159" y="471211"/>
                  </a:lnTo>
                  <a:lnTo>
                    <a:pt x="1455629" y="489046"/>
                  </a:lnTo>
                  <a:lnTo>
                    <a:pt x="1412459" y="505730"/>
                  </a:lnTo>
                  <a:lnTo>
                    <a:pt x="1365862" y="521187"/>
                  </a:lnTo>
                  <a:lnTo>
                    <a:pt x="1316051" y="535340"/>
                  </a:lnTo>
                  <a:lnTo>
                    <a:pt x="1263238" y="548114"/>
                  </a:lnTo>
                  <a:lnTo>
                    <a:pt x="1207637" y="559433"/>
                  </a:lnTo>
                  <a:lnTo>
                    <a:pt x="1149461" y="569219"/>
                  </a:lnTo>
                  <a:lnTo>
                    <a:pt x="1088922" y="577396"/>
                  </a:lnTo>
                  <a:lnTo>
                    <a:pt x="1026233" y="583890"/>
                  </a:lnTo>
                  <a:lnTo>
                    <a:pt x="961608" y="588622"/>
                  </a:lnTo>
                  <a:lnTo>
                    <a:pt x="895259" y="591517"/>
                  </a:lnTo>
                  <a:lnTo>
                    <a:pt x="827399" y="592499"/>
                  </a:lnTo>
                  <a:lnTo>
                    <a:pt x="759540" y="591517"/>
                  </a:lnTo>
                  <a:lnTo>
                    <a:pt x="693191" y="588622"/>
                  </a:lnTo>
                  <a:lnTo>
                    <a:pt x="628566" y="583890"/>
                  </a:lnTo>
                  <a:lnTo>
                    <a:pt x="565877" y="577396"/>
                  </a:lnTo>
                  <a:lnTo>
                    <a:pt x="505338" y="569219"/>
                  </a:lnTo>
                  <a:lnTo>
                    <a:pt x="447162" y="559433"/>
                  </a:lnTo>
                  <a:lnTo>
                    <a:pt x="391561" y="548114"/>
                  </a:lnTo>
                  <a:lnTo>
                    <a:pt x="338748" y="535340"/>
                  </a:lnTo>
                  <a:lnTo>
                    <a:pt x="288937" y="521187"/>
                  </a:lnTo>
                  <a:lnTo>
                    <a:pt x="242339" y="505730"/>
                  </a:lnTo>
                  <a:lnTo>
                    <a:pt x="199170" y="489046"/>
                  </a:lnTo>
                  <a:lnTo>
                    <a:pt x="159640" y="471211"/>
                  </a:lnTo>
                  <a:lnTo>
                    <a:pt x="123963" y="452301"/>
                  </a:lnTo>
                  <a:lnTo>
                    <a:pt x="65021" y="411563"/>
                  </a:lnTo>
                  <a:lnTo>
                    <a:pt x="24046" y="367442"/>
                  </a:lnTo>
                  <a:lnTo>
                    <a:pt x="2742" y="320547"/>
                  </a:lnTo>
                  <a:lnTo>
                    <a:pt x="0" y="296249"/>
                  </a:lnTo>
                  <a:close/>
                </a:path>
              </a:pathLst>
            </a:custGeom>
            <a:ln w="28574">
              <a:solidFill>
                <a:srgbClr val="EE61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FFFFFF"/>
                </a:solidFill>
              </a:rPr>
              <a:t>Mathematics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&amp;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60" dirty="0">
                <a:solidFill>
                  <a:srgbClr val="FFFFFF"/>
                </a:solidFill>
              </a:rPr>
              <a:t>Equations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Operators</a:t>
            </a:r>
            <a:r>
              <a:rPr spc="25" dirty="0"/>
              <a:t> </a:t>
            </a:r>
            <a:r>
              <a:rPr spc="85" dirty="0"/>
              <a:t>and</a:t>
            </a:r>
            <a:r>
              <a:rPr spc="30" dirty="0"/>
              <a:t> </a:t>
            </a:r>
            <a:r>
              <a:rPr spc="50" dirty="0"/>
              <a:t>More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3425" y="2082227"/>
          <a:ext cx="6250303" cy="1671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Operators</a:t>
                      </a:r>
                      <a:r>
                        <a:rPr sz="1800" spc="-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&amp;</a:t>
                      </a:r>
                      <a:r>
                        <a:rPr sz="1800" spc="-7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Relations: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135"/>
                        </a:lnSpc>
                      </a:pPr>
                      <a:r>
                        <a:rPr sz="1800" spc="-229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+,</a:t>
                      </a:r>
                      <a:r>
                        <a:rPr sz="1800" spc="-21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800" spc="-2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21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&gt;</a:t>
                      </a:r>
                      <a:r>
                        <a:rPr sz="1800" spc="-2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21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3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&lt;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35"/>
                        </a:lnSpc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work</a:t>
                      </a:r>
                      <a:r>
                        <a:rPr sz="1800" spc="-14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sz="1800" spc="-14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expected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\times</a:t>
                      </a:r>
                      <a:r>
                        <a:rPr sz="1800" spc="-22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22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0185" marB="0"/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spc="-3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\geq</a:t>
                      </a:r>
                      <a:r>
                        <a:rPr sz="1800" spc="-204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2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4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≥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01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1800" spc="-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\neq</a:t>
                      </a:r>
                      <a:r>
                        <a:rPr sz="1800" spc="-22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21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4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≠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101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579755">
                        <a:lnSpc>
                          <a:spcPts val="2085"/>
                        </a:lnSpc>
                        <a:spcBef>
                          <a:spcPts val="1639"/>
                        </a:spcBef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\div</a:t>
                      </a:r>
                      <a:r>
                        <a:rPr sz="1800" spc="-19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19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3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÷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ts val="2085"/>
                        </a:lnSpc>
                        <a:spcBef>
                          <a:spcPts val="1639"/>
                        </a:spcBef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\leq</a:t>
                      </a:r>
                      <a:r>
                        <a:rPr sz="1800" spc="-204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204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3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≤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8279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ts val="2085"/>
                        </a:lnSpc>
                        <a:spcBef>
                          <a:spcPts val="1639"/>
                        </a:spcBef>
                      </a:pPr>
                      <a:r>
                        <a:rPr sz="1800" spc="-3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\pm</a:t>
                      </a:r>
                      <a:r>
                        <a:rPr sz="1800" spc="-204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8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800" spc="-204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33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±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0827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2475" y="4123955"/>
            <a:ext cx="287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Fractions: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\frac{1}{x}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gives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MS PGothic"/>
                <a:cs typeface="MS PGothic"/>
              </a:rPr>
              <a:t>⅟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Greek</a:t>
            </a:r>
            <a:r>
              <a:rPr spc="-20" dirty="0"/>
              <a:t> </a:t>
            </a:r>
            <a:r>
              <a:rPr spc="-10" dirty="0"/>
              <a:t>Letters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1992388"/>
            <a:ext cx="81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Examples: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475" y="4346788"/>
            <a:ext cx="3127375" cy="59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164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\Lambda</a:t>
            </a:r>
            <a:r>
              <a:rPr sz="1400" spc="-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200" dirty="0">
                <a:solidFill>
                  <a:srgbClr val="595959"/>
                </a:solidFill>
                <a:latin typeface="Tahoma"/>
                <a:cs typeface="Tahoma"/>
              </a:rPr>
              <a:t>But</a:t>
            </a:r>
            <a:r>
              <a:rPr sz="12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8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9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2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8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595959"/>
                </a:solidFill>
                <a:latin typeface="Tahoma"/>
                <a:cs typeface="Tahoma"/>
              </a:rPr>
              <a:t>(Alpha),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2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9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595959"/>
                </a:solidFill>
                <a:latin typeface="Tahoma"/>
                <a:cs typeface="Tahoma"/>
              </a:rPr>
              <a:t>B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595959"/>
                </a:solidFill>
                <a:latin typeface="Tahoma"/>
                <a:cs typeface="Tahoma"/>
              </a:rPr>
              <a:t>(Beta),</a:t>
            </a:r>
            <a:r>
              <a:rPr sz="12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19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65" dirty="0">
                <a:solidFill>
                  <a:srgbClr val="595959"/>
                </a:solidFill>
                <a:latin typeface="Tahoma"/>
                <a:cs typeface="Tahoma"/>
              </a:rPr>
              <a:t>Z</a:t>
            </a:r>
            <a:r>
              <a:rPr sz="12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595959"/>
                </a:solidFill>
                <a:latin typeface="Tahoma"/>
                <a:cs typeface="Tahoma"/>
              </a:rPr>
              <a:t>(Zeta),</a:t>
            </a:r>
            <a:r>
              <a:rPr sz="12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595959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2250" y="1992388"/>
            <a:ext cx="1143635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\alpha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1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215" dirty="0">
                <a:solidFill>
                  <a:srgbClr val="595959"/>
                </a:solidFill>
                <a:latin typeface="Cambria"/>
                <a:cs typeface="Cambria"/>
              </a:rPr>
              <a:t>𝛼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\beta</a:t>
            </a:r>
            <a:r>
              <a:rPr sz="1400" spc="-1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11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75" dirty="0">
                <a:solidFill>
                  <a:srgbClr val="595959"/>
                </a:solidFill>
                <a:latin typeface="Cambria"/>
                <a:cs typeface="Cambria"/>
              </a:rPr>
              <a:t>𝛽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7074" y="1992388"/>
            <a:ext cx="753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\mu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8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595959"/>
                </a:solidFill>
                <a:latin typeface="Cambria"/>
                <a:cs typeface="Cambria"/>
              </a:rPr>
              <a:t>𝜇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7074" y="2384788"/>
            <a:ext cx="8267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\pi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8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295" dirty="0">
                <a:solidFill>
                  <a:srgbClr val="595959"/>
                </a:solidFill>
                <a:latin typeface="Cambria"/>
                <a:cs typeface="Cambria"/>
              </a:rPr>
              <a:t>𝜋</a:t>
            </a:r>
            <a:endParaRPr sz="14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53200" y="2777647"/>
          <a:ext cx="3359149" cy="1026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\Gamma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3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325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𝛾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\rho</a:t>
                      </a:r>
                      <a:r>
                        <a:rPr sz="1400" spc="-2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60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𝜚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\delta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3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25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𝛿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\sigma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3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155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𝜎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\Delta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135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50" dirty="0">
                          <a:solidFill>
                            <a:srgbClr val="595959"/>
                          </a:solidFill>
                          <a:latin typeface="Times New Roman"/>
                          <a:cs typeface="Times New Roman"/>
                        </a:rPr>
                        <a:t>∆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\psi</a:t>
                      </a:r>
                      <a:r>
                        <a:rPr sz="1400" spc="-2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0" dirty="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195" dirty="0">
                          <a:solidFill>
                            <a:srgbClr val="595959"/>
                          </a:solidFill>
                          <a:latin typeface="Cambria"/>
                          <a:cs typeface="Cambria"/>
                        </a:rPr>
                        <a:t>𝜓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872250" y="3954388"/>
            <a:ext cx="1276350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\lambda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1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40" dirty="0">
                <a:solidFill>
                  <a:srgbClr val="595959"/>
                </a:solidFill>
                <a:latin typeface="Cambria"/>
                <a:cs typeface="Cambria"/>
              </a:rPr>
              <a:t>𝜆</a:t>
            </a:r>
            <a:endParaRPr sz="1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410"/>
              </a:spcBef>
            </a:pPr>
            <a:r>
              <a:rPr sz="1400" spc="370" dirty="0">
                <a:solidFill>
                  <a:srgbClr val="595959"/>
                </a:solidFill>
                <a:latin typeface="Cambria"/>
                <a:cs typeface="Cambria"/>
              </a:rPr>
              <a:t>𝛬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7074" y="3954388"/>
            <a:ext cx="11880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\omega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1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385" dirty="0">
                <a:solidFill>
                  <a:srgbClr val="595959"/>
                </a:solidFill>
                <a:latin typeface="Cambria"/>
                <a:cs typeface="Cambria"/>
              </a:rPr>
              <a:t>𝜔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57074" y="4346788"/>
            <a:ext cx="1120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\Omega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400" spc="12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595959"/>
                </a:solidFill>
                <a:latin typeface="Times New Roman"/>
                <a:cs typeface="Times New Roman"/>
              </a:rPr>
              <a:t>Ω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Limits</a:t>
            </a:r>
            <a:r>
              <a:rPr spc="-90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spc="50" dirty="0"/>
              <a:t>Integrals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4788"/>
            <a:ext cx="269240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Limit: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595959"/>
                </a:solidFill>
                <a:latin typeface="Courier New"/>
                <a:cs typeface="Courier New"/>
              </a:rPr>
              <a:t>\[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\lim_</a:t>
            </a:r>
            <a:r>
              <a:rPr sz="1400" spc="-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{x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\to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\infty}</a:t>
            </a:r>
            <a:r>
              <a:rPr sz="1400" spc="-20" dirty="0">
                <a:solidFill>
                  <a:srgbClr val="595959"/>
                </a:solidFill>
                <a:latin typeface="Courier New"/>
                <a:cs typeface="Courier New"/>
              </a:rPr>
              <a:t> f(x)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25" dirty="0">
                <a:solidFill>
                  <a:srgbClr val="595959"/>
                </a:solidFill>
                <a:latin typeface="Courier New"/>
                <a:cs typeface="Courier New"/>
              </a:rPr>
              <a:t>\]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Integral: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595959"/>
                </a:solidFill>
                <a:latin typeface="Courier New"/>
                <a:cs typeface="Courier New"/>
              </a:rPr>
              <a:t>\[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\int_{a}^{b}</a:t>
            </a:r>
            <a:r>
              <a:rPr sz="1400" spc="-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Courier New"/>
                <a:cs typeface="Courier New"/>
              </a:rPr>
              <a:t>x^2</a:t>
            </a:r>
            <a:r>
              <a:rPr sz="1400" spc="-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Courier New"/>
                <a:cs typeface="Courier New"/>
              </a:rPr>
              <a:t>dx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25" dirty="0">
                <a:solidFill>
                  <a:srgbClr val="595959"/>
                </a:solidFill>
                <a:latin typeface="Courier New"/>
                <a:cs typeface="Courier New"/>
              </a:rPr>
              <a:t>\]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0549" y="3902300"/>
            <a:ext cx="1197874" cy="855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1114" y="2808450"/>
            <a:ext cx="1529142" cy="5351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945512" y="2899812"/>
            <a:ext cx="1207770" cy="151130"/>
            <a:chOff x="3945512" y="2899812"/>
            <a:chExt cx="1207770" cy="151130"/>
          </a:xfrm>
        </p:grpSpPr>
        <p:sp>
          <p:nvSpPr>
            <p:cNvPr id="7" name="object 7"/>
            <p:cNvSpPr/>
            <p:nvPr/>
          </p:nvSpPr>
          <p:spPr>
            <a:xfrm>
              <a:off x="3950275" y="2904575"/>
              <a:ext cx="1198245" cy="141605"/>
            </a:xfrm>
            <a:custGeom>
              <a:avLst/>
              <a:gdLst/>
              <a:ahLst/>
              <a:cxnLst/>
              <a:rect l="l" t="t" r="r" b="b"/>
              <a:pathLst>
                <a:path w="1198245" h="141605">
                  <a:moveTo>
                    <a:pt x="1127399" y="140999"/>
                  </a:moveTo>
                  <a:lnTo>
                    <a:pt x="1127399" y="105749"/>
                  </a:lnTo>
                  <a:lnTo>
                    <a:pt x="0" y="105749"/>
                  </a:lnTo>
                  <a:lnTo>
                    <a:pt x="0" y="35249"/>
                  </a:lnTo>
                  <a:lnTo>
                    <a:pt x="1127399" y="35249"/>
                  </a:lnTo>
                  <a:lnTo>
                    <a:pt x="1127399" y="0"/>
                  </a:lnTo>
                  <a:lnTo>
                    <a:pt x="1197899" y="70499"/>
                  </a:lnTo>
                  <a:lnTo>
                    <a:pt x="1127399" y="140999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0275" y="2904575"/>
              <a:ext cx="1198245" cy="141605"/>
            </a:xfrm>
            <a:custGeom>
              <a:avLst/>
              <a:gdLst/>
              <a:ahLst/>
              <a:cxnLst/>
              <a:rect l="l" t="t" r="r" b="b"/>
              <a:pathLst>
                <a:path w="1198245" h="141605">
                  <a:moveTo>
                    <a:pt x="0" y="35249"/>
                  </a:moveTo>
                  <a:lnTo>
                    <a:pt x="1127399" y="35249"/>
                  </a:lnTo>
                  <a:lnTo>
                    <a:pt x="1127399" y="0"/>
                  </a:lnTo>
                  <a:lnTo>
                    <a:pt x="1197899" y="70499"/>
                  </a:lnTo>
                  <a:lnTo>
                    <a:pt x="1127399" y="140999"/>
                  </a:lnTo>
                  <a:lnTo>
                    <a:pt x="1127399" y="105749"/>
                  </a:lnTo>
                  <a:lnTo>
                    <a:pt x="0" y="105749"/>
                  </a:lnTo>
                  <a:lnTo>
                    <a:pt x="0" y="35249"/>
                  </a:lnTo>
                  <a:close/>
                </a:path>
              </a:pathLst>
            </a:custGeom>
            <a:ln w="9524">
              <a:solidFill>
                <a:srgbClr val="1A99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945512" y="4254849"/>
            <a:ext cx="1207770" cy="151130"/>
            <a:chOff x="3945512" y="4254849"/>
            <a:chExt cx="1207770" cy="151130"/>
          </a:xfrm>
        </p:grpSpPr>
        <p:sp>
          <p:nvSpPr>
            <p:cNvPr id="10" name="object 10"/>
            <p:cNvSpPr/>
            <p:nvPr/>
          </p:nvSpPr>
          <p:spPr>
            <a:xfrm>
              <a:off x="3950275" y="4259612"/>
              <a:ext cx="1198245" cy="141605"/>
            </a:xfrm>
            <a:custGeom>
              <a:avLst/>
              <a:gdLst/>
              <a:ahLst/>
              <a:cxnLst/>
              <a:rect l="l" t="t" r="r" b="b"/>
              <a:pathLst>
                <a:path w="1198245" h="141604">
                  <a:moveTo>
                    <a:pt x="1127399" y="140999"/>
                  </a:moveTo>
                  <a:lnTo>
                    <a:pt x="1127399" y="105749"/>
                  </a:lnTo>
                  <a:lnTo>
                    <a:pt x="0" y="105749"/>
                  </a:lnTo>
                  <a:lnTo>
                    <a:pt x="0" y="35249"/>
                  </a:lnTo>
                  <a:lnTo>
                    <a:pt x="1127399" y="35249"/>
                  </a:lnTo>
                  <a:lnTo>
                    <a:pt x="1127399" y="0"/>
                  </a:lnTo>
                  <a:lnTo>
                    <a:pt x="1197899" y="70499"/>
                  </a:lnTo>
                  <a:lnTo>
                    <a:pt x="1127399" y="140999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50275" y="4259612"/>
              <a:ext cx="1198245" cy="141605"/>
            </a:xfrm>
            <a:custGeom>
              <a:avLst/>
              <a:gdLst/>
              <a:ahLst/>
              <a:cxnLst/>
              <a:rect l="l" t="t" r="r" b="b"/>
              <a:pathLst>
                <a:path w="1198245" h="141604">
                  <a:moveTo>
                    <a:pt x="0" y="35249"/>
                  </a:moveTo>
                  <a:lnTo>
                    <a:pt x="1127399" y="35249"/>
                  </a:lnTo>
                  <a:lnTo>
                    <a:pt x="1127399" y="0"/>
                  </a:lnTo>
                  <a:lnTo>
                    <a:pt x="1197899" y="70499"/>
                  </a:lnTo>
                  <a:lnTo>
                    <a:pt x="1127399" y="140999"/>
                  </a:lnTo>
                  <a:lnTo>
                    <a:pt x="1127399" y="105749"/>
                  </a:lnTo>
                  <a:lnTo>
                    <a:pt x="0" y="105749"/>
                  </a:lnTo>
                  <a:lnTo>
                    <a:pt x="0" y="35249"/>
                  </a:lnTo>
                  <a:close/>
                </a:path>
              </a:pathLst>
            </a:custGeom>
            <a:ln w="9524">
              <a:solidFill>
                <a:srgbClr val="1A99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amsmath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50" dirty="0"/>
              <a:t> </a:t>
            </a:r>
            <a:r>
              <a:rPr spc="130" dirty="0"/>
              <a:t>amssymb</a:t>
            </a:r>
            <a:r>
              <a:rPr spc="-150" dirty="0"/>
              <a:t> </a:t>
            </a:r>
            <a:r>
              <a:rPr spc="114" dirty="0"/>
              <a:t>packages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packages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provide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additional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mathematical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symbols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r>
              <a:rPr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structuring</a:t>
            </a:r>
            <a:r>
              <a:rPr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equations.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pc="-8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include,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add</a:t>
            </a:r>
            <a:r>
              <a:rPr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preamble: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b="1" spc="-10" dirty="0">
                <a:solidFill>
                  <a:srgbClr val="595959"/>
                </a:solidFill>
                <a:latin typeface="Courier New"/>
                <a:cs typeface="Courier New"/>
              </a:rPr>
              <a:t>\usepackage{amsmath}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b="1" spc="-10" dirty="0">
                <a:solidFill>
                  <a:srgbClr val="595959"/>
                </a:solidFill>
                <a:latin typeface="Courier New"/>
                <a:cs typeface="Courier New"/>
              </a:rPr>
              <a:t>\usepackage{amssymb}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022" y="2102751"/>
            <a:ext cx="3545204" cy="2225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2227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Introduction: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What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800" spc="-2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LaTeX?</a:t>
            </a:r>
            <a:endParaRPr sz="1800" dirty="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</a:tabLst>
            </a:pP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Overleaf</a:t>
            </a:r>
            <a:endParaRPr sz="1800" dirty="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Structure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Document</a:t>
            </a:r>
            <a:endParaRPr sz="1800" dirty="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Basic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Commands</a:t>
            </a:r>
            <a:endParaRPr sz="1800" dirty="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</a:tabLst>
            </a:pPr>
            <a:r>
              <a:rPr sz="1800" spc="65" dirty="0">
                <a:solidFill>
                  <a:srgbClr val="595959"/>
                </a:solidFill>
                <a:latin typeface="Tahoma"/>
                <a:cs typeface="Tahoma"/>
              </a:rPr>
              <a:t>Math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&amp;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Equations</a:t>
            </a:r>
            <a:endParaRPr sz="1800" dirty="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</a:tabLst>
            </a:pP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Bibliographies</a:t>
            </a:r>
            <a:endParaRPr sz="1800" dirty="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22275" algn="l"/>
              </a:tabLst>
            </a:pP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Tables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&amp;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Figures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(if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time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allows)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amsmath</a:t>
            </a:r>
            <a:r>
              <a:rPr spc="-5" dirty="0"/>
              <a:t> </a:t>
            </a:r>
            <a:r>
              <a:rPr dirty="0"/>
              <a:t>equation </a:t>
            </a:r>
            <a:r>
              <a:rPr spc="-1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4280"/>
            <a:ext cx="6997700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595959"/>
                </a:solidFill>
                <a:latin typeface="Courier New"/>
                <a:cs typeface="Courier New"/>
              </a:rPr>
              <a:t>\begin{equation}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\frac{\partial</a:t>
            </a:r>
            <a:r>
              <a:rPr sz="1500" b="1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Q}{\partial</a:t>
            </a:r>
            <a:r>
              <a:rPr sz="1500" b="1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t}</a:t>
            </a:r>
            <a:r>
              <a:rPr sz="1500" b="1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sz="1500" b="1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\frac{\partial</a:t>
            </a:r>
            <a:r>
              <a:rPr sz="1500" b="1" spc="-4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s}{\partial</a:t>
            </a:r>
            <a:r>
              <a:rPr sz="1500" b="1" spc="-40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500" b="1" spc="-25" dirty="0">
                <a:solidFill>
                  <a:srgbClr val="595959"/>
                </a:solidFill>
                <a:latin typeface="Courier New"/>
                <a:cs typeface="Courier New"/>
              </a:rPr>
              <a:t>t}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595959"/>
                </a:solidFill>
                <a:latin typeface="Courier New"/>
                <a:cs typeface="Courier New"/>
              </a:rPr>
              <a:t>\end{equation}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gives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Tahoma"/>
              <a:cs typeface="Tahoma"/>
            </a:endParaRPr>
          </a:p>
          <a:p>
            <a:pPr marR="343535" algn="r">
              <a:lnSpc>
                <a:spcPct val="100000"/>
              </a:lnSpc>
            </a:pP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(1)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475" y="4411230"/>
            <a:ext cx="4240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Note:</a:t>
            </a:r>
            <a:r>
              <a:rPr sz="14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use</a:t>
            </a:r>
            <a:r>
              <a:rPr sz="14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595959"/>
                </a:solidFill>
                <a:latin typeface="Courier New"/>
                <a:cs typeface="Courier New"/>
              </a:rPr>
              <a:t>{equation*}</a:t>
            </a:r>
            <a:r>
              <a:rPr sz="1500" b="1" spc="35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4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unnumbered</a:t>
            </a:r>
            <a:r>
              <a:rPr sz="14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equations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3297" y="3381150"/>
            <a:ext cx="1501024" cy="8108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EB5500"/>
                </a:solidFill>
              </a:rPr>
              <a:t>EXERCISE</a:t>
            </a:r>
            <a:r>
              <a:rPr spc="-150" dirty="0">
                <a:solidFill>
                  <a:srgbClr val="EB5500"/>
                </a:solidFill>
              </a:rPr>
              <a:t> </a:t>
            </a:r>
            <a:r>
              <a:rPr spc="-50" dirty="0">
                <a:solidFill>
                  <a:srgbClr val="EB5500"/>
                </a:solidFill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2756"/>
            <a:ext cx="5734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95" dirty="0">
                <a:solidFill>
                  <a:srgbClr val="595959"/>
                </a:solidFill>
                <a:latin typeface="Trebuchet MS"/>
                <a:cs typeface="Trebuchet MS"/>
              </a:rPr>
              <a:t>Objective:</a:t>
            </a:r>
            <a:r>
              <a:rPr sz="1800" i="1" spc="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595959"/>
                </a:solidFill>
                <a:latin typeface="Trebuchet MS"/>
                <a:cs typeface="Trebuchet MS"/>
              </a:rPr>
              <a:t>Experiment</a:t>
            </a:r>
            <a:r>
              <a:rPr sz="1800" i="1" spc="-1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800" i="1" spc="-1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5" dirty="0">
                <a:solidFill>
                  <a:srgbClr val="595959"/>
                </a:solidFill>
                <a:latin typeface="Trebuchet MS"/>
                <a:cs typeface="Trebuchet MS"/>
              </a:rPr>
              <a:t>mathematical</a:t>
            </a:r>
            <a:r>
              <a:rPr sz="1800" i="1" spc="-1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595959"/>
                </a:solidFill>
                <a:latin typeface="Trebuchet MS"/>
                <a:cs typeface="Trebuchet MS"/>
              </a:rPr>
              <a:t>notations</a:t>
            </a:r>
            <a:r>
              <a:rPr sz="1800" i="1" spc="-1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85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800" i="1" spc="-1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LaTeX.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Bibliographies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46805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Bibliographies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204" dirty="0"/>
              <a:t> </a:t>
            </a:r>
            <a:r>
              <a:rPr spc="-1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4106938"/>
            <a:ext cx="728154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We’ll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focus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EE6123"/>
                </a:solidFill>
                <a:latin typeface="Tahoma"/>
                <a:cs typeface="Tahoma"/>
              </a:rPr>
              <a:t>biblatex</a:t>
            </a:r>
            <a:r>
              <a:rPr sz="1400" b="1" spc="-90" dirty="0">
                <a:solidFill>
                  <a:srgbClr val="EE6123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595959"/>
                </a:solidFill>
                <a:latin typeface="Tahoma"/>
                <a:cs typeface="Tahoma"/>
              </a:rPr>
              <a:t>today.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Learn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more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about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citation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bibliography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styles</a:t>
            </a:r>
            <a:r>
              <a:rPr sz="14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14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biblatex: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https:/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  <a:hlinkClick r:id="rId2"/>
              </a:rPr>
              <a:t>/www.o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  <a:hlinkClick r:id="rId2"/>
              </a:rPr>
              <a:t>erleaf.com/learn/latex/Biblatex_citation_styles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600" y="2414574"/>
            <a:ext cx="1534160" cy="1477645"/>
          </a:xfrm>
          <a:custGeom>
            <a:avLst/>
            <a:gdLst/>
            <a:ahLst/>
            <a:cxnLst/>
            <a:rect l="l" t="t" r="r" b="b"/>
            <a:pathLst>
              <a:path w="1534160" h="1477645">
                <a:moveTo>
                  <a:pt x="0" y="738749"/>
                </a:moveTo>
                <a:lnTo>
                  <a:pt x="1508" y="692030"/>
                </a:lnTo>
                <a:lnTo>
                  <a:pt x="5975" y="646082"/>
                </a:lnTo>
                <a:lnTo>
                  <a:pt x="13310" y="600993"/>
                </a:lnTo>
                <a:lnTo>
                  <a:pt x="23423" y="556850"/>
                </a:lnTo>
                <a:lnTo>
                  <a:pt x="36224" y="513738"/>
                </a:lnTo>
                <a:lnTo>
                  <a:pt x="51624" y="471745"/>
                </a:lnTo>
                <a:lnTo>
                  <a:pt x="69532" y="430956"/>
                </a:lnTo>
                <a:lnTo>
                  <a:pt x="89860" y="391459"/>
                </a:lnTo>
                <a:lnTo>
                  <a:pt x="112516" y="353340"/>
                </a:lnTo>
                <a:lnTo>
                  <a:pt x="137411" y="316686"/>
                </a:lnTo>
                <a:lnTo>
                  <a:pt x="164456" y="281582"/>
                </a:lnTo>
                <a:lnTo>
                  <a:pt x="193560" y="248116"/>
                </a:lnTo>
                <a:lnTo>
                  <a:pt x="224634" y="216374"/>
                </a:lnTo>
                <a:lnTo>
                  <a:pt x="257588" y="186443"/>
                </a:lnTo>
                <a:lnTo>
                  <a:pt x="292331" y="158409"/>
                </a:lnTo>
                <a:lnTo>
                  <a:pt x="328775" y="132359"/>
                </a:lnTo>
                <a:lnTo>
                  <a:pt x="366828" y="108379"/>
                </a:lnTo>
                <a:lnTo>
                  <a:pt x="406403" y="86556"/>
                </a:lnTo>
                <a:lnTo>
                  <a:pt x="447407" y="66976"/>
                </a:lnTo>
                <a:lnTo>
                  <a:pt x="489753" y="49726"/>
                </a:lnTo>
                <a:lnTo>
                  <a:pt x="533349" y="34892"/>
                </a:lnTo>
                <a:lnTo>
                  <a:pt x="578106" y="22562"/>
                </a:lnTo>
                <a:lnTo>
                  <a:pt x="623935" y="12820"/>
                </a:lnTo>
                <a:lnTo>
                  <a:pt x="670745" y="5755"/>
                </a:lnTo>
                <a:lnTo>
                  <a:pt x="718446" y="1453"/>
                </a:lnTo>
                <a:lnTo>
                  <a:pt x="766949" y="0"/>
                </a:lnTo>
                <a:lnTo>
                  <a:pt x="817603" y="1611"/>
                </a:lnTo>
                <a:lnTo>
                  <a:pt x="867760" y="6406"/>
                </a:lnTo>
                <a:lnTo>
                  <a:pt x="917273" y="14326"/>
                </a:lnTo>
                <a:lnTo>
                  <a:pt x="965991" y="25309"/>
                </a:lnTo>
                <a:lnTo>
                  <a:pt x="1013766" y="39299"/>
                </a:lnTo>
                <a:lnTo>
                  <a:pt x="1060449" y="56234"/>
                </a:lnTo>
                <a:lnTo>
                  <a:pt x="1105890" y="76055"/>
                </a:lnTo>
                <a:lnTo>
                  <a:pt x="1149942" y="98703"/>
                </a:lnTo>
                <a:lnTo>
                  <a:pt x="1192454" y="124118"/>
                </a:lnTo>
                <a:lnTo>
                  <a:pt x="1233278" y="152242"/>
                </a:lnTo>
                <a:lnTo>
                  <a:pt x="1272264" y="183013"/>
                </a:lnTo>
                <a:lnTo>
                  <a:pt x="1309265" y="216374"/>
                </a:lnTo>
                <a:lnTo>
                  <a:pt x="1343899" y="252014"/>
                </a:lnTo>
                <a:lnTo>
                  <a:pt x="1375846" y="289568"/>
                </a:lnTo>
                <a:lnTo>
                  <a:pt x="1405043" y="328891"/>
                </a:lnTo>
                <a:lnTo>
                  <a:pt x="1431428" y="369840"/>
                </a:lnTo>
                <a:lnTo>
                  <a:pt x="1454941" y="412271"/>
                </a:lnTo>
                <a:lnTo>
                  <a:pt x="1475519" y="456042"/>
                </a:lnTo>
                <a:lnTo>
                  <a:pt x="1493100" y="501008"/>
                </a:lnTo>
                <a:lnTo>
                  <a:pt x="1507623" y="547027"/>
                </a:lnTo>
                <a:lnTo>
                  <a:pt x="1519027" y="593953"/>
                </a:lnTo>
                <a:lnTo>
                  <a:pt x="1527248" y="641645"/>
                </a:lnTo>
                <a:lnTo>
                  <a:pt x="1532226" y="689958"/>
                </a:lnTo>
                <a:lnTo>
                  <a:pt x="1533899" y="738749"/>
                </a:lnTo>
                <a:lnTo>
                  <a:pt x="1532391" y="785469"/>
                </a:lnTo>
                <a:lnTo>
                  <a:pt x="1527924" y="831417"/>
                </a:lnTo>
                <a:lnTo>
                  <a:pt x="1520589" y="876506"/>
                </a:lnTo>
                <a:lnTo>
                  <a:pt x="1510476" y="920649"/>
                </a:lnTo>
                <a:lnTo>
                  <a:pt x="1497675" y="963761"/>
                </a:lnTo>
                <a:lnTo>
                  <a:pt x="1482275" y="1005754"/>
                </a:lnTo>
                <a:lnTo>
                  <a:pt x="1464367" y="1046543"/>
                </a:lnTo>
                <a:lnTo>
                  <a:pt x="1444039" y="1086040"/>
                </a:lnTo>
                <a:lnTo>
                  <a:pt x="1421383" y="1124159"/>
                </a:lnTo>
                <a:lnTo>
                  <a:pt x="1396488" y="1160813"/>
                </a:lnTo>
                <a:lnTo>
                  <a:pt x="1369443" y="1195917"/>
                </a:lnTo>
                <a:lnTo>
                  <a:pt x="1340339" y="1229383"/>
                </a:lnTo>
                <a:lnTo>
                  <a:pt x="1309265" y="1261125"/>
                </a:lnTo>
                <a:lnTo>
                  <a:pt x="1276311" y="1291056"/>
                </a:lnTo>
                <a:lnTo>
                  <a:pt x="1241568" y="1319090"/>
                </a:lnTo>
                <a:lnTo>
                  <a:pt x="1205124" y="1345140"/>
                </a:lnTo>
                <a:lnTo>
                  <a:pt x="1167071" y="1369120"/>
                </a:lnTo>
                <a:lnTo>
                  <a:pt x="1127496" y="1390943"/>
                </a:lnTo>
                <a:lnTo>
                  <a:pt x="1086492" y="1410523"/>
                </a:lnTo>
                <a:lnTo>
                  <a:pt x="1044146" y="1427773"/>
                </a:lnTo>
                <a:lnTo>
                  <a:pt x="1000550" y="1442607"/>
                </a:lnTo>
                <a:lnTo>
                  <a:pt x="955793" y="1454937"/>
                </a:lnTo>
                <a:lnTo>
                  <a:pt x="909964" y="1464679"/>
                </a:lnTo>
                <a:lnTo>
                  <a:pt x="863154" y="1471744"/>
                </a:lnTo>
                <a:lnTo>
                  <a:pt x="815453" y="1476046"/>
                </a:lnTo>
                <a:lnTo>
                  <a:pt x="766949" y="1477499"/>
                </a:lnTo>
                <a:lnTo>
                  <a:pt x="718446" y="1476046"/>
                </a:lnTo>
                <a:lnTo>
                  <a:pt x="670745" y="1471744"/>
                </a:lnTo>
                <a:lnTo>
                  <a:pt x="623935" y="1464679"/>
                </a:lnTo>
                <a:lnTo>
                  <a:pt x="578106" y="1454937"/>
                </a:lnTo>
                <a:lnTo>
                  <a:pt x="533349" y="1442607"/>
                </a:lnTo>
                <a:lnTo>
                  <a:pt x="489753" y="1427773"/>
                </a:lnTo>
                <a:lnTo>
                  <a:pt x="447407" y="1410523"/>
                </a:lnTo>
                <a:lnTo>
                  <a:pt x="406403" y="1390943"/>
                </a:lnTo>
                <a:lnTo>
                  <a:pt x="366828" y="1369120"/>
                </a:lnTo>
                <a:lnTo>
                  <a:pt x="328775" y="1345140"/>
                </a:lnTo>
                <a:lnTo>
                  <a:pt x="292331" y="1319090"/>
                </a:lnTo>
                <a:lnTo>
                  <a:pt x="257588" y="1291056"/>
                </a:lnTo>
                <a:lnTo>
                  <a:pt x="224634" y="1261125"/>
                </a:lnTo>
                <a:lnTo>
                  <a:pt x="193560" y="1229383"/>
                </a:lnTo>
                <a:lnTo>
                  <a:pt x="164456" y="1195917"/>
                </a:lnTo>
                <a:lnTo>
                  <a:pt x="137411" y="1160813"/>
                </a:lnTo>
                <a:lnTo>
                  <a:pt x="112516" y="1124159"/>
                </a:lnTo>
                <a:lnTo>
                  <a:pt x="89860" y="1086040"/>
                </a:lnTo>
                <a:lnTo>
                  <a:pt x="69532" y="1046543"/>
                </a:lnTo>
                <a:lnTo>
                  <a:pt x="51624" y="1005754"/>
                </a:lnTo>
                <a:lnTo>
                  <a:pt x="36224" y="963761"/>
                </a:lnTo>
                <a:lnTo>
                  <a:pt x="23423" y="920649"/>
                </a:lnTo>
                <a:lnTo>
                  <a:pt x="13310" y="876506"/>
                </a:lnTo>
                <a:lnTo>
                  <a:pt x="5975" y="831417"/>
                </a:lnTo>
                <a:lnTo>
                  <a:pt x="1508" y="785469"/>
                </a:lnTo>
                <a:lnTo>
                  <a:pt x="0" y="738749"/>
                </a:lnTo>
                <a:close/>
              </a:path>
            </a:pathLst>
          </a:custGeom>
          <a:ln w="1904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743" y="1916188"/>
            <a:ext cx="3912235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1" spc="-100" dirty="0">
                <a:solidFill>
                  <a:srgbClr val="595959"/>
                </a:solidFill>
                <a:latin typeface="Tahoma"/>
                <a:cs typeface="Tahoma"/>
              </a:rPr>
              <a:t>.bib</a:t>
            </a:r>
            <a:r>
              <a:rPr sz="1400" b="1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10" dirty="0">
                <a:solidFill>
                  <a:srgbClr val="595959"/>
                </a:solidFill>
                <a:latin typeface="Tahoma"/>
                <a:cs typeface="Tahoma"/>
              </a:rPr>
              <a:t>=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ﬁle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stores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4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references</a:t>
            </a:r>
            <a:endParaRPr sz="1400">
              <a:latin typeface="Tahoma"/>
              <a:cs typeface="Tahoma"/>
            </a:endParaRPr>
          </a:p>
          <a:p>
            <a:pPr marL="347980" indent="-335280">
              <a:lnSpc>
                <a:spcPct val="100000"/>
              </a:lnSpc>
              <a:spcBef>
                <a:spcPts val="1245"/>
              </a:spcBef>
              <a:buFont typeface="Arial"/>
              <a:buChar char="●"/>
              <a:tabLst>
                <a:tab pos="347980" algn="l"/>
              </a:tabLst>
            </a:pP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Package/Backend</a:t>
            </a:r>
            <a:r>
              <a:rPr sz="1400" spc="-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options:</a:t>
            </a:r>
            <a:endParaRPr sz="1400">
              <a:latin typeface="Tahoma"/>
              <a:cs typeface="Tahoma"/>
            </a:endParaRPr>
          </a:p>
          <a:p>
            <a:pPr marL="3394075">
              <a:lnSpc>
                <a:spcPct val="100000"/>
              </a:lnSpc>
              <a:spcBef>
                <a:spcPts val="590"/>
              </a:spcBef>
            </a:pPr>
            <a:r>
              <a:rPr sz="1400" b="1" spc="-80" dirty="0">
                <a:solidFill>
                  <a:srgbClr val="EE6123"/>
                </a:solidFill>
                <a:latin typeface="Tahoma"/>
                <a:cs typeface="Tahoma"/>
              </a:rPr>
              <a:t>bibtex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072" y="3319250"/>
            <a:ext cx="539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EE6123"/>
                </a:solidFill>
                <a:latin typeface="Tahoma"/>
                <a:cs typeface="Tahoma"/>
              </a:rPr>
              <a:t>natbib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9424" y="2414574"/>
            <a:ext cx="1534160" cy="1477645"/>
          </a:xfrm>
          <a:custGeom>
            <a:avLst/>
            <a:gdLst/>
            <a:ahLst/>
            <a:cxnLst/>
            <a:rect l="l" t="t" r="r" b="b"/>
            <a:pathLst>
              <a:path w="1534159" h="1477645">
                <a:moveTo>
                  <a:pt x="0" y="738749"/>
                </a:moveTo>
                <a:lnTo>
                  <a:pt x="1508" y="692030"/>
                </a:lnTo>
                <a:lnTo>
                  <a:pt x="5975" y="646082"/>
                </a:lnTo>
                <a:lnTo>
                  <a:pt x="13310" y="600993"/>
                </a:lnTo>
                <a:lnTo>
                  <a:pt x="23423" y="556850"/>
                </a:lnTo>
                <a:lnTo>
                  <a:pt x="36224" y="513738"/>
                </a:lnTo>
                <a:lnTo>
                  <a:pt x="51624" y="471745"/>
                </a:lnTo>
                <a:lnTo>
                  <a:pt x="69532" y="430956"/>
                </a:lnTo>
                <a:lnTo>
                  <a:pt x="89860" y="391459"/>
                </a:lnTo>
                <a:lnTo>
                  <a:pt x="112516" y="353340"/>
                </a:lnTo>
                <a:lnTo>
                  <a:pt x="137411" y="316686"/>
                </a:lnTo>
                <a:lnTo>
                  <a:pt x="164456" y="281582"/>
                </a:lnTo>
                <a:lnTo>
                  <a:pt x="193560" y="248116"/>
                </a:lnTo>
                <a:lnTo>
                  <a:pt x="224634" y="216374"/>
                </a:lnTo>
                <a:lnTo>
                  <a:pt x="257588" y="186443"/>
                </a:lnTo>
                <a:lnTo>
                  <a:pt x="292331" y="158409"/>
                </a:lnTo>
                <a:lnTo>
                  <a:pt x="328775" y="132359"/>
                </a:lnTo>
                <a:lnTo>
                  <a:pt x="366828" y="108379"/>
                </a:lnTo>
                <a:lnTo>
                  <a:pt x="406403" y="86556"/>
                </a:lnTo>
                <a:lnTo>
                  <a:pt x="447407" y="66976"/>
                </a:lnTo>
                <a:lnTo>
                  <a:pt x="489753" y="49726"/>
                </a:lnTo>
                <a:lnTo>
                  <a:pt x="533349" y="34892"/>
                </a:lnTo>
                <a:lnTo>
                  <a:pt x="578106" y="22562"/>
                </a:lnTo>
                <a:lnTo>
                  <a:pt x="623935" y="12820"/>
                </a:lnTo>
                <a:lnTo>
                  <a:pt x="670745" y="5755"/>
                </a:lnTo>
                <a:lnTo>
                  <a:pt x="718446" y="1453"/>
                </a:lnTo>
                <a:lnTo>
                  <a:pt x="766949" y="0"/>
                </a:lnTo>
                <a:lnTo>
                  <a:pt x="817603" y="1611"/>
                </a:lnTo>
                <a:lnTo>
                  <a:pt x="867760" y="6406"/>
                </a:lnTo>
                <a:lnTo>
                  <a:pt x="917273" y="14326"/>
                </a:lnTo>
                <a:lnTo>
                  <a:pt x="965991" y="25309"/>
                </a:lnTo>
                <a:lnTo>
                  <a:pt x="1013766" y="39299"/>
                </a:lnTo>
                <a:lnTo>
                  <a:pt x="1060448" y="56234"/>
                </a:lnTo>
                <a:lnTo>
                  <a:pt x="1105890" y="76055"/>
                </a:lnTo>
                <a:lnTo>
                  <a:pt x="1149941" y="98703"/>
                </a:lnTo>
                <a:lnTo>
                  <a:pt x="1192454" y="124118"/>
                </a:lnTo>
                <a:lnTo>
                  <a:pt x="1233278" y="152242"/>
                </a:lnTo>
                <a:lnTo>
                  <a:pt x="1272264" y="183013"/>
                </a:lnTo>
                <a:lnTo>
                  <a:pt x="1309265" y="216374"/>
                </a:lnTo>
                <a:lnTo>
                  <a:pt x="1343899" y="252014"/>
                </a:lnTo>
                <a:lnTo>
                  <a:pt x="1375846" y="289568"/>
                </a:lnTo>
                <a:lnTo>
                  <a:pt x="1405043" y="328891"/>
                </a:lnTo>
                <a:lnTo>
                  <a:pt x="1431429" y="369840"/>
                </a:lnTo>
                <a:lnTo>
                  <a:pt x="1454941" y="412271"/>
                </a:lnTo>
                <a:lnTo>
                  <a:pt x="1475519" y="456042"/>
                </a:lnTo>
                <a:lnTo>
                  <a:pt x="1493100" y="501008"/>
                </a:lnTo>
                <a:lnTo>
                  <a:pt x="1507623" y="547027"/>
                </a:lnTo>
                <a:lnTo>
                  <a:pt x="1519027" y="593953"/>
                </a:lnTo>
                <a:lnTo>
                  <a:pt x="1527248" y="641645"/>
                </a:lnTo>
                <a:lnTo>
                  <a:pt x="1532226" y="689958"/>
                </a:lnTo>
                <a:lnTo>
                  <a:pt x="1533899" y="738749"/>
                </a:lnTo>
                <a:lnTo>
                  <a:pt x="1532391" y="785469"/>
                </a:lnTo>
                <a:lnTo>
                  <a:pt x="1527924" y="831417"/>
                </a:lnTo>
                <a:lnTo>
                  <a:pt x="1520589" y="876506"/>
                </a:lnTo>
                <a:lnTo>
                  <a:pt x="1510476" y="920649"/>
                </a:lnTo>
                <a:lnTo>
                  <a:pt x="1497675" y="963761"/>
                </a:lnTo>
                <a:lnTo>
                  <a:pt x="1482275" y="1005754"/>
                </a:lnTo>
                <a:lnTo>
                  <a:pt x="1464367" y="1046543"/>
                </a:lnTo>
                <a:lnTo>
                  <a:pt x="1444039" y="1086040"/>
                </a:lnTo>
                <a:lnTo>
                  <a:pt x="1421383" y="1124159"/>
                </a:lnTo>
                <a:lnTo>
                  <a:pt x="1396488" y="1160813"/>
                </a:lnTo>
                <a:lnTo>
                  <a:pt x="1369443" y="1195917"/>
                </a:lnTo>
                <a:lnTo>
                  <a:pt x="1340339" y="1229383"/>
                </a:lnTo>
                <a:lnTo>
                  <a:pt x="1309265" y="1261125"/>
                </a:lnTo>
                <a:lnTo>
                  <a:pt x="1276312" y="1291056"/>
                </a:lnTo>
                <a:lnTo>
                  <a:pt x="1241568" y="1319090"/>
                </a:lnTo>
                <a:lnTo>
                  <a:pt x="1205125" y="1345140"/>
                </a:lnTo>
                <a:lnTo>
                  <a:pt x="1167071" y="1369120"/>
                </a:lnTo>
                <a:lnTo>
                  <a:pt x="1127497" y="1390943"/>
                </a:lnTo>
                <a:lnTo>
                  <a:pt x="1086492" y="1410523"/>
                </a:lnTo>
                <a:lnTo>
                  <a:pt x="1044146" y="1427773"/>
                </a:lnTo>
                <a:lnTo>
                  <a:pt x="1000550" y="1442607"/>
                </a:lnTo>
                <a:lnTo>
                  <a:pt x="955793" y="1454937"/>
                </a:lnTo>
                <a:lnTo>
                  <a:pt x="909964" y="1464679"/>
                </a:lnTo>
                <a:lnTo>
                  <a:pt x="863154" y="1471744"/>
                </a:lnTo>
                <a:lnTo>
                  <a:pt x="815453" y="1476046"/>
                </a:lnTo>
                <a:lnTo>
                  <a:pt x="766949" y="1477499"/>
                </a:lnTo>
                <a:lnTo>
                  <a:pt x="718446" y="1476046"/>
                </a:lnTo>
                <a:lnTo>
                  <a:pt x="670745" y="1471744"/>
                </a:lnTo>
                <a:lnTo>
                  <a:pt x="623935" y="1464679"/>
                </a:lnTo>
                <a:lnTo>
                  <a:pt x="578106" y="1454937"/>
                </a:lnTo>
                <a:lnTo>
                  <a:pt x="533349" y="1442607"/>
                </a:lnTo>
                <a:lnTo>
                  <a:pt x="489753" y="1427773"/>
                </a:lnTo>
                <a:lnTo>
                  <a:pt x="447407" y="1410523"/>
                </a:lnTo>
                <a:lnTo>
                  <a:pt x="406403" y="1390943"/>
                </a:lnTo>
                <a:lnTo>
                  <a:pt x="366828" y="1369120"/>
                </a:lnTo>
                <a:lnTo>
                  <a:pt x="328775" y="1345140"/>
                </a:lnTo>
                <a:lnTo>
                  <a:pt x="292331" y="1319090"/>
                </a:lnTo>
                <a:lnTo>
                  <a:pt x="257588" y="1291056"/>
                </a:lnTo>
                <a:lnTo>
                  <a:pt x="224634" y="1261125"/>
                </a:lnTo>
                <a:lnTo>
                  <a:pt x="193560" y="1229383"/>
                </a:lnTo>
                <a:lnTo>
                  <a:pt x="164456" y="1195917"/>
                </a:lnTo>
                <a:lnTo>
                  <a:pt x="137411" y="1160813"/>
                </a:lnTo>
                <a:lnTo>
                  <a:pt x="112516" y="1124159"/>
                </a:lnTo>
                <a:lnTo>
                  <a:pt x="89860" y="1086040"/>
                </a:lnTo>
                <a:lnTo>
                  <a:pt x="69532" y="1046543"/>
                </a:lnTo>
                <a:lnTo>
                  <a:pt x="51624" y="1005754"/>
                </a:lnTo>
                <a:lnTo>
                  <a:pt x="36224" y="963761"/>
                </a:lnTo>
                <a:lnTo>
                  <a:pt x="23423" y="920649"/>
                </a:lnTo>
                <a:lnTo>
                  <a:pt x="13310" y="876506"/>
                </a:lnTo>
                <a:lnTo>
                  <a:pt x="5975" y="831417"/>
                </a:lnTo>
                <a:lnTo>
                  <a:pt x="1508" y="785469"/>
                </a:lnTo>
                <a:lnTo>
                  <a:pt x="0" y="738749"/>
                </a:lnTo>
                <a:close/>
              </a:path>
            </a:pathLst>
          </a:custGeom>
          <a:ln w="19049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4521" y="2576300"/>
            <a:ext cx="443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EE6123"/>
                </a:solidFill>
                <a:latin typeface="Tahoma"/>
                <a:cs typeface="Tahoma"/>
              </a:rPr>
              <a:t>biber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0527" y="3319250"/>
            <a:ext cx="67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EE6123"/>
                </a:solidFill>
                <a:latin typeface="Tahoma"/>
                <a:cs typeface="Tahoma"/>
              </a:rPr>
              <a:t>biblatex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4615" y="2430850"/>
            <a:ext cx="1518285" cy="1470025"/>
            <a:chOff x="3814615" y="2430850"/>
            <a:chExt cx="1518285" cy="1470025"/>
          </a:xfrm>
        </p:grpSpPr>
        <p:sp>
          <p:nvSpPr>
            <p:cNvPr id="11" name="object 11"/>
            <p:cNvSpPr/>
            <p:nvPr/>
          </p:nvSpPr>
          <p:spPr>
            <a:xfrm>
              <a:off x="4558619" y="2922879"/>
              <a:ext cx="8890" cy="314960"/>
            </a:xfrm>
            <a:custGeom>
              <a:avLst/>
              <a:gdLst/>
              <a:ahLst/>
              <a:cxnLst/>
              <a:rect l="l" t="t" r="r" b="b"/>
              <a:pathLst>
                <a:path w="8889" h="314960">
                  <a:moveTo>
                    <a:pt x="0" y="0"/>
                  </a:moveTo>
                  <a:lnTo>
                    <a:pt x="8361" y="31444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2892" y="28796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628"/>
                  </a:moveTo>
                  <a:lnTo>
                    <a:pt x="14577" y="0"/>
                  </a:lnTo>
                  <a:lnTo>
                    <a:pt x="31454" y="42791"/>
                  </a:lnTo>
                  <a:lnTo>
                    <a:pt x="0" y="43628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42892" y="28796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4" y="42791"/>
                  </a:moveTo>
                  <a:lnTo>
                    <a:pt x="14577" y="0"/>
                  </a:lnTo>
                  <a:lnTo>
                    <a:pt x="0" y="43628"/>
                  </a:lnTo>
                  <a:lnTo>
                    <a:pt x="31454" y="42791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1253" y="32369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6876" y="43628"/>
                  </a:moveTo>
                  <a:lnTo>
                    <a:pt x="0" y="836"/>
                  </a:lnTo>
                  <a:lnTo>
                    <a:pt x="31454" y="0"/>
                  </a:lnTo>
                  <a:lnTo>
                    <a:pt x="16876" y="43628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1253" y="323690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836"/>
                  </a:moveTo>
                  <a:lnTo>
                    <a:pt x="16876" y="43628"/>
                  </a:lnTo>
                  <a:lnTo>
                    <a:pt x="31454" y="0"/>
                  </a:lnTo>
                  <a:lnTo>
                    <a:pt x="0" y="836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3665" y="2449900"/>
              <a:ext cx="1480185" cy="1431925"/>
            </a:xfrm>
            <a:custGeom>
              <a:avLst/>
              <a:gdLst/>
              <a:ahLst/>
              <a:cxnLst/>
              <a:rect l="l" t="t" r="r" b="b"/>
              <a:pathLst>
                <a:path w="1480185" h="1431925">
                  <a:moveTo>
                    <a:pt x="0" y="0"/>
                  </a:moveTo>
                  <a:lnTo>
                    <a:pt x="1479899" y="143159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861705" y="2871932"/>
            <a:ext cx="49530" cy="410845"/>
            <a:chOff x="6861705" y="2871932"/>
            <a:chExt cx="49530" cy="410845"/>
          </a:xfrm>
        </p:grpSpPr>
        <p:sp>
          <p:nvSpPr>
            <p:cNvPr id="18" name="object 18"/>
            <p:cNvSpPr/>
            <p:nvPr/>
          </p:nvSpPr>
          <p:spPr>
            <a:xfrm>
              <a:off x="6882194" y="2919904"/>
              <a:ext cx="8890" cy="314960"/>
            </a:xfrm>
            <a:custGeom>
              <a:avLst/>
              <a:gdLst/>
              <a:ahLst/>
              <a:cxnLst/>
              <a:rect l="l" t="t" r="r" b="b"/>
              <a:pathLst>
                <a:path w="8890" h="314960">
                  <a:moveTo>
                    <a:pt x="0" y="0"/>
                  </a:moveTo>
                  <a:lnTo>
                    <a:pt x="8360" y="31444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6467" y="28766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628"/>
                  </a:moveTo>
                  <a:lnTo>
                    <a:pt x="14577" y="0"/>
                  </a:lnTo>
                  <a:lnTo>
                    <a:pt x="31453" y="42791"/>
                  </a:lnTo>
                  <a:lnTo>
                    <a:pt x="0" y="43628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66467" y="28766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3" y="42791"/>
                  </a:moveTo>
                  <a:lnTo>
                    <a:pt x="14577" y="0"/>
                  </a:lnTo>
                  <a:lnTo>
                    <a:pt x="0" y="43628"/>
                  </a:lnTo>
                  <a:lnTo>
                    <a:pt x="31453" y="42791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4829" y="323392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6875" y="43628"/>
                  </a:moveTo>
                  <a:lnTo>
                    <a:pt x="0" y="836"/>
                  </a:lnTo>
                  <a:lnTo>
                    <a:pt x="31453" y="0"/>
                  </a:lnTo>
                  <a:lnTo>
                    <a:pt x="16875" y="43628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4829" y="323392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836"/>
                  </a:moveTo>
                  <a:lnTo>
                    <a:pt x="16875" y="43628"/>
                  </a:lnTo>
                  <a:lnTo>
                    <a:pt x="31453" y="0"/>
                  </a:lnTo>
                  <a:lnTo>
                    <a:pt x="0" y="836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What</a:t>
            </a:r>
            <a:r>
              <a:rPr spc="-150" dirty="0"/>
              <a:t> </a:t>
            </a:r>
            <a:r>
              <a:rPr spc="110" dirty="0"/>
              <a:t>does</a:t>
            </a:r>
            <a:r>
              <a:rPr spc="-145" dirty="0"/>
              <a:t> </a:t>
            </a:r>
            <a:r>
              <a:rPr spc="95" dirty="0"/>
              <a:t>a</a:t>
            </a:r>
            <a:r>
              <a:rPr spc="-145" dirty="0"/>
              <a:t> </a:t>
            </a:r>
            <a:r>
              <a:rPr spc="-60" dirty="0"/>
              <a:t>.bib</a:t>
            </a:r>
            <a:r>
              <a:rPr spc="-145" dirty="0"/>
              <a:t> </a:t>
            </a:r>
            <a:r>
              <a:rPr spc="-20" dirty="0"/>
              <a:t>entry</a:t>
            </a:r>
            <a:r>
              <a:rPr spc="-210" dirty="0"/>
              <a:t> </a:t>
            </a:r>
            <a:r>
              <a:rPr spc="60" dirty="0"/>
              <a:t>look</a:t>
            </a:r>
            <a:r>
              <a:rPr spc="-150" dirty="0"/>
              <a:t> </a:t>
            </a:r>
            <a:r>
              <a:rPr spc="-10" dirty="0"/>
              <a:t>like?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146312"/>
            <a:ext cx="18700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@article{drachen2016sharing,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475" y="2313952"/>
            <a:ext cx="4990465" cy="16922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55"/>
              </a:spcBef>
            </a:pP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title={Sharing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increases</a:t>
            </a:r>
            <a:r>
              <a:rPr sz="11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citations},</a:t>
            </a:r>
            <a:endParaRPr sz="1100">
              <a:latin typeface="Tahoma"/>
              <a:cs typeface="Tahoma"/>
            </a:endParaRPr>
          </a:p>
          <a:p>
            <a:pPr marL="39370" marR="5080">
              <a:lnSpc>
                <a:spcPct val="142000"/>
              </a:lnSpc>
            </a:pPr>
            <a:r>
              <a:rPr sz="1100" spc="-30" dirty="0">
                <a:solidFill>
                  <a:srgbClr val="595959"/>
                </a:solidFill>
                <a:latin typeface="Tahoma"/>
                <a:cs typeface="Tahoma"/>
              </a:rPr>
              <a:t>author={Drachen,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Thea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Ellegaard,</a:t>
            </a:r>
            <a:r>
              <a:rPr sz="11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Ole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595959"/>
                </a:solidFill>
                <a:latin typeface="Tahoma"/>
                <a:cs typeface="Tahoma"/>
              </a:rPr>
              <a:t>Larsen,</a:t>
            </a:r>
            <a:r>
              <a:rPr sz="11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Asger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Dorch,</a:t>
            </a:r>
            <a:r>
              <a:rPr sz="11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595959"/>
                </a:solidFill>
                <a:latin typeface="Tahoma"/>
                <a:cs typeface="Tahoma"/>
              </a:rPr>
              <a:t>S{\o}ren}, </a:t>
            </a:r>
            <a:r>
              <a:rPr sz="1100" spc="-30" dirty="0">
                <a:solidFill>
                  <a:srgbClr val="595959"/>
                </a:solidFill>
                <a:latin typeface="Tahoma"/>
                <a:cs typeface="Tahoma"/>
              </a:rPr>
              <a:t>journal={Liber</a:t>
            </a:r>
            <a:r>
              <a:rPr sz="1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Quarterly},</a:t>
            </a:r>
            <a:endParaRPr sz="1100">
              <a:latin typeface="Tahoma"/>
              <a:cs typeface="Tahoma"/>
            </a:endParaRPr>
          </a:p>
          <a:p>
            <a:pPr marL="39370" marR="4137660">
              <a:lnSpc>
                <a:spcPct val="142000"/>
              </a:lnSpc>
            </a:pPr>
            <a:r>
              <a:rPr sz="1100" spc="-55" dirty="0">
                <a:solidFill>
                  <a:srgbClr val="595959"/>
                </a:solidFill>
                <a:latin typeface="Tahoma"/>
                <a:cs typeface="Tahoma"/>
              </a:rPr>
              <a:t>volume={26}, </a:t>
            </a:r>
            <a:r>
              <a:rPr sz="1100" spc="-30" dirty="0">
                <a:solidFill>
                  <a:srgbClr val="595959"/>
                </a:solidFill>
                <a:latin typeface="Tahoma"/>
                <a:cs typeface="Tahoma"/>
              </a:rPr>
              <a:t>number={2}, </a:t>
            </a:r>
            <a:r>
              <a:rPr sz="1100" spc="-10" dirty="0">
                <a:solidFill>
                  <a:srgbClr val="595959"/>
                </a:solidFill>
                <a:latin typeface="Tahoma"/>
                <a:cs typeface="Tahoma"/>
              </a:rPr>
              <a:t>year={2016}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00" spc="-50" dirty="0">
                <a:solidFill>
                  <a:srgbClr val="595959"/>
                </a:solidFill>
                <a:latin typeface="Tahoma"/>
                <a:cs typeface="Tahoma"/>
              </a:rPr>
              <a:t>}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81498" y="2211204"/>
            <a:ext cx="2976880" cy="164465"/>
            <a:chOff x="2981498" y="2211204"/>
            <a:chExt cx="2976880" cy="164465"/>
          </a:xfrm>
        </p:grpSpPr>
        <p:sp>
          <p:nvSpPr>
            <p:cNvPr id="6" name="object 6"/>
            <p:cNvSpPr/>
            <p:nvPr/>
          </p:nvSpPr>
          <p:spPr>
            <a:xfrm>
              <a:off x="3173448" y="2285149"/>
              <a:ext cx="2766060" cy="8255"/>
            </a:xfrm>
            <a:custGeom>
              <a:avLst/>
              <a:gdLst/>
              <a:ahLst/>
              <a:cxnLst/>
              <a:rect l="l" t="t" r="r" b="b"/>
              <a:pathLst>
                <a:path w="2766060" h="8255">
                  <a:moveTo>
                    <a:pt x="2765700" y="0"/>
                  </a:moveTo>
                  <a:lnTo>
                    <a:pt x="0" y="8035"/>
                  </a:lnTo>
                </a:path>
              </a:pathLst>
            </a:custGeom>
            <a:ln w="38099">
              <a:solidFill>
                <a:srgbClr val="1A99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1498" y="2211204"/>
              <a:ext cx="211183" cy="16396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12175" y="2131258"/>
            <a:ext cx="2186305" cy="18389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35" dirty="0">
                <a:solidFill>
                  <a:srgbClr val="666666"/>
                </a:solidFill>
                <a:latin typeface="Tahoma"/>
                <a:cs typeface="Tahoma"/>
              </a:rPr>
              <a:t>Key:</a:t>
            </a:r>
            <a:r>
              <a:rPr sz="2400" spc="-2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2400" spc="-2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Tahoma"/>
                <a:cs typeface="Tahoma"/>
              </a:rPr>
              <a:t>syntax </a:t>
            </a:r>
            <a:r>
              <a:rPr sz="2400" spc="-20" dirty="0">
                <a:solidFill>
                  <a:srgbClr val="666666"/>
                </a:solidFill>
                <a:latin typeface="Tahoma"/>
                <a:cs typeface="Tahoma"/>
              </a:rPr>
              <a:t>used</a:t>
            </a:r>
            <a:r>
              <a:rPr sz="2400" spc="-2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6666"/>
                </a:solidFill>
                <a:latin typeface="Tahoma"/>
                <a:cs typeface="Tahoma"/>
              </a:rPr>
              <a:t>in</a:t>
            </a:r>
            <a:r>
              <a:rPr sz="2400" spc="-2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2400" spc="-2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Tahoma"/>
                <a:cs typeface="Tahoma"/>
              </a:rPr>
              <a:t>cite command</a:t>
            </a:r>
            <a:r>
              <a:rPr sz="2400" spc="-2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666666"/>
                </a:solidFill>
                <a:latin typeface="Tahoma"/>
                <a:cs typeface="Tahoma"/>
              </a:rPr>
              <a:t>to</a:t>
            </a:r>
            <a:r>
              <a:rPr sz="2400" spc="-27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66666"/>
                </a:solidFill>
                <a:latin typeface="Tahoma"/>
                <a:cs typeface="Tahoma"/>
              </a:rPr>
              <a:t>call </a:t>
            </a:r>
            <a:r>
              <a:rPr sz="2400" dirty="0">
                <a:solidFill>
                  <a:srgbClr val="666666"/>
                </a:solidFill>
                <a:latin typeface="Tahoma"/>
                <a:cs typeface="Tahoma"/>
              </a:rPr>
              <a:t>in</a:t>
            </a:r>
            <a:r>
              <a:rPr sz="2400" spc="-229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66666"/>
                </a:solidFill>
                <a:latin typeface="Tahoma"/>
                <a:cs typeface="Tahoma"/>
              </a:rPr>
              <a:t>an</a:t>
            </a:r>
            <a:r>
              <a:rPr sz="2400" spc="-2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66666"/>
                </a:solidFill>
                <a:latin typeface="Tahoma"/>
                <a:cs typeface="Tahoma"/>
              </a:rPr>
              <a:t>in-</a:t>
            </a:r>
            <a:r>
              <a:rPr sz="2400" spc="-20" dirty="0">
                <a:solidFill>
                  <a:srgbClr val="666666"/>
                </a:solidFill>
                <a:latin typeface="Tahoma"/>
                <a:cs typeface="Tahoma"/>
              </a:rPr>
              <a:t>text </a:t>
            </a:r>
            <a:r>
              <a:rPr sz="2400" spc="-10" dirty="0">
                <a:solidFill>
                  <a:srgbClr val="666666"/>
                </a:solidFill>
                <a:latin typeface="Tahoma"/>
                <a:cs typeface="Tahoma"/>
              </a:rPr>
              <a:t>citation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Step</a:t>
            </a:r>
            <a:r>
              <a:rPr spc="-145" dirty="0"/>
              <a:t> </a:t>
            </a:r>
            <a:r>
              <a:rPr spc="-285" dirty="0"/>
              <a:t>1:</a:t>
            </a:r>
            <a:r>
              <a:rPr spc="-150" dirty="0"/>
              <a:t> </a:t>
            </a:r>
            <a:r>
              <a:rPr spc="70" dirty="0">
                <a:solidFill>
                  <a:srgbClr val="000000"/>
                </a:solidFill>
              </a:rPr>
              <a:t>Connect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your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project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95" dirty="0">
                <a:solidFill>
                  <a:srgbClr val="000000"/>
                </a:solidFill>
              </a:rPr>
              <a:t>a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40" dirty="0">
                <a:solidFill>
                  <a:srgbClr val="000000"/>
                </a:solidFill>
              </a:rPr>
              <a:t>bibliography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999" y="2455926"/>
            <a:ext cx="5989955" cy="9302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upload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own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.bib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ﬁle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enter</a:t>
            </a:r>
            <a:r>
              <a:rPr sz="1800" spc="-1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1800" spc="-15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666666"/>
                </a:solidFill>
                <a:latin typeface="Tahoma"/>
                <a:cs typeface="Tahoma"/>
              </a:rPr>
              <a:t>URL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connect</a:t>
            </a:r>
            <a:r>
              <a:rPr sz="18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your</a:t>
            </a:r>
            <a:r>
              <a:rPr sz="18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Mendeley</a:t>
            </a:r>
            <a:r>
              <a:rPr sz="18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or</a:t>
            </a:r>
            <a:r>
              <a:rPr sz="18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Zotero</a:t>
            </a:r>
            <a:r>
              <a:rPr sz="1800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account</a:t>
            </a:r>
            <a:r>
              <a:rPr sz="18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66666"/>
                </a:solidFill>
                <a:latin typeface="Tahoma"/>
                <a:cs typeface="Tahoma"/>
              </a:rPr>
              <a:t>with</a:t>
            </a:r>
            <a:r>
              <a:rPr sz="1800" spc="-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Tahoma"/>
                <a:cs typeface="Tahoma"/>
              </a:rPr>
              <a:t>Overleaf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1443916"/>
            <a:ext cx="204597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pc="50" dirty="0"/>
              <a:t>Bibliography </a:t>
            </a:r>
            <a:r>
              <a:rPr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199" y="2285226"/>
            <a:ext cx="291211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4036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8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new</a:t>
            </a:r>
            <a:r>
              <a:rPr sz="18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ﬁle</a:t>
            </a:r>
            <a:r>
              <a:rPr sz="18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within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Tahoma"/>
                <a:cs typeface="Tahoma"/>
              </a:rPr>
              <a:t>name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it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references.bib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spcBef>
                <a:spcPts val="97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Search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sz="1800" spc="-1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listed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articles</a:t>
            </a:r>
            <a:r>
              <a:rPr sz="1800" spc="-1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u="heavy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Google</a:t>
            </a:r>
            <a:r>
              <a:rPr sz="1800" u="heavy" spc="-11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800" u="heavy" spc="-10" dirty="0">
                <a:solidFill>
                  <a:srgbClr val="1B3678"/>
                </a:solidFill>
                <a:uFill>
                  <a:solidFill>
                    <a:srgbClr val="1B3678"/>
                  </a:solidFill>
                </a:uFill>
                <a:latin typeface="Tahoma"/>
                <a:cs typeface="Tahoma"/>
                <a:hlinkClick r:id="rId2"/>
              </a:rPr>
              <a:t>Scholar</a:t>
            </a:r>
            <a:endParaRPr sz="1800">
              <a:latin typeface="Tahoma"/>
              <a:cs typeface="Tahoma"/>
            </a:endParaRPr>
          </a:p>
          <a:p>
            <a:pPr marL="377825" marR="60960" indent="-365760" algn="just">
              <a:lnSpc>
                <a:spcPct val="114599"/>
              </a:lnSpc>
              <a:spcBef>
                <a:spcPts val="969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Paste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associated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BibTeX 	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entry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into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references.bib 	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ﬁle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5150" y="1337200"/>
            <a:ext cx="5004149" cy="3425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80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Step</a:t>
            </a:r>
            <a:r>
              <a:rPr spc="-155" dirty="0"/>
              <a:t> </a:t>
            </a:r>
            <a:r>
              <a:rPr spc="-195" dirty="0"/>
              <a:t>2:</a:t>
            </a:r>
            <a:r>
              <a:rPr spc="-229" dirty="0"/>
              <a:t> </a:t>
            </a:r>
            <a:r>
              <a:rPr spc="114" dirty="0"/>
              <a:t>Add</a:t>
            </a:r>
            <a:r>
              <a:rPr spc="-150" dirty="0"/>
              <a:t> </a:t>
            </a:r>
            <a:r>
              <a:rPr spc="125" dirty="0"/>
              <a:t>packages</a:t>
            </a:r>
            <a:r>
              <a:rPr spc="-150" dirty="0"/>
              <a:t> </a:t>
            </a:r>
            <a:r>
              <a:rPr spc="85" dirty="0"/>
              <a:t>and</a:t>
            </a:r>
            <a:r>
              <a:rPr spc="-150" dirty="0"/>
              <a:t> </a:t>
            </a:r>
            <a:r>
              <a:rPr spc="114"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3025050" y="2124899"/>
            <a:ext cx="2278380" cy="2546350"/>
          </a:xfrm>
          <a:custGeom>
            <a:avLst/>
            <a:gdLst/>
            <a:ahLst/>
            <a:cxnLst/>
            <a:rect l="l" t="t" r="r" b="b"/>
            <a:pathLst>
              <a:path w="2278379" h="2546350">
                <a:moveTo>
                  <a:pt x="2278199" y="2546099"/>
                </a:moveTo>
                <a:lnTo>
                  <a:pt x="0" y="2546099"/>
                </a:lnTo>
                <a:lnTo>
                  <a:pt x="0" y="0"/>
                </a:lnTo>
                <a:lnTo>
                  <a:pt x="2278199" y="0"/>
                </a:lnTo>
                <a:lnTo>
                  <a:pt x="2278199" y="25460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8075" y="2160841"/>
            <a:ext cx="20853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30" dirty="0">
                <a:solidFill>
                  <a:srgbClr val="595959"/>
                </a:solidFill>
                <a:latin typeface="Tahoma"/>
                <a:cs typeface="Tahoma"/>
              </a:rPr>
              <a:t>\usepackage[backend=biber,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style=authoryear]{biblatex}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075" y="2818066"/>
            <a:ext cx="2080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\addbibresource{references.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bib}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8075" y="3505770"/>
            <a:ext cx="215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5" dirty="0">
                <a:solidFill>
                  <a:srgbClr val="595959"/>
                </a:solidFill>
                <a:latin typeface="Tahoma"/>
                <a:cs typeface="Tahoma"/>
              </a:rPr>
              <a:t>…..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8075" y="3934395"/>
            <a:ext cx="1340485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\printbibliography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\nocite{*}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41291" y="2406586"/>
            <a:ext cx="955040" cy="214629"/>
            <a:chOff x="5441291" y="2406586"/>
            <a:chExt cx="955040" cy="214629"/>
          </a:xfrm>
        </p:grpSpPr>
        <p:sp>
          <p:nvSpPr>
            <p:cNvPr id="9" name="object 9"/>
            <p:cNvSpPr/>
            <p:nvPr/>
          </p:nvSpPr>
          <p:spPr>
            <a:xfrm>
              <a:off x="5488359" y="2426747"/>
              <a:ext cx="903605" cy="189865"/>
            </a:xfrm>
            <a:custGeom>
              <a:avLst/>
              <a:gdLst/>
              <a:ahLst/>
              <a:cxnLst/>
              <a:rect l="l" t="t" r="r" b="b"/>
              <a:pathLst>
                <a:path w="903604" h="189864">
                  <a:moveTo>
                    <a:pt x="903165" y="18927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6053" y="241134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9079" y="30796"/>
                  </a:moveTo>
                  <a:lnTo>
                    <a:pt x="0" y="6532"/>
                  </a:lnTo>
                  <a:lnTo>
                    <a:pt x="45533" y="0"/>
                  </a:lnTo>
                  <a:lnTo>
                    <a:pt x="39079" y="3079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6053" y="241134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533" y="0"/>
                  </a:moveTo>
                  <a:lnTo>
                    <a:pt x="0" y="6532"/>
                  </a:lnTo>
                  <a:lnTo>
                    <a:pt x="39079" y="30796"/>
                  </a:lnTo>
                  <a:lnTo>
                    <a:pt x="45533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70175" y="2090422"/>
            <a:ext cx="233172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BibLaTeX</a:t>
            </a:r>
            <a:r>
              <a:rPr sz="1600" b="1" spc="-1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666666"/>
                </a:solidFill>
                <a:latin typeface="Tahoma"/>
                <a:cs typeface="Tahoma"/>
              </a:rPr>
              <a:t>is</a:t>
            </a:r>
            <a:r>
              <a:rPr sz="1600" b="1" spc="-12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666666"/>
                </a:solidFill>
                <a:latin typeface="Tahoma"/>
                <a:cs typeface="Tahoma"/>
              </a:rPr>
              <a:t>one</a:t>
            </a:r>
            <a:r>
              <a:rPr sz="1600" b="1" spc="-12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66666"/>
                </a:solidFill>
                <a:latin typeface="Tahoma"/>
                <a:cs typeface="Tahoma"/>
              </a:rPr>
              <a:t>package </a:t>
            </a:r>
            <a:r>
              <a:rPr sz="1600" b="1" spc="-90" dirty="0">
                <a:solidFill>
                  <a:srgbClr val="666666"/>
                </a:solidFill>
                <a:latin typeface="Tahoma"/>
                <a:cs typeface="Tahoma"/>
              </a:rPr>
              <a:t>that</a:t>
            </a:r>
            <a:r>
              <a:rPr sz="1600" b="1" spc="-13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66666"/>
                </a:solidFill>
                <a:latin typeface="Tahoma"/>
                <a:cs typeface="Tahoma"/>
              </a:rPr>
              <a:t>processes </a:t>
            </a: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bibliographic</a:t>
            </a:r>
            <a:r>
              <a:rPr sz="1600" b="1" spc="-6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666666"/>
                </a:solidFill>
                <a:latin typeface="Tahoma"/>
                <a:cs typeface="Tahoma"/>
              </a:rPr>
              <a:t>information </a:t>
            </a:r>
            <a:r>
              <a:rPr sz="1600" b="1" spc="-120" dirty="0">
                <a:solidFill>
                  <a:srgbClr val="666666"/>
                </a:solidFill>
                <a:latin typeface="Tahoma"/>
                <a:cs typeface="Tahoma"/>
              </a:rPr>
              <a:t>and</a:t>
            </a:r>
            <a:r>
              <a:rPr sz="1600" b="1" spc="-1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666666"/>
                </a:solidFill>
                <a:latin typeface="Tahoma"/>
                <a:cs typeface="Tahoma"/>
              </a:rPr>
              <a:t>helps</a:t>
            </a:r>
            <a:r>
              <a:rPr sz="1600" b="1" spc="-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666666"/>
                </a:solidFill>
                <a:latin typeface="Tahoma"/>
                <a:cs typeface="Tahoma"/>
              </a:rPr>
              <a:t>set</a:t>
            </a:r>
            <a:r>
              <a:rPr sz="1600" b="1" spc="-14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666666"/>
                </a:solidFill>
                <a:latin typeface="Tahoma"/>
                <a:cs typeface="Tahoma"/>
              </a:rPr>
              <a:t>the</a:t>
            </a:r>
            <a:r>
              <a:rPr sz="1600" b="1" spc="-14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66666"/>
                </a:solidFill>
                <a:latin typeface="Tahoma"/>
                <a:cs typeface="Tahoma"/>
              </a:rPr>
              <a:t>style.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83437" y="2686491"/>
            <a:ext cx="4391660" cy="1989455"/>
            <a:chOff x="1583437" y="2686491"/>
            <a:chExt cx="4391660" cy="1989455"/>
          </a:xfrm>
        </p:grpSpPr>
        <p:sp>
          <p:nvSpPr>
            <p:cNvPr id="14" name="object 14"/>
            <p:cNvSpPr/>
            <p:nvPr/>
          </p:nvSpPr>
          <p:spPr>
            <a:xfrm>
              <a:off x="1984049" y="3413188"/>
              <a:ext cx="986155" cy="273050"/>
            </a:xfrm>
            <a:custGeom>
              <a:avLst/>
              <a:gdLst/>
              <a:ahLst/>
              <a:cxnLst/>
              <a:rect l="l" t="t" r="r" b="b"/>
              <a:pathLst>
                <a:path w="986155" h="273050">
                  <a:moveTo>
                    <a:pt x="0" y="272761"/>
                  </a:moveTo>
                  <a:lnTo>
                    <a:pt x="98591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5773" y="339802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8389" y="30325"/>
                  </a:moveTo>
                  <a:lnTo>
                    <a:pt x="0" y="0"/>
                  </a:lnTo>
                  <a:lnTo>
                    <a:pt x="45855" y="3637"/>
                  </a:lnTo>
                  <a:lnTo>
                    <a:pt x="8389" y="303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5773" y="339802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5" h="30479">
                  <a:moveTo>
                    <a:pt x="8389" y="30325"/>
                  </a:moveTo>
                  <a:lnTo>
                    <a:pt x="45855" y="3637"/>
                  </a:lnTo>
                  <a:lnTo>
                    <a:pt x="0" y="0"/>
                  </a:lnTo>
                  <a:lnTo>
                    <a:pt x="8389" y="303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5577" y="2713307"/>
              <a:ext cx="1664970" cy="988060"/>
            </a:xfrm>
            <a:custGeom>
              <a:avLst/>
              <a:gdLst/>
              <a:ahLst/>
              <a:cxnLst/>
              <a:rect l="l" t="t" r="r" b="b"/>
              <a:pathLst>
                <a:path w="1664970" h="988060">
                  <a:moveTo>
                    <a:pt x="1664747" y="98754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8401" y="2691254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29149" y="35584"/>
                  </a:moveTo>
                  <a:lnTo>
                    <a:pt x="0" y="0"/>
                  </a:lnTo>
                  <a:lnTo>
                    <a:pt x="45202" y="8522"/>
                  </a:lnTo>
                  <a:lnTo>
                    <a:pt x="29149" y="3558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8401" y="2691254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45202" y="8522"/>
                  </a:moveTo>
                  <a:lnTo>
                    <a:pt x="0" y="0"/>
                  </a:lnTo>
                  <a:lnTo>
                    <a:pt x="29149" y="35584"/>
                  </a:lnTo>
                  <a:lnTo>
                    <a:pt x="45202" y="852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8199" y="3873538"/>
              <a:ext cx="1393825" cy="797560"/>
            </a:xfrm>
            <a:custGeom>
              <a:avLst/>
              <a:gdLst/>
              <a:ahLst/>
              <a:cxnLst/>
              <a:rect l="l" t="t" r="r" b="b"/>
              <a:pathLst>
                <a:path w="1393825" h="797560">
                  <a:moveTo>
                    <a:pt x="0" y="797511"/>
                  </a:moveTo>
                  <a:lnTo>
                    <a:pt x="13933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3784" y="3852066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19" h="35560">
                  <a:moveTo>
                    <a:pt x="15630" y="35126"/>
                  </a:moveTo>
                  <a:lnTo>
                    <a:pt x="0" y="7817"/>
                  </a:lnTo>
                  <a:lnTo>
                    <a:pt x="45330" y="0"/>
                  </a:lnTo>
                  <a:lnTo>
                    <a:pt x="15630" y="3512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73784" y="3852066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19" h="35560">
                  <a:moveTo>
                    <a:pt x="15630" y="35126"/>
                  </a:moveTo>
                  <a:lnTo>
                    <a:pt x="45330" y="0"/>
                  </a:lnTo>
                  <a:lnTo>
                    <a:pt x="0" y="7817"/>
                  </a:lnTo>
                  <a:lnTo>
                    <a:pt x="15630" y="3512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4537" y="3534647"/>
            <a:ext cx="1373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5" dirty="0">
                <a:solidFill>
                  <a:srgbClr val="666666"/>
                </a:solidFill>
                <a:latin typeface="Tahoma"/>
                <a:cs typeface="Tahoma"/>
              </a:rPr>
              <a:t>Calls</a:t>
            </a:r>
            <a:r>
              <a:rPr sz="1600" b="1" spc="-1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666666"/>
                </a:solidFill>
                <a:latin typeface="Tahoma"/>
                <a:cs typeface="Tahoma"/>
              </a:rPr>
              <a:t>in</a:t>
            </a:r>
            <a:r>
              <a:rPr sz="1600" b="1" spc="-13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666666"/>
                </a:solidFill>
                <a:latin typeface="Tahoma"/>
                <a:cs typeface="Tahoma"/>
              </a:rPr>
              <a:t>.bib</a:t>
            </a:r>
            <a:r>
              <a:rPr sz="1600" b="1" spc="-13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666666"/>
                </a:solidFill>
                <a:latin typeface="Tahoma"/>
                <a:cs typeface="Tahoma"/>
              </a:rPr>
              <a:t>ﬁle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2975" y="3538222"/>
            <a:ext cx="2112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20" dirty="0">
                <a:solidFill>
                  <a:srgbClr val="666666"/>
                </a:solidFill>
                <a:latin typeface="Tahoma"/>
                <a:cs typeface="Tahoma"/>
              </a:rPr>
              <a:t>Sets</a:t>
            </a:r>
            <a:r>
              <a:rPr sz="1600" b="1" spc="-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666666"/>
                </a:solidFill>
                <a:latin typeface="Tahoma"/>
                <a:cs typeface="Tahoma"/>
              </a:rPr>
              <a:t>bibliography</a:t>
            </a:r>
            <a:r>
              <a:rPr sz="1600" b="1" spc="-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66666"/>
                </a:solidFill>
                <a:latin typeface="Tahoma"/>
                <a:cs typeface="Tahoma"/>
              </a:rPr>
              <a:t>style.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475" y="4735947"/>
            <a:ext cx="196786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Displays</a:t>
            </a:r>
            <a:r>
              <a:rPr sz="1600" b="1" spc="-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666666"/>
                </a:solidFill>
                <a:latin typeface="Tahoma"/>
                <a:cs typeface="Tahoma"/>
              </a:rPr>
              <a:t>bibliography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9325" y="4693822"/>
            <a:ext cx="4722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Displays</a:t>
            </a:r>
            <a:r>
              <a:rPr sz="1600" b="1" spc="-10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666666"/>
                </a:solidFill>
                <a:latin typeface="Tahoma"/>
                <a:cs typeface="Tahoma"/>
              </a:rPr>
              <a:t>entire</a:t>
            </a: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20" dirty="0">
                <a:solidFill>
                  <a:srgbClr val="666666"/>
                </a:solidFill>
                <a:latin typeface="Tahoma"/>
                <a:cs typeface="Tahoma"/>
              </a:rPr>
              <a:t>bibliography,</a:t>
            </a:r>
            <a:r>
              <a:rPr sz="1600" b="1" spc="-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666666"/>
                </a:solidFill>
                <a:latin typeface="Tahoma"/>
                <a:cs typeface="Tahoma"/>
              </a:rPr>
              <a:t>including</a:t>
            </a:r>
            <a:r>
              <a:rPr sz="1600" b="1" spc="-10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666666"/>
                </a:solidFill>
                <a:latin typeface="Tahoma"/>
                <a:cs typeface="Tahoma"/>
              </a:rPr>
              <a:t>uncited </a:t>
            </a:r>
            <a:r>
              <a:rPr sz="1600" b="1" spc="-50" dirty="0">
                <a:solidFill>
                  <a:srgbClr val="666666"/>
                </a:solidFill>
                <a:latin typeface="Tahoma"/>
                <a:cs typeface="Tahoma"/>
              </a:rPr>
              <a:t>items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61774" y="4484396"/>
            <a:ext cx="440690" cy="302895"/>
            <a:chOff x="3861774" y="4484396"/>
            <a:chExt cx="440690" cy="302895"/>
          </a:xfrm>
        </p:grpSpPr>
        <p:sp>
          <p:nvSpPr>
            <p:cNvPr id="28" name="object 28"/>
            <p:cNvSpPr/>
            <p:nvPr/>
          </p:nvSpPr>
          <p:spPr>
            <a:xfrm>
              <a:off x="3902273" y="4513475"/>
              <a:ext cx="394970" cy="269240"/>
            </a:xfrm>
            <a:custGeom>
              <a:avLst/>
              <a:gdLst/>
              <a:ahLst/>
              <a:cxnLst/>
              <a:rect l="l" t="t" r="r" b="b"/>
              <a:pathLst>
                <a:path w="394970" h="269239">
                  <a:moveTo>
                    <a:pt x="394951" y="26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6536" y="4489158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26885" y="37324"/>
                  </a:moveTo>
                  <a:lnTo>
                    <a:pt x="0" y="0"/>
                  </a:lnTo>
                  <a:lnTo>
                    <a:pt x="44587" y="11310"/>
                  </a:lnTo>
                  <a:lnTo>
                    <a:pt x="26885" y="373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66536" y="4489158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44587" y="11310"/>
                  </a:moveTo>
                  <a:lnTo>
                    <a:pt x="0" y="0"/>
                  </a:lnTo>
                  <a:lnTo>
                    <a:pt x="26885" y="37324"/>
                  </a:lnTo>
                  <a:lnTo>
                    <a:pt x="44587" y="1131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Syntax</a:t>
            </a:r>
            <a:r>
              <a:rPr spc="-25" dirty="0"/>
              <a:t> </a:t>
            </a:r>
            <a:r>
              <a:rPr spc="85" dirty="0"/>
              <a:t>and</a:t>
            </a:r>
            <a:r>
              <a:rPr spc="-20" dirty="0"/>
              <a:t> </a:t>
            </a:r>
            <a:r>
              <a:rPr spc="4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800" y="2290815"/>
            <a:ext cx="3278504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595959"/>
                </a:solidFill>
                <a:latin typeface="Tahoma"/>
                <a:cs typeface="Tahoma"/>
              </a:rPr>
              <a:t>\cite{robinson_science_2019}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\citeauthor{jon90}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800" y="2290815"/>
            <a:ext cx="336486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Tahoma"/>
                <a:cs typeface="Tahoma"/>
              </a:rPr>
              <a:t>Robinson</a:t>
            </a:r>
            <a:r>
              <a:rPr sz="2000" spc="-18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66666"/>
                </a:solidFill>
                <a:latin typeface="Tahoma"/>
                <a:cs typeface="Tahoma"/>
              </a:rPr>
              <a:t>et</a:t>
            </a:r>
            <a:r>
              <a:rPr sz="2000" spc="-1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666666"/>
                </a:solidFill>
                <a:latin typeface="Tahoma"/>
                <a:cs typeface="Tahoma"/>
              </a:rPr>
              <a:t>al.</a:t>
            </a:r>
            <a:r>
              <a:rPr sz="2000" spc="-18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Tahoma"/>
                <a:cs typeface="Tahoma"/>
              </a:rPr>
              <a:t>(2019)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666666"/>
                </a:solidFill>
                <a:latin typeface="Tahoma"/>
                <a:cs typeface="Tahoma"/>
              </a:rPr>
              <a:t>Textual:</a:t>
            </a:r>
            <a:r>
              <a:rPr sz="2000" spc="-195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spc="-110" dirty="0">
                <a:solidFill>
                  <a:srgbClr val="666666"/>
                </a:solidFill>
                <a:latin typeface="Tahoma"/>
                <a:cs typeface="Tahoma"/>
              </a:rPr>
              <a:t>...in</a:t>
            </a:r>
            <a:r>
              <a:rPr sz="2000" spc="-1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66666"/>
                </a:solidFill>
                <a:latin typeface="Tahoma"/>
                <a:cs typeface="Tahoma"/>
              </a:rPr>
              <a:t>Jones</a:t>
            </a:r>
            <a:r>
              <a:rPr sz="2000" spc="-1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66666"/>
                </a:solidFill>
                <a:latin typeface="Tahoma"/>
                <a:cs typeface="Tahoma"/>
              </a:rPr>
              <a:t>et</a:t>
            </a:r>
            <a:r>
              <a:rPr sz="2000" spc="-1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666666"/>
                </a:solidFill>
                <a:latin typeface="Tahoma"/>
                <a:cs typeface="Tahoma"/>
              </a:rPr>
              <a:t>al.</a:t>
            </a:r>
            <a:r>
              <a:rPr sz="2000" spc="-19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Tahoma"/>
                <a:cs typeface="Tahoma"/>
              </a:rPr>
              <a:t>(1990)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1839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EB5500"/>
                </a:solidFill>
              </a:rPr>
              <a:t>EXERCISE</a:t>
            </a:r>
            <a:r>
              <a:rPr spc="-150" dirty="0">
                <a:solidFill>
                  <a:srgbClr val="EB5500"/>
                </a:solidFill>
              </a:rPr>
              <a:t> </a:t>
            </a:r>
            <a:r>
              <a:rPr spc="-50" dirty="0">
                <a:solidFill>
                  <a:srgbClr val="EB5500"/>
                </a:solidFill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675" y="2142756"/>
            <a:ext cx="6813550" cy="1763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595959"/>
                </a:solidFill>
                <a:latin typeface="Trebuchet MS"/>
                <a:cs typeface="Trebuchet MS"/>
              </a:rPr>
              <a:t>Objective:</a:t>
            </a:r>
            <a:endParaRPr sz="1800" dirty="0">
              <a:latin typeface="Trebuchet MS"/>
              <a:cs typeface="Trebuchet MS"/>
            </a:endParaRPr>
          </a:p>
          <a:p>
            <a:pPr marL="13970" marR="5080">
              <a:lnSpc>
                <a:spcPct val="114599"/>
              </a:lnSpc>
              <a:spcBef>
                <a:spcPts val="1575"/>
              </a:spcBef>
            </a:pPr>
            <a:r>
              <a:rPr sz="1800" i="1" spc="-90" dirty="0">
                <a:solidFill>
                  <a:srgbClr val="595959"/>
                </a:solidFill>
                <a:latin typeface="Trebuchet MS"/>
                <a:cs typeface="Trebuchet MS"/>
              </a:rPr>
              <a:t>Learn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595959"/>
                </a:solidFill>
                <a:latin typeface="Trebuchet MS"/>
                <a:cs typeface="Trebuchet MS"/>
              </a:rPr>
              <a:t>sync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595959"/>
                </a:solidFill>
                <a:latin typeface="Trebuchet MS"/>
                <a:cs typeface="Trebuchet MS"/>
              </a:rPr>
              <a:t>or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80" dirty="0">
                <a:solidFill>
                  <a:srgbClr val="595959"/>
                </a:solidFill>
                <a:latin typeface="Trebuchet MS"/>
                <a:cs typeface="Trebuchet MS"/>
              </a:rPr>
              <a:t>upload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35" dirty="0">
                <a:solidFill>
                  <a:srgbClr val="595959"/>
                </a:solidFill>
                <a:latin typeface="Trebuchet MS"/>
                <a:cs typeface="Trebuchet MS"/>
              </a:rPr>
              <a:t>.bib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204" dirty="0">
                <a:solidFill>
                  <a:srgbClr val="595959"/>
                </a:solidFill>
                <a:latin typeface="Trebuchet MS"/>
                <a:cs typeface="Trebuchet MS"/>
              </a:rPr>
              <a:t>ﬁle,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80" dirty="0">
                <a:solidFill>
                  <a:srgbClr val="595959"/>
                </a:solidFill>
                <a:latin typeface="Trebuchet MS"/>
                <a:cs typeface="Trebuchet MS"/>
              </a:rPr>
              <a:t>use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595959"/>
                </a:solidFill>
                <a:latin typeface="Trebuchet MS"/>
                <a:cs typeface="Trebuchet MS"/>
              </a:rPr>
              <a:t>basic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595959"/>
                </a:solidFill>
                <a:latin typeface="Trebuchet MS"/>
                <a:cs typeface="Trebuchet MS"/>
              </a:rPr>
              <a:t>citation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95" dirty="0">
                <a:solidFill>
                  <a:srgbClr val="595959"/>
                </a:solidFill>
                <a:latin typeface="Trebuchet MS"/>
                <a:cs typeface="Trebuchet MS"/>
              </a:rPr>
              <a:t>commands,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add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0" dirty="0">
                <a:solidFill>
                  <a:srgbClr val="595959"/>
                </a:solidFill>
                <a:latin typeface="Trebuchet MS"/>
                <a:cs typeface="Trebuchet MS"/>
              </a:rPr>
              <a:t>a </a:t>
            </a:r>
            <a:r>
              <a:rPr sz="1800" i="1" spc="-40" dirty="0">
                <a:solidFill>
                  <a:srgbClr val="595959"/>
                </a:solidFill>
                <a:latin typeface="Trebuchet MS"/>
                <a:cs typeface="Trebuchet MS"/>
              </a:rPr>
              <a:t>bibliography.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LaTeX</a:t>
            </a:r>
            <a:r>
              <a:rPr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typesetting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system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that</a:t>
            </a:r>
            <a:r>
              <a:rPr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allows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focus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content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instead</a:t>
            </a:r>
            <a:r>
              <a:rPr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formatting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35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formatting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done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separately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entry.</a:t>
            </a: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You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tell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LaTeX</a:t>
            </a:r>
            <a:r>
              <a:rPr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“what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595959"/>
                </a:solidFill>
                <a:latin typeface="Tahoma"/>
                <a:cs typeface="Tahoma"/>
              </a:rPr>
              <a:t>is”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Tahoma"/>
                <a:cs typeface="Tahoma"/>
              </a:rPr>
              <a:t>not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20" dirty="0">
                <a:solidFill>
                  <a:srgbClr val="595959"/>
                </a:solidFill>
                <a:latin typeface="Tahoma"/>
                <a:cs typeface="Tahoma"/>
              </a:rPr>
              <a:t>“how</a:t>
            </a:r>
            <a:r>
              <a:rPr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595959"/>
                </a:solidFill>
                <a:latin typeface="Tahoma"/>
                <a:cs typeface="Tahoma"/>
              </a:rPr>
              <a:t>it</a:t>
            </a:r>
            <a:r>
              <a:rPr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Tahoma"/>
                <a:cs typeface="Tahoma"/>
              </a:rPr>
              <a:t>looks.”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Tables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&amp;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Figures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75" y="2060138"/>
            <a:ext cx="4697730" cy="283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\usepackage{tabularx}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Basic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Commands: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890"/>
              </a:spcBef>
              <a:buClr>
                <a:srgbClr val="595959"/>
              </a:buClr>
              <a:buFont typeface="Arial"/>
              <a:buChar char="●"/>
              <a:tabLst>
                <a:tab pos="469265" algn="l"/>
                <a:tab pos="1383665" algn="l"/>
              </a:tabLst>
            </a:pPr>
            <a:r>
              <a:rPr sz="1800" spc="-70" dirty="0">
                <a:solidFill>
                  <a:srgbClr val="0000FF"/>
                </a:solidFill>
                <a:latin typeface="Tahoma"/>
                <a:cs typeface="Tahoma"/>
              </a:rPr>
              <a:t>l,</a:t>
            </a:r>
            <a:r>
              <a:rPr sz="1800" spc="-2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0000FF"/>
                </a:solidFill>
                <a:latin typeface="Tahoma"/>
                <a:cs typeface="Tahoma"/>
              </a:rPr>
              <a:t>r,</a:t>
            </a:r>
            <a:r>
              <a:rPr sz="1800" spc="-20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column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alignment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469265" algn="l"/>
                <a:tab pos="1383665" algn="l"/>
              </a:tabLst>
            </a:pPr>
            <a:r>
              <a:rPr sz="1800" spc="-5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column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alignment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800" spc="-1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95959"/>
                </a:solidFill>
                <a:latin typeface="Tahoma"/>
                <a:cs typeface="Tahoma"/>
              </a:rPr>
              <a:t>SI</a:t>
            </a:r>
            <a:r>
              <a:rPr sz="1800" spc="-1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units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469265" algn="l"/>
                <a:tab pos="1383665" algn="l"/>
              </a:tabLst>
            </a:pPr>
            <a:r>
              <a:rPr sz="1800" spc="-50" dirty="0">
                <a:solidFill>
                  <a:srgbClr val="0000FF"/>
                </a:solidFill>
                <a:latin typeface="Tahoma"/>
                <a:cs typeface="Tahoma"/>
              </a:rPr>
              <a:t>&amp;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ampersand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separates</a:t>
            </a:r>
            <a:r>
              <a:rPr sz="1800" spc="-1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columns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469265" algn="l"/>
                <a:tab pos="1383665" algn="l"/>
              </a:tabLst>
            </a:pPr>
            <a:r>
              <a:rPr sz="1800" spc="-25" dirty="0">
                <a:solidFill>
                  <a:srgbClr val="0000FF"/>
                </a:solidFill>
                <a:latin typeface="Tahoma"/>
                <a:cs typeface="Tahoma"/>
              </a:rPr>
              <a:t>\\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double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backslash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begins</a:t>
            </a:r>
            <a:r>
              <a:rPr sz="18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new</a:t>
            </a:r>
            <a:r>
              <a:rPr sz="1800" spc="-2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row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469265" algn="l"/>
                <a:tab pos="1383665" algn="l"/>
              </a:tabLst>
            </a:pP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\hline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horizontal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Font typeface="Arial"/>
              <a:buChar char="●"/>
              <a:tabLst>
                <a:tab pos="469265" algn="l"/>
                <a:tab pos="1383665" algn="l"/>
              </a:tabLst>
            </a:pPr>
            <a:r>
              <a:rPr sz="1800" spc="-50" dirty="0">
                <a:solidFill>
                  <a:srgbClr val="0000FF"/>
                </a:solidFill>
                <a:latin typeface="Tahoma"/>
                <a:cs typeface="Tahoma"/>
              </a:rPr>
              <a:t>|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	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vertical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line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5" y="2145804"/>
            <a:ext cx="178244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\usepackage{tabularx}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.....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\begin{table}</a:t>
            </a:r>
            <a:endParaRPr sz="1200">
              <a:latin typeface="Consolas"/>
              <a:cs typeface="Consolas"/>
            </a:endParaRPr>
          </a:p>
          <a:p>
            <a:pPr marL="12700" marR="88265">
              <a:lnSpc>
                <a:spcPts val="1430"/>
              </a:lnSpc>
              <a:spcBef>
                <a:spcPts val="45"/>
              </a:spcBef>
            </a:pP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\begin{tabular}{lc}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Item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&amp;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Qty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\\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\hline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Widget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&amp;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onsolas"/>
                <a:cs typeface="Consolas"/>
              </a:rPr>
              <a:t>\\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Gadget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&amp;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onsolas"/>
                <a:cs typeface="Consolas"/>
              </a:rPr>
              <a:t>\\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Cable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&amp;</a:t>
            </a:r>
            <a:r>
              <a:rPr sz="12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2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onsolas"/>
                <a:cs typeface="Consolas"/>
              </a:rPr>
              <a:t>\\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\end{tabular}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35"/>
              </a:lnSpc>
            </a:pP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\end{table}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Basic</a:t>
            </a:r>
            <a:r>
              <a:rPr spc="-204" dirty="0"/>
              <a:t> </a:t>
            </a:r>
            <a:r>
              <a:rPr dirty="0"/>
              <a:t>Two</a:t>
            </a:r>
            <a:r>
              <a:rPr spc="-120" dirty="0"/>
              <a:t> </a:t>
            </a:r>
            <a:r>
              <a:rPr spc="90" dirty="0"/>
              <a:t>Column</a:t>
            </a:r>
            <a:r>
              <a:rPr spc="-200" dirty="0"/>
              <a:t> </a:t>
            </a:r>
            <a:r>
              <a:rPr spc="-10" dirty="0"/>
              <a:t>Table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12844" y="2431599"/>
          <a:ext cx="2797810" cy="138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90170">
                        <a:lnSpc>
                          <a:spcPts val="1660"/>
                        </a:lnSpc>
                      </a:pPr>
                      <a:r>
                        <a:rPr sz="1400" spc="-2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Item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ts val="1660"/>
                        </a:lnSpc>
                      </a:pPr>
                      <a:r>
                        <a:rPr sz="1400" spc="35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Qty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Widget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T w="19050">
                      <a:solidFill>
                        <a:srgbClr val="59595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78740" marB="0">
                    <a:lnT w="19050">
                      <a:solidFill>
                        <a:srgbClr val="59595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Gadget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0170">
                        <a:lnSpc>
                          <a:spcPts val="1600"/>
                        </a:lnSpc>
                        <a:spcBef>
                          <a:spcPts val="1255"/>
                        </a:spcBef>
                      </a:pPr>
                      <a:r>
                        <a:rPr sz="1400" spc="-1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Cable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9385" marB="0"/>
                </a:tc>
                <a:tc>
                  <a:txBody>
                    <a:bodyPr/>
                    <a:lstStyle/>
                    <a:p>
                      <a:pPr marR="256540" algn="ctr">
                        <a:lnSpc>
                          <a:spcPts val="1600"/>
                        </a:lnSpc>
                        <a:spcBef>
                          <a:spcPts val="1255"/>
                        </a:spcBef>
                      </a:pPr>
                      <a:r>
                        <a:rPr sz="1400" spc="-50" dirty="0">
                          <a:solidFill>
                            <a:srgbClr val="595959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593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Uploading</a:t>
            </a:r>
            <a:r>
              <a:rPr spc="-135" dirty="0"/>
              <a:t> </a:t>
            </a:r>
            <a:r>
              <a:rPr spc="45" dirty="0"/>
              <a:t>ﬁgures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462" y="1204650"/>
            <a:ext cx="2695574" cy="35813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Uploading</a:t>
            </a:r>
            <a:r>
              <a:rPr spc="-135" dirty="0"/>
              <a:t> </a:t>
            </a:r>
            <a:r>
              <a:rPr spc="55" dirty="0"/>
              <a:t>ﬁgures</a:t>
            </a:r>
            <a:r>
              <a:rPr spc="-135" dirty="0"/>
              <a:t> </a:t>
            </a:r>
            <a:r>
              <a:rPr spc="-10" dirty="0"/>
              <a:t>(simplest)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\usepackage{graphicx}</a:t>
            </a: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pc="-25" dirty="0"/>
              <a:t>...</a:t>
            </a:r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pc="-10" dirty="0"/>
              <a:t>\includegraphics[width=0.4\textwidth]{keyboard_cat}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4090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75" dirty="0"/>
              <a:t> </a:t>
            </a:r>
            <a:r>
              <a:rPr dirty="0"/>
              <a:t>&amp;</a:t>
            </a:r>
            <a:r>
              <a:rPr spc="-160" dirty="0"/>
              <a:t> </a:t>
            </a:r>
            <a:r>
              <a:rPr dirty="0"/>
              <a:t>Table</a:t>
            </a:r>
            <a:r>
              <a:rPr spc="-70" dirty="0"/>
              <a:t> </a:t>
            </a:r>
            <a:r>
              <a:rPr spc="55" dirty="0"/>
              <a:t>Placement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187" y="1914150"/>
          <a:ext cx="5817869" cy="314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Specifier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Permission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2555">
                        <a:lnSpc>
                          <a:spcPct val="102299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Place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here: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approximately,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exactly,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occurs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text.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top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page.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Position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bottom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page.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Put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special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page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floats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only.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!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84200">
                        <a:lnSpc>
                          <a:spcPct val="102299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Override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internal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parameters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LaTeX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uses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determining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"good"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float positions.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67105">
                        <a:lnSpc>
                          <a:spcPct val="102299"/>
                        </a:lnSpc>
                        <a:spcBef>
                          <a:spcPts val="6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Places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precisely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location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LaTeX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code.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Requires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\usepackage{float}.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somewhat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equivalent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h!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EE6123"/>
                </a:solidFill>
              </a:rPr>
              <a:t>EXERCISE</a:t>
            </a:r>
            <a:r>
              <a:rPr spc="-150" dirty="0">
                <a:solidFill>
                  <a:srgbClr val="EE6123"/>
                </a:solidFill>
              </a:rPr>
              <a:t> </a:t>
            </a:r>
            <a:r>
              <a:rPr spc="-50" dirty="0">
                <a:solidFill>
                  <a:srgbClr val="EE6123"/>
                </a:solidFill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425" y="2530356"/>
            <a:ext cx="6743700" cy="1478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solidFill>
                  <a:srgbClr val="595959"/>
                </a:solidFill>
                <a:latin typeface="Trebuchet MS"/>
                <a:cs typeface="Trebuchet MS"/>
              </a:rPr>
              <a:t>Objectives:</a:t>
            </a:r>
            <a:endParaRPr sz="1800" dirty="0">
              <a:latin typeface="Trebuchet MS"/>
              <a:cs typeface="Trebuchet MS"/>
            </a:endParaRPr>
          </a:p>
          <a:p>
            <a:pPr marL="12700" marR="1941830">
              <a:lnSpc>
                <a:spcPct val="159700"/>
              </a:lnSpc>
            </a:pPr>
            <a:r>
              <a:rPr sz="1800" i="1" spc="-90" dirty="0">
                <a:solidFill>
                  <a:srgbClr val="595959"/>
                </a:solidFill>
                <a:latin typeface="Trebuchet MS"/>
                <a:cs typeface="Trebuchet MS"/>
              </a:rPr>
              <a:t>Learn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65" dirty="0">
                <a:solidFill>
                  <a:srgbClr val="595959"/>
                </a:solidFill>
                <a:latin typeface="Trebuchet MS"/>
                <a:cs typeface="Trebuchet MS"/>
              </a:rPr>
              <a:t>basic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solidFill>
                  <a:srgbClr val="595959"/>
                </a:solidFill>
                <a:latin typeface="Trebuchet MS"/>
                <a:cs typeface="Trebuchet MS"/>
              </a:rPr>
              <a:t>commands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14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20" dirty="0">
                <a:solidFill>
                  <a:srgbClr val="595959"/>
                </a:solidFill>
                <a:latin typeface="Trebuchet MS"/>
                <a:cs typeface="Trebuchet MS"/>
              </a:rPr>
              <a:t>create</a:t>
            </a:r>
            <a:r>
              <a:rPr sz="1800" i="1" spc="-1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800" i="1" spc="-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25" dirty="0">
                <a:solidFill>
                  <a:srgbClr val="595959"/>
                </a:solidFill>
                <a:latin typeface="Trebuchet MS"/>
                <a:cs typeface="Trebuchet MS"/>
              </a:rPr>
              <a:t>edit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595959"/>
                </a:solidFill>
                <a:latin typeface="Trebuchet MS"/>
                <a:cs typeface="Trebuchet MS"/>
              </a:rPr>
              <a:t>tables. </a:t>
            </a:r>
            <a:r>
              <a:rPr sz="1800" i="1" spc="-65" dirty="0">
                <a:solidFill>
                  <a:srgbClr val="595959"/>
                </a:solidFill>
                <a:latin typeface="Trebuchet MS"/>
                <a:cs typeface="Trebuchet MS"/>
              </a:rPr>
              <a:t>Upload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0" dirty="0">
                <a:solidFill>
                  <a:srgbClr val="595959"/>
                </a:solidFill>
                <a:latin typeface="Trebuchet MS"/>
                <a:cs typeface="Trebuchet MS"/>
              </a:rPr>
              <a:t>place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55" dirty="0">
                <a:solidFill>
                  <a:srgbClr val="595959"/>
                </a:solidFill>
                <a:latin typeface="Trebuchet MS"/>
                <a:cs typeface="Trebuchet MS"/>
              </a:rPr>
              <a:t>a</a:t>
            </a:r>
            <a:r>
              <a:rPr sz="1800" i="1" spc="-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Trebuchet MS"/>
                <a:cs typeface="Trebuchet MS"/>
              </a:rPr>
              <a:t>ﬁgure.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492" y="1063207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595959"/>
                </a:solidFill>
                <a:latin typeface="Tahoma"/>
                <a:cs typeface="Tahoma"/>
              </a:rPr>
              <a:t>Questions?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900" y="1787107"/>
            <a:ext cx="8477500" cy="76687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80"/>
              </a:spcBef>
            </a:pPr>
            <a:r>
              <a:rPr lang="en-US" sz="2400" dirty="0">
                <a:latin typeface="Tahoma"/>
                <a:cs typeface="Tahoma"/>
              </a:rPr>
              <a:t>There’re </a:t>
            </a:r>
            <a:r>
              <a:rPr lang="en-US" sz="2400" dirty="0" err="1">
                <a:latin typeface="Tahoma"/>
                <a:cs typeface="Tahoma"/>
              </a:rPr>
              <a:t>ChatGPT</a:t>
            </a:r>
            <a:r>
              <a:rPr lang="en-US" sz="2400" dirty="0">
                <a:latin typeface="Tahoma"/>
                <a:cs typeface="Tahoma"/>
              </a:rPr>
              <a:t>, CLAUDE, GEMINI and 1000s of LaTeX </a:t>
            </a:r>
            <a:r>
              <a:rPr lang="en-US" sz="2400" dirty="0" err="1">
                <a:latin typeface="Tahoma"/>
                <a:cs typeface="Tahoma"/>
              </a:rPr>
              <a:t>documentions</a:t>
            </a:r>
            <a:r>
              <a:rPr lang="en-US" sz="2400" dirty="0">
                <a:latin typeface="Tahoma"/>
                <a:cs typeface="Tahoma"/>
              </a:rPr>
              <a:t> out there.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81A9F-A003-C6E1-9986-1AF6DC3AA312}"/>
              </a:ext>
            </a:extLst>
          </p:cNvPr>
          <p:cNvSpPr txBox="1"/>
          <p:nvPr/>
        </p:nvSpPr>
        <p:spPr>
          <a:xfrm>
            <a:off x="4267200" y="200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901759B-4A93-1AC8-F577-D3C43881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7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Overleaf</a:t>
            </a:r>
            <a:r>
              <a:rPr spc="-80" dirty="0"/>
              <a:t> </a:t>
            </a:r>
            <a:r>
              <a:rPr spc="-25" dirty="0"/>
              <a:t>for</a:t>
            </a:r>
            <a:r>
              <a:rPr spc="-80" dirty="0"/>
              <a:t> </a:t>
            </a:r>
            <a:r>
              <a:rPr spc="-20" dirty="0"/>
              <a:t>LaTeX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999" y="2102751"/>
            <a:ext cx="5560695" cy="222304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Create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documents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via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cloud-based</a:t>
            </a:r>
            <a:r>
              <a:rPr sz="1800" spc="-1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account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Source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code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rich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text</a:t>
            </a:r>
            <a:r>
              <a:rPr sz="1800" spc="-1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format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Collaborating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sharing</a:t>
            </a:r>
            <a:r>
              <a:rPr sz="1800" spc="-114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documents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Versioning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track</a:t>
            </a:r>
            <a:r>
              <a:rPr sz="1800" spc="-1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changes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Templates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Tahoma"/>
                <a:cs typeface="Tahoma"/>
              </a:rPr>
              <a:t>a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variety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documents</a:t>
            </a:r>
            <a:r>
              <a:rPr sz="1800" spc="-1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publishers</a:t>
            </a:r>
            <a:endParaRPr sz="1800" dirty="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Link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tools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your</a:t>
            </a:r>
            <a:r>
              <a:rPr sz="1800" spc="-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research</a:t>
            </a:r>
            <a:r>
              <a:rPr sz="1800" spc="-1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workﬂow</a:t>
            </a:r>
            <a:endParaRPr lang="en-US" sz="1800" spc="4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</a:tabLst>
            </a:pPr>
            <a:r>
              <a:rPr lang="en-NP" spc="40" dirty="0">
                <a:solidFill>
                  <a:srgbClr val="595959"/>
                </a:solidFill>
                <a:latin typeface="Tahoma"/>
                <a:cs typeface="Tahoma"/>
              </a:rPr>
              <a:t>Solves the problem of installing it locally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F3C562-719B-5733-6CBE-79932020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" y="221508"/>
            <a:ext cx="9075105" cy="4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4369" y="0"/>
            <a:ext cx="8319134" cy="5143500"/>
            <a:chOff x="414369" y="0"/>
            <a:chExt cx="8319134" cy="5143500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69" y="0"/>
              <a:ext cx="8318860" cy="5143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0825" y="400037"/>
            <a:ext cx="542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Structure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spc="60" dirty="0">
                <a:solidFill>
                  <a:srgbClr val="FFFFFF"/>
                </a:solidFill>
              </a:rPr>
              <a:t>of</a:t>
            </a:r>
            <a:r>
              <a:rPr sz="3600" spc="-180" dirty="0">
                <a:solidFill>
                  <a:srgbClr val="FFFFFF"/>
                </a:solidFill>
              </a:rPr>
              <a:t> </a:t>
            </a:r>
            <a:r>
              <a:rPr sz="3600" spc="150" dirty="0">
                <a:solidFill>
                  <a:srgbClr val="FFFFFF"/>
                </a:solidFill>
              </a:rPr>
              <a:t>a</a:t>
            </a:r>
            <a:r>
              <a:rPr sz="3600" spc="-95" dirty="0">
                <a:solidFill>
                  <a:srgbClr val="FFFFFF"/>
                </a:solidFill>
              </a:rPr>
              <a:t> </a:t>
            </a:r>
            <a:r>
              <a:rPr sz="3600" spc="100" dirty="0">
                <a:solidFill>
                  <a:srgbClr val="FFFFFF"/>
                </a:solidFill>
              </a:rPr>
              <a:t>Document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800825" y="687057"/>
            <a:ext cx="7360284" cy="366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solidFill>
                  <a:schemeClr val="tx1"/>
                </a:solidFill>
                <a:latin typeface="Tahoma"/>
                <a:cs typeface="Tahoma"/>
              </a:rPr>
              <a:t>Command</a:t>
            </a:r>
            <a:r>
              <a:rPr sz="1800" spc="-145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  <a:r>
              <a:rPr sz="18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control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ahoma"/>
                <a:cs typeface="Tahoma"/>
              </a:rPr>
              <a:t>sequence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which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performs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ahoma"/>
                <a:cs typeface="Tahoma"/>
              </a:rPr>
              <a:t>an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ahoma"/>
                <a:cs typeface="Tahoma"/>
              </a:rPr>
              <a:t>action,</a:t>
            </a:r>
            <a:r>
              <a:rPr sz="18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ahoma"/>
                <a:cs typeface="Tahoma"/>
              </a:rPr>
              <a:t>such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ahoma"/>
                <a:cs typeface="Tahoma"/>
              </a:rPr>
              <a:t>as</a:t>
            </a:r>
            <a:endParaRPr sz="18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chemeClr val="tx1"/>
                </a:solidFill>
                <a:latin typeface="Courier New"/>
                <a:cs typeface="Courier New"/>
              </a:rPr>
              <a:t>\newpage</a:t>
            </a: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Preamble</a:t>
            </a:r>
            <a:r>
              <a:rPr sz="1800" spc="-125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block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ahoma"/>
                <a:cs typeface="Tahoma"/>
              </a:rPr>
              <a:t>commands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that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deﬁne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type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document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you</a:t>
            </a:r>
            <a:r>
              <a:rPr sz="1800" spc="-1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ahoma"/>
                <a:cs typeface="Tahoma"/>
              </a:rPr>
              <a:t>are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writing,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Tahoma"/>
                <a:cs typeface="Tahoma"/>
              </a:rPr>
              <a:t>language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you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are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writing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Tahoma"/>
                <a:cs typeface="Tahoma"/>
              </a:rPr>
              <a:t>in,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i="1" spc="-80" dirty="0">
                <a:solidFill>
                  <a:schemeClr val="tx1"/>
                </a:solidFill>
                <a:latin typeface="Trebuchet MS"/>
                <a:cs typeface="Trebuchet MS"/>
              </a:rPr>
              <a:t>packages</a:t>
            </a:r>
            <a:r>
              <a:rPr sz="1800" i="1" spc="-1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you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would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like</a:t>
            </a:r>
            <a:r>
              <a:rPr sz="1800" spc="-1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ahoma"/>
                <a:cs typeface="Tahoma"/>
              </a:rPr>
              <a:t>use.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Comes</a:t>
            </a:r>
            <a:r>
              <a:rPr sz="1800" spc="-1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before</a:t>
            </a:r>
            <a:r>
              <a:rPr sz="1800" spc="-1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ourier New"/>
                <a:cs typeface="Courier New"/>
              </a:rPr>
              <a:t>\begin{document}</a:t>
            </a: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Courier New"/>
                <a:cs typeface="Courier New"/>
              </a:rPr>
              <a:t>\documentclass[12pt,</a:t>
            </a:r>
            <a:r>
              <a:rPr sz="1800" spc="-1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ourier New"/>
                <a:cs typeface="Courier New"/>
              </a:rPr>
              <a:t>letterpaper]{article}</a:t>
            </a: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chemeClr val="tx1"/>
                </a:solidFill>
                <a:latin typeface="Courier New"/>
                <a:cs typeface="Courier New"/>
              </a:rPr>
              <a:t>\usepackage{amsmath}</a:t>
            </a: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chemeClr val="tx1"/>
                </a:solidFill>
                <a:latin typeface="Tahoma"/>
                <a:cs typeface="Tahoma"/>
              </a:rPr>
              <a:t>Package</a:t>
            </a:r>
            <a:r>
              <a:rPr sz="1800" spc="-25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  <a:endParaRPr sz="18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 marR="114300">
              <a:lnSpc>
                <a:spcPct val="100699"/>
              </a:lnSpc>
            </a:pPr>
            <a:r>
              <a:rPr sz="1800" spc="-10" dirty="0">
                <a:solidFill>
                  <a:schemeClr val="tx1"/>
                </a:solidFill>
                <a:latin typeface="Tahoma"/>
                <a:cs typeface="Tahoma"/>
              </a:rPr>
              <a:t>Packages</a:t>
            </a:r>
            <a:r>
              <a:rPr sz="18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enable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you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do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Tahoma"/>
                <a:cs typeface="Tahoma"/>
              </a:rPr>
              <a:t>more,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like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create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ahoma"/>
                <a:cs typeface="Tahoma"/>
              </a:rPr>
              <a:t>bibliographies,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insert</a:t>
            </a:r>
            <a:r>
              <a:rPr sz="18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ahoma"/>
                <a:cs typeface="Tahoma"/>
              </a:rPr>
              <a:t>images, and</a:t>
            </a:r>
            <a:r>
              <a:rPr sz="1800" spc="-1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write</a:t>
            </a:r>
            <a:r>
              <a:rPr sz="180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tx1"/>
                </a:solidFill>
                <a:latin typeface="Tahoma"/>
                <a:cs typeface="Tahoma"/>
              </a:rPr>
              <a:t>formulas</a:t>
            </a:r>
            <a:r>
              <a:rPr sz="180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sz="1800" spc="-1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ahoma"/>
                <a:cs typeface="Tahoma"/>
              </a:rPr>
              <a:t>ﬁgures.</a:t>
            </a:r>
            <a:endParaRPr sz="1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  <a:highlight>
                <a:srgbClr val="000080"/>
              </a:highlight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0825" y="400037"/>
            <a:ext cx="542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Structure</a:t>
            </a:r>
            <a:r>
              <a:rPr sz="3600" spc="-100" dirty="0">
                <a:solidFill>
                  <a:schemeClr val="tx1"/>
                </a:solidFill>
              </a:rPr>
              <a:t> </a:t>
            </a:r>
            <a:r>
              <a:rPr sz="3600" spc="60" dirty="0">
                <a:solidFill>
                  <a:schemeClr val="tx1"/>
                </a:solidFill>
              </a:rPr>
              <a:t>of</a:t>
            </a:r>
            <a:r>
              <a:rPr sz="3600" spc="-180" dirty="0">
                <a:solidFill>
                  <a:schemeClr val="tx1"/>
                </a:solidFill>
              </a:rPr>
              <a:t> </a:t>
            </a:r>
            <a:r>
              <a:rPr sz="3600" spc="150" dirty="0">
                <a:solidFill>
                  <a:schemeClr val="tx1"/>
                </a:solidFill>
              </a:rPr>
              <a:t>a</a:t>
            </a:r>
            <a:r>
              <a:rPr sz="3600" spc="-95" dirty="0">
                <a:solidFill>
                  <a:schemeClr val="tx1"/>
                </a:solidFill>
              </a:rPr>
              <a:t> </a:t>
            </a:r>
            <a:r>
              <a:rPr sz="3600" spc="100" dirty="0">
                <a:solidFill>
                  <a:schemeClr val="tx1"/>
                </a:solidFill>
              </a:rPr>
              <a:t>Document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675" y="1351665"/>
            <a:ext cx="72955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35" dirty="0">
                <a:solidFill>
                  <a:schemeClr val="tx1"/>
                </a:solidFill>
                <a:latin typeface="Tahoma"/>
                <a:cs typeface="Tahoma"/>
              </a:rPr>
              <a:t>Environment</a:t>
            </a:r>
            <a:r>
              <a:rPr sz="2000" spc="-135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15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block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code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with</a:t>
            </a:r>
            <a:r>
              <a:rPr sz="2000" spc="-1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speciﬁc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behavior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depending</a:t>
            </a:r>
            <a:r>
              <a:rPr sz="2000" spc="-1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ahoma"/>
                <a:cs typeface="Tahoma"/>
              </a:rPr>
              <a:t>on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its</a:t>
            </a:r>
            <a:r>
              <a:rPr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ahoma"/>
                <a:cs typeface="Tahoma"/>
              </a:rPr>
              <a:t>type.</a:t>
            </a:r>
            <a:r>
              <a:rPr sz="2000" spc="-1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ahoma"/>
                <a:cs typeface="Tahoma"/>
              </a:rPr>
              <a:t>Requires</a:t>
            </a:r>
            <a:endParaRPr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chemeClr val="tx1"/>
                </a:solidFill>
                <a:latin typeface="Courier New"/>
                <a:cs typeface="Courier New"/>
              </a:rPr>
              <a:t>\begin{}...\end{}</a:t>
            </a:r>
            <a:endParaRPr sz="20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35" dirty="0">
                <a:solidFill>
                  <a:schemeClr val="tx1"/>
                </a:solidFill>
                <a:latin typeface="Tahoma"/>
                <a:cs typeface="Tahoma"/>
              </a:rPr>
              <a:t>Body</a:t>
            </a:r>
            <a:r>
              <a:rPr sz="2000" spc="-135" dirty="0">
                <a:solidFill>
                  <a:schemeClr val="tx1"/>
                </a:solidFill>
                <a:latin typeface="Tahoma"/>
                <a:cs typeface="Tahoma"/>
              </a:rPr>
              <a:t>:</a:t>
            </a:r>
            <a:r>
              <a:rPr sz="20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content</a:t>
            </a:r>
            <a:r>
              <a:rPr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20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document</a:t>
            </a:r>
            <a:r>
              <a:rPr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enclosed</a:t>
            </a:r>
            <a:r>
              <a:rPr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chemeClr val="tx1"/>
                </a:solidFill>
                <a:latin typeface="Tahoma"/>
                <a:cs typeface="Tahoma"/>
              </a:rPr>
              <a:t>inside</a:t>
            </a:r>
            <a:r>
              <a:rPr sz="2000" spc="-1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chemeClr val="tx1"/>
                </a:solidFill>
                <a:latin typeface="Tahoma"/>
                <a:cs typeface="Tahoma"/>
              </a:rPr>
              <a:t>an</a:t>
            </a:r>
            <a:r>
              <a:rPr sz="2000" spc="-1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ahoma"/>
                <a:cs typeface="Tahoma"/>
              </a:rPr>
              <a:t>environment:</a:t>
            </a:r>
            <a:endParaRPr sz="20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chemeClr val="tx1"/>
                </a:solidFill>
                <a:latin typeface="Courier New"/>
                <a:cs typeface="Courier New"/>
              </a:rPr>
              <a:t>\begin{document}</a:t>
            </a:r>
            <a:endParaRPr sz="20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chemeClr val="tx1"/>
                </a:solidFill>
                <a:latin typeface="Courier New"/>
                <a:cs typeface="Courier New"/>
              </a:rPr>
              <a:t>\end{document}</a:t>
            </a:r>
            <a:endParaRPr sz="20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1297</Words>
  <Application>Microsoft Macintosh PowerPoint</Application>
  <PresentationFormat>On-screen Show (16:9)</PresentationFormat>
  <Paragraphs>235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MS PGothic</vt:lpstr>
      <vt:lpstr>Arial</vt:lpstr>
      <vt:lpstr>Cambria</vt:lpstr>
      <vt:lpstr>Consolas</vt:lpstr>
      <vt:lpstr>Courier New</vt:lpstr>
      <vt:lpstr>Tahoma</vt:lpstr>
      <vt:lpstr>Times New Roman</vt:lpstr>
      <vt:lpstr>Trebuchet MS</vt:lpstr>
      <vt:lpstr>Office Theme</vt:lpstr>
      <vt:lpstr>LaTeX Workshop</vt:lpstr>
      <vt:lpstr>Outline</vt:lpstr>
      <vt:lpstr>Introduction</vt:lpstr>
      <vt:lpstr>PowerPoint Presentation</vt:lpstr>
      <vt:lpstr>Overleaf for LaTeX</vt:lpstr>
      <vt:lpstr>PowerPoint Presentation</vt:lpstr>
      <vt:lpstr>PowerPoint Presentation</vt:lpstr>
      <vt:lpstr>Structure of a Document</vt:lpstr>
      <vt:lpstr>Structure of a Document</vt:lpstr>
      <vt:lpstr>Note:</vt:lpstr>
      <vt:lpstr>Basic Commands</vt:lpstr>
      <vt:lpstr>Make Title</vt:lpstr>
      <vt:lpstr>Basic Math</vt:lpstr>
      <vt:lpstr>EXERCISE 1</vt:lpstr>
      <vt:lpstr>Mathematics &amp; Equations</vt:lpstr>
      <vt:lpstr>Operators and More</vt:lpstr>
      <vt:lpstr>Greek Letters</vt:lpstr>
      <vt:lpstr>Limits &amp; Integrals</vt:lpstr>
      <vt:lpstr>amsmath &amp; amssymb packages</vt:lpstr>
      <vt:lpstr>amsmath equation environment</vt:lpstr>
      <vt:lpstr>EXERCISE 2</vt:lpstr>
      <vt:lpstr>Bibliographies</vt:lpstr>
      <vt:lpstr>Bibliographies &amp; Terminology</vt:lpstr>
      <vt:lpstr>What does a .bib entry look like?</vt:lpstr>
      <vt:lpstr>Step 1: Connect your project to a bibliography</vt:lpstr>
      <vt:lpstr>Bibliography Example:</vt:lpstr>
      <vt:lpstr>Step 2: Add packages and commands</vt:lpstr>
      <vt:lpstr>Syntax and Output</vt:lpstr>
      <vt:lpstr>EXERCISE 3</vt:lpstr>
      <vt:lpstr>Tables &amp; Figures</vt:lpstr>
      <vt:lpstr>Tables</vt:lpstr>
      <vt:lpstr>Basic Two Column Table</vt:lpstr>
      <vt:lpstr>Uploading ﬁgures</vt:lpstr>
      <vt:lpstr>Uploading ﬁgures (simplest)</vt:lpstr>
      <vt:lpstr>Figure &amp; Table Placement</vt:lpstr>
      <vt:lpstr>EXERCISE 4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Workshop</dc:title>
  <cp:lastModifiedBy>Aayush Adhikari</cp:lastModifiedBy>
  <cp:revision>2</cp:revision>
  <dcterms:created xsi:type="dcterms:W3CDTF">2024-05-25T18:18:50Z</dcterms:created>
  <dcterms:modified xsi:type="dcterms:W3CDTF">2024-05-26T21:23:15Z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