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1" r:id="rId5"/>
    <p:sldId id="265" r:id="rId6"/>
    <p:sldId id="266" r:id="rId7"/>
    <p:sldId id="267" r:id="rId8"/>
    <p:sldId id="268" r:id="rId9"/>
    <p:sldId id="269" r:id="rId10"/>
    <p:sldId id="270" r:id="rId11"/>
    <p:sldId id="271" r:id="rId12"/>
    <p:sldId id="272" r:id="rId13"/>
    <p:sldId id="273" r:id="rId14"/>
    <p:sldId id="274" r:id="rId15"/>
    <p:sldId id="264" r:id="rId16"/>
    <p:sldId id="279" r:id="rId17"/>
    <p:sldId id="280" r:id="rId18"/>
    <p:sldId id="281" r:id="rId19"/>
    <p:sldId id="282" r:id="rId20"/>
    <p:sldId id="283" r:id="rId21"/>
    <p:sldId id="284" r:id="rId22"/>
    <p:sldId id="259" r:id="rId23"/>
    <p:sldId id="262" r:id="rId24"/>
    <p:sldId id="263" r:id="rId25"/>
    <p:sldId id="275" r:id="rId26"/>
    <p:sldId id="276" r:id="rId27"/>
    <p:sldId id="277" r:id="rId28"/>
    <p:sldId id="278"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AA64B2-6059-41FA-A0DB-9440A639F36B}" v="13" dt="2022-12-21T04:18:50.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327"/>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91D5-68F7-FACD-74E3-113580696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36C2CD-B043-6AD6-BD41-85FC7AC94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5F74C-80D4-F122-39CB-883C1A0AC1C2}"/>
              </a:ext>
            </a:extLst>
          </p:cNvPr>
          <p:cNvSpPr>
            <a:spLocks noGrp="1"/>
          </p:cNvSpPr>
          <p:nvPr>
            <p:ph type="dt" sz="half" idx="10"/>
          </p:nvPr>
        </p:nvSpPr>
        <p:spPr/>
        <p:txBody>
          <a:bodyPr/>
          <a:lstStyle/>
          <a:p>
            <a:fld id="{8A94D60C-7EC1-CD4C-AF51-64B56E1A2085}" type="datetimeFigureOut">
              <a:rPr lang="en-US" smtClean="0"/>
              <a:t>12/19/2022</a:t>
            </a:fld>
            <a:endParaRPr lang="en-US"/>
          </a:p>
        </p:txBody>
      </p:sp>
      <p:sp>
        <p:nvSpPr>
          <p:cNvPr id="5" name="Footer Placeholder 4">
            <a:extLst>
              <a:ext uri="{FF2B5EF4-FFF2-40B4-BE49-F238E27FC236}">
                <a16:creationId xmlns:a16="http://schemas.microsoft.com/office/drawing/2014/main" id="{0A20C1AD-4021-5F0D-A365-ABB7969B5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8481E-E1B4-2D66-2731-22BB10A8E1F2}"/>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276703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56E8-2F42-93AC-0455-5A7655567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4F453-EE2E-EC45-507D-F72649E85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0343-E5C7-CD63-3810-D865C315829A}"/>
              </a:ext>
            </a:extLst>
          </p:cNvPr>
          <p:cNvSpPr>
            <a:spLocks noGrp="1"/>
          </p:cNvSpPr>
          <p:nvPr>
            <p:ph type="dt" sz="half" idx="10"/>
          </p:nvPr>
        </p:nvSpPr>
        <p:spPr/>
        <p:txBody>
          <a:bodyPr/>
          <a:lstStyle/>
          <a:p>
            <a:fld id="{8A94D60C-7EC1-CD4C-AF51-64B56E1A2085}" type="datetimeFigureOut">
              <a:rPr lang="en-US" smtClean="0"/>
              <a:t>12/19/2022</a:t>
            </a:fld>
            <a:endParaRPr lang="en-US"/>
          </a:p>
        </p:txBody>
      </p:sp>
      <p:sp>
        <p:nvSpPr>
          <p:cNvPr id="5" name="Footer Placeholder 4">
            <a:extLst>
              <a:ext uri="{FF2B5EF4-FFF2-40B4-BE49-F238E27FC236}">
                <a16:creationId xmlns:a16="http://schemas.microsoft.com/office/drawing/2014/main" id="{F733230F-4EF0-495B-723E-733971AE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74F5B-8C05-6A17-2E87-C11CDCB6F3AA}"/>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11016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03A36-F556-4E96-882E-F092F695E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056AD-CD03-8E79-64C3-F24732AFB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E6255-F3CD-7F16-2699-06F4FB029CC7}"/>
              </a:ext>
            </a:extLst>
          </p:cNvPr>
          <p:cNvSpPr>
            <a:spLocks noGrp="1"/>
          </p:cNvSpPr>
          <p:nvPr>
            <p:ph type="dt" sz="half" idx="10"/>
          </p:nvPr>
        </p:nvSpPr>
        <p:spPr/>
        <p:txBody>
          <a:bodyPr/>
          <a:lstStyle/>
          <a:p>
            <a:fld id="{8A94D60C-7EC1-CD4C-AF51-64B56E1A2085}" type="datetimeFigureOut">
              <a:rPr lang="en-US" smtClean="0"/>
              <a:t>12/19/2022</a:t>
            </a:fld>
            <a:endParaRPr lang="en-US"/>
          </a:p>
        </p:txBody>
      </p:sp>
      <p:sp>
        <p:nvSpPr>
          <p:cNvPr id="5" name="Footer Placeholder 4">
            <a:extLst>
              <a:ext uri="{FF2B5EF4-FFF2-40B4-BE49-F238E27FC236}">
                <a16:creationId xmlns:a16="http://schemas.microsoft.com/office/drawing/2014/main" id="{183D85C4-B493-75CA-CD70-3F3E69B3F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CD75A-B497-B5F2-E16A-8134C11A312B}"/>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323211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DD4D-8302-B9EB-6347-3775A1678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9D2C5-C8F0-E72B-AC8A-BAFDADEAF5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EF7D0-4025-7FCA-6D86-7E5D939639CC}"/>
              </a:ext>
            </a:extLst>
          </p:cNvPr>
          <p:cNvSpPr>
            <a:spLocks noGrp="1"/>
          </p:cNvSpPr>
          <p:nvPr>
            <p:ph type="dt" sz="half" idx="10"/>
          </p:nvPr>
        </p:nvSpPr>
        <p:spPr/>
        <p:txBody>
          <a:bodyPr/>
          <a:lstStyle/>
          <a:p>
            <a:fld id="{8A94D60C-7EC1-CD4C-AF51-64B56E1A2085}" type="datetimeFigureOut">
              <a:rPr lang="en-US" smtClean="0"/>
              <a:t>12/19/2022</a:t>
            </a:fld>
            <a:endParaRPr lang="en-US"/>
          </a:p>
        </p:txBody>
      </p:sp>
      <p:sp>
        <p:nvSpPr>
          <p:cNvPr id="5" name="Footer Placeholder 4">
            <a:extLst>
              <a:ext uri="{FF2B5EF4-FFF2-40B4-BE49-F238E27FC236}">
                <a16:creationId xmlns:a16="http://schemas.microsoft.com/office/drawing/2014/main" id="{9233EB64-F22F-385A-A1D4-6F62107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6DB52-D692-F1D2-7EFF-BE271C8E0FBD}"/>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59067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145D-68DD-F42D-0C85-A0AAFCCC1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AA4BEB-9B22-BFB7-FE53-A42746D3C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E2043-D6F6-1F93-57A2-BF8D7638E531}"/>
              </a:ext>
            </a:extLst>
          </p:cNvPr>
          <p:cNvSpPr>
            <a:spLocks noGrp="1"/>
          </p:cNvSpPr>
          <p:nvPr>
            <p:ph type="dt" sz="half" idx="10"/>
          </p:nvPr>
        </p:nvSpPr>
        <p:spPr/>
        <p:txBody>
          <a:bodyPr/>
          <a:lstStyle/>
          <a:p>
            <a:fld id="{8A94D60C-7EC1-CD4C-AF51-64B56E1A2085}" type="datetimeFigureOut">
              <a:rPr lang="en-US" smtClean="0"/>
              <a:t>12/19/2022</a:t>
            </a:fld>
            <a:endParaRPr lang="en-US"/>
          </a:p>
        </p:txBody>
      </p:sp>
      <p:sp>
        <p:nvSpPr>
          <p:cNvPr id="5" name="Footer Placeholder 4">
            <a:extLst>
              <a:ext uri="{FF2B5EF4-FFF2-40B4-BE49-F238E27FC236}">
                <a16:creationId xmlns:a16="http://schemas.microsoft.com/office/drawing/2014/main" id="{9E0882CE-7888-8A66-ED95-E650CCFD2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93F76-2501-E1AC-D7D9-B8B90138C0E2}"/>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50301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AD6F-801A-346E-B4D3-1987D6E97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8E0BE-4CCE-0987-BF59-B409B3FDE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882CE4-10C8-A090-3223-DA1F3837E4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70A8D9-BD47-62F5-3199-E0FE70F508A5}"/>
              </a:ext>
            </a:extLst>
          </p:cNvPr>
          <p:cNvSpPr>
            <a:spLocks noGrp="1"/>
          </p:cNvSpPr>
          <p:nvPr>
            <p:ph type="dt" sz="half" idx="10"/>
          </p:nvPr>
        </p:nvSpPr>
        <p:spPr/>
        <p:txBody>
          <a:bodyPr/>
          <a:lstStyle/>
          <a:p>
            <a:fld id="{8A94D60C-7EC1-CD4C-AF51-64B56E1A2085}" type="datetimeFigureOut">
              <a:rPr lang="en-US" smtClean="0"/>
              <a:t>12/19/2022</a:t>
            </a:fld>
            <a:endParaRPr lang="en-US"/>
          </a:p>
        </p:txBody>
      </p:sp>
      <p:sp>
        <p:nvSpPr>
          <p:cNvPr id="6" name="Footer Placeholder 5">
            <a:extLst>
              <a:ext uri="{FF2B5EF4-FFF2-40B4-BE49-F238E27FC236}">
                <a16:creationId xmlns:a16="http://schemas.microsoft.com/office/drawing/2014/main" id="{A67C6EB2-C8BF-D9A0-63E0-FEA97A002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0BAAB-E950-3E5E-B646-51DB8A32AC10}"/>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262894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18EC-07BE-49E4-D338-E62D0E8B2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ACC777-C17D-AC39-FF7B-A6598C86B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DC07D1-EDB6-309D-BFC9-466907A7E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ECA22F-A145-0912-1D48-80B31C6C1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470DC-ABD1-31EB-CA6E-63E5D3D1B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70633B-E54F-E132-8576-0B3AD9245334}"/>
              </a:ext>
            </a:extLst>
          </p:cNvPr>
          <p:cNvSpPr>
            <a:spLocks noGrp="1"/>
          </p:cNvSpPr>
          <p:nvPr>
            <p:ph type="dt" sz="half" idx="10"/>
          </p:nvPr>
        </p:nvSpPr>
        <p:spPr/>
        <p:txBody>
          <a:bodyPr/>
          <a:lstStyle/>
          <a:p>
            <a:fld id="{8A94D60C-7EC1-CD4C-AF51-64B56E1A2085}" type="datetimeFigureOut">
              <a:rPr lang="en-US" smtClean="0"/>
              <a:t>12/19/2022</a:t>
            </a:fld>
            <a:endParaRPr lang="en-US"/>
          </a:p>
        </p:txBody>
      </p:sp>
      <p:sp>
        <p:nvSpPr>
          <p:cNvPr id="8" name="Footer Placeholder 7">
            <a:extLst>
              <a:ext uri="{FF2B5EF4-FFF2-40B4-BE49-F238E27FC236}">
                <a16:creationId xmlns:a16="http://schemas.microsoft.com/office/drawing/2014/main" id="{6FCC457C-0178-E7EF-6B20-C16974C439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61A92A-85E8-CC0C-1494-BF0769FA012E}"/>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8936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2E6E-88EC-AFAD-9586-5CA01EE42C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B733C4-357B-7AC2-07D3-16AC11DB93E5}"/>
              </a:ext>
            </a:extLst>
          </p:cNvPr>
          <p:cNvSpPr>
            <a:spLocks noGrp="1"/>
          </p:cNvSpPr>
          <p:nvPr>
            <p:ph type="dt" sz="half" idx="10"/>
          </p:nvPr>
        </p:nvSpPr>
        <p:spPr/>
        <p:txBody>
          <a:bodyPr/>
          <a:lstStyle/>
          <a:p>
            <a:fld id="{8A94D60C-7EC1-CD4C-AF51-64B56E1A2085}" type="datetimeFigureOut">
              <a:rPr lang="en-US" smtClean="0"/>
              <a:t>12/19/2022</a:t>
            </a:fld>
            <a:endParaRPr lang="en-US"/>
          </a:p>
        </p:txBody>
      </p:sp>
      <p:sp>
        <p:nvSpPr>
          <p:cNvPr id="4" name="Footer Placeholder 3">
            <a:extLst>
              <a:ext uri="{FF2B5EF4-FFF2-40B4-BE49-F238E27FC236}">
                <a16:creationId xmlns:a16="http://schemas.microsoft.com/office/drawing/2014/main" id="{5A090B3A-763C-3AD6-A42A-E4D8C99B17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41BEA-60A3-49A1-978A-152B488BC89D}"/>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64716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DEF12-0EE7-DE7D-B334-33CF33C30D42}"/>
              </a:ext>
            </a:extLst>
          </p:cNvPr>
          <p:cNvSpPr>
            <a:spLocks noGrp="1"/>
          </p:cNvSpPr>
          <p:nvPr>
            <p:ph type="dt" sz="half" idx="10"/>
          </p:nvPr>
        </p:nvSpPr>
        <p:spPr/>
        <p:txBody>
          <a:bodyPr/>
          <a:lstStyle/>
          <a:p>
            <a:fld id="{8A94D60C-7EC1-CD4C-AF51-64B56E1A2085}" type="datetimeFigureOut">
              <a:rPr lang="en-US" smtClean="0"/>
              <a:t>12/19/2022</a:t>
            </a:fld>
            <a:endParaRPr lang="en-US"/>
          </a:p>
        </p:txBody>
      </p:sp>
      <p:sp>
        <p:nvSpPr>
          <p:cNvPr id="3" name="Footer Placeholder 2">
            <a:extLst>
              <a:ext uri="{FF2B5EF4-FFF2-40B4-BE49-F238E27FC236}">
                <a16:creationId xmlns:a16="http://schemas.microsoft.com/office/drawing/2014/main" id="{83D6F710-36E4-8AC0-0900-A2F88E999A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C7F942-72BC-BBD1-84AC-5328BDD8F194}"/>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37427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916D-E460-E284-5369-64C2191FA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26FD19-8153-6E0C-5137-B5A8C8604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2FE5AA-8B48-B1E2-CEB3-DA9AB890A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B6FBB-CC55-C220-A417-7C2A7907F8AD}"/>
              </a:ext>
            </a:extLst>
          </p:cNvPr>
          <p:cNvSpPr>
            <a:spLocks noGrp="1"/>
          </p:cNvSpPr>
          <p:nvPr>
            <p:ph type="dt" sz="half" idx="10"/>
          </p:nvPr>
        </p:nvSpPr>
        <p:spPr/>
        <p:txBody>
          <a:bodyPr/>
          <a:lstStyle/>
          <a:p>
            <a:fld id="{8A94D60C-7EC1-CD4C-AF51-64B56E1A2085}" type="datetimeFigureOut">
              <a:rPr lang="en-US" smtClean="0"/>
              <a:t>12/19/2022</a:t>
            </a:fld>
            <a:endParaRPr lang="en-US"/>
          </a:p>
        </p:txBody>
      </p:sp>
      <p:sp>
        <p:nvSpPr>
          <p:cNvPr id="6" name="Footer Placeholder 5">
            <a:extLst>
              <a:ext uri="{FF2B5EF4-FFF2-40B4-BE49-F238E27FC236}">
                <a16:creationId xmlns:a16="http://schemas.microsoft.com/office/drawing/2014/main" id="{309906DF-3833-E0E1-F05F-378609F1C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363A-22C1-F008-526F-BDCA4F9FDC9B}"/>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21539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8C60-E779-248E-CCB8-9C4FE8D85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3E8D0-FFC1-C7BA-76D0-1094B5CA0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B2855F-8953-DB94-F406-02DDB0644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8F8ED-5A5A-E6C2-86F8-46459699DD6A}"/>
              </a:ext>
            </a:extLst>
          </p:cNvPr>
          <p:cNvSpPr>
            <a:spLocks noGrp="1"/>
          </p:cNvSpPr>
          <p:nvPr>
            <p:ph type="dt" sz="half" idx="10"/>
          </p:nvPr>
        </p:nvSpPr>
        <p:spPr/>
        <p:txBody>
          <a:bodyPr/>
          <a:lstStyle/>
          <a:p>
            <a:fld id="{8A94D60C-7EC1-CD4C-AF51-64B56E1A2085}" type="datetimeFigureOut">
              <a:rPr lang="en-US" smtClean="0"/>
              <a:t>12/19/2022</a:t>
            </a:fld>
            <a:endParaRPr lang="en-US"/>
          </a:p>
        </p:txBody>
      </p:sp>
      <p:sp>
        <p:nvSpPr>
          <p:cNvPr id="6" name="Footer Placeholder 5">
            <a:extLst>
              <a:ext uri="{FF2B5EF4-FFF2-40B4-BE49-F238E27FC236}">
                <a16:creationId xmlns:a16="http://schemas.microsoft.com/office/drawing/2014/main" id="{5663C3C5-68D4-B270-124E-81942322F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E6A9A-D8D0-9FB4-0708-FF33D92AC7B6}"/>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353026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A3FE9-110C-F0EA-7C3B-431C380F4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67E6EF-F3EA-5777-EAF4-F65295A5B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AA6C9-729D-6651-7685-B95C43FD4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4D60C-7EC1-CD4C-AF51-64B56E1A2085}" type="datetimeFigureOut">
              <a:rPr lang="en-US" smtClean="0"/>
              <a:t>12/19/2022</a:t>
            </a:fld>
            <a:endParaRPr lang="en-US"/>
          </a:p>
        </p:txBody>
      </p:sp>
      <p:sp>
        <p:nvSpPr>
          <p:cNvPr id="5" name="Footer Placeholder 4">
            <a:extLst>
              <a:ext uri="{FF2B5EF4-FFF2-40B4-BE49-F238E27FC236}">
                <a16:creationId xmlns:a16="http://schemas.microsoft.com/office/drawing/2014/main" id="{444E8CF1-49EB-2E25-30BF-FC7CC18D1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BD479A-562A-1019-3212-B9CD04AE3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5F129-8437-0C47-97F0-046B1C578365}" type="slidenum">
              <a:rPr lang="en-US" smtClean="0"/>
              <a:t>‹#›</a:t>
            </a:fld>
            <a:endParaRPr lang="en-US"/>
          </a:p>
        </p:txBody>
      </p:sp>
    </p:spTree>
    <p:extLst>
      <p:ext uri="{BB962C8B-B14F-4D97-AF65-F5344CB8AC3E}">
        <p14:creationId xmlns:p14="http://schemas.microsoft.com/office/powerpoint/2010/main" val="127101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7EFE-5F93-B701-07CC-DC02D11AA9CF}"/>
              </a:ext>
            </a:extLst>
          </p:cNvPr>
          <p:cNvSpPr>
            <a:spLocks noGrp="1"/>
          </p:cNvSpPr>
          <p:nvPr>
            <p:ph type="ctrTitle"/>
          </p:nvPr>
        </p:nvSpPr>
        <p:spPr/>
        <p:txBody>
          <a:bodyPr/>
          <a:lstStyle/>
          <a:p>
            <a:r>
              <a:rPr lang="en-US" dirty="0"/>
              <a:t>MSIT 3860</a:t>
            </a:r>
          </a:p>
        </p:txBody>
      </p:sp>
      <p:sp>
        <p:nvSpPr>
          <p:cNvPr id="3" name="Subtitle 2">
            <a:extLst>
              <a:ext uri="{FF2B5EF4-FFF2-40B4-BE49-F238E27FC236}">
                <a16:creationId xmlns:a16="http://schemas.microsoft.com/office/drawing/2014/main" id="{6C26170F-B5AE-5B58-A562-6CC4F9A45A76}"/>
              </a:ext>
            </a:extLst>
          </p:cNvPr>
          <p:cNvSpPr>
            <a:spLocks noGrp="1"/>
          </p:cNvSpPr>
          <p:nvPr>
            <p:ph type="subTitle" idx="1"/>
          </p:nvPr>
        </p:nvSpPr>
        <p:spPr/>
        <p:txBody>
          <a:bodyPr/>
          <a:lstStyle/>
          <a:p>
            <a:r>
              <a:rPr lang="en-US" dirty="0"/>
              <a:t>Final Project Template</a:t>
            </a:r>
          </a:p>
        </p:txBody>
      </p:sp>
    </p:spTree>
    <p:extLst>
      <p:ext uri="{BB962C8B-B14F-4D97-AF65-F5344CB8AC3E}">
        <p14:creationId xmlns:p14="http://schemas.microsoft.com/office/powerpoint/2010/main" val="78099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A0-D40B-2B32-5725-BC9C4E412760}"/>
              </a:ext>
            </a:extLst>
          </p:cNvPr>
          <p:cNvSpPr>
            <a:spLocks noGrp="1"/>
          </p:cNvSpPr>
          <p:nvPr>
            <p:ph type="title"/>
          </p:nvPr>
        </p:nvSpPr>
        <p:spPr>
          <a:xfrm>
            <a:off x="838200" y="93307"/>
            <a:ext cx="10515600" cy="914400"/>
          </a:xfrm>
        </p:spPr>
        <p:txBody>
          <a:bodyPr>
            <a:normAutofit/>
          </a:bodyPr>
          <a:lstStyle/>
          <a:p>
            <a:pPr algn="ctr"/>
            <a:r>
              <a:rPr lang="en-US" sz="2400" b="1" u="sng" dirty="0"/>
              <a:t>Top 10 business categories</a:t>
            </a:r>
          </a:p>
        </p:txBody>
      </p:sp>
      <p:sp>
        <p:nvSpPr>
          <p:cNvPr id="3" name="Content Placeholder 2">
            <a:extLst>
              <a:ext uri="{FF2B5EF4-FFF2-40B4-BE49-F238E27FC236}">
                <a16:creationId xmlns:a16="http://schemas.microsoft.com/office/drawing/2014/main" id="{35ABD49D-E286-B70D-685E-7D3FFF7AD104}"/>
              </a:ext>
            </a:extLst>
          </p:cNvPr>
          <p:cNvSpPr>
            <a:spLocks noGrp="1"/>
          </p:cNvSpPr>
          <p:nvPr>
            <p:ph idx="1"/>
          </p:nvPr>
        </p:nvSpPr>
        <p:spPr>
          <a:xfrm>
            <a:off x="270588" y="933060"/>
            <a:ext cx="11721852" cy="5589037"/>
          </a:xfrm>
        </p:spPr>
        <p:txBody>
          <a:bodyPr/>
          <a:lstStyle/>
          <a:p>
            <a:r>
              <a:rPr lang="en-US" sz="1600" dirty="0"/>
              <a:t>Q6 What are our top ten business categories? In other words, which 10 categories have the most businesses assigned to them?</a:t>
            </a:r>
          </a:p>
          <a:p>
            <a:endParaRPr lang="en-US" dirty="0"/>
          </a:p>
        </p:txBody>
      </p:sp>
      <p:pic>
        <p:nvPicPr>
          <p:cNvPr id="5" name="Picture 4" descr="Table&#10;&#10;Description automatically generated">
            <a:extLst>
              <a:ext uri="{FF2B5EF4-FFF2-40B4-BE49-F238E27FC236}">
                <a16:creationId xmlns:a16="http://schemas.microsoft.com/office/drawing/2014/main" id="{57E4B0CE-706F-76D5-AF44-C1BF120EC5B9}"/>
              </a:ext>
            </a:extLst>
          </p:cNvPr>
          <p:cNvPicPr>
            <a:picLocks noChangeAspect="1"/>
          </p:cNvPicPr>
          <p:nvPr/>
        </p:nvPicPr>
        <p:blipFill>
          <a:blip r:embed="rId2"/>
          <a:stretch>
            <a:fillRect/>
          </a:stretch>
        </p:blipFill>
        <p:spPr>
          <a:xfrm>
            <a:off x="345218" y="2705956"/>
            <a:ext cx="2591025" cy="2781541"/>
          </a:xfrm>
          <a:prstGeom prst="rect">
            <a:avLst/>
          </a:prstGeom>
        </p:spPr>
      </p:pic>
      <p:pic>
        <p:nvPicPr>
          <p:cNvPr id="7" name="Picture 6" descr="Chart, bar chart&#10;&#10;Description automatically generated">
            <a:extLst>
              <a:ext uri="{FF2B5EF4-FFF2-40B4-BE49-F238E27FC236}">
                <a16:creationId xmlns:a16="http://schemas.microsoft.com/office/drawing/2014/main" id="{0F5F9B59-5CBA-043E-2119-44B10072C3EE}"/>
              </a:ext>
            </a:extLst>
          </p:cNvPr>
          <p:cNvPicPr>
            <a:picLocks noChangeAspect="1"/>
          </p:cNvPicPr>
          <p:nvPr/>
        </p:nvPicPr>
        <p:blipFill>
          <a:blip r:embed="rId3"/>
          <a:stretch>
            <a:fillRect/>
          </a:stretch>
        </p:blipFill>
        <p:spPr>
          <a:xfrm>
            <a:off x="3211130" y="2453949"/>
            <a:ext cx="8506422" cy="2547258"/>
          </a:xfrm>
          <a:prstGeom prst="rect">
            <a:avLst/>
          </a:prstGeom>
        </p:spPr>
      </p:pic>
    </p:spTree>
    <p:extLst>
      <p:ext uri="{BB962C8B-B14F-4D97-AF65-F5344CB8AC3E}">
        <p14:creationId xmlns:p14="http://schemas.microsoft.com/office/powerpoint/2010/main" val="4209993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57F1-2A70-FFC8-3C40-506C27DAA048}"/>
              </a:ext>
            </a:extLst>
          </p:cNvPr>
          <p:cNvSpPr>
            <a:spLocks noGrp="1"/>
          </p:cNvSpPr>
          <p:nvPr>
            <p:ph type="title"/>
          </p:nvPr>
        </p:nvSpPr>
        <p:spPr>
          <a:xfrm>
            <a:off x="838200" y="83977"/>
            <a:ext cx="10515600" cy="597060"/>
          </a:xfrm>
        </p:spPr>
        <p:txBody>
          <a:bodyPr>
            <a:normAutofit/>
          </a:bodyPr>
          <a:lstStyle/>
          <a:p>
            <a:pPr algn="ctr"/>
            <a:r>
              <a:rPr lang="en-US" sz="2400" b="1" u="sng" dirty="0"/>
              <a:t>Average ratings of top ten business categories</a:t>
            </a:r>
          </a:p>
        </p:txBody>
      </p:sp>
      <p:sp>
        <p:nvSpPr>
          <p:cNvPr id="3" name="Content Placeholder 2">
            <a:extLst>
              <a:ext uri="{FF2B5EF4-FFF2-40B4-BE49-F238E27FC236}">
                <a16:creationId xmlns:a16="http://schemas.microsoft.com/office/drawing/2014/main" id="{AABE5504-D6A1-424C-CB3F-2E896029A526}"/>
              </a:ext>
            </a:extLst>
          </p:cNvPr>
          <p:cNvSpPr>
            <a:spLocks noGrp="1"/>
          </p:cNvSpPr>
          <p:nvPr>
            <p:ph idx="1"/>
          </p:nvPr>
        </p:nvSpPr>
        <p:spPr>
          <a:xfrm>
            <a:off x="279917" y="811763"/>
            <a:ext cx="11765903" cy="5840964"/>
          </a:xfrm>
        </p:spPr>
        <p:txBody>
          <a:bodyPr>
            <a:normAutofit/>
          </a:bodyPr>
          <a:lstStyle/>
          <a:p>
            <a:pPr marL="0" indent="0">
              <a:buNone/>
            </a:pPr>
            <a:r>
              <a:rPr lang="en-US" sz="1600" dirty="0"/>
              <a:t>Q7 What is the average rating of the businesses in each of those top ten categories?</a:t>
            </a:r>
          </a:p>
          <a:p>
            <a:pPr marL="0" indent="0">
              <a:buNone/>
            </a:pPr>
            <a:endParaRPr lang="en-US" sz="1600" dirty="0"/>
          </a:p>
        </p:txBody>
      </p:sp>
      <p:pic>
        <p:nvPicPr>
          <p:cNvPr id="5" name="Picture 4" descr="Table&#10;&#10;Description automatically generated">
            <a:extLst>
              <a:ext uri="{FF2B5EF4-FFF2-40B4-BE49-F238E27FC236}">
                <a16:creationId xmlns:a16="http://schemas.microsoft.com/office/drawing/2014/main" id="{7A66AE12-8E9C-ABA8-A218-9697830BD250}"/>
              </a:ext>
            </a:extLst>
          </p:cNvPr>
          <p:cNvPicPr>
            <a:picLocks noChangeAspect="1"/>
          </p:cNvPicPr>
          <p:nvPr/>
        </p:nvPicPr>
        <p:blipFill>
          <a:blip r:embed="rId2"/>
          <a:stretch>
            <a:fillRect/>
          </a:stretch>
        </p:blipFill>
        <p:spPr>
          <a:xfrm>
            <a:off x="421534" y="2007747"/>
            <a:ext cx="3169372" cy="3381376"/>
          </a:xfrm>
          <a:prstGeom prst="rect">
            <a:avLst/>
          </a:prstGeom>
        </p:spPr>
      </p:pic>
      <p:pic>
        <p:nvPicPr>
          <p:cNvPr id="7" name="Picture 6" descr="Chart&#10;&#10;Description automatically generated">
            <a:extLst>
              <a:ext uri="{FF2B5EF4-FFF2-40B4-BE49-F238E27FC236}">
                <a16:creationId xmlns:a16="http://schemas.microsoft.com/office/drawing/2014/main" id="{FDDD0548-B501-CB76-ECC8-F8909EFBABE1}"/>
              </a:ext>
            </a:extLst>
          </p:cNvPr>
          <p:cNvPicPr>
            <a:picLocks noChangeAspect="1"/>
          </p:cNvPicPr>
          <p:nvPr/>
        </p:nvPicPr>
        <p:blipFill>
          <a:blip r:embed="rId3"/>
          <a:stretch>
            <a:fillRect/>
          </a:stretch>
        </p:blipFill>
        <p:spPr>
          <a:xfrm>
            <a:off x="4056434" y="1660480"/>
            <a:ext cx="7714033" cy="4313981"/>
          </a:xfrm>
          <a:prstGeom prst="rect">
            <a:avLst/>
          </a:prstGeom>
        </p:spPr>
      </p:pic>
    </p:spTree>
    <p:extLst>
      <p:ext uri="{BB962C8B-B14F-4D97-AF65-F5344CB8AC3E}">
        <p14:creationId xmlns:p14="http://schemas.microsoft.com/office/powerpoint/2010/main" val="280540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DCCE-1671-7036-8041-EC2D9E0F2827}"/>
              </a:ext>
            </a:extLst>
          </p:cNvPr>
          <p:cNvSpPr>
            <a:spLocks noGrp="1"/>
          </p:cNvSpPr>
          <p:nvPr>
            <p:ph type="title"/>
          </p:nvPr>
        </p:nvSpPr>
        <p:spPr>
          <a:xfrm>
            <a:off x="838200" y="365126"/>
            <a:ext cx="10515600" cy="661242"/>
          </a:xfrm>
        </p:spPr>
        <p:txBody>
          <a:bodyPr>
            <a:normAutofit/>
          </a:bodyPr>
          <a:lstStyle/>
          <a:p>
            <a:pPr algn="ctr"/>
            <a:r>
              <a:rPr lang="en-US" sz="2400" b="1" u="sng" dirty="0"/>
              <a:t>Restaurant’s least &amp; most funny reviews</a:t>
            </a:r>
          </a:p>
        </p:txBody>
      </p:sp>
      <p:sp>
        <p:nvSpPr>
          <p:cNvPr id="3" name="Content Placeholder 2">
            <a:extLst>
              <a:ext uri="{FF2B5EF4-FFF2-40B4-BE49-F238E27FC236}">
                <a16:creationId xmlns:a16="http://schemas.microsoft.com/office/drawing/2014/main" id="{646E7663-AC0C-7C07-ED0A-9A108BB30A54}"/>
              </a:ext>
            </a:extLst>
          </p:cNvPr>
          <p:cNvSpPr>
            <a:spLocks noGrp="1"/>
          </p:cNvSpPr>
          <p:nvPr>
            <p:ph idx="1"/>
          </p:nvPr>
        </p:nvSpPr>
        <p:spPr>
          <a:xfrm>
            <a:off x="838200" y="1222310"/>
            <a:ext cx="10515600" cy="4954653"/>
          </a:xfrm>
        </p:spPr>
        <p:txBody>
          <a:bodyPr/>
          <a:lstStyle/>
          <a:p>
            <a:pPr marL="0" indent="0">
              <a:buNone/>
            </a:pPr>
            <a:r>
              <a:rPr lang="en-US" sz="1600" dirty="0"/>
              <a:t>Q8 We’re wondering what makes users tag a Restaurant review as “funny”. Can you give us 5 examples of the funniest Restaurant reviews and 5 examples of the 10 least funny? We’d also like you to look at a larger set of funny and unfunny reviews and tell us if you see any patterns that separate the two. (We know the last part is qualitative, but tell us anything you see that may be useful.)</a:t>
            </a:r>
          </a:p>
          <a:p>
            <a:pPr marL="0" indent="0">
              <a:buNone/>
            </a:pPr>
            <a:endParaRPr lang="en-US" dirty="0"/>
          </a:p>
        </p:txBody>
      </p:sp>
      <p:pic>
        <p:nvPicPr>
          <p:cNvPr id="9" name="Picture 8" descr="A picture containing application&#10;&#10;Description automatically generated">
            <a:extLst>
              <a:ext uri="{FF2B5EF4-FFF2-40B4-BE49-F238E27FC236}">
                <a16:creationId xmlns:a16="http://schemas.microsoft.com/office/drawing/2014/main" id="{71045EE1-3554-A494-4DC3-E64E9F8BF2DB}"/>
              </a:ext>
            </a:extLst>
          </p:cNvPr>
          <p:cNvPicPr>
            <a:picLocks noChangeAspect="1"/>
          </p:cNvPicPr>
          <p:nvPr/>
        </p:nvPicPr>
        <p:blipFill>
          <a:blip r:embed="rId2"/>
          <a:stretch>
            <a:fillRect/>
          </a:stretch>
        </p:blipFill>
        <p:spPr>
          <a:xfrm>
            <a:off x="986347" y="2655503"/>
            <a:ext cx="10219306" cy="1546994"/>
          </a:xfrm>
          <a:prstGeom prst="rect">
            <a:avLst/>
          </a:prstGeom>
        </p:spPr>
      </p:pic>
      <p:sp>
        <p:nvSpPr>
          <p:cNvPr id="11" name="TextBox 10">
            <a:extLst>
              <a:ext uri="{FF2B5EF4-FFF2-40B4-BE49-F238E27FC236}">
                <a16:creationId xmlns:a16="http://schemas.microsoft.com/office/drawing/2014/main" id="{2A14EEED-BEAC-A694-8B78-7649E6CA0641}"/>
              </a:ext>
            </a:extLst>
          </p:cNvPr>
          <p:cNvSpPr txBox="1"/>
          <p:nvPr/>
        </p:nvSpPr>
        <p:spPr>
          <a:xfrm>
            <a:off x="913610" y="2286171"/>
            <a:ext cx="3667537" cy="369332"/>
          </a:xfrm>
          <a:prstGeom prst="rect">
            <a:avLst/>
          </a:prstGeom>
          <a:noFill/>
        </p:spPr>
        <p:txBody>
          <a:bodyPr wrap="square" rtlCol="0">
            <a:spAutoFit/>
          </a:bodyPr>
          <a:lstStyle/>
          <a:p>
            <a:r>
              <a:rPr lang="en-US" b="1" u="sng" dirty="0"/>
              <a:t>Funniest reviews</a:t>
            </a:r>
          </a:p>
        </p:txBody>
      </p:sp>
      <p:sp>
        <p:nvSpPr>
          <p:cNvPr id="12" name="TextBox 11">
            <a:extLst>
              <a:ext uri="{FF2B5EF4-FFF2-40B4-BE49-F238E27FC236}">
                <a16:creationId xmlns:a16="http://schemas.microsoft.com/office/drawing/2014/main" id="{F0552F3D-FDFE-C328-BC62-2CCFA94D0A3F}"/>
              </a:ext>
            </a:extLst>
          </p:cNvPr>
          <p:cNvSpPr txBox="1"/>
          <p:nvPr/>
        </p:nvSpPr>
        <p:spPr>
          <a:xfrm>
            <a:off x="913610" y="4292167"/>
            <a:ext cx="3943350" cy="646331"/>
          </a:xfrm>
          <a:prstGeom prst="rect">
            <a:avLst/>
          </a:prstGeom>
          <a:noFill/>
        </p:spPr>
        <p:txBody>
          <a:bodyPr wrap="square" rtlCol="0">
            <a:spAutoFit/>
          </a:bodyPr>
          <a:lstStyle/>
          <a:p>
            <a:endParaRPr lang="en-US" dirty="0"/>
          </a:p>
          <a:p>
            <a:r>
              <a:rPr lang="en-US" b="1" u="sng" dirty="0"/>
              <a:t>Least funny reviews</a:t>
            </a:r>
          </a:p>
        </p:txBody>
      </p:sp>
      <p:pic>
        <p:nvPicPr>
          <p:cNvPr id="14" name="Picture 13" descr="A picture containing application&#10;&#10;Description automatically generated">
            <a:extLst>
              <a:ext uri="{FF2B5EF4-FFF2-40B4-BE49-F238E27FC236}">
                <a16:creationId xmlns:a16="http://schemas.microsoft.com/office/drawing/2014/main" id="{CE81486B-F7D5-EBCC-4419-94877E971B8D}"/>
              </a:ext>
            </a:extLst>
          </p:cNvPr>
          <p:cNvPicPr>
            <a:picLocks noChangeAspect="1"/>
          </p:cNvPicPr>
          <p:nvPr/>
        </p:nvPicPr>
        <p:blipFill>
          <a:blip r:embed="rId3"/>
          <a:stretch>
            <a:fillRect/>
          </a:stretch>
        </p:blipFill>
        <p:spPr>
          <a:xfrm>
            <a:off x="913610" y="5028168"/>
            <a:ext cx="10327448" cy="1415060"/>
          </a:xfrm>
          <a:prstGeom prst="rect">
            <a:avLst/>
          </a:prstGeom>
        </p:spPr>
      </p:pic>
    </p:spTree>
    <p:extLst>
      <p:ext uri="{BB962C8B-B14F-4D97-AF65-F5344CB8AC3E}">
        <p14:creationId xmlns:p14="http://schemas.microsoft.com/office/powerpoint/2010/main" val="374600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FBB5-8629-BC4D-8276-089F79EAC507}"/>
              </a:ext>
            </a:extLst>
          </p:cNvPr>
          <p:cNvSpPr>
            <a:spLocks noGrp="1"/>
          </p:cNvSpPr>
          <p:nvPr>
            <p:ph type="title"/>
          </p:nvPr>
        </p:nvSpPr>
        <p:spPr/>
        <p:txBody>
          <a:bodyPr>
            <a:normAutofit/>
          </a:bodyPr>
          <a:lstStyle/>
          <a:p>
            <a:pPr algn="ctr"/>
            <a:r>
              <a:rPr lang="en-US" sz="2400" dirty="0"/>
              <a:t>Average length of 100 most complimented and 100 least complimented reviews</a:t>
            </a:r>
          </a:p>
        </p:txBody>
      </p:sp>
      <p:sp>
        <p:nvSpPr>
          <p:cNvPr id="3" name="Content Placeholder 2">
            <a:extLst>
              <a:ext uri="{FF2B5EF4-FFF2-40B4-BE49-F238E27FC236}">
                <a16:creationId xmlns:a16="http://schemas.microsoft.com/office/drawing/2014/main" id="{6C52DEFA-3FA4-595A-79B7-4774AFC3933A}"/>
              </a:ext>
            </a:extLst>
          </p:cNvPr>
          <p:cNvSpPr>
            <a:spLocks noGrp="1"/>
          </p:cNvSpPr>
          <p:nvPr>
            <p:ph idx="1"/>
          </p:nvPr>
        </p:nvSpPr>
        <p:spPr/>
        <p:txBody>
          <a:bodyPr/>
          <a:lstStyle/>
          <a:p>
            <a:r>
              <a:rPr lang="en-US" sz="1600" dirty="0"/>
              <a:t>We think the compliments that tips receive are mostly based on how long the tip is. Can you compare the average length of the tip text for the 100 most-complimented tips with the average length of the 100 least-complimented tips and tell us if that seems to be true? (Hint: you will need to use computed properties to answer this question).</a:t>
            </a:r>
          </a:p>
          <a:p>
            <a:pPr marL="0" indent="0">
              <a:buNone/>
            </a:pPr>
            <a:endParaRPr lang="en-US" dirty="0"/>
          </a:p>
        </p:txBody>
      </p:sp>
      <p:pic>
        <p:nvPicPr>
          <p:cNvPr id="13" name="Picture 12" descr="Graphical user interface&#10;&#10;Description automatically generated">
            <a:extLst>
              <a:ext uri="{FF2B5EF4-FFF2-40B4-BE49-F238E27FC236}">
                <a16:creationId xmlns:a16="http://schemas.microsoft.com/office/drawing/2014/main" id="{79CEBC54-2325-03B4-F1F4-22057877A186}"/>
              </a:ext>
            </a:extLst>
          </p:cNvPr>
          <p:cNvPicPr>
            <a:picLocks noChangeAspect="1"/>
          </p:cNvPicPr>
          <p:nvPr/>
        </p:nvPicPr>
        <p:blipFill>
          <a:blip r:embed="rId2"/>
          <a:stretch>
            <a:fillRect/>
          </a:stretch>
        </p:blipFill>
        <p:spPr>
          <a:xfrm>
            <a:off x="1609382" y="3429000"/>
            <a:ext cx="3770814" cy="1387869"/>
          </a:xfrm>
          <a:prstGeom prst="rect">
            <a:avLst/>
          </a:prstGeom>
        </p:spPr>
      </p:pic>
      <p:sp>
        <p:nvSpPr>
          <p:cNvPr id="14" name="TextBox 13">
            <a:extLst>
              <a:ext uri="{FF2B5EF4-FFF2-40B4-BE49-F238E27FC236}">
                <a16:creationId xmlns:a16="http://schemas.microsoft.com/office/drawing/2014/main" id="{353CB1BB-69B3-89F6-BD14-FBAEBFB2ACBB}"/>
              </a:ext>
            </a:extLst>
          </p:cNvPr>
          <p:cNvSpPr txBox="1"/>
          <p:nvPr/>
        </p:nvSpPr>
        <p:spPr>
          <a:xfrm>
            <a:off x="5427308" y="4001294"/>
            <a:ext cx="5390589" cy="369332"/>
          </a:xfrm>
          <a:prstGeom prst="rect">
            <a:avLst/>
          </a:prstGeom>
          <a:noFill/>
        </p:spPr>
        <p:txBody>
          <a:bodyPr wrap="square" rtlCol="0">
            <a:spAutoFit/>
          </a:bodyPr>
          <a:lstStyle/>
          <a:p>
            <a:r>
              <a:rPr lang="en-US" b="1" u="sng" dirty="0"/>
              <a:t>Average length of 100 most complimented reviews</a:t>
            </a:r>
          </a:p>
        </p:txBody>
      </p:sp>
      <p:sp>
        <p:nvSpPr>
          <p:cNvPr id="16" name="TextBox 15">
            <a:extLst>
              <a:ext uri="{FF2B5EF4-FFF2-40B4-BE49-F238E27FC236}">
                <a16:creationId xmlns:a16="http://schemas.microsoft.com/office/drawing/2014/main" id="{87EBA4E2-89C2-C0D6-C539-06CB5B60C27B}"/>
              </a:ext>
            </a:extLst>
          </p:cNvPr>
          <p:cNvSpPr txBox="1"/>
          <p:nvPr/>
        </p:nvSpPr>
        <p:spPr>
          <a:xfrm>
            <a:off x="5427308" y="4420036"/>
            <a:ext cx="5470847" cy="646331"/>
          </a:xfrm>
          <a:prstGeom prst="rect">
            <a:avLst/>
          </a:prstGeom>
          <a:noFill/>
        </p:spPr>
        <p:txBody>
          <a:bodyPr wrap="square" rtlCol="0">
            <a:spAutoFit/>
          </a:bodyPr>
          <a:lstStyle/>
          <a:p>
            <a:r>
              <a:rPr lang="en-US" b="1" u="sng" dirty="0"/>
              <a:t>Average length of 100 least complimented reviews</a:t>
            </a:r>
          </a:p>
          <a:p>
            <a:endParaRPr lang="en-US" dirty="0"/>
          </a:p>
        </p:txBody>
      </p:sp>
    </p:spTree>
    <p:extLst>
      <p:ext uri="{BB962C8B-B14F-4D97-AF65-F5344CB8AC3E}">
        <p14:creationId xmlns:p14="http://schemas.microsoft.com/office/powerpoint/2010/main" val="297795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F2CB-7899-7631-8411-A55945E23904}"/>
              </a:ext>
            </a:extLst>
          </p:cNvPr>
          <p:cNvSpPr>
            <a:spLocks noGrp="1"/>
          </p:cNvSpPr>
          <p:nvPr>
            <p:ph type="title"/>
          </p:nvPr>
        </p:nvSpPr>
        <p:spPr/>
        <p:txBody>
          <a:bodyPr>
            <a:normAutofit/>
          </a:bodyPr>
          <a:lstStyle/>
          <a:p>
            <a:pPr algn="ctr"/>
            <a:r>
              <a:rPr lang="en-US" sz="2400" b="1" u="sng" dirty="0"/>
              <a:t>Checking whether restaurant reviews are driven by how many hours they are open  or the days they are open</a:t>
            </a:r>
          </a:p>
        </p:txBody>
      </p:sp>
      <p:sp>
        <p:nvSpPr>
          <p:cNvPr id="3" name="Content Placeholder 2">
            <a:extLst>
              <a:ext uri="{FF2B5EF4-FFF2-40B4-BE49-F238E27FC236}">
                <a16:creationId xmlns:a16="http://schemas.microsoft.com/office/drawing/2014/main" id="{1BF03621-9FB7-A6D4-C795-80D6A66B6797}"/>
              </a:ext>
            </a:extLst>
          </p:cNvPr>
          <p:cNvSpPr>
            <a:spLocks noGrp="1"/>
          </p:cNvSpPr>
          <p:nvPr>
            <p:ph idx="1"/>
          </p:nvPr>
        </p:nvSpPr>
        <p:spPr/>
        <p:txBody>
          <a:bodyPr/>
          <a:lstStyle/>
          <a:p>
            <a:pPr marL="0" indent="0">
              <a:buNone/>
            </a:pPr>
            <a:r>
              <a:rPr lang="en-US" sz="1600" dirty="0"/>
              <a:t>Q10 We are trying to figure out whether restaurant reviews are driven by how many hours the restaurant is open, or the days they are open. Can you please give us a spreadsheet with the data we need to answer that question? (Note from Professor Augustyn: You don’t actually have to hand in a spreadsheet…just give me a table with 10 rows of sample data returned by your query.)</a:t>
            </a:r>
          </a:p>
          <a:p>
            <a:pPr marL="0" indent="0">
              <a:buNone/>
            </a:pP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65211BC4-845C-9834-F226-6B57E0F3A01B}"/>
              </a:ext>
            </a:extLst>
          </p:cNvPr>
          <p:cNvPicPr>
            <a:picLocks noChangeAspect="1"/>
          </p:cNvPicPr>
          <p:nvPr/>
        </p:nvPicPr>
        <p:blipFill>
          <a:blip r:embed="rId2"/>
          <a:stretch>
            <a:fillRect/>
          </a:stretch>
        </p:blipFill>
        <p:spPr>
          <a:xfrm>
            <a:off x="1555111" y="3125620"/>
            <a:ext cx="7895004" cy="2766300"/>
          </a:xfrm>
          <a:prstGeom prst="rect">
            <a:avLst/>
          </a:prstGeom>
        </p:spPr>
      </p:pic>
    </p:spTree>
    <p:extLst>
      <p:ext uri="{BB962C8B-B14F-4D97-AF65-F5344CB8AC3E}">
        <p14:creationId xmlns:p14="http://schemas.microsoft.com/office/powerpoint/2010/main" val="95347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153F-896B-0356-8DDD-0FC3DA903107}"/>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567E00B9-E47A-F923-9ABE-3E63E88B1A57}"/>
              </a:ext>
            </a:extLst>
          </p:cNvPr>
          <p:cNvSpPr>
            <a:spLocks noGrp="1"/>
          </p:cNvSpPr>
          <p:nvPr>
            <p:ph idx="1"/>
          </p:nvPr>
        </p:nvSpPr>
        <p:spPr/>
        <p:txBody>
          <a:bodyPr/>
          <a:lstStyle/>
          <a:p>
            <a:r>
              <a:rPr lang="en-US" dirty="0"/>
              <a:t>This is a very rich dataset that can be used to answer many interesting questions.</a:t>
            </a:r>
          </a:p>
          <a:p>
            <a:r>
              <a:rPr lang="en-US" dirty="0"/>
              <a:t>For up to 10 points of extra credit, make up some of your own queries, answering other questions you think are interesting. </a:t>
            </a:r>
          </a:p>
          <a:p>
            <a:r>
              <a:rPr lang="en-US" dirty="0"/>
              <a:t>You will receive up to 2 points of extra credit for each original query you create. Simple queries (involving just one table) will be worth 1 point, more complex queries involving multiple tables will be worth 2 points.</a:t>
            </a:r>
          </a:p>
          <a:p>
            <a:r>
              <a:rPr lang="en-US" dirty="0"/>
              <a:t>Make a new slide for each original query, formatted the same as the ones answering the main business questions.</a:t>
            </a:r>
          </a:p>
        </p:txBody>
      </p:sp>
    </p:spTree>
    <p:extLst>
      <p:ext uri="{BB962C8B-B14F-4D97-AF65-F5344CB8AC3E}">
        <p14:creationId xmlns:p14="http://schemas.microsoft.com/office/powerpoint/2010/main" val="1562019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653C-3F37-9D37-AD08-80FAD495C45A}"/>
              </a:ext>
            </a:extLst>
          </p:cNvPr>
          <p:cNvSpPr>
            <a:spLocks noGrp="1"/>
          </p:cNvSpPr>
          <p:nvPr>
            <p:ph type="title"/>
          </p:nvPr>
        </p:nvSpPr>
        <p:spPr/>
        <p:txBody>
          <a:bodyPr/>
          <a:lstStyle/>
          <a:p>
            <a:r>
              <a:rPr lang="en-US" dirty="0"/>
              <a:t>Working hours less than 10</a:t>
            </a:r>
          </a:p>
        </p:txBody>
      </p:sp>
      <p:sp>
        <p:nvSpPr>
          <p:cNvPr id="3" name="Content Placeholder 2">
            <a:extLst>
              <a:ext uri="{FF2B5EF4-FFF2-40B4-BE49-F238E27FC236}">
                <a16:creationId xmlns:a16="http://schemas.microsoft.com/office/drawing/2014/main" id="{B16E1560-9130-4CED-7D38-3A7C3D7EEDCD}"/>
              </a:ext>
            </a:extLst>
          </p:cNvPr>
          <p:cNvSpPr>
            <a:spLocks noGrp="1"/>
          </p:cNvSpPr>
          <p:nvPr>
            <p:ph idx="1"/>
          </p:nvPr>
        </p:nvSpPr>
        <p:spPr/>
        <p:txBody>
          <a:bodyPr/>
          <a:lstStyle/>
          <a:p>
            <a:r>
              <a:rPr lang="en-US" dirty="0"/>
              <a:t>Q11 Select business categories with working hours less than equal to ten.</a:t>
            </a:r>
          </a:p>
        </p:txBody>
      </p:sp>
      <p:pic>
        <p:nvPicPr>
          <p:cNvPr id="7" name="Picture 6" descr="Table&#10;&#10;Description automatically generated">
            <a:extLst>
              <a:ext uri="{FF2B5EF4-FFF2-40B4-BE49-F238E27FC236}">
                <a16:creationId xmlns:a16="http://schemas.microsoft.com/office/drawing/2014/main" id="{8C3EA767-BE61-2486-BD15-94D08E80EEE5}"/>
              </a:ext>
            </a:extLst>
          </p:cNvPr>
          <p:cNvPicPr>
            <a:picLocks noChangeAspect="1"/>
          </p:cNvPicPr>
          <p:nvPr/>
        </p:nvPicPr>
        <p:blipFill>
          <a:blip r:embed="rId2"/>
          <a:stretch>
            <a:fillRect/>
          </a:stretch>
        </p:blipFill>
        <p:spPr>
          <a:xfrm>
            <a:off x="2101895" y="3255652"/>
            <a:ext cx="4242921" cy="2530059"/>
          </a:xfrm>
          <a:prstGeom prst="rect">
            <a:avLst/>
          </a:prstGeom>
        </p:spPr>
      </p:pic>
    </p:spTree>
    <p:extLst>
      <p:ext uri="{BB962C8B-B14F-4D97-AF65-F5344CB8AC3E}">
        <p14:creationId xmlns:p14="http://schemas.microsoft.com/office/powerpoint/2010/main" val="2355628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6639-ED90-5734-1CA1-480ECD56CAA6}"/>
              </a:ext>
            </a:extLst>
          </p:cNvPr>
          <p:cNvSpPr>
            <a:spLocks noGrp="1"/>
          </p:cNvSpPr>
          <p:nvPr>
            <p:ph type="title"/>
          </p:nvPr>
        </p:nvSpPr>
        <p:spPr/>
        <p:txBody>
          <a:bodyPr/>
          <a:lstStyle/>
          <a:p>
            <a:r>
              <a:rPr lang="en-US" dirty="0"/>
              <a:t>Businesses accepting credit cards</a:t>
            </a:r>
          </a:p>
        </p:txBody>
      </p:sp>
      <p:sp>
        <p:nvSpPr>
          <p:cNvPr id="3" name="Content Placeholder 2">
            <a:extLst>
              <a:ext uri="{FF2B5EF4-FFF2-40B4-BE49-F238E27FC236}">
                <a16:creationId xmlns:a16="http://schemas.microsoft.com/office/drawing/2014/main" id="{533F3CED-F3B6-D7B3-79BB-50CAAC330CD4}"/>
              </a:ext>
            </a:extLst>
          </p:cNvPr>
          <p:cNvSpPr>
            <a:spLocks noGrp="1"/>
          </p:cNvSpPr>
          <p:nvPr>
            <p:ph idx="1"/>
          </p:nvPr>
        </p:nvSpPr>
        <p:spPr/>
        <p:txBody>
          <a:bodyPr/>
          <a:lstStyle/>
          <a:p>
            <a:pPr marL="0" indent="0">
              <a:buNone/>
            </a:pPr>
            <a:r>
              <a:rPr lang="en-US" dirty="0"/>
              <a:t>Q12. select the op 10 business categories where the business accepts credit cards.</a:t>
            </a:r>
          </a:p>
        </p:txBody>
      </p:sp>
      <p:pic>
        <p:nvPicPr>
          <p:cNvPr id="7" name="Picture 6" descr="Table&#10;&#10;Description automatically generated">
            <a:extLst>
              <a:ext uri="{FF2B5EF4-FFF2-40B4-BE49-F238E27FC236}">
                <a16:creationId xmlns:a16="http://schemas.microsoft.com/office/drawing/2014/main" id="{8F4B2C3C-647E-ACA7-07EA-54E1CE99988F}"/>
              </a:ext>
            </a:extLst>
          </p:cNvPr>
          <p:cNvPicPr>
            <a:picLocks noChangeAspect="1"/>
          </p:cNvPicPr>
          <p:nvPr/>
        </p:nvPicPr>
        <p:blipFill>
          <a:blip r:embed="rId2"/>
          <a:stretch>
            <a:fillRect/>
          </a:stretch>
        </p:blipFill>
        <p:spPr>
          <a:xfrm>
            <a:off x="2284939" y="3099428"/>
            <a:ext cx="4097200" cy="2842506"/>
          </a:xfrm>
          <a:prstGeom prst="rect">
            <a:avLst/>
          </a:prstGeom>
        </p:spPr>
      </p:pic>
    </p:spTree>
    <p:extLst>
      <p:ext uri="{BB962C8B-B14F-4D97-AF65-F5344CB8AC3E}">
        <p14:creationId xmlns:p14="http://schemas.microsoft.com/office/powerpoint/2010/main" val="1978023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1755-4A5A-5C7B-603F-30FF5AFE6BA5}"/>
              </a:ext>
            </a:extLst>
          </p:cNvPr>
          <p:cNvSpPr>
            <a:spLocks noGrp="1"/>
          </p:cNvSpPr>
          <p:nvPr>
            <p:ph type="title"/>
          </p:nvPr>
        </p:nvSpPr>
        <p:spPr/>
        <p:txBody>
          <a:bodyPr/>
          <a:lstStyle/>
          <a:p>
            <a:r>
              <a:rPr lang="en-US" dirty="0"/>
              <a:t>Average of useful reviews</a:t>
            </a:r>
          </a:p>
        </p:txBody>
      </p:sp>
      <p:sp>
        <p:nvSpPr>
          <p:cNvPr id="3" name="Content Placeholder 2">
            <a:extLst>
              <a:ext uri="{FF2B5EF4-FFF2-40B4-BE49-F238E27FC236}">
                <a16:creationId xmlns:a16="http://schemas.microsoft.com/office/drawing/2014/main" id="{366054E6-43B2-421F-C0CC-352F9CD29860}"/>
              </a:ext>
            </a:extLst>
          </p:cNvPr>
          <p:cNvSpPr>
            <a:spLocks noGrp="1"/>
          </p:cNvSpPr>
          <p:nvPr>
            <p:ph idx="1"/>
          </p:nvPr>
        </p:nvSpPr>
        <p:spPr/>
        <p:txBody>
          <a:bodyPr/>
          <a:lstStyle/>
          <a:p>
            <a:r>
              <a:rPr lang="en-US" dirty="0"/>
              <a:t>Q13.What is the average length of the 100 most useful reviews.</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9D84BFB6-8D4B-1A06-A02A-C0373C48E50F}"/>
              </a:ext>
            </a:extLst>
          </p:cNvPr>
          <p:cNvPicPr>
            <a:picLocks noChangeAspect="1"/>
          </p:cNvPicPr>
          <p:nvPr/>
        </p:nvPicPr>
        <p:blipFill>
          <a:blip r:embed="rId2"/>
          <a:stretch>
            <a:fillRect/>
          </a:stretch>
        </p:blipFill>
        <p:spPr>
          <a:xfrm>
            <a:off x="3540544" y="3719329"/>
            <a:ext cx="2459040" cy="1733039"/>
          </a:xfrm>
          <a:prstGeom prst="rect">
            <a:avLst/>
          </a:prstGeom>
        </p:spPr>
      </p:pic>
    </p:spTree>
    <p:extLst>
      <p:ext uri="{BB962C8B-B14F-4D97-AF65-F5344CB8AC3E}">
        <p14:creationId xmlns:p14="http://schemas.microsoft.com/office/powerpoint/2010/main" val="163819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E2F1-C88C-1BA4-EAED-532614872D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7C0524E-EE44-F101-90A4-88BDB0FE232A}"/>
              </a:ext>
            </a:extLst>
          </p:cNvPr>
          <p:cNvSpPr>
            <a:spLocks noGrp="1"/>
          </p:cNvSpPr>
          <p:nvPr>
            <p:ph idx="1"/>
          </p:nvPr>
        </p:nvSpPr>
        <p:spPr/>
        <p:txBody>
          <a:bodyPr>
            <a:normAutofit/>
          </a:bodyPr>
          <a:lstStyle/>
          <a:p>
            <a:r>
              <a:rPr lang="en-US" sz="1600" dirty="0"/>
              <a:t>Q14. Which of our users have 4 star ratings greater than 50. Give their names, date when they joined </a:t>
            </a:r>
            <a:r>
              <a:rPr lang="en-US" sz="1600" dirty="0" err="1"/>
              <a:t>Yelp,their</a:t>
            </a:r>
            <a:r>
              <a:rPr lang="en-US" sz="1600" dirty="0"/>
              <a:t> total no. of fans, their total no. of funny </a:t>
            </a:r>
            <a:r>
              <a:rPr lang="en-US" sz="1600" dirty="0" err="1"/>
              <a:t>ratings,useful</a:t>
            </a:r>
            <a:r>
              <a:rPr lang="en-US" sz="1600" dirty="0"/>
              <a:t> ratings and cool ratings </a:t>
            </a:r>
            <a:r>
              <a:rPr lang="en-US" sz="1600" dirty="0" err="1"/>
              <a:t>recieved</a:t>
            </a:r>
            <a:r>
              <a:rPr lang="en-US" sz="1600" dirty="0"/>
              <a:t> by them.</a:t>
            </a:r>
          </a:p>
        </p:txBody>
      </p:sp>
      <p:pic>
        <p:nvPicPr>
          <p:cNvPr id="5" name="Picture 4" descr="Graphical user interface, application&#10;&#10;Description automatically generated">
            <a:extLst>
              <a:ext uri="{FF2B5EF4-FFF2-40B4-BE49-F238E27FC236}">
                <a16:creationId xmlns:a16="http://schemas.microsoft.com/office/drawing/2014/main" id="{75D09E43-706D-E408-0D99-4A6050CD53EB}"/>
              </a:ext>
            </a:extLst>
          </p:cNvPr>
          <p:cNvPicPr>
            <a:picLocks noChangeAspect="1"/>
          </p:cNvPicPr>
          <p:nvPr/>
        </p:nvPicPr>
        <p:blipFill>
          <a:blip r:embed="rId2"/>
          <a:stretch>
            <a:fillRect/>
          </a:stretch>
        </p:blipFill>
        <p:spPr>
          <a:xfrm>
            <a:off x="979713" y="3429000"/>
            <a:ext cx="9859347" cy="2039254"/>
          </a:xfrm>
          <a:prstGeom prst="rect">
            <a:avLst/>
          </a:prstGeom>
        </p:spPr>
      </p:pic>
    </p:spTree>
    <p:extLst>
      <p:ext uri="{BB962C8B-B14F-4D97-AF65-F5344CB8AC3E}">
        <p14:creationId xmlns:p14="http://schemas.microsoft.com/office/powerpoint/2010/main" val="161665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A02-B3C1-4E41-F29D-6B55CC42D204}"/>
              </a:ext>
            </a:extLst>
          </p:cNvPr>
          <p:cNvSpPr>
            <a:spLocks noGrp="1"/>
          </p:cNvSpPr>
          <p:nvPr>
            <p:ph type="title"/>
          </p:nvPr>
        </p:nvSpPr>
        <p:spPr/>
        <p:txBody>
          <a:bodyPr/>
          <a:lstStyle/>
          <a:p>
            <a:r>
              <a:rPr lang="en-US" dirty="0"/>
              <a:t>Part 1: Business Presentation</a:t>
            </a:r>
          </a:p>
        </p:txBody>
      </p:sp>
      <p:sp>
        <p:nvSpPr>
          <p:cNvPr id="3" name="Text Placeholder 2">
            <a:extLst>
              <a:ext uri="{FF2B5EF4-FFF2-40B4-BE49-F238E27FC236}">
                <a16:creationId xmlns:a16="http://schemas.microsoft.com/office/drawing/2014/main" id="{1AAFF2F6-A7A8-8ED7-E520-87C92CE02CD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59831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4519-93D3-1CC2-83E4-669FAB5987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A817B1-92DB-3EA4-0048-5D96FEDE1363}"/>
              </a:ext>
            </a:extLst>
          </p:cNvPr>
          <p:cNvSpPr>
            <a:spLocks noGrp="1"/>
          </p:cNvSpPr>
          <p:nvPr>
            <p:ph idx="1"/>
          </p:nvPr>
        </p:nvSpPr>
        <p:spPr/>
        <p:txBody>
          <a:bodyPr>
            <a:normAutofit/>
          </a:bodyPr>
          <a:lstStyle/>
          <a:p>
            <a:r>
              <a:rPr lang="en-US" sz="1600" dirty="0"/>
              <a:t>Q15.Give us the users along with their reviews who have got the highest number of cool reviews  and having a length of 1000.</a:t>
            </a:r>
          </a:p>
        </p:txBody>
      </p:sp>
      <p:pic>
        <p:nvPicPr>
          <p:cNvPr id="5" name="Picture 4" descr="Table&#10;&#10;Description automatically generated with low confidence">
            <a:extLst>
              <a:ext uri="{FF2B5EF4-FFF2-40B4-BE49-F238E27FC236}">
                <a16:creationId xmlns:a16="http://schemas.microsoft.com/office/drawing/2014/main" id="{CC888B65-DBAA-C7DE-8831-A901A07BC3A2}"/>
              </a:ext>
            </a:extLst>
          </p:cNvPr>
          <p:cNvPicPr>
            <a:picLocks noChangeAspect="1"/>
          </p:cNvPicPr>
          <p:nvPr/>
        </p:nvPicPr>
        <p:blipFill>
          <a:blip r:embed="rId2"/>
          <a:stretch>
            <a:fillRect/>
          </a:stretch>
        </p:blipFill>
        <p:spPr>
          <a:xfrm>
            <a:off x="1954977" y="3083406"/>
            <a:ext cx="5837426" cy="2949196"/>
          </a:xfrm>
          <a:prstGeom prst="rect">
            <a:avLst/>
          </a:prstGeom>
        </p:spPr>
      </p:pic>
    </p:spTree>
    <p:extLst>
      <p:ext uri="{BB962C8B-B14F-4D97-AF65-F5344CB8AC3E}">
        <p14:creationId xmlns:p14="http://schemas.microsoft.com/office/powerpoint/2010/main" val="114125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F0D1-E944-E519-6A5B-186CA2660F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37C739-8057-1ADB-5BFB-52666C58C924}"/>
              </a:ext>
            </a:extLst>
          </p:cNvPr>
          <p:cNvSpPr>
            <a:spLocks noGrp="1"/>
          </p:cNvSpPr>
          <p:nvPr>
            <p:ph idx="1"/>
          </p:nvPr>
        </p:nvSpPr>
        <p:spPr/>
        <p:txBody>
          <a:bodyPr>
            <a:normAutofit/>
          </a:bodyPr>
          <a:lstStyle/>
          <a:p>
            <a:r>
              <a:rPr lang="en-US" sz="1600" dirty="0"/>
              <a:t>Q16.Give us the list of restaurants name which are in the state of Arizona.</a:t>
            </a:r>
          </a:p>
          <a:p>
            <a:pPr marL="0" indent="0">
              <a:buNone/>
            </a:pPr>
            <a:endParaRPr lang="en-US" sz="1600" dirty="0"/>
          </a:p>
        </p:txBody>
      </p:sp>
      <p:pic>
        <p:nvPicPr>
          <p:cNvPr id="5" name="Picture 4" descr="Table&#10;&#10;Description automatically generated">
            <a:extLst>
              <a:ext uri="{FF2B5EF4-FFF2-40B4-BE49-F238E27FC236}">
                <a16:creationId xmlns:a16="http://schemas.microsoft.com/office/drawing/2014/main" id="{0A1B1A91-61AA-730B-7753-13B5E22EEFD2}"/>
              </a:ext>
            </a:extLst>
          </p:cNvPr>
          <p:cNvPicPr>
            <a:picLocks noChangeAspect="1"/>
          </p:cNvPicPr>
          <p:nvPr/>
        </p:nvPicPr>
        <p:blipFill>
          <a:blip r:embed="rId2"/>
          <a:stretch>
            <a:fillRect/>
          </a:stretch>
        </p:blipFill>
        <p:spPr>
          <a:xfrm>
            <a:off x="3360356" y="2871683"/>
            <a:ext cx="4038820" cy="2850127"/>
          </a:xfrm>
          <a:prstGeom prst="rect">
            <a:avLst/>
          </a:prstGeom>
        </p:spPr>
      </p:pic>
    </p:spTree>
    <p:extLst>
      <p:ext uri="{BB962C8B-B14F-4D97-AF65-F5344CB8AC3E}">
        <p14:creationId xmlns:p14="http://schemas.microsoft.com/office/powerpoint/2010/main" val="1272398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A02-B3C1-4E41-F29D-6B55CC42D204}"/>
              </a:ext>
            </a:extLst>
          </p:cNvPr>
          <p:cNvSpPr>
            <a:spLocks noGrp="1"/>
          </p:cNvSpPr>
          <p:nvPr>
            <p:ph type="title"/>
          </p:nvPr>
        </p:nvSpPr>
        <p:spPr/>
        <p:txBody>
          <a:bodyPr/>
          <a:lstStyle/>
          <a:p>
            <a:r>
              <a:rPr lang="en-US" dirty="0"/>
              <a:t>Part 2: Personal Presentation</a:t>
            </a:r>
          </a:p>
        </p:txBody>
      </p:sp>
      <p:sp>
        <p:nvSpPr>
          <p:cNvPr id="3" name="Text Placeholder 2">
            <a:extLst>
              <a:ext uri="{FF2B5EF4-FFF2-40B4-BE49-F238E27FC236}">
                <a16:creationId xmlns:a16="http://schemas.microsoft.com/office/drawing/2014/main" id="{1AAFF2F6-A7A8-8ED7-E520-87C92CE02CD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8346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C676-9094-8DB2-B430-F49AF051C24B}"/>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D534D0F1-D6AD-22A2-0C88-FE98D65DE07D}"/>
              </a:ext>
            </a:extLst>
          </p:cNvPr>
          <p:cNvSpPr>
            <a:spLocks noGrp="1"/>
          </p:cNvSpPr>
          <p:nvPr>
            <p:ph idx="1"/>
          </p:nvPr>
        </p:nvSpPr>
        <p:spPr/>
        <p:txBody>
          <a:bodyPr/>
          <a:lstStyle/>
          <a:p>
            <a:r>
              <a:rPr lang="en-US" dirty="0"/>
              <a:t>The next slide gives questions for you to answer about your experience in this class learning about database management systems.</a:t>
            </a:r>
          </a:p>
          <a:p>
            <a:r>
              <a:rPr lang="en-US" dirty="0"/>
              <a:t>Add a new slide for each question. </a:t>
            </a:r>
          </a:p>
          <a:p>
            <a:pPr lvl="1"/>
            <a:r>
              <a:rPr lang="en-US" dirty="0"/>
              <a:t>Give the slide a short, but descriptive title </a:t>
            </a:r>
          </a:p>
          <a:p>
            <a:pPr lvl="1"/>
            <a:r>
              <a:rPr lang="en-US" dirty="0"/>
              <a:t>Put the question you are answering on the slide.</a:t>
            </a:r>
          </a:p>
          <a:p>
            <a:pPr lvl="1"/>
            <a:r>
              <a:rPr lang="en-US" dirty="0"/>
              <a:t>Use text, images, and graphs to answer the question.</a:t>
            </a:r>
          </a:p>
          <a:p>
            <a:r>
              <a:rPr lang="en-US" dirty="0"/>
              <a:t>Please pay attention to presenting your answers clearly. </a:t>
            </a:r>
          </a:p>
          <a:p>
            <a:r>
              <a:rPr lang="en-US" dirty="0"/>
              <a:t>You may delete this instructions slide in your final report.</a:t>
            </a:r>
          </a:p>
        </p:txBody>
      </p:sp>
    </p:spTree>
    <p:extLst>
      <p:ext uri="{BB962C8B-B14F-4D97-AF65-F5344CB8AC3E}">
        <p14:creationId xmlns:p14="http://schemas.microsoft.com/office/powerpoint/2010/main" val="405625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153F-896B-0356-8DDD-0FC3DA903107}"/>
              </a:ext>
            </a:extLst>
          </p:cNvPr>
          <p:cNvSpPr>
            <a:spLocks noGrp="1"/>
          </p:cNvSpPr>
          <p:nvPr>
            <p:ph type="title"/>
          </p:nvPr>
        </p:nvSpPr>
        <p:spPr/>
        <p:txBody>
          <a:bodyPr/>
          <a:lstStyle/>
          <a:p>
            <a:r>
              <a:rPr lang="en-US" dirty="0"/>
              <a:t>Personal experience</a:t>
            </a:r>
          </a:p>
        </p:txBody>
      </p:sp>
      <p:sp>
        <p:nvSpPr>
          <p:cNvPr id="3" name="Content Placeholder 2">
            <a:extLst>
              <a:ext uri="{FF2B5EF4-FFF2-40B4-BE49-F238E27FC236}">
                <a16:creationId xmlns:a16="http://schemas.microsoft.com/office/drawing/2014/main" id="{567E00B9-E47A-F923-9ABE-3E63E88B1A57}"/>
              </a:ext>
            </a:extLst>
          </p:cNvPr>
          <p:cNvSpPr>
            <a:spLocks noGrp="1"/>
          </p:cNvSpPr>
          <p:nvPr>
            <p:ph idx="1"/>
          </p:nvPr>
        </p:nvSpPr>
        <p:spPr/>
        <p:txBody>
          <a:bodyPr>
            <a:normAutofit lnSpcReduction="10000"/>
          </a:bodyPr>
          <a:lstStyle/>
          <a:p>
            <a:r>
              <a:rPr lang="en-US" dirty="0"/>
              <a:t>What was your biggest challenge in working with this data? How did you overcome it?</a:t>
            </a:r>
          </a:p>
          <a:p>
            <a:r>
              <a:rPr lang="en-US" dirty="0"/>
              <a:t>What was the easiest part of the project for you (downloading the data from Moodle doesn’t count!)? What made it easy?</a:t>
            </a:r>
          </a:p>
          <a:p>
            <a:r>
              <a:rPr lang="en-US" dirty="0"/>
              <a:t>Was there anything that surprised you about the data?</a:t>
            </a:r>
          </a:p>
          <a:p>
            <a:r>
              <a:rPr lang="en-US" dirty="0"/>
              <a:t>Is there anything you wonder about how Yelp’s real data might look, how their database systems are designed, or what they do with this kind of data?</a:t>
            </a:r>
          </a:p>
          <a:p>
            <a:r>
              <a:rPr lang="en-US" dirty="0"/>
              <a:t>Are there any changes you would recommend to Yelp to make this data easier to work with?</a:t>
            </a:r>
          </a:p>
        </p:txBody>
      </p:sp>
    </p:spTree>
    <p:extLst>
      <p:ext uri="{BB962C8B-B14F-4D97-AF65-F5344CB8AC3E}">
        <p14:creationId xmlns:p14="http://schemas.microsoft.com/office/powerpoint/2010/main" val="1577675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F621-52E0-25A5-8C99-62D88DB578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67499D-E132-1F85-DA80-E906CB39202E}"/>
              </a:ext>
            </a:extLst>
          </p:cNvPr>
          <p:cNvSpPr>
            <a:spLocks noGrp="1"/>
          </p:cNvSpPr>
          <p:nvPr>
            <p:ph idx="1"/>
          </p:nvPr>
        </p:nvSpPr>
        <p:spPr/>
        <p:txBody>
          <a:bodyPr/>
          <a:lstStyle/>
          <a:p>
            <a:pPr marL="0" indent="0">
              <a:buNone/>
            </a:pPr>
            <a:r>
              <a:rPr lang="en-US" dirty="0"/>
              <a:t>Q1 .What was your biggest challenge in working with this data? How did you overcome it?</a:t>
            </a:r>
          </a:p>
          <a:p>
            <a:pPr marL="0" indent="0">
              <a:buNone/>
            </a:pPr>
            <a:r>
              <a:rPr lang="en-US" dirty="0"/>
              <a:t>Ans. My biggest challenge was getting the data into the table. I was getting so many errors while inserting the data and even though Postgres was telling me what the error is, I still couldn’t understand. Eventually I searched on Google what that error means and accordingly understood what mistakes I was doing while inserting and did the necessary changes accordingly.</a:t>
            </a:r>
          </a:p>
          <a:p>
            <a:endParaRPr lang="en-US" dirty="0"/>
          </a:p>
        </p:txBody>
      </p:sp>
    </p:spTree>
    <p:extLst>
      <p:ext uri="{BB962C8B-B14F-4D97-AF65-F5344CB8AC3E}">
        <p14:creationId xmlns:p14="http://schemas.microsoft.com/office/powerpoint/2010/main" val="1531128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8826-1DEF-E98D-1BC5-DA28CDAAAC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F34415-D047-6634-8863-92ED768B7628}"/>
              </a:ext>
            </a:extLst>
          </p:cNvPr>
          <p:cNvSpPr>
            <a:spLocks noGrp="1"/>
          </p:cNvSpPr>
          <p:nvPr>
            <p:ph idx="1"/>
          </p:nvPr>
        </p:nvSpPr>
        <p:spPr/>
        <p:txBody>
          <a:bodyPr/>
          <a:lstStyle/>
          <a:p>
            <a:pPr marL="0" indent="0">
              <a:buNone/>
            </a:pPr>
            <a:r>
              <a:rPr lang="en-US" dirty="0"/>
              <a:t>Q2.What was the easiest part of the project for you? What made it easy?</a:t>
            </a:r>
          </a:p>
          <a:p>
            <a:pPr marL="0" indent="0">
              <a:buNone/>
            </a:pPr>
            <a:r>
              <a:rPr lang="en-US" dirty="0"/>
              <a:t>Ans. Creating the database and tables was the easiest thing to do because their syntax is very simple. </a:t>
            </a:r>
          </a:p>
        </p:txBody>
      </p:sp>
    </p:spTree>
    <p:extLst>
      <p:ext uri="{BB962C8B-B14F-4D97-AF65-F5344CB8AC3E}">
        <p14:creationId xmlns:p14="http://schemas.microsoft.com/office/powerpoint/2010/main" val="1030349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13B0-F6BD-55DB-76F2-A1BAD2F1AA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645008-7211-7203-7DF8-02609037D70B}"/>
              </a:ext>
            </a:extLst>
          </p:cNvPr>
          <p:cNvSpPr>
            <a:spLocks noGrp="1"/>
          </p:cNvSpPr>
          <p:nvPr>
            <p:ph idx="1"/>
          </p:nvPr>
        </p:nvSpPr>
        <p:spPr/>
        <p:txBody>
          <a:bodyPr/>
          <a:lstStyle/>
          <a:p>
            <a:pPr marL="0" indent="0">
              <a:buNone/>
            </a:pPr>
            <a:r>
              <a:rPr lang="en-US" dirty="0"/>
              <a:t>Q3 Was there anything that surprised you about the data?</a:t>
            </a:r>
          </a:p>
          <a:p>
            <a:pPr marL="0" indent="0">
              <a:buNone/>
            </a:pPr>
            <a:r>
              <a:rPr lang="en-US" dirty="0"/>
              <a:t>Ans. In the user elite years table, in the year’s column, there were years with 2 digits, which was quite surprising.</a:t>
            </a:r>
          </a:p>
          <a:p>
            <a:pPr marL="0" indent="0">
              <a:buNone/>
            </a:pPr>
            <a:r>
              <a:rPr lang="en-US" dirty="0"/>
              <a:t>Another thing that really surprised me was while inserting the file into the reviews table, there was a particular user which didn’t exist in the user’s table which is logically not possible but still, it was showing like that. So I had to remove the FK constraint on the user id in the reviews table.</a:t>
            </a:r>
          </a:p>
        </p:txBody>
      </p:sp>
    </p:spTree>
    <p:extLst>
      <p:ext uri="{BB962C8B-B14F-4D97-AF65-F5344CB8AC3E}">
        <p14:creationId xmlns:p14="http://schemas.microsoft.com/office/powerpoint/2010/main" val="861641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8E4A-8A2D-84D2-98DE-CE69194EE4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932335-A572-3C54-C663-48BE39162E1D}"/>
              </a:ext>
            </a:extLst>
          </p:cNvPr>
          <p:cNvSpPr>
            <a:spLocks noGrp="1"/>
          </p:cNvSpPr>
          <p:nvPr>
            <p:ph idx="1"/>
          </p:nvPr>
        </p:nvSpPr>
        <p:spPr/>
        <p:txBody>
          <a:bodyPr/>
          <a:lstStyle/>
          <a:p>
            <a:pPr marL="0" indent="0">
              <a:buNone/>
            </a:pPr>
            <a:r>
              <a:rPr lang="en-US" dirty="0"/>
              <a:t>Q4. Is there anything you wonder about how Yelp’s real data might look, how their database systems are designed, or what they do with this kind of data?</a:t>
            </a:r>
          </a:p>
          <a:p>
            <a:pPr marL="0" indent="0">
              <a:buNone/>
            </a:pPr>
            <a:r>
              <a:rPr lang="en-US" dirty="0"/>
              <a:t>Ans. The real data must be humongous because Yelp is a very popular website and its users must be in millions. I think their databases are designed in a way that will speed up data retrieval, minimize storage. Their databases must be in various locations and even if one server crashes, they know how to retrieve data from that crashed server or they might be copying their data in different servers .</a:t>
            </a:r>
          </a:p>
        </p:txBody>
      </p:sp>
    </p:spTree>
    <p:extLst>
      <p:ext uri="{BB962C8B-B14F-4D97-AF65-F5344CB8AC3E}">
        <p14:creationId xmlns:p14="http://schemas.microsoft.com/office/powerpoint/2010/main" val="2782832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9A00-A73B-71CE-7512-2375F99965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1F361-114B-F966-C3BF-E74EF8F2FCB7}"/>
              </a:ext>
            </a:extLst>
          </p:cNvPr>
          <p:cNvSpPr>
            <a:spLocks noGrp="1"/>
          </p:cNvSpPr>
          <p:nvPr>
            <p:ph idx="1"/>
          </p:nvPr>
        </p:nvSpPr>
        <p:spPr/>
        <p:txBody>
          <a:bodyPr/>
          <a:lstStyle/>
          <a:p>
            <a:r>
              <a:rPr lang="en-US" dirty="0"/>
              <a:t>Q5.Are there any changes you would recommend to Yelp to make this data easier to work with?</a:t>
            </a:r>
          </a:p>
          <a:p>
            <a:pPr marL="0" indent="0">
              <a:buNone/>
            </a:pPr>
            <a:r>
              <a:rPr lang="en-US" dirty="0"/>
              <a:t>Ans. To check for any anomalies in the dataset and to reduce complicated looking fields which could make working with the datasets </a:t>
            </a:r>
            <a:r>
              <a:rPr lang="en-US"/>
              <a:t>relatively easy.</a:t>
            </a:r>
            <a:endParaRPr lang="en-US" dirty="0"/>
          </a:p>
          <a:p>
            <a:endParaRPr lang="en-US" dirty="0"/>
          </a:p>
        </p:txBody>
      </p:sp>
    </p:spTree>
    <p:extLst>
      <p:ext uri="{BB962C8B-B14F-4D97-AF65-F5344CB8AC3E}">
        <p14:creationId xmlns:p14="http://schemas.microsoft.com/office/powerpoint/2010/main" val="192010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C676-9094-8DB2-B430-F49AF051C24B}"/>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D534D0F1-D6AD-22A2-0C88-FE98D65DE07D}"/>
              </a:ext>
            </a:extLst>
          </p:cNvPr>
          <p:cNvSpPr>
            <a:spLocks noGrp="1"/>
          </p:cNvSpPr>
          <p:nvPr>
            <p:ph idx="1"/>
          </p:nvPr>
        </p:nvSpPr>
        <p:spPr/>
        <p:txBody>
          <a:bodyPr/>
          <a:lstStyle/>
          <a:p>
            <a:r>
              <a:rPr lang="en-US" dirty="0"/>
              <a:t>The next slide gives questions for you to answer using the Yelp dataset. See the final project instructions file for details.</a:t>
            </a:r>
          </a:p>
          <a:p>
            <a:r>
              <a:rPr lang="en-US" dirty="0"/>
              <a:t>Add a new slide for each question. </a:t>
            </a:r>
          </a:p>
          <a:p>
            <a:pPr lvl="1"/>
            <a:r>
              <a:rPr lang="en-US" dirty="0"/>
              <a:t>Give the slide a short, but descriptive title </a:t>
            </a:r>
          </a:p>
          <a:p>
            <a:pPr lvl="1"/>
            <a:r>
              <a:rPr lang="en-US" dirty="0"/>
              <a:t>Put the question you are answering on the slide.</a:t>
            </a:r>
          </a:p>
          <a:p>
            <a:pPr lvl="1"/>
            <a:r>
              <a:rPr lang="en-US" dirty="0"/>
              <a:t>Use text, images, and graphs to answer the question.</a:t>
            </a:r>
          </a:p>
          <a:p>
            <a:r>
              <a:rPr lang="en-US" dirty="0"/>
              <a:t>Please pay attention to presenting your answers clearly. Imagine giving this presentation in a professional setting!</a:t>
            </a:r>
          </a:p>
          <a:p>
            <a:r>
              <a:rPr lang="en-US" dirty="0"/>
              <a:t>You may delete this instructions slide in your final report.</a:t>
            </a:r>
          </a:p>
        </p:txBody>
      </p:sp>
    </p:spTree>
    <p:extLst>
      <p:ext uri="{BB962C8B-B14F-4D97-AF65-F5344CB8AC3E}">
        <p14:creationId xmlns:p14="http://schemas.microsoft.com/office/powerpoint/2010/main" val="2141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153F-896B-0356-8DDD-0FC3DA903107}"/>
              </a:ext>
            </a:extLst>
          </p:cNvPr>
          <p:cNvSpPr>
            <a:spLocks noGrp="1"/>
          </p:cNvSpPr>
          <p:nvPr>
            <p:ph type="title"/>
          </p:nvPr>
        </p:nvSpPr>
        <p:spPr/>
        <p:txBody>
          <a:bodyPr/>
          <a:lstStyle/>
          <a:p>
            <a:r>
              <a:rPr lang="en-US" dirty="0"/>
              <a:t>Business questions</a:t>
            </a:r>
          </a:p>
        </p:txBody>
      </p:sp>
      <p:sp>
        <p:nvSpPr>
          <p:cNvPr id="3" name="Content Placeholder 2">
            <a:extLst>
              <a:ext uri="{FF2B5EF4-FFF2-40B4-BE49-F238E27FC236}">
                <a16:creationId xmlns:a16="http://schemas.microsoft.com/office/drawing/2014/main" id="{567E00B9-E47A-F923-9ABE-3E63E88B1A57}"/>
              </a:ext>
            </a:extLst>
          </p:cNvPr>
          <p:cNvSpPr>
            <a:spLocks noGrp="1"/>
          </p:cNvSpPr>
          <p:nvPr>
            <p:ph idx="1"/>
          </p:nvPr>
        </p:nvSpPr>
        <p:spPr/>
        <p:txBody>
          <a:bodyPr>
            <a:normAutofit fontScale="47500" lnSpcReduction="20000"/>
          </a:bodyPr>
          <a:lstStyle/>
          <a:p>
            <a:pPr marL="514350" indent="-514350">
              <a:buFont typeface="+mj-lt"/>
              <a:buAutoNum type="arabicPeriod"/>
            </a:pPr>
            <a:r>
              <a:rPr lang="en-US" dirty="0"/>
              <a:t>How many users have joined Yelp each year since 2010?</a:t>
            </a:r>
          </a:p>
          <a:p>
            <a:pPr marL="514350" indent="-514350">
              <a:buFont typeface="+mj-lt"/>
              <a:buAutoNum type="arabicPeriod"/>
            </a:pPr>
            <a:r>
              <a:rPr lang="en-US" dirty="0"/>
              <a:t>How many users were elite in each of the 10 years from 2012 through 2021? Does it look like the number of elite users is increasing, decreasing, or staying about the same?</a:t>
            </a:r>
          </a:p>
          <a:p>
            <a:pPr marL="514350" indent="-514350">
              <a:buFont typeface="+mj-lt"/>
              <a:buAutoNum type="arabicPeriod"/>
            </a:pPr>
            <a:r>
              <a:rPr lang="en-US" dirty="0"/>
              <a:t>Which of our users has the most 5-star reviews of all time? Give us the person’s name, when they joined Yelp, how many fans they have, how many funny, useful, and cool ratings they’ve gotten. Please also gives us 3-5 examples of recent 5-star reviews they have written.</a:t>
            </a:r>
          </a:p>
          <a:p>
            <a:pPr marL="514350" indent="-514350">
              <a:buFont typeface="+mj-lt"/>
              <a:buAutoNum type="arabicPeriod"/>
            </a:pPr>
            <a:r>
              <a:rPr lang="en-US" dirty="0"/>
              <a:t>We’d like to talk with users who have lots of friends on Yelp to better understand how they use the social features of our site. Can you give us user id and name of the 10 users with the most friends?</a:t>
            </a:r>
          </a:p>
          <a:p>
            <a:pPr marL="514350" indent="-514350">
              <a:buFont typeface="+mj-lt"/>
              <a:buAutoNum type="arabicPeriod"/>
            </a:pPr>
            <a:r>
              <a:rPr lang="en-US" dirty="0"/>
              <a:t>Which US states have the most businesses in our database? Give us the top 10 states.</a:t>
            </a:r>
          </a:p>
          <a:p>
            <a:pPr marL="514350" indent="-514350">
              <a:buFont typeface="+mj-lt"/>
              <a:buAutoNum type="arabicPeriod"/>
            </a:pPr>
            <a:r>
              <a:rPr lang="en-US" dirty="0"/>
              <a:t>What are our top ten business categories? In other words, which 10 categories have the most businesses assigned to them?</a:t>
            </a:r>
          </a:p>
          <a:p>
            <a:pPr marL="514350" indent="-514350">
              <a:buFont typeface="+mj-lt"/>
              <a:buAutoNum type="arabicPeriod"/>
            </a:pPr>
            <a:r>
              <a:rPr lang="en-US" dirty="0"/>
              <a:t>What is the average rating of the businesses in each of those top ten categories?</a:t>
            </a:r>
          </a:p>
          <a:p>
            <a:pPr marL="514350" indent="-514350">
              <a:buFont typeface="+mj-lt"/>
              <a:buAutoNum type="arabicPeriod"/>
            </a:pPr>
            <a:r>
              <a:rPr lang="en-US" dirty="0"/>
              <a:t>We’re wondering what makes users tag a Restaurant review as “funny”. Can you give us 5 examples of the funniest Restaurant reviews and 5 examples of the 10 least funny? We’d also like you to look at a larger set of funny and unfunny reviews and tell us if you see any patterns that separate the two. (We know the last part is qualitative, but tell us anything you see that may be useful.)</a:t>
            </a:r>
          </a:p>
          <a:p>
            <a:pPr marL="514350" indent="-514350">
              <a:buFont typeface="+mj-lt"/>
              <a:buAutoNum type="arabicPeriod"/>
            </a:pPr>
            <a:r>
              <a:rPr lang="en-US" dirty="0"/>
              <a:t>We think the compliments that tips receive are mostly based on how long the tip is. Can you compare the average length of the tip text for the 100 most-complimented tips with the average length of the 100 least-complimented tips and tell us if that seems to be true? (Hint: you will need to use computed properties to answer this question).</a:t>
            </a:r>
          </a:p>
          <a:p>
            <a:pPr marL="514350" indent="-514350">
              <a:buFont typeface="+mj-lt"/>
              <a:buAutoNum type="arabicPeriod"/>
            </a:pPr>
            <a:r>
              <a:rPr lang="en-US" dirty="0"/>
              <a:t>We are trying to figure out whether restaurant reviews are driven mostly by price range, how many hours the restaurant is open, or the days they are open. Can you please give us a spreadsheet with the data we need to answer that question? (Note from Professor </a:t>
            </a:r>
            <a:r>
              <a:rPr lang="en-US" dirty="0" err="1"/>
              <a:t>Augustyn</a:t>
            </a:r>
            <a:r>
              <a:rPr lang="en-US" dirty="0"/>
              <a:t>: You don’t actually have to hand in a spreadsheet…just give me a table with 10 rows of sample data returned by your query.)</a:t>
            </a:r>
          </a:p>
        </p:txBody>
      </p:sp>
    </p:spTree>
    <p:extLst>
      <p:ext uri="{BB962C8B-B14F-4D97-AF65-F5344CB8AC3E}">
        <p14:creationId xmlns:p14="http://schemas.microsoft.com/office/powerpoint/2010/main" val="457489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F40A-047E-2635-B9E4-823D755F3DEF}"/>
              </a:ext>
            </a:extLst>
          </p:cNvPr>
          <p:cNvSpPr>
            <a:spLocks noGrp="1"/>
          </p:cNvSpPr>
          <p:nvPr>
            <p:ph type="title"/>
          </p:nvPr>
        </p:nvSpPr>
        <p:spPr>
          <a:xfrm>
            <a:off x="838200" y="365125"/>
            <a:ext cx="10515600" cy="656279"/>
          </a:xfrm>
        </p:spPr>
        <p:txBody>
          <a:bodyPr>
            <a:normAutofit/>
          </a:bodyPr>
          <a:lstStyle/>
          <a:p>
            <a:pPr algn="ctr"/>
            <a:r>
              <a:rPr lang="en-US" sz="2000" b="1" u="sng" dirty="0"/>
              <a:t>Users joining Yelp each year since 2010</a:t>
            </a:r>
          </a:p>
        </p:txBody>
      </p:sp>
      <p:sp>
        <p:nvSpPr>
          <p:cNvPr id="3" name="Content Placeholder 2">
            <a:extLst>
              <a:ext uri="{FF2B5EF4-FFF2-40B4-BE49-F238E27FC236}">
                <a16:creationId xmlns:a16="http://schemas.microsoft.com/office/drawing/2014/main" id="{C22184EA-AEC1-FB72-E03F-67EC602B66D4}"/>
              </a:ext>
            </a:extLst>
          </p:cNvPr>
          <p:cNvSpPr>
            <a:spLocks noGrp="1"/>
          </p:cNvSpPr>
          <p:nvPr>
            <p:ph idx="1"/>
          </p:nvPr>
        </p:nvSpPr>
        <p:spPr>
          <a:xfrm>
            <a:off x="838200" y="1099226"/>
            <a:ext cx="10515600" cy="5077737"/>
          </a:xfrm>
        </p:spPr>
        <p:txBody>
          <a:bodyPr/>
          <a:lstStyle/>
          <a:p>
            <a:pPr marL="0" indent="0">
              <a:buNone/>
            </a:pPr>
            <a:r>
              <a:rPr lang="en-US" sz="1600" dirty="0"/>
              <a:t>Q1. How many users have joined Yelp each year since 2010?</a:t>
            </a:r>
          </a:p>
          <a:p>
            <a:endParaRPr lang="en-US" dirty="0"/>
          </a:p>
        </p:txBody>
      </p:sp>
      <p:pic>
        <p:nvPicPr>
          <p:cNvPr id="5" name="Picture 4" descr="Table&#10;&#10;Description automatically generated">
            <a:extLst>
              <a:ext uri="{FF2B5EF4-FFF2-40B4-BE49-F238E27FC236}">
                <a16:creationId xmlns:a16="http://schemas.microsoft.com/office/drawing/2014/main" id="{70FCD7E3-A265-E460-9B82-F443A9F2C993}"/>
              </a:ext>
            </a:extLst>
          </p:cNvPr>
          <p:cNvPicPr>
            <a:picLocks noChangeAspect="1"/>
          </p:cNvPicPr>
          <p:nvPr/>
        </p:nvPicPr>
        <p:blipFill>
          <a:blip r:embed="rId2"/>
          <a:stretch>
            <a:fillRect/>
          </a:stretch>
        </p:blipFill>
        <p:spPr>
          <a:xfrm>
            <a:off x="690664" y="1906622"/>
            <a:ext cx="2899236" cy="4170236"/>
          </a:xfrm>
          <a:prstGeom prst="rect">
            <a:avLst/>
          </a:prstGeom>
        </p:spPr>
      </p:pic>
      <p:pic>
        <p:nvPicPr>
          <p:cNvPr id="7" name="Picture 6" descr="Chart, bar chart&#10;&#10;Description automatically generated">
            <a:extLst>
              <a:ext uri="{FF2B5EF4-FFF2-40B4-BE49-F238E27FC236}">
                <a16:creationId xmlns:a16="http://schemas.microsoft.com/office/drawing/2014/main" id="{5F53DE96-9D28-9191-6DBE-FC4FDFD713B4}"/>
              </a:ext>
            </a:extLst>
          </p:cNvPr>
          <p:cNvPicPr>
            <a:picLocks noChangeAspect="1"/>
          </p:cNvPicPr>
          <p:nvPr/>
        </p:nvPicPr>
        <p:blipFill>
          <a:blip r:embed="rId3"/>
          <a:stretch>
            <a:fillRect/>
          </a:stretch>
        </p:blipFill>
        <p:spPr>
          <a:xfrm>
            <a:off x="3963954" y="1906622"/>
            <a:ext cx="7864880" cy="4503906"/>
          </a:xfrm>
          <a:prstGeom prst="rect">
            <a:avLst/>
          </a:prstGeom>
        </p:spPr>
      </p:pic>
    </p:spTree>
    <p:extLst>
      <p:ext uri="{BB962C8B-B14F-4D97-AF65-F5344CB8AC3E}">
        <p14:creationId xmlns:p14="http://schemas.microsoft.com/office/powerpoint/2010/main" val="130689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E9DA-1FF6-5675-88D8-3FDF3F7517EB}"/>
              </a:ext>
            </a:extLst>
          </p:cNvPr>
          <p:cNvSpPr>
            <a:spLocks noGrp="1"/>
          </p:cNvSpPr>
          <p:nvPr>
            <p:ph type="title"/>
          </p:nvPr>
        </p:nvSpPr>
        <p:spPr>
          <a:xfrm>
            <a:off x="838200" y="365125"/>
            <a:ext cx="10515600" cy="707895"/>
          </a:xfrm>
        </p:spPr>
        <p:txBody>
          <a:bodyPr>
            <a:normAutofit/>
          </a:bodyPr>
          <a:lstStyle/>
          <a:p>
            <a:pPr algn="ctr"/>
            <a:r>
              <a:rPr lang="en-US" sz="2000" b="1" u="sng" dirty="0"/>
              <a:t>No. of elite users each year from 2012-2021</a:t>
            </a:r>
          </a:p>
        </p:txBody>
      </p:sp>
      <p:sp>
        <p:nvSpPr>
          <p:cNvPr id="3" name="Content Placeholder 2">
            <a:extLst>
              <a:ext uri="{FF2B5EF4-FFF2-40B4-BE49-F238E27FC236}">
                <a16:creationId xmlns:a16="http://schemas.microsoft.com/office/drawing/2014/main" id="{1FAB2DAB-6C4C-AF38-0BB9-85597B4EADA7}"/>
              </a:ext>
            </a:extLst>
          </p:cNvPr>
          <p:cNvSpPr>
            <a:spLocks noGrp="1"/>
          </p:cNvSpPr>
          <p:nvPr>
            <p:ph idx="1"/>
          </p:nvPr>
        </p:nvSpPr>
        <p:spPr>
          <a:xfrm>
            <a:off x="838200" y="1184988"/>
            <a:ext cx="10515600" cy="4991975"/>
          </a:xfrm>
        </p:spPr>
        <p:txBody>
          <a:bodyPr>
            <a:normAutofit/>
          </a:bodyPr>
          <a:lstStyle/>
          <a:p>
            <a:pPr marL="0" indent="0">
              <a:buNone/>
            </a:pPr>
            <a:r>
              <a:rPr lang="en-US" sz="1600" dirty="0"/>
              <a:t>Q2.How many users were elite in each of the 10 years from 2012 through 2021? Does it look like the number of elite users is increasing, decreasing, or staying about the same?</a:t>
            </a:r>
          </a:p>
        </p:txBody>
      </p:sp>
      <p:pic>
        <p:nvPicPr>
          <p:cNvPr id="5" name="Picture 4" descr="Table&#10;&#10;Description automatically generated">
            <a:extLst>
              <a:ext uri="{FF2B5EF4-FFF2-40B4-BE49-F238E27FC236}">
                <a16:creationId xmlns:a16="http://schemas.microsoft.com/office/drawing/2014/main" id="{94D3F537-4D8A-6D47-5EC1-1D3EC0AD7843}"/>
              </a:ext>
            </a:extLst>
          </p:cNvPr>
          <p:cNvPicPr>
            <a:picLocks noChangeAspect="1"/>
          </p:cNvPicPr>
          <p:nvPr/>
        </p:nvPicPr>
        <p:blipFill>
          <a:blip r:embed="rId2"/>
          <a:stretch>
            <a:fillRect/>
          </a:stretch>
        </p:blipFill>
        <p:spPr>
          <a:xfrm>
            <a:off x="220297" y="2024240"/>
            <a:ext cx="2758679" cy="2651990"/>
          </a:xfrm>
          <a:prstGeom prst="rect">
            <a:avLst/>
          </a:prstGeom>
        </p:spPr>
      </p:pic>
      <p:pic>
        <p:nvPicPr>
          <p:cNvPr id="7" name="Picture 6" descr="Chart, bar chart&#10;&#10;Description automatically generated">
            <a:extLst>
              <a:ext uri="{FF2B5EF4-FFF2-40B4-BE49-F238E27FC236}">
                <a16:creationId xmlns:a16="http://schemas.microsoft.com/office/drawing/2014/main" id="{118ABC17-D9AB-8DA3-4597-263C93265D88}"/>
              </a:ext>
            </a:extLst>
          </p:cNvPr>
          <p:cNvPicPr>
            <a:picLocks noChangeAspect="1"/>
          </p:cNvPicPr>
          <p:nvPr/>
        </p:nvPicPr>
        <p:blipFill>
          <a:blip r:embed="rId3"/>
          <a:stretch>
            <a:fillRect/>
          </a:stretch>
        </p:blipFill>
        <p:spPr>
          <a:xfrm>
            <a:off x="3596879" y="2024240"/>
            <a:ext cx="8374823" cy="4396016"/>
          </a:xfrm>
          <a:prstGeom prst="rect">
            <a:avLst/>
          </a:prstGeom>
        </p:spPr>
      </p:pic>
    </p:spTree>
    <p:extLst>
      <p:ext uri="{BB962C8B-B14F-4D97-AF65-F5344CB8AC3E}">
        <p14:creationId xmlns:p14="http://schemas.microsoft.com/office/powerpoint/2010/main" val="38675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ADBC-46B3-5556-AE6D-CAA9FB3D9954}"/>
              </a:ext>
            </a:extLst>
          </p:cNvPr>
          <p:cNvSpPr>
            <a:spLocks noGrp="1"/>
          </p:cNvSpPr>
          <p:nvPr>
            <p:ph type="title"/>
          </p:nvPr>
        </p:nvSpPr>
        <p:spPr>
          <a:xfrm>
            <a:off x="838200" y="242576"/>
            <a:ext cx="10515600" cy="315912"/>
          </a:xfrm>
        </p:spPr>
        <p:txBody>
          <a:bodyPr>
            <a:normAutofit fontScale="90000"/>
          </a:bodyPr>
          <a:lstStyle/>
          <a:p>
            <a:pPr algn="ctr"/>
            <a:r>
              <a:rPr lang="en-US" sz="2400" b="1" u="sng" dirty="0"/>
              <a:t>User with the highest no. of 5-star reviews and other details of that person</a:t>
            </a:r>
          </a:p>
        </p:txBody>
      </p:sp>
      <p:sp>
        <p:nvSpPr>
          <p:cNvPr id="3" name="Content Placeholder 2">
            <a:extLst>
              <a:ext uri="{FF2B5EF4-FFF2-40B4-BE49-F238E27FC236}">
                <a16:creationId xmlns:a16="http://schemas.microsoft.com/office/drawing/2014/main" id="{10554B40-FA15-FCB2-352F-8E7992A12F37}"/>
              </a:ext>
            </a:extLst>
          </p:cNvPr>
          <p:cNvSpPr>
            <a:spLocks noGrp="1"/>
          </p:cNvSpPr>
          <p:nvPr>
            <p:ph idx="1"/>
          </p:nvPr>
        </p:nvSpPr>
        <p:spPr>
          <a:xfrm>
            <a:off x="838200" y="754144"/>
            <a:ext cx="10515600" cy="5422819"/>
          </a:xfrm>
        </p:spPr>
        <p:txBody>
          <a:bodyPr>
            <a:normAutofit/>
          </a:bodyPr>
          <a:lstStyle/>
          <a:p>
            <a:pPr marL="0" indent="0">
              <a:buNone/>
            </a:pPr>
            <a:r>
              <a:rPr lang="en-US" sz="1600" dirty="0"/>
              <a:t>Q3.Which of our users has the most 5-star reviews of all time? Give us the person’s name, when they joined Yelp, how many fans they have, and how many funny, useful, and cool ratings they’ve gotten. Please also gives us 3-5 examples of recent 5-star reviews they have written.</a:t>
            </a:r>
          </a:p>
          <a:p>
            <a:pPr marL="0" indent="0">
              <a:buNone/>
            </a:pPr>
            <a:endParaRPr lang="en-US" sz="1600" dirty="0"/>
          </a:p>
        </p:txBody>
      </p:sp>
      <p:pic>
        <p:nvPicPr>
          <p:cNvPr id="5" name="Picture 4">
            <a:extLst>
              <a:ext uri="{FF2B5EF4-FFF2-40B4-BE49-F238E27FC236}">
                <a16:creationId xmlns:a16="http://schemas.microsoft.com/office/drawing/2014/main" id="{4EA8B588-B2DC-2EFA-5A03-9FDAD0EFE17C}"/>
              </a:ext>
            </a:extLst>
          </p:cNvPr>
          <p:cNvPicPr>
            <a:picLocks noChangeAspect="1"/>
          </p:cNvPicPr>
          <p:nvPr/>
        </p:nvPicPr>
        <p:blipFill>
          <a:blip r:embed="rId2"/>
          <a:stretch>
            <a:fillRect/>
          </a:stretch>
        </p:blipFill>
        <p:spPr>
          <a:xfrm>
            <a:off x="242595" y="2042073"/>
            <a:ext cx="11546108" cy="1063691"/>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F4F024CD-25F3-D084-A2A4-CAABF292E3EB}"/>
              </a:ext>
            </a:extLst>
          </p:cNvPr>
          <p:cNvPicPr>
            <a:picLocks noChangeAspect="1"/>
          </p:cNvPicPr>
          <p:nvPr/>
        </p:nvPicPr>
        <p:blipFill>
          <a:blip r:embed="rId3"/>
          <a:stretch>
            <a:fillRect/>
          </a:stretch>
        </p:blipFill>
        <p:spPr>
          <a:xfrm>
            <a:off x="379108" y="4156886"/>
            <a:ext cx="11605538" cy="2020077"/>
          </a:xfrm>
          <a:prstGeom prst="rect">
            <a:avLst/>
          </a:prstGeom>
        </p:spPr>
      </p:pic>
    </p:spTree>
    <p:extLst>
      <p:ext uri="{BB962C8B-B14F-4D97-AF65-F5344CB8AC3E}">
        <p14:creationId xmlns:p14="http://schemas.microsoft.com/office/powerpoint/2010/main" val="309139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1D6F-6A5E-0ED4-ED07-98C2A39DEE78}"/>
              </a:ext>
            </a:extLst>
          </p:cNvPr>
          <p:cNvSpPr>
            <a:spLocks noGrp="1"/>
          </p:cNvSpPr>
          <p:nvPr>
            <p:ph type="title"/>
          </p:nvPr>
        </p:nvSpPr>
        <p:spPr>
          <a:xfrm>
            <a:off x="838200" y="74645"/>
            <a:ext cx="10515600" cy="886409"/>
          </a:xfrm>
        </p:spPr>
        <p:txBody>
          <a:bodyPr>
            <a:normAutofit/>
          </a:bodyPr>
          <a:lstStyle/>
          <a:p>
            <a:pPr algn="ctr"/>
            <a:r>
              <a:rPr lang="en-US" sz="2400" b="1" u="sng" dirty="0"/>
              <a:t>Users with most friends</a:t>
            </a:r>
          </a:p>
        </p:txBody>
      </p:sp>
      <p:sp>
        <p:nvSpPr>
          <p:cNvPr id="3" name="Content Placeholder 2">
            <a:extLst>
              <a:ext uri="{FF2B5EF4-FFF2-40B4-BE49-F238E27FC236}">
                <a16:creationId xmlns:a16="http://schemas.microsoft.com/office/drawing/2014/main" id="{9C2C105E-C6DF-EA81-EBE2-ED7A8DF247D8}"/>
              </a:ext>
            </a:extLst>
          </p:cNvPr>
          <p:cNvSpPr>
            <a:spLocks noGrp="1"/>
          </p:cNvSpPr>
          <p:nvPr>
            <p:ph idx="1"/>
          </p:nvPr>
        </p:nvSpPr>
        <p:spPr>
          <a:xfrm>
            <a:off x="838200" y="961054"/>
            <a:ext cx="10515600" cy="5215909"/>
          </a:xfrm>
        </p:spPr>
        <p:txBody>
          <a:bodyPr>
            <a:normAutofit/>
          </a:bodyPr>
          <a:lstStyle/>
          <a:p>
            <a:pPr marL="0" indent="0">
              <a:buNone/>
            </a:pPr>
            <a:r>
              <a:rPr lang="en-US" sz="1600" dirty="0"/>
              <a:t>Q4. We’d like to talk with users who have lots of friends on Yelp to better understand how they use the social features of our site. Can you give us user id and name of the 10 users with the most friends?</a:t>
            </a:r>
          </a:p>
          <a:p>
            <a:pPr marL="0" indent="0">
              <a:buNone/>
            </a:pPr>
            <a:endParaRPr lang="en-US" sz="1600" dirty="0"/>
          </a:p>
        </p:txBody>
      </p:sp>
      <p:pic>
        <p:nvPicPr>
          <p:cNvPr id="5" name="Picture 4" descr="Table&#10;&#10;Description automatically generated">
            <a:extLst>
              <a:ext uri="{FF2B5EF4-FFF2-40B4-BE49-F238E27FC236}">
                <a16:creationId xmlns:a16="http://schemas.microsoft.com/office/drawing/2014/main" id="{6B7FEBAE-A3B6-6999-F7EC-147625BDF7E8}"/>
              </a:ext>
            </a:extLst>
          </p:cNvPr>
          <p:cNvPicPr>
            <a:picLocks noChangeAspect="1"/>
          </p:cNvPicPr>
          <p:nvPr/>
        </p:nvPicPr>
        <p:blipFill>
          <a:blip r:embed="rId2"/>
          <a:stretch>
            <a:fillRect/>
          </a:stretch>
        </p:blipFill>
        <p:spPr>
          <a:xfrm>
            <a:off x="166014" y="1847463"/>
            <a:ext cx="3318976" cy="3084460"/>
          </a:xfrm>
          <a:prstGeom prst="rect">
            <a:avLst/>
          </a:prstGeom>
        </p:spPr>
      </p:pic>
      <p:pic>
        <p:nvPicPr>
          <p:cNvPr id="7" name="Picture 6" descr="Chart, bar chart&#10;&#10;Description automatically generated">
            <a:extLst>
              <a:ext uri="{FF2B5EF4-FFF2-40B4-BE49-F238E27FC236}">
                <a16:creationId xmlns:a16="http://schemas.microsoft.com/office/drawing/2014/main" id="{5E30FF74-E8C9-429A-099F-3D3A67C68E3F}"/>
              </a:ext>
            </a:extLst>
          </p:cNvPr>
          <p:cNvPicPr>
            <a:picLocks noChangeAspect="1"/>
          </p:cNvPicPr>
          <p:nvPr/>
        </p:nvPicPr>
        <p:blipFill>
          <a:blip r:embed="rId3"/>
          <a:stretch>
            <a:fillRect/>
          </a:stretch>
        </p:blipFill>
        <p:spPr>
          <a:xfrm>
            <a:off x="3735422" y="1664451"/>
            <a:ext cx="7942641" cy="4668156"/>
          </a:xfrm>
          <a:prstGeom prst="rect">
            <a:avLst/>
          </a:prstGeom>
        </p:spPr>
      </p:pic>
    </p:spTree>
    <p:extLst>
      <p:ext uri="{BB962C8B-B14F-4D97-AF65-F5344CB8AC3E}">
        <p14:creationId xmlns:p14="http://schemas.microsoft.com/office/powerpoint/2010/main" val="389611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B4DE-0286-1B8C-128D-BB54B996BC39}"/>
              </a:ext>
            </a:extLst>
          </p:cNvPr>
          <p:cNvSpPr>
            <a:spLocks noGrp="1"/>
          </p:cNvSpPr>
          <p:nvPr>
            <p:ph type="title"/>
          </p:nvPr>
        </p:nvSpPr>
        <p:spPr>
          <a:xfrm>
            <a:off x="838200" y="93306"/>
            <a:ext cx="10515600" cy="587731"/>
          </a:xfrm>
        </p:spPr>
        <p:txBody>
          <a:bodyPr>
            <a:normAutofit/>
          </a:bodyPr>
          <a:lstStyle/>
          <a:p>
            <a:pPr algn="ctr"/>
            <a:r>
              <a:rPr lang="en-US" sz="2400" b="1" u="sng" dirty="0"/>
              <a:t>States with the most number of businesses</a:t>
            </a:r>
          </a:p>
        </p:txBody>
      </p:sp>
      <p:sp>
        <p:nvSpPr>
          <p:cNvPr id="3" name="Content Placeholder 2">
            <a:extLst>
              <a:ext uri="{FF2B5EF4-FFF2-40B4-BE49-F238E27FC236}">
                <a16:creationId xmlns:a16="http://schemas.microsoft.com/office/drawing/2014/main" id="{369697D4-D890-06E9-D16B-319B8BFAF4CB}"/>
              </a:ext>
            </a:extLst>
          </p:cNvPr>
          <p:cNvSpPr>
            <a:spLocks noGrp="1"/>
          </p:cNvSpPr>
          <p:nvPr>
            <p:ph idx="1"/>
          </p:nvPr>
        </p:nvSpPr>
        <p:spPr>
          <a:xfrm>
            <a:off x="231214" y="1116497"/>
            <a:ext cx="11805276" cy="5302963"/>
          </a:xfrm>
        </p:spPr>
        <p:txBody>
          <a:bodyPr/>
          <a:lstStyle/>
          <a:p>
            <a:r>
              <a:rPr lang="en-US" sz="1600" dirty="0"/>
              <a:t>Q5 Which US states have the most businesses in our database? Give us the top 10 states.</a:t>
            </a:r>
          </a:p>
          <a:p>
            <a:endParaRPr lang="en-US" dirty="0"/>
          </a:p>
        </p:txBody>
      </p:sp>
      <p:pic>
        <p:nvPicPr>
          <p:cNvPr id="5" name="Picture 4" descr="Table&#10;&#10;Description automatically generated">
            <a:extLst>
              <a:ext uri="{FF2B5EF4-FFF2-40B4-BE49-F238E27FC236}">
                <a16:creationId xmlns:a16="http://schemas.microsoft.com/office/drawing/2014/main" id="{C2D1EC48-C010-C0B5-1981-9396725AB4D6}"/>
              </a:ext>
            </a:extLst>
          </p:cNvPr>
          <p:cNvPicPr>
            <a:picLocks noChangeAspect="1"/>
          </p:cNvPicPr>
          <p:nvPr/>
        </p:nvPicPr>
        <p:blipFill>
          <a:blip r:embed="rId2"/>
          <a:stretch>
            <a:fillRect/>
          </a:stretch>
        </p:blipFill>
        <p:spPr>
          <a:xfrm>
            <a:off x="231214" y="2464130"/>
            <a:ext cx="3003304" cy="2630578"/>
          </a:xfrm>
          <a:prstGeom prst="rect">
            <a:avLst/>
          </a:prstGeom>
        </p:spPr>
      </p:pic>
      <p:pic>
        <p:nvPicPr>
          <p:cNvPr id="7" name="Picture 6" descr="Chart&#10;&#10;Description automatically generated">
            <a:extLst>
              <a:ext uri="{FF2B5EF4-FFF2-40B4-BE49-F238E27FC236}">
                <a16:creationId xmlns:a16="http://schemas.microsoft.com/office/drawing/2014/main" id="{AB0E6B67-1FBB-1037-F8FE-89C1D82A8680}"/>
              </a:ext>
            </a:extLst>
          </p:cNvPr>
          <p:cNvPicPr>
            <a:picLocks noChangeAspect="1"/>
          </p:cNvPicPr>
          <p:nvPr/>
        </p:nvPicPr>
        <p:blipFill>
          <a:blip r:embed="rId3"/>
          <a:stretch>
            <a:fillRect/>
          </a:stretch>
        </p:blipFill>
        <p:spPr>
          <a:xfrm>
            <a:off x="3511100" y="1875454"/>
            <a:ext cx="8449685" cy="4301510"/>
          </a:xfrm>
          <a:prstGeom prst="rect">
            <a:avLst/>
          </a:prstGeom>
        </p:spPr>
      </p:pic>
    </p:spTree>
    <p:extLst>
      <p:ext uri="{BB962C8B-B14F-4D97-AF65-F5344CB8AC3E}">
        <p14:creationId xmlns:p14="http://schemas.microsoft.com/office/powerpoint/2010/main" val="3101611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1896</Words>
  <Application>Microsoft Office PowerPoint</Application>
  <PresentationFormat>Widescreen</PresentationFormat>
  <Paragraphs>87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MSIT 3860</vt:lpstr>
      <vt:lpstr>Part 1: Business Presentation</vt:lpstr>
      <vt:lpstr>Instructions</vt:lpstr>
      <vt:lpstr>Business questions</vt:lpstr>
      <vt:lpstr>Users joining Yelp each year since 2010</vt:lpstr>
      <vt:lpstr>No. of elite users each year from 2012-2021</vt:lpstr>
      <vt:lpstr>User with the highest no. of 5-star reviews and other details of that person</vt:lpstr>
      <vt:lpstr>Users with most friends</vt:lpstr>
      <vt:lpstr>States with the most number of businesses</vt:lpstr>
      <vt:lpstr>Top 10 business categories</vt:lpstr>
      <vt:lpstr>Average ratings of top ten business categories</vt:lpstr>
      <vt:lpstr>Restaurant’s least &amp; most funny reviews</vt:lpstr>
      <vt:lpstr>Average length of 100 most complimented and 100 least complimented reviews</vt:lpstr>
      <vt:lpstr>Checking whether restaurant reviews are driven by how many hours they are open  or the days they are open</vt:lpstr>
      <vt:lpstr>Extra credit</vt:lpstr>
      <vt:lpstr>Working hours less than 10</vt:lpstr>
      <vt:lpstr>Businesses accepting credit cards</vt:lpstr>
      <vt:lpstr>Average of useful reviews</vt:lpstr>
      <vt:lpstr>PowerPoint Presentation</vt:lpstr>
      <vt:lpstr>PowerPoint Presentation</vt:lpstr>
      <vt:lpstr>PowerPoint Presentation</vt:lpstr>
      <vt:lpstr>Part 2: Personal Presentation</vt:lpstr>
      <vt:lpstr>Instructions</vt:lpstr>
      <vt:lpstr>Personal experience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MSIT 3860</dc:title>
  <dc:creator>Jason Augustyn</dc:creator>
  <cp:lastModifiedBy>Aayush Sahare</cp:lastModifiedBy>
  <cp:revision>3</cp:revision>
  <dcterms:created xsi:type="dcterms:W3CDTF">2022-11-15T19:51:12Z</dcterms:created>
  <dcterms:modified xsi:type="dcterms:W3CDTF">2022-12-21T04:27:03Z</dcterms:modified>
</cp:coreProperties>
</file>