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68" r:id="rId2"/>
    <p:sldId id="270" r:id="rId3"/>
    <p:sldId id="256" r:id="rId4"/>
    <p:sldId id="257" r:id="rId5"/>
    <p:sldId id="258" r:id="rId6"/>
    <p:sldId id="259" r:id="rId7"/>
    <p:sldId id="260" r:id="rId8"/>
    <p:sldId id="261" r:id="rId9"/>
    <p:sldId id="262" r:id="rId10"/>
    <p:sldId id="263" r:id="rId11"/>
    <p:sldId id="269" r:id="rId12"/>
    <p:sldId id="264" r:id="rId13"/>
    <p:sldId id="265" r:id="rId14"/>
    <p:sldId id="266" r:id="rId15"/>
    <p:sldId id="271"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762E4F1-72DB-423F-BB71-1319C91A675C}">
  <a:tblStyle styleId="{4762E4F1-72DB-423F-BB71-1319C91A67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10" d="100"/>
          <a:sy n="110" d="100"/>
        </p:scale>
        <p:origin x="-65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2e4321b2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2e4321b2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2e4321b29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2e4321b2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2e4321b29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2e4321b2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2e4321b29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2e4321b2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2e4321b29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2e4321b29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2e4321b2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2e4321b2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2e4321b2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2e4321b2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2e4321b2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2e4321b2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2e4321b29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2e4321b2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2e4321b29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2e4321b2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2e4321b29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2e4321b2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2e4321b29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2e4321b2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2e4321b29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2e4321b2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DRIVER DROWSINESS DETECTION</a:t>
            </a:r>
            <a:endParaRPr lang="en-US" dirty="0"/>
          </a:p>
        </p:txBody>
      </p:sp>
      <p:sp>
        <p:nvSpPr>
          <p:cNvPr id="3" name="Text Placeholder 2"/>
          <p:cNvSpPr>
            <a:spLocks noGrp="1"/>
          </p:cNvSpPr>
          <p:nvPr>
            <p:ph type="body" idx="1"/>
          </p:nvPr>
        </p:nvSpPr>
        <p:spPr/>
        <p:txBody>
          <a:bodyPr/>
          <a:lstStyle/>
          <a:p>
            <a:pPr>
              <a:buNone/>
            </a:pPr>
            <a:r>
              <a:rPr lang="en-IN" sz="1700" dirty="0" smtClean="0">
                <a:solidFill>
                  <a:schemeClr val="tx1"/>
                </a:solidFill>
              </a:rPr>
              <a:t>Name   :- </a:t>
            </a:r>
            <a:r>
              <a:rPr lang="en-IN" sz="1700" dirty="0" err="1" smtClean="0">
                <a:solidFill>
                  <a:schemeClr val="tx1"/>
                </a:solidFill>
              </a:rPr>
              <a:t>Aayush</a:t>
            </a:r>
            <a:r>
              <a:rPr lang="en-IN" sz="1700" dirty="0" smtClean="0">
                <a:solidFill>
                  <a:schemeClr val="tx1"/>
                </a:solidFill>
              </a:rPr>
              <a:t> </a:t>
            </a:r>
            <a:r>
              <a:rPr lang="en-IN" sz="1700" dirty="0" err="1" smtClean="0">
                <a:solidFill>
                  <a:schemeClr val="tx1"/>
                </a:solidFill>
              </a:rPr>
              <a:t>Barfa</a:t>
            </a:r>
            <a:endParaRPr lang="en-IN" sz="1700" dirty="0" smtClean="0">
              <a:solidFill>
                <a:schemeClr val="tx1"/>
              </a:solidFill>
            </a:endParaRPr>
          </a:p>
          <a:p>
            <a:pPr>
              <a:buNone/>
            </a:pPr>
            <a:r>
              <a:rPr lang="en-IN" sz="1700" dirty="0" smtClean="0">
                <a:solidFill>
                  <a:schemeClr val="tx1"/>
                </a:solidFill>
              </a:rPr>
              <a:t>Roll no :- 18419MCA001</a:t>
            </a:r>
          </a:p>
          <a:p>
            <a:pPr>
              <a:buNone/>
            </a:pPr>
            <a:r>
              <a:rPr lang="en-IN" sz="1700" dirty="0" smtClean="0">
                <a:solidFill>
                  <a:schemeClr val="tx1"/>
                </a:solidFill>
              </a:rPr>
              <a:t>Class   :- MCA 5</a:t>
            </a:r>
            <a:r>
              <a:rPr lang="en-IN" sz="1700" baseline="30000" dirty="0" smtClean="0">
                <a:solidFill>
                  <a:schemeClr val="tx1"/>
                </a:solidFill>
              </a:rPr>
              <a:t>th</a:t>
            </a:r>
            <a:r>
              <a:rPr lang="en-IN" sz="1700" dirty="0" smtClean="0">
                <a:solidFill>
                  <a:schemeClr val="tx1"/>
                </a:solidFill>
              </a:rPr>
              <a:t> </a:t>
            </a:r>
            <a:r>
              <a:rPr lang="en-IN" sz="1700" dirty="0" err="1" smtClean="0">
                <a:solidFill>
                  <a:schemeClr val="tx1"/>
                </a:solidFill>
              </a:rPr>
              <a:t>Sem</a:t>
            </a:r>
            <a:endParaRPr lang="en-IN" sz="1700" dirty="0" smtClean="0">
              <a:solidFill>
                <a:schemeClr val="tx1"/>
              </a:solidFill>
            </a:endParaRPr>
          </a:p>
          <a:p>
            <a:pPr>
              <a:buNone/>
            </a:pPr>
            <a:endParaRPr lang="en-IN" sz="1600" dirty="0" smtClean="0">
              <a:solidFill>
                <a:schemeClr val="tx1"/>
              </a:solidFill>
            </a:endParaRPr>
          </a:p>
          <a:p>
            <a:pPr>
              <a:buNone/>
            </a:pPr>
            <a:endParaRPr lang="en-IN" sz="1600" dirty="0" smtClean="0">
              <a:solidFill>
                <a:schemeClr val="tx1"/>
              </a:solidFill>
            </a:endParaRPr>
          </a:p>
          <a:p>
            <a:pPr>
              <a:buNone/>
            </a:pPr>
            <a:endParaRPr lang="en-IN" sz="1600" dirty="0" smtClean="0">
              <a:solidFill>
                <a:schemeClr val="tx1"/>
              </a:solidFill>
            </a:endParaRPr>
          </a:p>
          <a:p>
            <a:pPr>
              <a:buNone/>
            </a:pPr>
            <a:endParaRPr lang="en-IN" sz="1600" dirty="0" smtClean="0">
              <a:solidFill>
                <a:schemeClr val="tx1"/>
              </a:solidFill>
            </a:endParaRPr>
          </a:p>
          <a:p>
            <a:pPr>
              <a:buNone/>
            </a:pPr>
            <a:endParaRPr lang="en-IN" sz="1600" dirty="0" smtClean="0">
              <a:solidFill>
                <a:schemeClr val="tx1"/>
              </a:solidFill>
            </a:endParaRPr>
          </a:p>
          <a:p>
            <a:pPr>
              <a:buNone/>
            </a:pPr>
            <a:endParaRPr lang="en-IN" sz="1600" dirty="0" smtClean="0">
              <a:solidFill>
                <a:schemeClr val="tx1"/>
              </a:solidFill>
            </a:endParaRPr>
          </a:p>
          <a:p>
            <a:pPr>
              <a:buNone/>
            </a:pPr>
            <a:endParaRPr lang="en-IN" sz="1600" dirty="0" smtClean="0">
              <a:solidFill>
                <a:schemeClr val="tx1"/>
              </a:solidFill>
            </a:endParaRPr>
          </a:p>
          <a:p>
            <a:pPr>
              <a:buNone/>
            </a:pPr>
            <a:r>
              <a:rPr lang="en-IN" dirty="0" smtClean="0">
                <a:solidFill>
                  <a:schemeClr val="tx1"/>
                </a:solidFill>
              </a:rPr>
              <a:t>Under the Guidance of :- </a:t>
            </a:r>
            <a:r>
              <a:rPr lang="en-US" dirty="0" smtClean="0">
                <a:solidFill>
                  <a:schemeClr val="tx1"/>
                </a:solidFill>
              </a:rPr>
              <a:t>Prof. </a:t>
            </a:r>
            <a:r>
              <a:rPr lang="en-IN" dirty="0" err="1" smtClean="0">
                <a:solidFill>
                  <a:schemeClr val="tx1"/>
                </a:solidFill>
              </a:rPr>
              <a:t>Gourav</a:t>
            </a:r>
            <a:r>
              <a:rPr lang="en-IN" dirty="0" smtClean="0">
                <a:solidFill>
                  <a:schemeClr val="tx1"/>
                </a:solidFill>
              </a:rPr>
              <a:t> </a:t>
            </a:r>
            <a:r>
              <a:rPr lang="en-US" dirty="0" err="1" smtClean="0">
                <a:solidFill>
                  <a:schemeClr val="tx1"/>
                </a:solidFill>
              </a:rPr>
              <a:t>Baranwal</a:t>
            </a:r>
            <a:r>
              <a:rPr lang="en-US" dirty="0" smtClean="0">
                <a:solidFill>
                  <a:schemeClr val="tx1"/>
                </a:solidFill>
              </a:rPr>
              <a:t> Sir</a:t>
            </a:r>
            <a:endParaRPr lang="en-IN" dirty="0" smtClean="0">
              <a:solidFill>
                <a:schemeClr val="tx1"/>
              </a:solidFill>
            </a:endParaRPr>
          </a:p>
          <a:p>
            <a:pPr>
              <a:buNone/>
            </a:pPr>
            <a:endParaRPr lang="en-IN" sz="1600" dirty="0" smtClean="0">
              <a:solidFill>
                <a:schemeClr val="tx1"/>
              </a:solidFill>
            </a:endParaRPr>
          </a:p>
          <a:p>
            <a:pPr>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Libraries Used</a:t>
            </a:r>
            <a:endParaRPr/>
          </a:p>
        </p:txBody>
      </p:sp>
      <p:sp>
        <p:nvSpPr>
          <p:cNvPr id="94" name="Google Shape;9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AutoNum type="arabicPeriod"/>
            </a:pPr>
            <a:r>
              <a:rPr lang="en" sz="2000">
                <a:solidFill>
                  <a:schemeClr val="dk1"/>
                </a:solidFill>
              </a:rPr>
              <a:t>Face Recognition</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a:solidFill>
                  <a:schemeClr val="dk1"/>
                </a:solidFill>
              </a:rPr>
              <a:t>OpenCV</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a:solidFill>
                  <a:schemeClr val="dk1"/>
                </a:solidFill>
              </a:rPr>
              <a:t>Scipy</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a:solidFill>
                  <a:schemeClr val="dk1"/>
                </a:solidFill>
              </a:rPr>
              <a:t>Playsound</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a:solidFill>
                  <a:schemeClr val="dk1"/>
                </a:solidFill>
              </a:rPr>
              <a:t>Numpy</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a:solidFill>
                  <a:schemeClr val="dk1"/>
                </a:solidFill>
              </a:rPr>
              <a:t>Threading</a:t>
            </a:r>
            <a:endParaRPr sz="2000">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Implementation</a:t>
            </a:r>
            <a:endParaRPr lang="en-US" dirty="0"/>
          </a:p>
        </p:txBody>
      </p:sp>
      <p:pic>
        <p:nvPicPr>
          <p:cNvPr id="1026" name="Picture 2" descr="C:\Users\Barfa\OneDrive\Pictures\Screenshots\Screenshot (86).png"/>
          <p:cNvPicPr>
            <a:picLocks noChangeAspect="1" noChangeArrowheads="1"/>
          </p:cNvPicPr>
          <p:nvPr/>
        </p:nvPicPr>
        <p:blipFill>
          <a:blip r:embed="rId2"/>
          <a:srcRect/>
          <a:stretch>
            <a:fillRect/>
          </a:stretch>
        </p:blipFill>
        <p:spPr bwMode="auto">
          <a:xfrm>
            <a:off x="4753510" y="1440873"/>
            <a:ext cx="3457039" cy="2586182"/>
          </a:xfrm>
          <a:prstGeom prst="rect">
            <a:avLst/>
          </a:prstGeom>
          <a:noFill/>
        </p:spPr>
      </p:pic>
      <p:pic>
        <p:nvPicPr>
          <p:cNvPr id="1027" name="Picture 3" descr="C:\Users\Barfa\OneDrive\Pictures\Screenshots\Screenshot (85).png"/>
          <p:cNvPicPr>
            <a:picLocks noChangeAspect="1" noChangeArrowheads="1"/>
          </p:cNvPicPr>
          <p:nvPr/>
        </p:nvPicPr>
        <p:blipFill>
          <a:blip r:embed="rId3"/>
          <a:srcRect/>
          <a:stretch>
            <a:fillRect/>
          </a:stretch>
        </p:blipFill>
        <p:spPr bwMode="auto">
          <a:xfrm>
            <a:off x="4754735" y="1445766"/>
            <a:ext cx="3452640" cy="2568588"/>
          </a:xfrm>
          <a:prstGeom prst="rect">
            <a:avLst/>
          </a:prstGeom>
          <a:noFill/>
        </p:spPr>
      </p:pic>
      <p:pic>
        <p:nvPicPr>
          <p:cNvPr id="1028" name="Picture 4" descr="C:\Users\Barfa\OneDrive\Pictures\Screenshots\Screenshot (86).png"/>
          <p:cNvPicPr>
            <a:picLocks noChangeAspect="1" noChangeArrowheads="1"/>
          </p:cNvPicPr>
          <p:nvPr/>
        </p:nvPicPr>
        <p:blipFill>
          <a:blip r:embed="rId2"/>
          <a:srcRect/>
          <a:stretch>
            <a:fillRect/>
          </a:stretch>
        </p:blipFill>
        <p:spPr bwMode="auto">
          <a:xfrm>
            <a:off x="828820" y="1464685"/>
            <a:ext cx="3403602" cy="254620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281275"/>
            <a:ext cx="8520600" cy="5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Survey :</a:t>
            </a:r>
            <a:endParaRPr/>
          </a:p>
        </p:txBody>
      </p:sp>
      <p:graphicFrame>
        <p:nvGraphicFramePr>
          <p:cNvPr id="100" name="Google Shape;100;p21"/>
          <p:cNvGraphicFramePr/>
          <p:nvPr/>
        </p:nvGraphicFramePr>
        <p:xfrm>
          <a:off x="199050" y="1017760"/>
          <a:ext cx="8799000" cy="3658575"/>
        </p:xfrm>
        <a:graphic>
          <a:graphicData uri="http://schemas.openxmlformats.org/drawingml/2006/table">
            <a:tbl>
              <a:tblPr>
                <a:noFill/>
                <a:tableStyleId>{4762E4F1-72DB-423F-BB71-1319C91A675C}</a:tableStyleId>
              </a:tblPr>
              <a:tblGrid>
                <a:gridCol w="776500"/>
                <a:gridCol w="1154750"/>
                <a:gridCol w="1369450"/>
                <a:gridCol w="1614850"/>
                <a:gridCol w="1011600"/>
                <a:gridCol w="1525875"/>
                <a:gridCol w="1345975"/>
              </a:tblGrid>
              <a:tr h="355200">
                <a:tc>
                  <a:txBody>
                    <a:bodyPr/>
                    <a:lstStyle/>
                    <a:p>
                      <a:pPr marL="0" lvl="0" indent="0" algn="l" rtl="0">
                        <a:spcBef>
                          <a:spcPts val="0"/>
                        </a:spcBef>
                        <a:spcAft>
                          <a:spcPts val="0"/>
                        </a:spcAft>
                        <a:buNone/>
                      </a:pPr>
                      <a:r>
                        <a:rPr lang="en" sz="1000" dirty="0">
                          <a:solidFill>
                            <a:schemeClr val="dk1"/>
                          </a:solidFill>
                        </a:rPr>
                        <a:t>Sn. No.</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Author</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Journal</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Topic</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Date</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Methodology</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Issues</a:t>
                      </a:r>
                      <a:endParaRPr sz="1000">
                        <a:solidFill>
                          <a:schemeClr val="dk1"/>
                        </a:solidFill>
                      </a:endParaRPr>
                    </a:p>
                  </a:txBody>
                  <a:tcPr marL="91425" marR="91425" marT="91425" marB="91425"/>
                </a:tc>
              </a:tr>
              <a:tr h="1108875">
                <a:tc>
                  <a:txBody>
                    <a:bodyPr/>
                    <a:lstStyle/>
                    <a:p>
                      <a:pPr marL="0" lvl="0" indent="0" algn="l" rtl="0">
                        <a:spcBef>
                          <a:spcPts val="0"/>
                        </a:spcBef>
                        <a:spcAft>
                          <a:spcPts val="0"/>
                        </a:spcAft>
                        <a:buNone/>
                      </a:pPr>
                      <a:r>
                        <a:rPr lang="en" sz="1000">
                          <a:solidFill>
                            <a:schemeClr val="dk1"/>
                          </a:solidFill>
                        </a:rPr>
                        <a:t>01</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V Triyanti and H Iridiastadi </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Open Access proceedings Journal of Physics</a:t>
                      </a:r>
                      <a:endParaRPr sz="1000"/>
                    </a:p>
                  </a:txBody>
                  <a:tcPr marL="91425" marR="91425" marT="91425" marB="91425"/>
                </a:tc>
                <a:tc>
                  <a:txBody>
                    <a:bodyPr/>
                    <a:lstStyle/>
                    <a:p>
                      <a:pPr marL="0" lvl="0" indent="0" algn="l" rtl="0">
                        <a:spcBef>
                          <a:spcPts val="0"/>
                        </a:spcBef>
                        <a:spcAft>
                          <a:spcPts val="0"/>
                        </a:spcAft>
                        <a:buNone/>
                      </a:pPr>
                      <a:r>
                        <a:rPr lang="en" sz="1000">
                          <a:solidFill>
                            <a:schemeClr val="dk1"/>
                          </a:solidFill>
                        </a:rPr>
                        <a:t>Challenges in detecting drowsiness based on</a:t>
                      </a:r>
                      <a:endParaRPr sz="1000">
                        <a:solidFill>
                          <a:schemeClr val="dk1"/>
                        </a:solidFill>
                      </a:endParaRPr>
                    </a:p>
                    <a:p>
                      <a:pPr marL="0" lvl="0" indent="0" algn="l" rtl="0">
                        <a:spcBef>
                          <a:spcPts val="0"/>
                        </a:spcBef>
                        <a:spcAft>
                          <a:spcPts val="0"/>
                        </a:spcAft>
                        <a:buNone/>
                      </a:pPr>
                      <a:r>
                        <a:rPr lang="en" sz="1000">
                          <a:solidFill>
                            <a:schemeClr val="dk1"/>
                          </a:solidFill>
                        </a:rPr>
                        <a:t>driver’s behavior</a:t>
                      </a:r>
                      <a:endParaRPr sz="1000">
                        <a:solidFill>
                          <a:schemeClr val="dk1"/>
                        </a:solidFill>
                      </a:endParaRPr>
                    </a:p>
                    <a:p>
                      <a:pPr marL="0" lvl="0" indent="0" algn="l" rtl="0">
                        <a:spcBef>
                          <a:spcPts val="0"/>
                        </a:spcBef>
                        <a:spcAft>
                          <a:spcPts val="0"/>
                        </a:spcAft>
                        <a:buNone/>
                      </a:pP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june 2017</a:t>
                      </a:r>
                      <a:endParaRPr sz="1000"/>
                    </a:p>
                  </a:txBody>
                  <a:tcPr marL="91425" marR="91425" marT="91425" marB="91425"/>
                </a:tc>
                <a:tc>
                  <a:txBody>
                    <a:bodyPr/>
                    <a:lstStyle/>
                    <a:p>
                      <a:pPr marL="0" lvl="0" indent="0" algn="l" rtl="0">
                        <a:spcBef>
                          <a:spcPts val="0"/>
                        </a:spcBef>
                        <a:spcAft>
                          <a:spcPts val="0"/>
                        </a:spcAft>
                        <a:buNone/>
                      </a:pPr>
                      <a:r>
                        <a:rPr lang="en" sz="1000">
                          <a:solidFill>
                            <a:schemeClr val="dk1"/>
                          </a:solidFill>
                        </a:rPr>
                        <a:t>Detect Drowsiness in Driver using brainwave, heart rate and  electric signals from muscle cells</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other factors should also be considered, including the environment and driving behavior itself</a:t>
                      </a:r>
                      <a:endParaRPr sz="1000">
                        <a:solidFill>
                          <a:schemeClr val="dk1"/>
                        </a:solidFill>
                      </a:endParaRPr>
                    </a:p>
                  </a:txBody>
                  <a:tcPr marL="91425" marR="91425" marT="91425" marB="91425"/>
                </a:tc>
              </a:tr>
              <a:tr h="1019325">
                <a:tc>
                  <a:txBody>
                    <a:bodyPr/>
                    <a:lstStyle/>
                    <a:p>
                      <a:pPr marL="0" lvl="0" indent="0" algn="l" rtl="0">
                        <a:spcBef>
                          <a:spcPts val="0"/>
                        </a:spcBef>
                        <a:spcAft>
                          <a:spcPts val="0"/>
                        </a:spcAft>
                        <a:buNone/>
                      </a:pPr>
                      <a:r>
                        <a:rPr lang="en" sz="1000">
                          <a:solidFill>
                            <a:schemeClr val="dk1"/>
                          </a:solidFill>
                        </a:rPr>
                        <a:t>02</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Sukrit Mehta, Sharad Dadhich, Sahil Gumber, Arpita Jadhav Bhatt</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SSRN</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Real-Time Driver Drowsiness Detection System Using Eye Aspect</a:t>
                      </a:r>
                      <a:endParaRPr sz="1000">
                        <a:solidFill>
                          <a:schemeClr val="dk1"/>
                        </a:solidFill>
                      </a:endParaRPr>
                    </a:p>
                    <a:p>
                      <a:pPr marL="0" lvl="0" indent="0" algn="l" rtl="0">
                        <a:spcBef>
                          <a:spcPts val="0"/>
                        </a:spcBef>
                        <a:spcAft>
                          <a:spcPts val="0"/>
                        </a:spcAft>
                        <a:buNone/>
                      </a:pPr>
                      <a:r>
                        <a:rPr lang="en" sz="1000">
                          <a:solidFill>
                            <a:schemeClr val="dk1"/>
                          </a:solidFill>
                        </a:rPr>
                        <a:t>Ratio and Eye Closure Ratio </a:t>
                      </a:r>
                      <a:endParaRPr sz="1000">
                        <a:solidFill>
                          <a:schemeClr val="dk1"/>
                        </a:solidFill>
                      </a:endParaRPr>
                    </a:p>
                    <a:p>
                      <a:pPr marL="0" lvl="0" indent="0" algn="l" rtl="0">
                        <a:spcBef>
                          <a:spcPts val="0"/>
                        </a:spcBef>
                        <a:spcAft>
                          <a:spcPts val="0"/>
                        </a:spcAft>
                        <a:buNone/>
                      </a:pP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feb 2019</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Proposed Drowsiness Detection Algorithm using facial landmark</a:t>
                      </a:r>
                      <a:endParaRPr sz="1000"/>
                    </a:p>
                  </a:txBody>
                  <a:tcPr marL="91425" marR="91425" marT="91425" marB="91425"/>
                </a:tc>
                <a:tc>
                  <a:txBody>
                    <a:bodyPr/>
                    <a:lstStyle/>
                    <a:p>
                      <a:pPr marL="0" lvl="0" indent="0" algn="l" rtl="0">
                        <a:spcBef>
                          <a:spcPts val="0"/>
                        </a:spcBef>
                        <a:spcAft>
                          <a:spcPts val="0"/>
                        </a:spcAft>
                        <a:buNone/>
                      </a:pPr>
                      <a:r>
                        <a:rPr lang="en" sz="1000">
                          <a:solidFill>
                            <a:schemeClr val="dk1"/>
                          </a:solidFill>
                        </a:rPr>
                        <a:t>can be e extended for different types users such as bike riders or in different domains like railways, airlines etc</a:t>
                      </a:r>
                      <a:endParaRPr sz="1000">
                        <a:solidFill>
                          <a:schemeClr val="dk1"/>
                        </a:solidFill>
                      </a:endParaRPr>
                    </a:p>
                  </a:txBody>
                  <a:tcPr marL="91425" marR="91425" marT="91425" marB="91425"/>
                </a:tc>
              </a:tr>
              <a:tr h="716275">
                <a:tc>
                  <a:txBody>
                    <a:bodyPr/>
                    <a:lstStyle/>
                    <a:p>
                      <a:pPr marL="0" lvl="0" indent="0" algn="l" rtl="0">
                        <a:spcBef>
                          <a:spcPts val="0"/>
                        </a:spcBef>
                        <a:spcAft>
                          <a:spcPts val="0"/>
                        </a:spcAft>
                        <a:buNone/>
                      </a:pPr>
                      <a:r>
                        <a:rPr lang="en" sz="1000">
                          <a:solidFill>
                            <a:schemeClr val="dk1"/>
                          </a:solidFill>
                        </a:rPr>
                        <a:t>03</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Mohamad-Hoseyn Sigari  Mahmood Fathy and Mohsen Soryani2</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IJVT</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dirty="0">
                          <a:solidFill>
                            <a:schemeClr val="dk1"/>
                          </a:solidFill>
                        </a:rPr>
                        <a:t>A Driver Face Monitoring System for Fatigue and Distraction Detection</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14 Jan 2013</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fuzzy logic </a:t>
                      </a:r>
                      <a:endParaRPr sz="1000">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rPr>
                        <a:t>face tracking method which is inaccurate and very computationally complex.</a:t>
                      </a:r>
                      <a:endParaRPr sz="1000">
                        <a:solidFill>
                          <a:schemeClr val="dk1"/>
                        </a:solidFill>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Identifying issues:</a:t>
            </a:r>
            <a:endParaRPr/>
          </a:p>
        </p:txBody>
      </p:sp>
      <p:sp>
        <p:nvSpPr>
          <p:cNvPr id="106" name="Google Shape;10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rPr>
              <a:t>Face should be in light otherwise is will not be able to detect eyes.</a:t>
            </a:r>
            <a:endParaRPr sz="2000">
              <a:solidFill>
                <a:schemeClr val="dk1"/>
              </a:solidFill>
            </a:endParaRPr>
          </a:p>
          <a:p>
            <a:pPr marL="0" lvl="0" indent="0" algn="l" rtl="0">
              <a:spcBef>
                <a:spcPts val="1600"/>
              </a:spcBef>
              <a:spcAft>
                <a:spcPts val="1600"/>
              </a:spcAft>
              <a:buNone/>
            </a:pPr>
            <a:r>
              <a:rPr lang="en" sz="2000">
                <a:solidFill>
                  <a:schemeClr val="dk1"/>
                </a:solidFill>
              </a:rPr>
              <a:t>Some peoples have already very small eyes so we need to minimise eye aspect ratio in that case.</a:t>
            </a:r>
            <a:endParaRPr sz="2000">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issues:</a:t>
            </a:r>
            <a:endParaRPr/>
          </a:p>
        </p:txBody>
      </p:sp>
      <p:sp>
        <p:nvSpPr>
          <p:cNvPr id="112" name="Google Shape;11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rPr>
              <a:t>Implemented yawn </a:t>
            </a:r>
            <a:r>
              <a:rPr lang="en" dirty="0" smtClean="0">
                <a:solidFill>
                  <a:schemeClr val="dk1"/>
                </a:solidFill>
              </a:rPr>
              <a:t>detection </a:t>
            </a:r>
            <a:r>
              <a:rPr lang="en" dirty="0">
                <a:solidFill>
                  <a:schemeClr val="dk1"/>
                </a:solidFill>
              </a:rPr>
              <a:t>by which if in any situation drowsiness detection is not working than yawn </a:t>
            </a:r>
            <a:r>
              <a:rPr lang="en" dirty="0" smtClean="0">
                <a:solidFill>
                  <a:schemeClr val="dk1"/>
                </a:solidFill>
              </a:rPr>
              <a:t>detection </a:t>
            </a:r>
            <a:r>
              <a:rPr lang="en" dirty="0">
                <a:solidFill>
                  <a:schemeClr val="dk1"/>
                </a:solidFill>
              </a:rPr>
              <a:t>can also help in that case.</a:t>
            </a:r>
            <a:endParaRPr>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a:p>
        </p:txBody>
      </p:sp>
      <p:sp>
        <p:nvSpPr>
          <p:cNvPr id="112" name="Google Shape;11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smtClean="0">
                <a:solidFill>
                  <a:schemeClr val="tx1"/>
                </a:solidFill>
              </a:rPr>
              <a:t>In this work, a real time system that monitors and detects the loss of attention of drivers of </a:t>
            </a:r>
            <a:r>
              <a:rPr lang="en-US" dirty="0" smtClean="0">
                <a:solidFill>
                  <a:schemeClr val="tx1"/>
                </a:solidFill>
              </a:rPr>
              <a:t>vehicles. </a:t>
            </a:r>
            <a:r>
              <a:rPr lang="en-US" dirty="0" smtClean="0">
                <a:solidFill>
                  <a:schemeClr val="tx1"/>
                </a:solidFill>
              </a:rPr>
              <a:t>Non-intrusive methods have been preferred over intrusive methods to prevent the driver from being distracted due to the sensors attached on his body</a:t>
            </a:r>
            <a:r>
              <a:rPr lang="en-US" dirty="0" smtClean="0"/>
              <a:t>. </a:t>
            </a:r>
            <a:r>
              <a:rPr lang="en-US" dirty="0" smtClean="0">
                <a:solidFill>
                  <a:schemeClr val="tx1"/>
                </a:solidFill>
              </a:rPr>
              <a:t>Accuracy </a:t>
            </a:r>
            <a:r>
              <a:rPr lang="en-US" dirty="0" smtClean="0">
                <a:solidFill>
                  <a:schemeClr val="tx1"/>
                </a:solidFill>
              </a:rPr>
              <a:t>of </a:t>
            </a:r>
            <a:r>
              <a:rPr lang="en-US" dirty="0" smtClean="0">
                <a:solidFill>
                  <a:schemeClr val="tx1"/>
                </a:solidFill>
              </a:rPr>
              <a:t>this </a:t>
            </a:r>
            <a:r>
              <a:rPr lang="en-US" dirty="0" smtClean="0">
                <a:solidFill>
                  <a:schemeClr val="tx1"/>
                </a:solidFill>
              </a:rPr>
              <a:t>proposed system improves with the increase in brightness of the surrounding environment. The work can be extended for different types users such as bike riders or in different domains like railways, airlines etc.</a:t>
            </a:r>
          </a:p>
          <a:p>
            <a:pPr marL="0" indent="0">
              <a:spcAft>
                <a:spcPts val="160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solidFill>
                  <a:schemeClr val="dk1"/>
                </a:solidFill>
              </a:rPr>
              <a:t>                  </a:t>
            </a:r>
            <a:endParaRPr sz="4400">
              <a:solidFill>
                <a:schemeClr val="dk1"/>
              </a:solidFill>
            </a:endParaRPr>
          </a:p>
          <a:p>
            <a:pPr marL="0" lvl="0" indent="0" algn="l" rtl="0">
              <a:spcBef>
                <a:spcPts val="1600"/>
              </a:spcBef>
              <a:spcAft>
                <a:spcPts val="1600"/>
              </a:spcAft>
              <a:buNone/>
            </a:pPr>
            <a:r>
              <a:rPr lang="en" sz="4400">
                <a:solidFill>
                  <a:schemeClr val="dk1"/>
                </a:solidFill>
              </a:rPr>
              <a:t>                  Thank you</a:t>
            </a:r>
            <a:endParaRPr sz="4400">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US" dirty="0"/>
          </a:p>
        </p:txBody>
      </p:sp>
      <p:sp>
        <p:nvSpPr>
          <p:cNvPr id="3" name="Text Placeholder 2"/>
          <p:cNvSpPr>
            <a:spLocks noGrp="1"/>
          </p:cNvSpPr>
          <p:nvPr>
            <p:ph type="body" idx="1"/>
          </p:nvPr>
        </p:nvSpPr>
        <p:spPr/>
        <p:txBody>
          <a:bodyPr/>
          <a:lstStyle/>
          <a:p>
            <a:r>
              <a:rPr lang="en-IN" dirty="0" smtClean="0">
                <a:solidFill>
                  <a:schemeClr val="tx1"/>
                </a:solidFill>
              </a:rPr>
              <a:t>Problem Description</a:t>
            </a:r>
          </a:p>
          <a:p>
            <a:r>
              <a:rPr lang="en-IN" dirty="0" smtClean="0">
                <a:solidFill>
                  <a:schemeClr val="tx1"/>
                </a:solidFill>
              </a:rPr>
              <a:t>Methodology</a:t>
            </a:r>
          </a:p>
          <a:p>
            <a:r>
              <a:rPr lang="en-IN" dirty="0" smtClean="0">
                <a:solidFill>
                  <a:schemeClr val="tx1"/>
                </a:solidFill>
              </a:rPr>
              <a:t>Implementation</a:t>
            </a:r>
          </a:p>
          <a:p>
            <a:r>
              <a:rPr lang="en-IN" dirty="0" smtClean="0">
                <a:solidFill>
                  <a:schemeClr val="tx1"/>
                </a:solidFill>
              </a:rPr>
              <a:t>Literature Survey</a:t>
            </a:r>
          </a:p>
          <a:p>
            <a:r>
              <a:rPr lang="en-IN" dirty="0" smtClean="0">
                <a:solidFill>
                  <a:schemeClr val="tx1"/>
                </a:solidFill>
              </a:rPr>
              <a:t>Identifying issues</a:t>
            </a:r>
          </a:p>
          <a:p>
            <a:r>
              <a:rPr lang="en-IN" dirty="0" smtClean="0">
                <a:solidFill>
                  <a:schemeClr val="tx1"/>
                </a:solidFill>
              </a:rPr>
              <a:t>Addressing </a:t>
            </a:r>
            <a:r>
              <a:rPr lang="en-IN" dirty="0" smtClean="0">
                <a:solidFill>
                  <a:schemeClr val="tx1"/>
                </a:solidFill>
              </a:rPr>
              <a:t>issues</a:t>
            </a:r>
          </a:p>
          <a:p>
            <a:r>
              <a:rPr lang="en-IN" dirty="0" err="1" smtClean="0">
                <a:solidFill>
                  <a:schemeClr val="tx1"/>
                </a:solidFill>
              </a:rPr>
              <a:t>Conclution</a:t>
            </a:r>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Problem Description </a:t>
            </a:r>
            <a:endParaRPr sz="3200"/>
          </a:p>
        </p:txBody>
      </p:sp>
      <p:sp>
        <p:nvSpPr>
          <p:cNvPr id="55" name="Google Shape;55;p13"/>
          <p:cNvSpPr txBox="1">
            <a:spLocks noGrp="1"/>
          </p:cNvSpPr>
          <p:nvPr>
            <p:ph type="body" idx="1"/>
          </p:nvPr>
        </p:nvSpPr>
        <p:spPr>
          <a:xfrm>
            <a:off x="311700" y="1152475"/>
            <a:ext cx="8520600" cy="3416400"/>
          </a:xfrm>
          <a:prstGeom prst="rect">
            <a:avLst/>
          </a:prstGeom>
          <a:ln>
            <a:solidFill>
              <a:schemeClr val="tx1"/>
            </a:solidFill>
          </a:ln>
        </p:spPr>
        <p:txBody>
          <a:bodyPr spcFirstLastPara="1" wrap="square" lIns="91425" tIns="91425" rIns="91425" bIns="91425" anchor="t" anchorCtr="0">
            <a:noAutofit/>
          </a:bodyPr>
          <a:lstStyle/>
          <a:p>
            <a:pPr marL="0" lvl="0" indent="0">
              <a:spcAft>
                <a:spcPts val="1600"/>
              </a:spcAft>
              <a:buNone/>
            </a:pPr>
            <a:r>
              <a:rPr lang="en-US" sz="2800" dirty="0" smtClean="0"/>
              <a:t> </a:t>
            </a:r>
            <a:r>
              <a:rPr lang="en-US" sz="2100" dirty="0" smtClean="0">
                <a:solidFill>
                  <a:schemeClr val="dk1"/>
                </a:solidFill>
              </a:rPr>
              <a:t>Various studies have suggested that around 20% of all road accident are fatigue-related. The main aim of this is to develop a drowsiness detection system by monitoring the facial expression; it is believed that the symptoms of driver fatigue can be detected early enough to avoid a car accident. Detection of fatigue involves the observation of eye movements and blink patterns.</a:t>
            </a:r>
            <a:r>
              <a:rPr lang="en-US" sz="2100" dirty="0" smtClean="0"/>
              <a:t> </a:t>
            </a:r>
          </a:p>
          <a:p>
            <a:pPr marL="0" lvl="0" indent="0">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631650"/>
            <a:ext cx="8520600" cy="3937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None/>
            </a:pPr>
            <a:r>
              <a:rPr lang="en" sz="2000" dirty="0" smtClean="0">
                <a:solidFill>
                  <a:schemeClr val="dk1"/>
                </a:solidFill>
              </a:rPr>
              <a:t>                  </a:t>
            </a:r>
          </a:p>
          <a:p>
            <a:pPr marL="457200" lvl="0" indent="-355600" algn="l" rtl="0">
              <a:spcBef>
                <a:spcPts val="0"/>
              </a:spcBef>
              <a:spcAft>
                <a:spcPts val="0"/>
              </a:spcAft>
              <a:buClr>
                <a:schemeClr val="dk1"/>
              </a:buClr>
              <a:buSzPts val="2000"/>
              <a:buAutoNum type="arabicPeriod"/>
            </a:pPr>
            <a:r>
              <a:rPr lang="en" sz="2000" dirty="0" smtClean="0">
                <a:solidFill>
                  <a:schemeClr val="dk1"/>
                </a:solidFill>
              </a:rPr>
              <a:t>Driver </a:t>
            </a:r>
            <a:r>
              <a:rPr lang="en" sz="2000" dirty="0">
                <a:solidFill>
                  <a:schemeClr val="dk1"/>
                </a:solidFill>
              </a:rPr>
              <a:t>drowsiness detection is a car safety technology which helps to save the life of the driver by preventing accidents when the driver is getting drowsy. </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dirty="0">
                <a:solidFill>
                  <a:schemeClr val="dk1"/>
                </a:solidFill>
              </a:rPr>
              <a:t>The main objective is to first design a system to detect driver’s drowsiness by continuously </a:t>
            </a:r>
            <a:r>
              <a:rPr lang="en" sz="2000" dirty="0" smtClean="0">
                <a:solidFill>
                  <a:schemeClr val="dk1"/>
                </a:solidFill>
              </a:rPr>
              <a:t>monitoring the eye.  </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dirty="0">
                <a:solidFill>
                  <a:schemeClr val="dk1"/>
                </a:solidFill>
              </a:rPr>
              <a:t>The system works in spite of driver wearing spectacles and in various lighting conditions. </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 sz="2000" dirty="0">
                <a:solidFill>
                  <a:schemeClr val="dk1"/>
                </a:solidFill>
              </a:rPr>
              <a:t> To alert the driver on the detection of drowsiness by using buzzer or alarm</a:t>
            </a:r>
            <a:endParaRPr sz="200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3117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a:t>
            </a:r>
            <a:endParaRPr/>
          </a:p>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solidFill>
                  <a:schemeClr val="dk1"/>
                </a:solidFill>
              </a:rPr>
              <a:t>First, we’ll set up a camera that monitors a stream for faces.</a:t>
            </a:r>
            <a:endParaRPr sz="2100">
              <a:solidFill>
                <a:schemeClr val="dk1"/>
              </a:solidFill>
            </a:endParaRPr>
          </a:p>
          <a:p>
            <a:pPr marL="0" lvl="0" indent="0" algn="l" rtl="0">
              <a:spcBef>
                <a:spcPts val="1600"/>
              </a:spcBef>
              <a:spcAft>
                <a:spcPts val="0"/>
              </a:spcAft>
              <a:buNone/>
            </a:pPr>
            <a:r>
              <a:rPr lang="en" sz="2100" dirty="0">
                <a:solidFill>
                  <a:schemeClr val="dk1"/>
                </a:solidFill>
              </a:rPr>
              <a:t>If a face is found, we apply facial landmark detection and extract the eye regions.</a:t>
            </a:r>
            <a:endParaRPr sz="2100">
              <a:solidFill>
                <a:schemeClr val="dk1"/>
              </a:solidFill>
            </a:endParaRPr>
          </a:p>
          <a:p>
            <a:pPr marL="0" lvl="0" indent="0" algn="l" rtl="0">
              <a:spcBef>
                <a:spcPts val="1600"/>
              </a:spcBef>
              <a:spcAft>
                <a:spcPts val="1600"/>
              </a:spcAft>
              <a:buNone/>
            </a:pPr>
            <a:r>
              <a:rPr lang="en" sz="2100" dirty="0">
                <a:solidFill>
                  <a:schemeClr val="dk1"/>
                </a:solidFill>
              </a:rPr>
              <a:t>Now that we have the eye regions, we can compute the eye aspect ratio to determine if the eyes are closed.</a:t>
            </a:r>
            <a:endParaRPr sz="2100">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432500" y="752475"/>
            <a:ext cx="6102274" cy="3964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chemeClr val="dk1"/>
                </a:solidFill>
              </a:rPr>
              <a:t>If the eye aspect ratio indicates that the eyes have been closed for a sufficiently long enough amount of time, we’ll sound an alarm to wake up the driver.</a:t>
            </a:r>
            <a:endParaRPr sz="2600">
              <a:solidFill>
                <a:schemeClr val="dk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of extra functionalities and new Idea</a:t>
            </a:r>
            <a:endParaRPr/>
          </a:p>
        </p:txBody>
      </p:sp>
      <p:sp>
        <p:nvSpPr>
          <p:cNvPr id="82" name="Google Shape;8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dk1"/>
                </a:solidFill>
              </a:rPr>
              <a:t>Yawn detection : </a:t>
            </a:r>
            <a:endParaRPr sz="2600">
              <a:solidFill>
                <a:schemeClr val="dk1"/>
              </a:solidFill>
            </a:endParaRPr>
          </a:p>
          <a:p>
            <a:pPr marL="0" lvl="0" indent="0" algn="l" rtl="0">
              <a:spcBef>
                <a:spcPts val="1600"/>
              </a:spcBef>
              <a:spcAft>
                <a:spcPts val="1600"/>
              </a:spcAft>
              <a:buNone/>
            </a:pPr>
            <a:r>
              <a:rPr lang="en" sz="1900" dirty="0">
                <a:solidFill>
                  <a:schemeClr val="dk1"/>
                </a:solidFill>
                <a:highlight>
                  <a:schemeClr val="lt1"/>
                </a:highlight>
                <a:latin typeface="Georgia"/>
                <a:ea typeface="Georgia"/>
                <a:cs typeface="Georgia"/>
                <a:sym typeface="Georgia"/>
              </a:rPr>
              <a:t>Yawn Detection is all about detecting yawn( open one’s mouth wide and inhale deeply due to tiredness or boredom</a:t>
            </a:r>
            <a:r>
              <a:rPr lang="en" sz="1900" dirty="0" smtClean="0">
                <a:solidFill>
                  <a:schemeClr val="dk1"/>
                </a:solidFill>
                <a:highlight>
                  <a:schemeClr val="lt1"/>
                </a:highlight>
                <a:latin typeface="Georgia"/>
                <a:ea typeface="Georgia"/>
                <a:cs typeface="Georgia"/>
                <a:sym typeface="Georgia"/>
              </a:rPr>
              <a:t>). It </a:t>
            </a:r>
            <a:r>
              <a:rPr lang="en" sz="1900" dirty="0">
                <a:solidFill>
                  <a:schemeClr val="dk1"/>
                </a:solidFill>
                <a:highlight>
                  <a:schemeClr val="lt1"/>
                </a:highlight>
                <a:latin typeface="Georgia"/>
                <a:ea typeface="Georgia"/>
                <a:cs typeface="Georgia"/>
                <a:sym typeface="Georgia"/>
              </a:rPr>
              <a:t>can be used in various major applications like Self Driving Cars, Driver’s Fatigue detection, Driver’s Drowsiness detection, Driver’s consciousness detection etc.</a:t>
            </a:r>
            <a:endParaRPr sz="290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311700" y="3282375"/>
            <a:ext cx="8520600" cy="128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We will calculate the mean distance between upper and lower lips and check it with threshold.</a:t>
            </a:r>
            <a:endParaRPr>
              <a:solidFill>
                <a:schemeClr val="dk1"/>
              </a:solidFill>
            </a:endParaRPr>
          </a:p>
        </p:txBody>
      </p:sp>
      <p:pic>
        <p:nvPicPr>
          <p:cNvPr id="88" name="Google Shape;88;p19"/>
          <p:cNvPicPr preferRelativeResize="0"/>
          <p:nvPr/>
        </p:nvPicPr>
        <p:blipFill>
          <a:blip r:embed="rId3">
            <a:alphaModFix/>
          </a:blip>
          <a:stretch>
            <a:fillRect/>
          </a:stretch>
        </p:blipFill>
        <p:spPr>
          <a:xfrm>
            <a:off x="2943975" y="688050"/>
            <a:ext cx="3316200" cy="18837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1422</TotalTime>
  <Words>599</Words>
  <PresentationFormat>On-screen Show (16:9)</PresentationFormat>
  <Paragraphs>86</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Dark</vt:lpstr>
      <vt:lpstr>DRIVER DROWSINESS DETECTION</vt:lpstr>
      <vt:lpstr>Content</vt:lpstr>
      <vt:lpstr>Problem Description </vt:lpstr>
      <vt:lpstr>Slide 4</vt:lpstr>
      <vt:lpstr>Methodology : </vt:lpstr>
      <vt:lpstr>Slide 6</vt:lpstr>
      <vt:lpstr>Slide 7</vt:lpstr>
      <vt:lpstr>Implementation of extra functionalities and new Idea</vt:lpstr>
      <vt:lpstr>Slide 9</vt:lpstr>
      <vt:lpstr>Libraries Used</vt:lpstr>
      <vt:lpstr>Implementation</vt:lpstr>
      <vt:lpstr>Literature Survey :</vt:lpstr>
      <vt:lpstr>Identifying issues:</vt:lpstr>
      <vt:lpstr>Addressing the issues:</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Statment</dc:title>
  <cp:lastModifiedBy>Aayush Barfa</cp:lastModifiedBy>
  <cp:revision>56</cp:revision>
  <dcterms:modified xsi:type="dcterms:W3CDTF">2021-02-20T07:36:31Z</dcterms:modified>
</cp:coreProperties>
</file>