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9149E-AC7A-4777-98BA-87CBBFFFDE8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164A-91F9-440D-9AEB-DBB83B15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6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0A1D7-41F4-4ABD-BFCE-86B7BE9B3D4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5000" y="327025"/>
            <a:ext cx="5588000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9F1-0E46-4FF7-A089-F3C4341B5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A8EC-3BBE-48C6-9841-FC983CF0B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0AE6-7414-4391-A0D0-1C002D49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E17A-FF5D-47C3-8968-FEC13A2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3067-AB51-4248-AC32-E6D8092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1059-A46D-40CA-A5A6-7E187BDB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9D5CB-D94B-40FE-84BF-E0B089793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5E5E-56D9-4D8C-A869-B7001128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5749-C410-4BF3-BBE5-23CA6502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FEC4-B644-4E26-A307-9D74A03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D88F4-89D4-49B7-9408-A15AEDB90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B153-2AD9-4BAA-8E4B-AD0B5985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A6CC-7872-4283-B692-D0B36A48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ACD1-87A9-4763-99C1-93F7EAC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83DF-774C-4920-BA35-C7A6AEA6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CC1C-1AA9-4EEA-8619-2FC47E03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1BFA-E44B-4F78-AC44-1A96ECBC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33E2-553A-468B-8588-55C2D53A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2747-7C2D-4E0B-BFA1-6A5B19667CE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3F1-9782-463C-AE4C-5FE75A3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15EE-3597-4A6F-B425-4210423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E6BC-B64B-4CE1-BFE6-DA456DB44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2459AB6-709E-423E-9A64-DA8A4D06D3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18" b="4849"/>
          <a:stretch/>
        </p:blipFill>
        <p:spPr bwMode="gray">
          <a:xfrm>
            <a:off x="4831872" y="-10346"/>
            <a:ext cx="7360129" cy="673500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>
            <p:ph type="ctrTitle"/>
          </p:nvPr>
        </p:nvSpPr>
        <p:spPr bwMode="gray">
          <a:xfrm>
            <a:off x="448174" y="923544"/>
            <a:ext cx="4234775" cy="190195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3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448174" y="3849624"/>
            <a:ext cx="4234775" cy="905256"/>
          </a:xfrm>
        </p:spPr>
        <p:txBody>
          <a:bodyPr lIns="0" tIns="0" rIns="0" bIns="0" anchor="b" anchorCtr="0"/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00050" indent="0">
              <a:buNone/>
              <a:defRPr/>
            </a:lvl2pPr>
            <a:lvl3pPr marL="742950" indent="0">
              <a:buNone/>
              <a:defRPr/>
            </a:lvl3pPr>
            <a:lvl4pPr marL="1095375" indent="0">
              <a:buNone/>
              <a:defRPr/>
            </a:lvl4pPr>
            <a:lvl5pPr marL="13700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gray">
          <a:xfrm>
            <a:off x="448174" y="4974336"/>
            <a:ext cx="4234775" cy="438150"/>
          </a:xfrm>
        </p:spPr>
        <p:txBody>
          <a:bodyPr lIns="0" tIns="0" rIns="0" bIns="0" anchor="t" anchorCtr="0"/>
          <a:lstStyle>
            <a:lvl1pPr marL="0" indent="0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/>
        </p:nvSpPr>
        <p:spPr bwMode="gray">
          <a:xfrm>
            <a:off x="0" y="6216149"/>
            <a:ext cx="12192000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0E02DB8-7DF9-4D61-B849-4927B0A5751D}"/>
              </a:ext>
            </a:extLst>
          </p:cNvPr>
          <p:cNvSpPr txBox="1">
            <a:spLocks/>
          </p:cNvSpPr>
          <p:nvPr/>
        </p:nvSpPr>
        <p:spPr bwMode="gray">
          <a:xfrm>
            <a:off x="2155409" y="6303596"/>
            <a:ext cx="373075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0" dirty="0">
                <a:solidFill>
                  <a:srgbClr val="0000C9"/>
                </a:solidFill>
              </a:rPr>
              <a:t>Breakthroughs that change patients’ lives</a:t>
            </a:r>
          </a:p>
        </p:txBody>
      </p:sp>
      <p:pic>
        <p:nvPicPr>
          <p:cNvPr id="14" name="Google Shape;53;p7">
            <a:extLst>
              <a:ext uri="{FF2B5EF4-FFF2-40B4-BE49-F238E27FC236}">
                <a16:creationId xmlns:a16="http://schemas.microsoft.com/office/drawing/2014/main" id="{46F704A9-D11C-4D80-80BD-C9745E85B18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915" y="6346663"/>
            <a:ext cx="1219200" cy="37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4E27F2B-C15A-4C26-85F6-A4AAFBE67E8E}"/>
              </a:ext>
            </a:extLst>
          </p:cNvPr>
          <p:cNvGrpSpPr/>
          <p:nvPr/>
        </p:nvGrpSpPr>
        <p:grpSpPr bwMode="gray">
          <a:xfrm>
            <a:off x="446915" y="591197"/>
            <a:ext cx="783508" cy="45600"/>
            <a:chOff x="616542" y="591197"/>
            <a:chExt cx="587631" cy="45600"/>
          </a:xfrm>
        </p:grpSpPr>
        <p:sp>
          <p:nvSpPr>
            <p:cNvPr id="19" name="Google Shape;17;p2">
              <a:extLst>
                <a:ext uri="{FF2B5EF4-FFF2-40B4-BE49-F238E27FC236}">
                  <a16:creationId xmlns:a16="http://schemas.microsoft.com/office/drawing/2014/main" id="{62782B11-1E32-4CEC-B3D4-A8217F15E0E7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20" name="Google Shape;18;p2">
              <a:extLst>
                <a:ext uri="{FF2B5EF4-FFF2-40B4-BE49-F238E27FC236}">
                  <a16:creationId xmlns:a16="http://schemas.microsoft.com/office/drawing/2014/main" id="{9F1C9799-61EC-48A2-9CD3-6C59BA26A376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59C7EE4-7E7B-4BD3-BF67-08809C3B1B8C}"/>
              </a:ext>
            </a:extLst>
          </p:cNvPr>
          <p:cNvSpPr txBox="1">
            <a:spLocks/>
          </p:cNvSpPr>
          <p:nvPr/>
        </p:nvSpPr>
        <p:spPr bwMode="gray">
          <a:xfrm>
            <a:off x="11379201" y="6303596"/>
            <a:ext cx="363495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C0ED7B00-065E-4F23-A2C5-C4DE9A61675A}"/>
              </a:ext>
            </a:extLst>
          </p:cNvPr>
          <p:cNvSpPr txBox="1"/>
          <p:nvPr/>
        </p:nvSpPr>
        <p:spPr bwMode="gray">
          <a:xfrm>
            <a:off x="5998464" y="6303596"/>
            <a:ext cx="5348888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A1AAB1"/>
                </a:solidFill>
              </a:rPr>
              <a:t>Confidential</a:t>
            </a:r>
            <a:endParaRPr sz="800" b="1" dirty="0">
              <a:solidFill>
                <a:srgbClr val="A1AAB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4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2A5D-68C0-4D6A-ABDA-A40C63E3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EE53-F2DB-4AE2-9F26-071FC809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ACAD-A2F3-4418-B044-825B4BFD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1983-0F50-4A54-8031-9842CF84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78AD-255E-4B10-870B-32F5F3BB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DDA3-E068-4005-8075-244D200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3833-4805-43D3-ADD6-1DE8F938D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EA48-6B05-49AC-AB50-2690CC9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C975-BEA5-4A77-AC23-890DCC0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2A2A-5E60-4817-9CF9-877976A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A6D9-B33C-436B-BD1D-1E012E4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D412-B3C2-4589-8010-69C41CB4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F4469-13A1-444F-A314-707A31EF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11E9-80FF-4B07-8458-883D313E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8B040-B348-44AA-8C95-BA25D35A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085E4-B742-4A52-AE70-6DB3E9C0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AF7D-7F5A-4CFA-8A3B-EE58550B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01E4-C326-466D-9410-8DE0F2BB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ECE1E-DC63-4815-B453-3DBEEAE3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3C447-ABDA-414F-AFCD-B419DFF8F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BA752-1EA0-498F-9EA4-CF09536DB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79A66-6FC0-4804-B492-4460E721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7573E-5B41-4179-B8E3-D485670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D9C36-B2DD-453B-A81C-B2406F6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5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2FF-4B04-4552-B70A-48B89B8B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C4A3D-33C7-4C60-B6D3-B9727AA8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154D-20AF-4F4A-9A99-6F0C7F7F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D135B-BF94-44ED-B4B3-BA8376B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4759-D289-4C16-8E27-F68F6D2C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672D-E128-4AF9-B23E-0FB3676C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744D-4ABD-4DDA-A992-B1C0A6AC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7772-55D4-4755-9CE2-1730DEAB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8629-9311-48AF-8749-F739EBA6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5BF58-F2A0-40C1-B513-31EF5C12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57F5-2512-4A97-AAC6-CF9BFC93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0F2DA-63AE-4941-BDD4-ECF94AE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FD2E-2076-489C-9030-9C9CA8F7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24F5-3640-4BA8-83CD-A924E4E9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0718D-35CB-4711-AD60-015CB375A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244D-6268-4BEB-A557-FA482360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95733-BA97-4C5C-A98C-71FBE829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B889-6EE7-4CA2-B64A-718CC7CA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8CA1-914A-4706-A74A-97271DB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5F0FD-34C4-4024-A4DE-C8B6EF8D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660D-57D9-4E0C-80D9-748B2610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FB35-0082-41A1-888C-A49E4E852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00EF-A85A-42CE-A4D3-ACA145B0580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91DE-763A-45B1-B022-0DF766123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A33C-3026-442E-BD15-1145611EA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2CCE-738E-4FC8-9209-8E825A87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6912" y="1801368"/>
            <a:ext cx="11295781" cy="395020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6915" y="484632"/>
            <a:ext cx="11295781" cy="85039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835BCC-D56C-4CB8-B066-07736BD6C90A}"/>
              </a:ext>
            </a:extLst>
          </p:cNvPr>
          <p:cNvGrpSpPr/>
          <p:nvPr/>
        </p:nvGrpSpPr>
        <p:grpSpPr bwMode="gray">
          <a:xfrm>
            <a:off x="446915" y="326296"/>
            <a:ext cx="783508" cy="45600"/>
            <a:chOff x="616542" y="591197"/>
            <a:chExt cx="587631" cy="45600"/>
          </a:xfrm>
        </p:grpSpPr>
        <p:sp>
          <p:nvSpPr>
            <p:cNvPr id="15" name="Google Shape;17;p2">
              <a:extLst>
                <a:ext uri="{FF2B5EF4-FFF2-40B4-BE49-F238E27FC236}">
                  <a16:creationId xmlns:a16="http://schemas.microsoft.com/office/drawing/2014/main" id="{7A1B02F9-B89B-493D-864D-AB691DF2B43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sp>
          <p:nvSpPr>
            <p:cNvPr id="20" name="Google Shape;18;p2">
              <a:extLst>
                <a:ext uri="{FF2B5EF4-FFF2-40B4-BE49-F238E27FC236}">
                  <a16:creationId xmlns:a16="http://schemas.microsoft.com/office/drawing/2014/main" id="{0EFD4812-246D-4142-8FC9-EE54D1019396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</p:grpSp>
      <p:pic>
        <p:nvPicPr>
          <p:cNvPr id="21" name="Google Shape;53;p7">
            <a:extLst>
              <a:ext uri="{FF2B5EF4-FFF2-40B4-BE49-F238E27FC236}">
                <a16:creationId xmlns:a16="http://schemas.microsoft.com/office/drawing/2014/main" id="{A9513AE3-345B-4391-9C2B-02CD266C5C0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446915" y="6346663"/>
            <a:ext cx="1219200" cy="3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C7B256-AA01-44E9-87F8-5B2096F681D2}"/>
              </a:ext>
            </a:extLst>
          </p:cNvPr>
          <p:cNvSpPr txBox="1">
            <a:spLocks/>
          </p:cNvSpPr>
          <p:nvPr/>
        </p:nvSpPr>
        <p:spPr bwMode="gray">
          <a:xfrm>
            <a:off x="2155409" y="6303596"/>
            <a:ext cx="3730752" cy="3353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800" b="1" dirty="0">
                <a:solidFill>
                  <a:srgbClr val="0000C9"/>
                </a:solidFill>
              </a:rPr>
              <a:t>Business Group</a:t>
            </a:r>
            <a:r>
              <a:rPr lang="en-US" sz="800" b="0" dirty="0">
                <a:solidFill>
                  <a:srgbClr val="0000C9"/>
                </a:solidFill>
              </a:rPr>
              <a:t>  Business Subgroup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091355-75ED-4B21-B2B9-55687E0267BF}"/>
              </a:ext>
            </a:extLst>
          </p:cNvPr>
          <p:cNvSpPr txBox="1">
            <a:spLocks/>
          </p:cNvSpPr>
          <p:nvPr/>
        </p:nvSpPr>
        <p:spPr bwMode="gray">
          <a:xfrm>
            <a:off x="11379201" y="6303596"/>
            <a:ext cx="363495" cy="335382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8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800" dirty="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14" name="Google Shape;52;p7">
            <a:extLst>
              <a:ext uri="{FF2B5EF4-FFF2-40B4-BE49-F238E27FC236}">
                <a16:creationId xmlns:a16="http://schemas.microsoft.com/office/drawing/2014/main" id="{8EE5BACA-BD3C-4B23-B6A0-A4614EA276B9}"/>
              </a:ext>
            </a:extLst>
          </p:cNvPr>
          <p:cNvSpPr txBox="1"/>
          <p:nvPr/>
        </p:nvSpPr>
        <p:spPr bwMode="gray">
          <a:xfrm>
            <a:off x="5998464" y="6303596"/>
            <a:ext cx="5348888" cy="33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A1AAB1"/>
                </a:solidFill>
              </a:rPr>
              <a:t>Confidential</a:t>
            </a:r>
            <a:endParaRPr sz="800" b="1" dirty="0">
              <a:solidFill>
                <a:srgbClr val="A1AAB1"/>
              </a:solidFill>
            </a:endParaRP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17466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</p:sldLayoutIdLst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7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9863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1450" algn="l" defTabSz="914400" rtl="0" eaLnBrk="1" latinLnBrk="0" hangingPunct="1">
        <a:lnSpc>
          <a:spcPct val="9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9025" indent="-114300" algn="l" defTabSz="914400" rtl="0" eaLnBrk="1" latinLnBrk="0" hangingPunct="1">
        <a:lnSpc>
          <a:spcPct val="90000"/>
        </a:lnSpc>
        <a:spcBef>
          <a:spcPts val="1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21" Type="http://schemas.openxmlformats.org/officeDocument/2006/relationships/image" Target="../media/image21.jp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20" Type="http://schemas.openxmlformats.org/officeDocument/2006/relationships/image" Target="../media/image20.jp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jpg"/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svg"/><Relationship Id="rId15" Type="http://schemas.openxmlformats.org/officeDocument/2006/relationships/image" Target="../media/image36.jpg"/><Relationship Id="rId10" Type="http://schemas.openxmlformats.org/officeDocument/2006/relationships/image" Target="../media/image25.jp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Liquibase Demo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Manish Gandhi, Dodda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3/6/2021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293AD0-5150-44A8-BCBF-FC646D42E4B0}"/>
              </a:ext>
            </a:extLst>
          </p:cNvPr>
          <p:cNvSpPr txBox="1"/>
          <p:nvPr/>
        </p:nvSpPr>
        <p:spPr bwMode="gray">
          <a:xfrm>
            <a:off x="448109" y="505702"/>
            <a:ext cx="11295781" cy="49587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fontAlgn="base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90000"/>
            </a:pPr>
            <a:r>
              <a:rPr lang="en-US" sz="32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Liquibase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FC462-62E5-4041-8C12-54030D6B6D91}"/>
              </a:ext>
            </a:extLst>
          </p:cNvPr>
          <p:cNvSpPr txBox="1"/>
          <p:nvPr/>
        </p:nvSpPr>
        <p:spPr bwMode="gray">
          <a:xfrm>
            <a:off x="446915" y="1322024"/>
            <a:ext cx="11208931" cy="439573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Liquibase is an open-source database migration tool that provides organizations with an effortless way to track, version, and deploy database schema changes.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different than other database migration tools because the software understands the changes you are making based on how you specify those changes.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Liquibase will be a great tool for implementing </a:t>
            </a:r>
            <a:r>
              <a:rPr lang="en-US" sz="32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DevOps to Databases.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7B8AC-85B0-45E7-86B1-27FF0C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58" y="429547"/>
            <a:ext cx="2956938" cy="6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293AD0-5150-44A8-BCBF-FC646D42E4B0}"/>
              </a:ext>
            </a:extLst>
          </p:cNvPr>
          <p:cNvSpPr txBox="1"/>
          <p:nvPr/>
        </p:nvSpPr>
        <p:spPr bwMode="gray">
          <a:xfrm>
            <a:off x="448109" y="505702"/>
            <a:ext cx="11295781" cy="49587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fontAlgn="base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90000"/>
            </a:pPr>
            <a:r>
              <a:rPr lang="en-US" sz="32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Liquibase Supported 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FC462-62E5-4041-8C12-54030D6B6D91}"/>
              </a:ext>
            </a:extLst>
          </p:cNvPr>
          <p:cNvSpPr txBox="1"/>
          <p:nvPr/>
        </p:nvSpPr>
        <p:spPr bwMode="gray">
          <a:xfrm>
            <a:off x="446915" y="1322024"/>
            <a:ext cx="11208931" cy="439573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Liquibase supports broad range of databases.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7B8AC-85B0-45E7-86B1-27FF0C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58" y="429547"/>
            <a:ext cx="2956938" cy="648181"/>
          </a:xfrm>
          <a:prstGeom prst="rect">
            <a:avLst/>
          </a:prstGeom>
        </p:spPr>
      </p:pic>
      <p:pic>
        <p:nvPicPr>
          <p:cNvPr id="42" name="Picture 4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576793-67D7-4E8A-9D78-82E0D8EA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31" y="2288718"/>
            <a:ext cx="1306031" cy="638411"/>
          </a:xfrm>
          <a:prstGeom prst="rect">
            <a:avLst/>
          </a:prstGeom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992BAF69-7373-4C88-8303-419D385F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68" y="2220858"/>
            <a:ext cx="2061748" cy="7347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036ADC-5FAD-4C33-8DCC-16C9E1511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98" y="3319983"/>
            <a:ext cx="1281112" cy="890587"/>
          </a:xfrm>
          <a:prstGeom prst="rect">
            <a:avLst/>
          </a:prstGeom>
        </p:spPr>
      </p:pic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6D7851A1-BB90-4EE9-9192-962D51EF8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21" y="1859582"/>
            <a:ext cx="1457325" cy="1457325"/>
          </a:xfrm>
          <a:prstGeom prst="rect">
            <a:avLst/>
          </a:prstGeom>
        </p:spPr>
      </p:pic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A0687F9F-D81D-49F6-91CE-09B267424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63" y="3372186"/>
            <a:ext cx="1166001" cy="775921"/>
          </a:xfrm>
          <a:prstGeom prst="rect">
            <a:avLst/>
          </a:prstGeom>
        </p:spPr>
      </p:pic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A5C1228F-C8C8-4135-8090-AF511119E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3" y="4538625"/>
            <a:ext cx="850551" cy="850551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C859057B-24D3-4D5E-BB11-D47BD84F3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419" y="4613693"/>
            <a:ext cx="963001" cy="963001"/>
          </a:xfrm>
          <a:prstGeom prst="rect">
            <a:avLst/>
          </a:prstGeom>
        </p:spPr>
      </p:pic>
      <p:pic>
        <p:nvPicPr>
          <p:cNvPr id="56" name="Picture 55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4704974C-1FFA-4544-B484-FBAFFC1005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782" y="2097614"/>
            <a:ext cx="1768655" cy="1047867"/>
          </a:xfrm>
          <a:prstGeom prst="rect">
            <a:avLst/>
          </a:prstGeom>
        </p:spPr>
      </p:pic>
      <p:pic>
        <p:nvPicPr>
          <p:cNvPr id="58" name="Picture 57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91A67324-38F7-451C-81F5-04EBC05002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67" y="3519889"/>
            <a:ext cx="1240347" cy="648181"/>
          </a:xfrm>
          <a:prstGeom prst="rect">
            <a:avLst/>
          </a:prstGeom>
        </p:spPr>
      </p:pic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E3DCC5A4-2100-452A-9B3C-9A38F567D1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05" y="3537430"/>
            <a:ext cx="827896" cy="737454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A1560321-962E-468B-86ED-7E70AF88C2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65" y="3319983"/>
            <a:ext cx="1128546" cy="112854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78D31ED-88B9-43B5-AD2D-B8D50C3032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25" y="2249328"/>
            <a:ext cx="1172234" cy="60490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C139006-BB08-4FA5-B5CD-D277B316E0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1" y="2270298"/>
            <a:ext cx="1421517" cy="807505"/>
          </a:xfrm>
          <a:prstGeom prst="rect">
            <a:avLst/>
          </a:prstGeom>
        </p:spPr>
      </p:pic>
      <p:pic>
        <p:nvPicPr>
          <p:cNvPr id="76" name="Picture 75" descr="Logo, company name&#10;&#10;Description automatically generated">
            <a:extLst>
              <a:ext uri="{FF2B5EF4-FFF2-40B4-BE49-F238E27FC236}">
                <a16:creationId xmlns:a16="http://schemas.microsoft.com/office/drawing/2014/main" id="{ED9B1E83-B395-4DC6-B451-9B7F18628D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83" y="4686939"/>
            <a:ext cx="1834941" cy="964824"/>
          </a:xfrm>
          <a:prstGeom prst="rect">
            <a:avLst/>
          </a:prstGeom>
        </p:spPr>
      </p:pic>
      <p:pic>
        <p:nvPicPr>
          <p:cNvPr id="78" name="Picture 77" descr="Logo, company name&#10;&#10;Description automatically generated">
            <a:extLst>
              <a:ext uri="{FF2B5EF4-FFF2-40B4-BE49-F238E27FC236}">
                <a16:creationId xmlns:a16="http://schemas.microsoft.com/office/drawing/2014/main" id="{F0AECC25-8EA1-4DBD-B36F-960DDBC49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61" y="4538625"/>
            <a:ext cx="1938170" cy="1113138"/>
          </a:xfrm>
          <a:prstGeom prst="rect">
            <a:avLst/>
          </a:prstGeom>
        </p:spPr>
      </p:pic>
      <p:pic>
        <p:nvPicPr>
          <p:cNvPr id="80" name="Picture 79" descr="Logo, company name&#10;&#10;Description automatically generated">
            <a:extLst>
              <a:ext uri="{FF2B5EF4-FFF2-40B4-BE49-F238E27FC236}">
                <a16:creationId xmlns:a16="http://schemas.microsoft.com/office/drawing/2014/main" id="{144281CF-1DFA-4E27-A638-0F1E007561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9" y="3206081"/>
            <a:ext cx="1329660" cy="961989"/>
          </a:xfrm>
          <a:prstGeom prst="rect">
            <a:avLst/>
          </a:prstGeom>
        </p:spPr>
      </p:pic>
      <p:pic>
        <p:nvPicPr>
          <p:cNvPr id="82" name="Picture 81" descr="Logo, company name&#10;&#10;Description automatically generated">
            <a:extLst>
              <a:ext uri="{FF2B5EF4-FFF2-40B4-BE49-F238E27FC236}">
                <a16:creationId xmlns:a16="http://schemas.microsoft.com/office/drawing/2014/main" id="{2F99D667-444A-49AC-B6D2-73296DBDED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42" y="4737416"/>
            <a:ext cx="1546153" cy="730391"/>
          </a:xfrm>
          <a:prstGeom prst="rect">
            <a:avLst/>
          </a:prstGeom>
        </p:spPr>
      </p:pic>
      <p:pic>
        <p:nvPicPr>
          <p:cNvPr id="84" name="Picture 8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7842E6-C79D-49B1-8AF2-F53903BF1B5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39" y="4760386"/>
            <a:ext cx="1576519" cy="7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293AD0-5150-44A8-BCBF-FC646D42E4B0}"/>
              </a:ext>
            </a:extLst>
          </p:cNvPr>
          <p:cNvSpPr txBox="1"/>
          <p:nvPr/>
        </p:nvSpPr>
        <p:spPr bwMode="gray">
          <a:xfrm>
            <a:off x="448109" y="505702"/>
            <a:ext cx="11295781" cy="49587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fontAlgn="base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90000"/>
            </a:pPr>
            <a:r>
              <a:rPr lang="en-US" sz="32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Liquibase Terminology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7B8AC-85B0-45E7-86B1-27FF0C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58" y="429547"/>
            <a:ext cx="2956938" cy="648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1DA50D-B357-4D16-BE32-91C92DF8C0D5}"/>
              </a:ext>
            </a:extLst>
          </p:cNvPr>
          <p:cNvSpPr txBox="1"/>
          <p:nvPr/>
        </p:nvSpPr>
        <p:spPr bwMode="gray">
          <a:xfrm>
            <a:off x="448109" y="1674564"/>
            <a:ext cx="10921298" cy="3922005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Changelog - acts as a ledger of changes and contains a list of changesets (units of change) that Liquibase can execute on a database.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Changeset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unit of change that occurs to a database and is indicated by a changeset tag &lt;changeset&gt; in XML or --changeset author:id in SQL. </a:t>
            </a:r>
            <a:endParaRPr lang="en-US" sz="2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D44FF29-C148-4580-8065-76D5FD809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21" y="4379903"/>
            <a:ext cx="974949" cy="1051681"/>
          </a:xfrm>
          <a:prstGeom prst="rect">
            <a:avLst/>
          </a:prstGeom>
        </p:spPr>
      </p:pic>
      <p:pic>
        <p:nvPicPr>
          <p:cNvPr id="8" name="Picture 7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E912C94E-FCFA-42E6-8604-E23349116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59" y="4384168"/>
            <a:ext cx="1051681" cy="1051681"/>
          </a:xfrm>
          <a:prstGeom prst="rect">
            <a:avLst/>
          </a:prstGeom>
        </p:spPr>
      </p:pic>
      <p:pic>
        <p:nvPicPr>
          <p:cNvPr id="10" name="Picture 9" descr="A picture containing text, sign, orange&#10;&#10;Description automatically generated">
            <a:extLst>
              <a:ext uri="{FF2B5EF4-FFF2-40B4-BE49-F238E27FC236}">
                <a16:creationId xmlns:a16="http://schemas.microsoft.com/office/drawing/2014/main" id="{203F3922-0EF7-4209-963E-4E37347DE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53" y="4379903"/>
            <a:ext cx="914053" cy="985992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713FCBFA-5BC5-4961-9CBE-548075197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7" y="4412746"/>
            <a:ext cx="1051681" cy="10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293AD0-5150-44A8-BCBF-FC646D42E4B0}"/>
              </a:ext>
            </a:extLst>
          </p:cNvPr>
          <p:cNvSpPr txBox="1"/>
          <p:nvPr/>
        </p:nvSpPr>
        <p:spPr bwMode="gray">
          <a:xfrm>
            <a:off x="448109" y="505702"/>
            <a:ext cx="11295781" cy="49587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fontAlgn="base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90000"/>
            </a:pPr>
            <a:r>
              <a:rPr lang="en-US" sz="32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Liquibase Database Update Workflow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7B8AC-85B0-45E7-86B1-27FF0C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58" y="429547"/>
            <a:ext cx="2956938" cy="648181"/>
          </a:xfrm>
          <a:prstGeom prst="rect">
            <a:avLst/>
          </a:prstGeom>
        </p:spPr>
      </p:pic>
      <p:pic>
        <p:nvPicPr>
          <p:cNvPr id="4" name="Graphic 3" descr="Meeting">
            <a:extLst>
              <a:ext uri="{FF2B5EF4-FFF2-40B4-BE49-F238E27FC236}">
                <a16:creationId xmlns:a16="http://schemas.microsoft.com/office/drawing/2014/main" id="{2EEA43A1-A1FB-46CF-831F-FB98538A0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892" y="4840431"/>
            <a:ext cx="612918" cy="612918"/>
          </a:xfrm>
          <a:prstGeom prst="rect">
            <a:avLst/>
          </a:prstGeom>
        </p:spPr>
      </p:pic>
      <p:pic>
        <p:nvPicPr>
          <p:cNvPr id="9" name="Graphic 8" descr="Customer review RTL">
            <a:extLst>
              <a:ext uri="{FF2B5EF4-FFF2-40B4-BE49-F238E27FC236}">
                <a16:creationId xmlns:a16="http://schemas.microsoft.com/office/drawing/2014/main" id="{A5847159-BDD2-4ADD-98EF-0E3E5CAFA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2390" y="5258961"/>
            <a:ext cx="612918" cy="612918"/>
          </a:xfrm>
          <a:prstGeom prst="rect">
            <a:avLst/>
          </a:prstGeom>
        </p:spPr>
      </p:pic>
      <p:pic>
        <p:nvPicPr>
          <p:cNvPr id="13" name="Graphic 12" descr="Group brainstorm">
            <a:extLst>
              <a:ext uri="{FF2B5EF4-FFF2-40B4-BE49-F238E27FC236}">
                <a16:creationId xmlns:a16="http://schemas.microsoft.com/office/drawing/2014/main" id="{6362BECE-3E53-473F-8B97-115A06443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76888" y="4731436"/>
            <a:ext cx="768636" cy="768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3F0790-AFE6-4914-9700-7A29A14755C6}"/>
              </a:ext>
            </a:extLst>
          </p:cNvPr>
          <p:cNvSpPr txBox="1"/>
          <p:nvPr/>
        </p:nvSpPr>
        <p:spPr bwMode="gray">
          <a:xfrm>
            <a:off x="1264289" y="5871879"/>
            <a:ext cx="2195529" cy="325054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EF282891-0632-4B13-89F2-04AD282FF2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0" y="3451311"/>
            <a:ext cx="612918" cy="612918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F8431053-CF49-4ED9-A0C1-809AEA7C0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9" y="4239074"/>
            <a:ext cx="612918" cy="612918"/>
          </a:xfrm>
          <a:prstGeom prst="rect">
            <a:avLst/>
          </a:prstGeom>
          <a:ln>
            <a:headEnd/>
            <a:tailEnd type="triangle"/>
          </a:ln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DA2D5402-957F-4A99-ABA2-854AA1FBC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06" y="3482415"/>
            <a:ext cx="612918" cy="612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E20095-DE2B-401E-87B8-18EE36150C0B}"/>
              </a:ext>
            </a:extLst>
          </p:cNvPr>
          <p:cNvSpPr txBox="1"/>
          <p:nvPr/>
        </p:nvSpPr>
        <p:spPr bwMode="gray">
          <a:xfrm>
            <a:off x="710526" y="3188975"/>
            <a:ext cx="869266" cy="98578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100" dirty="0"/>
              <a:t>Changelog1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E04E7-92E0-4EFF-8F4F-7E7E7C45DFB7}"/>
              </a:ext>
            </a:extLst>
          </p:cNvPr>
          <p:cNvSpPr txBox="1"/>
          <p:nvPr/>
        </p:nvSpPr>
        <p:spPr bwMode="gray">
          <a:xfrm>
            <a:off x="2065308" y="3188974"/>
            <a:ext cx="869266" cy="240025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100" dirty="0"/>
              <a:t>Changelog3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63C76-8675-4C61-8DD0-DAF8F2D27879}"/>
              </a:ext>
            </a:extLst>
          </p:cNvPr>
          <p:cNvSpPr txBox="1"/>
          <p:nvPr/>
        </p:nvSpPr>
        <p:spPr bwMode="gray">
          <a:xfrm>
            <a:off x="1376338" y="4032241"/>
            <a:ext cx="869266" cy="17296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100" dirty="0"/>
              <a:t>Changelog2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C8083C-6C37-4FD1-BFEC-B6DBE9FB6B26}"/>
              </a:ext>
            </a:extLst>
          </p:cNvPr>
          <p:cNvCxnSpPr>
            <a:stCxn id="4" idx="0"/>
          </p:cNvCxnSpPr>
          <p:nvPr/>
        </p:nvCxnSpPr>
        <p:spPr bwMode="gray">
          <a:xfrm flipV="1">
            <a:off x="1134351" y="4205201"/>
            <a:ext cx="386" cy="63523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81C61-AF1C-4588-B325-56EE73419CD8}"/>
              </a:ext>
            </a:extLst>
          </p:cNvPr>
          <p:cNvCxnSpPr/>
          <p:nvPr/>
        </p:nvCxnSpPr>
        <p:spPr bwMode="gray">
          <a:xfrm flipV="1">
            <a:off x="2481284" y="4178034"/>
            <a:ext cx="386" cy="63523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76E578-E9F2-4D7D-AF70-B946C43B63A0}"/>
              </a:ext>
            </a:extLst>
          </p:cNvPr>
          <p:cNvCxnSpPr>
            <a:stCxn id="9" idx="0"/>
            <a:endCxn id="20" idx="2"/>
          </p:cNvCxnSpPr>
          <p:nvPr/>
        </p:nvCxnSpPr>
        <p:spPr bwMode="gray">
          <a:xfrm flipV="1">
            <a:off x="1758849" y="4851992"/>
            <a:ext cx="12259" cy="40696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8D4DF259-1C4C-4911-B7F9-117021FA3D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8" y="1205590"/>
            <a:ext cx="1955556" cy="1095111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14E744E-194D-4D52-B357-DB7DF0A69CF6}"/>
              </a:ext>
            </a:extLst>
          </p:cNvPr>
          <p:cNvCxnSpPr>
            <a:cxnSpLocks/>
          </p:cNvCxnSpPr>
          <p:nvPr/>
        </p:nvCxnSpPr>
        <p:spPr bwMode="gray">
          <a:xfrm rot="5400000" flipH="1" flipV="1">
            <a:off x="1051508" y="2289737"/>
            <a:ext cx="888274" cy="722587"/>
          </a:xfrm>
          <a:prstGeom prst="bentConnector3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8C54044-6BDF-49CF-9DF6-AC2D43D5E6F8}"/>
              </a:ext>
            </a:extLst>
          </p:cNvPr>
          <p:cNvCxnSpPr>
            <a:cxnSpLocks/>
          </p:cNvCxnSpPr>
          <p:nvPr/>
        </p:nvCxnSpPr>
        <p:spPr bwMode="gray">
          <a:xfrm rot="5400000" flipH="1" flipV="1">
            <a:off x="962782" y="3053145"/>
            <a:ext cx="1731540" cy="56775"/>
          </a:xfrm>
          <a:prstGeom prst="bentConnector3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7CC9896-A724-441F-A139-2E229462A3D6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728900" y="2352152"/>
            <a:ext cx="888273" cy="632195"/>
          </a:xfrm>
          <a:prstGeom prst="bentConnector3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4" name="Picture 83" descr="Logo, icon&#10;&#10;Description automatically generated">
            <a:extLst>
              <a:ext uri="{FF2B5EF4-FFF2-40B4-BE49-F238E27FC236}">
                <a16:creationId xmlns:a16="http://schemas.microsoft.com/office/drawing/2014/main" id="{0327ED2B-9F60-439D-82CC-74DBA2B9C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03" y="2580457"/>
            <a:ext cx="1971675" cy="1971675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29EE5C-9A9F-4906-A485-1A02A7BFCBD1}"/>
              </a:ext>
            </a:extLst>
          </p:cNvPr>
          <p:cNvCxnSpPr>
            <a:cxnSpLocks/>
          </p:cNvCxnSpPr>
          <p:nvPr/>
        </p:nvCxnSpPr>
        <p:spPr bwMode="gray">
          <a:xfrm>
            <a:off x="2934573" y="1753145"/>
            <a:ext cx="2787767" cy="480380"/>
          </a:xfrm>
          <a:prstGeom prst="bentConnector2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DE32E50-0685-483F-A746-A10862EB3950}"/>
              </a:ext>
            </a:extLst>
          </p:cNvPr>
          <p:cNvSpPr txBox="1"/>
          <p:nvPr/>
        </p:nvSpPr>
        <p:spPr bwMode="gray">
          <a:xfrm>
            <a:off x="5136725" y="5274441"/>
            <a:ext cx="601219" cy="22563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CLI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D61FC3-C9D2-4B64-B24F-C1E9A307597A}"/>
              </a:ext>
            </a:extLst>
          </p:cNvPr>
          <p:cNvSpPr txBox="1"/>
          <p:nvPr/>
        </p:nvSpPr>
        <p:spPr bwMode="gray">
          <a:xfrm>
            <a:off x="5842599" y="5275186"/>
            <a:ext cx="1971674" cy="327202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/>
              <a:t>CI Tools (Jenkins)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212407-DA89-4224-9773-2E3E78613369}"/>
              </a:ext>
            </a:extLst>
          </p:cNvPr>
          <p:cNvCxnSpPr/>
          <p:nvPr/>
        </p:nvCxnSpPr>
        <p:spPr bwMode="gray">
          <a:xfrm>
            <a:off x="5748960" y="5210721"/>
            <a:ext cx="0" cy="45613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Lightning Bolt 94">
            <a:extLst>
              <a:ext uri="{FF2B5EF4-FFF2-40B4-BE49-F238E27FC236}">
                <a16:creationId xmlns:a16="http://schemas.microsoft.com/office/drawing/2014/main" id="{E8A5E613-33B3-4366-B5E2-564B9859931B}"/>
              </a:ext>
            </a:extLst>
          </p:cNvPr>
          <p:cNvSpPr/>
          <p:nvPr/>
        </p:nvSpPr>
        <p:spPr bwMode="gray">
          <a:xfrm rot="12272562">
            <a:off x="5569011" y="4557734"/>
            <a:ext cx="359899" cy="533982"/>
          </a:xfrm>
          <a:prstGeom prst="lightningBol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97" name="Picture 9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EC53B3-7FDC-499E-9DBF-FA485D944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79" y="5602388"/>
            <a:ext cx="1488297" cy="99039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580B2A9-4B48-4EA7-93D9-6F8CD307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26" y="2466348"/>
            <a:ext cx="1565893" cy="156589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10E7286-60C6-46EE-8068-85EA7CEA409E}"/>
              </a:ext>
            </a:extLst>
          </p:cNvPr>
          <p:cNvSpPr txBox="1"/>
          <p:nvPr/>
        </p:nvSpPr>
        <p:spPr bwMode="gray">
          <a:xfrm>
            <a:off x="9798147" y="4318612"/>
            <a:ext cx="1681429" cy="412824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Database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68571C1-0F44-469D-891E-2B8FFD898391}"/>
              </a:ext>
            </a:extLst>
          </p:cNvPr>
          <p:cNvCxnSpPr>
            <a:stCxn id="84" idx="3"/>
          </p:cNvCxnSpPr>
          <p:nvPr/>
        </p:nvCxnSpPr>
        <p:spPr bwMode="gray">
          <a:xfrm flipV="1">
            <a:off x="6708178" y="3535905"/>
            <a:ext cx="2684624" cy="3039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BF8D01-9233-4867-917D-252ED23E8931}"/>
              </a:ext>
            </a:extLst>
          </p:cNvPr>
          <p:cNvSpPr txBox="1"/>
          <p:nvPr/>
        </p:nvSpPr>
        <p:spPr bwMode="gray">
          <a:xfrm>
            <a:off x="8652397" y="3736833"/>
            <a:ext cx="1971675" cy="1941284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update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Rollback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Snapshot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diff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generateChangeLog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…….</a:t>
            </a:r>
          </a:p>
        </p:txBody>
      </p:sp>
      <p:pic>
        <p:nvPicPr>
          <p:cNvPr id="116" name="Picture 1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165392-536C-4B13-A6CB-D1C7FBC727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98" y="2433026"/>
            <a:ext cx="1335684" cy="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4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89" grpId="0"/>
      <p:bldP spid="90" grpId="0"/>
      <p:bldP spid="95" grpId="0" animBg="1"/>
      <p:bldP spid="110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293AD0-5150-44A8-BCBF-FC646D42E4B0}"/>
              </a:ext>
            </a:extLst>
          </p:cNvPr>
          <p:cNvSpPr txBox="1"/>
          <p:nvPr/>
        </p:nvSpPr>
        <p:spPr bwMode="gray">
          <a:xfrm>
            <a:off x="448109" y="505702"/>
            <a:ext cx="11295781" cy="49587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fontAlgn="base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90000"/>
            </a:pPr>
            <a:r>
              <a:rPr lang="en-US" sz="3200" b="1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Conclusion - Liquibase Offerings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7B8AC-85B0-45E7-86B1-27FF0C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58" y="429547"/>
            <a:ext cx="2956938" cy="648181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FFCAC1C-8E61-4005-BC01-470ACDB6B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3" y="1351861"/>
            <a:ext cx="3124200" cy="1466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CFEF08-9253-433C-A6C0-2F383FC9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61" y="1724025"/>
            <a:ext cx="5166918" cy="109468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AD3BAE-25A7-4B81-BB72-720BA17B1DEA}"/>
              </a:ext>
            </a:extLst>
          </p:cNvPr>
          <p:cNvSpPr txBox="1"/>
          <p:nvPr/>
        </p:nvSpPr>
        <p:spPr bwMode="gray">
          <a:xfrm>
            <a:off x="969484" y="3429000"/>
            <a:ext cx="3124200" cy="146685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Open source – Free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Rollback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Community Support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3EC13-06E9-434B-948E-139E1B64CFE2}"/>
              </a:ext>
            </a:extLst>
          </p:cNvPr>
          <p:cNvSpPr txBox="1"/>
          <p:nvPr/>
        </p:nvSpPr>
        <p:spPr bwMode="gray">
          <a:xfrm>
            <a:off x="7502720" y="3173776"/>
            <a:ext cx="3719796" cy="1466850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Licensed – Additional changers apply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	Pro – 33$/month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	Business – 99$/month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	Enterprise – 249$/month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Targeted Rollback*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608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F374-523C-48E9-83F0-7669386E9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3366"/>
            <a:ext cx="4234775" cy="190195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Q&amp;A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2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PFE2021">
      <a:dk1>
        <a:srgbClr val="000000"/>
      </a:dk1>
      <a:lt1>
        <a:srgbClr val="FFFFFF"/>
      </a:lt1>
      <a:dk2>
        <a:srgbClr val="F49C34"/>
      </a:dk2>
      <a:lt2>
        <a:srgbClr val="F8DF5A"/>
      </a:lt2>
      <a:accent1>
        <a:srgbClr val="0000C9"/>
      </a:accent1>
      <a:accent2>
        <a:srgbClr val="0095FF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0095FF"/>
      </a:hlink>
      <a:folHlink>
        <a:srgbClr val="A1AA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>
            <a:lumMod val="95000"/>
          </a:schemeClr>
        </a:solidFill>
        <a:ln w="2857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29" tIns="45715" rIns="91429" bIns="45715" numCol="1" rtlCol="0" anchor="ctr" anchorCtr="0" compatLnSpc="1">
        <a:prstTxWarp prst="textNoShape">
          <a:avLst/>
        </a:prstTxWarp>
        <a:noAutofit/>
      </a:bodyPr>
      <a:lstStyle>
        <a:defPPr algn="ctr" fontAlgn="base">
          <a:lnSpc>
            <a:spcPct val="90000"/>
          </a:lnSpc>
          <a:spcAft>
            <a:spcPct val="0"/>
          </a:spcAft>
          <a:buClr>
            <a:schemeClr val="accent2"/>
          </a:buClr>
          <a:buSzPct val="90000"/>
          <a:defRPr b="1" dirty="0">
            <a:solidFill>
              <a:schemeClr val="accent1"/>
            </a:solidFill>
            <a:latin typeface="+mj-lt"/>
          </a:defRPr>
        </a:defPPr>
      </a:lstStyle>
    </a:spDef>
    <a:lnDef>
      <a:spPr bwMode="gray">
        <a:noFill/>
        <a:ln w="12700" cap="rnd">
          <a:solidFill>
            <a:schemeClr val="bg1">
              <a:lumMod val="75000"/>
            </a:schemeClr>
          </a:solidFill>
          <a:prstDash val="solid"/>
          <a:round/>
          <a:headEnd/>
          <a:tailEnd/>
        </a:ln>
        <a:effectLst/>
      </a:spPr>
      <a:bodyPr/>
      <a:lstStyle/>
    </a:lnDef>
    <a:txDef>
      <a:spPr bwMode="gray"/>
      <a:bodyPr wrap="square" lIns="45720" tIns="45720" rIns="45720" bIns="45720" rtlCol="0">
        <a:noAutofit/>
      </a:bodyPr>
      <a:lstStyle>
        <a:defPPr marL="171450" indent="-171450" algn="l">
          <a:lnSpc>
            <a:spcPct val="90000"/>
          </a:lnSpc>
          <a:spcBef>
            <a:spcPts val="100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113901_Pfizer PowerPoint Template_Logo_Confidential_4x3_011421_12pm.pptx" id="{9314A896-9862-41CD-BE8B-9F686CE6587D}" vid="{A46D3B6E-F4D0-455C-A9BC-3200666F49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FE2021">
    <a:dk1>
      <a:srgbClr val="000000"/>
    </a:dk1>
    <a:lt1>
      <a:srgbClr val="FFFFFF"/>
    </a:lt1>
    <a:dk2>
      <a:srgbClr val="F49C34"/>
    </a:dk2>
    <a:lt2>
      <a:srgbClr val="F8DF5A"/>
    </a:lt2>
    <a:accent1>
      <a:srgbClr val="0000C9"/>
    </a:accent1>
    <a:accent2>
      <a:srgbClr val="0095FF"/>
    </a:accent2>
    <a:accent3>
      <a:srgbClr val="0DBDBA"/>
    </a:accent3>
    <a:accent4>
      <a:srgbClr val="67BB6E"/>
    </a:accent4>
    <a:accent5>
      <a:srgbClr val="9D73F7"/>
    </a:accent5>
    <a:accent6>
      <a:srgbClr val="D95776"/>
    </a:accent6>
    <a:hlink>
      <a:srgbClr val="0095FF"/>
    </a:hlink>
    <a:folHlink>
      <a:srgbClr val="A1AAB1"/>
    </a:folHlink>
  </a:clrScheme>
</a:themeOverride>
</file>

<file path=ppt/theme/themeOverride2.xml><?xml version="1.0" encoding="utf-8"?>
<a:themeOverride xmlns:a="http://schemas.openxmlformats.org/drawingml/2006/main">
  <a:clrScheme name="PFE2021">
    <a:dk1>
      <a:srgbClr val="000000"/>
    </a:dk1>
    <a:lt1>
      <a:srgbClr val="FFFFFF"/>
    </a:lt1>
    <a:dk2>
      <a:srgbClr val="F49C34"/>
    </a:dk2>
    <a:lt2>
      <a:srgbClr val="F8DF5A"/>
    </a:lt2>
    <a:accent1>
      <a:srgbClr val="0000C9"/>
    </a:accent1>
    <a:accent2>
      <a:srgbClr val="0095FF"/>
    </a:accent2>
    <a:accent3>
      <a:srgbClr val="0DBDBA"/>
    </a:accent3>
    <a:accent4>
      <a:srgbClr val="67BB6E"/>
    </a:accent4>
    <a:accent5>
      <a:srgbClr val="9D73F7"/>
    </a:accent5>
    <a:accent6>
      <a:srgbClr val="D95776"/>
    </a:accent6>
    <a:hlink>
      <a:srgbClr val="0095FF"/>
    </a:hlink>
    <a:folHlink>
      <a:srgbClr val="A1AAB1"/>
    </a:folHlink>
  </a:clrScheme>
</a:themeOverride>
</file>

<file path=ppt/theme/themeOverride3.xml><?xml version="1.0" encoding="utf-8"?>
<a:themeOverride xmlns:a="http://schemas.openxmlformats.org/drawingml/2006/main">
  <a:clrScheme name="PFE2021">
    <a:dk1>
      <a:srgbClr val="000000"/>
    </a:dk1>
    <a:lt1>
      <a:srgbClr val="FFFFFF"/>
    </a:lt1>
    <a:dk2>
      <a:srgbClr val="F49C34"/>
    </a:dk2>
    <a:lt2>
      <a:srgbClr val="F8DF5A"/>
    </a:lt2>
    <a:accent1>
      <a:srgbClr val="0000C9"/>
    </a:accent1>
    <a:accent2>
      <a:srgbClr val="0095FF"/>
    </a:accent2>
    <a:accent3>
      <a:srgbClr val="0DBDBA"/>
    </a:accent3>
    <a:accent4>
      <a:srgbClr val="67BB6E"/>
    </a:accent4>
    <a:accent5>
      <a:srgbClr val="9D73F7"/>
    </a:accent5>
    <a:accent6>
      <a:srgbClr val="D95776"/>
    </a:accent6>
    <a:hlink>
      <a:srgbClr val="0095FF"/>
    </a:hlink>
    <a:folHlink>
      <a:srgbClr val="A1AAB1"/>
    </a:folHlink>
  </a:clrScheme>
</a:themeOverride>
</file>

<file path=ppt/theme/themeOverride4.xml><?xml version="1.0" encoding="utf-8"?>
<a:themeOverride xmlns:a="http://schemas.openxmlformats.org/drawingml/2006/main">
  <a:clrScheme name="PFE2021">
    <a:dk1>
      <a:srgbClr val="000000"/>
    </a:dk1>
    <a:lt1>
      <a:srgbClr val="FFFFFF"/>
    </a:lt1>
    <a:dk2>
      <a:srgbClr val="F49C34"/>
    </a:dk2>
    <a:lt2>
      <a:srgbClr val="F8DF5A"/>
    </a:lt2>
    <a:accent1>
      <a:srgbClr val="0000C9"/>
    </a:accent1>
    <a:accent2>
      <a:srgbClr val="0095FF"/>
    </a:accent2>
    <a:accent3>
      <a:srgbClr val="0DBDBA"/>
    </a:accent3>
    <a:accent4>
      <a:srgbClr val="67BB6E"/>
    </a:accent4>
    <a:accent5>
      <a:srgbClr val="9D73F7"/>
    </a:accent5>
    <a:accent6>
      <a:srgbClr val="D95776"/>
    </a:accent6>
    <a:hlink>
      <a:srgbClr val="0095FF"/>
    </a:hlink>
    <a:folHlink>
      <a:srgbClr val="A1AAB1"/>
    </a:folHlink>
  </a:clrScheme>
</a:themeOverride>
</file>

<file path=ppt/theme/themeOverride5.xml><?xml version="1.0" encoding="utf-8"?>
<a:themeOverride xmlns:a="http://schemas.openxmlformats.org/drawingml/2006/main">
  <a:clrScheme name="PFE2021">
    <a:dk1>
      <a:srgbClr val="000000"/>
    </a:dk1>
    <a:lt1>
      <a:srgbClr val="FFFFFF"/>
    </a:lt1>
    <a:dk2>
      <a:srgbClr val="F49C34"/>
    </a:dk2>
    <a:lt2>
      <a:srgbClr val="F8DF5A"/>
    </a:lt2>
    <a:accent1>
      <a:srgbClr val="0000C9"/>
    </a:accent1>
    <a:accent2>
      <a:srgbClr val="0095FF"/>
    </a:accent2>
    <a:accent3>
      <a:srgbClr val="0DBDBA"/>
    </a:accent3>
    <a:accent4>
      <a:srgbClr val="67BB6E"/>
    </a:accent4>
    <a:accent5>
      <a:srgbClr val="9D73F7"/>
    </a:accent5>
    <a:accent6>
      <a:srgbClr val="D95776"/>
    </a:accent6>
    <a:hlink>
      <a:srgbClr val="0095FF"/>
    </a:hlink>
    <a:folHlink>
      <a:srgbClr val="A1AA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212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Liquibase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Q&amp;A  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Demo</dc:title>
  <dc:creator>Manish Gandhi, Dodda</dc:creator>
  <cp:lastModifiedBy>Manish Gandhi, Dodda</cp:lastModifiedBy>
  <cp:revision>25</cp:revision>
  <dcterms:created xsi:type="dcterms:W3CDTF">2021-05-27T04:38:54Z</dcterms:created>
  <dcterms:modified xsi:type="dcterms:W3CDTF">2021-06-03T12:31:43Z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2021-05-27T04:38:54Z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879f1fc0-6028-49f5-9dd3-4229195b85c9</vt:lpwstr>
  </property>
  <property fmtid="{D5CDD505-2E9C-101B-9397-08002B2CF9AE}" pid="8" name="MSIP_Label_ea60d57e-af5b-4752-ac57-3e4f28ca11dc_ContentBits">
    <vt:lpwstr>0</vt:lpwstr>
  </property>
</Properties>
</file>