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690" r:id="rId3"/>
    <p:sldId id="697" r:id="rId4"/>
    <p:sldId id="656" r:id="rId5"/>
    <p:sldId id="695" r:id="rId6"/>
    <p:sldId id="696" r:id="rId7"/>
    <p:sldId id="698" r:id="rId8"/>
    <p:sldId id="699" r:id="rId9"/>
    <p:sldId id="700" r:id="rId10"/>
    <p:sldId id="701" r:id="rId11"/>
    <p:sldId id="706" r:id="rId12"/>
    <p:sldId id="707" r:id="rId13"/>
    <p:sldId id="708" r:id="rId14"/>
    <p:sldId id="694" r:id="rId15"/>
    <p:sldId id="702" r:id="rId16"/>
    <p:sldId id="703" r:id="rId17"/>
    <p:sldId id="704" r:id="rId18"/>
    <p:sldId id="705" r:id="rId19"/>
    <p:sldId id="709" r:id="rId20"/>
    <p:sldId id="711" r:id="rId21"/>
    <p:sldId id="710" r:id="rId22"/>
    <p:sldId id="712" r:id="rId23"/>
    <p:sldId id="691" r:id="rId24"/>
    <p:sldId id="693" r:id="rId25"/>
    <p:sldId id="692" r:id="rId26"/>
    <p:sldId id="365" r:id="rId2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813"/>
    <p:restoredTop sz="83897"/>
  </p:normalViewPr>
  <p:slideViewPr>
    <p:cSldViewPr snapToGrid="0" snapToObjects="1">
      <p:cViewPr varScale="1">
        <p:scale>
          <a:sx n="46" d="100"/>
          <a:sy n="46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3122-6CA6-DD44-9265-4A59AD12EC18}" type="datetime1">
              <a:rPr lang="en-US" smtClean="0"/>
              <a:t>4/16/23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7FB0-4FDB-0A47-B154-519DCDCC2AC6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6" y="988092"/>
            <a:ext cx="10634083" cy="43618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CS-E4740 Federated Learning</a:t>
            </a: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“Graph Learning”</a:t>
            </a:r>
            <a:br>
              <a:rPr lang="en-US" sz="4000" b="1" dirty="0">
                <a:latin typeface="+mn-lt"/>
                <a:cs typeface="Arial" panose="020B0604020202020204" pitchFamily="34" charset="0"/>
              </a:rPr>
            </a:br>
            <a:br>
              <a:rPr lang="en-US" sz="5400" dirty="0">
                <a:latin typeface="+mn-lt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Dipl.-Ing. </a:t>
            </a:r>
            <a:r>
              <a:rPr lang="en-US" sz="5400" dirty="0" err="1">
                <a:latin typeface="+mn-lt"/>
                <a:cs typeface="Arial" panose="020B0604020202020204" pitchFamily="34" charset="0"/>
              </a:rPr>
              <a:t>Dr.techn</a:t>
            </a:r>
            <a:r>
              <a:rPr lang="en-US" sz="5400" dirty="0">
                <a:latin typeface="+mn-lt"/>
                <a:cs typeface="Arial" panose="020B0604020202020204" pitchFamily="34" charset="0"/>
              </a:rPr>
              <a:t>. Alexander Jung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15-BE65-1E4B-B2E8-D0FED3A26C12}" type="datetime1">
              <a:rPr lang="en-US" smtClean="0"/>
              <a:t>4/16/23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Distance between Prob. Dist.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64A26AF-24DA-1C88-D154-CA3E1E4B6972}"/>
              </a:ext>
            </a:extLst>
          </p:cNvPr>
          <p:cNvSpPr/>
          <p:nvPr/>
        </p:nvSpPr>
        <p:spPr>
          <a:xfrm>
            <a:off x="360218" y="2676393"/>
            <a:ext cx="10695709" cy="2394371"/>
          </a:xfrm>
          <a:custGeom>
            <a:avLst/>
            <a:gdLst>
              <a:gd name="connsiteX0" fmla="*/ 0 w 10695709"/>
              <a:gd name="connsiteY0" fmla="*/ 2338952 h 2394371"/>
              <a:gd name="connsiteX1" fmla="*/ 1302327 w 10695709"/>
              <a:gd name="connsiteY1" fmla="*/ 1341425 h 2394371"/>
              <a:gd name="connsiteX2" fmla="*/ 2161309 w 10695709"/>
              <a:gd name="connsiteY2" fmla="*/ 39098 h 2394371"/>
              <a:gd name="connsiteX3" fmla="*/ 4294909 w 10695709"/>
              <a:gd name="connsiteY3" fmla="*/ 454734 h 2394371"/>
              <a:gd name="connsiteX4" fmla="*/ 5569527 w 10695709"/>
              <a:gd name="connsiteY4" fmla="*/ 1618516 h 2394371"/>
              <a:gd name="connsiteX5" fmla="*/ 10695709 w 10695709"/>
              <a:gd name="connsiteY5" fmla="*/ 2394371 h 239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95709" h="2394371">
                <a:moveTo>
                  <a:pt x="0" y="2338952"/>
                </a:moveTo>
                <a:cubicBezTo>
                  <a:pt x="471054" y="2031843"/>
                  <a:pt x="942109" y="1724734"/>
                  <a:pt x="1302327" y="1341425"/>
                </a:cubicBezTo>
                <a:cubicBezTo>
                  <a:pt x="1662545" y="958116"/>
                  <a:pt x="1662545" y="186880"/>
                  <a:pt x="2161309" y="39098"/>
                </a:cubicBezTo>
                <a:cubicBezTo>
                  <a:pt x="2660073" y="-108684"/>
                  <a:pt x="3726873" y="191498"/>
                  <a:pt x="4294909" y="454734"/>
                </a:cubicBezTo>
                <a:cubicBezTo>
                  <a:pt x="4862945" y="717970"/>
                  <a:pt x="4502727" y="1295243"/>
                  <a:pt x="5569527" y="1618516"/>
                </a:cubicBezTo>
                <a:cubicBezTo>
                  <a:pt x="6636327" y="1941789"/>
                  <a:pt x="8666018" y="2168080"/>
                  <a:pt x="10695709" y="2394371"/>
                </a:cubicBezTo>
              </a:path>
            </a:pathLst>
          </a:cu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D405A0-9828-1483-4446-AE244A58041D}"/>
              </a:ext>
            </a:extLst>
          </p:cNvPr>
          <p:cNvSpPr/>
          <p:nvPr/>
        </p:nvSpPr>
        <p:spPr>
          <a:xfrm>
            <a:off x="2216727" y="2049804"/>
            <a:ext cx="9476509" cy="3602851"/>
          </a:xfrm>
          <a:custGeom>
            <a:avLst/>
            <a:gdLst>
              <a:gd name="connsiteX0" fmla="*/ 0 w 9476509"/>
              <a:gd name="connsiteY0" fmla="*/ 3602851 h 3602851"/>
              <a:gd name="connsiteX1" fmla="*/ 2770909 w 9476509"/>
              <a:gd name="connsiteY1" fmla="*/ 2854705 h 3602851"/>
              <a:gd name="connsiteX2" fmla="*/ 4378037 w 9476509"/>
              <a:gd name="connsiteY2" fmla="*/ 721105 h 3602851"/>
              <a:gd name="connsiteX3" fmla="*/ 5126182 w 9476509"/>
              <a:gd name="connsiteY3" fmla="*/ 1136741 h 3602851"/>
              <a:gd name="connsiteX4" fmla="*/ 6123709 w 9476509"/>
              <a:gd name="connsiteY4" fmla="*/ 305469 h 3602851"/>
              <a:gd name="connsiteX5" fmla="*/ 7038109 w 9476509"/>
              <a:gd name="connsiteY5" fmla="*/ 610269 h 3602851"/>
              <a:gd name="connsiteX6" fmla="*/ 7536873 w 9476509"/>
              <a:gd name="connsiteY6" fmla="*/ 669 h 3602851"/>
              <a:gd name="connsiteX7" fmla="*/ 8478982 w 9476509"/>
              <a:gd name="connsiteY7" fmla="*/ 748814 h 3602851"/>
              <a:gd name="connsiteX8" fmla="*/ 9476509 w 9476509"/>
              <a:gd name="connsiteY8" fmla="*/ 3214923 h 360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76509" h="3602851">
                <a:moveTo>
                  <a:pt x="0" y="3602851"/>
                </a:moveTo>
                <a:cubicBezTo>
                  <a:pt x="1020618" y="3468923"/>
                  <a:pt x="2041236" y="3334996"/>
                  <a:pt x="2770909" y="2854705"/>
                </a:cubicBezTo>
                <a:cubicBezTo>
                  <a:pt x="3500582" y="2374414"/>
                  <a:pt x="3985492" y="1007432"/>
                  <a:pt x="4378037" y="721105"/>
                </a:cubicBezTo>
                <a:cubicBezTo>
                  <a:pt x="4770582" y="434778"/>
                  <a:pt x="4835237" y="1206014"/>
                  <a:pt x="5126182" y="1136741"/>
                </a:cubicBezTo>
                <a:cubicBezTo>
                  <a:pt x="5417127" y="1067468"/>
                  <a:pt x="5805055" y="393214"/>
                  <a:pt x="6123709" y="305469"/>
                </a:cubicBezTo>
                <a:cubicBezTo>
                  <a:pt x="6442363" y="217724"/>
                  <a:pt x="6802582" y="661069"/>
                  <a:pt x="7038109" y="610269"/>
                </a:cubicBezTo>
                <a:cubicBezTo>
                  <a:pt x="7273636" y="559469"/>
                  <a:pt x="7296728" y="-22422"/>
                  <a:pt x="7536873" y="669"/>
                </a:cubicBezTo>
                <a:cubicBezTo>
                  <a:pt x="7777019" y="23760"/>
                  <a:pt x="8155709" y="213105"/>
                  <a:pt x="8478982" y="748814"/>
                </a:cubicBezTo>
                <a:cubicBezTo>
                  <a:pt x="8802255" y="1284523"/>
                  <a:pt x="9139382" y="2249723"/>
                  <a:pt x="9476509" y="3214923"/>
                </a:cubicBezTo>
              </a:path>
            </a:pathLst>
          </a:custGeom>
          <a:noFill/>
          <a:ln w="1270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513984-173F-57A4-67A3-F77FBB4D8BB2}"/>
                  </a:ext>
                </a:extLst>
              </p:cNvPr>
              <p:cNvSpPr txBox="1"/>
              <p:nvPr/>
            </p:nvSpPr>
            <p:spPr>
              <a:xfrm>
                <a:off x="1461654" y="1901106"/>
                <a:ext cx="1496291" cy="88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de-DE" sz="4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513984-173F-57A4-67A3-F77FBB4D8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4" y="1901106"/>
                <a:ext cx="1496291" cy="881010"/>
              </a:xfrm>
              <a:prstGeom prst="rect">
                <a:avLst/>
              </a:prstGeom>
              <a:blipFill>
                <a:blip r:embed="rId2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F653C7-1FCB-938D-8A6E-8A7AED50CFCD}"/>
                  </a:ext>
                </a:extLst>
              </p:cNvPr>
              <p:cNvSpPr txBox="1"/>
              <p:nvPr/>
            </p:nvSpPr>
            <p:spPr>
              <a:xfrm>
                <a:off x="6795653" y="1565463"/>
                <a:ext cx="1496291" cy="894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de-DE" sz="4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F653C7-1FCB-938D-8A6E-8A7AED50C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53" y="1565463"/>
                <a:ext cx="1496291" cy="894219"/>
              </a:xfrm>
              <a:prstGeom prst="rect">
                <a:avLst/>
              </a:prstGeom>
              <a:blipFill>
                <a:blip r:embed="rId3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42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Parametric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F67F0-514C-8A95-7BA8-4FAF9138C551}"/>
              </a:ext>
            </a:extLst>
          </p:cNvPr>
          <p:cNvSpPr txBox="1"/>
          <p:nvPr/>
        </p:nvSpPr>
        <p:spPr>
          <a:xfrm>
            <a:off x="495384" y="1827828"/>
            <a:ext cx="114195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GB" sz="4800" dirty="0"/>
              <a:t>compute finite number of params. (mean, covariance,…) of distribution; 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/>
              <a:t>stack them into a vector and then 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/>
              <a:t>use distance measures for Euclidean spaces (such as Euclidean norm) </a:t>
            </a:r>
          </a:p>
          <a:p>
            <a:pPr marL="742950" indent="-742950">
              <a:buFont typeface="+mj-lt"/>
              <a:buAutoNum type="arabicPeriod"/>
            </a:pPr>
            <a:endParaRPr lang="en-GB" sz="3600" dirty="0"/>
          </a:p>
          <a:p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038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Non-Parametric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F67F0-514C-8A95-7BA8-4FAF9138C551}"/>
              </a:ext>
            </a:extLst>
          </p:cNvPr>
          <p:cNvSpPr txBox="1"/>
          <p:nvPr/>
        </p:nvSpPr>
        <p:spPr>
          <a:xfrm>
            <a:off x="483219" y="3097493"/>
            <a:ext cx="11225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equip the space of probability distributions with a distance measure  </a:t>
            </a:r>
          </a:p>
          <a:p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595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Metric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89FC89E-0BA8-7DD1-E3C0-21DDDA06C7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4582" y="363235"/>
            <a:ext cx="6227618" cy="5567113"/>
          </a:xfrm>
          <a:custGeom>
            <a:avLst/>
            <a:gdLst>
              <a:gd name="connsiteX0" fmla="*/ 0 w 6227618"/>
              <a:gd name="connsiteY0" fmla="*/ 0 h 5567113"/>
              <a:gd name="connsiteX1" fmla="*/ 566147 w 6227618"/>
              <a:gd name="connsiteY1" fmla="*/ 0 h 5567113"/>
              <a:gd name="connsiteX2" fmla="*/ 1132294 w 6227618"/>
              <a:gd name="connsiteY2" fmla="*/ 0 h 5567113"/>
              <a:gd name="connsiteX3" fmla="*/ 1822994 w 6227618"/>
              <a:gd name="connsiteY3" fmla="*/ 0 h 5567113"/>
              <a:gd name="connsiteX4" fmla="*/ 2326865 w 6227618"/>
              <a:gd name="connsiteY4" fmla="*/ 0 h 5567113"/>
              <a:gd name="connsiteX5" fmla="*/ 2830735 w 6227618"/>
              <a:gd name="connsiteY5" fmla="*/ 0 h 5567113"/>
              <a:gd name="connsiteX6" fmla="*/ 3396883 w 6227618"/>
              <a:gd name="connsiteY6" fmla="*/ 0 h 5567113"/>
              <a:gd name="connsiteX7" fmla="*/ 4025306 w 6227618"/>
              <a:gd name="connsiteY7" fmla="*/ 0 h 5567113"/>
              <a:gd name="connsiteX8" fmla="*/ 4653729 w 6227618"/>
              <a:gd name="connsiteY8" fmla="*/ 0 h 5567113"/>
              <a:gd name="connsiteX9" fmla="*/ 5282152 w 6227618"/>
              <a:gd name="connsiteY9" fmla="*/ 0 h 5567113"/>
              <a:gd name="connsiteX10" fmla="*/ 6227618 w 6227618"/>
              <a:gd name="connsiteY10" fmla="*/ 0 h 5567113"/>
              <a:gd name="connsiteX11" fmla="*/ 6227618 w 6227618"/>
              <a:gd name="connsiteY11" fmla="*/ 556711 h 5567113"/>
              <a:gd name="connsiteX12" fmla="*/ 6227618 w 6227618"/>
              <a:gd name="connsiteY12" fmla="*/ 1113423 h 5567113"/>
              <a:gd name="connsiteX13" fmla="*/ 6227618 w 6227618"/>
              <a:gd name="connsiteY13" fmla="*/ 1725805 h 5567113"/>
              <a:gd name="connsiteX14" fmla="*/ 6227618 w 6227618"/>
              <a:gd name="connsiteY14" fmla="*/ 2393859 h 5567113"/>
              <a:gd name="connsiteX15" fmla="*/ 6227618 w 6227618"/>
              <a:gd name="connsiteY15" fmla="*/ 3006241 h 5567113"/>
              <a:gd name="connsiteX16" fmla="*/ 6227618 w 6227618"/>
              <a:gd name="connsiteY16" fmla="*/ 3674295 h 5567113"/>
              <a:gd name="connsiteX17" fmla="*/ 6227618 w 6227618"/>
              <a:gd name="connsiteY17" fmla="*/ 4286677 h 5567113"/>
              <a:gd name="connsiteX18" fmla="*/ 6227618 w 6227618"/>
              <a:gd name="connsiteY18" fmla="*/ 4732046 h 5567113"/>
              <a:gd name="connsiteX19" fmla="*/ 6227618 w 6227618"/>
              <a:gd name="connsiteY19" fmla="*/ 5567113 h 5567113"/>
              <a:gd name="connsiteX20" fmla="*/ 5723747 w 6227618"/>
              <a:gd name="connsiteY20" fmla="*/ 5567113 h 5567113"/>
              <a:gd name="connsiteX21" fmla="*/ 5157600 w 6227618"/>
              <a:gd name="connsiteY21" fmla="*/ 5567113 h 5567113"/>
              <a:gd name="connsiteX22" fmla="*/ 4778281 w 6227618"/>
              <a:gd name="connsiteY22" fmla="*/ 5567113 h 5567113"/>
              <a:gd name="connsiteX23" fmla="*/ 4274411 w 6227618"/>
              <a:gd name="connsiteY23" fmla="*/ 5567113 h 5567113"/>
              <a:gd name="connsiteX24" fmla="*/ 3645987 w 6227618"/>
              <a:gd name="connsiteY24" fmla="*/ 5567113 h 5567113"/>
              <a:gd name="connsiteX25" fmla="*/ 3204393 w 6227618"/>
              <a:gd name="connsiteY25" fmla="*/ 5567113 h 5567113"/>
              <a:gd name="connsiteX26" fmla="*/ 2513693 w 6227618"/>
              <a:gd name="connsiteY26" fmla="*/ 5567113 h 5567113"/>
              <a:gd name="connsiteX27" fmla="*/ 1822994 w 6227618"/>
              <a:gd name="connsiteY27" fmla="*/ 5567113 h 5567113"/>
              <a:gd name="connsiteX28" fmla="*/ 1256847 w 6227618"/>
              <a:gd name="connsiteY28" fmla="*/ 5567113 h 5567113"/>
              <a:gd name="connsiteX29" fmla="*/ 566147 w 6227618"/>
              <a:gd name="connsiteY29" fmla="*/ 5567113 h 5567113"/>
              <a:gd name="connsiteX30" fmla="*/ 0 w 6227618"/>
              <a:gd name="connsiteY30" fmla="*/ 5567113 h 5567113"/>
              <a:gd name="connsiteX31" fmla="*/ 0 w 6227618"/>
              <a:gd name="connsiteY31" fmla="*/ 4954731 h 5567113"/>
              <a:gd name="connsiteX32" fmla="*/ 0 w 6227618"/>
              <a:gd name="connsiteY32" fmla="*/ 4509362 h 5567113"/>
              <a:gd name="connsiteX33" fmla="*/ 0 w 6227618"/>
              <a:gd name="connsiteY33" fmla="*/ 4063992 h 5567113"/>
              <a:gd name="connsiteX34" fmla="*/ 0 w 6227618"/>
              <a:gd name="connsiteY34" fmla="*/ 3618623 h 5567113"/>
              <a:gd name="connsiteX35" fmla="*/ 0 w 6227618"/>
              <a:gd name="connsiteY35" fmla="*/ 3117583 h 5567113"/>
              <a:gd name="connsiteX36" fmla="*/ 0 w 6227618"/>
              <a:gd name="connsiteY36" fmla="*/ 2672214 h 5567113"/>
              <a:gd name="connsiteX37" fmla="*/ 0 w 6227618"/>
              <a:gd name="connsiteY37" fmla="*/ 2171174 h 5567113"/>
              <a:gd name="connsiteX38" fmla="*/ 0 w 6227618"/>
              <a:gd name="connsiteY38" fmla="*/ 1558792 h 5567113"/>
              <a:gd name="connsiteX39" fmla="*/ 0 w 6227618"/>
              <a:gd name="connsiteY39" fmla="*/ 1113423 h 5567113"/>
              <a:gd name="connsiteX40" fmla="*/ 0 w 6227618"/>
              <a:gd name="connsiteY40" fmla="*/ 723725 h 5567113"/>
              <a:gd name="connsiteX41" fmla="*/ 0 w 6227618"/>
              <a:gd name="connsiteY41" fmla="*/ 0 h 556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7618" h="5567113" fill="none" extrusionOk="0">
                <a:moveTo>
                  <a:pt x="0" y="0"/>
                </a:moveTo>
                <a:cubicBezTo>
                  <a:pt x="257386" y="-34017"/>
                  <a:pt x="375831" y="54562"/>
                  <a:pt x="566147" y="0"/>
                </a:cubicBezTo>
                <a:cubicBezTo>
                  <a:pt x="756463" y="-54562"/>
                  <a:pt x="862784" y="15799"/>
                  <a:pt x="1132294" y="0"/>
                </a:cubicBezTo>
                <a:cubicBezTo>
                  <a:pt x="1401804" y="-15799"/>
                  <a:pt x="1546144" y="47242"/>
                  <a:pt x="1822994" y="0"/>
                </a:cubicBezTo>
                <a:cubicBezTo>
                  <a:pt x="2099844" y="-47242"/>
                  <a:pt x="2208783" y="27130"/>
                  <a:pt x="2326865" y="0"/>
                </a:cubicBezTo>
                <a:cubicBezTo>
                  <a:pt x="2444947" y="-27130"/>
                  <a:pt x="2660088" y="22373"/>
                  <a:pt x="2830735" y="0"/>
                </a:cubicBezTo>
                <a:cubicBezTo>
                  <a:pt x="3001382" y="-22373"/>
                  <a:pt x="3161722" y="29480"/>
                  <a:pt x="3396883" y="0"/>
                </a:cubicBezTo>
                <a:cubicBezTo>
                  <a:pt x="3632044" y="-29480"/>
                  <a:pt x="3885901" y="626"/>
                  <a:pt x="4025306" y="0"/>
                </a:cubicBezTo>
                <a:cubicBezTo>
                  <a:pt x="4164711" y="-626"/>
                  <a:pt x="4485834" y="13808"/>
                  <a:pt x="4653729" y="0"/>
                </a:cubicBezTo>
                <a:cubicBezTo>
                  <a:pt x="4821624" y="-13808"/>
                  <a:pt x="5083464" y="27771"/>
                  <a:pt x="5282152" y="0"/>
                </a:cubicBezTo>
                <a:cubicBezTo>
                  <a:pt x="5480840" y="-27771"/>
                  <a:pt x="5941599" y="36249"/>
                  <a:pt x="6227618" y="0"/>
                </a:cubicBezTo>
                <a:cubicBezTo>
                  <a:pt x="6287427" y="273931"/>
                  <a:pt x="6198103" y="378364"/>
                  <a:pt x="6227618" y="556711"/>
                </a:cubicBezTo>
                <a:cubicBezTo>
                  <a:pt x="6257133" y="735058"/>
                  <a:pt x="6183722" y="844057"/>
                  <a:pt x="6227618" y="1113423"/>
                </a:cubicBezTo>
                <a:cubicBezTo>
                  <a:pt x="6271514" y="1382789"/>
                  <a:pt x="6206504" y="1463058"/>
                  <a:pt x="6227618" y="1725805"/>
                </a:cubicBezTo>
                <a:cubicBezTo>
                  <a:pt x="6248732" y="1988552"/>
                  <a:pt x="6150547" y="2191416"/>
                  <a:pt x="6227618" y="2393859"/>
                </a:cubicBezTo>
                <a:cubicBezTo>
                  <a:pt x="6304689" y="2596302"/>
                  <a:pt x="6212610" y="2749669"/>
                  <a:pt x="6227618" y="3006241"/>
                </a:cubicBezTo>
                <a:cubicBezTo>
                  <a:pt x="6242626" y="3262813"/>
                  <a:pt x="6149141" y="3435430"/>
                  <a:pt x="6227618" y="3674295"/>
                </a:cubicBezTo>
                <a:cubicBezTo>
                  <a:pt x="6306095" y="3913160"/>
                  <a:pt x="6224374" y="4055100"/>
                  <a:pt x="6227618" y="4286677"/>
                </a:cubicBezTo>
                <a:cubicBezTo>
                  <a:pt x="6230862" y="4518254"/>
                  <a:pt x="6191427" y="4589732"/>
                  <a:pt x="6227618" y="4732046"/>
                </a:cubicBezTo>
                <a:cubicBezTo>
                  <a:pt x="6263809" y="4874360"/>
                  <a:pt x="6199653" y="5175054"/>
                  <a:pt x="6227618" y="5567113"/>
                </a:cubicBezTo>
                <a:cubicBezTo>
                  <a:pt x="5988806" y="5592705"/>
                  <a:pt x="5847316" y="5550532"/>
                  <a:pt x="5723747" y="5567113"/>
                </a:cubicBezTo>
                <a:cubicBezTo>
                  <a:pt x="5600178" y="5583694"/>
                  <a:pt x="5353008" y="5500072"/>
                  <a:pt x="5157600" y="5567113"/>
                </a:cubicBezTo>
                <a:cubicBezTo>
                  <a:pt x="4962192" y="5634154"/>
                  <a:pt x="4858304" y="5562051"/>
                  <a:pt x="4778281" y="5567113"/>
                </a:cubicBezTo>
                <a:cubicBezTo>
                  <a:pt x="4698258" y="5572175"/>
                  <a:pt x="4397189" y="5565828"/>
                  <a:pt x="4274411" y="5567113"/>
                </a:cubicBezTo>
                <a:cubicBezTo>
                  <a:pt x="4151633" y="5568398"/>
                  <a:pt x="3785416" y="5517280"/>
                  <a:pt x="3645987" y="5567113"/>
                </a:cubicBezTo>
                <a:cubicBezTo>
                  <a:pt x="3506558" y="5616946"/>
                  <a:pt x="3303443" y="5562260"/>
                  <a:pt x="3204393" y="5567113"/>
                </a:cubicBezTo>
                <a:cubicBezTo>
                  <a:pt x="3105343" y="5571966"/>
                  <a:pt x="2771367" y="5547721"/>
                  <a:pt x="2513693" y="5567113"/>
                </a:cubicBezTo>
                <a:cubicBezTo>
                  <a:pt x="2256019" y="5586505"/>
                  <a:pt x="1974399" y="5534807"/>
                  <a:pt x="1822994" y="5567113"/>
                </a:cubicBezTo>
                <a:cubicBezTo>
                  <a:pt x="1671589" y="5599419"/>
                  <a:pt x="1495407" y="5537582"/>
                  <a:pt x="1256847" y="5567113"/>
                </a:cubicBezTo>
                <a:cubicBezTo>
                  <a:pt x="1018287" y="5596644"/>
                  <a:pt x="765893" y="5487499"/>
                  <a:pt x="566147" y="5567113"/>
                </a:cubicBezTo>
                <a:cubicBezTo>
                  <a:pt x="366401" y="5646727"/>
                  <a:pt x="266463" y="5557358"/>
                  <a:pt x="0" y="5567113"/>
                </a:cubicBezTo>
                <a:cubicBezTo>
                  <a:pt x="-27731" y="5405866"/>
                  <a:pt x="38075" y="5147255"/>
                  <a:pt x="0" y="4954731"/>
                </a:cubicBezTo>
                <a:cubicBezTo>
                  <a:pt x="-38075" y="4762207"/>
                  <a:pt x="19781" y="4707851"/>
                  <a:pt x="0" y="4509362"/>
                </a:cubicBezTo>
                <a:cubicBezTo>
                  <a:pt x="-19781" y="4310873"/>
                  <a:pt x="231" y="4189597"/>
                  <a:pt x="0" y="4063992"/>
                </a:cubicBezTo>
                <a:cubicBezTo>
                  <a:pt x="-231" y="3938387"/>
                  <a:pt x="16749" y="3716243"/>
                  <a:pt x="0" y="3618623"/>
                </a:cubicBezTo>
                <a:cubicBezTo>
                  <a:pt x="-16749" y="3521003"/>
                  <a:pt x="6443" y="3323252"/>
                  <a:pt x="0" y="3117583"/>
                </a:cubicBezTo>
                <a:cubicBezTo>
                  <a:pt x="-6443" y="2911914"/>
                  <a:pt x="35354" y="2843317"/>
                  <a:pt x="0" y="2672214"/>
                </a:cubicBezTo>
                <a:cubicBezTo>
                  <a:pt x="-35354" y="2501111"/>
                  <a:pt x="26976" y="2403576"/>
                  <a:pt x="0" y="2171174"/>
                </a:cubicBezTo>
                <a:cubicBezTo>
                  <a:pt x="-26976" y="1938772"/>
                  <a:pt x="31457" y="1831247"/>
                  <a:pt x="0" y="1558792"/>
                </a:cubicBezTo>
                <a:cubicBezTo>
                  <a:pt x="-31457" y="1286337"/>
                  <a:pt x="21183" y="1258261"/>
                  <a:pt x="0" y="1113423"/>
                </a:cubicBezTo>
                <a:cubicBezTo>
                  <a:pt x="-21183" y="968585"/>
                  <a:pt x="35587" y="826923"/>
                  <a:pt x="0" y="723725"/>
                </a:cubicBezTo>
                <a:cubicBezTo>
                  <a:pt x="-35587" y="620527"/>
                  <a:pt x="85592" y="170915"/>
                  <a:pt x="0" y="0"/>
                </a:cubicBezTo>
                <a:close/>
              </a:path>
              <a:path w="6227618" h="5567113" stroke="0" extrusionOk="0">
                <a:moveTo>
                  <a:pt x="0" y="0"/>
                </a:moveTo>
                <a:cubicBezTo>
                  <a:pt x="155795" y="-32508"/>
                  <a:pt x="254364" y="25388"/>
                  <a:pt x="503871" y="0"/>
                </a:cubicBezTo>
                <a:cubicBezTo>
                  <a:pt x="753378" y="-25388"/>
                  <a:pt x="805730" y="3642"/>
                  <a:pt x="883189" y="0"/>
                </a:cubicBezTo>
                <a:cubicBezTo>
                  <a:pt x="960648" y="-3642"/>
                  <a:pt x="1276282" y="31781"/>
                  <a:pt x="1573889" y="0"/>
                </a:cubicBezTo>
                <a:cubicBezTo>
                  <a:pt x="1871496" y="-31781"/>
                  <a:pt x="1920462" y="48057"/>
                  <a:pt x="2077760" y="0"/>
                </a:cubicBezTo>
                <a:cubicBezTo>
                  <a:pt x="2235058" y="-48057"/>
                  <a:pt x="2454717" y="57081"/>
                  <a:pt x="2581631" y="0"/>
                </a:cubicBezTo>
                <a:cubicBezTo>
                  <a:pt x="2708545" y="-57081"/>
                  <a:pt x="2954504" y="13666"/>
                  <a:pt x="3272330" y="0"/>
                </a:cubicBezTo>
                <a:cubicBezTo>
                  <a:pt x="3590156" y="-13666"/>
                  <a:pt x="3511407" y="24871"/>
                  <a:pt x="3713925" y="0"/>
                </a:cubicBezTo>
                <a:cubicBezTo>
                  <a:pt x="3916444" y="-24871"/>
                  <a:pt x="4206889" y="63369"/>
                  <a:pt x="4404624" y="0"/>
                </a:cubicBezTo>
                <a:cubicBezTo>
                  <a:pt x="4602359" y="-63369"/>
                  <a:pt x="4920091" y="31441"/>
                  <a:pt x="5095324" y="0"/>
                </a:cubicBezTo>
                <a:cubicBezTo>
                  <a:pt x="5270557" y="-31441"/>
                  <a:pt x="5472712" y="18343"/>
                  <a:pt x="5661471" y="0"/>
                </a:cubicBezTo>
                <a:cubicBezTo>
                  <a:pt x="5850230" y="-18343"/>
                  <a:pt x="6084590" y="1092"/>
                  <a:pt x="6227618" y="0"/>
                </a:cubicBezTo>
                <a:cubicBezTo>
                  <a:pt x="6276789" y="123472"/>
                  <a:pt x="6226476" y="382274"/>
                  <a:pt x="6227618" y="501040"/>
                </a:cubicBezTo>
                <a:cubicBezTo>
                  <a:pt x="6228760" y="619806"/>
                  <a:pt x="6198565" y="756006"/>
                  <a:pt x="6227618" y="890738"/>
                </a:cubicBezTo>
                <a:cubicBezTo>
                  <a:pt x="6256671" y="1025470"/>
                  <a:pt x="6186481" y="1247539"/>
                  <a:pt x="6227618" y="1447449"/>
                </a:cubicBezTo>
                <a:cubicBezTo>
                  <a:pt x="6268755" y="1647359"/>
                  <a:pt x="6171729" y="1802249"/>
                  <a:pt x="6227618" y="2004161"/>
                </a:cubicBezTo>
                <a:cubicBezTo>
                  <a:pt x="6283507" y="2206073"/>
                  <a:pt x="6191856" y="2440868"/>
                  <a:pt x="6227618" y="2560872"/>
                </a:cubicBezTo>
                <a:cubicBezTo>
                  <a:pt x="6263380" y="2680876"/>
                  <a:pt x="6165154" y="2967430"/>
                  <a:pt x="6227618" y="3173254"/>
                </a:cubicBezTo>
                <a:cubicBezTo>
                  <a:pt x="6290082" y="3379078"/>
                  <a:pt x="6183923" y="3644240"/>
                  <a:pt x="6227618" y="3785637"/>
                </a:cubicBezTo>
                <a:cubicBezTo>
                  <a:pt x="6271313" y="3927034"/>
                  <a:pt x="6156758" y="4169303"/>
                  <a:pt x="6227618" y="4398019"/>
                </a:cubicBezTo>
                <a:cubicBezTo>
                  <a:pt x="6298478" y="4626735"/>
                  <a:pt x="6182188" y="4621001"/>
                  <a:pt x="6227618" y="4787717"/>
                </a:cubicBezTo>
                <a:cubicBezTo>
                  <a:pt x="6273048" y="4954433"/>
                  <a:pt x="6198549" y="5240875"/>
                  <a:pt x="6227618" y="5567113"/>
                </a:cubicBezTo>
                <a:cubicBezTo>
                  <a:pt x="6040758" y="5632199"/>
                  <a:pt x="5805882" y="5521794"/>
                  <a:pt x="5599195" y="5567113"/>
                </a:cubicBezTo>
                <a:cubicBezTo>
                  <a:pt x="5392508" y="5612432"/>
                  <a:pt x="5339309" y="5541032"/>
                  <a:pt x="5157600" y="5567113"/>
                </a:cubicBezTo>
                <a:cubicBezTo>
                  <a:pt x="4975891" y="5593194"/>
                  <a:pt x="4716328" y="5552984"/>
                  <a:pt x="4591453" y="5567113"/>
                </a:cubicBezTo>
                <a:cubicBezTo>
                  <a:pt x="4466578" y="5581242"/>
                  <a:pt x="4392715" y="5561285"/>
                  <a:pt x="4212134" y="5567113"/>
                </a:cubicBezTo>
                <a:cubicBezTo>
                  <a:pt x="4031553" y="5572941"/>
                  <a:pt x="4015134" y="5564909"/>
                  <a:pt x="3832816" y="5567113"/>
                </a:cubicBezTo>
                <a:cubicBezTo>
                  <a:pt x="3650498" y="5569317"/>
                  <a:pt x="3530813" y="5540498"/>
                  <a:pt x="3266669" y="5567113"/>
                </a:cubicBezTo>
                <a:cubicBezTo>
                  <a:pt x="3002525" y="5593728"/>
                  <a:pt x="2932393" y="5557023"/>
                  <a:pt x="2825074" y="5567113"/>
                </a:cubicBezTo>
                <a:cubicBezTo>
                  <a:pt x="2717755" y="5577203"/>
                  <a:pt x="2508253" y="5545515"/>
                  <a:pt x="2196651" y="5567113"/>
                </a:cubicBezTo>
                <a:cubicBezTo>
                  <a:pt x="1885049" y="5588711"/>
                  <a:pt x="1938648" y="5559066"/>
                  <a:pt x="1755056" y="5567113"/>
                </a:cubicBezTo>
                <a:cubicBezTo>
                  <a:pt x="1571465" y="5575160"/>
                  <a:pt x="1264244" y="5565922"/>
                  <a:pt x="1126633" y="5567113"/>
                </a:cubicBezTo>
                <a:cubicBezTo>
                  <a:pt x="989022" y="5568304"/>
                  <a:pt x="835138" y="5550791"/>
                  <a:pt x="747314" y="5567113"/>
                </a:cubicBezTo>
                <a:cubicBezTo>
                  <a:pt x="659490" y="5583435"/>
                  <a:pt x="231057" y="5563019"/>
                  <a:pt x="0" y="5567113"/>
                </a:cubicBezTo>
                <a:cubicBezTo>
                  <a:pt x="-8208" y="5474618"/>
                  <a:pt x="10167" y="5290113"/>
                  <a:pt x="0" y="5121744"/>
                </a:cubicBezTo>
                <a:cubicBezTo>
                  <a:pt x="-10167" y="4953375"/>
                  <a:pt x="9885" y="4703237"/>
                  <a:pt x="0" y="4453690"/>
                </a:cubicBezTo>
                <a:cubicBezTo>
                  <a:pt x="-9885" y="4204143"/>
                  <a:pt x="1509" y="4180059"/>
                  <a:pt x="0" y="3952650"/>
                </a:cubicBezTo>
                <a:cubicBezTo>
                  <a:pt x="-1509" y="3725241"/>
                  <a:pt x="8062" y="3481031"/>
                  <a:pt x="0" y="3284597"/>
                </a:cubicBezTo>
                <a:cubicBezTo>
                  <a:pt x="-8062" y="3088163"/>
                  <a:pt x="53252" y="2965417"/>
                  <a:pt x="0" y="2839228"/>
                </a:cubicBezTo>
                <a:cubicBezTo>
                  <a:pt x="-53252" y="2713039"/>
                  <a:pt x="3767" y="2621742"/>
                  <a:pt x="0" y="2449530"/>
                </a:cubicBezTo>
                <a:cubicBezTo>
                  <a:pt x="-3767" y="2277318"/>
                  <a:pt x="32698" y="2239100"/>
                  <a:pt x="0" y="2059832"/>
                </a:cubicBezTo>
                <a:cubicBezTo>
                  <a:pt x="-32698" y="1880564"/>
                  <a:pt x="33851" y="1688245"/>
                  <a:pt x="0" y="1447449"/>
                </a:cubicBezTo>
                <a:cubicBezTo>
                  <a:pt x="-33851" y="1206653"/>
                  <a:pt x="36297" y="1188032"/>
                  <a:pt x="0" y="1057751"/>
                </a:cubicBezTo>
                <a:cubicBezTo>
                  <a:pt x="-36297" y="927470"/>
                  <a:pt x="11592" y="769280"/>
                  <a:pt x="0" y="501040"/>
                </a:cubicBezTo>
                <a:cubicBezTo>
                  <a:pt x="-11592" y="232800"/>
                  <a:pt x="48453" y="214766"/>
                  <a:pt x="0" y="0"/>
                </a:cubicBezTo>
                <a:close/>
              </a:path>
            </a:pathLst>
          </a:custGeom>
          <a:ln w="762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5D5A2A-4DFB-EB7A-C232-FB6EBD41E796}"/>
              </a:ext>
            </a:extLst>
          </p:cNvPr>
          <p:cNvSpPr txBox="1"/>
          <p:nvPr/>
        </p:nvSpPr>
        <p:spPr>
          <a:xfrm>
            <a:off x="3420917" y="6124312"/>
            <a:ext cx="656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https://</a:t>
            </a:r>
            <a:r>
              <a:rPr lang="en-GB" sz="2800" dirty="0" err="1"/>
              <a:t>en.wikipedia.org</a:t>
            </a:r>
            <a:r>
              <a:rPr lang="en-GB" sz="2800" dirty="0"/>
              <a:t>/wiki/</a:t>
            </a:r>
            <a:r>
              <a:rPr lang="en-GB" sz="2800" dirty="0" err="1"/>
              <a:t>Metric_space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971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A0C2-FBAC-E046-2940-F3569A92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8D3A-1A57-02BF-6B71-2B067DA5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134AB7-A79A-3709-9EA9-53E388F4A5F5}"/>
                  </a:ext>
                </a:extLst>
              </p:cNvPr>
              <p:cNvSpPr txBox="1"/>
              <p:nvPr/>
            </p:nvSpPr>
            <p:spPr>
              <a:xfrm>
                <a:off x="486202" y="808945"/>
                <a:ext cx="10867598" cy="5128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600" dirty="0"/>
                  <a:t>KL Divergence </a:t>
                </a:r>
              </a:p>
              <a:p>
                <a:r>
                  <a:rPr lang="en-GB" sz="4400" dirty="0"/>
                  <a:t>KL(P||Q) </a:t>
                </a:r>
                <a14:m>
                  <m:oMath xmlns:m="http://schemas.openxmlformats.org/officeDocument/2006/math">
                    <m:r>
                      <a:rPr lang="en-GB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de-D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4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GB" sz="44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4400" dirty="0"/>
                  <a:t>not symmetric: KL(P||Q)</a:t>
                </a:r>
                <a14:m>
                  <m:oMath xmlns:m="http://schemas.openxmlformats.org/officeDocument/2006/math">
                    <m:r>
                      <a:rPr lang="en-GB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4400" dirty="0"/>
                  <a:t>KL(Q||P) in general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4400" dirty="0"/>
                  <a:t>non-negative, equal to 0 if P=Q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4400" dirty="0"/>
                  <a:t>does not satisfy triangle </a:t>
                </a:r>
                <a:r>
                  <a:rPr lang="en-GB" sz="4400" dirty="0" err="1"/>
                  <a:t>inequ</a:t>
                </a:r>
                <a:r>
                  <a:rPr lang="en-GB" sz="4400" dirty="0"/>
                  <a:t>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134AB7-A79A-3709-9EA9-53E388F4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2" y="808945"/>
                <a:ext cx="10867598" cy="5128583"/>
              </a:xfrm>
              <a:prstGeom prst="rect">
                <a:avLst/>
              </a:prstGeom>
              <a:blipFill>
                <a:blip r:embed="rId2"/>
                <a:stretch>
                  <a:fillRect l="-3851" t="-3951" r="-1750" b="-4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Smiling face outline with solid fill">
            <a:extLst>
              <a:ext uri="{FF2B5EF4-FFF2-40B4-BE49-F238E27FC236}">
                <a16:creationId xmlns:a16="http://schemas.microsoft.com/office/drawing/2014/main" id="{F6F7E8A0-C729-1D3F-E427-F7E828D8E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5582" y="4104448"/>
            <a:ext cx="914400" cy="914400"/>
          </a:xfrm>
          <a:prstGeom prst="rect">
            <a:avLst/>
          </a:prstGeom>
        </p:spPr>
      </p:pic>
      <p:pic>
        <p:nvPicPr>
          <p:cNvPr id="12" name="Graphic 11" descr="Sad face outline with solid fill">
            <a:extLst>
              <a:ext uri="{FF2B5EF4-FFF2-40B4-BE49-F238E27FC236}">
                <a16:creationId xmlns:a16="http://schemas.microsoft.com/office/drawing/2014/main" id="{36AD5EC6-114A-1E10-C9A8-00DD0C5BD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8598" y="2971800"/>
            <a:ext cx="914400" cy="914400"/>
          </a:xfrm>
          <a:prstGeom prst="rect">
            <a:avLst/>
          </a:prstGeom>
        </p:spPr>
      </p:pic>
      <p:pic>
        <p:nvPicPr>
          <p:cNvPr id="2" name="Graphic 1" descr="Sad face outline with solid fill">
            <a:extLst>
              <a:ext uri="{FF2B5EF4-FFF2-40B4-BE49-F238E27FC236}">
                <a16:creationId xmlns:a16="http://schemas.microsoft.com/office/drawing/2014/main" id="{C420A5D4-86C8-C625-A61A-163BAD458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582" y="51346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0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A0C2-FBAC-E046-2940-F3569A92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8D3A-1A57-02BF-6B71-2B067DA5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34AB7-A79A-3709-9EA9-53E388F4A5F5}"/>
              </a:ext>
            </a:extLst>
          </p:cNvPr>
          <p:cNvSpPr txBox="1"/>
          <p:nvPr/>
        </p:nvSpPr>
        <p:spPr>
          <a:xfrm>
            <a:off x="151416" y="527182"/>
            <a:ext cx="10867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KL between two </a:t>
            </a:r>
            <a:r>
              <a:rPr lang="en-GB" sz="4400" dirty="0" err="1"/>
              <a:t>multiv</a:t>
            </a:r>
            <a:r>
              <a:rPr lang="en-GB" sz="4400" dirty="0"/>
              <a:t>. normal dist. 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772D5D-CD1A-F72E-AF1B-F7117EDEB9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45" y="2817460"/>
            <a:ext cx="12040110" cy="1556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B7BB6-6A1B-8C2F-4B9B-C620531477A7}"/>
              </a:ext>
            </a:extLst>
          </p:cNvPr>
          <p:cNvSpPr txBox="1"/>
          <p:nvPr/>
        </p:nvSpPr>
        <p:spPr>
          <a:xfrm>
            <a:off x="332509" y="5375564"/>
            <a:ext cx="1040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https://</a:t>
            </a:r>
            <a:r>
              <a:rPr lang="en-GB" sz="2800" dirty="0" err="1"/>
              <a:t>en.wikipedia.org</a:t>
            </a:r>
            <a:r>
              <a:rPr lang="en-GB" sz="2800" dirty="0"/>
              <a:t>/wiki/Kullback%E2%80%93Leibler_divergence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323F07-EA1C-E20D-9950-2CB4E1454C6F}"/>
                  </a:ext>
                </a:extLst>
              </p:cNvPr>
              <p:cNvSpPr txBox="1"/>
              <p:nvPr/>
            </p:nvSpPr>
            <p:spPr>
              <a:xfrm>
                <a:off x="526473" y="1531785"/>
                <a:ext cx="4584396" cy="815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323F07-EA1C-E20D-9950-2CB4E1454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3" y="1531785"/>
                <a:ext cx="4584396" cy="815351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74CDAF-DC4C-ABD5-C669-8F913442B6CC}"/>
                  </a:ext>
                </a:extLst>
              </p:cNvPr>
              <p:cNvSpPr txBox="1"/>
              <p:nvPr/>
            </p:nvSpPr>
            <p:spPr>
              <a:xfrm>
                <a:off x="5536402" y="1531785"/>
                <a:ext cx="4584396" cy="82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74CDAF-DC4C-ABD5-C669-8F913442B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02" y="1531785"/>
                <a:ext cx="4584396" cy="827406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64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3" y="392834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/>
              <a:t>KL between Bernoulli dist.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E2EA6-7C7D-C314-0F32-DF9FBE9E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5979"/>
            <a:ext cx="9712426" cy="11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7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3" y="392834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Interpretation of KL Divergence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B38FCA-8E07-8479-AA31-1CA6FCCE2B0B}"/>
                  </a:ext>
                </a:extLst>
              </p:cNvPr>
              <p:cNvSpPr txBox="1"/>
              <p:nvPr/>
            </p:nvSpPr>
            <p:spPr>
              <a:xfrm>
                <a:off x="436614" y="1580285"/>
                <a:ext cx="10515599" cy="2368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consider data points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sz="3600" dirty="0"/>
              </a:p>
              <a:p>
                <a:r>
                  <a:rPr lang="en-GB" sz="3600" dirty="0"/>
                  <a:t>being realizations of </a:t>
                </a:r>
                <a:r>
                  <a:rPr lang="en-GB" sz="3600" dirty="0" err="1"/>
                  <a:t>i.i.d.</a:t>
                </a:r>
                <a:r>
                  <a:rPr lang="en-GB" sz="3600" dirty="0"/>
                  <a:t> RVs</a:t>
                </a:r>
              </a:p>
              <a:p>
                <a:endParaRPr lang="en-GB" sz="3600" dirty="0"/>
              </a:p>
              <a:p>
                <a:r>
                  <a:rPr lang="en-GB" sz="3600" dirty="0"/>
                  <a:t>TEST: is distribution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36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3600" dirty="0"/>
                  <a:t> 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B38FCA-8E07-8479-AA31-1CA6FCCE2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4" y="1580285"/>
                <a:ext cx="10515599" cy="2368982"/>
              </a:xfrm>
              <a:prstGeom prst="rect">
                <a:avLst/>
              </a:prstGeom>
              <a:blipFill>
                <a:blip r:embed="rId2"/>
                <a:stretch>
                  <a:fillRect l="-1809" t="-2660" b="-79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213EBC-1F8A-6617-8F22-6C75ECB69597}"/>
                  </a:ext>
                </a:extLst>
              </p:cNvPr>
              <p:cNvSpPr txBox="1"/>
              <p:nvPr/>
            </p:nvSpPr>
            <p:spPr>
              <a:xfrm>
                <a:off x="436613" y="3979859"/>
                <a:ext cx="9107302" cy="2345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KL divergence KL(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de-DE" sz="3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3600" dirty="0"/>
                  <a:t>) dictates the minimum achievable error probability !</a:t>
                </a:r>
              </a:p>
              <a:p>
                <a:endParaRPr lang="en-GB" sz="3600" dirty="0"/>
              </a:p>
              <a:p>
                <a:r>
                  <a:rPr lang="en-GB" sz="3600" dirty="0"/>
                  <a:t>large KL allows to construct accurate tests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213EBC-1F8A-6617-8F22-6C75ECB69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3" y="3979859"/>
                <a:ext cx="9107302" cy="2345899"/>
              </a:xfrm>
              <a:prstGeom prst="rect">
                <a:avLst/>
              </a:prstGeom>
              <a:blipFill>
                <a:blip r:embed="rId3"/>
                <a:stretch>
                  <a:fillRect l="-2089" t="-2151"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81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3" y="392834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In other words…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B00C7C9F-90F4-7BFA-2094-593FD8C70D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787" y="1320720"/>
            <a:ext cx="8527473" cy="3818884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32DCE69D-4671-0958-E7B0-194185386B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787" y="4690386"/>
            <a:ext cx="7772400" cy="13978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0134C-38E0-42D1-8CB3-8714429F907C}"/>
              </a:ext>
            </a:extLst>
          </p:cNvPr>
          <p:cNvSpPr txBox="1"/>
          <p:nvPr/>
        </p:nvSpPr>
        <p:spPr>
          <a:xfrm>
            <a:off x="2490430" y="5790539"/>
            <a:ext cx="9701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Elements of </a:t>
            </a:r>
            <a:r>
              <a:rPr lang="en-GB" sz="2800" b="1" i="1" dirty="0"/>
              <a:t>Information Theory</a:t>
            </a:r>
            <a:r>
              <a:rPr lang="en-GB" sz="2800" b="1" dirty="0"/>
              <a:t>, Second Edition, By </a:t>
            </a:r>
            <a:r>
              <a:rPr lang="en-GB" sz="2800" b="1" i="1" dirty="0"/>
              <a:t>Thomas</a:t>
            </a:r>
            <a:r>
              <a:rPr lang="en-GB" sz="2800" b="1" dirty="0"/>
              <a:t> M. </a:t>
            </a:r>
            <a:r>
              <a:rPr lang="en-GB" sz="2800" b="1" i="1" dirty="0"/>
              <a:t>Cover</a:t>
            </a:r>
            <a:r>
              <a:rPr lang="en-GB" sz="2800" b="1" dirty="0"/>
              <a:t> and Joy A. </a:t>
            </a:r>
            <a:r>
              <a:rPr lang="en-GB" sz="2800" b="1" i="1" dirty="0"/>
              <a:t>Thomas</a:t>
            </a:r>
            <a:r>
              <a:rPr lang="en-GB" sz="2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928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3" y="392834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Wasserstein metric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4C455-BFBC-19F8-E40E-EDD3BB3F10C6}"/>
              </a:ext>
            </a:extLst>
          </p:cNvPr>
          <p:cNvSpPr txBox="1"/>
          <p:nvPr/>
        </p:nvSpPr>
        <p:spPr>
          <a:xfrm>
            <a:off x="838200" y="5627383"/>
            <a:ext cx="8517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en.wikipedia.org</a:t>
            </a:r>
            <a:r>
              <a:rPr lang="en-GB" sz="3200" dirty="0"/>
              <a:t>/wiki/</a:t>
            </a:r>
            <a:r>
              <a:rPr lang="en-GB" sz="3200" dirty="0" err="1"/>
              <a:t>Wasserstein_metric</a:t>
            </a:r>
            <a:endParaRPr lang="en-GB" sz="3200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F44E186-D5BB-6713-494E-4E6BD00763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438219"/>
            <a:ext cx="9757693" cy="178927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16A73F0-EB7C-06AC-2893-4779D0637C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5963" y="2879689"/>
            <a:ext cx="4190805" cy="2603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C2EC47-55A3-D1AC-3124-1C0E465EE3FC}"/>
                  </a:ext>
                </a:extLst>
              </p:cNvPr>
              <p:cNvSpPr txBox="1"/>
              <p:nvPr/>
            </p:nvSpPr>
            <p:spPr>
              <a:xfrm>
                <a:off x="5096706" y="3321385"/>
                <a:ext cx="2091919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C2EC47-55A3-D1AC-3124-1C0E465EE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06" y="3321385"/>
                <a:ext cx="2091919" cy="618246"/>
              </a:xfrm>
              <a:prstGeom prst="rect">
                <a:avLst/>
              </a:prstGeom>
              <a:blipFill>
                <a:blip r:embed="rId4"/>
                <a:stretch>
                  <a:fillRect r="-2424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27E8F5-1C34-5620-55B9-60B58E1C75F3}"/>
                  </a:ext>
                </a:extLst>
              </p:cNvPr>
              <p:cNvSpPr txBox="1"/>
              <p:nvPr/>
            </p:nvSpPr>
            <p:spPr>
              <a:xfrm>
                <a:off x="4953315" y="4379961"/>
                <a:ext cx="2132956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27E8F5-1C34-5620-55B9-60B58E1C7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15" y="4379961"/>
                <a:ext cx="2132956" cy="618246"/>
              </a:xfrm>
              <a:prstGeom prst="rect">
                <a:avLst/>
              </a:prstGeom>
              <a:blipFill>
                <a:blip r:embed="rId5"/>
                <a:stretch>
                  <a:fillRect r="-2381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42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15-BE65-1E4B-B2E8-D0FED3A26C12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359860-C937-5C0F-2A10-64A946C2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12911"/>
            <a:ext cx="10515600" cy="1325563"/>
          </a:xfrm>
        </p:spPr>
        <p:txBody>
          <a:bodyPr/>
          <a:lstStyle/>
          <a:p>
            <a:r>
              <a:rPr lang="en-GB" dirty="0"/>
              <a:t>FL Project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7022B-D797-994B-D773-78C6FE65C836}"/>
              </a:ext>
            </a:extLst>
          </p:cNvPr>
          <p:cNvSpPr txBox="1"/>
          <p:nvPr/>
        </p:nvSpPr>
        <p:spPr>
          <a:xfrm>
            <a:off x="548640" y="1520911"/>
            <a:ext cx="9427324" cy="4161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allowed models listed in </a:t>
            </a:r>
            <a:r>
              <a:rPr lang="en-GB" sz="3600" dirty="0" err="1"/>
              <a:t>mycourses</a:t>
            </a:r>
            <a:r>
              <a:rPr lang="en-GB" sz="3600" dirty="0"/>
              <a:t> “FL project”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these models require numeric feature vectors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what if your project involves non-numeric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you are free to choose/construct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transform text into numeric feature vectors ! </a:t>
            </a:r>
          </a:p>
        </p:txBody>
      </p:sp>
    </p:spTree>
    <p:extLst>
      <p:ext uri="{BB962C8B-B14F-4D97-AF65-F5344CB8AC3E}">
        <p14:creationId xmlns:p14="http://schemas.microsoft.com/office/powerpoint/2010/main" val="206719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1F2C-A7C6-DE64-2397-B8E1B9D0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365125"/>
            <a:ext cx="11665526" cy="2184111"/>
          </a:xfrm>
        </p:spPr>
        <p:txBody>
          <a:bodyPr>
            <a:noAutofit/>
          </a:bodyPr>
          <a:lstStyle/>
          <a:p>
            <a:r>
              <a:rPr lang="en-GB" sz="6000" b="1" dirty="0" err="1"/>
              <a:t>Squ</a:t>
            </a:r>
            <a:r>
              <a:rPr lang="en-GB" sz="6000" b="1" dirty="0"/>
              <a:t>. Wasserstein metric between Gaussians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F688-38C4-47E8-363C-231A7B57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1897E-EE25-20F3-45D7-B995E110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C8510-0135-795D-4234-70A6B72E7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8" t="8391"/>
          <a:stretch/>
        </p:blipFill>
        <p:spPr>
          <a:xfrm>
            <a:off x="225649" y="3861438"/>
            <a:ext cx="11839315" cy="1054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7AFB6-7611-F436-D7CF-95688A8F6AC2}"/>
              </a:ext>
            </a:extLst>
          </p:cNvPr>
          <p:cNvSpPr txBox="1"/>
          <p:nvPr/>
        </p:nvSpPr>
        <p:spPr>
          <a:xfrm>
            <a:off x="451194" y="5248777"/>
            <a:ext cx="10583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https://</a:t>
            </a:r>
            <a:r>
              <a:rPr lang="en-GB" sz="4000" dirty="0" err="1"/>
              <a:t>en.wikipedia.org</a:t>
            </a:r>
            <a:r>
              <a:rPr lang="en-GB" sz="4000" dirty="0"/>
              <a:t>/wiki/</a:t>
            </a:r>
            <a:r>
              <a:rPr lang="en-GB" sz="4000" dirty="0" err="1"/>
              <a:t>Wasserstein_metric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E0DB1-62CF-998A-D6E5-9EFB8C5CC0B2}"/>
                  </a:ext>
                </a:extLst>
              </p:cNvPr>
              <p:cNvSpPr txBox="1"/>
              <p:nvPr/>
            </p:nvSpPr>
            <p:spPr>
              <a:xfrm>
                <a:off x="0" y="2765117"/>
                <a:ext cx="5214778" cy="815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E0DB1-62CF-998A-D6E5-9EFB8C5CC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65117"/>
                <a:ext cx="5214778" cy="815351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8F777F-CDF5-6062-AD6A-61D1291B8BD5}"/>
                  </a:ext>
                </a:extLst>
              </p:cNvPr>
              <p:cNvSpPr txBox="1"/>
              <p:nvPr/>
            </p:nvSpPr>
            <p:spPr>
              <a:xfrm>
                <a:off x="5214778" y="2765116"/>
                <a:ext cx="5214778" cy="815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8F777F-CDF5-6062-AD6A-61D1291B8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778" y="2765116"/>
                <a:ext cx="5214778" cy="815351"/>
              </a:xfrm>
              <a:prstGeom prst="rect">
                <a:avLst/>
              </a:prstGeom>
              <a:blipFill>
                <a:blip r:embed="rId4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48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2" y="392834"/>
            <a:ext cx="11339751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Interpretation via </a:t>
            </a:r>
            <a:r>
              <a:rPr lang="en-GB" sz="6000" b="1" dirty="0" err="1"/>
              <a:t>Optim</a:t>
            </a:r>
            <a:r>
              <a:rPr lang="en-GB" sz="6000" b="1" dirty="0"/>
              <a:t>. Transport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9167E90-0C35-B905-E0F2-D6305AA54B23}"/>
              </a:ext>
            </a:extLst>
          </p:cNvPr>
          <p:cNvSpPr/>
          <p:nvPr/>
        </p:nvSpPr>
        <p:spPr>
          <a:xfrm>
            <a:off x="436613" y="2840188"/>
            <a:ext cx="10695709" cy="1916822"/>
          </a:xfrm>
          <a:custGeom>
            <a:avLst/>
            <a:gdLst>
              <a:gd name="connsiteX0" fmla="*/ 0 w 10695709"/>
              <a:gd name="connsiteY0" fmla="*/ 2338952 h 2394371"/>
              <a:gd name="connsiteX1" fmla="*/ 1302327 w 10695709"/>
              <a:gd name="connsiteY1" fmla="*/ 1341425 h 2394371"/>
              <a:gd name="connsiteX2" fmla="*/ 2161309 w 10695709"/>
              <a:gd name="connsiteY2" fmla="*/ 39098 h 2394371"/>
              <a:gd name="connsiteX3" fmla="*/ 4294909 w 10695709"/>
              <a:gd name="connsiteY3" fmla="*/ 454734 h 2394371"/>
              <a:gd name="connsiteX4" fmla="*/ 5569527 w 10695709"/>
              <a:gd name="connsiteY4" fmla="*/ 1618516 h 2394371"/>
              <a:gd name="connsiteX5" fmla="*/ 10695709 w 10695709"/>
              <a:gd name="connsiteY5" fmla="*/ 2394371 h 239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95709" h="2394371">
                <a:moveTo>
                  <a:pt x="0" y="2338952"/>
                </a:moveTo>
                <a:cubicBezTo>
                  <a:pt x="471054" y="2031843"/>
                  <a:pt x="942109" y="1724734"/>
                  <a:pt x="1302327" y="1341425"/>
                </a:cubicBezTo>
                <a:cubicBezTo>
                  <a:pt x="1662545" y="958116"/>
                  <a:pt x="1662545" y="186880"/>
                  <a:pt x="2161309" y="39098"/>
                </a:cubicBezTo>
                <a:cubicBezTo>
                  <a:pt x="2660073" y="-108684"/>
                  <a:pt x="3726873" y="191498"/>
                  <a:pt x="4294909" y="454734"/>
                </a:cubicBezTo>
                <a:cubicBezTo>
                  <a:pt x="4862945" y="717970"/>
                  <a:pt x="4502727" y="1295243"/>
                  <a:pt x="5569527" y="1618516"/>
                </a:cubicBezTo>
                <a:cubicBezTo>
                  <a:pt x="6636327" y="1941789"/>
                  <a:pt x="8666018" y="2168080"/>
                  <a:pt x="10695709" y="2394371"/>
                </a:cubicBezTo>
              </a:path>
            </a:pathLst>
          </a:cu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3834DE2-95F5-C5C7-C28C-8B9CF467E678}"/>
              </a:ext>
            </a:extLst>
          </p:cNvPr>
          <p:cNvSpPr/>
          <p:nvPr/>
        </p:nvSpPr>
        <p:spPr>
          <a:xfrm flipH="1">
            <a:off x="2950823" y="2362639"/>
            <a:ext cx="8402977" cy="2394371"/>
          </a:xfrm>
          <a:custGeom>
            <a:avLst/>
            <a:gdLst>
              <a:gd name="connsiteX0" fmla="*/ 0 w 10695709"/>
              <a:gd name="connsiteY0" fmla="*/ 2338952 h 2394371"/>
              <a:gd name="connsiteX1" fmla="*/ 1302327 w 10695709"/>
              <a:gd name="connsiteY1" fmla="*/ 1341425 h 2394371"/>
              <a:gd name="connsiteX2" fmla="*/ 2161309 w 10695709"/>
              <a:gd name="connsiteY2" fmla="*/ 39098 h 2394371"/>
              <a:gd name="connsiteX3" fmla="*/ 4294909 w 10695709"/>
              <a:gd name="connsiteY3" fmla="*/ 454734 h 2394371"/>
              <a:gd name="connsiteX4" fmla="*/ 5569527 w 10695709"/>
              <a:gd name="connsiteY4" fmla="*/ 1618516 h 2394371"/>
              <a:gd name="connsiteX5" fmla="*/ 10695709 w 10695709"/>
              <a:gd name="connsiteY5" fmla="*/ 2394371 h 239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95709" h="2394371">
                <a:moveTo>
                  <a:pt x="0" y="2338952"/>
                </a:moveTo>
                <a:cubicBezTo>
                  <a:pt x="471054" y="2031843"/>
                  <a:pt x="942109" y="1724734"/>
                  <a:pt x="1302327" y="1341425"/>
                </a:cubicBezTo>
                <a:cubicBezTo>
                  <a:pt x="1662545" y="958116"/>
                  <a:pt x="1662545" y="186880"/>
                  <a:pt x="2161309" y="39098"/>
                </a:cubicBezTo>
                <a:cubicBezTo>
                  <a:pt x="2660073" y="-108684"/>
                  <a:pt x="3726873" y="191498"/>
                  <a:pt x="4294909" y="454734"/>
                </a:cubicBezTo>
                <a:cubicBezTo>
                  <a:pt x="4862945" y="717970"/>
                  <a:pt x="4502727" y="1295243"/>
                  <a:pt x="5569527" y="1618516"/>
                </a:cubicBezTo>
                <a:cubicBezTo>
                  <a:pt x="6636327" y="1941789"/>
                  <a:pt x="8666018" y="2168080"/>
                  <a:pt x="10695709" y="2394371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3EFF6-6F1C-5E76-D07F-62807860140A}"/>
              </a:ext>
            </a:extLst>
          </p:cNvPr>
          <p:cNvSpPr/>
          <p:nvPr/>
        </p:nvSpPr>
        <p:spPr>
          <a:xfrm>
            <a:off x="2743200" y="2951451"/>
            <a:ext cx="838200" cy="477549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27E86-BB24-41ED-EB83-CF60FEE984D1}"/>
              </a:ext>
            </a:extLst>
          </p:cNvPr>
          <p:cNvSpPr/>
          <p:nvPr/>
        </p:nvSpPr>
        <p:spPr>
          <a:xfrm>
            <a:off x="2743200" y="3429000"/>
            <a:ext cx="838200" cy="477549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F2B8CC-B79D-5893-2803-E9FD2DBAE87E}"/>
              </a:ext>
            </a:extLst>
          </p:cNvPr>
          <p:cNvSpPr/>
          <p:nvPr/>
        </p:nvSpPr>
        <p:spPr>
          <a:xfrm>
            <a:off x="2750127" y="3906549"/>
            <a:ext cx="838200" cy="477549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7AC593-220A-CCF1-82DB-9A0B6BD9CE82}"/>
              </a:ext>
            </a:extLst>
          </p:cNvPr>
          <p:cNvSpPr/>
          <p:nvPr/>
        </p:nvSpPr>
        <p:spPr>
          <a:xfrm>
            <a:off x="1808116" y="3906549"/>
            <a:ext cx="838200" cy="477549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20836-4234-07E8-2A84-2D0225313A4C}"/>
              </a:ext>
            </a:extLst>
          </p:cNvPr>
          <p:cNvSpPr/>
          <p:nvPr/>
        </p:nvSpPr>
        <p:spPr>
          <a:xfrm>
            <a:off x="1815043" y="4387778"/>
            <a:ext cx="838200" cy="477549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7D2FF6F-D567-464A-6AD6-E946E51981EF}"/>
              </a:ext>
            </a:extLst>
          </p:cNvPr>
          <p:cNvSpPr/>
          <p:nvPr/>
        </p:nvSpPr>
        <p:spPr>
          <a:xfrm>
            <a:off x="3380509" y="2097230"/>
            <a:ext cx="4804066" cy="1505389"/>
          </a:xfrm>
          <a:custGeom>
            <a:avLst/>
            <a:gdLst>
              <a:gd name="connsiteX0" fmla="*/ 0 w 5292436"/>
              <a:gd name="connsiteY0" fmla="*/ 867642 h 1338696"/>
              <a:gd name="connsiteX1" fmla="*/ 2272146 w 5292436"/>
              <a:gd name="connsiteY1" fmla="*/ 8660 h 1338696"/>
              <a:gd name="connsiteX2" fmla="*/ 5292436 w 5292436"/>
              <a:gd name="connsiteY2" fmla="*/ 1338696 h 133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2436" h="1338696">
                <a:moveTo>
                  <a:pt x="0" y="867642"/>
                </a:moveTo>
                <a:cubicBezTo>
                  <a:pt x="695036" y="398896"/>
                  <a:pt x="1390073" y="-69849"/>
                  <a:pt x="2272146" y="8660"/>
                </a:cubicBezTo>
                <a:cubicBezTo>
                  <a:pt x="3154219" y="87169"/>
                  <a:pt x="4223327" y="712932"/>
                  <a:pt x="5292436" y="1338696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69168-E3A2-2B67-3F98-4E81A1863757}"/>
              </a:ext>
            </a:extLst>
          </p:cNvPr>
          <p:cNvSpPr/>
          <p:nvPr/>
        </p:nvSpPr>
        <p:spPr>
          <a:xfrm>
            <a:off x="8184575" y="3602620"/>
            <a:ext cx="838200" cy="477549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95E3B9-FB47-D716-5CE5-B2F43EA87BAB}"/>
              </a:ext>
            </a:extLst>
          </p:cNvPr>
          <p:cNvCxnSpPr/>
          <p:nvPr/>
        </p:nvCxnSpPr>
        <p:spPr>
          <a:xfrm>
            <a:off x="3186545" y="3158836"/>
            <a:ext cx="0" cy="293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6C4BE4-DAC1-AA2C-077C-B101A8972EAC}"/>
              </a:ext>
            </a:extLst>
          </p:cNvPr>
          <p:cNvCxnSpPr/>
          <p:nvPr/>
        </p:nvCxnSpPr>
        <p:spPr>
          <a:xfrm>
            <a:off x="8596745" y="2915516"/>
            <a:ext cx="0" cy="293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54939D-2D4F-8483-C23A-09A936D84B86}"/>
              </a:ext>
            </a:extLst>
          </p:cNvPr>
          <p:cNvSpPr txBox="1"/>
          <p:nvPr/>
        </p:nvSpPr>
        <p:spPr>
          <a:xfrm>
            <a:off x="3328063" y="5463302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82B2B-77A1-16B0-36A5-99774AC11F51}"/>
              </a:ext>
            </a:extLst>
          </p:cNvPr>
          <p:cNvSpPr txBox="1"/>
          <p:nvPr/>
        </p:nvSpPr>
        <p:spPr>
          <a:xfrm>
            <a:off x="8631284" y="5463302"/>
            <a:ext cx="463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AD828-5CFA-7AB0-CE94-CF91AFACF1B9}"/>
              </a:ext>
            </a:extLst>
          </p:cNvPr>
          <p:cNvSpPr txBox="1"/>
          <p:nvPr/>
        </p:nvSpPr>
        <p:spPr>
          <a:xfrm>
            <a:off x="6225942" y="1655798"/>
            <a:ext cx="1463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d(</a:t>
            </a:r>
            <a:r>
              <a:rPr lang="en-GB" sz="4400" dirty="0" err="1"/>
              <a:t>x,y</a:t>
            </a:r>
            <a:r>
              <a:rPr lang="en-GB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876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873-17B7-D28E-89D5-F26BDB61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12" y="392834"/>
            <a:ext cx="11339751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Distance via Effect on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48B8-E70A-112C-892B-7CDC05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DA14C-618D-3B83-64DD-FB2BB2AF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82101C-4436-75A7-4693-688017F8DF3C}"/>
              </a:ext>
            </a:extLst>
          </p:cNvPr>
          <p:cNvSpPr/>
          <p:nvPr/>
        </p:nvSpPr>
        <p:spPr>
          <a:xfrm>
            <a:off x="1895302" y="262458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4A8AC2-CBE9-FCD1-B8E8-C7628339060C}"/>
              </a:ext>
            </a:extLst>
          </p:cNvPr>
          <p:cNvSpPr/>
          <p:nvPr/>
        </p:nvSpPr>
        <p:spPr>
          <a:xfrm>
            <a:off x="1679170" y="3649739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4D78C2-C6CF-D8D5-7DD2-6E243B416080}"/>
              </a:ext>
            </a:extLst>
          </p:cNvPr>
          <p:cNvSpPr/>
          <p:nvPr/>
        </p:nvSpPr>
        <p:spPr>
          <a:xfrm>
            <a:off x="1172692" y="3426760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3F13D5-1DC5-05CA-9754-302D6F9A2E5E}"/>
              </a:ext>
            </a:extLst>
          </p:cNvPr>
          <p:cNvSpPr/>
          <p:nvPr/>
        </p:nvSpPr>
        <p:spPr>
          <a:xfrm>
            <a:off x="1967344" y="321797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A2C9529-0509-BBC9-A265-0703FB5E05BC}"/>
              </a:ext>
            </a:extLst>
          </p:cNvPr>
          <p:cNvSpPr/>
          <p:nvPr/>
        </p:nvSpPr>
        <p:spPr>
          <a:xfrm>
            <a:off x="2542309" y="277421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00E116-31E5-CD54-1EAE-8818F35B653F}"/>
              </a:ext>
            </a:extLst>
          </p:cNvPr>
          <p:cNvSpPr/>
          <p:nvPr/>
        </p:nvSpPr>
        <p:spPr>
          <a:xfrm>
            <a:off x="8372303" y="253162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1895CE-C40C-829B-0F31-1C59A7C8CBD8}"/>
              </a:ext>
            </a:extLst>
          </p:cNvPr>
          <p:cNvSpPr/>
          <p:nvPr/>
        </p:nvSpPr>
        <p:spPr>
          <a:xfrm>
            <a:off x="8156171" y="355678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FA7432-180A-E62F-AB7A-85EDDA545C97}"/>
              </a:ext>
            </a:extLst>
          </p:cNvPr>
          <p:cNvSpPr/>
          <p:nvPr/>
        </p:nvSpPr>
        <p:spPr>
          <a:xfrm>
            <a:off x="7649693" y="333380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1683F4-DBE3-5D72-8583-15D811EB4AA2}"/>
              </a:ext>
            </a:extLst>
          </p:cNvPr>
          <p:cNvSpPr/>
          <p:nvPr/>
        </p:nvSpPr>
        <p:spPr>
          <a:xfrm>
            <a:off x="8444345" y="3125013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1AC2D1-3257-3EBC-A411-D45BC595BB11}"/>
              </a:ext>
            </a:extLst>
          </p:cNvPr>
          <p:cNvSpPr/>
          <p:nvPr/>
        </p:nvSpPr>
        <p:spPr>
          <a:xfrm>
            <a:off x="9019310" y="2681253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67A49E-6F4C-B8F5-3716-E4787803D677}"/>
                  </a:ext>
                </a:extLst>
              </p:cNvPr>
              <p:cNvSpPr txBox="1"/>
              <p:nvPr/>
            </p:nvSpPr>
            <p:spPr>
              <a:xfrm>
                <a:off x="509280" y="1384206"/>
                <a:ext cx="7011086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1. train model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4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400" dirty="0">
                    <a:sym typeface="Wingdings" pitchFamily="2" charset="2"/>
                  </a:rPr>
                  <a:t> </a:t>
                </a:r>
                <a:endParaRPr lang="en-GB" sz="4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67A49E-6F4C-B8F5-3716-E4787803D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0" y="1384206"/>
                <a:ext cx="7011086" cy="797654"/>
              </a:xfrm>
              <a:prstGeom prst="rect">
                <a:avLst/>
              </a:prstGeom>
              <a:blipFill>
                <a:blip r:embed="rId2"/>
                <a:stretch>
                  <a:fillRect l="-3617" t="-12500"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F9CD1B-F114-5C87-83DF-7D31278F8826}"/>
                  </a:ext>
                </a:extLst>
              </p:cNvPr>
              <p:cNvSpPr txBox="1"/>
              <p:nvPr/>
            </p:nvSpPr>
            <p:spPr>
              <a:xfrm>
                <a:off x="643167" y="4609557"/>
                <a:ext cx="7027308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2. train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400" dirty="0">
                    <a:sym typeface="Wingdings" pitchFamily="2" charset="2"/>
                  </a:rPr>
                  <a:t> </a:t>
                </a:r>
                <a:endParaRPr lang="en-GB" sz="4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F9CD1B-F114-5C87-83DF-7D31278F8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7" y="4609557"/>
                <a:ext cx="7027308" cy="797654"/>
              </a:xfrm>
              <a:prstGeom prst="rect">
                <a:avLst/>
              </a:prstGeom>
              <a:blipFill>
                <a:blip r:embed="rId3"/>
                <a:stretch>
                  <a:fillRect l="-3430" t="-12500"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1C59A243-9B9D-27AC-F54B-C3A72003697B}"/>
              </a:ext>
            </a:extLst>
          </p:cNvPr>
          <p:cNvSpPr/>
          <p:nvPr/>
        </p:nvSpPr>
        <p:spPr>
          <a:xfrm rot="20000781">
            <a:off x="523118" y="2370406"/>
            <a:ext cx="2977122" cy="1808473"/>
          </a:xfrm>
          <a:prstGeom prst="ellipse">
            <a:avLst/>
          </a:prstGeom>
          <a:solidFill>
            <a:schemeClr val="accent1">
              <a:alpha val="338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3ADD0C-37A9-E3B8-AEE9-C59530440514}"/>
              </a:ext>
            </a:extLst>
          </p:cNvPr>
          <p:cNvSpPr/>
          <p:nvPr/>
        </p:nvSpPr>
        <p:spPr>
          <a:xfrm rot="20000781">
            <a:off x="7000079" y="2393571"/>
            <a:ext cx="2977122" cy="1808473"/>
          </a:xfrm>
          <a:prstGeom prst="ellipse">
            <a:avLst/>
          </a:prstGeom>
          <a:solidFill>
            <a:schemeClr val="accent1">
              <a:alpha val="3381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5CA7DD-4AA1-4146-7F5F-784BAAB67679}"/>
                  </a:ext>
                </a:extLst>
              </p:cNvPr>
              <p:cNvSpPr txBox="1"/>
              <p:nvPr/>
            </p:nvSpPr>
            <p:spPr>
              <a:xfrm>
                <a:off x="3115968" y="3295131"/>
                <a:ext cx="1355628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5CA7DD-4AA1-4146-7F5F-784BAAB67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68" y="3295131"/>
                <a:ext cx="1355628" cy="861774"/>
              </a:xfrm>
              <a:prstGeom prst="rect">
                <a:avLst/>
              </a:prstGeom>
              <a:blipFill>
                <a:blip r:embed="rId4"/>
                <a:stretch>
                  <a:fillRect l="-2778" r="-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3DA167-05C7-FDB8-2E0C-44B0FAD9D2E9}"/>
                  </a:ext>
                </a:extLst>
              </p:cNvPr>
              <p:cNvSpPr txBox="1"/>
              <p:nvPr/>
            </p:nvSpPr>
            <p:spPr>
              <a:xfrm>
                <a:off x="6124075" y="2505826"/>
                <a:ext cx="1410130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3DA167-05C7-FDB8-2E0C-44B0FAD9D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75" y="2505826"/>
                <a:ext cx="1410130" cy="861774"/>
              </a:xfrm>
              <a:prstGeom prst="rect">
                <a:avLst/>
              </a:prstGeom>
              <a:blipFill>
                <a:blip r:embed="rId5"/>
                <a:stretch>
                  <a:fillRect l="-2679" r="-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2E127B-12C1-8158-8CE9-70F8FFB3AF19}"/>
                  </a:ext>
                </a:extLst>
              </p:cNvPr>
              <p:cNvSpPr txBox="1"/>
              <p:nvPr/>
            </p:nvSpPr>
            <p:spPr>
              <a:xfrm>
                <a:off x="581322" y="5444455"/>
                <a:ext cx="11275844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3. difference between </a:t>
                </a:r>
                <a:r>
                  <a:rPr lang="en-GB" sz="4400" dirty="0" err="1"/>
                  <a:t>val</a:t>
                </a:r>
                <a:r>
                  <a:rPr lang="en-GB" sz="4400" dirty="0"/>
                  <a:t>/train errs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sz="4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2E127B-12C1-8158-8CE9-70F8FFB3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22" y="5444455"/>
                <a:ext cx="11275844" cy="797654"/>
              </a:xfrm>
              <a:prstGeom prst="rect">
                <a:avLst/>
              </a:prstGeom>
              <a:blipFill>
                <a:blip r:embed="rId6"/>
                <a:stretch>
                  <a:fillRect l="-2137" t="-10938"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120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5025-754D-0B6F-BCFB-2A943F95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CFA49-2B8C-67CB-9B66-D684344D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D85B27-CB3D-794A-9212-0AC45A0EBC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374" y="748144"/>
            <a:ext cx="9591252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3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2E97-2F55-81E6-8AB6-F81C7A16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37C82-92FC-162E-397C-768976FF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D39E5B-1E75-34E4-BF5F-81A4DF8908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902" y="766406"/>
            <a:ext cx="9393382" cy="3412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176C1-4CF1-0FD5-71C2-5DFDC3A48C6C}"/>
              </a:ext>
            </a:extLst>
          </p:cNvPr>
          <p:cNvSpPr txBox="1"/>
          <p:nvPr/>
        </p:nvSpPr>
        <p:spPr>
          <a:xfrm>
            <a:off x="509848" y="4748617"/>
            <a:ext cx="11493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FL project: what if the package is not available on </a:t>
            </a:r>
            <a:r>
              <a:rPr lang="en-GB" sz="3200" dirty="0" err="1"/>
              <a:t>jupyter.cs.aalto</a:t>
            </a:r>
            <a:r>
              <a:rPr lang="en-GB" sz="3200" dirty="0"/>
              <a:t>? </a:t>
            </a:r>
          </a:p>
          <a:p>
            <a:r>
              <a:rPr lang="en-GB" sz="3200" dirty="0"/>
              <a:t>-&gt; compute it on your own computer and then use results as “manually” chosen edges, weights of </a:t>
            </a:r>
            <a:r>
              <a:rPr lang="en-GB" sz="3200" err="1"/>
              <a:t>emp</a:t>
            </a:r>
            <a:r>
              <a:rPr lang="en-GB" sz="3200"/>
              <a:t>. graph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7335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3EE5-C9F3-1411-13F3-C2FB4491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60FB-C2DD-074C-B6BE-9D35BEC77C27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4621E-1CFD-4F0E-D6F9-66D6DCE8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20A67E-A678-9D0A-AF09-84A67BBD2D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524808"/>
            <a:ext cx="9651492" cy="36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25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59E-02BE-D34B-951F-313AF5509FD4}" type="datetime1">
              <a:rPr lang="en-US" smtClean="0"/>
              <a:t>4/16/23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Networked </a:t>
            </a:r>
            <a:r>
              <a:rPr lang="en-US" sz="8000" b="1" dirty="0" err="1">
                <a:latin typeface="+mn-lt"/>
              </a:rPr>
              <a:t>Data+Model</a:t>
            </a:r>
            <a:endParaRPr lang="en-US" sz="8000" b="1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3202A9-64CC-78D7-55A6-A28786F1F24B}"/>
              </a:ext>
            </a:extLst>
          </p:cNvPr>
          <p:cNvSpPr/>
          <p:nvPr/>
        </p:nvSpPr>
        <p:spPr>
          <a:xfrm>
            <a:off x="1396538" y="232756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8D5EB0-3476-DE22-4E58-8F6E1C4BB85E}"/>
              </a:ext>
            </a:extLst>
          </p:cNvPr>
          <p:cNvSpPr/>
          <p:nvPr/>
        </p:nvSpPr>
        <p:spPr>
          <a:xfrm>
            <a:off x="1180406" y="335272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9B7D69-F679-B485-0196-AD8192482614}"/>
              </a:ext>
            </a:extLst>
          </p:cNvPr>
          <p:cNvSpPr/>
          <p:nvPr/>
        </p:nvSpPr>
        <p:spPr>
          <a:xfrm>
            <a:off x="2209800" y="2862350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2F921-5D04-09C5-FE54-0CAD705FE6A5}"/>
              </a:ext>
            </a:extLst>
          </p:cNvPr>
          <p:cNvSpPr/>
          <p:nvPr/>
        </p:nvSpPr>
        <p:spPr>
          <a:xfrm>
            <a:off x="2625436" y="223612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930F21-574D-B6B0-0BC7-92DF8E38BF56}"/>
              </a:ext>
            </a:extLst>
          </p:cNvPr>
          <p:cNvSpPr/>
          <p:nvPr/>
        </p:nvSpPr>
        <p:spPr>
          <a:xfrm>
            <a:off x="673928" y="312974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D85334-51EC-A6FB-46DC-171454B00E6E}"/>
              </a:ext>
            </a:extLst>
          </p:cNvPr>
          <p:cNvSpPr/>
          <p:nvPr/>
        </p:nvSpPr>
        <p:spPr>
          <a:xfrm>
            <a:off x="7464829" y="46578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A1A6C9-089B-70B6-927F-98EF55DCB3C9}"/>
              </a:ext>
            </a:extLst>
          </p:cNvPr>
          <p:cNvSpPr/>
          <p:nvPr/>
        </p:nvSpPr>
        <p:spPr>
          <a:xfrm>
            <a:off x="7248697" y="5683055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AD242C-F0DF-BAA6-901B-7A15342E7988}"/>
              </a:ext>
            </a:extLst>
          </p:cNvPr>
          <p:cNvSpPr/>
          <p:nvPr/>
        </p:nvSpPr>
        <p:spPr>
          <a:xfrm>
            <a:off x="8693726" y="5426825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DD299A-6410-676B-9BDD-66A5174C6575}"/>
              </a:ext>
            </a:extLst>
          </p:cNvPr>
          <p:cNvSpPr/>
          <p:nvPr/>
        </p:nvSpPr>
        <p:spPr>
          <a:xfrm>
            <a:off x="7971212" y="513734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59C0F-6449-4A2D-AA8E-249738772247}"/>
              </a:ext>
            </a:extLst>
          </p:cNvPr>
          <p:cNvSpPr/>
          <p:nvPr/>
        </p:nvSpPr>
        <p:spPr>
          <a:xfrm>
            <a:off x="6742219" y="5460076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E3E663-5A0C-62A6-11D0-B0198850D945}"/>
              </a:ext>
            </a:extLst>
          </p:cNvPr>
          <p:cNvSpPr/>
          <p:nvPr/>
        </p:nvSpPr>
        <p:spPr>
          <a:xfrm>
            <a:off x="2044931" y="335272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FCE4B-CF78-D3F6-B5B7-C296390E53C9}"/>
              </a:ext>
            </a:extLst>
          </p:cNvPr>
          <p:cNvSpPr/>
          <p:nvPr/>
        </p:nvSpPr>
        <p:spPr>
          <a:xfrm>
            <a:off x="6493530" y="4716087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F740EB-CCB7-F77D-C427-CCEC8B71FA79}"/>
              </a:ext>
            </a:extLst>
          </p:cNvPr>
          <p:cNvCxnSpPr>
            <a:cxnSpLocks/>
          </p:cNvCxnSpPr>
          <p:nvPr/>
        </p:nvCxnSpPr>
        <p:spPr>
          <a:xfrm>
            <a:off x="2293620" y="3563349"/>
            <a:ext cx="4448599" cy="136336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7051169-C4BB-7C90-B0B6-11D3802B436C}"/>
              </a:ext>
            </a:extLst>
          </p:cNvPr>
          <p:cNvSpPr/>
          <p:nvPr/>
        </p:nvSpPr>
        <p:spPr>
          <a:xfrm>
            <a:off x="8659091" y="1605601"/>
            <a:ext cx="332509" cy="37261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FECB89-2951-A577-43C9-35CDC032D063}"/>
              </a:ext>
            </a:extLst>
          </p:cNvPr>
          <p:cNvSpPr txBox="1"/>
          <p:nvPr/>
        </p:nvSpPr>
        <p:spPr>
          <a:xfrm>
            <a:off x="9026235" y="1395193"/>
            <a:ext cx="1511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/>
              <a:t>val</a:t>
            </a:r>
            <a:r>
              <a:rPr lang="en-GB" sz="4000" dirty="0"/>
              <a:t> set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9D4969-8D13-D86E-2E5F-EB24251D2B34}"/>
              </a:ext>
            </a:extLst>
          </p:cNvPr>
          <p:cNvSpPr/>
          <p:nvPr/>
        </p:nvSpPr>
        <p:spPr>
          <a:xfrm flipV="1">
            <a:off x="8659091" y="2385556"/>
            <a:ext cx="332509" cy="357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31DF96-8B37-9633-D992-DD6CF6753A83}"/>
              </a:ext>
            </a:extLst>
          </p:cNvPr>
          <p:cNvSpPr txBox="1"/>
          <p:nvPr/>
        </p:nvSpPr>
        <p:spPr>
          <a:xfrm>
            <a:off x="9026235" y="2187562"/>
            <a:ext cx="189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train set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0E9BE-5C87-703E-F98D-E0CA54BD3D1B}"/>
              </a:ext>
            </a:extLst>
          </p:cNvPr>
          <p:cNvCxnSpPr/>
          <p:nvPr/>
        </p:nvCxnSpPr>
        <p:spPr>
          <a:xfrm flipV="1">
            <a:off x="304800" y="1694451"/>
            <a:ext cx="2992582" cy="255058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521B6F-687D-A69F-D95F-5BC0A234CC44}"/>
              </a:ext>
            </a:extLst>
          </p:cNvPr>
          <p:cNvCxnSpPr>
            <a:cxnSpLocks/>
          </p:cNvCxnSpPr>
          <p:nvPr/>
        </p:nvCxnSpPr>
        <p:spPr>
          <a:xfrm flipV="1">
            <a:off x="304800" y="2477193"/>
            <a:ext cx="3082058" cy="68441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CF41AB1C-40BA-4150-A727-43DC401F1E0A}"/>
              </a:ext>
            </a:extLst>
          </p:cNvPr>
          <p:cNvSpPr/>
          <p:nvPr/>
        </p:nvSpPr>
        <p:spPr>
          <a:xfrm>
            <a:off x="5735782" y="4378036"/>
            <a:ext cx="4710545" cy="1662546"/>
          </a:xfrm>
          <a:custGeom>
            <a:avLst/>
            <a:gdLst>
              <a:gd name="connsiteX0" fmla="*/ 0 w 4710545"/>
              <a:gd name="connsiteY0" fmla="*/ 1662546 h 1662546"/>
              <a:gd name="connsiteX1" fmla="*/ 1745673 w 4710545"/>
              <a:gd name="connsiteY1" fmla="*/ 914400 h 1662546"/>
              <a:gd name="connsiteX2" fmla="*/ 3241963 w 4710545"/>
              <a:gd name="connsiteY2" fmla="*/ 858982 h 1662546"/>
              <a:gd name="connsiteX3" fmla="*/ 4710545 w 4710545"/>
              <a:gd name="connsiteY3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45" h="1662546">
                <a:moveTo>
                  <a:pt x="0" y="1662546"/>
                </a:moveTo>
                <a:cubicBezTo>
                  <a:pt x="602673" y="1355436"/>
                  <a:pt x="1205346" y="1048327"/>
                  <a:pt x="1745673" y="914400"/>
                </a:cubicBezTo>
                <a:cubicBezTo>
                  <a:pt x="2286000" y="780473"/>
                  <a:pt x="2747818" y="1011382"/>
                  <a:pt x="3241963" y="858982"/>
                </a:cubicBezTo>
                <a:cubicBezTo>
                  <a:pt x="3736108" y="706582"/>
                  <a:pt x="4223326" y="353291"/>
                  <a:pt x="4710545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89719F4-988F-B40C-FD03-92C8C392B66E}"/>
              </a:ext>
            </a:extLst>
          </p:cNvPr>
          <p:cNvSpPr/>
          <p:nvPr/>
        </p:nvSpPr>
        <p:spPr>
          <a:xfrm>
            <a:off x="5957455" y="4128655"/>
            <a:ext cx="3297381" cy="2322134"/>
          </a:xfrm>
          <a:custGeom>
            <a:avLst/>
            <a:gdLst>
              <a:gd name="connsiteX0" fmla="*/ 0 w 3297381"/>
              <a:gd name="connsiteY0" fmla="*/ 969818 h 2322134"/>
              <a:gd name="connsiteX1" fmla="*/ 1163781 w 3297381"/>
              <a:gd name="connsiteY1" fmla="*/ 2299854 h 2322134"/>
              <a:gd name="connsiteX2" fmla="*/ 3297381 w 3297381"/>
              <a:gd name="connsiteY2" fmla="*/ 0 h 232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7381" h="2322134">
                <a:moveTo>
                  <a:pt x="0" y="969818"/>
                </a:moveTo>
                <a:cubicBezTo>
                  <a:pt x="307109" y="1715654"/>
                  <a:pt x="614218" y="2461490"/>
                  <a:pt x="1163781" y="2299854"/>
                </a:cubicBezTo>
                <a:cubicBezTo>
                  <a:pt x="1713344" y="2138218"/>
                  <a:pt x="2505362" y="1069109"/>
                  <a:pt x="3297381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7564D-725A-1F72-35AE-A2F31DE23C8A}"/>
              </a:ext>
            </a:extLst>
          </p:cNvPr>
          <p:cNvSpPr txBox="1"/>
          <p:nvPr/>
        </p:nvSpPr>
        <p:spPr>
          <a:xfrm>
            <a:off x="1562792" y="3915696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BB27D5-A387-DF07-16E6-055395444B5F}"/>
              </a:ext>
            </a:extLst>
          </p:cNvPr>
          <p:cNvSpPr txBox="1"/>
          <p:nvPr/>
        </p:nvSpPr>
        <p:spPr>
          <a:xfrm>
            <a:off x="5852059" y="3773978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D1F18E-1F11-37B4-669D-01C21C786FF4}"/>
                  </a:ext>
                </a:extLst>
              </p:cNvPr>
              <p:cNvSpPr txBox="1"/>
              <p:nvPr/>
            </p:nvSpPr>
            <p:spPr>
              <a:xfrm>
                <a:off x="3165766" y="1222644"/>
                <a:ext cx="1206731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D1F18E-1F11-37B4-669D-01C21C78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66" y="1222644"/>
                <a:ext cx="1206731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53A0280-DF44-8509-62B3-DCE7278BC72C}"/>
                  </a:ext>
                </a:extLst>
              </p:cNvPr>
              <p:cNvSpPr txBox="1"/>
              <p:nvPr/>
            </p:nvSpPr>
            <p:spPr>
              <a:xfrm>
                <a:off x="10307784" y="3746881"/>
                <a:ext cx="1206731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53A0280-DF44-8509-62B3-DCE7278B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84" y="3746881"/>
                <a:ext cx="1206731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5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Design Principle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658689" y="1832891"/>
                <a:ext cx="9644115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1832891"/>
                <a:ext cx="9644115" cy="1936684"/>
              </a:xfrm>
              <a:prstGeom prst="rect">
                <a:avLst/>
              </a:prstGeom>
              <a:blipFill>
                <a:blip r:embed="rId2"/>
                <a:stretch>
                  <a:fillRect l="-8016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2DBF3-515C-F1FA-8B15-B46143E7BCD2}"/>
                  </a:ext>
                </a:extLst>
              </p:cNvPr>
              <p:cNvSpPr txBox="1"/>
              <p:nvPr/>
            </p:nvSpPr>
            <p:spPr>
              <a:xfrm>
                <a:off x="400570" y="4357185"/>
                <a:ext cx="11390860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4400" dirty="0"/>
                  <a:t>what edges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∈ℇ</m:t>
                    </m:r>
                  </m:oMath>
                </a14:m>
                <a:r>
                  <a:rPr lang="en-GB" sz="4400" dirty="0"/>
                  <a:t> and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4400" dirty="0"/>
                  <a:t> 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2DBF3-515C-F1FA-8B15-B46143E7B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70" y="4357185"/>
                <a:ext cx="11390860" cy="823944"/>
              </a:xfrm>
              <a:prstGeom prst="rect">
                <a:avLst/>
              </a:prstGeom>
              <a:blipFill>
                <a:blip r:embed="rId3"/>
                <a:stretch>
                  <a:fillRect l="-2004" t="-13636" b="-28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" y="294213"/>
            <a:ext cx="12079031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Choosing Edges = Model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562207" y="3920708"/>
            <a:ext cx="113868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400" dirty="0" err="1"/>
              <a:t>try</a:t>
            </a:r>
            <a:r>
              <a:rPr lang="de-DE" sz="4400" dirty="0"/>
              <a:t> different </a:t>
            </a:r>
            <a:r>
              <a:rPr lang="de-DE" sz="4400" dirty="0" err="1"/>
              <a:t>choices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emp.graph</a:t>
            </a:r>
            <a:endParaRPr lang="de-DE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400" dirty="0" err="1"/>
              <a:t>solve</a:t>
            </a:r>
            <a:r>
              <a:rPr lang="de-DE" sz="4400" dirty="0"/>
              <a:t> </a:t>
            </a:r>
            <a:r>
              <a:rPr lang="de-DE" sz="4400" dirty="0" err="1"/>
              <a:t>GTVMin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each</a:t>
            </a:r>
            <a:r>
              <a:rPr lang="de-DE" sz="4400" dirty="0"/>
              <a:t> </a:t>
            </a:r>
            <a:r>
              <a:rPr lang="de-DE" sz="4400" dirty="0" err="1"/>
              <a:t>choice</a:t>
            </a:r>
            <a:r>
              <a:rPr lang="de-DE" sz="4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4400" dirty="0"/>
              <a:t>pick </a:t>
            </a:r>
            <a:r>
              <a:rPr lang="de-DE" sz="4400" dirty="0" err="1"/>
              <a:t>emp.graph</a:t>
            </a:r>
            <a:r>
              <a:rPr lang="de-DE" sz="4400" dirty="0"/>
              <a:t> </a:t>
            </a:r>
            <a:r>
              <a:rPr lang="de-DE" sz="4400" dirty="0" err="1"/>
              <a:t>with</a:t>
            </a:r>
            <a:r>
              <a:rPr lang="de-DE" sz="4400" dirty="0"/>
              <a:t> </a:t>
            </a:r>
            <a:r>
              <a:rPr lang="de-DE" sz="4400" dirty="0" err="1"/>
              <a:t>smallest</a:t>
            </a:r>
            <a:r>
              <a:rPr lang="de-DE" sz="4400" dirty="0"/>
              <a:t> </a:t>
            </a:r>
            <a:r>
              <a:rPr lang="de-DE" sz="4400" dirty="0" err="1"/>
              <a:t>val</a:t>
            </a:r>
            <a:r>
              <a:rPr lang="de-DE" sz="4400" dirty="0"/>
              <a:t> </a:t>
            </a:r>
            <a:r>
              <a:rPr lang="de-DE" sz="4400" dirty="0" err="1"/>
              <a:t>err</a:t>
            </a:r>
            <a:r>
              <a:rPr lang="de-DE" sz="4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383BC7-78A0-978F-F1E9-B65552C2E876}"/>
                  </a:ext>
                </a:extLst>
              </p:cNvPr>
              <p:cNvSpPr txBox="1"/>
              <p:nvPr/>
            </p:nvSpPr>
            <p:spPr>
              <a:xfrm>
                <a:off x="658689" y="1832891"/>
                <a:ext cx="9644115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383BC7-78A0-978F-F1E9-B65552C2E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1832891"/>
                <a:ext cx="9644115" cy="1936684"/>
              </a:xfrm>
              <a:prstGeom prst="rect">
                <a:avLst/>
              </a:prstGeom>
              <a:blipFill>
                <a:blip r:embed="rId2"/>
                <a:stretch>
                  <a:fillRect l="-8016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52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6" y="360714"/>
            <a:ext cx="9209755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Probabilistic Models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32BD0-602E-0362-F6CC-1E42846687F1}"/>
              </a:ext>
            </a:extLst>
          </p:cNvPr>
          <p:cNvSpPr/>
          <p:nvPr/>
        </p:nvSpPr>
        <p:spPr>
          <a:xfrm>
            <a:off x="1396538" y="232756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790269-CCEC-EA4C-D90C-5011F61B7811}"/>
              </a:ext>
            </a:extLst>
          </p:cNvPr>
          <p:cNvSpPr/>
          <p:nvPr/>
        </p:nvSpPr>
        <p:spPr>
          <a:xfrm>
            <a:off x="1180406" y="335272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37AA8F-992B-A854-F292-088396A0EE29}"/>
              </a:ext>
            </a:extLst>
          </p:cNvPr>
          <p:cNvSpPr/>
          <p:nvPr/>
        </p:nvSpPr>
        <p:spPr>
          <a:xfrm>
            <a:off x="2209800" y="2862350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0DC2C4-2BBC-9B28-69AD-288DBB470E3F}"/>
              </a:ext>
            </a:extLst>
          </p:cNvPr>
          <p:cNvSpPr/>
          <p:nvPr/>
        </p:nvSpPr>
        <p:spPr>
          <a:xfrm>
            <a:off x="2625436" y="223612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012A20-470B-A6C5-F0B2-7F1690E73B66}"/>
              </a:ext>
            </a:extLst>
          </p:cNvPr>
          <p:cNvSpPr/>
          <p:nvPr/>
        </p:nvSpPr>
        <p:spPr>
          <a:xfrm>
            <a:off x="673928" y="312974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50DF1F-8B5F-EE3F-5960-169F82DEC57A}"/>
              </a:ext>
            </a:extLst>
          </p:cNvPr>
          <p:cNvSpPr/>
          <p:nvPr/>
        </p:nvSpPr>
        <p:spPr>
          <a:xfrm>
            <a:off x="7464829" y="46578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D68FC2-33C5-F84E-299D-325470E07D3F}"/>
              </a:ext>
            </a:extLst>
          </p:cNvPr>
          <p:cNvSpPr/>
          <p:nvPr/>
        </p:nvSpPr>
        <p:spPr>
          <a:xfrm>
            <a:off x="7248697" y="5683055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EBCF9-5F32-8858-7AE5-7A86239F514D}"/>
              </a:ext>
            </a:extLst>
          </p:cNvPr>
          <p:cNvSpPr/>
          <p:nvPr/>
        </p:nvSpPr>
        <p:spPr>
          <a:xfrm>
            <a:off x="8693726" y="5426825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43F4FE-6AFF-3E1E-0693-79CB4A93FFEA}"/>
              </a:ext>
            </a:extLst>
          </p:cNvPr>
          <p:cNvSpPr/>
          <p:nvPr/>
        </p:nvSpPr>
        <p:spPr>
          <a:xfrm>
            <a:off x="7971212" y="513734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693DA0-95AC-8BDF-7043-1390AE107230}"/>
              </a:ext>
            </a:extLst>
          </p:cNvPr>
          <p:cNvSpPr/>
          <p:nvPr/>
        </p:nvSpPr>
        <p:spPr>
          <a:xfrm>
            <a:off x="6742219" y="5460076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81C8F-0EAC-472F-1790-243986EB2D3C}"/>
              </a:ext>
            </a:extLst>
          </p:cNvPr>
          <p:cNvSpPr/>
          <p:nvPr/>
        </p:nvSpPr>
        <p:spPr>
          <a:xfrm>
            <a:off x="2044931" y="335272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AC46E-75DC-FA60-4654-95418C456AEE}"/>
              </a:ext>
            </a:extLst>
          </p:cNvPr>
          <p:cNvSpPr/>
          <p:nvPr/>
        </p:nvSpPr>
        <p:spPr>
          <a:xfrm>
            <a:off x="6493530" y="4716087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26B04B-E376-162D-64AB-21EF4B0884D4}"/>
              </a:ext>
            </a:extLst>
          </p:cNvPr>
          <p:cNvCxnSpPr>
            <a:cxnSpLocks/>
          </p:cNvCxnSpPr>
          <p:nvPr/>
        </p:nvCxnSpPr>
        <p:spPr>
          <a:xfrm>
            <a:off x="2293620" y="3563349"/>
            <a:ext cx="4448599" cy="136336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A9F2B0-C866-E4AE-2E4D-3F82027A7970}"/>
              </a:ext>
            </a:extLst>
          </p:cNvPr>
          <p:cNvSpPr txBox="1"/>
          <p:nvPr/>
        </p:nvSpPr>
        <p:spPr>
          <a:xfrm>
            <a:off x="946080" y="3830161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1C59DF-8EC3-B0B8-5419-2BAA6DE400F5}"/>
              </a:ext>
            </a:extLst>
          </p:cNvPr>
          <p:cNvSpPr txBox="1"/>
          <p:nvPr/>
        </p:nvSpPr>
        <p:spPr>
          <a:xfrm>
            <a:off x="5703380" y="355136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224E0-4062-C396-B078-86FF891685B2}"/>
                  </a:ext>
                </a:extLst>
              </p:cNvPr>
              <p:cNvSpPr txBox="1"/>
              <p:nvPr/>
            </p:nvSpPr>
            <p:spPr>
              <a:xfrm>
                <a:off x="8554068" y="3977529"/>
                <a:ext cx="3067506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224E0-4062-C396-B078-86FF89168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68" y="3977529"/>
                <a:ext cx="3067506" cy="979627"/>
              </a:xfrm>
              <a:prstGeom prst="rect">
                <a:avLst/>
              </a:prstGeom>
              <a:blipFill>
                <a:blip r:embed="rId2"/>
                <a:stretch>
                  <a:fillRect l="-1653" r="-4545" b="-22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97125-DD1D-9D94-0023-C6A67C3A7107}"/>
                  </a:ext>
                </a:extLst>
              </p:cNvPr>
              <p:cNvSpPr txBox="1"/>
              <p:nvPr/>
            </p:nvSpPr>
            <p:spPr>
              <a:xfrm>
                <a:off x="1939554" y="1247676"/>
                <a:ext cx="3008196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97125-DD1D-9D94-0023-C6A67C3A7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54" y="1247676"/>
                <a:ext cx="3008196" cy="979627"/>
              </a:xfrm>
              <a:prstGeom prst="rect">
                <a:avLst/>
              </a:prstGeom>
              <a:blipFill>
                <a:blip r:embed="rId3"/>
                <a:stretch>
                  <a:fillRect l="-1681" r="-4622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57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6" y="360714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Graph Learning via Distances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32BD0-602E-0362-F6CC-1E42846687F1}"/>
              </a:ext>
            </a:extLst>
          </p:cNvPr>
          <p:cNvSpPr/>
          <p:nvPr/>
        </p:nvSpPr>
        <p:spPr>
          <a:xfrm>
            <a:off x="1396538" y="232756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790269-CCEC-EA4C-D90C-5011F61B7811}"/>
              </a:ext>
            </a:extLst>
          </p:cNvPr>
          <p:cNvSpPr/>
          <p:nvPr/>
        </p:nvSpPr>
        <p:spPr>
          <a:xfrm>
            <a:off x="1180406" y="335272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37AA8F-992B-A854-F292-088396A0EE29}"/>
              </a:ext>
            </a:extLst>
          </p:cNvPr>
          <p:cNvSpPr/>
          <p:nvPr/>
        </p:nvSpPr>
        <p:spPr>
          <a:xfrm>
            <a:off x="2209800" y="2862350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0DC2C4-2BBC-9B28-69AD-288DBB470E3F}"/>
              </a:ext>
            </a:extLst>
          </p:cNvPr>
          <p:cNvSpPr/>
          <p:nvPr/>
        </p:nvSpPr>
        <p:spPr>
          <a:xfrm>
            <a:off x="2625436" y="223612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012A20-470B-A6C5-F0B2-7F1690E73B66}"/>
              </a:ext>
            </a:extLst>
          </p:cNvPr>
          <p:cNvSpPr/>
          <p:nvPr/>
        </p:nvSpPr>
        <p:spPr>
          <a:xfrm>
            <a:off x="673928" y="312974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50DF1F-8B5F-EE3F-5960-169F82DEC57A}"/>
              </a:ext>
            </a:extLst>
          </p:cNvPr>
          <p:cNvSpPr/>
          <p:nvPr/>
        </p:nvSpPr>
        <p:spPr>
          <a:xfrm>
            <a:off x="7464829" y="46578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D68FC2-33C5-F84E-299D-325470E07D3F}"/>
              </a:ext>
            </a:extLst>
          </p:cNvPr>
          <p:cNvSpPr/>
          <p:nvPr/>
        </p:nvSpPr>
        <p:spPr>
          <a:xfrm>
            <a:off x="7248697" y="5683055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EBCF9-5F32-8858-7AE5-7A86239F514D}"/>
              </a:ext>
            </a:extLst>
          </p:cNvPr>
          <p:cNvSpPr/>
          <p:nvPr/>
        </p:nvSpPr>
        <p:spPr>
          <a:xfrm>
            <a:off x="8693726" y="5426825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43F4FE-6AFF-3E1E-0693-79CB4A93FFEA}"/>
              </a:ext>
            </a:extLst>
          </p:cNvPr>
          <p:cNvSpPr/>
          <p:nvPr/>
        </p:nvSpPr>
        <p:spPr>
          <a:xfrm>
            <a:off x="7971212" y="513734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693DA0-95AC-8BDF-7043-1390AE107230}"/>
              </a:ext>
            </a:extLst>
          </p:cNvPr>
          <p:cNvSpPr/>
          <p:nvPr/>
        </p:nvSpPr>
        <p:spPr>
          <a:xfrm>
            <a:off x="6742219" y="5460076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81C8F-0EAC-472F-1790-243986EB2D3C}"/>
              </a:ext>
            </a:extLst>
          </p:cNvPr>
          <p:cNvSpPr/>
          <p:nvPr/>
        </p:nvSpPr>
        <p:spPr>
          <a:xfrm>
            <a:off x="2044931" y="335272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AC46E-75DC-FA60-4654-95418C456AEE}"/>
              </a:ext>
            </a:extLst>
          </p:cNvPr>
          <p:cNvSpPr/>
          <p:nvPr/>
        </p:nvSpPr>
        <p:spPr>
          <a:xfrm>
            <a:off x="6493530" y="4716087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26B04B-E376-162D-64AB-21EF4B0884D4}"/>
              </a:ext>
            </a:extLst>
          </p:cNvPr>
          <p:cNvCxnSpPr>
            <a:cxnSpLocks/>
          </p:cNvCxnSpPr>
          <p:nvPr/>
        </p:nvCxnSpPr>
        <p:spPr>
          <a:xfrm>
            <a:off x="2293620" y="3563349"/>
            <a:ext cx="4448599" cy="136336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A9F2B0-C866-E4AE-2E4D-3F82027A7970}"/>
              </a:ext>
            </a:extLst>
          </p:cNvPr>
          <p:cNvSpPr txBox="1"/>
          <p:nvPr/>
        </p:nvSpPr>
        <p:spPr>
          <a:xfrm>
            <a:off x="946080" y="3830161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1C59DF-8EC3-B0B8-5419-2BAA6DE400F5}"/>
              </a:ext>
            </a:extLst>
          </p:cNvPr>
          <p:cNvSpPr txBox="1"/>
          <p:nvPr/>
        </p:nvSpPr>
        <p:spPr>
          <a:xfrm>
            <a:off x="5703380" y="355136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224E0-4062-C396-B078-86FF891685B2}"/>
                  </a:ext>
                </a:extLst>
              </p:cNvPr>
              <p:cNvSpPr txBox="1"/>
              <p:nvPr/>
            </p:nvSpPr>
            <p:spPr>
              <a:xfrm>
                <a:off x="8554068" y="3977529"/>
                <a:ext cx="3067506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224E0-4062-C396-B078-86FF89168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68" y="3977529"/>
                <a:ext cx="3067506" cy="979627"/>
              </a:xfrm>
              <a:prstGeom prst="rect">
                <a:avLst/>
              </a:prstGeom>
              <a:blipFill>
                <a:blip r:embed="rId2"/>
                <a:stretch>
                  <a:fillRect l="-1653" r="-4545" b="-22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97125-DD1D-9D94-0023-C6A67C3A7107}"/>
                  </a:ext>
                </a:extLst>
              </p:cNvPr>
              <p:cNvSpPr txBox="1"/>
              <p:nvPr/>
            </p:nvSpPr>
            <p:spPr>
              <a:xfrm>
                <a:off x="1939554" y="1247676"/>
                <a:ext cx="3008196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97125-DD1D-9D94-0023-C6A67C3A7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54" y="1247676"/>
                <a:ext cx="3008196" cy="979627"/>
              </a:xfrm>
              <a:prstGeom prst="rect">
                <a:avLst/>
              </a:prstGeom>
              <a:blipFill>
                <a:blip r:embed="rId3"/>
                <a:stretch>
                  <a:fillRect l="-1681" r="-4622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A85842-315C-0CFB-BD2A-E4E2E83323D4}"/>
                  </a:ext>
                </a:extLst>
              </p:cNvPr>
              <p:cNvSpPr txBox="1"/>
              <p:nvPr/>
            </p:nvSpPr>
            <p:spPr>
              <a:xfrm>
                <a:off x="4980910" y="1808164"/>
                <a:ext cx="6228565" cy="141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determine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4000" dirty="0"/>
                  <a:t> based </a:t>
                </a:r>
              </a:p>
              <a:p>
                <a:r>
                  <a:rPr lang="en-GB" sz="4000" dirty="0"/>
                  <a:t>on distance 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4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de-DE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4000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A85842-315C-0CFB-BD2A-E4E2E8332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10" y="1808164"/>
                <a:ext cx="6228565" cy="1414746"/>
              </a:xfrm>
              <a:prstGeom prst="rect">
                <a:avLst/>
              </a:prstGeom>
              <a:blipFill>
                <a:blip r:embed="rId4"/>
                <a:stretch>
                  <a:fillRect l="-3462" t="-7143" r="-2444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44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k Nearest-Neighbor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ABCD9-3CEE-3FB2-2619-2532BD171187}"/>
              </a:ext>
            </a:extLst>
          </p:cNvPr>
          <p:cNvSpPr/>
          <p:nvPr/>
        </p:nvSpPr>
        <p:spPr>
          <a:xfrm>
            <a:off x="5256500" y="3237058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7254E-BFED-904E-DF45-01C56DA3B1C2}"/>
              </a:ext>
            </a:extLst>
          </p:cNvPr>
          <p:cNvSpPr txBox="1"/>
          <p:nvPr/>
        </p:nvSpPr>
        <p:spPr>
          <a:xfrm>
            <a:off x="4157649" y="3714498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5A02E0-C38F-98B9-418A-7346900D2567}"/>
              </a:ext>
            </a:extLst>
          </p:cNvPr>
          <p:cNvSpPr/>
          <p:nvPr/>
        </p:nvSpPr>
        <p:spPr>
          <a:xfrm>
            <a:off x="7060276" y="3965534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BA679-D9A4-A22A-417E-555AE45D01BD}"/>
              </a:ext>
            </a:extLst>
          </p:cNvPr>
          <p:cNvSpPr/>
          <p:nvPr/>
        </p:nvSpPr>
        <p:spPr>
          <a:xfrm>
            <a:off x="8361911" y="1880618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B4E69F-E4D6-FE7A-0CF3-628BF0AC3BA5}"/>
              </a:ext>
            </a:extLst>
          </p:cNvPr>
          <p:cNvSpPr/>
          <p:nvPr/>
        </p:nvSpPr>
        <p:spPr>
          <a:xfrm>
            <a:off x="4629446" y="212136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CA044-4714-02C5-8B05-C9074D91BD72}"/>
              </a:ext>
            </a:extLst>
          </p:cNvPr>
          <p:cNvSpPr/>
          <p:nvPr/>
        </p:nvSpPr>
        <p:spPr>
          <a:xfrm>
            <a:off x="1310639" y="5179443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C8DA0-6ACB-4354-D744-F15250C4A482}"/>
              </a:ext>
            </a:extLst>
          </p:cNvPr>
          <p:cNvSpPr txBox="1"/>
          <p:nvPr/>
        </p:nvSpPr>
        <p:spPr>
          <a:xfrm>
            <a:off x="8361911" y="5353998"/>
            <a:ext cx="1502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k = 2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8C2656-31C7-4299-1984-3A9D69EB872D}"/>
              </a:ext>
            </a:extLst>
          </p:cNvPr>
          <p:cNvCxnSpPr/>
          <p:nvPr/>
        </p:nvCxnSpPr>
        <p:spPr>
          <a:xfrm>
            <a:off x="5505189" y="3447686"/>
            <a:ext cx="1803776" cy="72847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4309CF-0359-0FA5-0758-D8E40FFF030B}"/>
              </a:ext>
            </a:extLst>
          </p:cNvPr>
          <p:cNvCxnSpPr>
            <a:cxnSpLocks/>
          </p:cNvCxnSpPr>
          <p:nvPr/>
        </p:nvCxnSpPr>
        <p:spPr>
          <a:xfrm>
            <a:off x="4821382" y="2318157"/>
            <a:ext cx="683807" cy="111084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4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4" y="557199"/>
            <a:ext cx="10904914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Fully Connected Weighted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ABCD9-3CEE-3FB2-2619-2532BD171187}"/>
              </a:ext>
            </a:extLst>
          </p:cNvPr>
          <p:cNvSpPr/>
          <p:nvPr/>
        </p:nvSpPr>
        <p:spPr>
          <a:xfrm>
            <a:off x="886641" y="4939049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7254E-BFED-904E-DF45-01C56DA3B1C2}"/>
              </a:ext>
            </a:extLst>
          </p:cNvPr>
          <p:cNvSpPr txBox="1"/>
          <p:nvPr/>
        </p:nvSpPr>
        <p:spPr>
          <a:xfrm>
            <a:off x="453036" y="5433020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5A02E0-C38F-98B9-418A-7346900D2567}"/>
              </a:ext>
            </a:extLst>
          </p:cNvPr>
          <p:cNvSpPr/>
          <p:nvPr/>
        </p:nvSpPr>
        <p:spPr>
          <a:xfrm>
            <a:off x="3503772" y="5303288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BA679-D9A4-A22A-417E-555AE45D01BD}"/>
              </a:ext>
            </a:extLst>
          </p:cNvPr>
          <p:cNvSpPr/>
          <p:nvPr/>
        </p:nvSpPr>
        <p:spPr>
          <a:xfrm>
            <a:off x="4805407" y="3218372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B4E69F-E4D6-FE7A-0CF3-628BF0AC3BA5}"/>
              </a:ext>
            </a:extLst>
          </p:cNvPr>
          <p:cNvSpPr/>
          <p:nvPr/>
        </p:nvSpPr>
        <p:spPr>
          <a:xfrm>
            <a:off x="997369" y="3429792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8C2656-31C7-4299-1984-3A9D69EB872D}"/>
              </a:ext>
            </a:extLst>
          </p:cNvPr>
          <p:cNvCxnSpPr>
            <a:cxnSpLocks/>
          </p:cNvCxnSpPr>
          <p:nvPr/>
        </p:nvCxnSpPr>
        <p:spPr>
          <a:xfrm>
            <a:off x="1242503" y="5189339"/>
            <a:ext cx="2509958" cy="32457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4309CF-0359-0FA5-0758-D8E40FFF030B}"/>
              </a:ext>
            </a:extLst>
          </p:cNvPr>
          <p:cNvCxnSpPr>
            <a:cxnSpLocks/>
          </p:cNvCxnSpPr>
          <p:nvPr/>
        </p:nvCxnSpPr>
        <p:spPr>
          <a:xfrm flipH="1">
            <a:off x="1173523" y="3655911"/>
            <a:ext cx="137961" cy="14937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3C48F6-AB33-B988-8B9B-390A5F9F1F15}"/>
              </a:ext>
            </a:extLst>
          </p:cNvPr>
          <p:cNvCxnSpPr>
            <a:cxnSpLocks/>
          </p:cNvCxnSpPr>
          <p:nvPr/>
        </p:nvCxnSpPr>
        <p:spPr>
          <a:xfrm flipH="1">
            <a:off x="3752461" y="3218372"/>
            <a:ext cx="1301635" cy="229554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DD6BBF-E5D9-017C-6074-8A642FBF4EAA}"/>
              </a:ext>
            </a:extLst>
          </p:cNvPr>
          <p:cNvCxnSpPr>
            <a:cxnSpLocks/>
          </p:cNvCxnSpPr>
          <p:nvPr/>
        </p:nvCxnSpPr>
        <p:spPr>
          <a:xfrm flipH="1">
            <a:off x="1242503" y="3429000"/>
            <a:ext cx="3811593" cy="166365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CE92C9-2462-8D84-3E92-B81EAA8619E0}"/>
              </a:ext>
            </a:extLst>
          </p:cNvPr>
          <p:cNvCxnSpPr>
            <a:cxnSpLocks/>
          </p:cNvCxnSpPr>
          <p:nvPr/>
        </p:nvCxnSpPr>
        <p:spPr>
          <a:xfrm flipH="1">
            <a:off x="1422212" y="3394364"/>
            <a:ext cx="3631884" cy="26154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18AE3F-7D93-2BE1-FA61-D2F5ED85EA98}"/>
              </a:ext>
            </a:extLst>
          </p:cNvPr>
          <p:cNvCxnSpPr>
            <a:cxnSpLocks/>
          </p:cNvCxnSpPr>
          <p:nvPr/>
        </p:nvCxnSpPr>
        <p:spPr>
          <a:xfrm>
            <a:off x="1318335" y="3655911"/>
            <a:ext cx="2427533" cy="182868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EF5A33-26AB-C7A4-285A-03102FB9EB73}"/>
                  </a:ext>
                </a:extLst>
              </p:cNvPr>
              <p:cNvSpPr txBox="1"/>
              <p:nvPr/>
            </p:nvSpPr>
            <p:spPr>
              <a:xfrm>
                <a:off x="5704920" y="4960944"/>
                <a:ext cx="5987793" cy="122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4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4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48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de-DE" sz="48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4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4800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de-DE" sz="4800" b="1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de-DE" sz="4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de-DE" sz="4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48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EF5A33-26AB-C7A4-285A-03102FB9E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20" y="4960944"/>
                <a:ext cx="5987793" cy="1220655"/>
              </a:xfrm>
              <a:prstGeom prst="rect">
                <a:avLst/>
              </a:prstGeom>
              <a:blipFill>
                <a:blip r:embed="rId2"/>
                <a:stretch>
                  <a:fillRect l="-424" b="-134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E6ABE3-3488-A2BE-025A-9201AF498051}"/>
                  </a:ext>
                </a:extLst>
              </p:cNvPr>
              <p:cNvSpPr txBox="1"/>
              <p:nvPr/>
            </p:nvSpPr>
            <p:spPr>
              <a:xfrm>
                <a:off x="5140123" y="1573200"/>
                <a:ext cx="6260175" cy="1197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de-DE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8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de-DE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de-DE" sz="4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4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sz="4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48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48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E6ABE3-3488-A2BE-025A-9201AF498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123" y="1573200"/>
                <a:ext cx="6260175" cy="1197764"/>
              </a:xfrm>
              <a:prstGeom prst="rect">
                <a:avLst/>
              </a:prstGeom>
              <a:blipFill>
                <a:blip r:embed="rId3"/>
                <a:stretch>
                  <a:fillRect l="-202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8D3CF3-E431-08D4-F802-06D0EDA9D79C}"/>
              </a:ext>
            </a:extLst>
          </p:cNvPr>
          <p:cNvSpPr txBox="1"/>
          <p:nvPr/>
        </p:nvSpPr>
        <p:spPr>
          <a:xfrm>
            <a:off x="5806143" y="2945715"/>
            <a:ext cx="4281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“profile” g(.)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4F9684-6584-0192-7B29-A2C507FBE0DE}"/>
                  </a:ext>
                </a:extLst>
              </p:cNvPr>
              <p:cNvSpPr txBox="1"/>
              <p:nvPr/>
            </p:nvSpPr>
            <p:spPr>
              <a:xfrm>
                <a:off x="5704920" y="4002861"/>
                <a:ext cx="4519634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de-DE" sz="4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de-DE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de-DE" sz="4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de-DE" sz="48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de-DE" sz="4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4F9684-6584-0192-7B29-A2C507FBE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20" y="4002861"/>
                <a:ext cx="4519634" cy="958083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24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16681</TotalTime>
  <Words>618</Words>
  <Application>Microsoft Macintosh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Comic Sans MS</vt:lpstr>
      <vt:lpstr>Office Theme</vt:lpstr>
      <vt:lpstr>CS-E4740 Federated Learning  “Graph Learning”  Dipl.-Ing. Dr.techn. Alexander Jung</vt:lpstr>
      <vt:lpstr>FL Project </vt:lpstr>
      <vt:lpstr>Networked Data+Model</vt:lpstr>
      <vt:lpstr>FL Design Principle</vt:lpstr>
      <vt:lpstr>Choosing Edges = Model Selection</vt:lpstr>
      <vt:lpstr>Probabilistic Models </vt:lpstr>
      <vt:lpstr>Graph Learning via Distances</vt:lpstr>
      <vt:lpstr>k Nearest-Neighbor</vt:lpstr>
      <vt:lpstr>Fully Connected Weighted</vt:lpstr>
      <vt:lpstr>Distance between Prob. Dist.</vt:lpstr>
      <vt:lpstr>Parametric Approach</vt:lpstr>
      <vt:lpstr>Non-Parametric Approach</vt:lpstr>
      <vt:lpstr>Metric</vt:lpstr>
      <vt:lpstr>PowerPoint Presentation</vt:lpstr>
      <vt:lpstr>PowerPoint Presentation</vt:lpstr>
      <vt:lpstr>KL between Bernoulli dist.</vt:lpstr>
      <vt:lpstr>Interpretation of KL Divergence</vt:lpstr>
      <vt:lpstr>In other words… </vt:lpstr>
      <vt:lpstr>Wasserstein metric</vt:lpstr>
      <vt:lpstr>Squ. Wasserstein metric between Gaussians</vt:lpstr>
      <vt:lpstr>Interpretation via Optim. Transport</vt:lpstr>
      <vt:lpstr>Distance via Effect on Training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315</cp:revision>
  <cp:lastPrinted>2022-09-29T08:05:50Z</cp:lastPrinted>
  <dcterms:created xsi:type="dcterms:W3CDTF">2021-05-05T08:57:28Z</dcterms:created>
  <dcterms:modified xsi:type="dcterms:W3CDTF">2023-04-16T17:58:44Z</dcterms:modified>
</cp:coreProperties>
</file>