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656" r:id="rId3"/>
    <p:sldId id="675" r:id="rId4"/>
    <p:sldId id="677" r:id="rId5"/>
    <p:sldId id="678" r:id="rId6"/>
    <p:sldId id="679" r:id="rId7"/>
    <p:sldId id="680" r:id="rId8"/>
    <p:sldId id="681" r:id="rId9"/>
    <p:sldId id="256" r:id="rId10"/>
    <p:sldId id="676" r:id="rId11"/>
    <p:sldId id="674" r:id="rId12"/>
    <p:sldId id="655" r:id="rId13"/>
    <p:sldId id="365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941"/>
    <p:restoredTop sz="83897"/>
  </p:normalViewPr>
  <p:slideViewPr>
    <p:cSldViewPr snapToGrid="0" snapToObjects="1">
      <p:cViewPr varScale="1">
        <p:scale>
          <a:sx n="46" d="100"/>
          <a:sy n="4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3122-6CA6-DD44-9265-4A59AD12EC18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6D4460FB-C2DD-074C-B6BE-9D35BEC77C27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FB0-4FDB-0A47-B154-519DCDCC2AC6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are the best ice-creams in Florence? My favorite places!">
            <a:extLst>
              <a:ext uri="{FF2B5EF4-FFF2-40B4-BE49-F238E27FC236}">
                <a16:creationId xmlns:a16="http://schemas.microsoft.com/office/drawing/2014/main" id="{426811F4-0E7E-2086-ACD8-7C6DB793E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2"/>
            <a:ext cx="7800605" cy="44293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CS-E4740 Federated Learning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“FL Flavors”</a:t>
            </a:r>
            <a:br>
              <a:rPr lang="en-US" sz="3700" b="1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632D573-6056-6E44-A37B-F64D834C4B3F}" type="datetime1"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3/29/23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5B69EA-F5F3-9148-B3D2-85669F9D4A27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757782" y="3459462"/>
            <a:ext cx="8511996" cy="2785328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2596BC-5099-E9DC-DC0B-B134C6CF063F}"/>
              </a:ext>
            </a:extLst>
          </p:cNvPr>
          <p:cNvCxnSpPr>
            <a:cxnSpLocks/>
          </p:cNvCxnSpPr>
          <p:nvPr/>
        </p:nvCxnSpPr>
        <p:spPr>
          <a:xfrm>
            <a:off x="1750289" y="4141505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86DDB6-8EB2-7E41-CBED-D3E455F01C97}"/>
              </a:ext>
            </a:extLst>
          </p:cNvPr>
          <p:cNvCxnSpPr>
            <a:cxnSpLocks/>
          </p:cNvCxnSpPr>
          <p:nvPr/>
        </p:nvCxnSpPr>
        <p:spPr>
          <a:xfrm>
            <a:off x="1757782" y="5679798"/>
            <a:ext cx="851199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4881327" y="909509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8490386" y="1380965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BD9BB3-62B7-5D35-7D76-111721B41F0E}"/>
              </a:ext>
            </a:extLst>
          </p:cNvPr>
          <p:cNvGrpSpPr/>
          <p:nvPr/>
        </p:nvGrpSpPr>
        <p:grpSpPr>
          <a:xfrm>
            <a:off x="1552841" y="1467979"/>
            <a:ext cx="3179978" cy="584775"/>
            <a:chOff x="8562109" y="642938"/>
            <a:chExt cx="3179978" cy="5847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9CA251-70E4-75F8-272F-18C283051F6F}"/>
                </a:ext>
              </a:extLst>
            </p:cNvPr>
            <p:cNvSpPr/>
            <p:nvPr/>
          </p:nvSpPr>
          <p:spPr>
            <a:xfrm>
              <a:off x="8562109" y="933519"/>
              <a:ext cx="257039" cy="2905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6271CA-6BF4-790E-096C-9FB43C00183C}"/>
                </a:ext>
              </a:extLst>
            </p:cNvPr>
            <p:cNvSpPr txBox="1"/>
            <p:nvPr/>
          </p:nvSpPr>
          <p:spPr>
            <a:xfrm>
              <a:off x="9058275" y="642938"/>
              <a:ext cx="2683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local dataset 1 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5238515" y="724843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8847574" y="117634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3559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Vertical FL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/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CE481E-02E5-FB98-65A3-72BC1D6C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25" y="3472091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/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A4A36-69B4-0AEC-C017-51A6CB7E5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00" y="5679798"/>
                <a:ext cx="1151597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39AEA362-4487-FCC1-363D-D9F361CB181A}"/>
              </a:ext>
            </a:extLst>
          </p:cNvPr>
          <p:cNvSpPr/>
          <p:nvPr/>
        </p:nvSpPr>
        <p:spPr>
          <a:xfrm rot="16200000">
            <a:off x="3415659" y="10990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99EC76E-0E47-8D43-0959-833CB41B2221}"/>
              </a:ext>
            </a:extLst>
          </p:cNvPr>
          <p:cNvSpPr/>
          <p:nvPr/>
        </p:nvSpPr>
        <p:spPr>
          <a:xfrm rot="16200000">
            <a:off x="5761052" y="613970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DABC5B3-E55A-F35B-C30D-E1E57C4D96B9}"/>
              </a:ext>
            </a:extLst>
          </p:cNvPr>
          <p:cNvSpPr/>
          <p:nvPr/>
        </p:nvSpPr>
        <p:spPr>
          <a:xfrm rot="16200000">
            <a:off x="8106446" y="1187453"/>
            <a:ext cx="497963" cy="381371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7573AA-3AD7-9EFB-B88A-F4AF10412D7A}"/>
              </a:ext>
            </a:extLst>
          </p:cNvPr>
          <p:cNvCxnSpPr>
            <a:cxnSpLocks/>
          </p:cNvCxnSpPr>
          <p:nvPr/>
        </p:nvCxnSpPr>
        <p:spPr>
          <a:xfrm flipH="1">
            <a:off x="5658066" y="1452038"/>
            <a:ext cx="68781" cy="7752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9290A4-0615-4898-5AEC-B1C6192F16A8}"/>
              </a:ext>
            </a:extLst>
          </p:cNvPr>
          <p:cNvCxnSpPr>
            <a:cxnSpLocks/>
          </p:cNvCxnSpPr>
          <p:nvPr/>
        </p:nvCxnSpPr>
        <p:spPr>
          <a:xfrm flipH="1">
            <a:off x="8490386" y="1851963"/>
            <a:ext cx="420533" cy="91784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4EB846-DD87-74CD-5589-B55A3F2FD9A0}"/>
              </a:ext>
            </a:extLst>
          </p:cNvPr>
          <p:cNvSpPr/>
          <p:nvPr/>
        </p:nvSpPr>
        <p:spPr>
          <a:xfrm>
            <a:off x="642971" y="3459462"/>
            <a:ext cx="1109284" cy="2785328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labels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2764B9-352E-6731-8005-6E234B635641}"/>
              </a:ext>
            </a:extLst>
          </p:cNvPr>
          <p:cNvCxnSpPr>
            <a:cxnSpLocks/>
          </p:cNvCxnSpPr>
          <p:nvPr/>
        </p:nvCxnSpPr>
        <p:spPr>
          <a:xfrm>
            <a:off x="2117935" y="2131674"/>
            <a:ext cx="1059994" cy="49549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37FC325-145E-A834-37DD-D3EADB7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33FF-8DAC-0548-A254-050FD67336A8}" type="datetime1">
              <a:rPr lang="en-US" smtClean="0"/>
              <a:t>3/29/23</a:t>
            </a:fld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D1E0D9F-CD48-CBEB-9F09-1CDDEF1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6433-CAC7-D44D-A1A5-674A7A537BFB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CB7D2-FB7D-E692-F5FE-4B91518BB89B}"/>
              </a:ext>
            </a:extLst>
          </p:cNvPr>
          <p:cNvSpPr txBox="1"/>
          <p:nvPr/>
        </p:nvSpPr>
        <p:spPr>
          <a:xfrm>
            <a:off x="0" y="149538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MOCHA penalty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>
                  <a:solidFill>
                    <a:srgbClr val="FF0000"/>
                  </a:solidFill>
                </a:endParaRPr>
              </a:p>
              <a:p>
                <a:endParaRPr lang="en-GB" sz="4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local loss function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blipFill>
                <a:blip r:embed="rId2"/>
                <a:stretch>
                  <a:fillRect l="-2004" t="-4202" b="-9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B33A0151-6590-4BA2-6C84-648222D2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405223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+mn-lt"/>
              </a:rPr>
              <a:t>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/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24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3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3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blipFill>
                <a:blip r:embed="rId2"/>
                <a:stretch>
                  <a:fillRect t="-107692" b="-1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D7FD-D3C7-B94E-A0B5-766D0C81BDD3}" type="datetime1">
              <a:rPr lang="en-US" smtClean="0"/>
              <a:t>3/29/23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C59E-02BE-D34B-951F-313AF5509FD4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Design Principle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214D-7A99-2B48-A080-5BCAC19E7EF3}" type="datetime1">
              <a:rPr lang="en-US" smtClean="0"/>
              <a:t>3/29/23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294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429000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C1E2-9A77-F447-BBB7-01F85AC107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1804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3" y="136525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FL Flavors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D59-1F6E-B446-8E78-2CDC6C37A0D3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904302" y="1167548"/>
            <a:ext cx="1139086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Centralized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Decentralized FL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Personalized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Vertical FL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/>
              <a:t>Horizontal FL</a:t>
            </a:r>
          </a:p>
        </p:txBody>
      </p:sp>
    </p:spTree>
    <p:extLst>
      <p:ext uri="{BB962C8B-B14F-4D97-AF65-F5344CB8AC3E}">
        <p14:creationId xmlns:p14="http://schemas.microsoft.com/office/powerpoint/2010/main" val="127410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702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Centralized FL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221891"/>
                <a:ext cx="11049884" cy="1936684"/>
              </a:xfrm>
              <a:prstGeom prst="rect">
                <a:avLst/>
              </a:prstGeom>
              <a:blipFill>
                <a:blip r:embed="rId6"/>
                <a:stretch>
                  <a:fillRect l="-2296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108D80B2-24F6-3646-BB2A-EA37CAB8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E573-42E9-CF45-815C-61752A87574B}" type="datetime1">
              <a:rPr lang="en-US" smtClean="0"/>
              <a:t>3/29/23</a:t>
            </a:fld>
            <a:endParaRPr lang="en-US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CCB076BD-B7FB-27D8-EE0F-56799A8F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6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65261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/>
              <a:t>Global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1F112-A63A-7D31-5E31-2BF77F50F99E}"/>
              </a:ext>
            </a:extLst>
          </p:cNvPr>
          <p:cNvSpPr/>
          <p:nvPr/>
        </p:nvSpPr>
        <p:spPr>
          <a:xfrm>
            <a:off x="7621471" y="1012661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AF6AF3-8396-96D4-AD49-9E05A099956F}"/>
              </a:ext>
            </a:extLst>
          </p:cNvPr>
          <p:cNvSpPr/>
          <p:nvPr/>
        </p:nvSpPr>
        <p:spPr>
          <a:xfrm>
            <a:off x="8276280" y="4509444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40DFDC-4723-3DD5-DEFB-DECBD7E1910F}"/>
              </a:ext>
            </a:extLst>
          </p:cNvPr>
          <p:cNvSpPr/>
          <p:nvPr/>
        </p:nvSpPr>
        <p:spPr>
          <a:xfrm>
            <a:off x="3346885" y="4359702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783F2-425B-FEE8-9121-EE83F6EC744F}"/>
              </a:ext>
            </a:extLst>
          </p:cNvPr>
          <p:cNvSpPr/>
          <p:nvPr/>
        </p:nvSpPr>
        <p:spPr>
          <a:xfrm>
            <a:off x="2094475" y="2152813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840C58-10A1-E576-D9D6-E2C2B746022A}"/>
              </a:ext>
            </a:extLst>
          </p:cNvPr>
          <p:cNvCxnSpPr>
            <a:cxnSpLocks/>
          </p:cNvCxnSpPr>
          <p:nvPr/>
        </p:nvCxnSpPr>
        <p:spPr>
          <a:xfrm>
            <a:off x="2320469" y="2378564"/>
            <a:ext cx="3737731" cy="126068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97907F-6A9B-C8F6-8AC7-12A51886F6FE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6293604" y="3798881"/>
            <a:ext cx="2283418" cy="9585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5B85D-8282-EA5D-A009-95D77E1D147C}"/>
              </a:ext>
            </a:extLst>
          </p:cNvPr>
          <p:cNvCxnSpPr>
            <a:cxnSpLocks/>
          </p:cNvCxnSpPr>
          <p:nvPr/>
        </p:nvCxnSpPr>
        <p:spPr>
          <a:xfrm flipV="1">
            <a:off x="3690581" y="3688793"/>
            <a:ext cx="2367619" cy="8507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6AF78A-88ED-4394-797E-B43EE36813D7}"/>
              </a:ext>
            </a:extLst>
          </p:cNvPr>
          <p:cNvCxnSpPr>
            <a:cxnSpLocks/>
          </p:cNvCxnSpPr>
          <p:nvPr/>
        </p:nvCxnSpPr>
        <p:spPr>
          <a:xfrm flipV="1">
            <a:off x="6133801" y="1238412"/>
            <a:ext cx="1713664" cy="2400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omputer outline">
            <a:extLst>
              <a:ext uri="{FF2B5EF4-FFF2-40B4-BE49-F238E27FC236}">
                <a16:creationId xmlns:a16="http://schemas.microsoft.com/office/drawing/2014/main" id="{FEA79061-6D04-7B68-9FD3-47ADA4A1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158" y="2767552"/>
            <a:ext cx="1570452" cy="1570452"/>
          </a:xfrm>
          <a:prstGeom prst="rect">
            <a:avLst/>
          </a:prstGeom>
        </p:spPr>
      </p:pic>
      <p:pic>
        <p:nvPicPr>
          <p:cNvPr id="50" name="Graphic 49" descr="Smart Phone outline">
            <a:extLst>
              <a:ext uri="{FF2B5EF4-FFF2-40B4-BE49-F238E27FC236}">
                <a16:creationId xmlns:a16="http://schemas.microsoft.com/office/drawing/2014/main" id="{7EE24647-C3FF-F12D-E105-20844C3BA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5074" y="735009"/>
            <a:ext cx="914400" cy="914400"/>
          </a:xfrm>
          <a:prstGeom prst="rect">
            <a:avLst/>
          </a:prstGeom>
        </p:spPr>
      </p:pic>
      <p:pic>
        <p:nvPicPr>
          <p:cNvPr id="51" name="Graphic 50" descr="Smart Phone outline">
            <a:extLst>
              <a:ext uri="{FF2B5EF4-FFF2-40B4-BE49-F238E27FC236}">
                <a16:creationId xmlns:a16="http://schemas.microsoft.com/office/drawing/2014/main" id="{3BE15257-073F-106E-69BD-3BB3C981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1372" y="4192266"/>
            <a:ext cx="914400" cy="9144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BE29E3-91F9-3375-4A94-41D3C06063AA}"/>
              </a:ext>
            </a:extLst>
          </p:cNvPr>
          <p:cNvSpPr/>
          <p:nvPr/>
        </p:nvSpPr>
        <p:spPr>
          <a:xfrm>
            <a:off x="5907807" y="3413499"/>
            <a:ext cx="451989" cy="451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Graphic 57" descr="Smart Phone outline">
            <a:extLst>
              <a:ext uri="{FF2B5EF4-FFF2-40B4-BE49-F238E27FC236}">
                <a16:creationId xmlns:a16="http://schemas.microsoft.com/office/drawing/2014/main" id="{EF34DB89-EFFB-E51C-288C-EA630B15A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466" y="1695613"/>
            <a:ext cx="914400" cy="914400"/>
          </a:xfrm>
          <a:prstGeom prst="rect">
            <a:avLst/>
          </a:prstGeom>
        </p:spPr>
      </p:pic>
      <p:pic>
        <p:nvPicPr>
          <p:cNvPr id="59" name="Graphic 58" descr="Smart Phone outline">
            <a:extLst>
              <a:ext uri="{FF2B5EF4-FFF2-40B4-BE49-F238E27FC236}">
                <a16:creationId xmlns:a16="http://schemas.microsoft.com/office/drawing/2014/main" id="{C4084E1A-5A65-BB6F-43C7-14EBEFDB7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4843" y="424113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5162387"/>
                <a:ext cx="5392951" cy="1862946"/>
              </a:xfrm>
              <a:prstGeom prst="rect">
                <a:avLst/>
              </a:prstGeom>
              <a:blipFill>
                <a:blip r:embed="rId6"/>
                <a:stretch>
                  <a:fillRect l="-3756" t="-117007" b="-146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95" y="5465556"/>
                <a:ext cx="5500095" cy="797654"/>
              </a:xfrm>
              <a:prstGeom prst="rect">
                <a:avLst/>
              </a:prstGeom>
              <a:blipFill>
                <a:blip r:embed="rId7"/>
                <a:stretch>
                  <a:fillRect l="-4608" t="-11111" b="-38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9C65-B6B1-5493-584C-948BB725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17B-958D-244D-8D08-FAFBEB52508C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057C4-D8E9-6CF3-8EBE-629C7FB0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2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566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Projected SGD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/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6D3E8C2-D83B-DF98-6711-0FFC8E0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81" y="1335174"/>
                <a:ext cx="5392951" cy="1862946"/>
              </a:xfrm>
              <a:prstGeom prst="rect">
                <a:avLst/>
              </a:prstGeom>
              <a:blipFill>
                <a:blip r:embed="rId2"/>
                <a:stretch>
                  <a:fillRect l="-3756" t="-116216" b="-144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/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400" dirty="0"/>
                  <a:t>such that.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4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4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018881-3FB1-8E87-6A38-E085C51C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49" y="1724829"/>
                <a:ext cx="5500095" cy="797654"/>
              </a:xfrm>
              <a:prstGeom prst="rect">
                <a:avLst/>
              </a:prstGeom>
              <a:blipFill>
                <a:blip r:embed="rId3"/>
                <a:stretch>
                  <a:fillRect l="-4608" t="-9375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56D58C16-5F7C-8C22-0E60-320C982C04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" r="14504"/>
          <a:stretch/>
        </p:blipFill>
        <p:spPr>
          <a:xfrm>
            <a:off x="386381" y="3597166"/>
            <a:ext cx="11185850" cy="24190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8A9BCB-DF72-1A8E-CB72-D7FB5AC6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5131C-6D7C-5841-AA64-E9754A5231D2}" type="datetime1">
              <a:rPr lang="en-US" smtClean="0"/>
              <a:t>3/29/23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E1A7-255D-35CB-3A39-E6E3CFC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386381" y="134845"/>
            <a:ext cx="3572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err="1"/>
              <a:t>FedAvg</a:t>
            </a:r>
            <a:endParaRPr lang="en-GB" sz="8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6276-E270-35F6-5576-BEA871D6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DE95-9ADB-E945-9452-1D0D23655025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BCC4-AB4E-9E7E-2508-DD592651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0F53161E-26BA-9257-EE0F-B16892224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8" r="14504"/>
          <a:stretch/>
        </p:blipFill>
        <p:spPr>
          <a:xfrm>
            <a:off x="386381" y="1417117"/>
            <a:ext cx="11185850" cy="2419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A2EB6A-D60E-10EF-8A5A-9CAE45684F84}"/>
              </a:ext>
            </a:extLst>
          </p:cNvPr>
          <p:cNvSpPr txBox="1"/>
          <p:nvPr/>
        </p:nvSpPr>
        <p:spPr>
          <a:xfrm>
            <a:off x="838200" y="3856013"/>
            <a:ext cx="779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replace gradient step with local optimization: 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542A946-E79B-88AF-33F3-10E3E3C4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8" y="4447499"/>
            <a:ext cx="9951388" cy="16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5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FBA83-60EC-212A-1B48-3FAE83F6A34F}"/>
              </a:ext>
            </a:extLst>
          </p:cNvPr>
          <p:cNvSpPr/>
          <p:nvPr/>
        </p:nvSpPr>
        <p:spPr>
          <a:xfrm>
            <a:off x="1652585" y="1160860"/>
            <a:ext cx="3939765" cy="4685747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D0B6B23-7610-ED13-751A-5CFE6BEF6610}"/>
              </a:ext>
            </a:extLst>
          </p:cNvPr>
          <p:cNvSpPr/>
          <p:nvPr/>
        </p:nvSpPr>
        <p:spPr>
          <a:xfrm>
            <a:off x="5776904" y="1138374"/>
            <a:ext cx="357188" cy="2204665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1CC6254-92EA-52C4-9F3A-046EAF752D9B}"/>
              </a:ext>
            </a:extLst>
          </p:cNvPr>
          <p:cNvSpPr/>
          <p:nvPr/>
        </p:nvSpPr>
        <p:spPr>
          <a:xfrm>
            <a:off x="6040021" y="2806161"/>
            <a:ext cx="357188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9CA251-70E4-75F8-272F-18C283051F6F}"/>
              </a:ext>
            </a:extLst>
          </p:cNvPr>
          <p:cNvSpPr/>
          <p:nvPr/>
        </p:nvSpPr>
        <p:spPr>
          <a:xfrm>
            <a:off x="8643939" y="957263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0748A2-F570-7EF0-7225-83558A88364C}"/>
              </a:ext>
            </a:extLst>
          </p:cNvPr>
          <p:cNvCxnSpPr/>
          <p:nvPr/>
        </p:nvCxnSpPr>
        <p:spPr>
          <a:xfrm flipV="1">
            <a:off x="6260290" y="1224100"/>
            <a:ext cx="2226485" cy="71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3E0126-35D9-66F1-E877-557E0DE52BFA}"/>
              </a:ext>
            </a:extLst>
          </p:cNvPr>
          <p:cNvCxnSpPr>
            <a:cxnSpLocks/>
          </p:cNvCxnSpPr>
          <p:nvPr/>
        </p:nvCxnSpPr>
        <p:spPr>
          <a:xfrm flipV="1">
            <a:off x="6338872" y="2770586"/>
            <a:ext cx="1447816" cy="846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D2234F-5E47-8A06-2378-F004AA2B53C0}"/>
              </a:ext>
            </a:extLst>
          </p:cNvPr>
          <p:cNvSpPr/>
          <p:nvPr/>
        </p:nvSpPr>
        <p:spPr>
          <a:xfrm>
            <a:off x="7865270" y="2637167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190EE598-C6F6-E0F1-181A-F057944DFB75}"/>
              </a:ext>
            </a:extLst>
          </p:cNvPr>
          <p:cNvSpPr/>
          <p:nvPr/>
        </p:nvSpPr>
        <p:spPr>
          <a:xfrm>
            <a:off x="6234098" y="3908851"/>
            <a:ext cx="483385" cy="1934764"/>
          </a:xfrm>
          <a:prstGeom prst="rightBrace">
            <a:avLst>
              <a:gd name="adj1" fmla="val 8333"/>
              <a:gd name="adj2" fmla="val 48523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97F96-19E1-C0EC-81B8-A4CAA1A30DCE}"/>
              </a:ext>
            </a:extLst>
          </p:cNvPr>
          <p:cNvSpPr/>
          <p:nvPr/>
        </p:nvSpPr>
        <p:spPr>
          <a:xfrm>
            <a:off x="9015417" y="4169962"/>
            <a:ext cx="357188" cy="266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9BBA7-7DEB-6EA6-C0F3-1211A89E26B3}"/>
              </a:ext>
            </a:extLst>
          </p:cNvPr>
          <p:cNvCxnSpPr>
            <a:cxnSpLocks/>
          </p:cNvCxnSpPr>
          <p:nvPr/>
        </p:nvCxnSpPr>
        <p:spPr>
          <a:xfrm flipV="1">
            <a:off x="6940729" y="4380312"/>
            <a:ext cx="1996106" cy="495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6271CA-6BF4-790E-096C-9FB43C00183C}"/>
              </a:ext>
            </a:extLst>
          </p:cNvPr>
          <p:cNvSpPr txBox="1"/>
          <p:nvPr/>
        </p:nvSpPr>
        <p:spPr>
          <a:xfrm>
            <a:off x="9058275" y="642938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1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59920-FB5E-12AA-10E1-E0E8502B8D97}"/>
              </a:ext>
            </a:extLst>
          </p:cNvPr>
          <p:cNvSpPr txBox="1"/>
          <p:nvPr/>
        </p:nvSpPr>
        <p:spPr>
          <a:xfrm>
            <a:off x="8222458" y="2452501"/>
            <a:ext cx="268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2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5FC1-4438-777A-9F39-906078BD7D48}"/>
              </a:ext>
            </a:extLst>
          </p:cNvPr>
          <p:cNvSpPr txBox="1"/>
          <p:nvPr/>
        </p:nvSpPr>
        <p:spPr>
          <a:xfrm>
            <a:off x="9451187" y="4024196"/>
            <a:ext cx="259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dataset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D3D1A-2057-BBB8-6EDF-C537C6D2D3CC}"/>
              </a:ext>
            </a:extLst>
          </p:cNvPr>
          <p:cNvSpPr txBox="1"/>
          <p:nvPr/>
        </p:nvSpPr>
        <p:spPr>
          <a:xfrm>
            <a:off x="286628" y="35092"/>
            <a:ext cx="4424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Horizontal FL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FA446-F600-7094-9781-CCCFD4B4862F}"/>
              </a:ext>
            </a:extLst>
          </p:cNvPr>
          <p:cNvSpPr/>
          <p:nvPr/>
        </p:nvSpPr>
        <p:spPr>
          <a:xfrm>
            <a:off x="532888" y="1160860"/>
            <a:ext cx="1086355" cy="4685741"/>
          </a:xfrm>
          <a:prstGeom prst="rect">
            <a:avLst/>
          </a:prstGeom>
          <a:solidFill>
            <a:srgbClr val="FFC0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                           labels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943DB3-D444-5ECC-0002-09E05449CF64}"/>
              </a:ext>
            </a:extLst>
          </p:cNvPr>
          <p:cNvCxnSpPr/>
          <p:nvPr/>
        </p:nvCxnSpPr>
        <p:spPr>
          <a:xfrm>
            <a:off x="1647817" y="6096000"/>
            <a:ext cx="394453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3DF23E-DAB2-3A6A-7C11-99CA879EDF12}"/>
              </a:ext>
            </a:extLst>
          </p:cNvPr>
          <p:cNvSpPr txBox="1"/>
          <p:nvPr/>
        </p:nvSpPr>
        <p:spPr>
          <a:xfrm>
            <a:off x="2818219" y="6096000"/>
            <a:ext cx="189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/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C4E57-0001-694D-0C41-DDB8540D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1215837"/>
                <a:ext cx="1049005" cy="669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/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45BF19-7A9C-D5A9-1810-083BDC943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842" y="1799937"/>
                <a:ext cx="1049005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/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de-DE" sz="36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9ADA23-44A9-5662-B991-01BE22C4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25" y="5174201"/>
                <a:ext cx="1151597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15A934-12FB-7FBE-7935-188AB158C01F}"/>
              </a:ext>
            </a:extLst>
          </p:cNvPr>
          <p:cNvCxnSpPr/>
          <p:nvPr/>
        </p:nvCxnSpPr>
        <p:spPr>
          <a:xfrm>
            <a:off x="532888" y="4024196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9BE7F-03FC-FBD6-CAE6-6481AA5F5D5E}"/>
              </a:ext>
            </a:extLst>
          </p:cNvPr>
          <p:cNvCxnSpPr/>
          <p:nvPr/>
        </p:nvCxnSpPr>
        <p:spPr>
          <a:xfrm>
            <a:off x="532888" y="2846237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D81290-A170-08AE-F8B6-6986B090E150}"/>
              </a:ext>
            </a:extLst>
          </p:cNvPr>
          <p:cNvCxnSpPr/>
          <p:nvPr/>
        </p:nvCxnSpPr>
        <p:spPr>
          <a:xfrm>
            <a:off x="532888" y="3343039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71F8D8-60DF-90B8-DC49-F516B84F43D5}"/>
              </a:ext>
            </a:extLst>
          </p:cNvPr>
          <p:cNvCxnSpPr/>
          <p:nvPr/>
        </p:nvCxnSpPr>
        <p:spPr>
          <a:xfrm>
            <a:off x="532888" y="4705350"/>
            <a:ext cx="537021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F2A9ADB-F587-93A1-1DE1-42A3DB9E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26CB-763E-C645-AB57-6E6B7FF3E980}" type="datetime1">
              <a:rPr lang="en-US" smtClean="0"/>
              <a:t>3/29/23</a:t>
            </a:fld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F2BC7D-E0D2-F80B-9793-AA990FF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15971</TotalTime>
  <Words>206</Words>
  <Application>Microsoft Macintosh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CS-E4740 Federated Learning  “FL Flavors”  </vt:lpstr>
      <vt:lpstr>FL Design Principle</vt:lpstr>
      <vt:lpstr>FL Flavors</vt:lpstr>
      <vt:lpstr>FL Flavors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Case</vt:lpstr>
      <vt:lpstr>GTV Min. for Local Lin.Reg.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289</cp:revision>
  <cp:lastPrinted>2022-09-29T08:05:50Z</cp:lastPrinted>
  <dcterms:created xsi:type="dcterms:W3CDTF">2021-05-05T08:57:28Z</dcterms:created>
  <dcterms:modified xsi:type="dcterms:W3CDTF">2023-03-29T06:00:31Z</dcterms:modified>
</cp:coreProperties>
</file>