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7"/>
  </p:notesMasterIdLst>
  <p:sldIdLst>
    <p:sldId id="256" r:id="rId2"/>
    <p:sldId id="266" r:id="rId3"/>
    <p:sldId id="259" r:id="rId4"/>
    <p:sldId id="258" r:id="rId5"/>
    <p:sldId id="641" r:id="rId6"/>
    <p:sldId id="515" r:id="rId7"/>
    <p:sldId id="500" r:id="rId8"/>
    <p:sldId id="645" r:id="rId9"/>
    <p:sldId id="264" r:id="rId10"/>
    <p:sldId id="647" r:id="rId11"/>
    <p:sldId id="261" r:id="rId12"/>
    <p:sldId id="263" r:id="rId13"/>
    <p:sldId id="262" r:id="rId14"/>
    <p:sldId id="265" r:id="rId15"/>
    <p:sldId id="655" r:id="rId16"/>
    <p:sldId id="268" r:id="rId17"/>
    <p:sldId id="659" r:id="rId18"/>
    <p:sldId id="660" r:id="rId19"/>
    <p:sldId id="646" r:id="rId20"/>
    <p:sldId id="654" r:id="rId21"/>
    <p:sldId id="658" r:id="rId22"/>
    <p:sldId id="683" r:id="rId23"/>
    <p:sldId id="381" r:id="rId24"/>
    <p:sldId id="663" r:id="rId25"/>
    <p:sldId id="684" r:id="rId26"/>
    <p:sldId id="685" r:id="rId27"/>
    <p:sldId id="686" r:id="rId28"/>
    <p:sldId id="680" r:id="rId29"/>
    <p:sldId id="682" r:id="rId30"/>
    <p:sldId id="642" r:id="rId31"/>
    <p:sldId id="671" r:id="rId32"/>
    <p:sldId id="260" r:id="rId33"/>
    <p:sldId id="672" r:id="rId34"/>
    <p:sldId id="673" r:id="rId35"/>
    <p:sldId id="674" r:id="rId36"/>
    <p:sldId id="675" r:id="rId37"/>
    <p:sldId id="676" r:id="rId38"/>
    <p:sldId id="677" r:id="rId39"/>
    <p:sldId id="678" r:id="rId40"/>
    <p:sldId id="679" r:id="rId41"/>
    <p:sldId id="643" r:id="rId42"/>
    <p:sldId id="653" r:id="rId43"/>
    <p:sldId id="661" r:id="rId44"/>
    <p:sldId id="687" r:id="rId45"/>
    <p:sldId id="669" r:id="rId46"/>
  </p:sldIdLst>
  <p:sldSz cx="12192000" cy="6858000"/>
  <p:notesSz cx="6858000" cy="9144000"/>
  <p:defaultTextStyle>
    <a:defPPr>
      <a:defRPr lang="en-A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770"/>
    <p:restoredTop sz="95781"/>
  </p:normalViewPr>
  <p:slideViewPr>
    <p:cSldViewPr snapToGrid="0">
      <p:cViewPr varScale="1">
        <p:scale>
          <a:sx n="84" d="100"/>
          <a:sy n="84" d="100"/>
        </p:scale>
        <p:origin x="200" y="7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7241661-A8E3-A04F-9116-DCC00DEFC153}" type="doc">
      <dgm:prSet loTypeId="urn:microsoft.com/office/officeart/2005/8/layout/chevron1" loCatId="" qsTypeId="urn:microsoft.com/office/officeart/2005/8/quickstyle/simple1" qsCatId="simple" csTypeId="urn:microsoft.com/office/officeart/2005/8/colors/accent1_2" csCatId="accent1" phldr="1"/>
      <dgm:spPr/>
    </dgm:pt>
    <dgm:pt modelId="{9C137DB4-46BE-DD44-B241-4C1788A691E3}">
      <dgm:prSet phldrT="[Text]"/>
      <dgm:spPr/>
      <dgm:t>
        <a:bodyPr/>
        <a:lstStyle/>
        <a:p>
          <a:r>
            <a:rPr lang="en-GB" dirty="0"/>
            <a:t>A</a:t>
          </a:r>
        </a:p>
      </dgm:t>
    </dgm:pt>
    <dgm:pt modelId="{2452EBF3-FA73-564F-A353-04EDC912CFCF}" type="parTrans" cxnId="{0B8B199F-0894-1145-8EA0-6C4036D7D404}">
      <dgm:prSet/>
      <dgm:spPr/>
      <dgm:t>
        <a:bodyPr/>
        <a:lstStyle/>
        <a:p>
          <a:endParaRPr lang="en-GB"/>
        </a:p>
      </dgm:t>
    </dgm:pt>
    <dgm:pt modelId="{F847B151-3514-3A49-A3F7-2F8803C89E8F}" type="sibTrans" cxnId="{0B8B199F-0894-1145-8EA0-6C4036D7D404}">
      <dgm:prSet/>
      <dgm:spPr/>
      <dgm:t>
        <a:bodyPr/>
        <a:lstStyle/>
        <a:p>
          <a:endParaRPr lang="en-GB"/>
        </a:p>
      </dgm:t>
    </dgm:pt>
    <dgm:pt modelId="{C42911AB-7CDA-4241-8E9F-7A778DE8B342}">
      <dgm:prSet phldrT="[Text]"/>
      <dgm:spPr/>
      <dgm:t>
        <a:bodyPr/>
        <a:lstStyle/>
        <a:p>
          <a:r>
            <a:rPr lang="en-GB" dirty="0"/>
            <a:t>B</a:t>
          </a:r>
        </a:p>
      </dgm:t>
    </dgm:pt>
    <dgm:pt modelId="{7A86575E-0126-6548-BFAD-F1EB28B05120}" type="parTrans" cxnId="{72761B9E-D97D-AA41-AF31-0B2DB0CE74E1}">
      <dgm:prSet/>
      <dgm:spPr/>
      <dgm:t>
        <a:bodyPr/>
        <a:lstStyle/>
        <a:p>
          <a:endParaRPr lang="en-GB"/>
        </a:p>
      </dgm:t>
    </dgm:pt>
    <dgm:pt modelId="{EE261671-A8F4-F048-A58A-90A0ED065042}" type="sibTrans" cxnId="{72761B9E-D97D-AA41-AF31-0B2DB0CE74E1}">
      <dgm:prSet/>
      <dgm:spPr/>
      <dgm:t>
        <a:bodyPr/>
        <a:lstStyle/>
        <a:p>
          <a:endParaRPr lang="en-GB"/>
        </a:p>
      </dgm:t>
    </dgm:pt>
    <dgm:pt modelId="{6F83ADB8-88B1-0741-A79A-AA471F48CD91}">
      <dgm:prSet phldrT="[Text]"/>
      <dgm:spPr/>
      <dgm:t>
        <a:bodyPr/>
        <a:lstStyle/>
        <a:p>
          <a:r>
            <a:rPr lang="en-GB" dirty="0"/>
            <a:t>C</a:t>
          </a:r>
        </a:p>
      </dgm:t>
    </dgm:pt>
    <dgm:pt modelId="{68BA8E6B-B0C7-B143-8447-F3CEDB4995E2}" type="parTrans" cxnId="{CA304CE5-0D3E-A645-8E8E-DD341A6BC6D0}">
      <dgm:prSet/>
      <dgm:spPr/>
      <dgm:t>
        <a:bodyPr/>
        <a:lstStyle/>
        <a:p>
          <a:endParaRPr lang="en-GB"/>
        </a:p>
      </dgm:t>
    </dgm:pt>
    <dgm:pt modelId="{113CE8C5-824B-544E-A05F-AD1A26C2C31F}" type="sibTrans" cxnId="{CA304CE5-0D3E-A645-8E8E-DD341A6BC6D0}">
      <dgm:prSet/>
      <dgm:spPr/>
      <dgm:t>
        <a:bodyPr/>
        <a:lstStyle/>
        <a:p>
          <a:endParaRPr lang="en-GB"/>
        </a:p>
      </dgm:t>
    </dgm:pt>
    <dgm:pt modelId="{E4EEE031-F072-2F42-BC7B-03F887FCEDAD}" type="pres">
      <dgm:prSet presAssocID="{37241661-A8E3-A04F-9116-DCC00DEFC153}" presName="Name0" presStyleCnt="0">
        <dgm:presLayoutVars>
          <dgm:dir/>
          <dgm:animLvl val="lvl"/>
          <dgm:resizeHandles val="exact"/>
        </dgm:presLayoutVars>
      </dgm:prSet>
      <dgm:spPr/>
    </dgm:pt>
    <dgm:pt modelId="{66220346-EC6F-9442-A5EA-3D83E6CF6972}" type="pres">
      <dgm:prSet presAssocID="{9C137DB4-46BE-DD44-B241-4C1788A691E3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F1366A88-5DD8-EA47-98A6-A55FA20F021E}" type="pres">
      <dgm:prSet presAssocID="{F847B151-3514-3A49-A3F7-2F8803C89E8F}" presName="parTxOnlySpace" presStyleCnt="0"/>
      <dgm:spPr/>
    </dgm:pt>
    <dgm:pt modelId="{00ED1B4B-C752-4B47-B476-E51C34208119}" type="pres">
      <dgm:prSet presAssocID="{C42911AB-7CDA-4241-8E9F-7A778DE8B342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B54D040A-B7ED-334F-A822-DFAF4B3B6078}" type="pres">
      <dgm:prSet presAssocID="{EE261671-A8F4-F048-A58A-90A0ED065042}" presName="parTxOnlySpace" presStyleCnt="0"/>
      <dgm:spPr/>
    </dgm:pt>
    <dgm:pt modelId="{938A8777-66F6-6D4C-8A11-5E7D61CC7D76}" type="pres">
      <dgm:prSet presAssocID="{6F83ADB8-88B1-0741-A79A-AA471F48CD91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93B62524-2F42-184E-90C0-CE78C45383F0}" type="presOf" srcId="{C42911AB-7CDA-4241-8E9F-7A778DE8B342}" destId="{00ED1B4B-C752-4B47-B476-E51C34208119}" srcOrd="0" destOrd="0" presId="urn:microsoft.com/office/officeart/2005/8/layout/chevron1"/>
    <dgm:cxn modelId="{8FDBB23A-5FDC-904B-A24D-F636999B4082}" type="presOf" srcId="{6F83ADB8-88B1-0741-A79A-AA471F48CD91}" destId="{938A8777-66F6-6D4C-8A11-5E7D61CC7D76}" srcOrd="0" destOrd="0" presId="urn:microsoft.com/office/officeart/2005/8/layout/chevron1"/>
    <dgm:cxn modelId="{F5F27877-79CA-5643-9490-8A0B99D13B78}" type="presOf" srcId="{37241661-A8E3-A04F-9116-DCC00DEFC153}" destId="{E4EEE031-F072-2F42-BC7B-03F887FCEDAD}" srcOrd="0" destOrd="0" presId="urn:microsoft.com/office/officeart/2005/8/layout/chevron1"/>
    <dgm:cxn modelId="{05CD8479-B72A-684D-806A-BB909667A221}" type="presOf" srcId="{9C137DB4-46BE-DD44-B241-4C1788A691E3}" destId="{66220346-EC6F-9442-A5EA-3D83E6CF6972}" srcOrd="0" destOrd="0" presId="urn:microsoft.com/office/officeart/2005/8/layout/chevron1"/>
    <dgm:cxn modelId="{72761B9E-D97D-AA41-AF31-0B2DB0CE74E1}" srcId="{37241661-A8E3-A04F-9116-DCC00DEFC153}" destId="{C42911AB-7CDA-4241-8E9F-7A778DE8B342}" srcOrd="1" destOrd="0" parTransId="{7A86575E-0126-6548-BFAD-F1EB28B05120}" sibTransId="{EE261671-A8F4-F048-A58A-90A0ED065042}"/>
    <dgm:cxn modelId="{0B8B199F-0894-1145-8EA0-6C4036D7D404}" srcId="{37241661-A8E3-A04F-9116-DCC00DEFC153}" destId="{9C137DB4-46BE-DD44-B241-4C1788A691E3}" srcOrd="0" destOrd="0" parTransId="{2452EBF3-FA73-564F-A353-04EDC912CFCF}" sibTransId="{F847B151-3514-3A49-A3F7-2F8803C89E8F}"/>
    <dgm:cxn modelId="{CA304CE5-0D3E-A645-8E8E-DD341A6BC6D0}" srcId="{37241661-A8E3-A04F-9116-DCC00DEFC153}" destId="{6F83ADB8-88B1-0741-A79A-AA471F48CD91}" srcOrd="2" destOrd="0" parTransId="{68BA8E6B-B0C7-B143-8447-F3CEDB4995E2}" sibTransId="{113CE8C5-824B-544E-A05F-AD1A26C2C31F}"/>
    <dgm:cxn modelId="{356BC6D3-8643-B142-831A-4E1AF67C41AB}" type="presParOf" srcId="{E4EEE031-F072-2F42-BC7B-03F887FCEDAD}" destId="{66220346-EC6F-9442-A5EA-3D83E6CF6972}" srcOrd="0" destOrd="0" presId="urn:microsoft.com/office/officeart/2005/8/layout/chevron1"/>
    <dgm:cxn modelId="{199568A2-C93D-8546-8F72-B05C49E61484}" type="presParOf" srcId="{E4EEE031-F072-2F42-BC7B-03F887FCEDAD}" destId="{F1366A88-5DD8-EA47-98A6-A55FA20F021E}" srcOrd="1" destOrd="0" presId="urn:microsoft.com/office/officeart/2005/8/layout/chevron1"/>
    <dgm:cxn modelId="{1ABFE89A-1996-5F4D-93FC-7F2CD0899D09}" type="presParOf" srcId="{E4EEE031-F072-2F42-BC7B-03F887FCEDAD}" destId="{00ED1B4B-C752-4B47-B476-E51C34208119}" srcOrd="2" destOrd="0" presId="urn:microsoft.com/office/officeart/2005/8/layout/chevron1"/>
    <dgm:cxn modelId="{45E15E90-C2D4-F04F-AEA5-222B6DF4A75B}" type="presParOf" srcId="{E4EEE031-F072-2F42-BC7B-03F887FCEDAD}" destId="{B54D040A-B7ED-334F-A822-DFAF4B3B6078}" srcOrd="3" destOrd="0" presId="urn:microsoft.com/office/officeart/2005/8/layout/chevron1"/>
    <dgm:cxn modelId="{911BBE5E-09A2-D141-B1E5-6D33F221027A}" type="presParOf" srcId="{E4EEE031-F072-2F42-BC7B-03F887FCEDAD}" destId="{938A8777-66F6-6D4C-8A11-5E7D61CC7D76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220346-EC6F-9442-A5EA-3D83E6CF6972}">
      <dsp:nvSpPr>
        <dsp:cNvPr id="0" name=""/>
        <dsp:cNvSpPr/>
      </dsp:nvSpPr>
      <dsp:spPr>
        <a:xfrm>
          <a:off x="2381" y="2129102"/>
          <a:ext cx="2901156" cy="116046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0033" tIns="86678" rIns="86678" bIns="86678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6500" kern="1200" dirty="0"/>
            <a:t>A</a:t>
          </a:r>
        </a:p>
      </dsp:txBody>
      <dsp:txXfrm>
        <a:off x="582612" y="2129102"/>
        <a:ext cx="1740694" cy="1160462"/>
      </dsp:txXfrm>
    </dsp:sp>
    <dsp:sp modelId="{00ED1B4B-C752-4B47-B476-E51C34208119}">
      <dsp:nvSpPr>
        <dsp:cNvPr id="0" name=""/>
        <dsp:cNvSpPr/>
      </dsp:nvSpPr>
      <dsp:spPr>
        <a:xfrm>
          <a:off x="2613421" y="2129102"/>
          <a:ext cx="2901156" cy="116046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0033" tIns="86678" rIns="86678" bIns="86678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6500" kern="1200" dirty="0"/>
            <a:t>B</a:t>
          </a:r>
        </a:p>
      </dsp:txBody>
      <dsp:txXfrm>
        <a:off x="3193652" y="2129102"/>
        <a:ext cx="1740694" cy="1160462"/>
      </dsp:txXfrm>
    </dsp:sp>
    <dsp:sp modelId="{938A8777-66F6-6D4C-8A11-5E7D61CC7D76}">
      <dsp:nvSpPr>
        <dsp:cNvPr id="0" name=""/>
        <dsp:cNvSpPr/>
      </dsp:nvSpPr>
      <dsp:spPr>
        <a:xfrm>
          <a:off x="5224462" y="2129102"/>
          <a:ext cx="2901156" cy="116046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0033" tIns="86678" rIns="86678" bIns="86678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6500" kern="1200" dirty="0"/>
            <a:t>C</a:t>
          </a:r>
        </a:p>
      </dsp:txBody>
      <dsp:txXfrm>
        <a:off x="5804693" y="2129102"/>
        <a:ext cx="1740694" cy="11604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FCC6D9-F5BC-DB40-A386-37FFB4F36C2F}" type="datetimeFigureOut">
              <a:rPr lang="en-GB" smtClean="0"/>
              <a:t>19/03/2023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E0627D-7643-C945-9CF5-3D40050150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21532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 seems that larger models (higher </a:t>
            </a:r>
            <a:r>
              <a:rPr lang="en-US" dirty="0" err="1"/>
              <a:t>polyn</a:t>
            </a:r>
            <a:r>
              <a:rPr lang="en-US" dirty="0"/>
              <a:t>. degree) results in larger validation error. is this always the case?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B8590F-7112-9F46-BE42-8ECB2BD7B1A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9744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sample size m is the nr. of different datapoints in the training set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A38D75-0206-7D4B-8B77-92E1A2CE2F4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1557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represent networked data using an undirected weighted graph which we refer to as the empirical graph. The nodes of the empirical graph represent individual local datasets, e.g., generated by a particular person or by a particular IoT sensing device. Two nodes are connected by an edge if they are similar in a domain-specific sense. This similarity notion might be be obtained from </a:t>
            </a:r>
            <a:r>
              <a:rPr lang="en-US" dirty="0" err="1"/>
              <a:t>spatio</a:t>
            </a:r>
            <a:r>
              <a:rPr lang="en-US" dirty="0"/>
              <a:t>-temporal proximity as in contact networks for disease spread or by presence/absence of direct communication links. Our research studies how to combine the geometry of the network or network </a:t>
            </a:r>
            <a:r>
              <a:rPr lang="en-US" dirty="0" err="1"/>
              <a:t>topoloy</a:t>
            </a:r>
            <a:r>
              <a:rPr lang="en-US" dirty="0"/>
              <a:t> with the geometry of local models that are used for each local dataset.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3F596F-AE3B-CB49-A71A-0B549FB29E7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223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C365E-D83F-BF92-9A02-3DFA316182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755AE0-220F-E1DD-5ACA-07135618BD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4C0946-5A7C-F67F-E530-18FD48550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BFA8B-9520-284C-935C-A01B8692B95F}" type="datetime1">
              <a:rPr lang="en-US" smtClean="0"/>
              <a:t>3/19/23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259B7D-876A-6525-5A25-73BDF5B2C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75D271-B135-4D7C-42A9-2FE511E7D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98A76-ED6B-D54E-BABE-E8A9BFC6A4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4723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2C38F-AC19-CD77-8153-6C3EBD77E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898942-EFFE-C78A-126C-71E6D430A7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E026EC-004D-2E9B-038B-D0B2607C1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2865C-B7CA-AD43-9CE9-E076B3C3D7E4}" type="datetime1">
              <a:rPr lang="en-US" smtClean="0"/>
              <a:t>3/19/23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A84359-6159-5E1E-AA7A-1A7B49694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525A01-1B72-0572-0371-98EDEE60D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98A76-ED6B-D54E-BABE-E8A9BFC6A4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848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AD410D-1DAC-230F-2E8E-490DD48F2D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FC2FE2-ABE6-0B86-E75E-8FDAB470F7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7F6625-AC42-A37D-07D7-D80A7C1DE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C5E75-FC01-D543-8718-1C5CBC31A0D1}" type="datetime1">
              <a:rPr lang="en-US" smtClean="0"/>
              <a:t>3/19/23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339767-C637-5380-B608-67F4C4E48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86109D-29E7-3B6D-A561-9922591C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98A76-ED6B-D54E-BABE-E8A9BFC6A4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2492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38DF9-4BC8-0433-744A-A7F54081B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82B6BF-B7B7-8848-AD08-F2E8450A62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D5E48F-0C50-CD71-4C5E-DEC2AE8D8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2894A-47FF-4D4A-84EA-3327DF49E5B5}" type="datetime1">
              <a:rPr lang="en-US" smtClean="0"/>
              <a:t>3/19/23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9D31CA-2609-C965-0543-93B2124E1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E2440B-5873-C2CB-0DF0-4A9A91E25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98A76-ED6B-D54E-BABE-E8A9BFC6A4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5732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8CD0F-CC92-AE27-4E40-2833BFDAD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45434A-7A93-6D89-AC66-525A17FD95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E62949-B77C-E7B5-3F4B-0927A5DCD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4245C-27E5-B24C-A68F-CB18641CB224}" type="datetime1">
              <a:rPr lang="en-US" smtClean="0"/>
              <a:t>3/19/23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0837A3-A153-B9AB-0DC5-401BC326B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7DB177-F639-4BC8-AF09-454E76FBC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98A76-ED6B-D54E-BABE-E8A9BFC6A4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6155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18DA9-C671-A9A9-3B15-46869CDF2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C5E22E-3EAE-4E0D-1D1D-7C5E27A291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9BE3D1-1B02-0F78-F374-4E1B625414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972305-340D-4164-55D1-6F644C995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5F88C-8D3A-4C4D-B729-C4D39CB81BE3}" type="datetime1">
              <a:rPr lang="en-US" smtClean="0"/>
              <a:t>3/19/23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93EF1E-B822-869F-0E9D-FC1C4A982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37349F-3DCD-473D-5F71-F7A57A5DA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98A76-ED6B-D54E-BABE-E8A9BFC6A4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0767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F1F5D-40B5-346E-96CE-73AEDB265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47DE91-47B8-FD4E-63FD-0BC93DE710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B0A265-1195-7DCB-6424-3329705800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C2F1BA-E16C-4CD0-A6FF-F194066C51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BFB73B-17D7-893C-C814-CE9533AEC6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292AAF-B59F-40D3-1EBB-C3B22A984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76F16-4F93-4C47-B546-4801F8504881}" type="datetime1">
              <a:rPr lang="en-US" smtClean="0"/>
              <a:t>3/19/23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3AD14F-CDCA-5D2F-617B-44A9C1643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8769E6-781C-29FF-F7BB-ACAC5C4DD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98A76-ED6B-D54E-BABE-E8A9BFC6A4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9136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9021D-732B-E29E-31D8-81FE9C13C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FE222E-EDDF-8879-B663-48561C335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D5303-6830-DE4E-8CD5-E827371A3093}" type="datetime1">
              <a:rPr lang="en-US" smtClean="0"/>
              <a:t>3/19/23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F4D09A-9B26-C6E0-C0AA-20E15B2BA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2851EC-F617-9C5B-3D71-C4AEE321C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98A76-ED6B-D54E-BABE-E8A9BFC6A4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6004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6E9CAA-DBB2-9FAE-4D53-5C24989AB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4F2B6-0660-3C49-82D0-A393E5960A40}" type="datetime1">
              <a:rPr lang="en-US" smtClean="0"/>
              <a:t>3/19/23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8616CD-1689-5EEE-D091-467212B02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E18563-DDBC-B4C7-DABE-2FEC2FFC8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98A76-ED6B-D54E-BABE-E8A9BFC6A4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848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A43D3-8C05-92B1-1ED2-86A385B12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792DF2-F289-2FC4-D4AA-AAF7FD28A2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0B1BD8-BB79-08C7-D694-D2BF0D0591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09750F-85F5-9AE2-4512-B00D9EF0C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D9B00-9A08-1943-AA18-0C941042686B}" type="datetime1">
              <a:rPr lang="en-US" smtClean="0"/>
              <a:t>3/19/23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C0DDD4-7D0A-0156-CD2E-D44E26EA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05D15C-E8FD-8015-C195-6659A2FE8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98A76-ED6B-D54E-BABE-E8A9BFC6A4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3613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7CA60-3401-A8E5-36D0-618EF3691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1A5C5B-44C2-E87C-EB34-011D75F2E7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D5B4EE-0467-B036-E7B4-8899407C65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02EDD-2EB2-FF08-D1C6-AA90F5F95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D7CCC-857C-EE47-B763-E3207B989084}" type="datetime1">
              <a:rPr lang="en-US" smtClean="0"/>
              <a:t>3/19/23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75E945-2C88-1582-01F3-7D5CDBD9E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06B099-2A8D-FCDA-623A-0C62DE264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98A76-ED6B-D54E-BABE-E8A9BFC6A4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6159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7E3331-1F29-100F-4D6C-B6ADE226C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00E838-0305-2C19-EC2A-172A8FD655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C5E0D-EAFD-1917-51BF-454DFFFD1B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A83312-0809-5A4C-B136-6DC1D2F343AA}" type="datetime1">
              <a:rPr lang="en-US" smtClean="0"/>
              <a:pPr/>
              <a:t>3/19/23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A94CD1-8E28-2456-58B2-6DD4245AD2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F4FD4F-56E8-E549-9FDD-77D5B3F007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D98A76-ED6B-D54E-BABE-E8A9BFC6A4C6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68076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A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wordnet.princeton.edu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31.sv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sv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31.sv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2.png"/><Relationship Id="rId4" Type="http://schemas.openxmlformats.org/officeDocument/2006/relationships/image" Target="../media/image90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0D194-0791-B61F-C375-796A1E4524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6678" y="776219"/>
            <a:ext cx="9698643" cy="3054419"/>
          </a:xfrm>
        </p:spPr>
        <p:txBody>
          <a:bodyPr>
            <a:noAutofit/>
          </a:bodyPr>
          <a:lstStyle/>
          <a:p>
            <a:r>
              <a:rPr lang="en-GB" sz="4800" b="1" dirty="0">
                <a:latin typeface="Comic Sans MS" panose="030F0902030302020204" pitchFamily="66" charset="0"/>
              </a:rPr>
              <a:t>CS-E4740 Federated Learning</a:t>
            </a:r>
            <a:br>
              <a:rPr lang="en-GB" sz="4800" b="1" dirty="0">
                <a:latin typeface="Comic Sans MS" panose="030F0902030302020204" pitchFamily="66" charset="0"/>
              </a:rPr>
            </a:br>
            <a:br>
              <a:rPr lang="en-GB" sz="4800" b="1" dirty="0">
                <a:latin typeface="Comic Sans MS" panose="030F0902030302020204" pitchFamily="66" charset="0"/>
              </a:rPr>
            </a:br>
            <a:r>
              <a:rPr lang="en-GB" sz="4800" b="1" dirty="0">
                <a:latin typeface="Comic Sans MS" panose="030F0902030302020204" pitchFamily="66" charset="0"/>
              </a:rPr>
              <a:t>“Network Models”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D2BC6D-F6DA-E80C-C798-263F3887D6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47810" y="4700588"/>
            <a:ext cx="9196389" cy="785812"/>
          </a:xfrm>
        </p:spPr>
        <p:txBody>
          <a:bodyPr>
            <a:normAutofit/>
          </a:bodyPr>
          <a:lstStyle/>
          <a:p>
            <a:r>
              <a:rPr lang="en-GB" sz="3600" dirty="0"/>
              <a:t>Dipl.-Ing. </a:t>
            </a:r>
            <a:r>
              <a:rPr lang="en-GB" sz="3600" dirty="0" err="1"/>
              <a:t>Dr.</a:t>
            </a:r>
            <a:r>
              <a:rPr lang="en-GB" sz="3600" dirty="0"/>
              <a:t> </a:t>
            </a:r>
            <a:r>
              <a:rPr lang="en-GB" sz="3600" dirty="0" err="1"/>
              <a:t>techn</a:t>
            </a:r>
            <a:r>
              <a:rPr lang="en-GB" sz="3600" dirty="0"/>
              <a:t>. Alexander Helmut Jung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25422C-2E96-FDAF-0CE9-1819EB947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4DF40-2964-4643-97AE-0FFD417190BD}" type="datetime1">
              <a:rPr lang="en-US" sz="2400" smtClean="0"/>
              <a:t>3/19/23</a:t>
            </a:fld>
            <a:endParaRPr lang="en-GB" sz="2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5C8AF7-C9BD-8D21-7DE8-0ED800750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98A76-ED6B-D54E-BABE-E8A9BFC6A4C6}" type="slidenum">
              <a:rPr lang="en-GB" sz="2800" smtClean="0"/>
              <a:t>1</a:t>
            </a:fld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2132615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FA81F1-C820-5E70-2D8F-FF5D6D57A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2894A-47FF-4D4A-84EA-3327DF49E5B5}" type="datetime1">
              <a:rPr lang="en-US" smtClean="0"/>
              <a:t>3/19/23</a:t>
            </a:fld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AF9E62-15EC-E3BB-D628-CE2BBC280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98A76-ED6B-D54E-BABE-E8A9BFC6A4C6}" type="slidenum">
              <a:rPr lang="en-GB" smtClean="0"/>
              <a:t>10</a:t>
            </a:fld>
            <a:endParaRPr lang="en-GB"/>
          </a:p>
        </p:txBody>
      </p:sp>
      <p:pic>
        <p:nvPicPr>
          <p:cNvPr id="6" name="Picture 5" descr="Map&#10;&#10;Description automatically generated">
            <a:extLst>
              <a:ext uri="{FF2B5EF4-FFF2-40B4-BE49-F238E27FC236}">
                <a16:creationId xmlns:a16="http://schemas.microsoft.com/office/drawing/2014/main" id="{23D88FBF-3EC5-55D4-FE2D-CFD3F97A2141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alphaModFix amt="44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47372" y="1254097"/>
            <a:ext cx="5321660" cy="4986815"/>
          </a:xfrm>
          <a:prstGeom prst="rect">
            <a:avLst/>
          </a:prstGeom>
          <a:solidFill>
            <a:schemeClr val="bg1">
              <a:alpha val="32133"/>
            </a:schemeClr>
          </a:solidFill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4DB4655B-C56E-3B27-CDF3-594C37BE0935}"/>
              </a:ext>
            </a:extLst>
          </p:cNvPr>
          <p:cNvSpPr/>
          <p:nvPr/>
        </p:nvSpPr>
        <p:spPr>
          <a:xfrm>
            <a:off x="3555782" y="4691936"/>
            <a:ext cx="381000" cy="3619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DA1D1DD-DB61-10BA-2B76-F4BCD9748010}"/>
              </a:ext>
            </a:extLst>
          </p:cNvPr>
          <p:cNvSpPr/>
          <p:nvPr/>
        </p:nvSpPr>
        <p:spPr>
          <a:xfrm>
            <a:off x="3746282" y="4064151"/>
            <a:ext cx="381000" cy="3619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7277A59-D787-A8AA-69F6-35AE6A3729C6}"/>
              </a:ext>
            </a:extLst>
          </p:cNvPr>
          <p:cNvSpPr/>
          <p:nvPr/>
        </p:nvSpPr>
        <p:spPr>
          <a:xfrm>
            <a:off x="5317702" y="2331314"/>
            <a:ext cx="381000" cy="3619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B3F2F24-5BEF-15A5-D7B6-A4CD4B42C099}"/>
              </a:ext>
            </a:extLst>
          </p:cNvPr>
          <p:cNvSpPr/>
          <p:nvPr/>
        </p:nvSpPr>
        <p:spPr>
          <a:xfrm>
            <a:off x="5652858" y="1611731"/>
            <a:ext cx="381000" cy="3619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CA36435-2720-7F42-F481-67764DC1F0A2}"/>
              </a:ext>
            </a:extLst>
          </p:cNvPr>
          <p:cNvSpPr/>
          <p:nvPr/>
        </p:nvSpPr>
        <p:spPr>
          <a:xfrm>
            <a:off x="6348643" y="1752346"/>
            <a:ext cx="381000" cy="3619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3046D65-9A1D-F602-7CFE-AA3DD454D381}"/>
              </a:ext>
            </a:extLst>
          </p:cNvPr>
          <p:cNvSpPr/>
          <p:nvPr/>
        </p:nvSpPr>
        <p:spPr>
          <a:xfrm>
            <a:off x="4521367" y="4270677"/>
            <a:ext cx="381000" cy="3619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D714FAD-EEC0-B300-986C-AF2142115B7F}"/>
              </a:ext>
            </a:extLst>
          </p:cNvPr>
          <p:cNvSpPr/>
          <p:nvPr/>
        </p:nvSpPr>
        <p:spPr>
          <a:xfrm>
            <a:off x="6729643" y="5241953"/>
            <a:ext cx="381000" cy="3619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7908864-3E7F-5085-FE91-AF4955D305B8}"/>
              </a:ext>
            </a:extLst>
          </p:cNvPr>
          <p:cNvSpPr/>
          <p:nvPr/>
        </p:nvSpPr>
        <p:spPr>
          <a:xfrm>
            <a:off x="7258837" y="5241953"/>
            <a:ext cx="381000" cy="3619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0E462BF-530F-A887-C0C8-D6E61F271BD9}"/>
              </a:ext>
            </a:extLst>
          </p:cNvPr>
          <p:cNvSpPr/>
          <p:nvPr/>
        </p:nvSpPr>
        <p:spPr>
          <a:xfrm>
            <a:off x="7760584" y="4662985"/>
            <a:ext cx="381000" cy="3619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0332F6C-CD6B-8D4C-E88D-8D785555A386}"/>
              </a:ext>
            </a:extLst>
          </p:cNvPr>
          <p:cNvCxnSpPr>
            <a:cxnSpLocks/>
          </p:cNvCxnSpPr>
          <p:nvPr/>
        </p:nvCxnSpPr>
        <p:spPr>
          <a:xfrm>
            <a:off x="3009848" y="5241953"/>
            <a:ext cx="2435444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C283D53-32E6-E992-4119-4FA2F8AC5188}"/>
              </a:ext>
            </a:extLst>
          </p:cNvPr>
          <p:cNvCxnSpPr>
            <a:cxnSpLocks/>
          </p:cNvCxnSpPr>
          <p:nvPr/>
        </p:nvCxnSpPr>
        <p:spPr>
          <a:xfrm flipV="1">
            <a:off x="3162248" y="3253186"/>
            <a:ext cx="0" cy="2141167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81627E1-9AFC-0BF1-B347-57EE0EB81A2B}"/>
              </a:ext>
            </a:extLst>
          </p:cNvPr>
          <p:cNvCxnSpPr>
            <a:cxnSpLocks/>
          </p:cNvCxnSpPr>
          <p:nvPr/>
        </p:nvCxnSpPr>
        <p:spPr>
          <a:xfrm>
            <a:off x="4876748" y="2891864"/>
            <a:ext cx="2435444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44F675A-AD33-92D3-CF4D-F26CF3E9707E}"/>
              </a:ext>
            </a:extLst>
          </p:cNvPr>
          <p:cNvCxnSpPr>
            <a:cxnSpLocks/>
          </p:cNvCxnSpPr>
          <p:nvPr/>
        </p:nvCxnSpPr>
        <p:spPr>
          <a:xfrm flipV="1">
            <a:off x="5029148" y="903097"/>
            <a:ext cx="0" cy="2141167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6626B52-A97A-0F23-C3AA-AB84AE8F65FC}"/>
              </a:ext>
            </a:extLst>
          </p:cNvPr>
          <p:cNvCxnSpPr>
            <a:cxnSpLocks/>
          </p:cNvCxnSpPr>
          <p:nvPr/>
        </p:nvCxnSpPr>
        <p:spPr>
          <a:xfrm>
            <a:off x="6462660" y="5765828"/>
            <a:ext cx="2435444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627B338-B0DD-3F7D-BD1C-14B7AB9213F3}"/>
              </a:ext>
            </a:extLst>
          </p:cNvPr>
          <p:cNvCxnSpPr>
            <a:cxnSpLocks/>
          </p:cNvCxnSpPr>
          <p:nvPr/>
        </p:nvCxnSpPr>
        <p:spPr>
          <a:xfrm flipV="1">
            <a:off x="6615060" y="3777061"/>
            <a:ext cx="0" cy="2141167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20021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E4668B-8910-1966-DD17-53AD49BEF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2894A-47FF-4D4A-84EA-3327DF49E5B5}" type="datetime1">
              <a:rPr lang="en-US" smtClean="0"/>
              <a:t>3/19/23</a:t>
            </a:fld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CFD6D9-B789-05E9-71F2-0FAD2B7F3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98A76-ED6B-D54E-BABE-E8A9BFC6A4C6}" type="slidenum">
              <a:rPr lang="en-GB" smtClean="0"/>
              <a:t>11</a:t>
            </a:fld>
            <a:endParaRPr lang="en-GB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D918FF3-FFB5-8B22-DFA2-70ECB0847779}"/>
              </a:ext>
            </a:extLst>
          </p:cNvPr>
          <p:cNvSpPr txBox="1"/>
          <p:nvPr/>
        </p:nvSpPr>
        <p:spPr>
          <a:xfrm>
            <a:off x="462187" y="510650"/>
            <a:ext cx="350057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/>
              <a:t>ImageNet.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AF390F1-BC42-B48B-74D8-FAD5C0726E75}"/>
              </a:ext>
            </a:extLst>
          </p:cNvPr>
          <p:cNvSpPr txBox="1"/>
          <p:nvPr/>
        </p:nvSpPr>
        <p:spPr>
          <a:xfrm>
            <a:off x="514351" y="2019300"/>
            <a:ext cx="1114425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“…I</a:t>
            </a:r>
            <a:r>
              <a:rPr lang="en-GB" sz="4000" dirty="0" err="1"/>
              <a:t>mageNet</a:t>
            </a:r>
            <a:r>
              <a:rPr lang="en-GB" sz="4000" dirty="0"/>
              <a:t> is an image database organized according to the </a:t>
            </a:r>
            <a:r>
              <a:rPr lang="en-GB" sz="4000" dirty="0">
                <a:hlinkClick r:id="rId2"/>
              </a:rPr>
              <a:t>WordNet</a:t>
            </a:r>
            <a:r>
              <a:rPr lang="en-GB" sz="4000" dirty="0"/>
              <a:t> hierarchy (currently only the nouns), in </a:t>
            </a:r>
            <a:r>
              <a:rPr lang="en-GB" sz="4000" dirty="0">
                <a:solidFill>
                  <a:srgbClr val="FF0000"/>
                </a:solidFill>
              </a:rPr>
              <a:t>which each node</a:t>
            </a:r>
            <a:r>
              <a:rPr lang="en-GB" sz="4000" dirty="0"/>
              <a:t> of the hierarchy is depicted by </a:t>
            </a:r>
            <a:r>
              <a:rPr lang="en-GB" sz="4000" dirty="0">
                <a:solidFill>
                  <a:srgbClr val="FF0000"/>
                </a:solidFill>
              </a:rPr>
              <a:t>hundreds and thousands of images</a:t>
            </a:r>
            <a:r>
              <a:rPr lang="en-GB" sz="4000" dirty="0"/>
              <a:t>…”</a:t>
            </a:r>
            <a:endParaRPr lang="en-US" sz="40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2D1D25C-574C-8B02-DCE3-C4485E015C61}"/>
              </a:ext>
            </a:extLst>
          </p:cNvPr>
          <p:cNvSpPr/>
          <p:nvPr/>
        </p:nvSpPr>
        <p:spPr>
          <a:xfrm>
            <a:off x="686338" y="5300910"/>
            <a:ext cx="39900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https://image-</a:t>
            </a:r>
            <a:r>
              <a:rPr lang="en-US" sz="3200" dirty="0" err="1"/>
              <a:t>net.org</a:t>
            </a:r>
            <a:r>
              <a:rPr lang="en-US" sz="3200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30677882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E4668B-8910-1966-DD17-53AD49BEF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2894A-47FF-4D4A-84EA-3327DF49E5B5}" type="datetime1">
              <a:rPr lang="en-US" smtClean="0"/>
              <a:t>3/19/23</a:t>
            </a:fld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CFD6D9-B789-05E9-71F2-0FAD2B7F3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98A76-ED6B-D54E-BABE-E8A9BFC6A4C6}" type="slidenum">
              <a:rPr lang="en-GB" smtClean="0"/>
              <a:t>12</a:t>
            </a:fld>
            <a:endParaRPr lang="en-GB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0335F56-5557-58C7-06F4-8242118B2A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6829" y="319088"/>
            <a:ext cx="11175502" cy="503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37440EB-08D4-147D-4C29-447C3508BD27}"/>
              </a:ext>
            </a:extLst>
          </p:cNvPr>
          <p:cNvSpPr txBox="1"/>
          <p:nvPr/>
        </p:nvSpPr>
        <p:spPr>
          <a:xfrm>
            <a:off x="735443" y="5712787"/>
            <a:ext cx="100868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 err="1"/>
              <a:t>Devopedia</a:t>
            </a:r>
            <a:r>
              <a:rPr lang="en-GB" dirty="0"/>
              <a:t>. 2021. "ImageNet." Version 16, April 7. Accessed 2023-02-11. https://</a:t>
            </a:r>
            <a:r>
              <a:rPr lang="en-GB" dirty="0" err="1"/>
              <a:t>devopedia.org</a:t>
            </a:r>
            <a:r>
              <a:rPr lang="en-GB" dirty="0"/>
              <a:t>/</a:t>
            </a:r>
            <a:r>
              <a:rPr lang="en-GB" dirty="0" err="1"/>
              <a:t>imagenet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100583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E4668B-8910-1966-DD17-53AD49BEF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2894A-47FF-4D4A-84EA-3327DF49E5B5}" type="datetime1">
              <a:rPr lang="en-US" smtClean="0"/>
              <a:t>3/19/23</a:t>
            </a:fld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CFD6D9-B789-05E9-71F2-0FAD2B7F3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98A76-ED6B-D54E-BABE-E8A9BFC6A4C6}" type="slidenum">
              <a:rPr lang="en-GB" smtClean="0"/>
              <a:t>13</a:t>
            </a:fld>
            <a:endParaRPr lang="en-GB"/>
          </a:p>
        </p:txBody>
      </p:sp>
      <p:pic>
        <p:nvPicPr>
          <p:cNvPr id="2050" name="Picture 2" descr="Swedish Royal family tree with King Carl XVI Gustav.">
            <a:extLst>
              <a:ext uri="{FF2B5EF4-FFF2-40B4-BE49-F238E27FC236}">
                <a16:creationId xmlns:a16="http://schemas.microsoft.com/office/drawing/2014/main" id="{0A0D30FB-D1AC-F120-DD6E-07E42901C6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343150" y="1405760"/>
            <a:ext cx="7424738" cy="4950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430E56C-7D85-E537-893A-274DAD99E92E}"/>
              </a:ext>
            </a:extLst>
          </p:cNvPr>
          <p:cNvSpPr txBox="1"/>
          <p:nvPr/>
        </p:nvSpPr>
        <p:spPr>
          <a:xfrm>
            <a:off x="570494" y="179387"/>
            <a:ext cx="572900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/>
              <a:t>Noble Networks.</a:t>
            </a:r>
          </a:p>
        </p:txBody>
      </p:sp>
    </p:spTree>
    <p:extLst>
      <p:ext uri="{BB962C8B-B14F-4D97-AF65-F5344CB8AC3E}">
        <p14:creationId xmlns:p14="http://schemas.microsoft.com/office/powerpoint/2010/main" val="371111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E4668B-8910-1966-DD17-53AD49BEF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2894A-47FF-4D4A-84EA-3327DF49E5B5}" type="datetime1">
              <a:rPr lang="en-US" smtClean="0"/>
              <a:t>3/19/23</a:t>
            </a:fld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CFD6D9-B789-05E9-71F2-0FAD2B7F3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98A76-ED6B-D54E-BABE-E8A9BFC6A4C6}" type="slidenum">
              <a:rPr lang="en-GB" smtClean="0"/>
              <a:t>14</a:t>
            </a:fld>
            <a:endParaRPr lang="en-GB"/>
          </a:p>
        </p:txBody>
      </p:sp>
      <p:pic>
        <p:nvPicPr>
          <p:cNvPr id="3" name="Picture 2" descr="Chart, radar chart&#10;&#10;Description automatically generated">
            <a:extLst>
              <a:ext uri="{FF2B5EF4-FFF2-40B4-BE49-F238E27FC236}">
                <a16:creationId xmlns:a16="http://schemas.microsoft.com/office/drawing/2014/main" id="{AC217A54-2BB5-6FBC-5478-EEAD4F2E71A5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71825" y="1340380"/>
            <a:ext cx="5795962" cy="519853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AC5CA44-F4D2-88B3-8C64-046219AC687B}"/>
              </a:ext>
            </a:extLst>
          </p:cNvPr>
          <p:cNvSpPr txBox="1"/>
          <p:nvPr/>
        </p:nvSpPr>
        <p:spPr>
          <a:xfrm>
            <a:off x="530148" y="324717"/>
            <a:ext cx="610250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/>
              <a:t>Finance Networks.</a:t>
            </a:r>
          </a:p>
        </p:txBody>
      </p:sp>
    </p:spTree>
    <p:extLst>
      <p:ext uri="{BB962C8B-B14F-4D97-AF65-F5344CB8AC3E}">
        <p14:creationId xmlns:p14="http://schemas.microsoft.com/office/powerpoint/2010/main" val="680770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A3244-B1D4-D01A-227E-91DA18007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7200" b="1" dirty="0">
                <a:latin typeface="Calibri" panose="020F0502020204030204" pitchFamily="34" charset="0"/>
                <a:cs typeface="Calibri" panose="020F0502020204030204" pitchFamily="34" charset="0"/>
              </a:rPr>
              <a:t>Algebraic Networks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B337FD-E979-7236-5B38-A49CF12E3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2894A-47FF-4D4A-84EA-3327DF49E5B5}" type="datetime1">
              <a:rPr lang="en-US" smtClean="0"/>
              <a:t>3/19/23</a:t>
            </a:fld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7FDE0A-EA97-2B8D-651D-F18EA5622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98A76-ED6B-D54E-BABE-E8A9BFC6A4C6}" type="slidenum">
              <a:rPr lang="en-GB" smtClean="0"/>
              <a:t>15</a:t>
            </a:fld>
            <a:endParaRPr lang="en-GB"/>
          </a:p>
        </p:txBody>
      </p:sp>
      <p:pic>
        <p:nvPicPr>
          <p:cNvPr id="7" name="Picture 6" descr="Chart&#10;&#10;Description automatically generated with low confidence">
            <a:extLst>
              <a:ext uri="{FF2B5EF4-FFF2-40B4-BE49-F238E27FC236}">
                <a16:creationId xmlns:a16="http://schemas.microsoft.com/office/drawing/2014/main" id="{496BC193-52DF-EA6C-8FA1-E193623FA1F0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09800" y="1690688"/>
            <a:ext cx="6815138" cy="378841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EA501B4-7A98-AA13-0ED1-71FEF6469F4E}"/>
              </a:ext>
            </a:extLst>
          </p:cNvPr>
          <p:cNvSpPr txBox="1"/>
          <p:nvPr/>
        </p:nvSpPr>
        <p:spPr>
          <a:xfrm>
            <a:off x="598810" y="5625338"/>
            <a:ext cx="104154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Petteri </a:t>
            </a:r>
            <a:r>
              <a:rPr lang="en-GB" sz="3200" dirty="0" err="1"/>
              <a:t>Kaski</a:t>
            </a:r>
            <a:r>
              <a:rPr lang="en-GB" sz="3200" dirty="0"/>
              <a:t>, Eigenvectors and spectra of Cayley graphs, 2002</a:t>
            </a:r>
          </a:p>
        </p:txBody>
      </p:sp>
    </p:spTree>
    <p:extLst>
      <p:ext uri="{BB962C8B-B14F-4D97-AF65-F5344CB8AC3E}">
        <p14:creationId xmlns:p14="http://schemas.microsoft.com/office/powerpoint/2010/main" val="35354830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E4668B-8910-1966-DD17-53AD49BEF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2894A-47FF-4D4A-84EA-3327DF49E5B5}" type="datetime1">
              <a:rPr lang="en-US" smtClean="0"/>
              <a:t>3/19/23</a:t>
            </a:fld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CFD6D9-B789-05E9-71F2-0FAD2B7F3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98A76-ED6B-D54E-BABE-E8A9BFC6A4C6}" type="slidenum">
              <a:rPr lang="en-GB" smtClean="0"/>
              <a:t>16</a:t>
            </a:fld>
            <a:endParaRPr lang="en-GB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1BC7053-AC9D-0413-D9C5-960A25FA1D5D}"/>
              </a:ext>
            </a:extLst>
          </p:cNvPr>
          <p:cNvCxnSpPr/>
          <p:nvPr/>
        </p:nvCxnSpPr>
        <p:spPr>
          <a:xfrm>
            <a:off x="794398" y="5220209"/>
            <a:ext cx="881538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2CC55D5-6882-5388-7548-4420378EA50B}"/>
              </a:ext>
            </a:extLst>
          </p:cNvPr>
          <p:cNvCxnSpPr>
            <a:cxnSpLocks/>
          </p:cNvCxnSpPr>
          <p:nvPr/>
        </p:nvCxnSpPr>
        <p:spPr>
          <a:xfrm flipV="1">
            <a:off x="961426" y="1862648"/>
            <a:ext cx="0" cy="367686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635862A-89D6-F5D9-413A-AA1EB9D81D51}"/>
              </a:ext>
            </a:extLst>
          </p:cNvPr>
          <p:cNvSpPr txBox="1"/>
          <p:nvPr/>
        </p:nvSpPr>
        <p:spPr>
          <a:xfrm>
            <a:off x="9691294" y="4954741"/>
            <a:ext cx="16625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f</a:t>
            </a:r>
            <a:r>
              <a:rPr lang="en-AT" sz="3200" dirty="0"/>
              <a:t>eature x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BD1AD55-0673-0950-1F65-7CD85BBA973A}"/>
              </a:ext>
            </a:extLst>
          </p:cNvPr>
          <p:cNvSpPr txBox="1"/>
          <p:nvPr/>
        </p:nvSpPr>
        <p:spPr>
          <a:xfrm>
            <a:off x="465937" y="1287959"/>
            <a:ext cx="12698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l</a:t>
            </a:r>
            <a:r>
              <a:rPr lang="en-AT" sz="3200" dirty="0"/>
              <a:t>abel y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4459AFF-922B-404D-FF8B-FF8B53727447}"/>
              </a:ext>
            </a:extLst>
          </p:cNvPr>
          <p:cNvSpPr/>
          <p:nvPr/>
        </p:nvSpPr>
        <p:spPr>
          <a:xfrm>
            <a:off x="1909164" y="2505584"/>
            <a:ext cx="276906" cy="285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3D006E0-C534-B8EE-E41B-EAE692810572}"/>
              </a:ext>
            </a:extLst>
          </p:cNvPr>
          <p:cNvSpPr/>
          <p:nvPr/>
        </p:nvSpPr>
        <p:spPr>
          <a:xfrm>
            <a:off x="2775939" y="2819909"/>
            <a:ext cx="276906" cy="285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03911B1-DC36-5A29-C071-E5A0D99B3B46}"/>
              </a:ext>
            </a:extLst>
          </p:cNvPr>
          <p:cNvSpPr/>
          <p:nvPr/>
        </p:nvSpPr>
        <p:spPr>
          <a:xfrm>
            <a:off x="3599170" y="3372359"/>
            <a:ext cx="276906" cy="285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5D2946D-46CB-0FC6-609F-A4B2FE60EBD2}"/>
              </a:ext>
            </a:extLst>
          </p:cNvPr>
          <p:cNvSpPr/>
          <p:nvPr/>
        </p:nvSpPr>
        <p:spPr>
          <a:xfrm>
            <a:off x="4347564" y="2948496"/>
            <a:ext cx="276906" cy="285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85061F0-54A2-B88F-B284-E1B567BFDD82}"/>
              </a:ext>
            </a:extLst>
          </p:cNvPr>
          <p:cNvSpPr/>
          <p:nvPr/>
        </p:nvSpPr>
        <p:spPr>
          <a:xfrm>
            <a:off x="3326346" y="2819909"/>
            <a:ext cx="276906" cy="285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DA2CE2C-4F1B-FBFD-6BF0-2089A501857D}"/>
              </a:ext>
            </a:extLst>
          </p:cNvPr>
          <p:cNvSpPr/>
          <p:nvPr/>
        </p:nvSpPr>
        <p:spPr>
          <a:xfrm>
            <a:off x="2377589" y="2376996"/>
            <a:ext cx="276906" cy="285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5417CCE-1A5A-381C-AAEC-A293A715BA02}"/>
              </a:ext>
            </a:extLst>
          </p:cNvPr>
          <p:cNvSpPr/>
          <p:nvPr/>
        </p:nvSpPr>
        <p:spPr>
          <a:xfrm>
            <a:off x="4621061" y="4326885"/>
            <a:ext cx="276906" cy="285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0CEBCAF-578C-BF5E-06BA-A985141E36D6}"/>
              </a:ext>
            </a:extLst>
          </p:cNvPr>
          <p:cNvSpPr/>
          <p:nvPr/>
        </p:nvSpPr>
        <p:spPr>
          <a:xfrm>
            <a:off x="5387825" y="4041135"/>
            <a:ext cx="276906" cy="285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7EDBBCB-9C1C-89F9-6A50-C79E978182F2}"/>
              </a:ext>
            </a:extLst>
          </p:cNvPr>
          <p:cNvSpPr/>
          <p:nvPr/>
        </p:nvSpPr>
        <p:spPr>
          <a:xfrm>
            <a:off x="6016136" y="4826153"/>
            <a:ext cx="276906" cy="285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3280C8A-9C22-0E53-ADB4-4FB32C651B0A}"/>
              </a:ext>
            </a:extLst>
          </p:cNvPr>
          <p:cNvSpPr/>
          <p:nvPr/>
        </p:nvSpPr>
        <p:spPr>
          <a:xfrm>
            <a:off x="6431495" y="4326885"/>
            <a:ext cx="276906" cy="285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19E5386-2BA1-4450-750E-072C40C8C248}"/>
              </a:ext>
            </a:extLst>
          </p:cNvPr>
          <p:cNvSpPr/>
          <p:nvPr/>
        </p:nvSpPr>
        <p:spPr>
          <a:xfrm>
            <a:off x="3982552" y="3134235"/>
            <a:ext cx="276906" cy="285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E2C80FC-4467-8FA7-DD9F-30B834BF6180}"/>
              </a:ext>
            </a:extLst>
          </p:cNvPr>
          <p:cNvSpPr/>
          <p:nvPr/>
        </p:nvSpPr>
        <p:spPr>
          <a:xfrm>
            <a:off x="3462930" y="2428988"/>
            <a:ext cx="276906" cy="285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F282E65-B13F-692E-A754-D00590B87B4B}"/>
              </a:ext>
            </a:extLst>
          </p:cNvPr>
          <p:cNvSpPr/>
          <p:nvPr/>
        </p:nvSpPr>
        <p:spPr>
          <a:xfrm>
            <a:off x="5056488" y="4511829"/>
            <a:ext cx="276906" cy="285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D7318AF-1203-6B3F-B040-C3584C6E067D}"/>
              </a:ext>
            </a:extLst>
          </p:cNvPr>
          <p:cNvSpPr/>
          <p:nvPr/>
        </p:nvSpPr>
        <p:spPr>
          <a:xfrm>
            <a:off x="5605538" y="4341173"/>
            <a:ext cx="276906" cy="285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3A85A96-174F-A5D2-A378-35BFF5AEF078}"/>
              </a:ext>
            </a:extLst>
          </p:cNvPr>
          <p:cNvSpPr/>
          <p:nvPr/>
        </p:nvSpPr>
        <p:spPr>
          <a:xfrm>
            <a:off x="5773244" y="4648353"/>
            <a:ext cx="276906" cy="285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07A2E31-B06B-BA59-24D4-B8DCC5AF2BF0}"/>
              </a:ext>
            </a:extLst>
          </p:cNvPr>
          <p:cNvSpPr/>
          <p:nvPr/>
        </p:nvSpPr>
        <p:spPr>
          <a:xfrm>
            <a:off x="6293042" y="4668991"/>
            <a:ext cx="276906" cy="285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B288317-2E29-0D55-ABCB-6A9E922C0B17}"/>
              </a:ext>
            </a:extLst>
          </p:cNvPr>
          <p:cNvSpPr/>
          <p:nvPr/>
        </p:nvSpPr>
        <p:spPr>
          <a:xfrm>
            <a:off x="6674387" y="4884097"/>
            <a:ext cx="276906" cy="285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C8AB5E7D-C215-C294-E827-B6F61BB0F884}"/>
              </a:ext>
            </a:extLst>
          </p:cNvPr>
          <p:cNvSpPr/>
          <p:nvPr/>
        </p:nvSpPr>
        <p:spPr>
          <a:xfrm>
            <a:off x="2100683" y="2105533"/>
            <a:ext cx="276906" cy="285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FB99BBC-2BBE-817C-0354-C88F51A01B0C}"/>
              </a:ext>
            </a:extLst>
          </p:cNvPr>
          <p:cNvSpPr/>
          <p:nvPr/>
        </p:nvSpPr>
        <p:spPr>
          <a:xfrm>
            <a:off x="2516042" y="2805621"/>
            <a:ext cx="276906" cy="285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41B38E4-1C94-9D5E-4AA6-65F3C2CCE057}"/>
              </a:ext>
            </a:extLst>
          </p:cNvPr>
          <p:cNvSpPr/>
          <p:nvPr/>
        </p:nvSpPr>
        <p:spPr>
          <a:xfrm>
            <a:off x="3041790" y="3041873"/>
            <a:ext cx="276906" cy="285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8562D784-BAD0-7A59-11A9-FDE8CE21D843}"/>
              </a:ext>
            </a:extLst>
          </p:cNvPr>
          <p:cNvGrpSpPr/>
          <p:nvPr/>
        </p:nvGrpSpPr>
        <p:grpSpPr>
          <a:xfrm rot="19690582">
            <a:off x="7272256" y="2661977"/>
            <a:ext cx="2330232" cy="1128712"/>
            <a:chOff x="7272256" y="2661977"/>
            <a:chExt cx="2330232" cy="1128712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66695AE3-376A-80F8-147D-A3BAC5B9432A}"/>
                </a:ext>
              </a:extLst>
            </p:cNvPr>
            <p:cNvSpPr/>
            <p:nvPr/>
          </p:nvSpPr>
          <p:spPr>
            <a:xfrm>
              <a:off x="7272256" y="2947727"/>
              <a:ext cx="276906" cy="2857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T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E582D9C4-7369-8454-CFE4-C2C877BDC644}"/>
                </a:ext>
              </a:extLst>
            </p:cNvPr>
            <p:cNvSpPr/>
            <p:nvPr/>
          </p:nvSpPr>
          <p:spPr>
            <a:xfrm>
              <a:off x="8039020" y="2661977"/>
              <a:ext cx="276906" cy="2857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T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AD4BF40E-F933-18E8-BF1A-E48318A6D6BD}"/>
                </a:ext>
              </a:extLst>
            </p:cNvPr>
            <p:cNvSpPr/>
            <p:nvPr/>
          </p:nvSpPr>
          <p:spPr>
            <a:xfrm>
              <a:off x="8667331" y="3446995"/>
              <a:ext cx="276906" cy="2857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T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F9EA7531-E418-5E01-F716-6EC6CC949FB7}"/>
                </a:ext>
              </a:extLst>
            </p:cNvPr>
            <p:cNvSpPr/>
            <p:nvPr/>
          </p:nvSpPr>
          <p:spPr>
            <a:xfrm>
              <a:off x="9082690" y="2947727"/>
              <a:ext cx="276906" cy="2857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T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FFB9F474-3A2A-C6E4-61A9-2D6E80669C52}"/>
                </a:ext>
              </a:extLst>
            </p:cNvPr>
            <p:cNvSpPr/>
            <p:nvPr/>
          </p:nvSpPr>
          <p:spPr>
            <a:xfrm>
              <a:off x="7707683" y="3132671"/>
              <a:ext cx="276906" cy="2857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T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6C5E1E7B-AA7A-5D6F-A9F9-501475F22E23}"/>
                </a:ext>
              </a:extLst>
            </p:cNvPr>
            <p:cNvSpPr/>
            <p:nvPr/>
          </p:nvSpPr>
          <p:spPr>
            <a:xfrm>
              <a:off x="8256733" y="2962015"/>
              <a:ext cx="276906" cy="2857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T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041E12EC-3BB1-FF6C-95D8-83DFAAC55A62}"/>
                </a:ext>
              </a:extLst>
            </p:cNvPr>
            <p:cNvSpPr/>
            <p:nvPr/>
          </p:nvSpPr>
          <p:spPr>
            <a:xfrm>
              <a:off x="8424439" y="3269195"/>
              <a:ext cx="276906" cy="2857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T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B09FBAE2-1A6F-4408-8331-6ECC6D55620F}"/>
                </a:ext>
              </a:extLst>
            </p:cNvPr>
            <p:cNvSpPr/>
            <p:nvPr/>
          </p:nvSpPr>
          <p:spPr>
            <a:xfrm>
              <a:off x="8944237" y="3289833"/>
              <a:ext cx="276906" cy="2857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T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0F0DC1A0-0948-D455-36E3-01595D078122}"/>
                </a:ext>
              </a:extLst>
            </p:cNvPr>
            <p:cNvSpPr/>
            <p:nvPr/>
          </p:nvSpPr>
          <p:spPr>
            <a:xfrm>
              <a:off x="9325582" y="3504939"/>
              <a:ext cx="276906" cy="2857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T"/>
            </a:p>
          </p:txBody>
        </p:sp>
      </p:grpSp>
      <p:sp>
        <p:nvSpPr>
          <p:cNvPr id="43" name="Oval 42">
            <a:extLst>
              <a:ext uri="{FF2B5EF4-FFF2-40B4-BE49-F238E27FC236}">
                <a16:creationId xmlns:a16="http://schemas.microsoft.com/office/drawing/2014/main" id="{6028C5B6-BF9A-2C2B-FEC4-EE8441261656}"/>
              </a:ext>
            </a:extLst>
          </p:cNvPr>
          <p:cNvSpPr/>
          <p:nvPr/>
        </p:nvSpPr>
        <p:spPr>
          <a:xfrm rot="1166537">
            <a:off x="1456916" y="2105533"/>
            <a:ext cx="3599572" cy="1741244"/>
          </a:xfrm>
          <a:prstGeom prst="ellipse">
            <a:avLst/>
          </a:prstGeom>
          <a:solidFill>
            <a:schemeClr val="accent1">
              <a:alpha val="3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0917A36D-5550-6AC9-EABD-925A990F432F}"/>
              </a:ext>
            </a:extLst>
          </p:cNvPr>
          <p:cNvSpPr/>
          <p:nvPr/>
        </p:nvSpPr>
        <p:spPr>
          <a:xfrm>
            <a:off x="4296214" y="3839952"/>
            <a:ext cx="3599572" cy="1484191"/>
          </a:xfrm>
          <a:prstGeom prst="ellipse">
            <a:avLst/>
          </a:prstGeom>
          <a:solidFill>
            <a:schemeClr val="accent1">
              <a:alpha val="3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6860A2C5-C025-5FA2-933D-6154828C55EB}"/>
              </a:ext>
            </a:extLst>
          </p:cNvPr>
          <p:cNvSpPr/>
          <p:nvPr/>
        </p:nvSpPr>
        <p:spPr>
          <a:xfrm rot="20412378">
            <a:off x="6902875" y="2339436"/>
            <a:ext cx="3599572" cy="1434649"/>
          </a:xfrm>
          <a:prstGeom prst="ellipse">
            <a:avLst/>
          </a:prstGeom>
          <a:solidFill>
            <a:schemeClr val="accent1">
              <a:alpha val="3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58DE040F-A4AB-35F9-D041-D7FC0AED12C2}"/>
              </a:ext>
            </a:extLst>
          </p:cNvPr>
          <p:cNvCxnSpPr/>
          <p:nvPr/>
        </p:nvCxnSpPr>
        <p:spPr>
          <a:xfrm>
            <a:off x="4486017" y="3652372"/>
            <a:ext cx="411950" cy="531638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164D0250-4765-3EF2-406A-E40476D530FB}"/>
              </a:ext>
            </a:extLst>
          </p:cNvPr>
          <p:cNvCxnSpPr>
            <a:cxnSpLocks/>
          </p:cNvCxnSpPr>
          <p:nvPr/>
        </p:nvCxnSpPr>
        <p:spPr>
          <a:xfrm flipH="1">
            <a:off x="6945039" y="3652372"/>
            <a:ext cx="300134" cy="496713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8982937A-151B-5B35-48AE-3F511622C5A9}"/>
              </a:ext>
            </a:extLst>
          </p:cNvPr>
          <p:cNvSpPr txBox="1"/>
          <p:nvPr/>
        </p:nvSpPr>
        <p:spPr>
          <a:xfrm>
            <a:off x="533422" y="115771"/>
            <a:ext cx="875406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/>
              <a:t>Point Cloud Networks.</a:t>
            </a:r>
          </a:p>
        </p:txBody>
      </p:sp>
    </p:spTree>
    <p:extLst>
      <p:ext uri="{BB962C8B-B14F-4D97-AF65-F5344CB8AC3E}">
        <p14:creationId xmlns:p14="http://schemas.microsoft.com/office/powerpoint/2010/main" val="38630469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0F7F1-F5B6-0135-54CB-0E3228F44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7200" b="1" dirty="0"/>
              <a:t>Road Network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CFEBA4-F77D-A27A-A943-B58B9D722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2894A-47FF-4D4A-84EA-3327DF49E5B5}" type="datetime1">
              <a:rPr lang="en-US" smtClean="0"/>
              <a:t>3/19/23</a:t>
            </a:fld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1B107B-9B76-A9BE-E4EC-881FC7CA8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98A76-ED6B-D54E-BABE-E8A9BFC6A4C6}" type="slidenum">
              <a:rPr lang="en-GB" smtClean="0"/>
              <a:t>17</a:t>
            </a:fld>
            <a:endParaRPr lang="en-GB"/>
          </a:p>
        </p:txBody>
      </p:sp>
      <p:pic>
        <p:nvPicPr>
          <p:cNvPr id="1026" name="Picture 2" descr="undefined">
            <a:extLst>
              <a:ext uri="{FF2B5EF4-FFF2-40B4-BE49-F238E27FC236}">
                <a16:creationId xmlns:a16="http://schemas.microsoft.com/office/drawing/2014/main" id="{31E4A1F2-BCB3-558B-9F4E-E95DE48438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400800" y="270857"/>
            <a:ext cx="3590925" cy="6316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26412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0F7F1-F5B6-0135-54CB-0E3228F44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8000" b="1" dirty="0"/>
              <a:t>Business Process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CFEBA4-F77D-A27A-A943-B58B9D722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2894A-47FF-4D4A-84EA-3327DF49E5B5}" type="datetime1">
              <a:rPr lang="en-US" smtClean="0"/>
              <a:t>3/19/23</a:t>
            </a:fld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1B107B-9B76-A9BE-E4EC-881FC7CA8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98A76-ED6B-D54E-BABE-E8A9BFC6A4C6}" type="slidenum">
              <a:rPr lang="en-GB" smtClean="0"/>
              <a:t>18</a:t>
            </a:fld>
            <a:endParaRPr lang="en-GB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CBD76CC2-54A4-9C5B-D509-61FB982D771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74806287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570163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E4668B-8910-1966-DD17-53AD49BEF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2894A-47FF-4D4A-84EA-3327DF49E5B5}" type="datetime1">
              <a:rPr lang="en-US" smtClean="0"/>
              <a:t>3/19/23</a:t>
            </a:fld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CFD6D9-B789-05E9-71F2-0FAD2B7F3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98A76-ED6B-D54E-BABE-E8A9BFC6A4C6}" type="slidenum">
              <a:rPr lang="en-GB" smtClean="0"/>
              <a:t>19</a:t>
            </a:fld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22BD5B-C3BF-D040-37FD-C78AC682D3F1}"/>
              </a:ext>
            </a:extLst>
          </p:cNvPr>
          <p:cNvSpPr txBox="1"/>
          <p:nvPr/>
        </p:nvSpPr>
        <p:spPr>
          <a:xfrm>
            <a:off x="581025" y="5600700"/>
            <a:ext cx="89272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https://</a:t>
            </a:r>
            <a:r>
              <a:rPr lang="en-GB" sz="3200" dirty="0" err="1"/>
              <a:t>www.wikidata.org</a:t>
            </a:r>
            <a:r>
              <a:rPr lang="en-GB" sz="3200" dirty="0"/>
              <a:t>/wiki/</a:t>
            </a:r>
            <a:r>
              <a:rPr lang="en-GB" sz="3200" dirty="0" err="1"/>
              <a:t>Wikidata:Main_Page</a:t>
            </a:r>
            <a:endParaRPr lang="en-GB" sz="3200" dirty="0"/>
          </a:p>
        </p:txBody>
      </p:sp>
      <p:pic>
        <p:nvPicPr>
          <p:cNvPr id="30" name="Picture 29" descr="Chart&#10;&#10;Description automatically generated with medium confidence">
            <a:extLst>
              <a:ext uri="{FF2B5EF4-FFF2-40B4-BE49-F238E27FC236}">
                <a16:creationId xmlns:a16="http://schemas.microsoft.com/office/drawing/2014/main" id="{B76D7EAE-5A85-4EDA-EC8C-71EAA240A898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1025" y="1057275"/>
            <a:ext cx="10461929" cy="3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264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12E454-1C7A-DE49-19E1-1793387AE2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711" y="1690688"/>
            <a:ext cx="1085608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7200" dirty="0"/>
              <a:t>What are main components of ML and how are they combined?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A45018-1596-77FC-60B1-76D89CB1E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2894A-47FF-4D4A-84EA-3327DF49E5B5}" type="datetime1">
              <a:rPr lang="en-US" sz="2400" smtClean="0"/>
              <a:t>3/19/23</a:t>
            </a:fld>
            <a:endParaRPr lang="en-GB" sz="2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3CC7C-91ED-326C-25F2-E85DB5F3B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98A76-ED6B-D54E-BABE-E8A9BFC6A4C6}" type="slidenum">
              <a:rPr lang="en-GB" sz="2400" smtClean="0"/>
              <a:t>2</a:t>
            </a:fld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42627979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E4668B-8910-1966-DD17-53AD49BEF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2894A-47FF-4D4A-84EA-3327DF49E5B5}" type="datetime1">
              <a:rPr lang="en-US" smtClean="0"/>
              <a:t>3/19/23</a:t>
            </a:fld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CFD6D9-B789-05E9-71F2-0FAD2B7F3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98A76-ED6B-D54E-BABE-E8A9BFC6A4C6}" type="slidenum">
              <a:rPr lang="en-GB" smtClean="0"/>
              <a:t>20</a:t>
            </a:fld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71CF29F-1862-DE21-3490-CC11D0E13979}"/>
              </a:ext>
            </a:extLst>
          </p:cNvPr>
          <p:cNvSpPr txBox="1"/>
          <p:nvPr/>
        </p:nvSpPr>
        <p:spPr>
          <a:xfrm>
            <a:off x="596344" y="128429"/>
            <a:ext cx="1043772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0" b="1" dirty="0"/>
              <a:t>Empirical Graph - Nodes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7C152C6B-B431-8ABD-225B-A2E9959C9C0F}"/>
              </a:ext>
            </a:extLst>
          </p:cNvPr>
          <p:cNvSpPr/>
          <p:nvPr/>
        </p:nvSpPr>
        <p:spPr>
          <a:xfrm>
            <a:off x="3462930" y="2428988"/>
            <a:ext cx="276906" cy="285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70289E3-F0CA-8252-76EC-F619A69D8905}"/>
              </a:ext>
            </a:extLst>
          </p:cNvPr>
          <p:cNvSpPr/>
          <p:nvPr/>
        </p:nvSpPr>
        <p:spPr>
          <a:xfrm>
            <a:off x="5652475" y="2286113"/>
            <a:ext cx="276906" cy="285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0EF9CB6-B792-22BF-A651-CA5DF4B85178}"/>
              </a:ext>
            </a:extLst>
          </p:cNvPr>
          <p:cNvSpPr/>
          <p:nvPr/>
        </p:nvSpPr>
        <p:spPr>
          <a:xfrm>
            <a:off x="5957547" y="3475484"/>
            <a:ext cx="276906" cy="285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6B74BB8-AF64-BDCB-73AB-CEEEC7F3A161}"/>
              </a:ext>
            </a:extLst>
          </p:cNvPr>
          <p:cNvSpPr/>
          <p:nvPr/>
        </p:nvSpPr>
        <p:spPr>
          <a:xfrm>
            <a:off x="3739836" y="4641682"/>
            <a:ext cx="276906" cy="285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BF7A14B-DF46-D828-D2B3-C22DE5BE34CA}"/>
              </a:ext>
            </a:extLst>
          </p:cNvPr>
          <p:cNvSpPr txBox="1"/>
          <p:nvPr/>
        </p:nvSpPr>
        <p:spPr>
          <a:xfrm>
            <a:off x="3124557" y="1851380"/>
            <a:ext cx="7537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 err="1"/>
              <a:t>i</a:t>
            </a:r>
            <a:r>
              <a:rPr lang="en-GB" sz="3600" dirty="0"/>
              <a:t>=1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D1A1369-C0E2-1762-4825-365BA7CA826D}"/>
              </a:ext>
            </a:extLst>
          </p:cNvPr>
          <p:cNvSpPr txBox="1"/>
          <p:nvPr/>
        </p:nvSpPr>
        <p:spPr>
          <a:xfrm>
            <a:off x="5552515" y="1639782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D7A082B-4835-A809-0673-A884C9FBF1E4}"/>
              </a:ext>
            </a:extLst>
          </p:cNvPr>
          <p:cNvSpPr txBox="1"/>
          <p:nvPr/>
        </p:nvSpPr>
        <p:spPr>
          <a:xfrm>
            <a:off x="5993041" y="2934612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F5A0769-F00B-6885-40E8-C608562DD4F6}"/>
              </a:ext>
            </a:extLst>
          </p:cNvPr>
          <p:cNvSpPr txBox="1"/>
          <p:nvPr/>
        </p:nvSpPr>
        <p:spPr>
          <a:xfrm>
            <a:off x="3739836" y="4103865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4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36052F1-83CD-5C2F-AB08-AC9F1B6933FC}"/>
              </a:ext>
            </a:extLst>
          </p:cNvPr>
          <p:cNvSpPr txBox="1"/>
          <p:nvPr/>
        </p:nvSpPr>
        <p:spPr>
          <a:xfrm>
            <a:off x="6777545" y="1639729"/>
            <a:ext cx="3327962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each node carries: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200" dirty="0"/>
              <a:t>local dataset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3200" dirty="0"/>
          </a:p>
          <a:p>
            <a:endParaRPr lang="en-GB" sz="3200" dirty="0"/>
          </a:p>
        </p:txBody>
      </p:sp>
      <p:pic>
        <p:nvPicPr>
          <p:cNvPr id="45" name="Picture 44" descr="Text&#10;&#10;Description automatically generated">
            <a:extLst>
              <a:ext uri="{FF2B5EF4-FFF2-40B4-BE49-F238E27FC236}">
                <a16:creationId xmlns:a16="http://schemas.microsoft.com/office/drawing/2014/main" id="{95B8EE6C-B012-8247-CA15-F6148C3526AA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82617" y="2735709"/>
            <a:ext cx="3352800" cy="1168400"/>
          </a:xfrm>
          <a:custGeom>
            <a:avLst/>
            <a:gdLst>
              <a:gd name="connsiteX0" fmla="*/ 0 w 3352800"/>
              <a:gd name="connsiteY0" fmla="*/ 0 h 1168400"/>
              <a:gd name="connsiteX1" fmla="*/ 525272 w 3352800"/>
              <a:gd name="connsiteY1" fmla="*/ 0 h 1168400"/>
              <a:gd name="connsiteX2" fmla="*/ 983488 w 3352800"/>
              <a:gd name="connsiteY2" fmla="*/ 0 h 1168400"/>
              <a:gd name="connsiteX3" fmla="*/ 1475232 w 3352800"/>
              <a:gd name="connsiteY3" fmla="*/ 0 h 1168400"/>
              <a:gd name="connsiteX4" fmla="*/ 2067560 w 3352800"/>
              <a:gd name="connsiteY4" fmla="*/ 0 h 1168400"/>
              <a:gd name="connsiteX5" fmla="*/ 2592832 w 3352800"/>
              <a:gd name="connsiteY5" fmla="*/ 0 h 1168400"/>
              <a:gd name="connsiteX6" fmla="*/ 3352800 w 3352800"/>
              <a:gd name="connsiteY6" fmla="*/ 0 h 1168400"/>
              <a:gd name="connsiteX7" fmla="*/ 3352800 w 3352800"/>
              <a:gd name="connsiteY7" fmla="*/ 595884 h 1168400"/>
              <a:gd name="connsiteX8" fmla="*/ 3352800 w 3352800"/>
              <a:gd name="connsiteY8" fmla="*/ 1168400 h 1168400"/>
              <a:gd name="connsiteX9" fmla="*/ 2794000 w 3352800"/>
              <a:gd name="connsiteY9" fmla="*/ 1168400 h 1168400"/>
              <a:gd name="connsiteX10" fmla="*/ 2302256 w 3352800"/>
              <a:gd name="connsiteY10" fmla="*/ 1168400 h 1168400"/>
              <a:gd name="connsiteX11" fmla="*/ 1676400 w 3352800"/>
              <a:gd name="connsiteY11" fmla="*/ 1168400 h 1168400"/>
              <a:gd name="connsiteX12" fmla="*/ 1151128 w 3352800"/>
              <a:gd name="connsiteY12" fmla="*/ 1168400 h 1168400"/>
              <a:gd name="connsiteX13" fmla="*/ 692912 w 3352800"/>
              <a:gd name="connsiteY13" fmla="*/ 1168400 h 1168400"/>
              <a:gd name="connsiteX14" fmla="*/ 0 w 3352800"/>
              <a:gd name="connsiteY14" fmla="*/ 1168400 h 1168400"/>
              <a:gd name="connsiteX15" fmla="*/ 0 w 3352800"/>
              <a:gd name="connsiteY15" fmla="*/ 607568 h 1168400"/>
              <a:gd name="connsiteX16" fmla="*/ 0 w 3352800"/>
              <a:gd name="connsiteY16" fmla="*/ 0 h 116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352800" h="1168400" fill="none" extrusionOk="0">
                <a:moveTo>
                  <a:pt x="0" y="0"/>
                </a:moveTo>
                <a:cubicBezTo>
                  <a:pt x="164182" y="-43010"/>
                  <a:pt x="403536" y="44573"/>
                  <a:pt x="525272" y="0"/>
                </a:cubicBezTo>
                <a:cubicBezTo>
                  <a:pt x="647008" y="-44573"/>
                  <a:pt x="815204" y="5525"/>
                  <a:pt x="983488" y="0"/>
                </a:cubicBezTo>
                <a:cubicBezTo>
                  <a:pt x="1151772" y="-5525"/>
                  <a:pt x="1303374" y="50475"/>
                  <a:pt x="1475232" y="0"/>
                </a:cubicBezTo>
                <a:cubicBezTo>
                  <a:pt x="1647090" y="-50475"/>
                  <a:pt x="1934994" y="2741"/>
                  <a:pt x="2067560" y="0"/>
                </a:cubicBezTo>
                <a:cubicBezTo>
                  <a:pt x="2200126" y="-2741"/>
                  <a:pt x="2466225" y="57376"/>
                  <a:pt x="2592832" y="0"/>
                </a:cubicBezTo>
                <a:cubicBezTo>
                  <a:pt x="2719439" y="-57376"/>
                  <a:pt x="3123710" y="12397"/>
                  <a:pt x="3352800" y="0"/>
                </a:cubicBezTo>
                <a:cubicBezTo>
                  <a:pt x="3354268" y="295840"/>
                  <a:pt x="3296216" y="415242"/>
                  <a:pt x="3352800" y="595884"/>
                </a:cubicBezTo>
                <a:cubicBezTo>
                  <a:pt x="3409384" y="776526"/>
                  <a:pt x="3352719" y="1038354"/>
                  <a:pt x="3352800" y="1168400"/>
                </a:cubicBezTo>
                <a:cubicBezTo>
                  <a:pt x="3197326" y="1190944"/>
                  <a:pt x="2922246" y="1118164"/>
                  <a:pt x="2794000" y="1168400"/>
                </a:cubicBezTo>
                <a:cubicBezTo>
                  <a:pt x="2665754" y="1218636"/>
                  <a:pt x="2484148" y="1163358"/>
                  <a:pt x="2302256" y="1168400"/>
                </a:cubicBezTo>
                <a:cubicBezTo>
                  <a:pt x="2120364" y="1173442"/>
                  <a:pt x="1822727" y="1113981"/>
                  <a:pt x="1676400" y="1168400"/>
                </a:cubicBezTo>
                <a:cubicBezTo>
                  <a:pt x="1530073" y="1222819"/>
                  <a:pt x="1320873" y="1118278"/>
                  <a:pt x="1151128" y="1168400"/>
                </a:cubicBezTo>
                <a:cubicBezTo>
                  <a:pt x="981383" y="1218522"/>
                  <a:pt x="914462" y="1140767"/>
                  <a:pt x="692912" y="1168400"/>
                </a:cubicBezTo>
                <a:cubicBezTo>
                  <a:pt x="471362" y="1196033"/>
                  <a:pt x="249292" y="1156208"/>
                  <a:pt x="0" y="1168400"/>
                </a:cubicBezTo>
                <a:cubicBezTo>
                  <a:pt x="-55261" y="1020923"/>
                  <a:pt x="53019" y="846792"/>
                  <a:pt x="0" y="607568"/>
                </a:cubicBezTo>
                <a:cubicBezTo>
                  <a:pt x="-53019" y="368344"/>
                  <a:pt x="65479" y="162178"/>
                  <a:pt x="0" y="0"/>
                </a:cubicBezTo>
                <a:close/>
              </a:path>
              <a:path w="3352800" h="1168400" stroke="0" extrusionOk="0">
                <a:moveTo>
                  <a:pt x="0" y="0"/>
                </a:moveTo>
                <a:cubicBezTo>
                  <a:pt x="114673" y="-2613"/>
                  <a:pt x="392929" y="25541"/>
                  <a:pt x="525272" y="0"/>
                </a:cubicBezTo>
                <a:cubicBezTo>
                  <a:pt x="657615" y="-25541"/>
                  <a:pt x="864236" y="4191"/>
                  <a:pt x="983488" y="0"/>
                </a:cubicBezTo>
                <a:cubicBezTo>
                  <a:pt x="1102740" y="-4191"/>
                  <a:pt x="1410230" y="17066"/>
                  <a:pt x="1609344" y="0"/>
                </a:cubicBezTo>
                <a:cubicBezTo>
                  <a:pt x="1808458" y="-17066"/>
                  <a:pt x="1977495" y="37297"/>
                  <a:pt x="2134616" y="0"/>
                </a:cubicBezTo>
                <a:cubicBezTo>
                  <a:pt x="2291737" y="-37297"/>
                  <a:pt x="2481941" y="9644"/>
                  <a:pt x="2659888" y="0"/>
                </a:cubicBezTo>
                <a:cubicBezTo>
                  <a:pt x="2837835" y="-9644"/>
                  <a:pt x="3027678" y="29707"/>
                  <a:pt x="3352800" y="0"/>
                </a:cubicBezTo>
                <a:cubicBezTo>
                  <a:pt x="3354645" y="227610"/>
                  <a:pt x="3309993" y="295561"/>
                  <a:pt x="3352800" y="560832"/>
                </a:cubicBezTo>
                <a:cubicBezTo>
                  <a:pt x="3395607" y="826103"/>
                  <a:pt x="3289186" y="872112"/>
                  <a:pt x="3352800" y="1168400"/>
                </a:cubicBezTo>
                <a:cubicBezTo>
                  <a:pt x="3132042" y="1214314"/>
                  <a:pt x="3005623" y="1140084"/>
                  <a:pt x="2861056" y="1168400"/>
                </a:cubicBezTo>
                <a:cubicBezTo>
                  <a:pt x="2716489" y="1196716"/>
                  <a:pt x="2571578" y="1164786"/>
                  <a:pt x="2302256" y="1168400"/>
                </a:cubicBezTo>
                <a:cubicBezTo>
                  <a:pt x="2032934" y="1172014"/>
                  <a:pt x="1950944" y="1126542"/>
                  <a:pt x="1743456" y="1168400"/>
                </a:cubicBezTo>
                <a:cubicBezTo>
                  <a:pt x="1535968" y="1210258"/>
                  <a:pt x="1453842" y="1109584"/>
                  <a:pt x="1218184" y="1168400"/>
                </a:cubicBezTo>
                <a:cubicBezTo>
                  <a:pt x="982526" y="1227216"/>
                  <a:pt x="900789" y="1112063"/>
                  <a:pt x="592328" y="1168400"/>
                </a:cubicBezTo>
                <a:cubicBezTo>
                  <a:pt x="283867" y="1224737"/>
                  <a:pt x="142506" y="1107539"/>
                  <a:pt x="0" y="1168400"/>
                </a:cubicBezTo>
                <a:cubicBezTo>
                  <a:pt x="-4778" y="962192"/>
                  <a:pt x="9368" y="795544"/>
                  <a:pt x="0" y="607568"/>
                </a:cubicBezTo>
                <a:cubicBezTo>
                  <a:pt x="-9368" y="419592"/>
                  <a:pt x="8563" y="209350"/>
                  <a:pt x="0" y="0"/>
                </a:cubicBezTo>
                <a:close/>
              </a:path>
            </a:pathLst>
          </a:custGeom>
          <a:ln w="50800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295E2F7-D347-98F1-8494-A41D9B5142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199" y="5281090"/>
            <a:ext cx="8238030" cy="947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9532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0951D-5A67-7614-91A9-9E5B9A4BE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566" y="262885"/>
            <a:ext cx="11596868" cy="1325563"/>
          </a:xfrm>
        </p:spPr>
        <p:txBody>
          <a:bodyPr>
            <a:noAutofit/>
          </a:bodyPr>
          <a:lstStyle/>
          <a:p>
            <a:r>
              <a:rPr lang="en-GB" sz="6600" b="1" dirty="0"/>
              <a:t>Attach Local Datasets to Nodes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9530E1-877A-70C8-FAED-745A0F04D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2894A-47FF-4D4A-84EA-3327DF49E5B5}" type="datetime1">
              <a:rPr lang="en-US" smtClean="0"/>
              <a:t>3/19/23</a:t>
            </a:fld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ADDB73-239A-555F-9987-207BBB424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98A76-ED6B-D54E-BABE-E8A9BFC6A4C6}" type="slidenum">
              <a:rPr lang="en-GB" smtClean="0"/>
              <a:t>21</a:t>
            </a:fld>
            <a:endParaRPr lang="en-GB"/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A274E95B-95AE-DDED-8EE3-48BF487FE1D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549"/>
          <a:stretch/>
        </p:blipFill>
        <p:spPr>
          <a:xfrm>
            <a:off x="297566" y="1588448"/>
            <a:ext cx="6586537" cy="4202093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EED984C-96BF-41A9-C6E5-8E45377C92D3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4000500" y="3188859"/>
            <a:ext cx="3443288" cy="10402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6383151-548E-5FAF-B146-713A4BD22545}"/>
              </a:ext>
            </a:extLst>
          </p:cNvPr>
          <p:cNvSpPr txBox="1"/>
          <p:nvPr/>
        </p:nvSpPr>
        <p:spPr>
          <a:xfrm>
            <a:off x="7443788" y="2958026"/>
            <a:ext cx="42897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latitude, longitude of FMI station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861632B-AF00-3BDF-C1B0-FCFCFB2A1C5D}"/>
              </a:ext>
            </a:extLst>
          </p:cNvPr>
          <p:cNvCxnSpPr>
            <a:cxnSpLocks/>
          </p:cNvCxnSpPr>
          <p:nvPr/>
        </p:nvCxnSpPr>
        <p:spPr>
          <a:xfrm flipH="1">
            <a:off x="3829050" y="2557463"/>
            <a:ext cx="3614738" cy="113203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FED546B-D28E-408D-1EAA-D65DF7509D47}"/>
              </a:ext>
            </a:extLst>
          </p:cNvPr>
          <p:cNvSpPr txBox="1"/>
          <p:nvPr/>
        </p:nvSpPr>
        <p:spPr>
          <a:xfrm>
            <a:off x="7443788" y="2326630"/>
            <a:ext cx="26944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name of FMI station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CDD6BED-07C0-6C6E-4E5A-35154A374845}"/>
              </a:ext>
            </a:extLst>
          </p:cNvPr>
          <p:cNvCxnSpPr>
            <a:cxnSpLocks/>
          </p:cNvCxnSpPr>
          <p:nvPr/>
        </p:nvCxnSpPr>
        <p:spPr>
          <a:xfrm flipH="1">
            <a:off x="3440815" y="4320890"/>
            <a:ext cx="3866526" cy="52012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2087643-E116-8509-7382-ABA65A4A292F}"/>
              </a:ext>
            </a:extLst>
          </p:cNvPr>
          <p:cNvSpPr txBox="1"/>
          <p:nvPr/>
        </p:nvSpPr>
        <p:spPr>
          <a:xfrm>
            <a:off x="7307341" y="4038678"/>
            <a:ext cx="48129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use min. daytime </a:t>
            </a:r>
            <a:r>
              <a:rPr lang="en-GB" sz="2400" dirty="0" err="1"/>
              <a:t>tmp</a:t>
            </a:r>
            <a:r>
              <a:rPr lang="en-GB" sz="2400" dirty="0"/>
              <a:t>. as feature of </a:t>
            </a:r>
          </a:p>
          <a:p>
            <a:r>
              <a:rPr lang="en-GB" sz="2400" dirty="0"/>
              <a:t>datapoint (=some day)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37064E0-82B7-0250-BE26-247304399A10}"/>
              </a:ext>
            </a:extLst>
          </p:cNvPr>
          <p:cNvCxnSpPr>
            <a:cxnSpLocks/>
          </p:cNvCxnSpPr>
          <p:nvPr/>
        </p:nvCxnSpPr>
        <p:spPr>
          <a:xfrm flipH="1" flipV="1">
            <a:off x="3297420" y="5390169"/>
            <a:ext cx="3860618" cy="4003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2BCDAA58-1B6F-9F39-D855-0A7AB7FADE6D}"/>
              </a:ext>
            </a:extLst>
          </p:cNvPr>
          <p:cNvSpPr txBox="1"/>
          <p:nvPr/>
        </p:nvSpPr>
        <p:spPr>
          <a:xfrm>
            <a:off x="7307340" y="5488662"/>
            <a:ext cx="455535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use max. daytime </a:t>
            </a:r>
            <a:r>
              <a:rPr lang="en-GB" sz="2400" dirty="0" err="1"/>
              <a:t>tmp</a:t>
            </a:r>
            <a:r>
              <a:rPr lang="en-GB" sz="2400" dirty="0"/>
              <a:t>. as labels of </a:t>
            </a:r>
          </a:p>
          <a:p>
            <a:r>
              <a:rPr lang="en-GB" sz="2400" dirty="0"/>
              <a:t>datapoint (= some day)</a:t>
            </a:r>
          </a:p>
        </p:txBody>
      </p:sp>
    </p:spTree>
    <p:extLst>
      <p:ext uri="{BB962C8B-B14F-4D97-AF65-F5344CB8AC3E}">
        <p14:creationId xmlns:p14="http://schemas.microsoft.com/office/powerpoint/2010/main" val="17988492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E4668B-8910-1966-DD17-53AD49BEF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2894A-47FF-4D4A-84EA-3327DF49E5B5}" type="datetime1">
              <a:rPr lang="en-US" smtClean="0"/>
              <a:t>3/19/23</a:t>
            </a:fld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CFD6D9-B789-05E9-71F2-0FAD2B7F3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98A76-ED6B-D54E-BABE-E8A9BFC6A4C6}" type="slidenum">
              <a:rPr lang="en-GB" smtClean="0"/>
              <a:t>22</a:t>
            </a:fld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71CF29F-1862-DE21-3490-CC11D0E13979}"/>
              </a:ext>
            </a:extLst>
          </p:cNvPr>
          <p:cNvSpPr txBox="1"/>
          <p:nvPr/>
        </p:nvSpPr>
        <p:spPr>
          <a:xfrm>
            <a:off x="596344" y="128429"/>
            <a:ext cx="1016964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0" b="1" dirty="0"/>
              <a:t>Empirical Graph - Edges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7C152C6B-B431-8ABD-225B-A2E9959C9C0F}"/>
              </a:ext>
            </a:extLst>
          </p:cNvPr>
          <p:cNvSpPr/>
          <p:nvPr/>
        </p:nvSpPr>
        <p:spPr>
          <a:xfrm>
            <a:off x="3462930" y="2428988"/>
            <a:ext cx="276906" cy="285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70289E3-F0CA-8252-76EC-F619A69D8905}"/>
              </a:ext>
            </a:extLst>
          </p:cNvPr>
          <p:cNvSpPr/>
          <p:nvPr/>
        </p:nvSpPr>
        <p:spPr>
          <a:xfrm>
            <a:off x="5652475" y="2286113"/>
            <a:ext cx="276906" cy="285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0EF9CB6-B792-22BF-A651-CA5DF4B85178}"/>
              </a:ext>
            </a:extLst>
          </p:cNvPr>
          <p:cNvSpPr/>
          <p:nvPr/>
        </p:nvSpPr>
        <p:spPr>
          <a:xfrm>
            <a:off x="5957547" y="3475484"/>
            <a:ext cx="276906" cy="285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6B74BB8-AF64-BDCB-73AB-CEEEC7F3A161}"/>
              </a:ext>
            </a:extLst>
          </p:cNvPr>
          <p:cNvSpPr/>
          <p:nvPr/>
        </p:nvSpPr>
        <p:spPr>
          <a:xfrm>
            <a:off x="3739836" y="4641682"/>
            <a:ext cx="276906" cy="285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BF7A14B-DF46-D828-D2B3-C22DE5BE34CA}"/>
              </a:ext>
            </a:extLst>
          </p:cNvPr>
          <p:cNvSpPr txBox="1"/>
          <p:nvPr/>
        </p:nvSpPr>
        <p:spPr>
          <a:xfrm>
            <a:off x="3124557" y="1851380"/>
            <a:ext cx="7537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 err="1"/>
              <a:t>i</a:t>
            </a:r>
            <a:r>
              <a:rPr lang="en-GB" sz="3600" dirty="0"/>
              <a:t>=1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D1A1369-C0E2-1762-4825-365BA7CA826D}"/>
              </a:ext>
            </a:extLst>
          </p:cNvPr>
          <p:cNvSpPr txBox="1"/>
          <p:nvPr/>
        </p:nvSpPr>
        <p:spPr>
          <a:xfrm>
            <a:off x="5552515" y="1639782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D7A082B-4835-A809-0673-A884C9FBF1E4}"/>
              </a:ext>
            </a:extLst>
          </p:cNvPr>
          <p:cNvSpPr txBox="1"/>
          <p:nvPr/>
        </p:nvSpPr>
        <p:spPr>
          <a:xfrm>
            <a:off x="5993041" y="2934612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F5A0769-F00B-6885-40E8-C608562DD4F6}"/>
              </a:ext>
            </a:extLst>
          </p:cNvPr>
          <p:cNvSpPr txBox="1"/>
          <p:nvPr/>
        </p:nvSpPr>
        <p:spPr>
          <a:xfrm>
            <a:off x="3739836" y="4103865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4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606B808-28E4-4098-5872-020BBE106581}"/>
              </a:ext>
            </a:extLst>
          </p:cNvPr>
          <p:cNvCxnSpPr>
            <a:cxnSpLocks/>
            <a:stCxn id="3" idx="6"/>
          </p:cNvCxnSpPr>
          <p:nvPr/>
        </p:nvCxnSpPr>
        <p:spPr>
          <a:xfrm flipV="1">
            <a:off x="3739836" y="2428988"/>
            <a:ext cx="2022031" cy="142875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F7C54F2-3F2E-E497-EBA0-CDC46CEC8161}"/>
              </a:ext>
            </a:extLst>
          </p:cNvPr>
          <p:cNvCxnSpPr>
            <a:cxnSpLocks/>
          </p:cNvCxnSpPr>
          <p:nvPr/>
        </p:nvCxnSpPr>
        <p:spPr>
          <a:xfrm>
            <a:off x="5790928" y="2428987"/>
            <a:ext cx="305072" cy="1189372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D32B568-67CE-9960-47B8-8CFDFDCE60C6}"/>
              </a:ext>
            </a:extLst>
          </p:cNvPr>
          <p:cNvCxnSpPr>
            <a:cxnSpLocks/>
          </p:cNvCxnSpPr>
          <p:nvPr/>
        </p:nvCxnSpPr>
        <p:spPr>
          <a:xfrm flipH="1">
            <a:off x="3878289" y="3580943"/>
            <a:ext cx="2217711" cy="1203614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FFCFCC4F-6E5B-A56A-D25F-B6DB3F09C953}"/>
              </a:ext>
            </a:extLst>
          </p:cNvPr>
          <p:cNvSpPr txBox="1"/>
          <p:nvPr/>
        </p:nvSpPr>
        <p:spPr>
          <a:xfrm>
            <a:off x="6839152" y="2113643"/>
            <a:ext cx="469549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undirected edge indicates </a:t>
            </a:r>
          </a:p>
          <a:p>
            <a:r>
              <a:rPr lang="en-GB" sz="3200" dirty="0"/>
              <a:t>“similarity”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DD5EE7E-4588-E7E4-4AD9-10D817E81B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3002" y="4064948"/>
            <a:ext cx="1922901" cy="47431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3F9A36C-C0D7-B19B-E623-D5D4C4910A77}"/>
                  </a:ext>
                </a:extLst>
              </p:cNvPr>
              <p:cNvSpPr txBox="1"/>
              <p:nvPr/>
            </p:nvSpPr>
            <p:spPr>
              <a:xfrm>
                <a:off x="4601570" y="5023269"/>
                <a:ext cx="6475402" cy="8833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3200" dirty="0"/>
                  <a:t>edge weight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3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de-DE" sz="3200" b="0" i="1" smtClean="0">
                            <a:latin typeface="Cambria Math" panose="02040503050406030204" pitchFamily="18" charset="0"/>
                          </a:rPr>
                          <m:t>3,4</m:t>
                        </m:r>
                      </m:sub>
                    </m:sSub>
                  </m:oMath>
                </a14:m>
                <a:r>
                  <a:rPr lang="en-GB" sz="3200" dirty="0"/>
                  <a:t> = level of similarity </a:t>
                </a:r>
              </a:p>
              <a:p>
                <a:endParaRPr lang="en-GB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3F9A36C-C0D7-B19B-E623-D5D4C4910A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1570" y="5023269"/>
                <a:ext cx="6475402" cy="883383"/>
              </a:xfrm>
              <a:prstGeom prst="rect">
                <a:avLst/>
              </a:prstGeom>
              <a:blipFill>
                <a:blip r:embed="rId3"/>
                <a:stretch>
                  <a:fillRect l="-2348" t="-845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02177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C4175E-1630-E448-A24B-90A6449FC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5689600"/>
            <a:ext cx="2743200" cy="365125"/>
          </a:xfrm>
        </p:spPr>
        <p:txBody>
          <a:bodyPr/>
          <a:lstStyle/>
          <a:p>
            <a:fld id="{D75B69EA-F5F3-9148-B3D2-85669F9D4A27}" type="slidenum">
              <a:rPr lang="en-US" smtClean="0"/>
              <a:t>23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D9D0E9-C796-C741-8186-B55AC83D35A5}"/>
              </a:ext>
            </a:extLst>
          </p:cNvPr>
          <p:cNvSpPr txBox="1"/>
          <p:nvPr/>
        </p:nvSpPr>
        <p:spPr>
          <a:xfrm>
            <a:off x="465632" y="131333"/>
            <a:ext cx="1095825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 b="1" dirty="0"/>
              <a:t>How To Measure Statistical Sim.?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F115F4D-A2AC-D14E-83AF-C68087971184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9929" y="1435740"/>
            <a:ext cx="10432290" cy="359559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D0397C3-8E3B-9B02-A3FC-8A625F84705B}"/>
              </a:ext>
            </a:extLst>
          </p:cNvPr>
          <p:cNvSpPr txBox="1"/>
          <p:nvPr/>
        </p:nvSpPr>
        <p:spPr>
          <a:xfrm>
            <a:off x="465632" y="5346839"/>
            <a:ext cx="9794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https://</a:t>
            </a:r>
            <a:r>
              <a:rPr lang="en-GB" dirty="0" err="1"/>
              <a:t>stackoverflow.com</a:t>
            </a:r>
            <a:r>
              <a:rPr lang="en-GB" dirty="0"/>
              <a:t>/questions/10884668/two-sample-</a:t>
            </a:r>
            <a:r>
              <a:rPr lang="en-GB" dirty="0" err="1"/>
              <a:t>kolmogorov</a:t>
            </a:r>
            <a:r>
              <a:rPr lang="en-GB" dirty="0"/>
              <a:t>-</a:t>
            </a:r>
            <a:r>
              <a:rPr lang="en-GB" dirty="0" err="1"/>
              <a:t>smirnov</a:t>
            </a:r>
            <a:r>
              <a:rPr lang="en-GB" dirty="0"/>
              <a:t>-test-in-python-</a:t>
            </a:r>
            <a:r>
              <a:rPr lang="en-GB" dirty="0" err="1"/>
              <a:t>scipy</a:t>
            </a:r>
            <a:endParaRPr lang="en-GB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1107431-7E1B-DDA0-24AC-5ECE0912B60F}"/>
              </a:ext>
            </a:extLst>
          </p:cNvPr>
          <p:cNvSpPr txBox="1"/>
          <p:nvPr/>
        </p:nvSpPr>
        <p:spPr>
          <a:xfrm>
            <a:off x="465632" y="5689600"/>
            <a:ext cx="101233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https://</a:t>
            </a:r>
            <a:r>
              <a:rPr lang="en-GB" sz="2800" dirty="0" err="1"/>
              <a:t>en.wikipedia.org</a:t>
            </a:r>
            <a:r>
              <a:rPr lang="en-GB" sz="2800" dirty="0"/>
              <a:t>/wiki/Kolmogorov%E2%80%93Smirnov_test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CD9A93F-F9F9-7BDB-C2D7-A9BB47D0B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A7BAE-7559-3743-81EE-AC4643248221}" type="datetime1">
              <a:rPr lang="en-US" smtClean="0"/>
              <a:t>3/19/23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9384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0951D-5A67-7614-91A9-9E5B9A4BE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191" y="121994"/>
            <a:ext cx="9691024" cy="1325563"/>
          </a:xfrm>
        </p:spPr>
        <p:txBody>
          <a:bodyPr>
            <a:noAutofit/>
          </a:bodyPr>
          <a:lstStyle/>
          <a:p>
            <a:r>
              <a:rPr lang="en-GB" sz="6600" b="1" dirty="0" err="1"/>
              <a:t>Spatio</a:t>
            </a:r>
            <a:r>
              <a:rPr lang="en-GB" sz="6600" b="1" dirty="0"/>
              <a:t>-Temporal Similarity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9530E1-877A-70C8-FAED-745A0F04D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2894A-47FF-4D4A-84EA-3327DF49E5B5}" type="datetime1">
              <a:rPr lang="en-US" smtClean="0"/>
              <a:t>3/19/23</a:t>
            </a:fld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ADDB73-239A-555F-9987-207BBB424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98A76-ED6B-D54E-BABE-E8A9BFC6A4C6}" type="slidenum">
              <a:rPr lang="en-GB" smtClean="0"/>
              <a:t>24</a:t>
            </a:fld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64C3B2-7BB3-2E3F-D07C-FA1029F4DB69}"/>
              </a:ext>
            </a:extLst>
          </p:cNvPr>
          <p:cNvSpPr txBox="1"/>
          <p:nvPr/>
        </p:nvSpPr>
        <p:spPr>
          <a:xfrm>
            <a:off x="726191" y="1425629"/>
            <a:ext cx="637564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connect FMI stations with its k nearest neighbours (use geodesic distance)</a:t>
            </a:r>
          </a:p>
        </p:txBody>
      </p:sp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5F93B4DB-EFD3-0660-69AF-11966B37DC7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234177" y="1319966"/>
            <a:ext cx="3418582" cy="5205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5773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0951D-5A67-7614-91A9-9E5B9A4BE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095" y="145728"/>
            <a:ext cx="11465810" cy="1325563"/>
          </a:xfrm>
        </p:spPr>
        <p:txBody>
          <a:bodyPr>
            <a:noAutofit/>
          </a:bodyPr>
          <a:lstStyle/>
          <a:p>
            <a:r>
              <a:rPr lang="en-GB" sz="6600" b="1" dirty="0"/>
              <a:t>How to choose Empirical Graph?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9530E1-877A-70C8-FAED-745A0F04D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2894A-47FF-4D4A-84EA-3327DF49E5B5}" type="datetime1">
              <a:rPr lang="en-US" smtClean="0"/>
              <a:t>3/19/23</a:t>
            </a:fld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ADDB73-239A-555F-9987-207BBB424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98A76-ED6B-D54E-BABE-E8A9BFC6A4C6}" type="slidenum">
              <a:rPr lang="en-GB" smtClean="0"/>
              <a:t>25</a:t>
            </a:fld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64C3B2-7BB3-2E3F-D07C-FA1029F4DB69}"/>
              </a:ext>
            </a:extLst>
          </p:cNvPr>
          <p:cNvSpPr txBox="1"/>
          <p:nvPr/>
        </p:nvSpPr>
        <p:spPr>
          <a:xfrm>
            <a:off x="634678" y="1755564"/>
            <a:ext cx="934752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4000" dirty="0"/>
              <a:t>empirical graph is design choice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4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4000" dirty="0"/>
              <a:t>more edges means more comp./comm.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4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4000" dirty="0"/>
              <a:t>sufficiently many edges between similar datasets</a:t>
            </a:r>
          </a:p>
        </p:txBody>
      </p:sp>
    </p:spTree>
    <p:extLst>
      <p:ext uri="{BB962C8B-B14F-4D97-AF65-F5344CB8AC3E}">
        <p14:creationId xmlns:p14="http://schemas.microsoft.com/office/powerpoint/2010/main" val="32627095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0951D-5A67-7614-91A9-9E5B9A4BE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095" y="145728"/>
            <a:ext cx="11465810" cy="1325563"/>
          </a:xfrm>
        </p:spPr>
        <p:txBody>
          <a:bodyPr>
            <a:noAutofit/>
          </a:bodyPr>
          <a:lstStyle/>
          <a:p>
            <a:r>
              <a:rPr lang="en-GB" sz="6600" b="1" dirty="0">
                <a:latin typeface="+mn-lt"/>
              </a:rPr>
              <a:t>Graph Laplacian Matrix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9530E1-877A-70C8-FAED-745A0F04D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2894A-47FF-4D4A-84EA-3327DF49E5B5}" type="datetime1">
              <a:rPr lang="en-US" smtClean="0"/>
              <a:t>3/19/23</a:t>
            </a:fld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ADDB73-239A-555F-9987-207BBB424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98A76-ED6B-D54E-BABE-E8A9BFC6A4C6}" type="slidenum">
              <a:rPr lang="en-GB" smtClean="0"/>
              <a:t>26</a:t>
            </a:fld>
            <a:endParaRPr lang="en-GB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10C57FAC-B011-40DB-D988-B70978701CAB}"/>
              </a:ext>
            </a:extLst>
          </p:cNvPr>
          <p:cNvSpPr/>
          <p:nvPr/>
        </p:nvSpPr>
        <p:spPr>
          <a:xfrm>
            <a:off x="3208287" y="1937331"/>
            <a:ext cx="276906" cy="285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6E3AA61-30FF-16BC-9D65-DDEA78B316B1}"/>
              </a:ext>
            </a:extLst>
          </p:cNvPr>
          <p:cNvSpPr/>
          <p:nvPr/>
        </p:nvSpPr>
        <p:spPr>
          <a:xfrm>
            <a:off x="5397832" y="1794456"/>
            <a:ext cx="276906" cy="285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F10AA44-71F7-642A-5E19-A0F6B3637105}"/>
              </a:ext>
            </a:extLst>
          </p:cNvPr>
          <p:cNvSpPr/>
          <p:nvPr/>
        </p:nvSpPr>
        <p:spPr>
          <a:xfrm>
            <a:off x="5702904" y="2983827"/>
            <a:ext cx="276906" cy="285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5340B7-4B53-1358-148B-70B403026E1E}"/>
              </a:ext>
            </a:extLst>
          </p:cNvPr>
          <p:cNvSpPr txBox="1"/>
          <p:nvPr/>
        </p:nvSpPr>
        <p:spPr>
          <a:xfrm>
            <a:off x="2869914" y="1359723"/>
            <a:ext cx="7537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 err="1"/>
              <a:t>i</a:t>
            </a:r>
            <a:r>
              <a:rPr lang="en-GB" sz="3600" dirty="0"/>
              <a:t>=1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ACDE4E-B787-8EE6-7989-B2EF7856D731}"/>
              </a:ext>
            </a:extLst>
          </p:cNvPr>
          <p:cNvSpPr txBox="1"/>
          <p:nvPr/>
        </p:nvSpPr>
        <p:spPr>
          <a:xfrm>
            <a:off x="5297872" y="1148125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597AB42-B7AB-3F3D-D9E4-1F3FD639DE67}"/>
              </a:ext>
            </a:extLst>
          </p:cNvPr>
          <p:cNvSpPr txBox="1"/>
          <p:nvPr/>
        </p:nvSpPr>
        <p:spPr>
          <a:xfrm>
            <a:off x="5738398" y="2442955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3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E1D2395-75CD-BABC-83AB-E31C9E5638A0}"/>
              </a:ext>
            </a:extLst>
          </p:cNvPr>
          <p:cNvCxnSpPr>
            <a:cxnSpLocks/>
            <a:stCxn id="3" idx="6"/>
          </p:cNvCxnSpPr>
          <p:nvPr/>
        </p:nvCxnSpPr>
        <p:spPr>
          <a:xfrm flipV="1">
            <a:off x="3485193" y="1937331"/>
            <a:ext cx="2022031" cy="142875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A97097C-8B51-A558-CD59-E4E33E1486AB}"/>
              </a:ext>
            </a:extLst>
          </p:cNvPr>
          <p:cNvCxnSpPr>
            <a:cxnSpLocks/>
          </p:cNvCxnSpPr>
          <p:nvPr/>
        </p:nvCxnSpPr>
        <p:spPr>
          <a:xfrm>
            <a:off x="5536285" y="1937330"/>
            <a:ext cx="305072" cy="1189372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F470A92-A2B6-1567-1A05-853CFA531E0B}"/>
                  </a:ext>
                </a:extLst>
              </p:cNvPr>
              <p:cNvSpPr txBox="1"/>
              <p:nvPr/>
            </p:nvSpPr>
            <p:spPr>
              <a:xfrm>
                <a:off x="4011651" y="1411820"/>
                <a:ext cx="859723" cy="5421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sz="2800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F470A92-A2B6-1567-1A05-853CFA531E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1651" y="1411820"/>
                <a:ext cx="859723" cy="54213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B8BC1AF-3D4A-016F-26A7-4D25A25C7B63}"/>
                  </a:ext>
                </a:extLst>
              </p:cNvPr>
              <p:cNvSpPr txBox="1"/>
              <p:nvPr/>
            </p:nvSpPr>
            <p:spPr>
              <a:xfrm>
                <a:off x="5684111" y="1991596"/>
                <a:ext cx="867995" cy="5421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GB" sz="2800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B8BC1AF-3D4A-016F-26A7-4D25A25C7B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4111" y="1991596"/>
                <a:ext cx="867995" cy="54213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B7337B7-BEEF-03EE-3901-A4E9496A18BC}"/>
                  </a:ext>
                </a:extLst>
              </p:cNvPr>
              <p:cNvSpPr txBox="1"/>
              <p:nvPr/>
            </p:nvSpPr>
            <p:spPr>
              <a:xfrm>
                <a:off x="1789630" y="3393544"/>
                <a:ext cx="6820970" cy="17835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600" b="1" i="0" smtClean="0">
                          <a:latin typeface="Cambria Math" panose="02040503050406030204" pitchFamily="18" charset="0"/>
                        </a:rPr>
                        <m:t>𝐋</m:t>
                      </m:r>
                      <m:r>
                        <a:rPr lang="de-DE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de-DE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sz="3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3600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de-DE" sz="3600" i="1">
                                        <a:latin typeface="Cambria Math" panose="02040503050406030204" pitchFamily="18" charset="0"/>
                                      </a:rPr>
                                      <m:t>1,2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de-DE" sz="36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GB" sz="3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3600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de-DE" sz="3600" i="1">
                                        <a:latin typeface="Cambria Math" panose="02040503050406030204" pitchFamily="18" charset="0"/>
                                      </a:rPr>
                                      <m:t>1,2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de-DE" sz="3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36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GB" sz="3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3600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de-DE" sz="3600" i="1">
                                        <a:latin typeface="Cambria Math" panose="02040503050406030204" pitchFamily="18" charset="0"/>
                                      </a:rPr>
                                      <m:t>1,2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sz="3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3600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de-DE" sz="3600" i="1">
                                        <a:latin typeface="Cambria Math" panose="02040503050406030204" pitchFamily="18" charset="0"/>
                                      </a:rPr>
                                      <m:t>1,2</m:t>
                                    </m:r>
                                  </m:sub>
                                </m:sSub>
                                <m:r>
                                  <a:rPr lang="de-DE" sz="36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GB" sz="3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3600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de-DE" sz="3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de-DE" sz="36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de-DE" sz="36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de-DE" sz="36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GB" sz="3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3600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de-DE" sz="3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de-DE" sz="36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de-DE" sz="36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de-DE" sz="3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GB" sz="3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36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de-DE" sz="3600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de-DE" sz="3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de-DE" sz="36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de-DE" sz="36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sz="3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3600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de-DE" sz="3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de-DE" sz="36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de-DE" sz="36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sz="3600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B7337B7-BEEF-03EE-3901-A4E9496A18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9630" y="3393544"/>
                <a:ext cx="6820970" cy="1783565"/>
              </a:xfrm>
              <a:prstGeom prst="rect">
                <a:avLst/>
              </a:prstGeom>
              <a:blipFill>
                <a:blip r:embed="rId4"/>
                <a:stretch>
                  <a:fillRect l="-1115" b="-70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79100EB-AC38-01BA-80DE-83ABFFDF09BB}"/>
                  </a:ext>
                </a:extLst>
              </p:cNvPr>
              <p:cNvSpPr txBox="1"/>
              <p:nvPr/>
            </p:nvSpPr>
            <p:spPr>
              <a:xfrm>
                <a:off x="886212" y="5390590"/>
                <a:ext cx="902323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3600" dirty="0"/>
                  <a:t>L is </a:t>
                </a:r>
                <a:r>
                  <a:rPr lang="en-GB" sz="3600" dirty="0" err="1"/>
                  <a:t>psd</a:t>
                </a:r>
                <a:r>
                  <a:rPr lang="en-GB" sz="3600" dirty="0"/>
                  <a:t> with </a:t>
                </a:r>
                <a:r>
                  <a:rPr lang="en-GB" sz="3600" dirty="0" err="1"/>
                  <a:t>eig.vals</a:t>
                </a:r>
                <a:r>
                  <a:rPr lang="en-GB" sz="3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3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3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de-DE" sz="3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sz="3600" b="0" i="1" smtClean="0">
                        <a:latin typeface="Cambria Math" panose="02040503050406030204" pitchFamily="18" charset="0"/>
                      </a:rPr>
                      <m:t>=0</m:t>
                    </m:r>
                    <m:r>
                      <a:rPr lang="de-DE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GB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de-DE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sz="3600" dirty="0"/>
                  <a:t>…</a:t>
                </a:r>
                <a:r>
                  <a:rPr lang="de-DE" sz="36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de-DE" sz="3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GB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de-DE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𝑛𝑟</m:t>
                        </m:r>
                        <m:r>
                          <a:rPr lang="de-DE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de-DE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𝑛𝑜𝑑𝑒𝑠</m:t>
                        </m:r>
                      </m:sub>
                    </m:sSub>
                  </m:oMath>
                </a14:m>
                <a:endParaRPr lang="en-GB" sz="3600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79100EB-AC38-01BA-80DE-83ABFFDF09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212" y="5390590"/>
                <a:ext cx="9023239" cy="646331"/>
              </a:xfrm>
              <a:prstGeom prst="rect">
                <a:avLst/>
              </a:prstGeom>
              <a:blipFill>
                <a:blip r:embed="rId5"/>
                <a:stretch>
                  <a:fillRect l="-1966" t="-13462" b="-3269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12664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0951D-5A67-7614-91A9-9E5B9A4BE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095" y="145728"/>
            <a:ext cx="11465810" cy="1325563"/>
          </a:xfrm>
        </p:spPr>
        <p:txBody>
          <a:bodyPr>
            <a:noAutofit/>
          </a:bodyPr>
          <a:lstStyle/>
          <a:p>
            <a:r>
              <a:rPr lang="en-GB" sz="6600" b="1" dirty="0">
                <a:latin typeface="+mn-lt"/>
              </a:rPr>
              <a:t>Spectral Graph Clustering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9530E1-877A-70C8-FAED-745A0F04D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2894A-47FF-4D4A-84EA-3327DF49E5B5}" type="datetime1">
              <a:rPr lang="en-US" smtClean="0"/>
              <a:t>3/19/23</a:t>
            </a:fld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ADDB73-239A-555F-9987-207BBB424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98A76-ED6B-D54E-BABE-E8A9BFC6A4C6}" type="slidenum">
              <a:rPr lang="en-GB" smtClean="0"/>
              <a:t>27</a:t>
            </a:fld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79100EB-AC38-01BA-80DE-83ABFFDF09BB}"/>
                  </a:ext>
                </a:extLst>
              </p:cNvPr>
              <p:cNvSpPr txBox="1"/>
              <p:nvPr/>
            </p:nvSpPr>
            <p:spPr>
              <a:xfrm>
                <a:off x="712590" y="1351026"/>
                <a:ext cx="9889820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3600" dirty="0"/>
                  <a:t>eig.vecs of </a:t>
                </a:r>
                <a:r>
                  <a:rPr lang="en-GB" sz="3600" b="1" dirty="0"/>
                  <a:t>L</a:t>
                </a:r>
                <a:r>
                  <a:rPr lang="en-GB" sz="3600" dirty="0"/>
                  <a:t> corresponding to </a:t>
                </a:r>
              </a:p>
              <a:p>
                <a:r>
                  <a:rPr lang="en-GB" sz="3600" dirty="0"/>
                  <a:t>smallest pos. </a:t>
                </a:r>
                <a:r>
                  <a:rPr lang="en-GB" sz="3600" dirty="0" err="1"/>
                  <a:t>eig.vals</a:t>
                </a:r>
                <a:r>
                  <a:rPr lang="en-GB" sz="3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3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3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de-DE" sz="3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sz="3600" b="0" i="1" smtClean="0">
                        <a:latin typeface="Cambria Math" panose="02040503050406030204" pitchFamily="18" charset="0"/>
                      </a:rPr>
                      <m:t>=0</m:t>
                    </m:r>
                    <m:r>
                      <a:rPr lang="de-DE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GB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de-DE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sz="3600" dirty="0"/>
                  <a:t> are piece-wise constant over clusters</a:t>
                </a:r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79100EB-AC38-01BA-80DE-83ABFFDF09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590" y="1351026"/>
                <a:ext cx="9889820" cy="1754326"/>
              </a:xfrm>
              <a:prstGeom prst="rect">
                <a:avLst/>
              </a:prstGeom>
              <a:blipFill>
                <a:blip r:embed="rId2"/>
                <a:stretch>
                  <a:fillRect l="-1926" t="-5755" b="-115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Oval 11">
            <a:extLst>
              <a:ext uri="{FF2B5EF4-FFF2-40B4-BE49-F238E27FC236}">
                <a16:creationId xmlns:a16="http://schemas.microsoft.com/office/drawing/2014/main" id="{1A46F63B-F4DB-2077-31B3-14A8B6F42107}"/>
              </a:ext>
            </a:extLst>
          </p:cNvPr>
          <p:cNvSpPr/>
          <p:nvPr/>
        </p:nvSpPr>
        <p:spPr>
          <a:xfrm>
            <a:off x="2942069" y="3894558"/>
            <a:ext cx="276906" cy="285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3173F72-9972-331E-68A1-D231DFB94ABF}"/>
              </a:ext>
            </a:extLst>
          </p:cNvPr>
          <p:cNvSpPr/>
          <p:nvPr/>
        </p:nvSpPr>
        <p:spPr>
          <a:xfrm>
            <a:off x="5131614" y="3751683"/>
            <a:ext cx="276906" cy="285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ADE6B21-0BC4-C153-DA9C-2F4D23AFEB23}"/>
              </a:ext>
            </a:extLst>
          </p:cNvPr>
          <p:cNvSpPr txBox="1"/>
          <p:nvPr/>
        </p:nvSpPr>
        <p:spPr>
          <a:xfrm>
            <a:off x="2603696" y="3316950"/>
            <a:ext cx="7537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 err="1"/>
              <a:t>i</a:t>
            </a:r>
            <a:r>
              <a:rPr lang="en-GB" sz="3600" dirty="0"/>
              <a:t>=0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327A8CA-0F3C-0182-37CA-A8F53F93EC18}"/>
              </a:ext>
            </a:extLst>
          </p:cNvPr>
          <p:cNvSpPr txBox="1"/>
          <p:nvPr/>
        </p:nvSpPr>
        <p:spPr>
          <a:xfrm>
            <a:off x="5031654" y="3105352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4D3543F-5D31-5D81-8FD8-FDFF6C102DA8}"/>
              </a:ext>
            </a:extLst>
          </p:cNvPr>
          <p:cNvSpPr txBox="1"/>
          <p:nvPr/>
        </p:nvSpPr>
        <p:spPr>
          <a:xfrm>
            <a:off x="5472180" y="4400182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2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AA41B1B-FEC8-E202-DA28-32D1834CF67A}"/>
              </a:ext>
            </a:extLst>
          </p:cNvPr>
          <p:cNvCxnSpPr>
            <a:cxnSpLocks/>
            <a:stCxn id="12" idx="6"/>
          </p:cNvCxnSpPr>
          <p:nvPr/>
        </p:nvCxnSpPr>
        <p:spPr>
          <a:xfrm flipV="1">
            <a:off x="3218975" y="3894558"/>
            <a:ext cx="2022031" cy="142875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801DDF2-7429-5DB0-C1E6-270D587C9A9A}"/>
              </a:ext>
            </a:extLst>
          </p:cNvPr>
          <p:cNvCxnSpPr>
            <a:cxnSpLocks/>
          </p:cNvCxnSpPr>
          <p:nvPr/>
        </p:nvCxnSpPr>
        <p:spPr>
          <a:xfrm>
            <a:off x="5270067" y="3894557"/>
            <a:ext cx="305072" cy="1189372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308AA3B-D23F-A05E-21CB-692DD5AC6EB0}"/>
                  </a:ext>
                </a:extLst>
              </p:cNvPr>
              <p:cNvSpPr txBox="1"/>
              <p:nvPr/>
            </p:nvSpPr>
            <p:spPr>
              <a:xfrm>
                <a:off x="3745433" y="3369047"/>
                <a:ext cx="867995" cy="5421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sz="2800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308AA3B-D23F-A05E-21CB-692DD5AC6E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5433" y="3369047"/>
                <a:ext cx="867995" cy="54213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Oval 25">
            <a:extLst>
              <a:ext uri="{FF2B5EF4-FFF2-40B4-BE49-F238E27FC236}">
                <a16:creationId xmlns:a16="http://schemas.microsoft.com/office/drawing/2014/main" id="{F199341C-C7E3-5E62-5D07-615C17F87632}"/>
              </a:ext>
            </a:extLst>
          </p:cNvPr>
          <p:cNvSpPr/>
          <p:nvPr/>
        </p:nvSpPr>
        <p:spPr>
          <a:xfrm>
            <a:off x="5436686" y="4903638"/>
            <a:ext cx="276906" cy="285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9783C27-A6B7-3B1F-907F-5AF1355EF368}"/>
              </a:ext>
            </a:extLst>
          </p:cNvPr>
          <p:cNvCxnSpPr>
            <a:cxnSpLocks/>
            <a:stCxn id="12" idx="5"/>
            <a:endCxn id="26" idx="2"/>
          </p:cNvCxnSpPr>
          <p:nvPr/>
        </p:nvCxnSpPr>
        <p:spPr>
          <a:xfrm>
            <a:off x="3178423" y="4138461"/>
            <a:ext cx="2258263" cy="908052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AF1B77DA-06EC-7031-81CF-F78834BCEB66}"/>
              </a:ext>
            </a:extLst>
          </p:cNvPr>
          <p:cNvSpPr/>
          <p:nvPr/>
        </p:nvSpPr>
        <p:spPr>
          <a:xfrm>
            <a:off x="6816783" y="4721060"/>
            <a:ext cx="276906" cy="285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38297350-9796-A795-F6AE-5B825DC2AB3F}"/>
              </a:ext>
            </a:extLst>
          </p:cNvPr>
          <p:cNvSpPr/>
          <p:nvPr/>
        </p:nvSpPr>
        <p:spPr>
          <a:xfrm>
            <a:off x="9006328" y="4578185"/>
            <a:ext cx="276906" cy="285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80CE56A-498D-E7E4-82E5-5B7B4D92FACB}"/>
              </a:ext>
            </a:extLst>
          </p:cNvPr>
          <p:cNvSpPr txBox="1"/>
          <p:nvPr/>
        </p:nvSpPr>
        <p:spPr>
          <a:xfrm>
            <a:off x="6478410" y="4143452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3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72C9E89-4E31-8202-0A15-5A98946F7C7D}"/>
              </a:ext>
            </a:extLst>
          </p:cNvPr>
          <p:cNvSpPr txBox="1"/>
          <p:nvPr/>
        </p:nvSpPr>
        <p:spPr>
          <a:xfrm>
            <a:off x="9346894" y="5226684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5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62196CD-E870-DD76-2246-E3EE71072B7F}"/>
              </a:ext>
            </a:extLst>
          </p:cNvPr>
          <p:cNvCxnSpPr>
            <a:cxnSpLocks/>
          </p:cNvCxnSpPr>
          <p:nvPr/>
        </p:nvCxnSpPr>
        <p:spPr>
          <a:xfrm flipV="1">
            <a:off x="7086979" y="4708448"/>
            <a:ext cx="2022031" cy="142875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DF51851-865B-DFC6-61BD-DC13A32EE131}"/>
              </a:ext>
            </a:extLst>
          </p:cNvPr>
          <p:cNvCxnSpPr>
            <a:cxnSpLocks/>
          </p:cNvCxnSpPr>
          <p:nvPr/>
        </p:nvCxnSpPr>
        <p:spPr>
          <a:xfrm>
            <a:off x="9144781" y="4721059"/>
            <a:ext cx="305072" cy="1189372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D834AED1-73B3-7693-7BD5-3ADB98E71CCC}"/>
              </a:ext>
            </a:extLst>
          </p:cNvPr>
          <p:cNvSpPr/>
          <p:nvPr/>
        </p:nvSpPr>
        <p:spPr>
          <a:xfrm>
            <a:off x="9311400" y="5730140"/>
            <a:ext cx="276906" cy="285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BA27894-F243-9ED6-DAF1-00985B064010}"/>
              </a:ext>
            </a:extLst>
          </p:cNvPr>
          <p:cNvCxnSpPr>
            <a:cxnSpLocks/>
            <a:stCxn id="30" idx="5"/>
            <a:endCxn id="37" idx="2"/>
          </p:cNvCxnSpPr>
          <p:nvPr/>
        </p:nvCxnSpPr>
        <p:spPr>
          <a:xfrm>
            <a:off x="7053137" y="4964963"/>
            <a:ext cx="2258263" cy="908052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8C1F2836-6F13-20F1-5A1F-873099435B60}"/>
              </a:ext>
            </a:extLst>
          </p:cNvPr>
          <p:cNvSpPr txBox="1"/>
          <p:nvPr/>
        </p:nvSpPr>
        <p:spPr>
          <a:xfrm>
            <a:off x="9005027" y="3936721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4</a:t>
            </a:r>
          </a:p>
        </p:txBody>
      </p:sp>
      <p:pic>
        <p:nvPicPr>
          <p:cNvPr id="41" name="Picture 40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1B3DC94F-F338-3307-9A60-DF3EDD7C6A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960" y="4733591"/>
            <a:ext cx="3873500" cy="1397000"/>
          </a:xfrm>
          <a:custGeom>
            <a:avLst/>
            <a:gdLst>
              <a:gd name="connsiteX0" fmla="*/ 0 w 3873500"/>
              <a:gd name="connsiteY0" fmla="*/ 0 h 1397000"/>
              <a:gd name="connsiteX1" fmla="*/ 514622 w 3873500"/>
              <a:gd name="connsiteY1" fmla="*/ 0 h 1397000"/>
              <a:gd name="connsiteX2" fmla="*/ 990509 w 3873500"/>
              <a:gd name="connsiteY2" fmla="*/ 0 h 1397000"/>
              <a:gd name="connsiteX3" fmla="*/ 1582601 w 3873500"/>
              <a:gd name="connsiteY3" fmla="*/ 0 h 1397000"/>
              <a:gd name="connsiteX4" fmla="*/ 2135959 w 3873500"/>
              <a:gd name="connsiteY4" fmla="*/ 0 h 1397000"/>
              <a:gd name="connsiteX5" fmla="*/ 2689316 w 3873500"/>
              <a:gd name="connsiteY5" fmla="*/ 0 h 1397000"/>
              <a:gd name="connsiteX6" fmla="*/ 3320143 w 3873500"/>
              <a:gd name="connsiteY6" fmla="*/ 0 h 1397000"/>
              <a:gd name="connsiteX7" fmla="*/ 3873500 w 3873500"/>
              <a:gd name="connsiteY7" fmla="*/ 0 h 1397000"/>
              <a:gd name="connsiteX8" fmla="*/ 3873500 w 3873500"/>
              <a:gd name="connsiteY8" fmla="*/ 423757 h 1397000"/>
              <a:gd name="connsiteX9" fmla="*/ 3873500 w 3873500"/>
              <a:gd name="connsiteY9" fmla="*/ 903393 h 1397000"/>
              <a:gd name="connsiteX10" fmla="*/ 3873500 w 3873500"/>
              <a:gd name="connsiteY10" fmla="*/ 1397000 h 1397000"/>
              <a:gd name="connsiteX11" fmla="*/ 3281408 w 3873500"/>
              <a:gd name="connsiteY11" fmla="*/ 1397000 h 1397000"/>
              <a:gd name="connsiteX12" fmla="*/ 2689316 w 3873500"/>
              <a:gd name="connsiteY12" fmla="*/ 1397000 h 1397000"/>
              <a:gd name="connsiteX13" fmla="*/ 2058489 w 3873500"/>
              <a:gd name="connsiteY13" fmla="*/ 1397000 h 1397000"/>
              <a:gd name="connsiteX14" fmla="*/ 1543866 w 3873500"/>
              <a:gd name="connsiteY14" fmla="*/ 1397000 h 1397000"/>
              <a:gd name="connsiteX15" fmla="*/ 913039 w 3873500"/>
              <a:gd name="connsiteY15" fmla="*/ 1397000 h 1397000"/>
              <a:gd name="connsiteX16" fmla="*/ 0 w 3873500"/>
              <a:gd name="connsiteY16" fmla="*/ 1397000 h 1397000"/>
              <a:gd name="connsiteX17" fmla="*/ 0 w 3873500"/>
              <a:gd name="connsiteY17" fmla="*/ 973243 h 1397000"/>
              <a:gd name="connsiteX18" fmla="*/ 0 w 3873500"/>
              <a:gd name="connsiteY18" fmla="*/ 493607 h 1397000"/>
              <a:gd name="connsiteX19" fmla="*/ 0 w 3873500"/>
              <a:gd name="connsiteY19" fmla="*/ 0 h 139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873500" h="1397000" fill="none" extrusionOk="0">
                <a:moveTo>
                  <a:pt x="0" y="0"/>
                </a:moveTo>
                <a:cubicBezTo>
                  <a:pt x="205892" y="-15080"/>
                  <a:pt x="304872" y="53965"/>
                  <a:pt x="514622" y="0"/>
                </a:cubicBezTo>
                <a:cubicBezTo>
                  <a:pt x="724372" y="-53965"/>
                  <a:pt x="827101" y="2631"/>
                  <a:pt x="990509" y="0"/>
                </a:cubicBezTo>
                <a:cubicBezTo>
                  <a:pt x="1153917" y="-2631"/>
                  <a:pt x="1319212" y="26469"/>
                  <a:pt x="1582601" y="0"/>
                </a:cubicBezTo>
                <a:cubicBezTo>
                  <a:pt x="1845990" y="-26469"/>
                  <a:pt x="1909606" y="29550"/>
                  <a:pt x="2135959" y="0"/>
                </a:cubicBezTo>
                <a:cubicBezTo>
                  <a:pt x="2362312" y="-29550"/>
                  <a:pt x="2491266" y="12288"/>
                  <a:pt x="2689316" y="0"/>
                </a:cubicBezTo>
                <a:cubicBezTo>
                  <a:pt x="2887366" y="-12288"/>
                  <a:pt x="3183721" y="47276"/>
                  <a:pt x="3320143" y="0"/>
                </a:cubicBezTo>
                <a:cubicBezTo>
                  <a:pt x="3456565" y="-47276"/>
                  <a:pt x="3721804" y="32810"/>
                  <a:pt x="3873500" y="0"/>
                </a:cubicBezTo>
                <a:cubicBezTo>
                  <a:pt x="3918976" y="118499"/>
                  <a:pt x="3871569" y="293656"/>
                  <a:pt x="3873500" y="423757"/>
                </a:cubicBezTo>
                <a:cubicBezTo>
                  <a:pt x="3875431" y="553858"/>
                  <a:pt x="3867288" y="705582"/>
                  <a:pt x="3873500" y="903393"/>
                </a:cubicBezTo>
                <a:cubicBezTo>
                  <a:pt x="3879712" y="1101204"/>
                  <a:pt x="3825984" y="1294109"/>
                  <a:pt x="3873500" y="1397000"/>
                </a:cubicBezTo>
                <a:cubicBezTo>
                  <a:pt x="3733023" y="1430348"/>
                  <a:pt x="3444076" y="1374023"/>
                  <a:pt x="3281408" y="1397000"/>
                </a:cubicBezTo>
                <a:cubicBezTo>
                  <a:pt x="3118740" y="1419977"/>
                  <a:pt x="2946173" y="1368260"/>
                  <a:pt x="2689316" y="1397000"/>
                </a:cubicBezTo>
                <a:cubicBezTo>
                  <a:pt x="2432459" y="1425740"/>
                  <a:pt x="2363288" y="1323417"/>
                  <a:pt x="2058489" y="1397000"/>
                </a:cubicBezTo>
                <a:cubicBezTo>
                  <a:pt x="1753690" y="1470583"/>
                  <a:pt x="1792920" y="1394510"/>
                  <a:pt x="1543866" y="1397000"/>
                </a:cubicBezTo>
                <a:cubicBezTo>
                  <a:pt x="1294812" y="1399490"/>
                  <a:pt x="1075187" y="1324670"/>
                  <a:pt x="913039" y="1397000"/>
                </a:cubicBezTo>
                <a:cubicBezTo>
                  <a:pt x="750891" y="1469330"/>
                  <a:pt x="430417" y="1317193"/>
                  <a:pt x="0" y="1397000"/>
                </a:cubicBezTo>
                <a:cubicBezTo>
                  <a:pt x="-11319" y="1298527"/>
                  <a:pt x="25686" y="1176550"/>
                  <a:pt x="0" y="973243"/>
                </a:cubicBezTo>
                <a:cubicBezTo>
                  <a:pt x="-25686" y="769936"/>
                  <a:pt x="54863" y="617451"/>
                  <a:pt x="0" y="493607"/>
                </a:cubicBezTo>
                <a:cubicBezTo>
                  <a:pt x="-54863" y="369763"/>
                  <a:pt x="21130" y="187679"/>
                  <a:pt x="0" y="0"/>
                </a:cubicBezTo>
                <a:close/>
              </a:path>
              <a:path w="3873500" h="1397000" stroke="0" extrusionOk="0">
                <a:moveTo>
                  <a:pt x="0" y="0"/>
                </a:moveTo>
                <a:cubicBezTo>
                  <a:pt x="245374" y="-30932"/>
                  <a:pt x="312500" y="61133"/>
                  <a:pt x="514622" y="0"/>
                </a:cubicBezTo>
                <a:cubicBezTo>
                  <a:pt x="716744" y="-61133"/>
                  <a:pt x="832821" y="35928"/>
                  <a:pt x="951774" y="0"/>
                </a:cubicBezTo>
                <a:cubicBezTo>
                  <a:pt x="1070727" y="-35928"/>
                  <a:pt x="1335867" y="905"/>
                  <a:pt x="1582601" y="0"/>
                </a:cubicBezTo>
                <a:cubicBezTo>
                  <a:pt x="1829335" y="-905"/>
                  <a:pt x="1869831" y="6240"/>
                  <a:pt x="2097224" y="0"/>
                </a:cubicBezTo>
                <a:cubicBezTo>
                  <a:pt x="2324617" y="-6240"/>
                  <a:pt x="2458081" y="16617"/>
                  <a:pt x="2611846" y="0"/>
                </a:cubicBezTo>
                <a:cubicBezTo>
                  <a:pt x="2765611" y="-16617"/>
                  <a:pt x="3043592" y="38482"/>
                  <a:pt x="3242673" y="0"/>
                </a:cubicBezTo>
                <a:cubicBezTo>
                  <a:pt x="3441754" y="-38482"/>
                  <a:pt x="3675755" y="60669"/>
                  <a:pt x="3873500" y="0"/>
                </a:cubicBezTo>
                <a:cubicBezTo>
                  <a:pt x="3911958" y="163756"/>
                  <a:pt x="3830099" y="270726"/>
                  <a:pt x="3873500" y="493607"/>
                </a:cubicBezTo>
                <a:cubicBezTo>
                  <a:pt x="3916901" y="716488"/>
                  <a:pt x="3851894" y="714400"/>
                  <a:pt x="3873500" y="931333"/>
                </a:cubicBezTo>
                <a:cubicBezTo>
                  <a:pt x="3895106" y="1148266"/>
                  <a:pt x="3864095" y="1250244"/>
                  <a:pt x="3873500" y="1397000"/>
                </a:cubicBezTo>
                <a:cubicBezTo>
                  <a:pt x="3739373" y="1441939"/>
                  <a:pt x="3513367" y="1337743"/>
                  <a:pt x="3320143" y="1397000"/>
                </a:cubicBezTo>
                <a:cubicBezTo>
                  <a:pt x="3126919" y="1456257"/>
                  <a:pt x="2979738" y="1376394"/>
                  <a:pt x="2805521" y="1397000"/>
                </a:cubicBezTo>
                <a:cubicBezTo>
                  <a:pt x="2631304" y="1417606"/>
                  <a:pt x="2334362" y="1328504"/>
                  <a:pt x="2174694" y="1397000"/>
                </a:cubicBezTo>
                <a:cubicBezTo>
                  <a:pt x="2015026" y="1465496"/>
                  <a:pt x="1810311" y="1394277"/>
                  <a:pt x="1543866" y="1397000"/>
                </a:cubicBezTo>
                <a:cubicBezTo>
                  <a:pt x="1277421" y="1399723"/>
                  <a:pt x="1282750" y="1375615"/>
                  <a:pt x="1067979" y="1397000"/>
                </a:cubicBezTo>
                <a:cubicBezTo>
                  <a:pt x="853208" y="1418385"/>
                  <a:pt x="759916" y="1333583"/>
                  <a:pt x="514622" y="1397000"/>
                </a:cubicBezTo>
                <a:cubicBezTo>
                  <a:pt x="269328" y="1460417"/>
                  <a:pt x="158944" y="1360304"/>
                  <a:pt x="0" y="1397000"/>
                </a:cubicBezTo>
                <a:cubicBezTo>
                  <a:pt x="-12771" y="1253163"/>
                  <a:pt x="4318" y="1145006"/>
                  <a:pt x="0" y="931333"/>
                </a:cubicBezTo>
                <a:cubicBezTo>
                  <a:pt x="-4318" y="717660"/>
                  <a:pt x="24369" y="653577"/>
                  <a:pt x="0" y="493607"/>
                </a:cubicBezTo>
                <a:cubicBezTo>
                  <a:pt x="-24369" y="333637"/>
                  <a:pt x="44179" y="236115"/>
                  <a:pt x="0" y="0"/>
                </a:cubicBezTo>
                <a:close/>
              </a:path>
            </a:pathLst>
          </a:custGeom>
          <a:ln w="50800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</p:pic>
    </p:spTree>
    <p:extLst>
      <p:ext uri="{BB962C8B-B14F-4D97-AF65-F5344CB8AC3E}">
        <p14:creationId xmlns:p14="http://schemas.microsoft.com/office/powerpoint/2010/main" val="35824619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E4668B-8910-1966-DD17-53AD49BEF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2894A-47FF-4D4A-84EA-3327DF49E5B5}" type="datetime1">
              <a:rPr lang="en-US" smtClean="0"/>
              <a:t>3/19/23</a:t>
            </a:fld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CFD6D9-B789-05E9-71F2-0FAD2B7F3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98A76-ED6B-D54E-BABE-E8A9BFC6A4C6}" type="slidenum">
              <a:rPr lang="en-GB" smtClean="0"/>
              <a:t>28</a:t>
            </a:fld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71CF29F-1862-DE21-3490-CC11D0E13979}"/>
              </a:ext>
            </a:extLst>
          </p:cNvPr>
          <p:cNvSpPr txBox="1"/>
          <p:nvPr/>
        </p:nvSpPr>
        <p:spPr>
          <a:xfrm>
            <a:off x="838200" y="1378109"/>
            <a:ext cx="9620198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0" b="1" dirty="0">
                <a:solidFill>
                  <a:srgbClr val="FF0000"/>
                </a:solidFill>
              </a:rPr>
              <a:t>What is Component 2 </a:t>
            </a:r>
          </a:p>
          <a:p>
            <a:r>
              <a:rPr lang="en-GB" sz="8000" b="1" dirty="0">
                <a:solidFill>
                  <a:srgbClr val="FF0000"/>
                </a:solidFill>
              </a:rPr>
              <a:t>of ML ?</a:t>
            </a:r>
          </a:p>
        </p:txBody>
      </p:sp>
    </p:spTree>
    <p:extLst>
      <p:ext uri="{BB962C8B-B14F-4D97-AF65-F5344CB8AC3E}">
        <p14:creationId xmlns:p14="http://schemas.microsoft.com/office/powerpoint/2010/main" val="600035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E4668B-8910-1966-DD17-53AD49BEF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2894A-47FF-4D4A-84EA-3327DF49E5B5}" type="datetime1">
              <a:rPr lang="en-US" smtClean="0"/>
              <a:t>3/19/23</a:t>
            </a:fld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CFD6D9-B789-05E9-71F2-0FAD2B7F3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98A76-ED6B-D54E-BABE-E8A9BFC6A4C6}" type="slidenum">
              <a:rPr lang="en-GB" smtClean="0"/>
              <a:t>29</a:t>
            </a:fld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71CF29F-1862-DE21-3490-CC11D0E13979}"/>
              </a:ext>
            </a:extLst>
          </p:cNvPr>
          <p:cNvSpPr txBox="1"/>
          <p:nvPr/>
        </p:nvSpPr>
        <p:spPr>
          <a:xfrm>
            <a:off x="596344" y="128429"/>
            <a:ext cx="1030692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7200" b="1" dirty="0"/>
              <a:t>Local Model for Local Data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7C152C6B-B431-8ABD-225B-A2E9959C9C0F}"/>
              </a:ext>
            </a:extLst>
          </p:cNvPr>
          <p:cNvSpPr/>
          <p:nvPr/>
        </p:nvSpPr>
        <p:spPr>
          <a:xfrm>
            <a:off x="3462930" y="2428988"/>
            <a:ext cx="276906" cy="285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70289E3-F0CA-8252-76EC-F619A69D8905}"/>
              </a:ext>
            </a:extLst>
          </p:cNvPr>
          <p:cNvSpPr/>
          <p:nvPr/>
        </p:nvSpPr>
        <p:spPr>
          <a:xfrm>
            <a:off x="5652475" y="2286113"/>
            <a:ext cx="276906" cy="285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0EF9CB6-B792-22BF-A651-CA5DF4B85178}"/>
              </a:ext>
            </a:extLst>
          </p:cNvPr>
          <p:cNvSpPr/>
          <p:nvPr/>
        </p:nvSpPr>
        <p:spPr>
          <a:xfrm>
            <a:off x="5957547" y="3475484"/>
            <a:ext cx="276906" cy="285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6B74BB8-AF64-BDCB-73AB-CEEEC7F3A161}"/>
              </a:ext>
            </a:extLst>
          </p:cNvPr>
          <p:cNvSpPr/>
          <p:nvPr/>
        </p:nvSpPr>
        <p:spPr>
          <a:xfrm>
            <a:off x="3739836" y="4641682"/>
            <a:ext cx="276906" cy="285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BF7A14B-DF46-D828-D2B3-C22DE5BE34CA}"/>
              </a:ext>
            </a:extLst>
          </p:cNvPr>
          <p:cNvSpPr txBox="1"/>
          <p:nvPr/>
        </p:nvSpPr>
        <p:spPr>
          <a:xfrm>
            <a:off x="3124557" y="1851380"/>
            <a:ext cx="7537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 err="1"/>
              <a:t>i</a:t>
            </a:r>
            <a:r>
              <a:rPr lang="en-GB" sz="3600" dirty="0"/>
              <a:t>=1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D1A1369-C0E2-1762-4825-365BA7CA826D}"/>
              </a:ext>
            </a:extLst>
          </p:cNvPr>
          <p:cNvSpPr txBox="1"/>
          <p:nvPr/>
        </p:nvSpPr>
        <p:spPr>
          <a:xfrm>
            <a:off x="5552515" y="1639782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D7A082B-4835-A809-0673-A884C9FBF1E4}"/>
              </a:ext>
            </a:extLst>
          </p:cNvPr>
          <p:cNvSpPr txBox="1"/>
          <p:nvPr/>
        </p:nvSpPr>
        <p:spPr>
          <a:xfrm>
            <a:off x="5993041" y="2934612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F5A0769-F00B-6885-40E8-C608562DD4F6}"/>
              </a:ext>
            </a:extLst>
          </p:cNvPr>
          <p:cNvSpPr txBox="1"/>
          <p:nvPr/>
        </p:nvSpPr>
        <p:spPr>
          <a:xfrm>
            <a:off x="3739836" y="4103865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4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606B808-28E4-4098-5872-020BBE106581}"/>
              </a:ext>
            </a:extLst>
          </p:cNvPr>
          <p:cNvCxnSpPr>
            <a:cxnSpLocks/>
            <a:stCxn id="3" idx="6"/>
          </p:cNvCxnSpPr>
          <p:nvPr/>
        </p:nvCxnSpPr>
        <p:spPr>
          <a:xfrm flipV="1">
            <a:off x="3739836" y="2428988"/>
            <a:ext cx="2022031" cy="142875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F7C54F2-3F2E-E497-EBA0-CDC46CEC8161}"/>
              </a:ext>
            </a:extLst>
          </p:cNvPr>
          <p:cNvCxnSpPr>
            <a:cxnSpLocks/>
          </p:cNvCxnSpPr>
          <p:nvPr/>
        </p:nvCxnSpPr>
        <p:spPr>
          <a:xfrm>
            <a:off x="5790928" y="2428987"/>
            <a:ext cx="305072" cy="1189372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D32B568-67CE-9960-47B8-8CFDFDCE60C6}"/>
              </a:ext>
            </a:extLst>
          </p:cNvPr>
          <p:cNvCxnSpPr>
            <a:cxnSpLocks/>
          </p:cNvCxnSpPr>
          <p:nvPr/>
        </p:nvCxnSpPr>
        <p:spPr>
          <a:xfrm flipH="1">
            <a:off x="3878289" y="3580943"/>
            <a:ext cx="2217711" cy="1203614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936052F1-83CD-5C2F-AB08-AC9F1B6933FC}"/>
              </a:ext>
            </a:extLst>
          </p:cNvPr>
          <p:cNvSpPr txBox="1"/>
          <p:nvPr/>
        </p:nvSpPr>
        <p:spPr>
          <a:xfrm>
            <a:off x="6777545" y="1639729"/>
            <a:ext cx="3327962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each node carries: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200" dirty="0"/>
              <a:t>local dataset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200" dirty="0"/>
              <a:t>local model 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FCFCC4F-6E5B-A56A-D25F-B6DB3F09C953}"/>
              </a:ext>
            </a:extLst>
          </p:cNvPr>
          <p:cNvSpPr txBox="1"/>
          <p:nvPr/>
        </p:nvSpPr>
        <p:spPr>
          <a:xfrm>
            <a:off x="981199" y="2789476"/>
            <a:ext cx="441101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undirected edge indicate </a:t>
            </a:r>
          </a:p>
          <a:p>
            <a:r>
              <a:rPr lang="en-GB" sz="3200" dirty="0"/>
              <a:t>“similarity”</a:t>
            </a:r>
          </a:p>
        </p:txBody>
      </p:sp>
      <p:pic>
        <p:nvPicPr>
          <p:cNvPr id="45" name="Picture 44" descr="Text&#10;&#10;Description automatically generated">
            <a:extLst>
              <a:ext uri="{FF2B5EF4-FFF2-40B4-BE49-F238E27FC236}">
                <a16:creationId xmlns:a16="http://schemas.microsoft.com/office/drawing/2014/main" id="{95B8EE6C-B012-8247-CA15-F6148C3526AA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82617" y="2735709"/>
            <a:ext cx="3352800" cy="1168400"/>
          </a:xfrm>
          <a:custGeom>
            <a:avLst/>
            <a:gdLst>
              <a:gd name="connsiteX0" fmla="*/ 0 w 3352800"/>
              <a:gd name="connsiteY0" fmla="*/ 0 h 1168400"/>
              <a:gd name="connsiteX1" fmla="*/ 525272 w 3352800"/>
              <a:gd name="connsiteY1" fmla="*/ 0 h 1168400"/>
              <a:gd name="connsiteX2" fmla="*/ 983488 w 3352800"/>
              <a:gd name="connsiteY2" fmla="*/ 0 h 1168400"/>
              <a:gd name="connsiteX3" fmla="*/ 1475232 w 3352800"/>
              <a:gd name="connsiteY3" fmla="*/ 0 h 1168400"/>
              <a:gd name="connsiteX4" fmla="*/ 2067560 w 3352800"/>
              <a:gd name="connsiteY4" fmla="*/ 0 h 1168400"/>
              <a:gd name="connsiteX5" fmla="*/ 2592832 w 3352800"/>
              <a:gd name="connsiteY5" fmla="*/ 0 h 1168400"/>
              <a:gd name="connsiteX6" fmla="*/ 3352800 w 3352800"/>
              <a:gd name="connsiteY6" fmla="*/ 0 h 1168400"/>
              <a:gd name="connsiteX7" fmla="*/ 3352800 w 3352800"/>
              <a:gd name="connsiteY7" fmla="*/ 595884 h 1168400"/>
              <a:gd name="connsiteX8" fmla="*/ 3352800 w 3352800"/>
              <a:gd name="connsiteY8" fmla="*/ 1168400 h 1168400"/>
              <a:gd name="connsiteX9" fmla="*/ 2794000 w 3352800"/>
              <a:gd name="connsiteY9" fmla="*/ 1168400 h 1168400"/>
              <a:gd name="connsiteX10" fmla="*/ 2302256 w 3352800"/>
              <a:gd name="connsiteY10" fmla="*/ 1168400 h 1168400"/>
              <a:gd name="connsiteX11" fmla="*/ 1676400 w 3352800"/>
              <a:gd name="connsiteY11" fmla="*/ 1168400 h 1168400"/>
              <a:gd name="connsiteX12" fmla="*/ 1151128 w 3352800"/>
              <a:gd name="connsiteY12" fmla="*/ 1168400 h 1168400"/>
              <a:gd name="connsiteX13" fmla="*/ 692912 w 3352800"/>
              <a:gd name="connsiteY13" fmla="*/ 1168400 h 1168400"/>
              <a:gd name="connsiteX14" fmla="*/ 0 w 3352800"/>
              <a:gd name="connsiteY14" fmla="*/ 1168400 h 1168400"/>
              <a:gd name="connsiteX15" fmla="*/ 0 w 3352800"/>
              <a:gd name="connsiteY15" fmla="*/ 607568 h 1168400"/>
              <a:gd name="connsiteX16" fmla="*/ 0 w 3352800"/>
              <a:gd name="connsiteY16" fmla="*/ 0 h 116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352800" h="1168400" fill="none" extrusionOk="0">
                <a:moveTo>
                  <a:pt x="0" y="0"/>
                </a:moveTo>
                <a:cubicBezTo>
                  <a:pt x="164182" y="-43010"/>
                  <a:pt x="403536" y="44573"/>
                  <a:pt x="525272" y="0"/>
                </a:cubicBezTo>
                <a:cubicBezTo>
                  <a:pt x="647008" y="-44573"/>
                  <a:pt x="815204" y="5525"/>
                  <a:pt x="983488" y="0"/>
                </a:cubicBezTo>
                <a:cubicBezTo>
                  <a:pt x="1151772" y="-5525"/>
                  <a:pt x="1303374" y="50475"/>
                  <a:pt x="1475232" y="0"/>
                </a:cubicBezTo>
                <a:cubicBezTo>
                  <a:pt x="1647090" y="-50475"/>
                  <a:pt x="1934994" y="2741"/>
                  <a:pt x="2067560" y="0"/>
                </a:cubicBezTo>
                <a:cubicBezTo>
                  <a:pt x="2200126" y="-2741"/>
                  <a:pt x="2466225" y="57376"/>
                  <a:pt x="2592832" y="0"/>
                </a:cubicBezTo>
                <a:cubicBezTo>
                  <a:pt x="2719439" y="-57376"/>
                  <a:pt x="3123710" y="12397"/>
                  <a:pt x="3352800" y="0"/>
                </a:cubicBezTo>
                <a:cubicBezTo>
                  <a:pt x="3354268" y="295840"/>
                  <a:pt x="3296216" y="415242"/>
                  <a:pt x="3352800" y="595884"/>
                </a:cubicBezTo>
                <a:cubicBezTo>
                  <a:pt x="3409384" y="776526"/>
                  <a:pt x="3352719" y="1038354"/>
                  <a:pt x="3352800" y="1168400"/>
                </a:cubicBezTo>
                <a:cubicBezTo>
                  <a:pt x="3197326" y="1190944"/>
                  <a:pt x="2922246" y="1118164"/>
                  <a:pt x="2794000" y="1168400"/>
                </a:cubicBezTo>
                <a:cubicBezTo>
                  <a:pt x="2665754" y="1218636"/>
                  <a:pt x="2484148" y="1163358"/>
                  <a:pt x="2302256" y="1168400"/>
                </a:cubicBezTo>
                <a:cubicBezTo>
                  <a:pt x="2120364" y="1173442"/>
                  <a:pt x="1822727" y="1113981"/>
                  <a:pt x="1676400" y="1168400"/>
                </a:cubicBezTo>
                <a:cubicBezTo>
                  <a:pt x="1530073" y="1222819"/>
                  <a:pt x="1320873" y="1118278"/>
                  <a:pt x="1151128" y="1168400"/>
                </a:cubicBezTo>
                <a:cubicBezTo>
                  <a:pt x="981383" y="1218522"/>
                  <a:pt x="914462" y="1140767"/>
                  <a:pt x="692912" y="1168400"/>
                </a:cubicBezTo>
                <a:cubicBezTo>
                  <a:pt x="471362" y="1196033"/>
                  <a:pt x="249292" y="1156208"/>
                  <a:pt x="0" y="1168400"/>
                </a:cubicBezTo>
                <a:cubicBezTo>
                  <a:pt x="-55261" y="1020923"/>
                  <a:pt x="53019" y="846792"/>
                  <a:pt x="0" y="607568"/>
                </a:cubicBezTo>
                <a:cubicBezTo>
                  <a:pt x="-53019" y="368344"/>
                  <a:pt x="65479" y="162178"/>
                  <a:pt x="0" y="0"/>
                </a:cubicBezTo>
                <a:close/>
              </a:path>
              <a:path w="3352800" h="1168400" stroke="0" extrusionOk="0">
                <a:moveTo>
                  <a:pt x="0" y="0"/>
                </a:moveTo>
                <a:cubicBezTo>
                  <a:pt x="114673" y="-2613"/>
                  <a:pt x="392929" y="25541"/>
                  <a:pt x="525272" y="0"/>
                </a:cubicBezTo>
                <a:cubicBezTo>
                  <a:pt x="657615" y="-25541"/>
                  <a:pt x="864236" y="4191"/>
                  <a:pt x="983488" y="0"/>
                </a:cubicBezTo>
                <a:cubicBezTo>
                  <a:pt x="1102740" y="-4191"/>
                  <a:pt x="1410230" y="17066"/>
                  <a:pt x="1609344" y="0"/>
                </a:cubicBezTo>
                <a:cubicBezTo>
                  <a:pt x="1808458" y="-17066"/>
                  <a:pt x="1977495" y="37297"/>
                  <a:pt x="2134616" y="0"/>
                </a:cubicBezTo>
                <a:cubicBezTo>
                  <a:pt x="2291737" y="-37297"/>
                  <a:pt x="2481941" y="9644"/>
                  <a:pt x="2659888" y="0"/>
                </a:cubicBezTo>
                <a:cubicBezTo>
                  <a:pt x="2837835" y="-9644"/>
                  <a:pt x="3027678" y="29707"/>
                  <a:pt x="3352800" y="0"/>
                </a:cubicBezTo>
                <a:cubicBezTo>
                  <a:pt x="3354645" y="227610"/>
                  <a:pt x="3309993" y="295561"/>
                  <a:pt x="3352800" y="560832"/>
                </a:cubicBezTo>
                <a:cubicBezTo>
                  <a:pt x="3395607" y="826103"/>
                  <a:pt x="3289186" y="872112"/>
                  <a:pt x="3352800" y="1168400"/>
                </a:cubicBezTo>
                <a:cubicBezTo>
                  <a:pt x="3132042" y="1214314"/>
                  <a:pt x="3005623" y="1140084"/>
                  <a:pt x="2861056" y="1168400"/>
                </a:cubicBezTo>
                <a:cubicBezTo>
                  <a:pt x="2716489" y="1196716"/>
                  <a:pt x="2571578" y="1164786"/>
                  <a:pt x="2302256" y="1168400"/>
                </a:cubicBezTo>
                <a:cubicBezTo>
                  <a:pt x="2032934" y="1172014"/>
                  <a:pt x="1950944" y="1126542"/>
                  <a:pt x="1743456" y="1168400"/>
                </a:cubicBezTo>
                <a:cubicBezTo>
                  <a:pt x="1535968" y="1210258"/>
                  <a:pt x="1453842" y="1109584"/>
                  <a:pt x="1218184" y="1168400"/>
                </a:cubicBezTo>
                <a:cubicBezTo>
                  <a:pt x="982526" y="1227216"/>
                  <a:pt x="900789" y="1112063"/>
                  <a:pt x="592328" y="1168400"/>
                </a:cubicBezTo>
                <a:cubicBezTo>
                  <a:pt x="283867" y="1224737"/>
                  <a:pt x="142506" y="1107539"/>
                  <a:pt x="0" y="1168400"/>
                </a:cubicBezTo>
                <a:cubicBezTo>
                  <a:pt x="-4778" y="962192"/>
                  <a:pt x="9368" y="795544"/>
                  <a:pt x="0" y="607568"/>
                </a:cubicBezTo>
                <a:cubicBezTo>
                  <a:pt x="-9368" y="419592"/>
                  <a:pt x="8563" y="209350"/>
                  <a:pt x="0" y="0"/>
                </a:cubicBezTo>
                <a:close/>
              </a:path>
            </a:pathLst>
          </a:custGeom>
          <a:ln w="50800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00852C8B-54EB-9C22-A4BD-5754F8A2823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579707" y="4784557"/>
            <a:ext cx="4826766" cy="782128"/>
          </a:xfrm>
          <a:custGeom>
            <a:avLst/>
            <a:gdLst>
              <a:gd name="connsiteX0" fmla="*/ 0 w 4826766"/>
              <a:gd name="connsiteY0" fmla="*/ 0 h 782128"/>
              <a:gd name="connsiteX1" fmla="*/ 632843 w 4826766"/>
              <a:gd name="connsiteY1" fmla="*/ 0 h 782128"/>
              <a:gd name="connsiteX2" fmla="*/ 1217418 w 4826766"/>
              <a:gd name="connsiteY2" fmla="*/ 0 h 782128"/>
              <a:gd name="connsiteX3" fmla="*/ 1753725 w 4826766"/>
              <a:gd name="connsiteY3" fmla="*/ 0 h 782128"/>
              <a:gd name="connsiteX4" fmla="*/ 2290032 w 4826766"/>
              <a:gd name="connsiteY4" fmla="*/ 0 h 782128"/>
              <a:gd name="connsiteX5" fmla="*/ 2922875 w 4826766"/>
              <a:gd name="connsiteY5" fmla="*/ 0 h 782128"/>
              <a:gd name="connsiteX6" fmla="*/ 3507450 w 4826766"/>
              <a:gd name="connsiteY6" fmla="*/ 0 h 782128"/>
              <a:gd name="connsiteX7" fmla="*/ 3898954 w 4826766"/>
              <a:gd name="connsiteY7" fmla="*/ 0 h 782128"/>
              <a:gd name="connsiteX8" fmla="*/ 4826766 w 4826766"/>
              <a:gd name="connsiteY8" fmla="*/ 0 h 782128"/>
              <a:gd name="connsiteX9" fmla="*/ 4826766 w 4826766"/>
              <a:gd name="connsiteY9" fmla="*/ 406707 h 782128"/>
              <a:gd name="connsiteX10" fmla="*/ 4826766 w 4826766"/>
              <a:gd name="connsiteY10" fmla="*/ 782128 h 782128"/>
              <a:gd name="connsiteX11" fmla="*/ 4386994 w 4826766"/>
              <a:gd name="connsiteY11" fmla="*/ 782128 h 782128"/>
              <a:gd name="connsiteX12" fmla="*/ 3754151 w 4826766"/>
              <a:gd name="connsiteY12" fmla="*/ 782128 h 782128"/>
              <a:gd name="connsiteX13" fmla="*/ 3266112 w 4826766"/>
              <a:gd name="connsiteY13" fmla="*/ 782128 h 782128"/>
              <a:gd name="connsiteX14" fmla="*/ 2633269 w 4826766"/>
              <a:gd name="connsiteY14" fmla="*/ 782128 h 782128"/>
              <a:gd name="connsiteX15" fmla="*/ 2193497 w 4826766"/>
              <a:gd name="connsiteY15" fmla="*/ 782128 h 782128"/>
              <a:gd name="connsiteX16" fmla="*/ 1801993 w 4826766"/>
              <a:gd name="connsiteY16" fmla="*/ 782128 h 782128"/>
              <a:gd name="connsiteX17" fmla="*/ 1410488 w 4826766"/>
              <a:gd name="connsiteY17" fmla="*/ 782128 h 782128"/>
              <a:gd name="connsiteX18" fmla="*/ 825913 w 4826766"/>
              <a:gd name="connsiteY18" fmla="*/ 782128 h 782128"/>
              <a:gd name="connsiteX19" fmla="*/ 0 w 4826766"/>
              <a:gd name="connsiteY19" fmla="*/ 782128 h 782128"/>
              <a:gd name="connsiteX20" fmla="*/ 0 w 4826766"/>
              <a:gd name="connsiteY20" fmla="*/ 391064 h 782128"/>
              <a:gd name="connsiteX21" fmla="*/ 0 w 4826766"/>
              <a:gd name="connsiteY21" fmla="*/ 0 h 782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826766" h="782128" fill="none" extrusionOk="0">
                <a:moveTo>
                  <a:pt x="0" y="0"/>
                </a:moveTo>
                <a:cubicBezTo>
                  <a:pt x="313079" y="-38788"/>
                  <a:pt x="330165" y="60253"/>
                  <a:pt x="632843" y="0"/>
                </a:cubicBezTo>
                <a:cubicBezTo>
                  <a:pt x="935521" y="-60253"/>
                  <a:pt x="989138" y="13485"/>
                  <a:pt x="1217418" y="0"/>
                </a:cubicBezTo>
                <a:cubicBezTo>
                  <a:pt x="1445698" y="-13485"/>
                  <a:pt x="1642455" y="14969"/>
                  <a:pt x="1753725" y="0"/>
                </a:cubicBezTo>
                <a:cubicBezTo>
                  <a:pt x="1864995" y="-14969"/>
                  <a:pt x="2072601" y="31518"/>
                  <a:pt x="2290032" y="0"/>
                </a:cubicBezTo>
                <a:cubicBezTo>
                  <a:pt x="2507463" y="-31518"/>
                  <a:pt x="2606800" y="58989"/>
                  <a:pt x="2922875" y="0"/>
                </a:cubicBezTo>
                <a:cubicBezTo>
                  <a:pt x="3238950" y="-58989"/>
                  <a:pt x="3280164" y="22111"/>
                  <a:pt x="3507450" y="0"/>
                </a:cubicBezTo>
                <a:cubicBezTo>
                  <a:pt x="3734737" y="-22111"/>
                  <a:pt x="3704291" y="40886"/>
                  <a:pt x="3898954" y="0"/>
                </a:cubicBezTo>
                <a:cubicBezTo>
                  <a:pt x="4093617" y="-40886"/>
                  <a:pt x="4456304" y="13666"/>
                  <a:pt x="4826766" y="0"/>
                </a:cubicBezTo>
                <a:cubicBezTo>
                  <a:pt x="4853909" y="158475"/>
                  <a:pt x="4786404" y="280434"/>
                  <a:pt x="4826766" y="406707"/>
                </a:cubicBezTo>
                <a:cubicBezTo>
                  <a:pt x="4867128" y="532980"/>
                  <a:pt x="4808243" y="667489"/>
                  <a:pt x="4826766" y="782128"/>
                </a:cubicBezTo>
                <a:cubicBezTo>
                  <a:pt x="4639562" y="809333"/>
                  <a:pt x="4482956" y="733191"/>
                  <a:pt x="4386994" y="782128"/>
                </a:cubicBezTo>
                <a:cubicBezTo>
                  <a:pt x="4291032" y="831065"/>
                  <a:pt x="4069739" y="776040"/>
                  <a:pt x="3754151" y="782128"/>
                </a:cubicBezTo>
                <a:cubicBezTo>
                  <a:pt x="3438563" y="788216"/>
                  <a:pt x="3447326" y="780278"/>
                  <a:pt x="3266112" y="782128"/>
                </a:cubicBezTo>
                <a:cubicBezTo>
                  <a:pt x="3084898" y="783978"/>
                  <a:pt x="2765402" y="722859"/>
                  <a:pt x="2633269" y="782128"/>
                </a:cubicBezTo>
                <a:cubicBezTo>
                  <a:pt x="2501136" y="841397"/>
                  <a:pt x="2351127" y="751514"/>
                  <a:pt x="2193497" y="782128"/>
                </a:cubicBezTo>
                <a:cubicBezTo>
                  <a:pt x="2035867" y="812742"/>
                  <a:pt x="1892077" y="741680"/>
                  <a:pt x="1801993" y="782128"/>
                </a:cubicBezTo>
                <a:cubicBezTo>
                  <a:pt x="1711909" y="822576"/>
                  <a:pt x="1573919" y="747941"/>
                  <a:pt x="1410488" y="782128"/>
                </a:cubicBezTo>
                <a:cubicBezTo>
                  <a:pt x="1247058" y="816315"/>
                  <a:pt x="1060611" y="728938"/>
                  <a:pt x="825913" y="782128"/>
                </a:cubicBezTo>
                <a:cubicBezTo>
                  <a:pt x="591216" y="835318"/>
                  <a:pt x="355494" y="724554"/>
                  <a:pt x="0" y="782128"/>
                </a:cubicBezTo>
                <a:cubicBezTo>
                  <a:pt x="-15101" y="690886"/>
                  <a:pt x="18328" y="578400"/>
                  <a:pt x="0" y="391064"/>
                </a:cubicBezTo>
                <a:cubicBezTo>
                  <a:pt x="-18328" y="203728"/>
                  <a:pt x="40717" y="101888"/>
                  <a:pt x="0" y="0"/>
                </a:cubicBezTo>
                <a:close/>
              </a:path>
              <a:path w="4826766" h="782128" stroke="0" extrusionOk="0">
                <a:moveTo>
                  <a:pt x="0" y="0"/>
                </a:moveTo>
                <a:cubicBezTo>
                  <a:pt x="114667" y="-9143"/>
                  <a:pt x="287143" y="8209"/>
                  <a:pt x="488040" y="0"/>
                </a:cubicBezTo>
                <a:cubicBezTo>
                  <a:pt x="688937" y="-8209"/>
                  <a:pt x="739981" y="40478"/>
                  <a:pt x="879544" y="0"/>
                </a:cubicBezTo>
                <a:cubicBezTo>
                  <a:pt x="1019107" y="-40478"/>
                  <a:pt x="1309224" y="10863"/>
                  <a:pt x="1512387" y="0"/>
                </a:cubicBezTo>
                <a:cubicBezTo>
                  <a:pt x="1715550" y="-10863"/>
                  <a:pt x="1862884" y="31041"/>
                  <a:pt x="2000426" y="0"/>
                </a:cubicBezTo>
                <a:cubicBezTo>
                  <a:pt x="2137968" y="-31041"/>
                  <a:pt x="2244878" y="42663"/>
                  <a:pt x="2488466" y="0"/>
                </a:cubicBezTo>
                <a:cubicBezTo>
                  <a:pt x="2732054" y="-42663"/>
                  <a:pt x="2972667" y="23473"/>
                  <a:pt x="3121309" y="0"/>
                </a:cubicBezTo>
                <a:cubicBezTo>
                  <a:pt x="3269951" y="-23473"/>
                  <a:pt x="3455389" y="27521"/>
                  <a:pt x="3561081" y="0"/>
                </a:cubicBezTo>
                <a:cubicBezTo>
                  <a:pt x="3666773" y="-27521"/>
                  <a:pt x="3928677" y="67121"/>
                  <a:pt x="4193923" y="0"/>
                </a:cubicBezTo>
                <a:cubicBezTo>
                  <a:pt x="4459169" y="-67121"/>
                  <a:pt x="4558216" y="40097"/>
                  <a:pt x="4826766" y="0"/>
                </a:cubicBezTo>
                <a:cubicBezTo>
                  <a:pt x="4841133" y="83120"/>
                  <a:pt x="4810889" y="225805"/>
                  <a:pt x="4826766" y="391064"/>
                </a:cubicBezTo>
                <a:cubicBezTo>
                  <a:pt x="4842643" y="556323"/>
                  <a:pt x="4782440" y="654350"/>
                  <a:pt x="4826766" y="782128"/>
                </a:cubicBezTo>
                <a:cubicBezTo>
                  <a:pt x="4680008" y="786479"/>
                  <a:pt x="4389155" y="735783"/>
                  <a:pt x="4242191" y="782128"/>
                </a:cubicBezTo>
                <a:cubicBezTo>
                  <a:pt x="4095228" y="828473"/>
                  <a:pt x="3874226" y="734335"/>
                  <a:pt x="3609348" y="782128"/>
                </a:cubicBezTo>
                <a:cubicBezTo>
                  <a:pt x="3344470" y="829921"/>
                  <a:pt x="3154298" y="731906"/>
                  <a:pt x="2976506" y="782128"/>
                </a:cubicBezTo>
                <a:cubicBezTo>
                  <a:pt x="2798714" y="832350"/>
                  <a:pt x="2660191" y="764078"/>
                  <a:pt x="2536734" y="782128"/>
                </a:cubicBezTo>
                <a:cubicBezTo>
                  <a:pt x="2413277" y="800178"/>
                  <a:pt x="2160742" y="739258"/>
                  <a:pt x="2000426" y="782128"/>
                </a:cubicBezTo>
                <a:cubicBezTo>
                  <a:pt x="1840110" y="824998"/>
                  <a:pt x="1578906" y="719345"/>
                  <a:pt x="1367584" y="782128"/>
                </a:cubicBezTo>
                <a:cubicBezTo>
                  <a:pt x="1156262" y="844911"/>
                  <a:pt x="1059009" y="753670"/>
                  <a:pt x="831276" y="782128"/>
                </a:cubicBezTo>
                <a:cubicBezTo>
                  <a:pt x="603543" y="810586"/>
                  <a:pt x="366937" y="701800"/>
                  <a:pt x="0" y="782128"/>
                </a:cubicBezTo>
                <a:cubicBezTo>
                  <a:pt x="-9760" y="666270"/>
                  <a:pt x="28307" y="504590"/>
                  <a:pt x="0" y="406707"/>
                </a:cubicBezTo>
                <a:cubicBezTo>
                  <a:pt x="-28307" y="308824"/>
                  <a:pt x="46714" y="127073"/>
                  <a:pt x="0" y="0"/>
                </a:cubicBezTo>
                <a:close/>
              </a:path>
            </a:pathLst>
          </a:custGeom>
          <a:ln w="50800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</p:pic>
    </p:spTree>
    <p:extLst>
      <p:ext uri="{BB962C8B-B14F-4D97-AF65-F5344CB8AC3E}">
        <p14:creationId xmlns:p14="http://schemas.microsoft.com/office/powerpoint/2010/main" val="1707478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E4668B-8910-1966-DD17-53AD49BEF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2894A-47FF-4D4A-84EA-3327DF49E5B5}" type="datetime1">
              <a:rPr lang="en-US" smtClean="0"/>
              <a:t>3/19/23</a:t>
            </a:fld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CFD6D9-B789-05E9-71F2-0FAD2B7F3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98A76-ED6B-D54E-BABE-E8A9BFC6A4C6}" type="slidenum">
              <a:rPr lang="en-GB" smtClean="0"/>
              <a:t>3</a:t>
            </a:fld>
            <a:endParaRPr lang="en-GB"/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F40A0990-7594-FC19-7936-222788A5E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722" y="136525"/>
            <a:ext cx="10515600" cy="1325563"/>
          </a:xfrm>
        </p:spPr>
        <p:txBody>
          <a:bodyPr>
            <a:normAutofit/>
          </a:bodyPr>
          <a:lstStyle/>
          <a:p>
            <a:r>
              <a:rPr lang="en-US" sz="6600" b="1" dirty="0">
                <a:latin typeface="+mn-lt"/>
              </a:rPr>
              <a:t>Plain Old Machine Learning. 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B30A7695-B9CA-A1D7-4C0A-4140BD5A74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747114" y="984249"/>
            <a:ext cx="928457" cy="3224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1676268-B5C2-0EAB-0BCA-62CE6CA66E3F}"/>
              </a:ext>
            </a:extLst>
          </p:cNvPr>
          <p:cNvCxnSpPr/>
          <p:nvPr/>
        </p:nvCxnSpPr>
        <p:spPr>
          <a:xfrm>
            <a:off x="800100" y="6052918"/>
            <a:ext cx="8324850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77FDB5A-2B94-7C0B-5218-F60904D949DF}"/>
              </a:ext>
            </a:extLst>
          </p:cNvPr>
          <p:cNvCxnSpPr>
            <a:cxnSpLocks/>
          </p:cNvCxnSpPr>
          <p:nvPr/>
        </p:nvCxnSpPr>
        <p:spPr>
          <a:xfrm flipV="1">
            <a:off x="952500" y="1876206"/>
            <a:ext cx="0" cy="4329112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BE925ED3-D594-1186-5870-672763E12C44}"/>
              </a:ext>
            </a:extLst>
          </p:cNvPr>
          <p:cNvSpPr/>
          <p:nvPr/>
        </p:nvSpPr>
        <p:spPr>
          <a:xfrm>
            <a:off x="1619250" y="4986118"/>
            <a:ext cx="381000" cy="3619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D3CBE66-CBCA-8EAC-4FF5-67A53D93B102}"/>
              </a:ext>
            </a:extLst>
          </p:cNvPr>
          <p:cNvSpPr/>
          <p:nvPr/>
        </p:nvSpPr>
        <p:spPr>
          <a:xfrm>
            <a:off x="2000250" y="4605118"/>
            <a:ext cx="381000" cy="3619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C50DE45-A931-2FC9-9136-C35F3BE9CF2F}"/>
              </a:ext>
            </a:extLst>
          </p:cNvPr>
          <p:cNvSpPr/>
          <p:nvPr/>
        </p:nvSpPr>
        <p:spPr>
          <a:xfrm>
            <a:off x="3079121" y="3169383"/>
            <a:ext cx="381000" cy="3619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27AD194-378C-2C88-98F8-8F248299F33B}"/>
              </a:ext>
            </a:extLst>
          </p:cNvPr>
          <p:cNvSpPr/>
          <p:nvPr/>
        </p:nvSpPr>
        <p:spPr>
          <a:xfrm>
            <a:off x="4866620" y="3169383"/>
            <a:ext cx="381000" cy="3619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7B61A4A-D749-74BA-DDD6-60796F7B4D0C}"/>
              </a:ext>
            </a:extLst>
          </p:cNvPr>
          <p:cNvSpPr txBox="1"/>
          <p:nvPr/>
        </p:nvSpPr>
        <p:spPr>
          <a:xfrm>
            <a:off x="6592130" y="6052918"/>
            <a:ext cx="40369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feature x (</a:t>
            </a:r>
            <a:r>
              <a:rPr lang="en-GB" sz="3600" dirty="0" err="1"/>
              <a:t>min.tmp</a:t>
            </a:r>
            <a:r>
              <a:rPr lang="en-GB" sz="3600" dirty="0"/>
              <a:t>.)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8EA652D-E3CA-835F-EE4D-4053DB92654D}"/>
              </a:ext>
            </a:extLst>
          </p:cNvPr>
          <p:cNvSpPr txBox="1"/>
          <p:nvPr/>
        </p:nvSpPr>
        <p:spPr>
          <a:xfrm rot="16200000">
            <a:off x="-1300408" y="2750580"/>
            <a:ext cx="36633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label y (</a:t>
            </a:r>
            <a:r>
              <a:rPr lang="en-GB" sz="3600" dirty="0" err="1"/>
              <a:t>max.tmp</a:t>
            </a:r>
            <a:r>
              <a:rPr lang="en-GB" sz="3600" dirty="0"/>
              <a:t>.) 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F6722AA-31DA-9D15-044F-5849B507454B}"/>
              </a:ext>
            </a:extLst>
          </p:cNvPr>
          <p:cNvSpPr/>
          <p:nvPr/>
        </p:nvSpPr>
        <p:spPr>
          <a:xfrm>
            <a:off x="6134100" y="1985963"/>
            <a:ext cx="381000" cy="3619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C1A2DBA-D324-6C6D-7E6C-BD27186C4720}"/>
              </a:ext>
            </a:extLst>
          </p:cNvPr>
          <p:cNvSpPr/>
          <p:nvPr/>
        </p:nvSpPr>
        <p:spPr>
          <a:xfrm>
            <a:off x="2888621" y="4462560"/>
            <a:ext cx="381000" cy="3619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44F8890-DA54-5F84-ABDF-EFD4FECCB2EF}"/>
              </a:ext>
            </a:extLst>
          </p:cNvPr>
          <p:cNvCxnSpPr>
            <a:cxnSpLocks/>
          </p:cNvCxnSpPr>
          <p:nvPr/>
        </p:nvCxnSpPr>
        <p:spPr>
          <a:xfrm flipV="1">
            <a:off x="0" y="2643188"/>
            <a:ext cx="8732103" cy="255746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E77675F-B198-D061-AED9-20D4258E10A2}"/>
              </a:ext>
            </a:extLst>
          </p:cNvPr>
          <p:cNvSpPr txBox="1"/>
          <p:nvPr/>
        </p:nvSpPr>
        <p:spPr>
          <a:xfrm>
            <a:off x="8732103" y="1876426"/>
            <a:ext cx="9060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h(x)</a:t>
            </a:r>
          </a:p>
        </p:txBody>
      </p:sp>
      <p:pic>
        <p:nvPicPr>
          <p:cNvPr id="20" name="Picture 2" descr="☑️FMI- Finnish Meteorological Institute / ILMATIETEEN LAITOS — Government  Agency from Finland, experience with ADB, EC, EIB, WB, GIZ, MFA Finland,  UN, FP7, Horizon 2020, WMO — Environment &amp;amp; NRM, Research sectors —  DevelopmentAid">
            <a:extLst>
              <a:ext uri="{FF2B5EF4-FFF2-40B4-BE49-F238E27FC236}">
                <a16:creationId xmlns:a16="http://schemas.microsoft.com/office/drawing/2014/main" id="{628F8B6D-169B-A160-A1E6-2EECE2435F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134225" y="3674816"/>
            <a:ext cx="2743199" cy="2151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A34B7C7-7FEF-B273-63C6-0322C3DB2937}"/>
              </a:ext>
            </a:extLst>
          </p:cNvPr>
          <p:cNvCxnSpPr>
            <a:cxnSpLocks/>
          </p:cNvCxnSpPr>
          <p:nvPr/>
        </p:nvCxnSpPr>
        <p:spPr>
          <a:xfrm flipV="1">
            <a:off x="208113" y="3429000"/>
            <a:ext cx="9893150" cy="906244"/>
          </a:xfrm>
          <a:prstGeom prst="line">
            <a:avLst/>
          </a:prstGeom>
          <a:ln w="508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5D9E97C-82C1-AF3C-B4C0-E0F464706712}"/>
              </a:ext>
            </a:extLst>
          </p:cNvPr>
          <p:cNvCxnSpPr>
            <a:stCxn id="16" idx="4"/>
          </p:cNvCxnSpPr>
          <p:nvPr/>
        </p:nvCxnSpPr>
        <p:spPr>
          <a:xfrm>
            <a:off x="6324600" y="2347913"/>
            <a:ext cx="0" cy="1002445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74F67D6A-8360-2E1F-787D-7EB0BD7A325C}"/>
              </a:ext>
            </a:extLst>
          </p:cNvPr>
          <p:cNvSpPr txBox="1"/>
          <p:nvPr/>
        </p:nvSpPr>
        <p:spPr>
          <a:xfrm>
            <a:off x="6295508" y="2202781"/>
            <a:ext cx="16797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(y-h(x))</a:t>
            </a:r>
            <a:r>
              <a:rPr lang="en-GB" sz="3600" baseline="300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7279933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E4668B-8910-1966-DD17-53AD49BEF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2894A-47FF-4D4A-84EA-3327DF49E5B5}" type="datetime1">
              <a:rPr lang="en-US" smtClean="0"/>
              <a:t>3/19/23</a:t>
            </a:fld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CFD6D9-B789-05E9-71F2-0FAD2B7F3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98A76-ED6B-D54E-BABE-E8A9BFC6A4C6}" type="slidenum">
              <a:rPr lang="en-GB" smtClean="0"/>
              <a:t>30</a:t>
            </a:fld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71CF29F-1862-DE21-3490-CC11D0E13979}"/>
              </a:ext>
            </a:extLst>
          </p:cNvPr>
          <p:cNvSpPr txBox="1"/>
          <p:nvPr/>
        </p:nvSpPr>
        <p:spPr>
          <a:xfrm>
            <a:off x="596344" y="128429"/>
            <a:ext cx="833561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0" b="1" dirty="0"/>
              <a:t>Networked Models</a:t>
            </a:r>
          </a:p>
        </p:txBody>
      </p:sp>
      <p:pic>
        <p:nvPicPr>
          <p:cNvPr id="3" name="Picture 2" descr="Map&#10;&#10;Description automatically generated">
            <a:extLst>
              <a:ext uri="{FF2B5EF4-FFF2-40B4-BE49-F238E27FC236}">
                <a16:creationId xmlns:a16="http://schemas.microsoft.com/office/drawing/2014/main" id="{B62B9ACA-2C51-E1A2-5C32-7A84889C5BC1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alphaModFix amt="44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47372" y="1254097"/>
            <a:ext cx="5321660" cy="4986815"/>
          </a:xfrm>
          <a:prstGeom prst="rect">
            <a:avLst/>
          </a:prstGeom>
          <a:solidFill>
            <a:schemeClr val="bg1">
              <a:alpha val="32133"/>
            </a:schemeClr>
          </a:solidFill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B47CCAF5-8186-888B-6BC2-4669E112E6F5}"/>
              </a:ext>
            </a:extLst>
          </p:cNvPr>
          <p:cNvSpPr/>
          <p:nvPr/>
        </p:nvSpPr>
        <p:spPr>
          <a:xfrm>
            <a:off x="3555782" y="4691936"/>
            <a:ext cx="381000" cy="3619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8BB01DD-740E-40D4-4ED4-8911A1A47AD1}"/>
              </a:ext>
            </a:extLst>
          </p:cNvPr>
          <p:cNvSpPr/>
          <p:nvPr/>
        </p:nvSpPr>
        <p:spPr>
          <a:xfrm>
            <a:off x="3746282" y="4064151"/>
            <a:ext cx="381000" cy="3619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6BCADC4-06BE-3F4B-4F30-3AEADAC4AC85}"/>
              </a:ext>
            </a:extLst>
          </p:cNvPr>
          <p:cNvSpPr/>
          <p:nvPr/>
        </p:nvSpPr>
        <p:spPr>
          <a:xfrm>
            <a:off x="5317702" y="2331314"/>
            <a:ext cx="381000" cy="3619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4E48D03-F8C3-D4E8-8591-730851A67247}"/>
              </a:ext>
            </a:extLst>
          </p:cNvPr>
          <p:cNvSpPr/>
          <p:nvPr/>
        </p:nvSpPr>
        <p:spPr>
          <a:xfrm>
            <a:off x="5652858" y="1611731"/>
            <a:ext cx="381000" cy="3619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D5A8BE0-664F-F57E-D0A8-59777E537A00}"/>
              </a:ext>
            </a:extLst>
          </p:cNvPr>
          <p:cNvSpPr/>
          <p:nvPr/>
        </p:nvSpPr>
        <p:spPr>
          <a:xfrm>
            <a:off x="6348643" y="1752346"/>
            <a:ext cx="381000" cy="3619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C0D4B96-9CA4-72E0-EF65-2B6F4A7BC267}"/>
              </a:ext>
            </a:extLst>
          </p:cNvPr>
          <p:cNvSpPr/>
          <p:nvPr/>
        </p:nvSpPr>
        <p:spPr>
          <a:xfrm>
            <a:off x="4521367" y="4270677"/>
            <a:ext cx="381000" cy="3619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EDA0E53-AE60-113D-D476-44F2E8187E2D}"/>
              </a:ext>
            </a:extLst>
          </p:cNvPr>
          <p:cNvSpPr/>
          <p:nvPr/>
        </p:nvSpPr>
        <p:spPr>
          <a:xfrm>
            <a:off x="6729643" y="5241953"/>
            <a:ext cx="381000" cy="3619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9D2FB0A-68FD-C910-A80B-AEAC044FC391}"/>
              </a:ext>
            </a:extLst>
          </p:cNvPr>
          <p:cNvSpPr/>
          <p:nvPr/>
        </p:nvSpPr>
        <p:spPr>
          <a:xfrm>
            <a:off x="7258837" y="5241953"/>
            <a:ext cx="381000" cy="3619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886992E-F5D4-E0AB-A1FC-7CF1B6AB9E21}"/>
              </a:ext>
            </a:extLst>
          </p:cNvPr>
          <p:cNvSpPr/>
          <p:nvPr/>
        </p:nvSpPr>
        <p:spPr>
          <a:xfrm>
            <a:off x="7760584" y="4662985"/>
            <a:ext cx="381000" cy="3619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FDB09E4-538A-DD98-0A51-1991F4E2D5E4}"/>
              </a:ext>
            </a:extLst>
          </p:cNvPr>
          <p:cNvCxnSpPr>
            <a:cxnSpLocks/>
          </p:cNvCxnSpPr>
          <p:nvPr/>
        </p:nvCxnSpPr>
        <p:spPr>
          <a:xfrm>
            <a:off x="3009848" y="5241953"/>
            <a:ext cx="2435444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7BD64C7-57D7-66DB-2ABD-62B52CD4D4EB}"/>
              </a:ext>
            </a:extLst>
          </p:cNvPr>
          <p:cNvCxnSpPr>
            <a:cxnSpLocks/>
          </p:cNvCxnSpPr>
          <p:nvPr/>
        </p:nvCxnSpPr>
        <p:spPr>
          <a:xfrm flipV="1">
            <a:off x="3162248" y="3253186"/>
            <a:ext cx="0" cy="2141167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5A70BAB-CB47-13EE-2AB3-BA21104E8416}"/>
              </a:ext>
            </a:extLst>
          </p:cNvPr>
          <p:cNvCxnSpPr>
            <a:cxnSpLocks/>
          </p:cNvCxnSpPr>
          <p:nvPr/>
        </p:nvCxnSpPr>
        <p:spPr>
          <a:xfrm>
            <a:off x="4876748" y="2891864"/>
            <a:ext cx="2435444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139CBAC-5920-4D30-4C89-A2841B218CA0}"/>
              </a:ext>
            </a:extLst>
          </p:cNvPr>
          <p:cNvCxnSpPr>
            <a:cxnSpLocks/>
          </p:cNvCxnSpPr>
          <p:nvPr/>
        </p:nvCxnSpPr>
        <p:spPr>
          <a:xfrm flipV="1">
            <a:off x="5029148" y="903097"/>
            <a:ext cx="0" cy="2141167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B4A1406-FD3A-3B67-4996-E9990A8AA17E}"/>
              </a:ext>
            </a:extLst>
          </p:cNvPr>
          <p:cNvCxnSpPr>
            <a:cxnSpLocks/>
          </p:cNvCxnSpPr>
          <p:nvPr/>
        </p:nvCxnSpPr>
        <p:spPr>
          <a:xfrm>
            <a:off x="6462660" y="5765828"/>
            <a:ext cx="2435444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B85EC42-8CE1-BB6E-14EC-4E3A381F49C1}"/>
              </a:ext>
            </a:extLst>
          </p:cNvPr>
          <p:cNvCxnSpPr>
            <a:cxnSpLocks/>
          </p:cNvCxnSpPr>
          <p:nvPr/>
        </p:nvCxnSpPr>
        <p:spPr>
          <a:xfrm flipV="1">
            <a:off x="6615060" y="3777061"/>
            <a:ext cx="0" cy="2141167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C74684A-4B20-29AD-4F10-7C4BCE8DDB12}"/>
              </a:ext>
            </a:extLst>
          </p:cNvPr>
          <p:cNvCxnSpPr>
            <a:cxnSpLocks/>
          </p:cNvCxnSpPr>
          <p:nvPr/>
        </p:nvCxnSpPr>
        <p:spPr>
          <a:xfrm flipV="1">
            <a:off x="1955294" y="3786042"/>
            <a:ext cx="4210528" cy="1334635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81DE363-8740-7738-2F02-2D54DA931A5B}"/>
              </a:ext>
            </a:extLst>
          </p:cNvPr>
          <p:cNvCxnSpPr>
            <a:cxnSpLocks/>
          </p:cNvCxnSpPr>
          <p:nvPr/>
        </p:nvCxnSpPr>
        <p:spPr>
          <a:xfrm flipV="1">
            <a:off x="1528763" y="3938442"/>
            <a:ext cx="4789459" cy="753494"/>
          </a:xfrm>
          <a:prstGeom prst="line">
            <a:avLst/>
          </a:prstGeom>
          <a:ln w="635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reeform 23">
            <a:extLst>
              <a:ext uri="{FF2B5EF4-FFF2-40B4-BE49-F238E27FC236}">
                <a16:creationId xmlns:a16="http://schemas.microsoft.com/office/drawing/2014/main" id="{33422578-FDED-8210-4CA8-CFDCE6394272}"/>
              </a:ext>
            </a:extLst>
          </p:cNvPr>
          <p:cNvSpPr/>
          <p:nvPr/>
        </p:nvSpPr>
        <p:spPr>
          <a:xfrm>
            <a:off x="6176933" y="4664207"/>
            <a:ext cx="3666866" cy="994375"/>
          </a:xfrm>
          <a:custGeom>
            <a:avLst/>
            <a:gdLst>
              <a:gd name="connsiteX0" fmla="*/ 0 w 2794000"/>
              <a:gd name="connsiteY0" fmla="*/ 1744366 h 3521487"/>
              <a:gd name="connsiteX1" fmla="*/ 643467 w 2794000"/>
              <a:gd name="connsiteY1" fmla="*/ 3471566 h 3521487"/>
              <a:gd name="connsiteX2" fmla="*/ 1862667 w 2794000"/>
              <a:gd name="connsiteY2" fmla="*/ 17166 h 3521487"/>
              <a:gd name="connsiteX3" fmla="*/ 2794000 w 2794000"/>
              <a:gd name="connsiteY3" fmla="*/ 2387833 h 3521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94000" h="3521487">
                <a:moveTo>
                  <a:pt x="0" y="1744366"/>
                </a:moveTo>
                <a:cubicBezTo>
                  <a:pt x="166511" y="2751899"/>
                  <a:pt x="333023" y="3759433"/>
                  <a:pt x="643467" y="3471566"/>
                </a:cubicBezTo>
                <a:cubicBezTo>
                  <a:pt x="953911" y="3183699"/>
                  <a:pt x="1504245" y="197788"/>
                  <a:pt x="1862667" y="17166"/>
                </a:cubicBezTo>
                <a:cubicBezTo>
                  <a:pt x="2221089" y="-163456"/>
                  <a:pt x="2507544" y="1112188"/>
                  <a:pt x="2794000" y="2387833"/>
                </a:cubicBezTo>
              </a:path>
            </a:pathLst>
          </a:cu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4825758E-90E3-E924-D5BE-D93450FFF654}"/>
              </a:ext>
            </a:extLst>
          </p:cNvPr>
          <p:cNvSpPr/>
          <p:nvPr/>
        </p:nvSpPr>
        <p:spPr>
          <a:xfrm>
            <a:off x="5828517" y="3813775"/>
            <a:ext cx="3666866" cy="2534074"/>
          </a:xfrm>
          <a:custGeom>
            <a:avLst/>
            <a:gdLst>
              <a:gd name="connsiteX0" fmla="*/ 0 w 2794000"/>
              <a:gd name="connsiteY0" fmla="*/ 1744366 h 3521487"/>
              <a:gd name="connsiteX1" fmla="*/ 643467 w 2794000"/>
              <a:gd name="connsiteY1" fmla="*/ 3471566 h 3521487"/>
              <a:gd name="connsiteX2" fmla="*/ 1862667 w 2794000"/>
              <a:gd name="connsiteY2" fmla="*/ 17166 h 3521487"/>
              <a:gd name="connsiteX3" fmla="*/ 2794000 w 2794000"/>
              <a:gd name="connsiteY3" fmla="*/ 2387833 h 3521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94000" h="3521487">
                <a:moveTo>
                  <a:pt x="0" y="1744366"/>
                </a:moveTo>
                <a:cubicBezTo>
                  <a:pt x="166511" y="2751899"/>
                  <a:pt x="333023" y="3759433"/>
                  <a:pt x="643467" y="3471566"/>
                </a:cubicBezTo>
                <a:cubicBezTo>
                  <a:pt x="953911" y="3183699"/>
                  <a:pt x="1504245" y="197788"/>
                  <a:pt x="1862667" y="17166"/>
                </a:cubicBezTo>
                <a:cubicBezTo>
                  <a:pt x="2221089" y="-163456"/>
                  <a:pt x="2507544" y="1112188"/>
                  <a:pt x="2794000" y="2387833"/>
                </a:cubicBezTo>
              </a:path>
            </a:pathLst>
          </a:custGeom>
          <a:noFill/>
          <a:ln w="5080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1BBAD45-C8D0-6A75-FB04-0173349BE347}"/>
              </a:ext>
            </a:extLst>
          </p:cNvPr>
          <p:cNvCxnSpPr/>
          <p:nvPr/>
        </p:nvCxnSpPr>
        <p:spPr>
          <a:xfrm>
            <a:off x="4127282" y="2528888"/>
            <a:ext cx="190657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B2280AA-61B4-4FA6-63AE-77F35DEAFB06}"/>
              </a:ext>
            </a:extLst>
          </p:cNvPr>
          <p:cNvCxnSpPr>
            <a:cxnSpLocks/>
          </p:cNvCxnSpPr>
          <p:nvPr/>
        </p:nvCxnSpPr>
        <p:spPr>
          <a:xfrm flipV="1">
            <a:off x="6033858" y="1438902"/>
            <a:ext cx="0" cy="106955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20EF2F1-112C-3098-2FAD-A5A6C6753447}"/>
              </a:ext>
            </a:extLst>
          </p:cNvPr>
          <p:cNvCxnSpPr>
            <a:cxnSpLocks/>
          </p:cNvCxnSpPr>
          <p:nvPr/>
        </p:nvCxnSpPr>
        <p:spPr>
          <a:xfrm flipH="1">
            <a:off x="6033858" y="1438902"/>
            <a:ext cx="58120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1644F6B-370C-BC66-8335-DA4F8BF9899B}"/>
              </a:ext>
            </a:extLst>
          </p:cNvPr>
          <p:cNvCxnSpPr>
            <a:cxnSpLocks/>
          </p:cNvCxnSpPr>
          <p:nvPr/>
        </p:nvCxnSpPr>
        <p:spPr>
          <a:xfrm>
            <a:off x="6615060" y="1438902"/>
            <a:ext cx="0" cy="6753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EA02DEF-6E19-115E-A15F-BECF6E94CAD7}"/>
              </a:ext>
            </a:extLst>
          </p:cNvPr>
          <p:cNvCxnSpPr/>
          <p:nvPr/>
        </p:nvCxnSpPr>
        <p:spPr>
          <a:xfrm>
            <a:off x="6615060" y="2102460"/>
            <a:ext cx="190657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86314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E4668B-8910-1966-DD17-53AD49BEF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2894A-47FF-4D4A-84EA-3327DF49E5B5}" type="datetime1">
              <a:rPr lang="en-US" smtClean="0"/>
              <a:t>3/19/23</a:t>
            </a:fld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CFD6D9-B789-05E9-71F2-0FAD2B7F3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98A76-ED6B-D54E-BABE-E8A9BFC6A4C6}" type="slidenum">
              <a:rPr lang="en-GB" smtClean="0"/>
              <a:t>31</a:t>
            </a:fld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71CF29F-1862-DE21-3490-CC11D0E13979}"/>
              </a:ext>
            </a:extLst>
          </p:cNvPr>
          <p:cNvSpPr txBox="1"/>
          <p:nvPr/>
        </p:nvSpPr>
        <p:spPr>
          <a:xfrm>
            <a:off x="559209" y="-44632"/>
            <a:ext cx="1123544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0" b="1" dirty="0"/>
              <a:t>Option 1: Train Separately</a:t>
            </a:r>
          </a:p>
        </p:txBody>
      </p:sp>
      <p:pic>
        <p:nvPicPr>
          <p:cNvPr id="3" name="Picture 2" descr="Map&#10;&#10;Description automatically generated">
            <a:extLst>
              <a:ext uri="{FF2B5EF4-FFF2-40B4-BE49-F238E27FC236}">
                <a16:creationId xmlns:a16="http://schemas.microsoft.com/office/drawing/2014/main" id="{B62B9ACA-2C51-E1A2-5C32-7A84889C5BC1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alphaModFix amt="44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9209" y="1195357"/>
            <a:ext cx="5321660" cy="4986815"/>
          </a:xfrm>
          <a:prstGeom prst="rect">
            <a:avLst/>
          </a:prstGeom>
          <a:solidFill>
            <a:schemeClr val="bg1">
              <a:alpha val="32133"/>
            </a:schemeClr>
          </a:solidFill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B47CCAF5-8186-888B-6BC2-4669E112E6F5}"/>
              </a:ext>
            </a:extLst>
          </p:cNvPr>
          <p:cNvSpPr/>
          <p:nvPr/>
        </p:nvSpPr>
        <p:spPr>
          <a:xfrm>
            <a:off x="1267619" y="4633196"/>
            <a:ext cx="381000" cy="3619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8BB01DD-740E-40D4-4ED4-8911A1A47AD1}"/>
              </a:ext>
            </a:extLst>
          </p:cNvPr>
          <p:cNvSpPr/>
          <p:nvPr/>
        </p:nvSpPr>
        <p:spPr>
          <a:xfrm>
            <a:off x="1458119" y="4005411"/>
            <a:ext cx="381000" cy="3619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6BCADC4-06BE-3F4B-4F30-3AEADAC4AC85}"/>
              </a:ext>
            </a:extLst>
          </p:cNvPr>
          <p:cNvSpPr/>
          <p:nvPr/>
        </p:nvSpPr>
        <p:spPr>
          <a:xfrm>
            <a:off x="3029539" y="2272574"/>
            <a:ext cx="381000" cy="3619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4E48D03-F8C3-D4E8-8591-730851A67247}"/>
              </a:ext>
            </a:extLst>
          </p:cNvPr>
          <p:cNvSpPr/>
          <p:nvPr/>
        </p:nvSpPr>
        <p:spPr>
          <a:xfrm>
            <a:off x="3364695" y="1552991"/>
            <a:ext cx="381000" cy="3619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D5A8BE0-664F-F57E-D0A8-59777E537A00}"/>
              </a:ext>
            </a:extLst>
          </p:cNvPr>
          <p:cNvSpPr/>
          <p:nvPr/>
        </p:nvSpPr>
        <p:spPr>
          <a:xfrm>
            <a:off x="4060480" y="1693606"/>
            <a:ext cx="381000" cy="3619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C0D4B96-9CA4-72E0-EF65-2B6F4A7BC267}"/>
              </a:ext>
            </a:extLst>
          </p:cNvPr>
          <p:cNvSpPr/>
          <p:nvPr/>
        </p:nvSpPr>
        <p:spPr>
          <a:xfrm>
            <a:off x="2233204" y="4211937"/>
            <a:ext cx="381000" cy="3619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EDA0E53-AE60-113D-D476-44F2E8187E2D}"/>
              </a:ext>
            </a:extLst>
          </p:cNvPr>
          <p:cNvSpPr/>
          <p:nvPr/>
        </p:nvSpPr>
        <p:spPr>
          <a:xfrm>
            <a:off x="4441480" y="5183213"/>
            <a:ext cx="381000" cy="3619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9D2FB0A-68FD-C910-A80B-AEAC044FC391}"/>
              </a:ext>
            </a:extLst>
          </p:cNvPr>
          <p:cNvSpPr/>
          <p:nvPr/>
        </p:nvSpPr>
        <p:spPr>
          <a:xfrm>
            <a:off x="4970674" y="5183213"/>
            <a:ext cx="381000" cy="3619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886992E-F5D4-E0AB-A1FC-7CF1B6AB9E21}"/>
              </a:ext>
            </a:extLst>
          </p:cNvPr>
          <p:cNvSpPr/>
          <p:nvPr/>
        </p:nvSpPr>
        <p:spPr>
          <a:xfrm>
            <a:off x="5472421" y="4604245"/>
            <a:ext cx="381000" cy="3619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FDB09E4-538A-DD98-0A51-1991F4E2D5E4}"/>
              </a:ext>
            </a:extLst>
          </p:cNvPr>
          <p:cNvCxnSpPr>
            <a:cxnSpLocks/>
          </p:cNvCxnSpPr>
          <p:nvPr/>
        </p:nvCxnSpPr>
        <p:spPr>
          <a:xfrm>
            <a:off x="721685" y="5183213"/>
            <a:ext cx="2435444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7BD64C7-57D7-66DB-2ABD-62B52CD4D4EB}"/>
              </a:ext>
            </a:extLst>
          </p:cNvPr>
          <p:cNvCxnSpPr>
            <a:cxnSpLocks/>
          </p:cNvCxnSpPr>
          <p:nvPr/>
        </p:nvCxnSpPr>
        <p:spPr>
          <a:xfrm flipV="1">
            <a:off x="874085" y="3194446"/>
            <a:ext cx="0" cy="2141167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5A70BAB-CB47-13EE-2AB3-BA21104E8416}"/>
              </a:ext>
            </a:extLst>
          </p:cNvPr>
          <p:cNvCxnSpPr>
            <a:cxnSpLocks/>
          </p:cNvCxnSpPr>
          <p:nvPr/>
        </p:nvCxnSpPr>
        <p:spPr>
          <a:xfrm>
            <a:off x="2588585" y="2833124"/>
            <a:ext cx="2435444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139CBAC-5920-4D30-4C89-A2841B218CA0}"/>
              </a:ext>
            </a:extLst>
          </p:cNvPr>
          <p:cNvCxnSpPr>
            <a:cxnSpLocks/>
          </p:cNvCxnSpPr>
          <p:nvPr/>
        </p:nvCxnSpPr>
        <p:spPr>
          <a:xfrm flipV="1">
            <a:off x="2740985" y="844357"/>
            <a:ext cx="0" cy="2141167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B4A1406-FD3A-3B67-4996-E9990A8AA17E}"/>
              </a:ext>
            </a:extLst>
          </p:cNvPr>
          <p:cNvCxnSpPr>
            <a:cxnSpLocks/>
          </p:cNvCxnSpPr>
          <p:nvPr/>
        </p:nvCxnSpPr>
        <p:spPr>
          <a:xfrm>
            <a:off x="4174497" y="5707088"/>
            <a:ext cx="2435444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B85EC42-8CE1-BB6E-14EC-4E3A381F49C1}"/>
              </a:ext>
            </a:extLst>
          </p:cNvPr>
          <p:cNvCxnSpPr>
            <a:cxnSpLocks/>
          </p:cNvCxnSpPr>
          <p:nvPr/>
        </p:nvCxnSpPr>
        <p:spPr>
          <a:xfrm flipV="1">
            <a:off x="4326897" y="3718321"/>
            <a:ext cx="0" cy="2141167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C74684A-4B20-29AD-4F10-7C4BCE8DDB12}"/>
              </a:ext>
            </a:extLst>
          </p:cNvPr>
          <p:cNvCxnSpPr>
            <a:cxnSpLocks/>
          </p:cNvCxnSpPr>
          <p:nvPr/>
        </p:nvCxnSpPr>
        <p:spPr>
          <a:xfrm flipV="1">
            <a:off x="321588" y="3531466"/>
            <a:ext cx="4210528" cy="1334635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81DE363-8740-7738-2F02-2D54DA931A5B}"/>
              </a:ext>
            </a:extLst>
          </p:cNvPr>
          <p:cNvCxnSpPr>
            <a:cxnSpLocks/>
          </p:cNvCxnSpPr>
          <p:nvPr/>
        </p:nvCxnSpPr>
        <p:spPr>
          <a:xfrm flipV="1">
            <a:off x="57152" y="3879702"/>
            <a:ext cx="3972907" cy="694185"/>
          </a:xfrm>
          <a:prstGeom prst="line">
            <a:avLst/>
          </a:prstGeom>
          <a:ln w="635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reeform 23">
            <a:extLst>
              <a:ext uri="{FF2B5EF4-FFF2-40B4-BE49-F238E27FC236}">
                <a16:creationId xmlns:a16="http://schemas.microsoft.com/office/drawing/2014/main" id="{33422578-FDED-8210-4CA8-CFDCE6394272}"/>
              </a:ext>
            </a:extLst>
          </p:cNvPr>
          <p:cNvSpPr/>
          <p:nvPr/>
        </p:nvSpPr>
        <p:spPr>
          <a:xfrm>
            <a:off x="3888770" y="4605467"/>
            <a:ext cx="3666866" cy="994375"/>
          </a:xfrm>
          <a:custGeom>
            <a:avLst/>
            <a:gdLst>
              <a:gd name="connsiteX0" fmla="*/ 0 w 2794000"/>
              <a:gd name="connsiteY0" fmla="*/ 1744366 h 3521487"/>
              <a:gd name="connsiteX1" fmla="*/ 643467 w 2794000"/>
              <a:gd name="connsiteY1" fmla="*/ 3471566 h 3521487"/>
              <a:gd name="connsiteX2" fmla="*/ 1862667 w 2794000"/>
              <a:gd name="connsiteY2" fmla="*/ 17166 h 3521487"/>
              <a:gd name="connsiteX3" fmla="*/ 2794000 w 2794000"/>
              <a:gd name="connsiteY3" fmla="*/ 2387833 h 3521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94000" h="3521487">
                <a:moveTo>
                  <a:pt x="0" y="1744366"/>
                </a:moveTo>
                <a:cubicBezTo>
                  <a:pt x="166511" y="2751899"/>
                  <a:pt x="333023" y="3759433"/>
                  <a:pt x="643467" y="3471566"/>
                </a:cubicBezTo>
                <a:cubicBezTo>
                  <a:pt x="953911" y="3183699"/>
                  <a:pt x="1504245" y="197788"/>
                  <a:pt x="1862667" y="17166"/>
                </a:cubicBezTo>
                <a:cubicBezTo>
                  <a:pt x="2221089" y="-163456"/>
                  <a:pt x="2507544" y="1112188"/>
                  <a:pt x="2794000" y="2387833"/>
                </a:cubicBezTo>
              </a:path>
            </a:pathLst>
          </a:cu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4825758E-90E3-E924-D5BE-D93450FFF654}"/>
              </a:ext>
            </a:extLst>
          </p:cNvPr>
          <p:cNvSpPr/>
          <p:nvPr/>
        </p:nvSpPr>
        <p:spPr>
          <a:xfrm>
            <a:off x="3540354" y="3755035"/>
            <a:ext cx="3666866" cy="2534074"/>
          </a:xfrm>
          <a:custGeom>
            <a:avLst/>
            <a:gdLst>
              <a:gd name="connsiteX0" fmla="*/ 0 w 2794000"/>
              <a:gd name="connsiteY0" fmla="*/ 1744366 h 3521487"/>
              <a:gd name="connsiteX1" fmla="*/ 643467 w 2794000"/>
              <a:gd name="connsiteY1" fmla="*/ 3471566 h 3521487"/>
              <a:gd name="connsiteX2" fmla="*/ 1862667 w 2794000"/>
              <a:gd name="connsiteY2" fmla="*/ 17166 h 3521487"/>
              <a:gd name="connsiteX3" fmla="*/ 2794000 w 2794000"/>
              <a:gd name="connsiteY3" fmla="*/ 2387833 h 3521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94000" h="3521487">
                <a:moveTo>
                  <a:pt x="0" y="1744366"/>
                </a:moveTo>
                <a:cubicBezTo>
                  <a:pt x="166511" y="2751899"/>
                  <a:pt x="333023" y="3759433"/>
                  <a:pt x="643467" y="3471566"/>
                </a:cubicBezTo>
                <a:cubicBezTo>
                  <a:pt x="953911" y="3183699"/>
                  <a:pt x="1504245" y="197788"/>
                  <a:pt x="1862667" y="17166"/>
                </a:cubicBezTo>
                <a:cubicBezTo>
                  <a:pt x="2221089" y="-163456"/>
                  <a:pt x="2507544" y="1112188"/>
                  <a:pt x="2794000" y="2387833"/>
                </a:cubicBezTo>
              </a:path>
            </a:pathLst>
          </a:custGeom>
          <a:noFill/>
          <a:ln w="5080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1BBAD45-C8D0-6A75-FB04-0173349BE347}"/>
              </a:ext>
            </a:extLst>
          </p:cNvPr>
          <p:cNvCxnSpPr/>
          <p:nvPr/>
        </p:nvCxnSpPr>
        <p:spPr>
          <a:xfrm>
            <a:off x="1839119" y="2470148"/>
            <a:ext cx="190657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B2280AA-61B4-4FA6-63AE-77F35DEAFB06}"/>
              </a:ext>
            </a:extLst>
          </p:cNvPr>
          <p:cNvCxnSpPr>
            <a:cxnSpLocks/>
          </p:cNvCxnSpPr>
          <p:nvPr/>
        </p:nvCxnSpPr>
        <p:spPr>
          <a:xfrm flipV="1">
            <a:off x="3745695" y="1380162"/>
            <a:ext cx="0" cy="106955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20EF2F1-112C-3098-2FAD-A5A6C6753447}"/>
              </a:ext>
            </a:extLst>
          </p:cNvPr>
          <p:cNvCxnSpPr>
            <a:cxnSpLocks/>
          </p:cNvCxnSpPr>
          <p:nvPr/>
        </p:nvCxnSpPr>
        <p:spPr>
          <a:xfrm flipH="1">
            <a:off x="3745695" y="1380162"/>
            <a:ext cx="58120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1644F6B-370C-BC66-8335-DA4F8BF9899B}"/>
              </a:ext>
            </a:extLst>
          </p:cNvPr>
          <p:cNvCxnSpPr>
            <a:cxnSpLocks/>
          </p:cNvCxnSpPr>
          <p:nvPr/>
        </p:nvCxnSpPr>
        <p:spPr>
          <a:xfrm>
            <a:off x="4326897" y="1380162"/>
            <a:ext cx="0" cy="6753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EA02DEF-6E19-115E-A15F-BECF6E94CAD7}"/>
              </a:ext>
            </a:extLst>
          </p:cNvPr>
          <p:cNvCxnSpPr/>
          <p:nvPr/>
        </p:nvCxnSpPr>
        <p:spPr>
          <a:xfrm>
            <a:off x="4326897" y="2043720"/>
            <a:ext cx="190657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00822F72-76A4-F625-44C7-1F47B854DC2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217201" y="1297291"/>
            <a:ext cx="6915059" cy="1779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5364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E4668B-8910-1966-DD17-53AD49BEF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2894A-47FF-4D4A-84EA-3327DF49E5B5}" type="datetime1">
              <a:rPr lang="en-US" smtClean="0"/>
              <a:t>3/19/23</a:t>
            </a:fld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CFD6D9-B789-05E9-71F2-0FAD2B7F3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98A76-ED6B-D54E-BABE-E8A9BFC6A4C6}" type="slidenum">
              <a:rPr lang="en-GB" smtClean="0"/>
              <a:t>32</a:t>
            </a:fld>
            <a:endParaRPr lang="en-GB"/>
          </a:p>
        </p:txBody>
      </p:sp>
      <p:pic>
        <p:nvPicPr>
          <p:cNvPr id="21" name="Picture 20" descr="Map&#10;&#10;Description automatically generated">
            <a:extLst>
              <a:ext uri="{FF2B5EF4-FFF2-40B4-BE49-F238E27FC236}">
                <a16:creationId xmlns:a16="http://schemas.microsoft.com/office/drawing/2014/main" id="{F13A5AB7-27BA-C469-0E87-BEEB155CF61C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alphaModFix amt="44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47372" y="1254097"/>
            <a:ext cx="5321660" cy="4986815"/>
          </a:xfrm>
          <a:prstGeom prst="rect">
            <a:avLst/>
          </a:prstGeom>
          <a:solidFill>
            <a:schemeClr val="bg1">
              <a:alpha val="32133"/>
            </a:schemeClr>
          </a:solidFill>
        </p:spPr>
      </p:pic>
      <p:sp>
        <p:nvSpPr>
          <p:cNvPr id="22" name="Oval 21">
            <a:extLst>
              <a:ext uri="{FF2B5EF4-FFF2-40B4-BE49-F238E27FC236}">
                <a16:creationId xmlns:a16="http://schemas.microsoft.com/office/drawing/2014/main" id="{54CE17AB-C86B-E5D2-6BD6-D47118863386}"/>
              </a:ext>
            </a:extLst>
          </p:cNvPr>
          <p:cNvSpPr/>
          <p:nvPr/>
        </p:nvSpPr>
        <p:spPr>
          <a:xfrm>
            <a:off x="3555782" y="4691936"/>
            <a:ext cx="381000" cy="3619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4CC7E5FC-BEAE-F489-EBE3-6FACD5EB2483}"/>
              </a:ext>
            </a:extLst>
          </p:cNvPr>
          <p:cNvSpPr/>
          <p:nvPr/>
        </p:nvSpPr>
        <p:spPr>
          <a:xfrm>
            <a:off x="3652111" y="4003497"/>
            <a:ext cx="381000" cy="3619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A46ED48-A41E-56E2-266C-85E2A47EF7C5}"/>
              </a:ext>
            </a:extLst>
          </p:cNvPr>
          <p:cNvSpPr/>
          <p:nvPr/>
        </p:nvSpPr>
        <p:spPr>
          <a:xfrm>
            <a:off x="4610780" y="2241647"/>
            <a:ext cx="381000" cy="3619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1C3DB06-BFE4-5DE3-C3CA-2007642F0188}"/>
              </a:ext>
            </a:extLst>
          </p:cNvPr>
          <p:cNvSpPr/>
          <p:nvPr/>
        </p:nvSpPr>
        <p:spPr>
          <a:xfrm>
            <a:off x="5081359" y="1571371"/>
            <a:ext cx="381000" cy="3619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5824BAA-9F43-1AC2-610B-E6ECECAA3651}"/>
              </a:ext>
            </a:extLst>
          </p:cNvPr>
          <p:cNvSpPr/>
          <p:nvPr/>
        </p:nvSpPr>
        <p:spPr>
          <a:xfrm>
            <a:off x="7071167" y="1969364"/>
            <a:ext cx="381000" cy="3619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5A3D08BB-9A16-4D00-87C7-82B278B3EBBB}"/>
              </a:ext>
            </a:extLst>
          </p:cNvPr>
          <p:cNvSpPr/>
          <p:nvPr/>
        </p:nvSpPr>
        <p:spPr>
          <a:xfrm>
            <a:off x="4600127" y="4453359"/>
            <a:ext cx="381000" cy="3619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8A749AF-78EA-41CB-C4B5-A56B473670EF}"/>
              </a:ext>
            </a:extLst>
          </p:cNvPr>
          <p:cNvCxnSpPr>
            <a:cxnSpLocks/>
          </p:cNvCxnSpPr>
          <p:nvPr/>
        </p:nvCxnSpPr>
        <p:spPr>
          <a:xfrm flipV="1">
            <a:off x="1955294" y="3786042"/>
            <a:ext cx="4210528" cy="1334635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C7DADCE-56A8-8EC0-78D3-A897457D1F3F}"/>
              </a:ext>
            </a:extLst>
          </p:cNvPr>
          <p:cNvCxnSpPr>
            <a:cxnSpLocks/>
          </p:cNvCxnSpPr>
          <p:nvPr/>
        </p:nvCxnSpPr>
        <p:spPr>
          <a:xfrm flipV="1">
            <a:off x="3517687" y="1730730"/>
            <a:ext cx="4455234" cy="518611"/>
          </a:xfrm>
          <a:prstGeom prst="line">
            <a:avLst/>
          </a:prstGeom>
          <a:ln w="635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Graphic 29" descr="Skating with solid fill">
            <a:extLst>
              <a:ext uri="{FF2B5EF4-FFF2-40B4-BE49-F238E27FC236}">
                <a16:creationId xmlns:a16="http://schemas.microsoft.com/office/drawing/2014/main" id="{E7171F97-24C8-AEA2-B885-82B2C811F6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0191" y="4815309"/>
            <a:ext cx="914400" cy="914400"/>
          </a:xfrm>
          <a:prstGeom prst="rect">
            <a:avLst/>
          </a:prstGeom>
        </p:spPr>
      </p:pic>
      <p:pic>
        <p:nvPicPr>
          <p:cNvPr id="31" name="Graphic 30" descr="Cycling with solid fill">
            <a:extLst>
              <a:ext uri="{FF2B5EF4-FFF2-40B4-BE49-F238E27FC236}">
                <a16:creationId xmlns:a16="http://schemas.microsoft.com/office/drawing/2014/main" id="{85BF45AA-19F1-2161-1D3C-B67CD0487DD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728836" y="1532835"/>
            <a:ext cx="914400" cy="9144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71CF29F-1862-DE21-3490-CC11D0E13979}"/>
              </a:ext>
            </a:extLst>
          </p:cNvPr>
          <p:cNvSpPr txBox="1"/>
          <p:nvPr/>
        </p:nvSpPr>
        <p:spPr>
          <a:xfrm>
            <a:off x="596344" y="128429"/>
            <a:ext cx="867102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0" b="1" dirty="0"/>
              <a:t>Pro: Personalization</a:t>
            </a:r>
          </a:p>
        </p:txBody>
      </p:sp>
    </p:spTree>
    <p:extLst>
      <p:ext uri="{BB962C8B-B14F-4D97-AF65-F5344CB8AC3E}">
        <p14:creationId xmlns:p14="http://schemas.microsoft.com/office/powerpoint/2010/main" val="29949571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E4668B-8910-1966-DD17-53AD49BEF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2894A-47FF-4D4A-84EA-3327DF49E5B5}" type="datetime1">
              <a:rPr lang="en-US" smtClean="0"/>
              <a:t>3/19/23</a:t>
            </a:fld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CFD6D9-B789-05E9-71F2-0FAD2B7F3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98A76-ED6B-D54E-BABE-E8A9BFC6A4C6}" type="slidenum">
              <a:rPr lang="en-GB" smtClean="0"/>
              <a:t>33</a:t>
            </a:fld>
            <a:endParaRPr lang="en-GB"/>
          </a:p>
        </p:txBody>
      </p:sp>
      <p:pic>
        <p:nvPicPr>
          <p:cNvPr id="21" name="Picture 20" descr="Map&#10;&#10;Description automatically generated">
            <a:extLst>
              <a:ext uri="{FF2B5EF4-FFF2-40B4-BE49-F238E27FC236}">
                <a16:creationId xmlns:a16="http://schemas.microsoft.com/office/drawing/2014/main" id="{F13A5AB7-27BA-C469-0E87-BEEB155CF61C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alphaModFix amt="44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47372" y="1254097"/>
            <a:ext cx="5321660" cy="4986815"/>
          </a:xfrm>
          <a:prstGeom prst="rect">
            <a:avLst/>
          </a:prstGeom>
          <a:solidFill>
            <a:schemeClr val="bg1">
              <a:alpha val="32133"/>
            </a:schemeClr>
          </a:solidFill>
        </p:spPr>
      </p:pic>
      <p:sp>
        <p:nvSpPr>
          <p:cNvPr id="22" name="Oval 21">
            <a:extLst>
              <a:ext uri="{FF2B5EF4-FFF2-40B4-BE49-F238E27FC236}">
                <a16:creationId xmlns:a16="http://schemas.microsoft.com/office/drawing/2014/main" id="{54CE17AB-C86B-E5D2-6BD6-D47118863386}"/>
              </a:ext>
            </a:extLst>
          </p:cNvPr>
          <p:cNvSpPr/>
          <p:nvPr/>
        </p:nvSpPr>
        <p:spPr>
          <a:xfrm>
            <a:off x="3128084" y="4365447"/>
            <a:ext cx="381000" cy="3619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4CC7E5FC-BEAE-F489-EBE3-6FACD5EB2483}"/>
              </a:ext>
            </a:extLst>
          </p:cNvPr>
          <p:cNvSpPr/>
          <p:nvPr/>
        </p:nvSpPr>
        <p:spPr>
          <a:xfrm>
            <a:off x="3652111" y="4003497"/>
            <a:ext cx="381000" cy="3619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A46ED48-A41E-56E2-266C-85E2A47EF7C5}"/>
              </a:ext>
            </a:extLst>
          </p:cNvPr>
          <p:cNvSpPr/>
          <p:nvPr/>
        </p:nvSpPr>
        <p:spPr>
          <a:xfrm>
            <a:off x="4610780" y="2241647"/>
            <a:ext cx="381000" cy="3619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1C3DB06-BFE4-5DE3-C3CA-2007642F0188}"/>
              </a:ext>
            </a:extLst>
          </p:cNvPr>
          <p:cNvSpPr/>
          <p:nvPr/>
        </p:nvSpPr>
        <p:spPr>
          <a:xfrm>
            <a:off x="5081359" y="1571371"/>
            <a:ext cx="381000" cy="3619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5824BAA-9F43-1AC2-610B-E6ECECAA3651}"/>
              </a:ext>
            </a:extLst>
          </p:cNvPr>
          <p:cNvSpPr/>
          <p:nvPr/>
        </p:nvSpPr>
        <p:spPr>
          <a:xfrm>
            <a:off x="7071167" y="1969364"/>
            <a:ext cx="381000" cy="3619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5A3D08BB-9A16-4D00-87C7-82B278B3EBBB}"/>
              </a:ext>
            </a:extLst>
          </p:cNvPr>
          <p:cNvSpPr/>
          <p:nvPr/>
        </p:nvSpPr>
        <p:spPr>
          <a:xfrm>
            <a:off x="2656872" y="4924872"/>
            <a:ext cx="381000" cy="3619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C7DADCE-56A8-8EC0-78D3-A897457D1F3F}"/>
              </a:ext>
            </a:extLst>
          </p:cNvPr>
          <p:cNvCxnSpPr>
            <a:cxnSpLocks/>
          </p:cNvCxnSpPr>
          <p:nvPr/>
        </p:nvCxnSpPr>
        <p:spPr>
          <a:xfrm flipV="1">
            <a:off x="3517687" y="1730730"/>
            <a:ext cx="4455234" cy="518611"/>
          </a:xfrm>
          <a:prstGeom prst="line">
            <a:avLst/>
          </a:prstGeom>
          <a:ln w="635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Graphic 29" descr="Skating with solid fill">
            <a:extLst>
              <a:ext uri="{FF2B5EF4-FFF2-40B4-BE49-F238E27FC236}">
                <a16:creationId xmlns:a16="http://schemas.microsoft.com/office/drawing/2014/main" id="{E7171F97-24C8-AEA2-B885-82B2C811F6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0191" y="4815309"/>
            <a:ext cx="914400" cy="914400"/>
          </a:xfrm>
          <a:prstGeom prst="rect">
            <a:avLst/>
          </a:prstGeom>
        </p:spPr>
      </p:pic>
      <p:pic>
        <p:nvPicPr>
          <p:cNvPr id="31" name="Graphic 30" descr="Cycling with solid fill">
            <a:extLst>
              <a:ext uri="{FF2B5EF4-FFF2-40B4-BE49-F238E27FC236}">
                <a16:creationId xmlns:a16="http://schemas.microsoft.com/office/drawing/2014/main" id="{85BF45AA-19F1-2161-1D3C-B67CD0487DD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728836" y="1532835"/>
            <a:ext cx="914400" cy="9144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71CF29F-1862-DE21-3490-CC11D0E13979}"/>
              </a:ext>
            </a:extLst>
          </p:cNvPr>
          <p:cNvSpPr txBox="1"/>
          <p:nvPr/>
        </p:nvSpPr>
        <p:spPr>
          <a:xfrm>
            <a:off x="596344" y="128429"/>
            <a:ext cx="696145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0" b="1" dirty="0"/>
              <a:t>Con: Overfitting</a:t>
            </a:r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91B2219B-A914-4F5F-B434-3AA9F80E5FA8}"/>
              </a:ext>
            </a:extLst>
          </p:cNvPr>
          <p:cNvSpPr/>
          <p:nvPr/>
        </p:nvSpPr>
        <p:spPr>
          <a:xfrm>
            <a:off x="2373168" y="4111472"/>
            <a:ext cx="2313248" cy="994375"/>
          </a:xfrm>
          <a:custGeom>
            <a:avLst/>
            <a:gdLst>
              <a:gd name="connsiteX0" fmla="*/ 0 w 2794000"/>
              <a:gd name="connsiteY0" fmla="*/ 1744366 h 3521487"/>
              <a:gd name="connsiteX1" fmla="*/ 643467 w 2794000"/>
              <a:gd name="connsiteY1" fmla="*/ 3471566 h 3521487"/>
              <a:gd name="connsiteX2" fmla="*/ 1862667 w 2794000"/>
              <a:gd name="connsiteY2" fmla="*/ 17166 h 3521487"/>
              <a:gd name="connsiteX3" fmla="*/ 2794000 w 2794000"/>
              <a:gd name="connsiteY3" fmla="*/ 2387833 h 3521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94000" h="3521487">
                <a:moveTo>
                  <a:pt x="0" y="1744366"/>
                </a:moveTo>
                <a:cubicBezTo>
                  <a:pt x="166511" y="2751899"/>
                  <a:pt x="333023" y="3759433"/>
                  <a:pt x="643467" y="3471566"/>
                </a:cubicBezTo>
                <a:cubicBezTo>
                  <a:pt x="953911" y="3183699"/>
                  <a:pt x="1504245" y="197788"/>
                  <a:pt x="1862667" y="17166"/>
                </a:cubicBezTo>
                <a:cubicBezTo>
                  <a:pt x="2221089" y="-163456"/>
                  <a:pt x="2507544" y="1112188"/>
                  <a:pt x="2794000" y="2387833"/>
                </a:cubicBezTo>
              </a:path>
            </a:pathLst>
          </a:cu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raphic 8" descr="Danger with solid fill">
            <a:extLst>
              <a:ext uri="{FF2B5EF4-FFF2-40B4-BE49-F238E27FC236}">
                <a16:creationId xmlns:a16="http://schemas.microsoft.com/office/drawing/2014/main" id="{DCF3277F-DC96-2A2C-2D0C-4C5A025913E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509084" y="4739135"/>
            <a:ext cx="1367832" cy="1367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21269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E4668B-8910-1966-DD17-53AD49BEF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2894A-47FF-4D4A-84EA-3327DF49E5B5}" type="datetime1">
              <a:rPr lang="en-US" smtClean="0"/>
              <a:t>3/19/23</a:t>
            </a:fld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CFD6D9-B789-05E9-71F2-0FAD2B7F3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98A76-ED6B-D54E-BABE-E8A9BFC6A4C6}" type="slidenum">
              <a:rPr lang="en-GB" smtClean="0"/>
              <a:t>34</a:t>
            </a:fld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71CF29F-1862-DE21-3490-CC11D0E13979}"/>
              </a:ext>
            </a:extLst>
          </p:cNvPr>
          <p:cNvSpPr txBox="1"/>
          <p:nvPr/>
        </p:nvSpPr>
        <p:spPr>
          <a:xfrm>
            <a:off x="559209" y="-44632"/>
            <a:ext cx="1016412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0" b="1" dirty="0"/>
              <a:t>Option 2: Global Model</a:t>
            </a:r>
          </a:p>
        </p:txBody>
      </p:sp>
      <p:pic>
        <p:nvPicPr>
          <p:cNvPr id="3" name="Picture 2" descr="Map&#10;&#10;Description automatically generated">
            <a:extLst>
              <a:ext uri="{FF2B5EF4-FFF2-40B4-BE49-F238E27FC236}">
                <a16:creationId xmlns:a16="http://schemas.microsoft.com/office/drawing/2014/main" id="{B62B9ACA-2C51-E1A2-5C32-7A84889C5BC1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alphaModFix amt="44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47372" y="1254097"/>
            <a:ext cx="5321660" cy="4986815"/>
          </a:xfrm>
          <a:prstGeom prst="rect">
            <a:avLst/>
          </a:prstGeom>
          <a:solidFill>
            <a:schemeClr val="bg1">
              <a:alpha val="32133"/>
            </a:schemeClr>
          </a:solidFill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B47CCAF5-8186-888B-6BC2-4669E112E6F5}"/>
              </a:ext>
            </a:extLst>
          </p:cNvPr>
          <p:cNvSpPr/>
          <p:nvPr/>
        </p:nvSpPr>
        <p:spPr>
          <a:xfrm>
            <a:off x="3555782" y="4691936"/>
            <a:ext cx="381000" cy="3619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8BB01DD-740E-40D4-4ED4-8911A1A47AD1}"/>
              </a:ext>
            </a:extLst>
          </p:cNvPr>
          <p:cNvSpPr/>
          <p:nvPr/>
        </p:nvSpPr>
        <p:spPr>
          <a:xfrm>
            <a:off x="3746282" y="4064151"/>
            <a:ext cx="381000" cy="3619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6BCADC4-06BE-3F4B-4F30-3AEADAC4AC85}"/>
              </a:ext>
            </a:extLst>
          </p:cNvPr>
          <p:cNvSpPr/>
          <p:nvPr/>
        </p:nvSpPr>
        <p:spPr>
          <a:xfrm>
            <a:off x="5317702" y="2331314"/>
            <a:ext cx="381000" cy="3619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4E48D03-F8C3-D4E8-8591-730851A67247}"/>
              </a:ext>
            </a:extLst>
          </p:cNvPr>
          <p:cNvSpPr/>
          <p:nvPr/>
        </p:nvSpPr>
        <p:spPr>
          <a:xfrm>
            <a:off x="5652858" y="1611731"/>
            <a:ext cx="381000" cy="3619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D5A8BE0-664F-F57E-D0A8-59777E537A00}"/>
              </a:ext>
            </a:extLst>
          </p:cNvPr>
          <p:cNvSpPr/>
          <p:nvPr/>
        </p:nvSpPr>
        <p:spPr>
          <a:xfrm>
            <a:off x="6348643" y="1752346"/>
            <a:ext cx="381000" cy="3619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C0D4B96-9CA4-72E0-EF65-2B6F4A7BC267}"/>
              </a:ext>
            </a:extLst>
          </p:cNvPr>
          <p:cNvSpPr/>
          <p:nvPr/>
        </p:nvSpPr>
        <p:spPr>
          <a:xfrm>
            <a:off x="4521367" y="4270677"/>
            <a:ext cx="381000" cy="3619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EDA0E53-AE60-113D-D476-44F2E8187E2D}"/>
              </a:ext>
            </a:extLst>
          </p:cNvPr>
          <p:cNvSpPr/>
          <p:nvPr/>
        </p:nvSpPr>
        <p:spPr>
          <a:xfrm>
            <a:off x="6729643" y="5241953"/>
            <a:ext cx="381000" cy="3619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9D2FB0A-68FD-C910-A80B-AEAC044FC391}"/>
              </a:ext>
            </a:extLst>
          </p:cNvPr>
          <p:cNvSpPr/>
          <p:nvPr/>
        </p:nvSpPr>
        <p:spPr>
          <a:xfrm>
            <a:off x="7258837" y="5241953"/>
            <a:ext cx="381000" cy="3619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886992E-F5D4-E0AB-A1FC-7CF1B6AB9E21}"/>
              </a:ext>
            </a:extLst>
          </p:cNvPr>
          <p:cNvSpPr/>
          <p:nvPr/>
        </p:nvSpPr>
        <p:spPr>
          <a:xfrm>
            <a:off x="7760584" y="4662985"/>
            <a:ext cx="381000" cy="3619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FDB09E4-538A-DD98-0A51-1991F4E2D5E4}"/>
              </a:ext>
            </a:extLst>
          </p:cNvPr>
          <p:cNvCxnSpPr>
            <a:cxnSpLocks/>
          </p:cNvCxnSpPr>
          <p:nvPr/>
        </p:nvCxnSpPr>
        <p:spPr>
          <a:xfrm>
            <a:off x="3009848" y="5241953"/>
            <a:ext cx="2435444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7BD64C7-57D7-66DB-2ABD-62B52CD4D4EB}"/>
              </a:ext>
            </a:extLst>
          </p:cNvPr>
          <p:cNvCxnSpPr>
            <a:cxnSpLocks/>
          </p:cNvCxnSpPr>
          <p:nvPr/>
        </p:nvCxnSpPr>
        <p:spPr>
          <a:xfrm flipV="1">
            <a:off x="3162248" y="3253186"/>
            <a:ext cx="0" cy="2141167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5A70BAB-CB47-13EE-2AB3-BA21104E8416}"/>
              </a:ext>
            </a:extLst>
          </p:cNvPr>
          <p:cNvCxnSpPr>
            <a:cxnSpLocks/>
          </p:cNvCxnSpPr>
          <p:nvPr/>
        </p:nvCxnSpPr>
        <p:spPr>
          <a:xfrm>
            <a:off x="4876748" y="2891864"/>
            <a:ext cx="2435444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139CBAC-5920-4D30-4C89-A2841B218CA0}"/>
              </a:ext>
            </a:extLst>
          </p:cNvPr>
          <p:cNvCxnSpPr>
            <a:cxnSpLocks/>
          </p:cNvCxnSpPr>
          <p:nvPr/>
        </p:nvCxnSpPr>
        <p:spPr>
          <a:xfrm flipV="1">
            <a:off x="5029148" y="903097"/>
            <a:ext cx="0" cy="2141167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B4A1406-FD3A-3B67-4996-E9990A8AA17E}"/>
              </a:ext>
            </a:extLst>
          </p:cNvPr>
          <p:cNvCxnSpPr>
            <a:cxnSpLocks/>
          </p:cNvCxnSpPr>
          <p:nvPr/>
        </p:nvCxnSpPr>
        <p:spPr>
          <a:xfrm>
            <a:off x="6462660" y="5765828"/>
            <a:ext cx="2435444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B85EC42-8CE1-BB6E-14EC-4E3A381F49C1}"/>
              </a:ext>
            </a:extLst>
          </p:cNvPr>
          <p:cNvCxnSpPr>
            <a:cxnSpLocks/>
          </p:cNvCxnSpPr>
          <p:nvPr/>
        </p:nvCxnSpPr>
        <p:spPr>
          <a:xfrm flipV="1">
            <a:off x="6615060" y="3777061"/>
            <a:ext cx="0" cy="2141167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C74684A-4B20-29AD-4F10-7C4BCE8DDB12}"/>
              </a:ext>
            </a:extLst>
          </p:cNvPr>
          <p:cNvCxnSpPr>
            <a:cxnSpLocks/>
          </p:cNvCxnSpPr>
          <p:nvPr/>
        </p:nvCxnSpPr>
        <p:spPr>
          <a:xfrm flipV="1">
            <a:off x="1955294" y="2114296"/>
            <a:ext cx="8118346" cy="3006381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81DE363-8740-7738-2F02-2D54DA931A5B}"/>
              </a:ext>
            </a:extLst>
          </p:cNvPr>
          <p:cNvCxnSpPr>
            <a:cxnSpLocks/>
          </p:cNvCxnSpPr>
          <p:nvPr/>
        </p:nvCxnSpPr>
        <p:spPr>
          <a:xfrm flipV="1">
            <a:off x="1528763" y="3253186"/>
            <a:ext cx="8087677" cy="1438750"/>
          </a:xfrm>
          <a:prstGeom prst="line">
            <a:avLst/>
          </a:prstGeom>
          <a:ln w="635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922667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E4668B-8910-1966-DD17-53AD49BEF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2894A-47FF-4D4A-84EA-3327DF49E5B5}" type="datetime1">
              <a:rPr lang="en-US" smtClean="0"/>
              <a:t>3/19/23</a:t>
            </a:fld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CFD6D9-B789-05E9-71F2-0FAD2B7F3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98A76-ED6B-D54E-BABE-E8A9BFC6A4C6}" type="slidenum">
              <a:rPr lang="en-GB" smtClean="0"/>
              <a:t>35</a:t>
            </a:fld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71CF29F-1862-DE21-3490-CC11D0E13979}"/>
              </a:ext>
            </a:extLst>
          </p:cNvPr>
          <p:cNvSpPr txBox="1"/>
          <p:nvPr/>
        </p:nvSpPr>
        <p:spPr>
          <a:xfrm>
            <a:off x="559209" y="-44632"/>
            <a:ext cx="822815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0" b="1" dirty="0"/>
              <a:t>Pro: No Overfitting</a:t>
            </a:r>
          </a:p>
        </p:txBody>
      </p:sp>
      <p:pic>
        <p:nvPicPr>
          <p:cNvPr id="3" name="Picture 2" descr="Map&#10;&#10;Description automatically generated">
            <a:extLst>
              <a:ext uri="{FF2B5EF4-FFF2-40B4-BE49-F238E27FC236}">
                <a16:creationId xmlns:a16="http://schemas.microsoft.com/office/drawing/2014/main" id="{B62B9ACA-2C51-E1A2-5C32-7A84889C5BC1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alphaModFix amt="44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47372" y="1254097"/>
            <a:ext cx="5321660" cy="4986815"/>
          </a:xfrm>
          <a:prstGeom prst="rect">
            <a:avLst/>
          </a:prstGeom>
          <a:solidFill>
            <a:schemeClr val="bg1">
              <a:alpha val="32133"/>
            </a:schemeClr>
          </a:solidFill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B47CCAF5-8186-888B-6BC2-4669E112E6F5}"/>
              </a:ext>
            </a:extLst>
          </p:cNvPr>
          <p:cNvSpPr/>
          <p:nvPr/>
        </p:nvSpPr>
        <p:spPr>
          <a:xfrm>
            <a:off x="3555782" y="4691936"/>
            <a:ext cx="381000" cy="3619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8BB01DD-740E-40D4-4ED4-8911A1A47AD1}"/>
              </a:ext>
            </a:extLst>
          </p:cNvPr>
          <p:cNvSpPr/>
          <p:nvPr/>
        </p:nvSpPr>
        <p:spPr>
          <a:xfrm>
            <a:off x="3746282" y="4064151"/>
            <a:ext cx="381000" cy="3619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6BCADC4-06BE-3F4B-4F30-3AEADAC4AC85}"/>
              </a:ext>
            </a:extLst>
          </p:cNvPr>
          <p:cNvSpPr/>
          <p:nvPr/>
        </p:nvSpPr>
        <p:spPr>
          <a:xfrm>
            <a:off x="5317702" y="2331314"/>
            <a:ext cx="381000" cy="3619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4E48D03-F8C3-D4E8-8591-730851A67247}"/>
              </a:ext>
            </a:extLst>
          </p:cNvPr>
          <p:cNvSpPr/>
          <p:nvPr/>
        </p:nvSpPr>
        <p:spPr>
          <a:xfrm>
            <a:off x="5652858" y="1611731"/>
            <a:ext cx="381000" cy="3619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D5A8BE0-664F-F57E-D0A8-59777E537A00}"/>
              </a:ext>
            </a:extLst>
          </p:cNvPr>
          <p:cNvSpPr/>
          <p:nvPr/>
        </p:nvSpPr>
        <p:spPr>
          <a:xfrm>
            <a:off x="6348643" y="1752346"/>
            <a:ext cx="381000" cy="3619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C0D4B96-9CA4-72E0-EF65-2B6F4A7BC267}"/>
              </a:ext>
            </a:extLst>
          </p:cNvPr>
          <p:cNvSpPr/>
          <p:nvPr/>
        </p:nvSpPr>
        <p:spPr>
          <a:xfrm>
            <a:off x="4521367" y="4270677"/>
            <a:ext cx="381000" cy="3619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EDA0E53-AE60-113D-D476-44F2E8187E2D}"/>
              </a:ext>
            </a:extLst>
          </p:cNvPr>
          <p:cNvSpPr/>
          <p:nvPr/>
        </p:nvSpPr>
        <p:spPr>
          <a:xfrm>
            <a:off x="6729643" y="5241953"/>
            <a:ext cx="381000" cy="3619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9D2FB0A-68FD-C910-A80B-AEAC044FC391}"/>
              </a:ext>
            </a:extLst>
          </p:cNvPr>
          <p:cNvSpPr/>
          <p:nvPr/>
        </p:nvSpPr>
        <p:spPr>
          <a:xfrm>
            <a:off x="7258837" y="5241953"/>
            <a:ext cx="381000" cy="3619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886992E-F5D4-E0AB-A1FC-7CF1B6AB9E21}"/>
              </a:ext>
            </a:extLst>
          </p:cNvPr>
          <p:cNvSpPr/>
          <p:nvPr/>
        </p:nvSpPr>
        <p:spPr>
          <a:xfrm>
            <a:off x="7760584" y="4662985"/>
            <a:ext cx="381000" cy="3619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FDB09E4-538A-DD98-0A51-1991F4E2D5E4}"/>
              </a:ext>
            </a:extLst>
          </p:cNvPr>
          <p:cNvCxnSpPr>
            <a:cxnSpLocks/>
          </p:cNvCxnSpPr>
          <p:nvPr/>
        </p:nvCxnSpPr>
        <p:spPr>
          <a:xfrm>
            <a:off x="3009848" y="5241953"/>
            <a:ext cx="2435444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7BD64C7-57D7-66DB-2ABD-62B52CD4D4EB}"/>
              </a:ext>
            </a:extLst>
          </p:cNvPr>
          <p:cNvCxnSpPr>
            <a:cxnSpLocks/>
          </p:cNvCxnSpPr>
          <p:nvPr/>
        </p:nvCxnSpPr>
        <p:spPr>
          <a:xfrm flipV="1">
            <a:off x="3162248" y="3253186"/>
            <a:ext cx="0" cy="2141167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5A70BAB-CB47-13EE-2AB3-BA21104E8416}"/>
              </a:ext>
            </a:extLst>
          </p:cNvPr>
          <p:cNvCxnSpPr>
            <a:cxnSpLocks/>
          </p:cNvCxnSpPr>
          <p:nvPr/>
        </p:nvCxnSpPr>
        <p:spPr>
          <a:xfrm>
            <a:off x="4876748" y="2891864"/>
            <a:ext cx="2435444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139CBAC-5920-4D30-4C89-A2841B218CA0}"/>
              </a:ext>
            </a:extLst>
          </p:cNvPr>
          <p:cNvCxnSpPr>
            <a:cxnSpLocks/>
          </p:cNvCxnSpPr>
          <p:nvPr/>
        </p:nvCxnSpPr>
        <p:spPr>
          <a:xfrm flipV="1">
            <a:off x="5029148" y="903097"/>
            <a:ext cx="0" cy="2141167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B4A1406-FD3A-3B67-4996-E9990A8AA17E}"/>
              </a:ext>
            </a:extLst>
          </p:cNvPr>
          <p:cNvCxnSpPr>
            <a:cxnSpLocks/>
          </p:cNvCxnSpPr>
          <p:nvPr/>
        </p:nvCxnSpPr>
        <p:spPr>
          <a:xfrm>
            <a:off x="6462660" y="5765828"/>
            <a:ext cx="2435444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B85EC42-8CE1-BB6E-14EC-4E3A381F49C1}"/>
              </a:ext>
            </a:extLst>
          </p:cNvPr>
          <p:cNvCxnSpPr>
            <a:cxnSpLocks/>
          </p:cNvCxnSpPr>
          <p:nvPr/>
        </p:nvCxnSpPr>
        <p:spPr>
          <a:xfrm flipV="1">
            <a:off x="6615060" y="3777061"/>
            <a:ext cx="0" cy="2141167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C74684A-4B20-29AD-4F10-7C4BCE8DDB12}"/>
              </a:ext>
            </a:extLst>
          </p:cNvPr>
          <p:cNvCxnSpPr>
            <a:cxnSpLocks/>
          </p:cNvCxnSpPr>
          <p:nvPr/>
        </p:nvCxnSpPr>
        <p:spPr>
          <a:xfrm flipV="1">
            <a:off x="1955294" y="2114296"/>
            <a:ext cx="8118346" cy="3006381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81DE363-8740-7738-2F02-2D54DA931A5B}"/>
              </a:ext>
            </a:extLst>
          </p:cNvPr>
          <p:cNvCxnSpPr>
            <a:cxnSpLocks/>
          </p:cNvCxnSpPr>
          <p:nvPr/>
        </p:nvCxnSpPr>
        <p:spPr>
          <a:xfrm flipV="1">
            <a:off x="1528763" y="3253186"/>
            <a:ext cx="8087677" cy="1438750"/>
          </a:xfrm>
          <a:prstGeom prst="line">
            <a:avLst/>
          </a:prstGeom>
          <a:ln w="635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423159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E4668B-8910-1966-DD17-53AD49BEF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2894A-47FF-4D4A-84EA-3327DF49E5B5}" type="datetime1">
              <a:rPr lang="en-US" smtClean="0"/>
              <a:t>3/19/23</a:t>
            </a:fld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CFD6D9-B789-05E9-71F2-0FAD2B7F3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98A76-ED6B-D54E-BABE-E8A9BFC6A4C6}" type="slidenum">
              <a:rPr lang="en-GB" smtClean="0"/>
              <a:t>36</a:t>
            </a:fld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71CF29F-1862-DE21-3490-CC11D0E13979}"/>
              </a:ext>
            </a:extLst>
          </p:cNvPr>
          <p:cNvSpPr txBox="1"/>
          <p:nvPr/>
        </p:nvSpPr>
        <p:spPr>
          <a:xfrm>
            <a:off x="559209" y="-44632"/>
            <a:ext cx="812222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0" b="1" dirty="0"/>
              <a:t>Con: Low Accuracy</a:t>
            </a:r>
          </a:p>
        </p:txBody>
      </p:sp>
      <p:pic>
        <p:nvPicPr>
          <p:cNvPr id="3" name="Picture 2" descr="Map&#10;&#10;Description automatically generated">
            <a:extLst>
              <a:ext uri="{FF2B5EF4-FFF2-40B4-BE49-F238E27FC236}">
                <a16:creationId xmlns:a16="http://schemas.microsoft.com/office/drawing/2014/main" id="{B62B9ACA-2C51-E1A2-5C32-7A84889C5BC1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alphaModFix amt="44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47372" y="1254097"/>
            <a:ext cx="5321660" cy="4986815"/>
          </a:xfrm>
          <a:prstGeom prst="rect">
            <a:avLst/>
          </a:prstGeom>
          <a:solidFill>
            <a:schemeClr val="bg1">
              <a:alpha val="32133"/>
            </a:schemeClr>
          </a:solidFill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B47CCAF5-8186-888B-6BC2-4669E112E6F5}"/>
              </a:ext>
            </a:extLst>
          </p:cNvPr>
          <p:cNvSpPr/>
          <p:nvPr/>
        </p:nvSpPr>
        <p:spPr>
          <a:xfrm>
            <a:off x="3555782" y="4691936"/>
            <a:ext cx="381000" cy="3619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8BB01DD-740E-40D4-4ED4-8911A1A47AD1}"/>
              </a:ext>
            </a:extLst>
          </p:cNvPr>
          <p:cNvSpPr/>
          <p:nvPr/>
        </p:nvSpPr>
        <p:spPr>
          <a:xfrm>
            <a:off x="3746282" y="4064151"/>
            <a:ext cx="381000" cy="3619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6BCADC4-06BE-3F4B-4F30-3AEADAC4AC85}"/>
              </a:ext>
            </a:extLst>
          </p:cNvPr>
          <p:cNvSpPr/>
          <p:nvPr/>
        </p:nvSpPr>
        <p:spPr>
          <a:xfrm>
            <a:off x="5317702" y="2331314"/>
            <a:ext cx="381000" cy="3619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4E48D03-F8C3-D4E8-8591-730851A67247}"/>
              </a:ext>
            </a:extLst>
          </p:cNvPr>
          <p:cNvSpPr/>
          <p:nvPr/>
        </p:nvSpPr>
        <p:spPr>
          <a:xfrm>
            <a:off x="5652858" y="1611731"/>
            <a:ext cx="381000" cy="3619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D5A8BE0-664F-F57E-D0A8-59777E537A00}"/>
              </a:ext>
            </a:extLst>
          </p:cNvPr>
          <p:cNvSpPr/>
          <p:nvPr/>
        </p:nvSpPr>
        <p:spPr>
          <a:xfrm>
            <a:off x="6348643" y="1752346"/>
            <a:ext cx="381000" cy="3619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C0D4B96-9CA4-72E0-EF65-2B6F4A7BC267}"/>
              </a:ext>
            </a:extLst>
          </p:cNvPr>
          <p:cNvSpPr/>
          <p:nvPr/>
        </p:nvSpPr>
        <p:spPr>
          <a:xfrm>
            <a:off x="4521367" y="4270677"/>
            <a:ext cx="381000" cy="3619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EDA0E53-AE60-113D-D476-44F2E8187E2D}"/>
              </a:ext>
            </a:extLst>
          </p:cNvPr>
          <p:cNvSpPr/>
          <p:nvPr/>
        </p:nvSpPr>
        <p:spPr>
          <a:xfrm>
            <a:off x="6729643" y="5241953"/>
            <a:ext cx="381000" cy="3619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9D2FB0A-68FD-C910-A80B-AEAC044FC391}"/>
              </a:ext>
            </a:extLst>
          </p:cNvPr>
          <p:cNvSpPr/>
          <p:nvPr/>
        </p:nvSpPr>
        <p:spPr>
          <a:xfrm>
            <a:off x="7258837" y="5241953"/>
            <a:ext cx="381000" cy="3619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886992E-F5D4-E0AB-A1FC-7CF1B6AB9E21}"/>
              </a:ext>
            </a:extLst>
          </p:cNvPr>
          <p:cNvSpPr/>
          <p:nvPr/>
        </p:nvSpPr>
        <p:spPr>
          <a:xfrm>
            <a:off x="7760584" y="4662985"/>
            <a:ext cx="381000" cy="3619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FDB09E4-538A-DD98-0A51-1991F4E2D5E4}"/>
              </a:ext>
            </a:extLst>
          </p:cNvPr>
          <p:cNvCxnSpPr>
            <a:cxnSpLocks/>
          </p:cNvCxnSpPr>
          <p:nvPr/>
        </p:nvCxnSpPr>
        <p:spPr>
          <a:xfrm>
            <a:off x="3009848" y="5241953"/>
            <a:ext cx="2435444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7BD64C7-57D7-66DB-2ABD-62B52CD4D4EB}"/>
              </a:ext>
            </a:extLst>
          </p:cNvPr>
          <p:cNvCxnSpPr>
            <a:cxnSpLocks/>
          </p:cNvCxnSpPr>
          <p:nvPr/>
        </p:nvCxnSpPr>
        <p:spPr>
          <a:xfrm flipV="1">
            <a:off x="3162248" y="3253186"/>
            <a:ext cx="0" cy="2141167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5A70BAB-CB47-13EE-2AB3-BA21104E8416}"/>
              </a:ext>
            </a:extLst>
          </p:cNvPr>
          <p:cNvCxnSpPr>
            <a:cxnSpLocks/>
          </p:cNvCxnSpPr>
          <p:nvPr/>
        </p:nvCxnSpPr>
        <p:spPr>
          <a:xfrm>
            <a:off x="4876748" y="2891864"/>
            <a:ext cx="2435444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139CBAC-5920-4D30-4C89-A2841B218CA0}"/>
              </a:ext>
            </a:extLst>
          </p:cNvPr>
          <p:cNvCxnSpPr>
            <a:cxnSpLocks/>
          </p:cNvCxnSpPr>
          <p:nvPr/>
        </p:nvCxnSpPr>
        <p:spPr>
          <a:xfrm flipV="1">
            <a:off x="5029148" y="903097"/>
            <a:ext cx="0" cy="2141167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B4A1406-FD3A-3B67-4996-E9990A8AA17E}"/>
              </a:ext>
            </a:extLst>
          </p:cNvPr>
          <p:cNvCxnSpPr>
            <a:cxnSpLocks/>
          </p:cNvCxnSpPr>
          <p:nvPr/>
        </p:nvCxnSpPr>
        <p:spPr>
          <a:xfrm>
            <a:off x="6462660" y="5765828"/>
            <a:ext cx="2435444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B85EC42-8CE1-BB6E-14EC-4E3A381F49C1}"/>
              </a:ext>
            </a:extLst>
          </p:cNvPr>
          <p:cNvCxnSpPr>
            <a:cxnSpLocks/>
          </p:cNvCxnSpPr>
          <p:nvPr/>
        </p:nvCxnSpPr>
        <p:spPr>
          <a:xfrm flipV="1">
            <a:off x="6615060" y="3777061"/>
            <a:ext cx="0" cy="2141167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C74684A-4B20-29AD-4F10-7C4BCE8DDB12}"/>
              </a:ext>
            </a:extLst>
          </p:cNvPr>
          <p:cNvCxnSpPr>
            <a:cxnSpLocks/>
          </p:cNvCxnSpPr>
          <p:nvPr/>
        </p:nvCxnSpPr>
        <p:spPr>
          <a:xfrm flipV="1">
            <a:off x="1955294" y="2114296"/>
            <a:ext cx="8118346" cy="3006381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81DE363-8740-7738-2F02-2D54DA931A5B}"/>
              </a:ext>
            </a:extLst>
          </p:cNvPr>
          <p:cNvCxnSpPr>
            <a:cxnSpLocks/>
          </p:cNvCxnSpPr>
          <p:nvPr/>
        </p:nvCxnSpPr>
        <p:spPr>
          <a:xfrm flipV="1">
            <a:off x="1528763" y="3253186"/>
            <a:ext cx="8087677" cy="1438750"/>
          </a:xfrm>
          <a:prstGeom prst="line">
            <a:avLst/>
          </a:prstGeom>
          <a:ln w="635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089511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E4668B-8910-1966-DD17-53AD49BEF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2894A-47FF-4D4A-84EA-3327DF49E5B5}" type="datetime1">
              <a:rPr lang="en-US" smtClean="0"/>
              <a:t>3/19/23</a:t>
            </a:fld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CFD6D9-B789-05E9-71F2-0FAD2B7F3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98A76-ED6B-D54E-BABE-E8A9BFC6A4C6}" type="slidenum">
              <a:rPr lang="en-GB" smtClean="0"/>
              <a:t>37</a:t>
            </a:fld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71CF29F-1862-DE21-3490-CC11D0E13979}"/>
              </a:ext>
            </a:extLst>
          </p:cNvPr>
          <p:cNvSpPr txBox="1"/>
          <p:nvPr/>
        </p:nvSpPr>
        <p:spPr>
          <a:xfrm>
            <a:off x="559209" y="-44632"/>
            <a:ext cx="1028403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0" b="1" dirty="0"/>
              <a:t>Option 3: Networked FL</a:t>
            </a:r>
          </a:p>
        </p:txBody>
      </p:sp>
      <p:pic>
        <p:nvPicPr>
          <p:cNvPr id="3" name="Picture 2" descr="Map&#10;&#10;Description automatically generated">
            <a:extLst>
              <a:ext uri="{FF2B5EF4-FFF2-40B4-BE49-F238E27FC236}">
                <a16:creationId xmlns:a16="http://schemas.microsoft.com/office/drawing/2014/main" id="{B62B9ACA-2C51-E1A2-5C32-7A84889C5BC1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alphaModFix amt="44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91690" y="1405207"/>
            <a:ext cx="5255372" cy="4924698"/>
          </a:xfrm>
          <a:prstGeom prst="rect">
            <a:avLst/>
          </a:prstGeom>
          <a:solidFill>
            <a:schemeClr val="bg1">
              <a:alpha val="32133"/>
            </a:schemeClr>
          </a:solidFill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B47CCAF5-8186-888B-6BC2-4669E112E6F5}"/>
              </a:ext>
            </a:extLst>
          </p:cNvPr>
          <p:cNvSpPr/>
          <p:nvPr/>
        </p:nvSpPr>
        <p:spPr>
          <a:xfrm>
            <a:off x="3555782" y="4691936"/>
            <a:ext cx="381000" cy="3619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8BB01DD-740E-40D4-4ED4-8911A1A47AD1}"/>
              </a:ext>
            </a:extLst>
          </p:cNvPr>
          <p:cNvSpPr/>
          <p:nvPr/>
        </p:nvSpPr>
        <p:spPr>
          <a:xfrm>
            <a:off x="3746282" y="4064151"/>
            <a:ext cx="381000" cy="3619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6BCADC4-06BE-3F4B-4F30-3AEADAC4AC85}"/>
              </a:ext>
            </a:extLst>
          </p:cNvPr>
          <p:cNvSpPr/>
          <p:nvPr/>
        </p:nvSpPr>
        <p:spPr>
          <a:xfrm>
            <a:off x="5317702" y="2331314"/>
            <a:ext cx="381000" cy="3619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4E48D03-F8C3-D4E8-8591-730851A67247}"/>
              </a:ext>
            </a:extLst>
          </p:cNvPr>
          <p:cNvSpPr/>
          <p:nvPr/>
        </p:nvSpPr>
        <p:spPr>
          <a:xfrm>
            <a:off x="5652858" y="1611731"/>
            <a:ext cx="381000" cy="3619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D5A8BE0-664F-F57E-D0A8-59777E537A00}"/>
              </a:ext>
            </a:extLst>
          </p:cNvPr>
          <p:cNvSpPr/>
          <p:nvPr/>
        </p:nvSpPr>
        <p:spPr>
          <a:xfrm>
            <a:off x="6348643" y="1752346"/>
            <a:ext cx="381000" cy="3619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C0D4B96-9CA4-72E0-EF65-2B6F4A7BC267}"/>
              </a:ext>
            </a:extLst>
          </p:cNvPr>
          <p:cNvSpPr/>
          <p:nvPr/>
        </p:nvSpPr>
        <p:spPr>
          <a:xfrm>
            <a:off x="4521367" y="4270677"/>
            <a:ext cx="381000" cy="3619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EDA0E53-AE60-113D-D476-44F2E8187E2D}"/>
              </a:ext>
            </a:extLst>
          </p:cNvPr>
          <p:cNvSpPr/>
          <p:nvPr/>
        </p:nvSpPr>
        <p:spPr>
          <a:xfrm>
            <a:off x="6729643" y="5241953"/>
            <a:ext cx="381000" cy="3619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9D2FB0A-68FD-C910-A80B-AEAC044FC391}"/>
              </a:ext>
            </a:extLst>
          </p:cNvPr>
          <p:cNvSpPr/>
          <p:nvPr/>
        </p:nvSpPr>
        <p:spPr>
          <a:xfrm>
            <a:off x="7258837" y="5241953"/>
            <a:ext cx="381000" cy="3619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886992E-F5D4-E0AB-A1FC-7CF1B6AB9E21}"/>
              </a:ext>
            </a:extLst>
          </p:cNvPr>
          <p:cNvSpPr/>
          <p:nvPr/>
        </p:nvSpPr>
        <p:spPr>
          <a:xfrm>
            <a:off x="7760584" y="4662985"/>
            <a:ext cx="381000" cy="3619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FDB09E4-538A-DD98-0A51-1991F4E2D5E4}"/>
              </a:ext>
            </a:extLst>
          </p:cNvPr>
          <p:cNvCxnSpPr>
            <a:cxnSpLocks/>
          </p:cNvCxnSpPr>
          <p:nvPr/>
        </p:nvCxnSpPr>
        <p:spPr>
          <a:xfrm>
            <a:off x="3009848" y="5241953"/>
            <a:ext cx="2435444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7BD64C7-57D7-66DB-2ABD-62B52CD4D4EB}"/>
              </a:ext>
            </a:extLst>
          </p:cNvPr>
          <p:cNvCxnSpPr>
            <a:cxnSpLocks/>
          </p:cNvCxnSpPr>
          <p:nvPr/>
        </p:nvCxnSpPr>
        <p:spPr>
          <a:xfrm flipV="1">
            <a:off x="3162248" y="3253186"/>
            <a:ext cx="0" cy="2141167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5A70BAB-CB47-13EE-2AB3-BA21104E8416}"/>
              </a:ext>
            </a:extLst>
          </p:cNvPr>
          <p:cNvCxnSpPr>
            <a:cxnSpLocks/>
          </p:cNvCxnSpPr>
          <p:nvPr/>
        </p:nvCxnSpPr>
        <p:spPr>
          <a:xfrm>
            <a:off x="4876748" y="2891864"/>
            <a:ext cx="2435444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139CBAC-5920-4D30-4C89-A2841B218CA0}"/>
              </a:ext>
            </a:extLst>
          </p:cNvPr>
          <p:cNvCxnSpPr>
            <a:cxnSpLocks/>
          </p:cNvCxnSpPr>
          <p:nvPr/>
        </p:nvCxnSpPr>
        <p:spPr>
          <a:xfrm flipV="1">
            <a:off x="5029148" y="903097"/>
            <a:ext cx="0" cy="2141167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B4A1406-FD3A-3B67-4996-E9990A8AA17E}"/>
              </a:ext>
            </a:extLst>
          </p:cNvPr>
          <p:cNvCxnSpPr>
            <a:cxnSpLocks/>
          </p:cNvCxnSpPr>
          <p:nvPr/>
        </p:nvCxnSpPr>
        <p:spPr>
          <a:xfrm>
            <a:off x="6462660" y="5765828"/>
            <a:ext cx="2435444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B85EC42-8CE1-BB6E-14EC-4E3A381F49C1}"/>
              </a:ext>
            </a:extLst>
          </p:cNvPr>
          <p:cNvCxnSpPr>
            <a:cxnSpLocks/>
          </p:cNvCxnSpPr>
          <p:nvPr/>
        </p:nvCxnSpPr>
        <p:spPr>
          <a:xfrm flipV="1">
            <a:off x="6615060" y="3777061"/>
            <a:ext cx="0" cy="2141167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C74684A-4B20-29AD-4F10-7C4BCE8DDB12}"/>
              </a:ext>
            </a:extLst>
          </p:cNvPr>
          <p:cNvCxnSpPr>
            <a:cxnSpLocks/>
          </p:cNvCxnSpPr>
          <p:nvPr/>
        </p:nvCxnSpPr>
        <p:spPr>
          <a:xfrm flipV="1">
            <a:off x="1726129" y="3050897"/>
            <a:ext cx="3589990" cy="211871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reeform 25">
            <a:extLst>
              <a:ext uri="{FF2B5EF4-FFF2-40B4-BE49-F238E27FC236}">
                <a16:creationId xmlns:a16="http://schemas.microsoft.com/office/drawing/2014/main" id="{7B8E0A4F-69F9-B0F7-7C3D-48B83086ACA4}"/>
              </a:ext>
            </a:extLst>
          </p:cNvPr>
          <p:cNvSpPr/>
          <p:nvPr/>
        </p:nvSpPr>
        <p:spPr>
          <a:xfrm rot="19558811">
            <a:off x="4007095" y="1766948"/>
            <a:ext cx="4174749" cy="994375"/>
          </a:xfrm>
          <a:custGeom>
            <a:avLst/>
            <a:gdLst>
              <a:gd name="connsiteX0" fmla="*/ 0 w 2794000"/>
              <a:gd name="connsiteY0" fmla="*/ 1744366 h 3521487"/>
              <a:gd name="connsiteX1" fmla="*/ 643467 w 2794000"/>
              <a:gd name="connsiteY1" fmla="*/ 3471566 h 3521487"/>
              <a:gd name="connsiteX2" fmla="*/ 1862667 w 2794000"/>
              <a:gd name="connsiteY2" fmla="*/ 17166 h 3521487"/>
              <a:gd name="connsiteX3" fmla="*/ 2794000 w 2794000"/>
              <a:gd name="connsiteY3" fmla="*/ 2387833 h 3521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94000" h="3521487">
                <a:moveTo>
                  <a:pt x="0" y="1744366"/>
                </a:moveTo>
                <a:cubicBezTo>
                  <a:pt x="166511" y="2751899"/>
                  <a:pt x="333023" y="3759433"/>
                  <a:pt x="643467" y="3471566"/>
                </a:cubicBezTo>
                <a:cubicBezTo>
                  <a:pt x="953911" y="3183699"/>
                  <a:pt x="1504245" y="197788"/>
                  <a:pt x="1862667" y="17166"/>
                </a:cubicBezTo>
                <a:cubicBezTo>
                  <a:pt x="2221089" y="-163456"/>
                  <a:pt x="2507544" y="1112188"/>
                  <a:pt x="2794000" y="2387833"/>
                </a:cubicBezTo>
              </a:path>
            </a:pathLst>
          </a:cu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FE5E6ED0-69AE-EE48-F5E9-DF1C6D099351}"/>
              </a:ext>
            </a:extLst>
          </p:cNvPr>
          <p:cNvSpPr/>
          <p:nvPr/>
        </p:nvSpPr>
        <p:spPr>
          <a:xfrm rot="848976" flipH="1">
            <a:off x="5069722" y="3757944"/>
            <a:ext cx="3111153" cy="994375"/>
          </a:xfrm>
          <a:custGeom>
            <a:avLst/>
            <a:gdLst>
              <a:gd name="connsiteX0" fmla="*/ 0 w 2794000"/>
              <a:gd name="connsiteY0" fmla="*/ 1744366 h 3521487"/>
              <a:gd name="connsiteX1" fmla="*/ 643467 w 2794000"/>
              <a:gd name="connsiteY1" fmla="*/ 3471566 h 3521487"/>
              <a:gd name="connsiteX2" fmla="*/ 1862667 w 2794000"/>
              <a:gd name="connsiteY2" fmla="*/ 17166 h 3521487"/>
              <a:gd name="connsiteX3" fmla="*/ 2794000 w 2794000"/>
              <a:gd name="connsiteY3" fmla="*/ 2387833 h 3521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94000" h="3521487">
                <a:moveTo>
                  <a:pt x="0" y="1744366"/>
                </a:moveTo>
                <a:cubicBezTo>
                  <a:pt x="166511" y="2751899"/>
                  <a:pt x="333023" y="3759433"/>
                  <a:pt x="643467" y="3471566"/>
                </a:cubicBezTo>
                <a:cubicBezTo>
                  <a:pt x="953911" y="3183699"/>
                  <a:pt x="1504245" y="197788"/>
                  <a:pt x="1862667" y="17166"/>
                </a:cubicBezTo>
                <a:cubicBezTo>
                  <a:pt x="2221089" y="-163456"/>
                  <a:pt x="2507544" y="1112188"/>
                  <a:pt x="2794000" y="2387833"/>
                </a:cubicBezTo>
              </a:path>
            </a:pathLst>
          </a:cu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08176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E4668B-8910-1966-DD17-53AD49BEF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2894A-47FF-4D4A-84EA-3327DF49E5B5}" type="datetime1">
              <a:rPr lang="en-US" smtClean="0"/>
              <a:t>3/19/23</a:t>
            </a:fld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CFD6D9-B789-05E9-71F2-0FAD2B7F3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98A76-ED6B-D54E-BABE-E8A9BFC6A4C6}" type="slidenum">
              <a:rPr lang="en-GB" smtClean="0"/>
              <a:t>38</a:t>
            </a:fld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71CF29F-1862-DE21-3490-CC11D0E13979}"/>
              </a:ext>
            </a:extLst>
          </p:cNvPr>
          <p:cNvSpPr txBox="1"/>
          <p:nvPr/>
        </p:nvSpPr>
        <p:spPr>
          <a:xfrm>
            <a:off x="547716" y="397328"/>
            <a:ext cx="606736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0" b="1" dirty="0"/>
              <a:t>Networked FL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A99E769-4874-468B-521A-792FB662B1D2}"/>
              </a:ext>
            </a:extLst>
          </p:cNvPr>
          <p:cNvSpPr txBox="1"/>
          <p:nvPr/>
        </p:nvSpPr>
        <p:spPr>
          <a:xfrm>
            <a:off x="1011346" y="1964607"/>
            <a:ext cx="8970854" cy="37092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3200" dirty="0"/>
              <a:t>maintain local models for each node (local dataset)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3200" dirty="0"/>
              <a:t>local models are trained on local datasets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3200" dirty="0"/>
              <a:t>couple the training of local models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3200" dirty="0"/>
              <a:t>coupling via clustering (global model per cluster)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3200" dirty="0"/>
              <a:t>different clustering methods</a:t>
            </a:r>
          </a:p>
        </p:txBody>
      </p:sp>
    </p:spTree>
    <p:extLst>
      <p:ext uri="{BB962C8B-B14F-4D97-AF65-F5344CB8AC3E}">
        <p14:creationId xmlns:p14="http://schemas.microsoft.com/office/powerpoint/2010/main" val="376414920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DCF2A-2F01-81DE-DD0F-1220BFB98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320" y="255731"/>
            <a:ext cx="10515600" cy="1325563"/>
          </a:xfrm>
        </p:spPr>
        <p:txBody>
          <a:bodyPr>
            <a:normAutofit/>
          </a:bodyPr>
          <a:lstStyle/>
          <a:p>
            <a:r>
              <a:rPr lang="en-GB" sz="8000" b="1" dirty="0"/>
              <a:t>Coupling of Local Models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792278-5D03-EDAE-A966-78244A21F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2894A-47FF-4D4A-84EA-3327DF49E5B5}" type="datetime1">
              <a:rPr lang="en-US" smtClean="0"/>
              <a:t>3/19/23</a:t>
            </a:fld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09EE66-0F70-CFFC-F7C0-6E2106BEE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98A76-ED6B-D54E-BABE-E8A9BFC6A4C6}" type="slidenum">
              <a:rPr lang="en-GB" smtClean="0"/>
              <a:t>39</a:t>
            </a:fld>
            <a:endParaRPr lang="en-GB"/>
          </a:p>
        </p:txBody>
      </p:sp>
      <p:pic>
        <p:nvPicPr>
          <p:cNvPr id="6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49F6BA46-A806-BC03-E909-A6A269F8B720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31880" y="1551449"/>
            <a:ext cx="2957439" cy="494142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DCA6FF2-B340-159E-E250-5D8D17C02677}"/>
              </a:ext>
            </a:extLst>
          </p:cNvPr>
          <p:cNvSpPr txBox="1"/>
          <p:nvPr/>
        </p:nvSpPr>
        <p:spPr>
          <a:xfrm>
            <a:off x="487678" y="2103120"/>
            <a:ext cx="649224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3600" dirty="0"/>
              <a:t>coupling based on edges</a:t>
            </a:r>
          </a:p>
          <a:p>
            <a:pPr>
              <a:lnSpc>
                <a:spcPct val="150000"/>
              </a:lnSpc>
            </a:pPr>
            <a:r>
              <a:rPr lang="en-GB" sz="36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600" dirty="0"/>
              <a:t>local models at connected nodes should deliver similar predictions</a:t>
            </a:r>
          </a:p>
        </p:txBody>
      </p:sp>
    </p:spTree>
    <p:extLst>
      <p:ext uri="{BB962C8B-B14F-4D97-AF65-F5344CB8AC3E}">
        <p14:creationId xmlns:p14="http://schemas.microsoft.com/office/powerpoint/2010/main" val="2823989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96D2B-B700-96A7-4C97-A1BC23D09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192" y="-5395"/>
            <a:ext cx="10515600" cy="1325563"/>
          </a:xfrm>
        </p:spPr>
        <p:txBody>
          <a:bodyPr>
            <a:normAutofit/>
          </a:bodyPr>
          <a:lstStyle/>
          <a:p>
            <a:r>
              <a:rPr lang="en-GB" sz="6600" b="1" dirty="0">
                <a:latin typeface="+mn-lt"/>
              </a:rPr>
              <a:t>Train and Validate.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424878-BE9C-1123-1CE2-25E171A49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2894A-47FF-4D4A-84EA-3327DF49E5B5}" type="datetime1">
              <a:rPr lang="en-US" smtClean="0"/>
              <a:t>3/19/23</a:t>
            </a:fld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A86773-74FB-F5CC-472C-FD4C9CD55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98A76-ED6B-D54E-BABE-E8A9BFC6A4C6}" type="slidenum">
              <a:rPr lang="en-GB" smtClean="0"/>
              <a:t>4</a:t>
            </a:fld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A7FD80-BD19-C020-06C4-A506323498AF}"/>
              </a:ext>
            </a:extLst>
          </p:cNvPr>
          <p:cNvSpPr txBox="1"/>
          <p:nvPr/>
        </p:nvSpPr>
        <p:spPr>
          <a:xfrm>
            <a:off x="3931946" y="6016132"/>
            <a:ext cx="20311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4000" dirty="0"/>
              <a:t>feature x</a:t>
            </a:r>
            <a:endParaRPr lang="en-US" sz="40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0D31C13-8057-9B94-96F6-3432744BC25C}"/>
              </a:ext>
            </a:extLst>
          </p:cNvPr>
          <p:cNvCxnSpPr/>
          <p:nvPr/>
        </p:nvCxnSpPr>
        <p:spPr>
          <a:xfrm>
            <a:off x="530816" y="5910225"/>
            <a:ext cx="9548037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7CFF7C6-DF49-FC30-3448-25FFA86D5232}"/>
              </a:ext>
            </a:extLst>
          </p:cNvPr>
          <p:cNvCxnSpPr/>
          <p:nvPr/>
        </p:nvCxnSpPr>
        <p:spPr>
          <a:xfrm flipV="1">
            <a:off x="1249797" y="2107947"/>
            <a:ext cx="0" cy="4262128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0E2C2D3-00BF-852C-0DAE-A4C6F30AA4A6}"/>
              </a:ext>
            </a:extLst>
          </p:cNvPr>
          <p:cNvSpPr txBox="1"/>
          <p:nvPr/>
        </p:nvSpPr>
        <p:spPr>
          <a:xfrm rot="16200000">
            <a:off x="-177806" y="3746801"/>
            <a:ext cx="153599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label y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A9D9AF4-E20A-CB94-14BC-28109F3CFAC8}"/>
              </a:ext>
            </a:extLst>
          </p:cNvPr>
          <p:cNvSpPr/>
          <p:nvPr/>
        </p:nvSpPr>
        <p:spPr>
          <a:xfrm>
            <a:off x="3289740" y="4362088"/>
            <a:ext cx="297712" cy="32962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F3B02E1-5B48-FA8D-6FB0-DD5AF9700BF2}"/>
              </a:ext>
            </a:extLst>
          </p:cNvPr>
          <p:cNvSpPr/>
          <p:nvPr/>
        </p:nvSpPr>
        <p:spPr>
          <a:xfrm>
            <a:off x="5430688" y="2598326"/>
            <a:ext cx="297712" cy="329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A3F3939-F650-7C60-4D06-E0184B8E2A44}"/>
              </a:ext>
            </a:extLst>
          </p:cNvPr>
          <p:cNvSpPr/>
          <p:nvPr/>
        </p:nvSpPr>
        <p:spPr>
          <a:xfrm>
            <a:off x="6528197" y="1610131"/>
            <a:ext cx="297712" cy="329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CEFA432-004E-3FBE-D502-4F1690FB9424}"/>
              </a:ext>
            </a:extLst>
          </p:cNvPr>
          <p:cNvSpPr/>
          <p:nvPr/>
        </p:nvSpPr>
        <p:spPr>
          <a:xfrm>
            <a:off x="7355849" y="3037853"/>
            <a:ext cx="297712" cy="329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769D4C5-267F-8A22-036C-43DE1758D737}"/>
                  </a:ext>
                </a:extLst>
              </p:cNvPr>
              <p:cNvSpPr txBox="1"/>
              <p:nvPr/>
            </p:nvSpPr>
            <p:spPr>
              <a:xfrm>
                <a:off x="7233246" y="3315348"/>
                <a:ext cx="1403846" cy="4808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AT" sz="3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de-AT" sz="3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AT" sz="3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AT" sz="3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de-AT" sz="3000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de-AT" sz="3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AT" sz="3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de-AT" sz="3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AT" sz="3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AT" sz="3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769D4C5-267F-8A22-036C-43DE1758D7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3246" y="3315348"/>
                <a:ext cx="1403846" cy="480837"/>
              </a:xfrm>
              <a:prstGeom prst="rect">
                <a:avLst/>
              </a:prstGeom>
              <a:blipFill>
                <a:blip r:embed="rId2"/>
                <a:stretch>
                  <a:fillRect l="-2679" t="-5128" r="-3571" b="-2051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A7C817A-C1BA-D2D3-4ABA-C793D4967679}"/>
              </a:ext>
            </a:extLst>
          </p:cNvPr>
          <p:cNvCxnSpPr>
            <a:cxnSpLocks/>
          </p:cNvCxnSpPr>
          <p:nvPr/>
        </p:nvCxnSpPr>
        <p:spPr>
          <a:xfrm>
            <a:off x="3438596" y="953219"/>
            <a:ext cx="0" cy="3528618"/>
          </a:xfrm>
          <a:prstGeom prst="line">
            <a:avLst/>
          </a:prstGeom>
          <a:ln w="25400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6D7CED7-297C-28A4-0588-F4A3E68B0456}"/>
                  </a:ext>
                </a:extLst>
              </p:cNvPr>
              <p:cNvSpPr txBox="1"/>
              <p:nvPr/>
            </p:nvSpPr>
            <p:spPr>
              <a:xfrm>
                <a:off x="1304213" y="4533494"/>
                <a:ext cx="4185441" cy="124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dirty="0">
                    <a:solidFill>
                      <a:schemeClr val="accent2"/>
                    </a:solidFill>
                  </a:rPr>
                  <a:t>validation error</a:t>
                </a:r>
              </a:p>
              <a:p>
                <a:r>
                  <a:rPr lang="en-US" sz="3600" dirty="0">
                    <a:solidFill>
                      <a:schemeClr val="accent2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AT" sz="36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de-AT" sz="36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de-AT" sz="36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AT" sz="3600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de-AT" sz="36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de-AT" sz="36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AT" sz="36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p>
                        <m:d>
                          <m:dPr>
                            <m:ctrlPr>
                              <a:rPr lang="de-AT" sz="36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AT" sz="36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</m:d>
                      </m:sup>
                    </m:sSup>
                    <m:r>
                      <a:rPr lang="de-AT" sz="3600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de-AT" sz="36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AT" sz="36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d>
                          <m:dPr>
                            <m:ctrlPr>
                              <a:rPr lang="de-AT" sz="36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AT" sz="36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</m:d>
                      </m:sup>
                    </m:sSup>
                    <m:sSup>
                      <m:sSupPr>
                        <m:ctrlPr>
                          <a:rPr lang="de-AT" sz="36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AT" sz="36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de-AT" sz="36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36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6D7CED7-297C-28A4-0588-F4A3E68B04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4213" y="4533494"/>
                <a:ext cx="4185441" cy="1247777"/>
              </a:xfrm>
              <a:prstGeom prst="rect">
                <a:avLst/>
              </a:prstGeom>
              <a:blipFill>
                <a:blip r:embed="rId3"/>
                <a:stretch>
                  <a:fillRect l="-4230" t="-8081" b="-1010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Freeform 17">
            <a:extLst>
              <a:ext uri="{FF2B5EF4-FFF2-40B4-BE49-F238E27FC236}">
                <a16:creationId xmlns:a16="http://schemas.microsoft.com/office/drawing/2014/main" id="{D7720DFE-C4B0-76FC-90F4-B02C73832CA9}"/>
              </a:ext>
            </a:extLst>
          </p:cNvPr>
          <p:cNvSpPr/>
          <p:nvPr/>
        </p:nvSpPr>
        <p:spPr>
          <a:xfrm>
            <a:off x="3912432" y="1700265"/>
            <a:ext cx="3666866" cy="2534074"/>
          </a:xfrm>
          <a:custGeom>
            <a:avLst/>
            <a:gdLst>
              <a:gd name="connsiteX0" fmla="*/ 0 w 2794000"/>
              <a:gd name="connsiteY0" fmla="*/ 1744366 h 3521487"/>
              <a:gd name="connsiteX1" fmla="*/ 643467 w 2794000"/>
              <a:gd name="connsiteY1" fmla="*/ 3471566 h 3521487"/>
              <a:gd name="connsiteX2" fmla="*/ 1862667 w 2794000"/>
              <a:gd name="connsiteY2" fmla="*/ 17166 h 3521487"/>
              <a:gd name="connsiteX3" fmla="*/ 2794000 w 2794000"/>
              <a:gd name="connsiteY3" fmla="*/ 2387833 h 3521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94000" h="3521487">
                <a:moveTo>
                  <a:pt x="0" y="1744366"/>
                </a:moveTo>
                <a:cubicBezTo>
                  <a:pt x="166511" y="2751899"/>
                  <a:pt x="333023" y="3759433"/>
                  <a:pt x="643467" y="3471566"/>
                </a:cubicBezTo>
                <a:cubicBezTo>
                  <a:pt x="953911" y="3183699"/>
                  <a:pt x="1504245" y="197788"/>
                  <a:pt x="1862667" y="17166"/>
                </a:cubicBezTo>
                <a:cubicBezTo>
                  <a:pt x="2221089" y="-163456"/>
                  <a:pt x="2507544" y="1112188"/>
                  <a:pt x="2794000" y="2387833"/>
                </a:cubicBezTo>
              </a:path>
            </a:pathLst>
          </a:cu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DB6857F-EE14-311C-D7EB-7EC6E5DEB42F}"/>
              </a:ext>
            </a:extLst>
          </p:cNvPr>
          <p:cNvCxnSpPr>
            <a:cxnSpLocks/>
          </p:cNvCxnSpPr>
          <p:nvPr/>
        </p:nvCxnSpPr>
        <p:spPr>
          <a:xfrm flipH="1" flipV="1">
            <a:off x="3401052" y="1035733"/>
            <a:ext cx="548156" cy="2060185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D77EEAE-6276-1412-0A27-97CF10E96498}"/>
                  </a:ext>
                </a:extLst>
              </p:cNvPr>
              <p:cNvSpPr txBox="1"/>
              <p:nvPr/>
            </p:nvSpPr>
            <p:spPr>
              <a:xfrm>
                <a:off x="7216564" y="1557845"/>
                <a:ext cx="3164264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hypothesis h(x) that </a:t>
                </a:r>
              </a:p>
              <a:p>
                <a:r>
                  <a:rPr lang="en-US" sz="2800" dirty="0"/>
                  <a:t>minimizes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AT" sz="28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de-AT" sz="28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D77EEAE-6276-1412-0A27-97CF10E964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6564" y="1557845"/>
                <a:ext cx="3164264" cy="954107"/>
              </a:xfrm>
              <a:prstGeom prst="rect">
                <a:avLst/>
              </a:prstGeom>
              <a:blipFill>
                <a:blip r:embed="rId4"/>
                <a:stretch>
                  <a:fillRect l="-4000" t="-6579" r="-3200" b="-1710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E3B0303-595E-EC5B-970D-B9046511C745}"/>
              </a:ext>
            </a:extLst>
          </p:cNvPr>
          <p:cNvCxnSpPr/>
          <p:nvPr/>
        </p:nvCxnSpPr>
        <p:spPr>
          <a:xfrm>
            <a:off x="1811172" y="1849622"/>
            <a:ext cx="7986532" cy="980326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711483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DCF2A-2F01-81DE-DD0F-1220BFB98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" y="-192480"/>
            <a:ext cx="11612880" cy="1618789"/>
          </a:xfrm>
        </p:spPr>
        <p:txBody>
          <a:bodyPr>
            <a:normAutofit/>
          </a:bodyPr>
          <a:lstStyle/>
          <a:p>
            <a:r>
              <a:rPr lang="en-GB" sz="8000" b="1" dirty="0"/>
              <a:t>Coupling via Regularization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792278-5D03-EDAE-A966-78244A21F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2894A-47FF-4D4A-84EA-3327DF49E5B5}" type="datetime1">
              <a:rPr lang="en-US" smtClean="0"/>
              <a:t>3/19/23</a:t>
            </a:fld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09EE66-0F70-CFFC-F7C0-6E2106BEE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98A76-ED6B-D54E-BABE-E8A9BFC6A4C6}" type="slidenum">
              <a:rPr lang="en-GB" smtClean="0"/>
              <a:t>40</a:t>
            </a:fld>
            <a:endParaRPr lang="en-GB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F2CB7DE2-8AFF-D1F8-E50D-9C16239EED29}"/>
              </a:ext>
            </a:extLst>
          </p:cNvPr>
          <p:cNvSpPr/>
          <p:nvPr/>
        </p:nvSpPr>
        <p:spPr>
          <a:xfrm>
            <a:off x="6577243" y="1865888"/>
            <a:ext cx="548640" cy="502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FB0A261-A5AA-2328-A04A-E8D83772AE50}"/>
              </a:ext>
            </a:extLst>
          </p:cNvPr>
          <p:cNvSpPr/>
          <p:nvPr/>
        </p:nvSpPr>
        <p:spPr>
          <a:xfrm>
            <a:off x="9869083" y="1865888"/>
            <a:ext cx="548640" cy="502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EA279E6-CC03-EB83-2A70-EEEA9ACA5274}"/>
              </a:ext>
            </a:extLst>
          </p:cNvPr>
          <p:cNvCxnSpPr>
            <a:endCxn id="8" idx="2"/>
          </p:cNvCxnSpPr>
          <p:nvPr/>
        </p:nvCxnSpPr>
        <p:spPr>
          <a:xfrm>
            <a:off x="6851563" y="2117348"/>
            <a:ext cx="3017520" cy="0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15CF910-3AF4-7A45-E56C-AC7ED24DF2BD}"/>
              </a:ext>
            </a:extLst>
          </p:cNvPr>
          <p:cNvSpPr txBox="1"/>
          <p:nvPr/>
        </p:nvSpPr>
        <p:spPr>
          <a:xfrm>
            <a:off x="5849319" y="1273582"/>
            <a:ext cx="14558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node </a:t>
            </a:r>
            <a:r>
              <a:rPr lang="en-GB" sz="3600" dirty="0" err="1"/>
              <a:t>i</a:t>
            </a:r>
            <a:r>
              <a:rPr lang="en-GB" sz="3600" dirty="0"/>
              <a:t>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2908505-C777-4BE4-520B-C90764D17CB5}"/>
              </a:ext>
            </a:extLst>
          </p:cNvPr>
          <p:cNvSpPr txBox="1"/>
          <p:nvPr/>
        </p:nvSpPr>
        <p:spPr>
          <a:xfrm>
            <a:off x="9689799" y="1219557"/>
            <a:ext cx="14606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node j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D7621C9-D737-CA6D-75A0-F03BC61F6DA2}"/>
              </a:ext>
            </a:extLst>
          </p:cNvPr>
          <p:cNvSpPr txBox="1"/>
          <p:nvPr/>
        </p:nvSpPr>
        <p:spPr>
          <a:xfrm>
            <a:off x="5849319" y="2559575"/>
            <a:ext cx="186486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local data </a:t>
            </a:r>
          </a:p>
          <a:p>
            <a:r>
              <a:rPr lang="en-GB" sz="2800" dirty="0"/>
              <a:t>local model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A23759A-238E-49CB-57D0-AD5B77C83395}"/>
              </a:ext>
            </a:extLst>
          </p:cNvPr>
          <p:cNvSpPr txBox="1"/>
          <p:nvPr/>
        </p:nvSpPr>
        <p:spPr>
          <a:xfrm>
            <a:off x="9488931" y="2474893"/>
            <a:ext cx="186486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local data </a:t>
            </a:r>
          </a:p>
          <a:p>
            <a:r>
              <a:rPr lang="en-GB" sz="2800" dirty="0"/>
              <a:t>local model</a:t>
            </a:r>
          </a:p>
        </p:txBody>
      </p:sp>
      <p:pic>
        <p:nvPicPr>
          <p:cNvPr id="16" name="Picture 15" descr="Text&#10;&#10;Description automatically generated">
            <a:extLst>
              <a:ext uri="{FF2B5EF4-FFF2-40B4-BE49-F238E27FC236}">
                <a16:creationId xmlns:a16="http://schemas.microsoft.com/office/drawing/2014/main" id="{25B64703-F083-7398-4CB6-49C7970101BE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6804" y="3513682"/>
            <a:ext cx="11218392" cy="2842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30811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E4668B-8910-1966-DD17-53AD49BEF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2894A-47FF-4D4A-84EA-3327DF49E5B5}" type="datetime1">
              <a:rPr lang="en-US" smtClean="0"/>
              <a:t>3/19/23</a:t>
            </a:fld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CFD6D9-B789-05E9-71F2-0FAD2B7F3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98A76-ED6B-D54E-BABE-E8A9BFC6A4C6}" type="slidenum">
              <a:rPr lang="en-GB" smtClean="0"/>
              <a:t>41</a:t>
            </a:fld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71CF29F-1862-DE21-3490-CC11D0E13979}"/>
              </a:ext>
            </a:extLst>
          </p:cNvPr>
          <p:cNvSpPr txBox="1"/>
          <p:nvPr/>
        </p:nvSpPr>
        <p:spPr>
          <a:xfrm>
            <a:off x="596344" y="128429"/>
            <a:ext cx="975055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0" b="1" dirty="0"/>
              <a:t>Clustering Assumption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BBE0846-6CB7-43CB-9474-84D417B539BE}"/>
              </a:ext>
            </a:extLst>
          </p:cNvPr>
          <p:cNvSpPr/>
          <p:nvPr/>
        </p:nvSpPr>
        <p:spPr>
          <a:xfrm>
            <a:off x="1909164" y="2505584"/>
            <a:ext cx="276906" cy="285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7F7DC3E-71E2-355B-2D30-675D5D8A7D8D}"/>
              </a:ext>
            </a:extLst>
          </p:cNvPr>
          <p:cNvSpPr/>
          <p:nvPr/>
        </p:nvSpPr>
        <p:spPr>
          <a:xfrm>
            <a:off x="2775939" y="2819909"/>
            <a:ext cx="276906" cy="285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3EC07BB-BB9D-5F9A-83D1-9F63B6104230}"/>
              </a:ext>
            </a:extLst>
          </p:cNvPr>
          <p:cNvSpPr/>
          <p:nvPr/>
        </p:nvSpPr>
        <p:spPr>
          <a:xfrm>
            <a:off x="3599170" y="3372359"/>
            <a:ext cx="276906" cy="285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C3BAF20-0E92-185E-D5BB-10753052EB90}"/>
              </a:ext>
            </a:extLst>
          </p:cNvPr>
          <p:cNvSpPr/>
          <p:nvPr/>
        </p:nvSpPr>
        <p:spPr>
          <a:xfrm>
            <a:off x="4347564" y="2948496"/>
            <a:ext cx="276906" cy="285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5B1AEB0-30EF-7822-8C70-CB7AFFC4AFE5}"/>
              </a:ext>
            </a:extLst>
          </p:cNvPr>
          <p:cNvSpPr/>
          <p:nvPr/>
        </p:nvSpPr>
        <p:spPr>
          <a:xfrm>
            <a:off x="3326346" y="2819909"/>
            <a:ext cx="276906" cy="285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8AFC926-4EBA-8546-33C8-A49C55EF956C}"/>
              </a:ext>
            </a:extLst>
          </p:cNvPr>
          <p:cNvSpPr/>
          <p:nvPr/>
        </p:nvSpPr>
        <p:spPr>
          <a:xfrm>
            <a:off x="2377589" y="2376996"/>
            <a:ext cx="276906" cy="285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376918E-E8C4-273B-091D-0441BE0B1883}"/>
              </a:ext>
            </a:extLst>
          </p:cNvPr>
          <p:cNvSpPr/>
          <p:nvPr/>
        </p:nvSpPr>
        <p:spPr>
          <a:xfrm>
            <a:off x="4621061" y="4326885"/>
            <a:ext cx="276906" cy="285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4CF65A4-04A8-7FDE-DDD3-D84FA30A972D}"/>
              </a:ext>
            </a:extLst>
          </p:cNvPr>
          <p:cNvSpPr/>
          <p:nvPr/>
        </p:nvSpPr>
        <p:spPr>
          <a:xfrm>
            <a:off x="5387825" y="4041135"/>
            <a:ext cx="276906" cy="285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F6F92E9-1AEB-C24C-5A70-EDFEE971E799}"/>
              </a:ext>
            </a:extLst>
          </p:cNvPr>
          <p:cNvSpPr/>
          <p:nvPr/>
        </p:nvSpPr>
        <p:spPr>
          <a:xfrm>
            <a:off x="6431495" y="4326885"/>
            <a:ext cx="276906" cy="285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18AAF80-1440-5E73-90F2-733D19C1FF74}"/>
              </a:ext>
            </a:extLst>
          </p:cNvPr>
          <p:cNvSpPr/>
          <p:nvPr/>
        </p:nvSpPr>
        <p:spPr>
          <a:xfrm>
            <a:off x="3982552" y="3134235"/>
            <a:ext cx="276906" cy="285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C4A99DE-A85D-4D7D-DC03-9DA414DC0483}"/>
              </a:ext>
            </a:extLst>
          </p:cNvPr>
          <p:cNvSpPr/>
          <p:nvPr/>
        </p:nvSpPr>
        <p:spPr>
          <a:xfrm>
            <a:off x="3462930" y="2428988"/>
            <a:ext cx="276906" cy="285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3B4A421-3032-4A81-2FAB-9F32EC74D18E}"/>
              </a:ext>
            </a:extLst>
          </p:cNvPr>
          <p:cNvSpPr/>
          <p:nvPr/>
        </p:nvSpPr>
        <p:spPr>
          <a:xfrm>
            <a:off x="5056488" y="4511829"/>
            <a:ext cx="276906" cy="285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3ACDB38-788A-1D29-CD82-15A0E6CCD433}"/>
              </a:ext>
            </a:extLst>
          </p:cNvPr>
          <p:cNvSpPr/>
          <p:nvPr/>
        </p:nvSpPr>
        <p:spPr>
          <a:xfrm>
            <a:off x="5605538" y="4341173"/>
            <a:ext cx="276906" cy="285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C8E069E-045D-FA04-2A30-C2C5D7589330}"/>
              </a:ext>
            </a:extLst>
          </p:cNvPr>
          <p:cNvSpPr/>
          <p:nvPr/>
        </p:nvSpPr>
        <p:spPr>
          <a:xfrm>
            <a:off x="2100683" y="2105533"/>
            <a:ext cx="276906" cy="285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4962EE2-049E-A1A4-DBCC-549192A54080}"/>
              </a:ext>
            </a:extLst>
          </p:cNvPr>
          <p:cNvSpPr/>
          <p:nvPr/>
        </p:nvSpPr>
        <p:spPr>
          <a:xfrm>
            <a:off x="2516042" y="2805621"/>
            <a:ext cx="276906" cy="285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10E5B54-7A9B-B218-B563-6199712A58B1}"/>
              </a:ext>
            </a:extLst>
          </p:cNvPr>
          <p:cNvSpPr/>
          <p:nvPr/>
        </p:nvSpPr>
        <p:spPr>
          <a:xfrm>
            <a:off x="3041790" y="3041873"/>
            <a:ext cx="276906" cy="285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433345D-AE08-8A00-D689-E2B142463FE1}"/>
              </a:ext>
            </a:extLst>
          </p:cNvPr>
          <p:cNvSpPr txBox="1"/>
          <p:nvPr/>
        </p:nvSpPr>
        <p:spPr>
          <a:xfrm>
            <a:off x="563720" y="4788026"/>
            <a:ext cx="8470139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/>
              <a:t>local datasets often too small</a:t>
            </a:r>
          </a:p>
          <a:p>
            <a:r>
              <a:rPr lang="en-GB" sz="4400" dirty="0"/>
              <a:t>let’s pool or cluster them but how ? 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8DB2825C-0CA1-A8E5-A75A-936FC5AE840C}"/>
              </a:ext>
            </a:extLst>
          </p:cNvPr>
          <p:cNvSpPr/>
          <p:nvPr/>
        </p:nvSpPr>
        <p:spPr>
          <a:xfrm>
            <a:off x="7752938" y="1692976"/>
            <a:ext cx="276906" cy="285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2CF6BD-22AF-E661-8A5F-B041E4F8886F}"/>
              </a:ext>
            </a:extLst>
          </p:cNvPr>
          <p:cNvSpPr txBox="1"/>
          <p:nvPr/>
        </p:nvSpPr>
        <p:spPr>
          <a:xfrm>
            <a:off x="8206773" y="1401819"/>
            <a:ext cx="338291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local dataset </a:t>
            </a:r>
          </a:p>
          <a:p>
            <a:r>
              <a:rPr lang="en-GB" sz="3200" dirty="0"/>
              <a:t>= single datapoint! </a:t>
            </a:r>
          </a:p>
        </p:txBody>
      </p:sp>
    </p:spTree>
    <p:extLst>
      <p:ext uri="{BB962C8B-B14F-4D97-AF65-F5344CB8AC3E}">
        <p14:creationId xmlns:p14="http://schemas.microsoft.com/office/powerpoint/2010/main" val="156375003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E4668B-8910-1966-DD17-53AD49BEF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2894A-47FF-4D4A-84EA-3327DF49E5B5}" type="datetime1">
              <a:rPr lang="en-US" smtClean="0"/>
              <a:t>3/19/23</a:t>
            </a:fld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CFD6D9-B789-05E9-71F2-0FAD2B7F3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98A76-ED6B-D54E-BABE-E8A9BFC6A4C6}" type="slidenum">
              <a:rPr lang="en-GB" smtClean="0"/>
              <a:t>42</a:t>
            </a:fld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71CF29F-1862-DE21-3490-CC11D0E13979}"/>
              </a:ext>
            </a:extLst>
          </p:cNvPr>
          <p:cNvSpPr txBox="1"/>
          <p:nvPr/>
        </p:nvSpPr>
        <p:spPr>
          <a:xfrm>
            <a:off x="596344" y="128429"/>
            <a:ext cx="975055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0" b="1" dirty="0"/>
              <a:t>Clustering Assumption</a:t>
            </a:r>
          </a:p>
        </p:txBody>
      </p:sp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59AB9581-96A1-EFA7-A61E-3B302A4B9649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5018" y="1451868"/>
            <a:ext cx="2894662" cy="48863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ADA57C4-62D4-43B5-9055-C76769E8B58B}"/>
              </a:ext>
            </a:extLst>
          </p:cNvPr>
          <p:cNvSpPr txBox="1"/>
          <p:nvPr/>
        </p:nvSpPr>
        <p:spPr>
          <a:xfrm>
            <a:off x="4223305" y="1451868"/>
            <a:ext cx="769246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the local datasets form clusters. </a:t>
            </a:r>
          </a:p>
          <a:p>
            <a:endParaRPr lang="en-GB" sz="4000" dirty="0"/>
          </a:p>
          <a:p>
            <a:r>
              <a:rPr lang="en-GB" sz="4000" dirty="0"/>
              <a:t>local datasets in same cluster c  contain data points that can </a:t>
            </a:r>
          </a:p>
          <a:p>
            <a:r>
              <a:rPr lang="en-GB" sz="4000" dirty="0"/>
              <a:t>be approximated as realizations of </a:t>
            </a:r>
            <a:r>
              <a:rPr lang="en-GB" sz="4000" dirty="0" err="1"/>
              <a:t>i.i.d.</a:t>
            </a:r>
            <a:r>
              <a:rPr lang="en-GB" sz="4000" dirty="0"/>
              <a:t> RVs with prob. </a:t>
            </a:r>
            <a:r>
              <a:rPr lang="en-GB" sz="4000" dirty="0" err="1"/>
              <a:t>dist</a:t>
            </a:r>
            <a:r>
              <a:rPr lang="en-GB" sz="4000" dirty="0"/>
              <a:t> p(</a:t>
            </a:r>
            <a:r>
              <a:rPr lang="en-GB" sz="4000" dirty="0" err="1"/>
              <a:t>x,y;c</a:t>
            </a:r>
            <a:r>
              <a:rPr lang="en-GB" sz="4000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370392502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E4668B-8910-1966-DD17-53AD49BEF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2894A-47FF-4D4A-84EA-3327DF49E5B5}" type="datetime1">
              <a:rPr lang="en-US" smtClean="0"/>
              <a:t>3/19/23</a:t>
            </a:fld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CFD6D9-B789-05E9-71F2-0FAD2B7F3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98A76-ED6B-D54E-BABE-E8A9BFC6A4C6}" type="slidenum">
              <a:rPr lang="en-GB" smtClean="0"/>
              <a:t>43</a:t>
            </a:fld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71CF29F-1862-DE21-3490-CC11D0E13979}"/>
              </a:ext>
            </a:extLst>
          </p:cNvPr>
          <p:cNvSpPr txBox="1"/>
          <p:nvPr/>
        </p:nvSpPr>
        <p:spPr>
          <a:xfrm>
            <a:off x="596344" y="128429"/>
            <a:ext cx="917847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0" b="1" dirty="0"/>
              <a:t>Cluster-Wise Training</a:t>
            </a:r>
          </a:p>
        </p:txBody>
      </p:sp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59AB9581-96A1-EFA7-A61E-3B302A4B9649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5018" y="1451868"/>
            <a:ext cx="2894662" cy="48863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ADA57C4-62D4-43B5-9055-C76769E8B58B}"/>
              </a:ext>
            </a:extLst>
          </p:cNvPr>
          <p:cNvSpPr txBox="1"/>
          <p:nvPr/>
        </p:nvSpPr>
        <p:spPr>
          <a:xfrm>
            <a:off x="4223305" y="1451868"/>
            <a:ext cx="769246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pool local datasets of nodes in </a:t>
            </a:r>
          </a:p>
          <a:p>
            <a:r>
              <a:rPr lang="en-GB" sz="4000" dirty="0"/>
              <a:t>same cluster to train ML model </a:t>
            </a:r>
          </a:p>
          <a:p>
            <a:endParaRPr lang="en-GB" sz="4000" dirty="0"/>
          </a:p>
          <a:p>
            <a:r>
              <a:rPr lang="en-GB" sz="4000" dirty="0"/>
              <a:t>trained model is used for all nodes in same cluster</a:t>
            </a:r>
          </a:p>
          <a:p>
            <a:endParaRPr lang="en-GB" sz="4000" dirty="0"/>
          </a:p>
          <a:p>
            <a:r>
              <a:rPr lang="en-GB" sz="4000" dirty="0"/>
              <a:t>pooling via regularization</a:t>
            </a:r>
          </a:p>
        </p:txBody>
      </p:sp>
    </p:spTree>
    <p:extLst>
      <p:ext uri="{BB962C8B-B14F-4D97-AF65-F5344CB8AC3E}">
        <p14:creationId xmlns:p14="http://schemas.microsoft.com/office/powerpoint/2010/main" val="149059980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A45018-1596-77FC-60B1-76D89CB1E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2894A-47FF-4D4A-84EA-3327DF49E5B5}" type="datetime1">
              <a:rPr lang="en-US" sz="2400" smtClean="0"/>
              <a:t>3/19/23</a:t>
            </a:fld>
            <a:endParaRPr lang="en-GB" sz="2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3CC7C-91ED-326C-25F2-E85DB5F3B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98A76-ED6B-D54E-BABE-E8A9BFC6A4C6}" type="slidenum">
              <a:rPr lang="en-GB" sz="2400" smtClean="0"/>
              <a:t>44</a:t>
            </a:fld>
            <a:endParaRPr lang="en-GB" sz="2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8337DE4-4EF6-2432-9389-96037BF18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9445"/>
            <a:ext cx="10515600" cy="1642745"/>
          </a:xfrm>
        </p:spPr>
        <p:txBody>
          <a:bodyPr>
            <a:normAutofit/>
          </a:bodyPr>
          <a:lstStyle/>
          <a:p>
            <a:r>
              <a:rPr lang="en-GB" sz="7200" b="1" dirty="0">
                <a:latin typeface="+mn-lt"/>
              </a:rPr>
              <a:t>Wrap-Up.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FD4DA90-E068-C435-CE54-79277C0D03BD}"/>
              </a:ext>
            </a:extLst>
          </p:cNvPr>
          <p:cNvSpPr txBox="1"/>
          <p:nvPr/>
        </p:nvSpPr>
        <p:spPr>
          <a:xfrm>
            <a:off x="457200" y="1802190"/>
            <a:ext cx="11333424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600" dirty="0"/>
              <a:t>emp. graph with nodes carrying local datasets and models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3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600" dirty="0"/>
              <a:t>undirected weighted edges represent similarities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3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600" dirty="0"/>
              <a:t>different sources for similarity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3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600" dirty="0"/>
              <a:t>emp. graph is a design choice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1642402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A45018-1596-77FC-60B1-76D89CB1E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2894A-47FF-4D4A-84EA-3327DF49E5B5}" type="datetime1">
              <a:rPr lang="en-US" sz="2400" smtClean="0"/>
              <a:t>3/19/23</a:t>
            </a:fld>
            <a:endParaRPr lang="en-GB" sz="2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3CC7C-91ED-326C-25F2-E85DB5F3B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98A76-ED6B-D54E-BABE-E8A9BFC6A4C6}" type="slidenum">
              <a:rPr lang="en-GB" sz="2400" smtClean="0"/>
              <a:t>45</a:t>
            </a:fld>
            <a:endParaRPr lang="en-GB" sz="2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8337DE4-4EF6-2432-9389-96037BF18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787" y="2593975"/>
            <a:ext cx="10515600" cy="1325563"/>
          </a:xfrm>
        </p:spPr>
        <p:txBody>
          <a:bodyPr>
            <a:normAutofit/>
          </a:bodyPr>
          <a:lstStyle/>
          <a:p>
            <a:r>
              <a:rPr lang="en-GB" sz="7200" b="1" dirty="0"/>
              <a:t>Any Questions ? </a:t>
            </a:r>
          </a:p>
        </p:txBody>
      </p:sp>
    </p:spTree>
    <p:extLst>
      <p:ext uri="{BB962C8B-B14F-4D97-AF65-F5344CB8AC3E}">
        <p14:creationId xmlns:p14="http://schemas.microsoft.com/office/powerpoint/2010/main" val="2019969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6EFE6-1EEC-034B-A567-6710339FC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576" y="192610"/>
            <a:ext cx="11143129" cy="1600762"/>
          </a:xfrm>
        </p:spPr>
        <p:txBody>
          <a:bodyPr>
            <a:normAutofit/>
          </a:bodyPr>
          <a:lstStyle/>
          <a:p>
            <a:r>
              <a:rPr lang="en-US" sz="6600" b="1" dirty="0"/>
              <a:t>Basic Idea of Model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63499-D0A7-2E4E-923F-ED11C324C4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519" y="1526119"/>
            <a:ext cx="10515600" cy="782108"/>
          </a:xfrm>
        </p:spPr>
        <p:txBody>
          <a:bodyPr>
            <a:normAutofit fontScale="77500" lnSpcReduction="20000"/>
          </a:bodyPr>
          <a:lstStyle/>
          <a:p>
            <a:r>
              <a:rPr lang="en-US" sz="5400" dirty="0"/>
              <a:t>choose model with smallest validation error!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1BD162-950C-244B-A07D-8A3B406E0CA2}"/>
              </a:ext>
            </a:extLst>
          </p:cNvPr>
          <p:cNvSpPr/>
          <p:nvPr/>
        </p:nvSpPr>
        <p:spPr>
          <a:xfrm>
            <a:off x="1403498" y="3236812"/>
            <a:ext cx="1233377" cy="1717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36687D2-0498-0E4C-8A52-74DC6F09944A}"/>
              </a:ext>
            </a:extLst>
          </p:cNvPr>
          <p:cNvSpPr/>
          <p:nvPr/>
        </p:nvSpPr>
        <p:spPr>
          <a:xfrm>
            <a:off x="7327014" y="4549774"/>
            <a:ext cx="1080978" cy="4815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E6EDDF-B385-CF48-9DB0-F5AF00BE830F}"/>
              </a:ext>
            </a:extLst>
          </p:cNvPr>
          <p:cNvSpPr txBox="1"/>
          <p:nvPr/>
        </p:nvSpPr>
        <p:spPr>
          <a:xfrm>
            <a:off x="1288053" y="5030799"/>
            <a:ext cx="341279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model 1 </a:t>
            </a:r>
          </a:p>
          <a:p>
            <a:r>
              <a:rPr lang="en-US" sz="4000" dirty="0"/>
              <a:t>degree 1 </a:t>
            </a:r>
            <a:r>
              <a:rPr lang="en-US" sz="4000" dirty="0" err="1"/>
              <a:t>polyn</a:t>
            </a:r>
            <a:r>
              <a:rPr lang="en-US" sz="4000" dirty="0"/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221CC1-6717-BD45-A2C3-522025D97030}"/>
              </a:ext>
            </a:extLst>
          </p:cNvPr>
          <p:cNvSpPr txBox="1"/>
          <p:nvPr/>
        </p:nvSpPr>
        <p:spPr>
          <a:xfrm>
            <a:off x="6985309" y="5030799"/>
            <a:ext cx="352821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model 2: </a:t>
            </a:r>
          </a:p>
          <a:p>
            <a:r>
              <a:rPr lang="en-US" sz="4000" dirty="0"/>
              <a:t>degree 3 polyn.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DF0D28-3F1D-2A4C-9001-00E081A16469}"/>
              </a:ext>
            </a:extLst>
          </p:cNvPr>
          <p:cNvSpPr txBox="1"/>
          <p:nvPr/>
        </p:nvSpPr>
        <p:spPr>
          <a:xfrm>
            <a:off x="1175563" y="2185331"/>
            <a:ext cx="330577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training      validation </a:t>
            </a:r>
          </a:p>
          <a:p>
            <a:r>
              <a:rPr lang="en-US" sz="2800" dirty="0"/>
              <a:t>error		error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DFE0B38-BF84-2446-A7EF-E5AD412FAAD7}"/>
              </a:ext>
            </a:extLst>
          </p:cNvPr>
          <p:cNvSpPr/>
          <p:nvPr/>
        </p:nvSpPr>
        <p:spPr>
          <a:xfrm>
            <a:off x="2825898" y="3234700"/>
            <a:ext cx="1233377" cy="171769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A29175E-393F-8E4C-B4A4-C6C8FFC720AC}"/>
              </a:ext>
            </a:extLst>
          </p:cNvPr>
          <p:cNvSpPr/>
          <p:nvPr/>
        </p:nvSpPr>
        <p:spPr>
          <a:xfrm>
            <a:off x="8749414" y="2263740"/>
            <a:ext cx="1233377" cy="276705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11B42AA-BCE1-7D4E-876D-5891547D8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2AABE-FC01-8D4F-B5BD-1FB1C036FF5C}" type="slidenum">
              <a:rPr lang="en-US" smtClean="0"/>
              <a:t>5</a:t>
            </a:fld>
            <a:endParaRPr lang="en-US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871B03AF-3BB2-9B4E-A429-E18B87F9F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149F9-EC76-174F-8969-D4338F1BAB36}" type="datetime1">
              <a:rPr lang="fi-FI" smtClean="0"/>
              <a:t>19.3.2023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443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7CB10-CB3E-244D-B637-8E779EEB1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618" y="140906"/>
            <a:ext cx="12282678" cy="1325563"/>
          </a:xfrm>
        </p:spPr>
        <p:txBody>
          <a:bodyPr>
            <a:noAutofit/>
          </a:bodyPr>
          <a:lstStyle/>
          <a:p>
            <a:r>
              <a:rPr lang="en-US" sz="8800" b="1" dirty="0"/>
              <a:t>Data and Model Size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8D2E3D-5946-4548-BC14-9FEFE5C69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2AABE-FC01-8D4F-B5BD-1FB1C036FF5C}" type="slidenum">
              <a:rPr lang="en-US" smtClean="0"/>
              <a:t>6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566D399-651B-2443-9DB7-2E90DAA25833}"/>
              </a:ext>
            </a:extLst>
          </p:cNvPr>
          <p:cNvGrpSpPr/>
          <p:nvPr/>
        </p:nvGrpSpPr>
        <p:grpSpPr>
          <a:xfrm>
            <a:off x="372619" y="1466469"/>
            <a:ext cx="7088885" cy="3168203"/>
            <a:chOff x="552451" y="1757972"/>
            <a:chExt cx="9588704" cy="313686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B53DB76-FA79-9D45-96B6-BA143D1432D5}"/>
                </a:ext>
              </a:extLst>
            </p:cNvPr>
            <p:cNvSpPr/>
            <p:nvPr/>
          </p:nvSpPr>
          <p:spPr>
            <a:xfrm>
              <a:off x="1521590" y="1757972"/>
              <a:ext cx="8619565" cy="2232750"/>
            </a:xfrm>
            <a:prstGeom prst="rect">
              <a:avLst/>
            </a:prstGeom>
            <a:solidFill>
              <a:schemeClr val="accent1">
                <a:alpha val="36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chemeClr val="tx1"/>
                  </a:solidFill>
                </a:rPr>
                <a:t>training set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5811A6B2-E4BA-A945-BB4D-139F54D4D06B}"/>
                </a:ext>
              </a:extLst>
            </p:cNvPr>
            <p:cNvCxnSpPr>
              <a:cxnSpLocks/>
            </p:cNvCxnSpPr>
            <p:nvPr/>
          </p:nvCxnSpPr>
          <p:spPr>
            <a:xfrm>
              <a:off x="1288687" y="1757972"/>
              <a:ext cx="0" cy="2232751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44857E64-CBDC-664E-84F6-3B22265D3B20}"/>
                </a:ext>
              </a:extLst>
            </p:cNvPr>
            <p:cNvCxnSpPr>
              <a:cxnSpLocks/>
            </p:cNvCxnSpPr>
            <p:nvPr/>
          </p:nvCxnSpPr>
          <p:spPr>
            <a:xfrm>
              <a:off x="1521590" y="4222672"/>
              <a:ext cx="8462324" cy="0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31DC760-3177-9340-B6F7-75F7706B2DE4}"/>
                </a:ext>
              </a:extLst>
            </p:cNvPr>
            <p:cNvSpPr txBox="1"/>
            <p:nvPr/>
          </p:nvSpPr>
          <p:spPr>
            <a:xfrm>
              <a:off x="3856134" y="4254902"/>
              <a:ext cx="4238130" cy="6399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nr. of features n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D08A338-5338-7C46-8673-B0FDFCC7B2BB}"/>
                </a:ext>
              </a:extLst>
            </p:cNvPr>
            <p:cNvSpPr txBox="1"/>
            <p:nvPr/>
          </p:nvSpPr>
          <p:spPr>
            <a:xfrm>
              <a:off x="552451" y="2281147"/>
              <a:ext cx="55335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m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F8ABDF8A-3D4D-2F47-AFF5-D0FD2FEF094C}"/>
                  </a:ext>
                </a:extLst>
              </p:cNvPr>
              <p:cNvSpPr/>
              <p:nvPr/>
            </p:nvSpPr>
            <p:spPr>
              <a:xfrm>
                <a:off x="8429247" y="2682465"/>
                <a:ext cx="3105906" cy="2329102"/>
              </a:xfrm>
              <a:prstGeom prst="ellipse">
                <a:avLst/>
              </a:prstGeom>
              <a:solidFill>
                <a:schemeClr val="accent4">
                  <a:alpha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dirty="0">
                    <a:solidFill>
                      <a:schemeClr val="tx1"/>
                    </a:solidFill>
                  </a:rPr>
                  <a:t>			</a:t>
                </a:r>
                <a:r>
                  <a:rPr lang="de-AT" sz="36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de-AT" sz="360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ℋ</m:t>
                    </m:r>
                  </m:oMath>
                </a14:m>
                <a:endParaRPr lang="en-US" sz="36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r>
                  <a:rPr lang="en-US" sz="3600" dirty="0">
                    <a:solidFill>
                      <a:schemeClr val="tx1"/>
                    </a:solidFill>
                  </a:rPr>
                  <a:t>hypospace/model</a:t>
                </a:r>
              </a:p>
              <a:p>
                <a:pPr algn="ctr"/>
                <a:endParaRPr lang="en-US" sz="3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F8ABDF8A-3D4D-2F47-AFF5-D0FD2FEF09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9247" y="2682465"/>
                <a:ext cx="3105906" cy="2329102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72B4A43-6661-494A-92A5-FE5D586AB605}"/>
              </a:ext>
            </a:extLst>
          </p:cNvPr>
          <p:cNvCxnSpPr>
            <a:cxnSpLocks/>
          </p:cNvCxnSpPr>
          <p:nvPr/>
        </p:nvCxnSpPr>
        <p:spPr>
          <a:xfrm>
            <a:off x="8610600" y="5300941"/>
            <a:ext cx="2926080" cy="0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253392A-20D0-264D-AEE9-22E8A329D370}"/>
              </a:ext>
            </a:extLst>
          </p:cNvPr>
          <p:cNvSpPr txBox="1"/>
          <p:nvPr/>
        </p:nvSpPr>
        <p:spPr>
          <a:xfrm>
            <a:off x="8429247" y="5300941"/>
            <a:ext cx="37267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eff. dimension 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0811C60-8614-C94A-88EE-178418264D58}"/>
              </a:ext>
            </a:extLst>
          </p:cNvPr>
          <p:cNvSpPr txBox="1"/>
          <p:nvPr/>
        </p:nvSpPr>
        <p:spPr>
          <a:xfrm>
            <a:off x="467470" y="4732336"/>
            <a:ext cx="622785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crucial parameter is the </a:t>
            </a:r>
          </a:p>
          <a:p>
            <a:r>
              <a:rPr lang="en-US" sz="4800" dirty="0"/>
              <a:t>ratio d/m 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A119A8-71F3-3A43-9EDE-5131564FE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217F3-7935-7841-BDB7-01638C291CA9}" type="datetime1">
              <a:rPr lang="fi-FI" smtClean="0"/>
              <a:t>19.3.2023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71BE960-4A85-884F-8FF4-84C03558E47B}"/>
                  </a:ext>
                </a:extLst>
              </p:cNvPr>
              <p:cNvSpPr txBox="1"/>
              <p:nvPr/>
            </p:nvSpPr>
            <p:spPr>
              <a:xfrm>
                <a:off x="838200" y="1433918"/>
                <a:ext cx="6433456" cy="50917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4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de-DE" sz="2400" i="1">
                                  <a:latin typeface="Cambria Math" panose="02040503050406030204" pitchFamily="18" charset="0"/>
                                </a:rPr>
                                <m:t>(1)</m:t>
                              </m:r>
                            </m:sup>
                          </m:sSup>
                          <m:r>
                            <a:rPr lang="de-DE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de-DE" sz="2400" b="1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e-DE" sz="2400" i="1">
                                  <a:latin typeface="Cambria Math" panose="02040503050406030204" pitchFamily="18" charset="0"/>
                                </a:rPr>
                                <m:t>1)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71BE960-4A85-884F-8FF4-84C03558E4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433918"/>
                <a:ext cx="6433456" cy="509178"/>
              </a:xfrm>
              <a:prstGeom prst="rect">
                <a:avLst/>
              </a:prstGeom>
              <a:blipFill>
                <a:blip r:embed="rId4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B6B9B78-0FB2-5649-8B67-AD765CDE86B0}"/>
                  </a:ext>
                </a:extLst>
              </p:cNvPr>
              <p:cNvSpPr txBox="1"/>
              <p:nvPr/>
            </p:nvSpPr>
            <p:spPr>
              <a:xfrm>
                <a:off x="838200" y="3190359"/>
                <a:ext cx="6433456" cy="50917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4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de-DE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de-DE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r>
                            <a:rPr lang="de-DE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de-DE" sz="2400" b="1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de-DE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B6B9B78-0FB2-5649-8B67-AD765CDE86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190359"/>
                <a:ext cx="6433456" cy="509178"/>
              </a:xfrm>
              <a:prstGeom prst="rect">
                <a:avLst/>
              </a:prstGeom>
              <a:blipFill>
                <a:blip r:embed="rId5"/>
                <a:stretch>
                  <a:fillRect b="-487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70042CD-49C5-D641-9FEC-12DE298E67BF}"/>
                  </a:ext>
                </a:extLst>
              </p:cNvPr>
              <p:cNvSpPr txBox="1"/>
              <p:nvPr/>
            </p:nvSpPr>
            <p:spPr>
              <a:xfrm>
                <a:off x="838200" y="1860454"/>
                <a:ext cx="6433456" cy="50917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4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de-DE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de-DE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r>
                            <a:rPr lang="de-DE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de-DE" sz="2400" b="1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de-DE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70042CD-49C5-D641-9FEC-12DE298E67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60454"/>
                <a:ext cx="6433456" cy="509178"/>
              </a:xfrm>
              <a:prstGeom prst="rect">
                <a:avLst/>
              </a:prstGeom>
              <a:blipFill>
                <a:blip r:embed="rId6"/>
                <a:stretch>
                  <a:fillRect b="-487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4036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3BB268B-43E2-E948-B57A-8AA7620EA4FB}"/>
              </a:ext>
            </a:extLst>
          </p:cNvPr>
          <p:cNvCxnSpPr/>
          <p:nvPr/>
        </p:nvCxnSpPr>
        <p:spPr>
          <a:xfrm>
            <a:off x="603813" y="5397337"/>
            <a:ext cx="10397836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3AB42CF-765E-B54A-A995-28B105686CC5}"/>
              </a:ext>
            </a:extLst>
          </p:cNvPr>
          <p:cNvCxnSpPr>
            <a:cxnSpLocks/>
          </p:cNvCxnSpPr>
          <p:nvPr/>
        </p:nvCxnSpPr>
        <p:spPr>
          <a:xfrm flipV="1">
            <a:off x="1181516" y="1264710"/>
            <a:ext cx="0" cy="4676142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68EFADB-ABDB-524A-B0CC-B364BAFBC599}"/>
              </a:ext>
            </a:extLst>
          </p:cNvPr>
          <p:cNvSpPr txBox="1"/>
          <p:nvPr/>
        </p:nvSpPr>
        <p:spPr>
          <a:xfrm>
            <a:off x="10243268" y="5525353"/>
            <a:ext cx="15167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d / 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1BC198-763B-7A4C-89A9-717126C5C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2AABE-FC01-8D4F-B5BD-1FB1C036FF5C}" type="slidenum">
              <a:rPr lang="en-US" smtClean="0"/>
              <a:t>7</a:t>
            </a:fld>
            <a:endParaRPr lang="en-US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D7B41979-C564-7D45-9321-C1DB8A8FFA30}"/>
              </a:ext>
            </a:extLst>
          </p:cNvPr>
          <p:cNvSpPr/>
          <p:nvPr/>
        </p:nvSpPr>
        <p:spPr>
          <a:xfrm>
            <a:off x="1385053" y="1095276"/>
            <a:ext cx="6378012" cy="4248559"/>
          </a:xfrm>
          <a:custGeom>
            <a:avLst/>
            <a:gdLst>
              <a:gd name="connsiteX0" fmla="*/ 0 w 4956048"/>
              <a:gd name="connsiteY0" fmla="*/ 0 h 4262006"/>
              <a:gd name="connsiteX1" fmla="*/ 18288 w 4956048"/>
              <a:gd name="connsiteY1" fmla="*/ 146304 h 4262006"/>
              <a:gd name="connsiteX2" fmla="*/ 91440 w 4956048"/>
              <a:gd name="connsiteY2" fmla="*/ 310896 h 4262006"/>
              <a:gd name="connsiteX3" fmla="*/ 109728 w 4956048"/>
              <a:gd name="connsiteY3" fmla="*/ 365760 h 4262006"/>
              <a:gd name="connsiteX4" fmla="*/ 237744 w 4956048"/>
              <a:gd name="connsiteY4" fmla="*/ 530352 h 4262006"/>
              <a:gd name="connsiteX5" fmla="*/ 329184 w 4956048"/>
              <a:gd name="connsiteY5" fmla="*/ 621792 h 4262006"/>
              <a:gd name="connsiteX6" fmla="*/ 420624 w 4956048"/>
              <a:gd name="connsiteY6" fmla="*/ 731520 h 4262006"/>
              <a:gd name="connsiteX7" fmla="*/ 493776 w 4956048"/>
              <a:gd name="connsiteY7" fmla="*/ 841248 h 4262006"/>
              <a:gd name="connsiteX8" fmla="*/ 548640 w 4956048"/>
              <a:gd name="connsiteY8" fmla="*/ 877824 h 4262006"/>
              <a:gd name="connsiteX9" fmla="*/ 694944 w 4956048"/>
              <a:gd name="connsiteY9" fmla="*/ 1060704 h 4262006"/>
              <a:gd name="connsiteX10" fmla="*/ 822960 w 4956048"/>
              <a:gd name="connsiteY10" fmla="*/ 1188720 h 4262006"/>
              <a:gd name="connsiteX11" fmla="*/ 914400 w 4956048"/>
              <a:gd name="connsiteY11" fmla="*/ 1298448 h 4262006"/>
              <a:gd name="connsiteX12" fmla="*/ 969264 w 4956048"/>
              <a:gd name="connsiteY12" fmla="*/ 1335024 h 4262006"/>
              <a:gd name="connsiteX13" fmla="*/ 1042416 w 4956048"/>
              <a:gd name="connsiteY13" fmla="*/ 1389888 h 4262006"/>
              <a:gd name="connsiteX14" fmla="*/ 1207008 w 4956048"/>
              <a:gd name="connsiteY14" fmla="*/ 1499616 h 4262006"/>
              <a:gd name="connsiteX15" fmla="*/ 1261872 w 4956048"/>
              <a:gd name="connsiteY15" fmla="*/ 1536192 h 4262006"/>
              <a:gd name="connsiteX16" fmla="*/ 1316736 w 4956048"/>
              <a:gd name="connsiteY16" fmla="*/ 1572768 h 4262006"/>
              <a:gd name="connsiteX17" fmla="*/ 1481328 w 4956048"/>
              <a:gd name="connsiteY17" fmla="*/ 1700784 h 4262006"/>
              <a:gd name="connsiteX18" fmla="*/ 1664208 w 4956048"/>
              <a:gd name="connsiteY18" fmla="*/ 1847088 h 4262006"/>
              <a:gd name="connsiteX19" fmla="*/ 1737360 w 4956048"/>
              <a:gd name="connsiteY19" fmla="*/ 1901952 h 4262006"/>
              <a:gd name="connsiteX20" fmla="*/ 1810512 w 4956048"/>
              <a:gd name="connsiteY20" fmla="*/ 1956816 h 4262006"/>
              <a:gd name="connsiteX21" fmla="*/ 1920240 w 4956048"/>
              <a:gd name="connsiteY21" fmla="*/ 2048256 h 4262006"/>
              <a:gd name="connsiteX22" fmla="*/ 1993392 w 4956048"/>
              <a:gd name="connsiteY22" fmla="*/ 2121408 h 4262006"/>
              <a:gd name="connsiteX23" fmla="*/ 2231136 w 4956048"/>
              <a:gd name="connsiteY23" fmla="*/ 2304288 h 4262006"/>
              <a:gd name="connsiteX24" fmla="*/ 2340864 w 4956048"/>
              <a:gd name="connsiteY24" fmla="*/ 2414016 h 4262006"/>
              <a:gd name="connsiteX25" fmla="*/ 2487168 w 4956048"/>
              <a:gd name="connsiteY25" fmla="*/ 2523744 h 4262006"/>
              <a:gd name="connsiteX26" fmla="*/ 2542032 w 4956048"/>
              <a:gd name="connsiteY26" fmla="*/ 2578608 h 4262006"/>
              <a:gd name="connsiteX27" fmla="*/ 2615184 w 4956048"/>
              <a:gd name="connsiteY27" fmla="*/ 2615184 h 4262006"/>
              <a:gd name="connsiteX28" fmla="*/ 2670048 w 4956048"/>
              <a:gd name="connsiteY28" fmla="*/ 2651760 h 4262006"/>
              <a:gd name="connsiteX29" fmla="*/ 2724912 w 4956048"/>
              <a:gd name="connsiteY29" fmla="*/ 2670048 h 4262006"/>
              <a:gd name="connsiteX30" fmla="*/ 2779776 w 4956048"/>
              <a:gd name="connsiteY30" fmla="*/ 2706624 h 4262006"/>
              <a:gd name="connsiteX31" fmla="*/ 2926080 w 4956048"/>
              <a:gd name="connsiteY31" fmla="*/ 2779776 h 4262006"/>
              <a:gd name="connsiteX32" fmla="*/ 3072384 w 4956048"/>
              <a:gd name="connsiteY32" fmla="*/ 2889504 h 4262006"/>
              <a:gd name="connsiteX33" fmla="*/ 3218688 w 4956048"/>
              <a:gd name="connsiteY33" fmla="*/ 3035808 h 4262006"/>
              <a:gd name="connsiteX34" fmla="*/ 3273552 w 4956048"/>
              <a:gd name="connsiteY34" fmla="*/ 3090672 h 4262006"/>
              <a:gd name="connsiteX35" fmla="*/ 3383280 w 4956048"/>
              <a:gd name="connsiteY35" fmla="*/ 3182112 h 4262006"/>
              <a:gd name="connsiteX36" fmla="*/ 3493008 w 4956048"/>
              <a:gd name="connsiteY36" fmla="*/ 3255264 h 4262006"/>
              <a:gd name="connsiteX37" fmla="*/ 3621024 w 4956048"/>
              <a:gd name="connsiteY37" fmla="*/ 3383280 h 4262006"/>
              <a:gd name="connsiteX38" fmla="*/ 3785616 w 4956048"/>
              <a:gd name="connsiteY38" fmla="*/ 3529584 h 4262006"/>
              <a:gd name="connsiteX39" fmla="*/ 3858768 w 4956048"/>
              <a:gd name="connsiteY39" fmla="*/ 3584448 h 4262006"/>
              <a:gd name="connsiteX40" fmla="*/ 4096512 w 4956048"/>
              <a:gd name="connsiteY40" fmla="*/ 3785616 h 4262006"/>
              <a:gd name="connsiteX41" fmla="*/ 4151376 w 4956048"/>
              <a:gd name="connsiteY41" fmla="*/ 3822192 h 4262006"/>
              <a:gd name="connsiteX42" fmla="*/ 4261104 w 4956048"/>
              <a:gd name="connsiteY42" fmla="*/ 3913632 h 4262006"/>
              <a:gd name="connsiteX43" fmla="*/ 4389120 w 4956048"/>
              <a:gd name="connsiteY43" fmla="*/ 4059936 h 4262006"/>
              <a:gd name="connsiteX44" fmla="*/ 4462272 w 4956048"/>
              <a:gd name="connsiteY44" fmla="*/ 4169664 h 4262006"/>
              <a:gd name="connsiteX45" fmla="*/ 4828032 w 4956048"/>
              <a:gd name="connsiteY45" fmla="*/ 4261104 h 4262006"/>
              <a:gd name="connsiteX46" fmla="*/ 4956048 w 4956048"/>
              <a:gd name="connsiteY46" fmla="*/ 4261104 h 4262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956048" h="4262006">
                <a:moveTo>
                  <a:pt x="0" y="0"/>
                </a:moveTo>
                <a:cubicBezTo>
                  <a:pt x="6096" y="48768"/>
                  <a:pt x="7990" y="98247"/>
                  <a:pt x="18288" y="146304"/>
                </a:cubicBezTo>
                <a:cubicBezTo>
                  <a:pt x="53674" y="311439"/>
                  <a:pt x="38119" y="204253"/>
                  <a:pt x="91440" y="310896"/>
                </a:cubicBezTo>
                <a:cubicBezTo>
                  <a:pt x="100061" y="328138"/>
                  <a:pt x="100366" y="348909"/>
                  <a:pt x="109728" y="365760"/>
                </a:cubicBezTo>
                <a:cubicBezTo>
                  <a:pt x="202171" y="532158"/>
                  <a:pt x="148887" y="423723"/>
                  <a:pt x="237744" y="530352"/>
                </a:cubicBezTo>
                <a:cubicBezTo>
                  <a:pt x="313944" y="621792"/>
                  <a:pt x="228600" y="554736"/>
                  <a:pt x="329184" y="621792"/>
                </a:cubicBezTo>
                <a:cubicBezTo>
                  <a:pt x="459884" y="817842"/>
                  <a:pt x="256344" y="520303"/>
                  <a:pt x="420624" y="731520"/>
                </a:cubicBezTo>
                <a:cubicBezTo>
                  <a:pt x="447612" y="766219"/>
                  <a:pt x="457200" y="816864"/>
                  <a:pt x="493776" y="841248"/>
                </a:cubicBezTo>
                <a:cubicBezTo>
                  <a:pt x="512064" y="853440"/>
                  <a:pt x="533788" y="861622"/>
                  <a:pt x="548640" y="877824"/>
                </a:cubicBezTo>
                <a:cubicBezTo>
                  <a:pt x="601392" y="935371"/>
                  <a:pt x="639742" y="1005502"/>
                  <a:pt x="694944" y="1060704"/>
                </a:cubicBezTo>
                <a:cubicBezTo>
                  <a:pt x="737616" y="1103376"/>
                  <a:pt x="789485" y="1138508"/>
                  <a:pt x="822960" y="1188720"/>
                </a:cubicBezTo>
                <a:cubicBezTo>
                  <a:pt x="858924" y="1242666"/>
                  <a:pt x="861596" y="1254444"/>
                  <a:pt x="914400" y="1298448"/>
                </a:cubicBezTo>
                <a:cubicBezTo>
                  <a:pt x="931285" y="1312519"/>
                  <a:pt x="951379" y="1322249"/>
                  <a:pt x="969264" y="1335024"/>
                </a:cubicBezTo>
                <a:cubicBezTo>
                  <a:pt x="994067" y="1352740"/>
                  <a:pt x="1017446" y="1372409"/>
                  <a:pt x="1042416" y="1389888"/>
                </a:cubicBezTo>
                <a:lnTo>
                  <a:pt x="1207008" y="1499616"/>
                </a:lnTo>
                <a:lnTo>
                  <a:pt x="1261872" y="1536192"/>
                </a:lnTo>
                <a:cubicBezTo>
                  <a:pt x="1280160" y="1548384"/>
                  <a:pt x="1301194" y="1557226"/>
                  <a:pt x="1316736" y="1572768"/>
                </a:cubicBezTo>
                <a:cubicBezTo>
                  <a:pt x="1473721" y="1729753"/>
                  <a:pt x="1299813" y="1567673"/>
                  <a:pt x="1481328" y="1700784"/>
                </a:cubicBezTo>
                <a:cubicBezTo>
                  <a:pt x="1544282" y="1746950"/>
                  <a:pt x="1602823" y="1798857"/>
                  <a:pt x="1664208" y="1847088"/>
                </a:cubicBezTo>
                <a:cubicBezTo>
                  <a:pt x="1688175" y="1865919"/>
                  <a:pt x="1712976" y="1883664"/>
                  <a:pt x="1737360" y="1901952"/>
                </a:cubicBezTo>
                <a:cubicBezTo>
                  <a:pt x="1761744" y="1920240"/>
                  <a:pt x="1788959" y="1935263"/>
                  <a:pt x="1810512" y="1956816"/>
                </a:cubicBezTo>
                <a:cubicBezTo>
                  <a:pt x="2000758" y="2147062"/>
                  <a:pt x="1742012" y="1895489"/>
                  <a:pt x="1920240" y="2048256"/>
                </a:cubicBezTo>
                <a:cubicBezTo>
                  <a:pt x="1946422" y="2070698"/>
                  <a:pt x="1966901" y="2099332"/>
                  <a:pt x="1993392" y="2121408"/>
                </a:cubicBezTo>
                <a:cubicBezTo>
                  <a:pt x="1999112" y="2126175"/>
                  <a:pt x="2202107" y="2275259"/>
                  <a:pt x="2231136" y="2304288"/>
                </a:cubicBezTo>
                <a:cubicBezTo>
                  <a:pt x="2267712" y="2340864"/>
                  <a:pt x="2301590" y="2380353"/>
                  <a:pt x="2340864" y="2414016"/>
                </a:cubicBezTo>
                <a:cubicBezTo>
                  <a:pt x="2387148" y="2453688"/>
                  <a:pt x="2444063" y="2480639"/>
                  <a:pt x="2487168" y="2523744"/>
                </a:cubicBezTo>
                <a:cubicBezTo>
                  <a:pt x="2505456" y="2542032"/>
                  <a:pt x="2520986" y="2563575"/>
                  <a:pt x="2542032" y="2578608"/>
                </a:cubicBezTo>
                <a:cubicBezTo>
                  <a:pt x="2564216" y="2594454"/>
                  <a:pt x="2591514" y="2601658"/>
                  <a:pt x="2615184" y="2615184"/>
                </a:cubicBezTo>
                <a:cubicBezTo>
                  <a:pt x="2634267" y="2626089"/>
                  <a:pt x="2650389" y="2641930"/>
                  <a:pt x="2670048" y="2651760"/>
                </a:cubicBezTo>
                <a:cubicBezTo>
                  <a:pt x="2687290" y="2660381"/>
                  <a:pt x="2707670" y="2661427"/>
                  <a:pt x="2724912" y="2670048"/>
                </a:cubicBezTo>
                <a:cubicBezTo>
                  <a:pt x="2744571" y="2679878"/>
                  <a:pt x="2760480" y="2696099"/>
                  <a:pt x="2779776" y="2706624"/>
                </a:cubicBezTo>
                <a:cubicBezTo>
                  <a:pt x="2827643" y="2732733"/>
                  <a:pt x="2882461" y="2747061"/>
                  <a:pt x="2926080" y="2779776"/>
                </a:cubicBezTo>
                <a:cubicBezTo>
                  <a:pt x="2974848" y="2816352"/>
                  <a:pt x="3029279" y="2846399"/>
                  <a:pt x="3072384" y="2889504"/>
                </a:cubicBezTo>
                <a:lnTo>
                  <a:pt x="3218688" y="3035808"/>
                </a:lnTo>
                <a:cubicBezTo>
                  <a:pt x="3236976" y="3054096"/>
                  <a:pt x="3252033" y="3076326"/>
                  <a:pt x="3273552" y="3090672"/>
                </a:cubicBezTo>
                <a:cubicBezTo>
                  <a:pt x="3469602" y="3221372"/>
                  <a:pt x="3172063" y="3017832"/>
                  <a:pt x="3383280" y="3182112"/>
                </a:cubicBezTo>
                <a:cubicBezTo>
                  <a:pt x="3417979" y="3209100"/>
                  <a:pt x="3461924" y="3224180"/>
                  <a:pt x="3493008" y="3255264"/>
                </a:cubicBezTo>
                <a:cubicBezTo>
                  <a:pt x="3535680" y="3297936"/>
                  <a:pt x="3573901" y="3345581"/>
                  <a:pt x="3621024" y="3383280"/>
                </a:cubicBezTo>
                <a:cubicBezTo>
                  <a:pt x="3929466" y="3630033"/>
                  <a:pt x="3516942" y="3294494"/>
                  <a:pt x="3785616" y="3529584"/>
                </a:cubicBezTo>
                <a:cubicBezTo>
                  <a:pt x="3808555" y="3549655"/>
                  <a:pt x="3835240" y="3565072"/>
                  <a:pt x="3858768" y="3584448"/>
                </a:cubicBezTo>
                <a:cubicBezTo>
                  <a:pt x="3938903" y="3650441"/>
                  <a:pt x="4010136" y="3728032"/>
                  <a:pt x="4096512" y="3785616"/>
                </a:cubicBezTo>
                <a:cubicBezTo>
                  <a:pt x="4114800" y="3797808"/>
                  <a:pt x="4134491" y="3808121"/>
                  <a:pt x="4151376" y="3822192"/>
                </a:cubicBezTo>
                <a:cubicBezTo>
                  <a:pt x="4292188" y="3939535"/>
                  <a:pt x="4124887" y="3822821"/>
                  <a:pt x="4261104" y="3913632"/>
                </a:cubicBezTo>
                <a:cubicBezTo>
                  <a:pt x="4346448" y="4041648"/>
                  <a:pt x="4297680" y="3998976"/>
                  <a:pt x="4389120" y="4059936"/>
                </a:cubicBezTo>
                <a:cubicBezTo>
                  <a:pt x="4413504" y="4096512"/>
                  <a:pt x="4425696" y="4145280"/>
                  <a:pt x="4462272" y="4169664"/>
                </a:cubicBezTo>
                <a:cubicBezTo>
                  <a:pt x="4637266" y="4286326"/>
                  <a:pt x="4539687" y="4247373"/>
                  <a:pt x="4828032" y="4261104"/>
                </a:cubicBezTo>
                <a:cubicBezTo>
                  <a:pt x="4870656" y="4263134"/>
                  <a:pt x="4913376" y="4261104"/>
                  <a:pt x="4956048" y="4261104"/>
                </a:cubicBezTo>
              </a:path>
            </a:pathLst>
          </a:cu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818FF4C-EDF5-F24A-82E2-68C585C380C0}"/>
              </a:ext>
            </a:extLst>
          </p:cNvPr>
          <p:cNvSpPr txBox="1"/>
          <p:nvPr/>
        </p:nvSpPr>
        <p:spPr>
          <a:xfrm>
            <a:off x="172934" y="312389"/>
            <a:ext cx="32385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accent1"/>
                </a:solidFill>
              </a:rPr>
              <a:t>training error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4BBBF1B-A131-E848-9EAF-0259AA0EA445}"/>
              </a:ext>
            </a:extLst>
          </p:cNvPr>
          <p:cNvSpPr txBox="1"/>
          <p:nvPr/>
        </p:nvSpPr>
        <p:spPr>
          <a:xfrm>
            <a:off x="7763070" y="600018"/>
            <a:ext cx="372711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accent2"/>
                </a:solidFill>
              </a:rPr>
              <a:t>validation error</a:t>
            </a:r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3EEBF9D3-C95F-524A-AB48-7F6E70D93479}"/>
              </a:ext>
            </a:extLst>
          </p:cNvPr>
          <p:cNvSpPr/>
          <p:nvPr/>
        </p:nvSpPr>
        <p:spPr>
          <a:xfrm>
            <a:off x="2414016" y="1282998"/>
            <a:ext cx="5431536" cy="2249424"/>
          </a:xfrm>
          <a:custGeom>
            <a:avLst/>
            <a:gdLst>
              <a:gd name="connsiteX0" fmla="*/ 0 w 5431536"/>
              <a:gd name="connsiteY0" fmla="*/ 347472 h 2249424"/>
              <a:gd name="connsiteX1" fmla="*/ 128016 w 5431536"/>
              <a:gd name="connsiteY1" fmla="*/ 493776 h 2249424"/>
              <a:gd name="connsiteX2" fmla="*/ 237744 w 5431536"/>
              <a:gd name="connsiteY2" fmla="*/ 603504 h 2249424"/>
              <a:gd name="connsiteX3" fmla="*/ 274320 w 5431536"/>
              <a:gd name="connsiteY3" fmla="*/ 658368 h 2249424"/>
              <a:gd name="connsiteX4" fmla="*/ 347472 w 5431536"/>
              <a:gd name="connsiteY4" fmla="*/ 713232 h 2249424"/>
              <a:gd name="connsiteX5" fmla="*/ 493776 w 5431536"/>
              <a:gd name="connsiteY5" fmla="*/ 877824 h 2249424"/>
              <a:gd name="connsiteX6" fmla="*/ 548640 w 5431536"/>
              <a:gd name="connsiteY6" fmla="*/ 914400 h 2249424"/>
              <a:gd name="connsiteX7" fmla="*/ 603504 w 5431536"/>
              <a:gd name="connsiteY7" fmla="*/ 969264 h 2249424"/>
              <a:gd name="connsiteX8" fmla="*/ 676656 w 5431536"/>
              <a:gd name="connsiteY8" fmla="*/ 1005840 h 2249424"/>
              <a:gd name="connsiteX9" fmla="*/ 822960 w 5431536"/>
              <a:gd name="connsiteY9" fmla="*/ 1115568 h 2249424"/>
              <a:gd name="connsiteX10" fmla="*/ 877824 w 5431536"/>
              <a:gd name="connsiteY10" fmla="*/ 1152144 h 2249424"/>
              <a:gd name="connsiteX11" fmla="*/ 932688 w 5431536"/>
              <a:gd name="connsiteY11" fmla="*/ 1207008 h 2249424"/>
              <a:gd name="connsiteX12" fmla="*/ 987552 w 5431536"/>
              <a:gd name="connsiteY12" fmla="*/ 1243584 h 2249424"/>
              <a:gd name="connsiteX13" fmla="*/ 1097280 w 5431536"/>
              <a:gd name="connsiteY13" fmla="*/ 1353312 h 2249424"/>
              <a:gd name="connsiteX14" fmla="*/ 1170432 w 5431536"/>
              <a:gd name="connsiteY14" fmla="*/ 1389888 h 2249424"/>
              <a:gd name="connsiteX15" fmla="*/ 1298448 w 5431536"/>
              <a:gd name="connsiteY15" fmla="*/ 1481328 h 2249424"/>
              <a:gd name="connsiteX16" fmla="*/ 1408176 w 5431536"/>
              <a:gd name="connsiteY16" fmla="*/ 1554480 h 2249424"/>
              <a:gd name="connsiteX17" fmla="*/ 1463040 w 5431536"/>
              <a:gd name="connsiteY17" fmla="*/ 1591056 h 2249424"/>
              <a:gd name="connsiteX18" fmla="*/ 1517904 w 5431536"/>
              <a:gd name="connsiteY18" fmla="*/ 1645920 h 2249424"/>
              <a:gd name="connsiteX19" fmla="*/ 1572768 w 5431536"/>
              <a:gd name="connsiteY19" fmla="*/ 1682496 h 2249424"/>
              <a:gd name="connsiteX20" fmla="*/ 1645920 w 5431536"/>
              <a:gd name="connsiteY20" fmla="*/ 1737360 h 2249424"/>
              <a:gd name="connsiteX21" fmla="*/ 1737360 w 5431536"/>
              <a:gd name="connsiteY21" fmla="*/ 1773936 h 2249424"/>
              <a:gd name="connsiteX22" fmla="*/ 1865376 w 5431536"/>
              <a:gd name="connsiteY22" fmla="*/ 1847088 h 2249424"/>
              <a:gd name="connsiteX23" fmla="*/ 1975104 w 5431536"/>
              <a:gd name="connsiteY23" fmla="*/ 1883664 h 2249424"/>
              <a:gd name="connsiteX24" fmla="*/ 2029968 w 5431536"/>
              <a:gd name="connsiteY24" fmla="*/ 1920240 h 2249424"/>
              <a:gd name="connsiteX25" fmla="*/ 2121408 w 5431536"/>
              <a:gd name="connsiteY25" fmla="*/ 1938528 h 2249424"/>
              <a:gd name="connsiteX26" fmla="*/ 2194560 w 5431536"/>
              <a:gd name="connsiteY26" fmla="*/ 1956816 h 2249424"/>
              <a:gd name="connsiteX27" fmla="*/ 2304288 w 5431536"/>
              <a:gd name="connsiteY27" fmla="*/ 1993392 h 2249424"/>
              <a:gd name="connsiteX28" fmla="*/ 2450592 w 5431536"/>
              <a:gd name="connsiteY28" fmla="*/ 2029968 h 2249424"/>
              <a:gd name="connsiteX29" fmla="*/ 2615184 w 5431536"/>
              <a:gd name="connsiteY29" fmla="*/ 2103120 h 2249424"/>
              <a:gd name="connsiteX30" fmla="*/ 2761488 w 5431536"/>
              <a:gd name="connsiteY30" fmla="*/ 2176272 h 2249424"/>
              <a:gd name="connsiteX31" fmla="*/ 2926080 w 5431536"/>
              <a:gd name="connsiteY31" fmla="*/ 2249424 h 2249424"/>
              <a:gd name="connsiteX32" fmla="*/ 3273552 w 5431536"/>
              <a:gd name="connsiteY32" fmla="*/ 2121408 h 2249424"/>
              <a:gd name="connsiteX33" fmla="*/ 3438144 w 5431536"/>
              <a:gd name="connsiteY33" fmla="*/ 2029968 h 2249424"/>
              <a:gd name="connsiteX34" fmla="*/ 3566160 w 5431536"/>
              <a:gd name="connsiteY34" fmla="*/ 1956816 h 2249424"/>
              <a:gd name="connsiteX35" fmla="*/ 3621024 w 5431536"/>
              <a:gd name="connsiteY35" fmla="*/ 1938528 h 2249424"/>
              <a:gd name="connsiteX36" fmla="*/ 3785616 w 5431536"/>
              <a:gd name="connsiteY36" fmla="*/ 1847088 h 2249424"/>
              <a:gd name="connsiteX37" fmla="*/ 3858768 w 5431536"/>
              <a:gd name="connsiteY37" fmla="*/ 1828800 h 2249424"/>
              <a:gd name="connsiteX38" fmla="*/ 4005072 w 5431536"/>
              <a:gd name="connsiteY38" fmla="*/ 1773936 h 2249424"/>
              <a:gd name="connsiteX39" fmla="*/ 4059936 w 5431536"/>
              <a:gd name="connsiteY39" fmla="*/ 1737360 h 2249424"/>
              <a:gd name="connsiteX40" fmla="*/ 4114800 w 5431536"/>
              <a:gd name="connsiteY40" fmla="*/ 1719072 h 2249424"/>
              <a:gd name="connsiteX41" fmla="*/ 4334256 w 5431536"/>
              <a:gd name="connsiteY41" fmla="*/ 1481328 h 2249424"/>
              <a:gd name="connsiteX42" fmla="*/ 4498848 w 5431536"/>
              <a:gd name="connsiteY42" fmla="*/ 1316736 h 2249424"/>
              <a:gd name="connsiteX43" fmla="*/ 4645152 w 5431536"/>
              <a:gd name="connsiteY43" fmla="*/ 1152144 h 2249424"/>
              <a:gd name="connsiteX44" fmla="*/ 4700016 w 5431536"/>
              <a:gd name="connsiteY44" fmla="*/ 1078992 h 2249424"/>
              <a:gd name="connsiteX45" fmla="*/ 4901184 w 5431536"/>
              <a:gd name="connsiteY45" fmla="*/ 877824 h 2249424"/>
              <a:gd name="connsiteX46" fmla="*/ 4956048 w 5431536"/>
              <a:gd name="connsiteY46" fmla="*/ 822960 h 2249424"/>
              <a:gd name="connsiteX47" fmla="*/ 5010912 w 5431536"/>
              <a:gd name="connsiteY47" fmla="*/ 749808 h 2249424"/>
              <a:gd name="connsiteX48" fmla="*/ 5084064 w 5431536"/>
              <a:gd name="connsiteY48" fmla="*/ 640080 h 2249424"/>
              <a:gd name="connsiteX49" fmla="*/ 5102352 w 5431536"/>
              <a:gd name="connsiteY49" fmla="*/ 585216 h 2249424"/>
              <a:gd name="connsiteX50" fmla="*/ 5138928 w 5431536"/>
              <a:gd name="connsiteY50" fmla="*/ 438912 h 2249424"/>
              <a:gd name="connsiteX51" fmla="*/ 5157216 w 5431536"/>
              <a:gd name="connsiteY51" fmla="*/ 384048 h 2249424"/>
              <a:gd name="connsiteX52" fmla="*/ 5303520 w 5431536"/>
              <a:gd name="connsiteY52" fmla="*/ 237744 h 2249424"/>
              <a:gd name="connsiteX53" fmla="*/ 5340096 w 5431536"/>
              <a:gd name="connsiteY53" fmla="*/ 164592 h 2249424"/>
              <a:gd name="connsiteX54" fmla="*/ 5413248 w 5431536"/>
              <a:gd name="connsiteY54" fmla="*/ 54864 h 2249424"/>
              <a:gd name="connsiteX55" fmla="*/ 5431536 w 5431536"/>
              <a:gd name="connsiteY55" fmla="*/ 0 h 2249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5431536" h="2249424">
                <a:moveTo>
                  <a:pt x="0" y="347472"/>
                </a:moveTo>
                <a:cubicBezTo>
                  <a:pt x="42672" y="396240"/>
                  <a:pt x="83922" y="446290"/>
                  <a:pt x="128016" y="493776"/>
                </a:cubicBezTo>
                <a:cubicBezTo>
                  <a:pt x="163213" y="531681"/>
                  <a:pt x="209051" y="560465"/>
                  <a:pt x="237744" y="603504"/>
                </a:cubicBezTo>
                <a:cubicBezTo>
                  <a:pt x="249936" y="621792"/>
                  <a:pt x="258778" y="642826"/>
                  <a:pt x="274320" y="658368"/>
                </a:cubicBezTo>
                <a:cubicBezTo>
                  <a:pt x="295873" y="679921"/>
                  <a:pt x="325919" y="691679"/>
                  <a:pt x="347472" y="713232"/>
                </a:cubicBezTo>
                <a:cubicBezTo>
                  <a:pt x="457414" y="823174"/>
                  <a:pt x="263372" y="724221"/>
                  <a:pt x="493776" y="877824"/>
                </a:cubicBezTo>
                <a:cubicBezTo>
                  <a:pt x="512064" y="890016"/>
                  <a:pt x="531755" y="900329"/>
                  <a:pt x="548640" y="914400"/>
                </a:cubicBezTo>
                <a:cubicBezTo>
                  <a:pt x="568509" y="930957"/>
                  <a:pt x="582458" y="954231"/>
                  <a:pt x="603504" y="969264"/>
                </a:cubicBezTo>
                <a:cubicBezTo>
                  <a:pt x="625688" y="985110"/>
                  <a:pt x="653973" y="990718"/>
                  <a:pt x="676656" y="1005840"/>
                </a:cubicBezTo>
                <a:cubicBezTo>
                  <a:pt x="727378" y="1039655"/>
                  <a:pt x="772238" y="1081753"/>
                  <a:pt x="822960" y="1115568"/>
                </a:cubicBezTo>
                <a:cubicBezTo>
                  <a:pt x="841248" y="1127760"/>
                  <a:pt x="860939" y="1138073"/>
                  <a:pt x="877824" y="1152144"/>
                </a:cubicBezTo>
                <a:cubicBezTo>
                  <a:pt x="897693" y="1168701"/>
                  <a:pt x="912819" y="1190451"/>
                  <a:pt x="932688" y="1207008"/>
                </a:cubicBezTo>
                <a:cubicBezTo>
                  <a:pt x="949573" y="1221079"/>
                  <a:pt x="971124" y="1228982"/>
                  <a:pt x="987552" y="1243584"/>
                </a:cubicBezTo>
                <a:cubicBezTo>
                  <a:pt x="1026213" y="1277949"/>
                  <a:pt x="1051015" y="1330179"/>
                  <a:pt x="1097280" y="1353312"/>
                </a:cubicBezTo>
                <a:cubicBezTo>
                  <a:pt x="1121664" y="1365504"/>
                  <a:pt x="1146762" y="1376362"/>
                  <a:pt x="1170432" y="1389888"/>
                </a:cubicBezTo>
                <a:cubicBezTo>
                  <a:pt x="1216676" y="1416313"/>
                  <a:pt x="1254835" y="1450799"/>
                  <a:pt x="1298448" y="1481328"/>
                </a:cubicBezTo>
                <a:cubicBezTo>
                  <a:pt x="1334461" y="1506537"/>
                  <a:pt x="1371600" y="1530096"/>
                  <a:pt x="1408176" y="1554480"/>
                </a:cubicBezTo>
                <a:cubicBezTo>
                  <a:pt x="1426464" y="1566672"/>
                  <a:pt x="1447498" y="1575514"/>
                  <a:pt x="1463040" y="1591056"/>
                </a:cubicBezTo>
                <a:cubicBezTo>
                  <a:pt x="1481328" y="1609344"/>
                  <a:pt x="1498035" y="1629363"/>
                  <a:pt x="1517904" y="1645920"/>
                </a:cubicBezTo>
                <a:cubicBezTo>
                  <a:pt x="1534789" y="1659991"/>
                  <a:pt x="1554883" y="1669721"/>
                  <a:pt x="1572768" y="1682496"/>
                </a:cubicBezTo>
                <a:cubicBezTo>
                  <a:pt x="1597571" y="1700212"/>
                  <a:pt x="1619276" y="1722558"/>
                  <a:pt x="1645920" y="1737360"/>
                </a:cubicBezTo>
                <a:cubicBezTo>
                  <a:pt x="1674617" y="1753303"/>
                  <a:pt x="1707998" y="1759255"/>
                  <a:pt x="1737360" y="1773936"/>
                </a:cubicBezTo>
                <a:cubicBezTo>
                  <a:pt x="1869327" y="1839919"/>
                  <a:pt x="1705066" y="1782964"/>
                  <a:pt x="1865376" y="1847088"/>
                </a:cubicBezTo>
                <a:cubicBezTo>
                  <a:pt x="1901173" y="1861407"/>
                  <a:pt x="1943025" y="1862278"/>
                  <a:pt x="1975104" y="1883664"/>
                </a:cubicBezTo>
                <a:cubicBezTo>
                  <a:pt x="1993392" y="1895856"/>
                  <a:pt x="2009388" y="1912523"/>
                  <a:pt x="2029968" y="1920240"/>
                </a:cubicBezTo>
                <a:cubicBezTo>
                  <a:pt x="2059073" y="1931154"/>
                  <a:pt x="2091065" y="1931785"/>
                  <a:pt x="2121408" y="1938528"/>
                </a:cubicBezTo>
                <a:cubicBezTo>
                  <a:pt x="2145944" y="1943980"/>
                  <a:pt x="2170486" y="1949594"/>
                  <a:pt x="2194560" y="1956816"/>
                </a:cubicBezTo>
                <a:cubicBezTo>
                  <a:pt x="2231489" y="1967895"/>
                  <a:pt x="2266885" y="1984041"/>
                  <a:pt x="2304288" y="1993392"/>
                </a:cubicBezTo>
                <a:lnTo>
                  <a:pt x="2450592" y="2029968"/>
                </a:lnTo>
                <a:cubicBezTo>
                  <a:pt x="2701967" y="2180793"/>
                  <a:pt x="2409697" y="2017500"/>
                  <a:pt x="2615184" y="2103120"/>
                </a:cubicBezTo>
                <a:cubicBezTo>
                  <a:pt x="2665514" y="2124091"/>
                  <a:pt x="2709762" y="2159030"/>
                  <a:pt x="2761488" y="2176272"/>
                </a:cubicBezTo>
                <a:cubicBezTo>
                  <a:pt x="2892068" y="2219799"/>
                  <a:pt x="2839137" y="2191462"/>
                  <a:pt x="2926080" y="2249424"/>
                </a:cubicBezTo>
                <a:cubicBezTo>
                  <a:pt x="2996672" y="2225893"/>
                  <a:pt x="3214408" y="2156894"/>
                  <a:pt x="3273552" y="2121408"/>
                </a:cubicBezTo>
                <a:cubicBezTo>
                  <a:pt x="3502395" y="1984102"/>
                  <a:pt x="3245745" y="2134913"/>
                  <a:pt x="3438144" y="2029968"/>
                </a:cubicBezTo>
                <a:cubicBezTo>
                  <a:pt x="3481290" y="2006434"/>
                  <a:pt x="3522201" y="1978795"/>
                  <a:pt x="3566160" y="1956816"/>
                </a:cubicBezTo>
                <a:cubicBezTo>
                  <a:pt x="3583402" y="1948195"/>
                  <a:pt x="3603782" y="1947149"/>
                  <a:pt x="3621024" y="1938528"/>
                </a:cubicBezTo>
                <a:cubicBezTo>
                  <a:pt x="3690863" y="1903608"/>
                  <a:pt x="3715167" y="1873506"/>
                  <a:pt x="3785616" y="1847088"/>
                </a:cubicBezTo>
                <a:cubicBezTo>
                  <a:pt x="3809150" y="1838263"/>
                  <a:pt x="3835234" y="1837625"/>
                  <a:pt x="3858768" y="1828800"/>
                </a:cubicBezTo>
                <a:cubicBezTo>
                  <a:pt x="4050034" y="1757075"/>
                  <a:pt x="3817303" y="1820878"/>
                  <a:pt x="4005072" y="1773936"/>
                </a:cubicBezTo>
                <a:cubicBezTo>
                  <a:pt x="4023360" y="1761744"/>
                  <a:pt x="4040277" y="1747190"/>
                  <a:pt x="4059936" y="1737360"/>
                </a:cubicBezTo>
                <a:cubicBezTo>
                  <a:pt x="4077178" y="1728739"/>
                  <a:pt x="4099880" y="1731279"/>
                  <a:pt x="4114800" y="1719072"/>
                </a:cubicBezTo>
                <a:cubicBezTo>
                  <a:pt x="4303883" y="1564368"/>
                  <a:pt x="4209430" y="1615756"/>
                  <a:pt x="4334256" y="1481328"/>
                </a:cubicBezTo>
                <a:cubicBezTo>
                  <a:pt x="4387052" y="1424471"/>
                  <a:pt x="4450378" y="1377323"/>
                  <a:pt x="4498848" y="1316736"/>
                </a:cubicBezTo>
                <a:cubicBezTo>
                  <a:pt x="4745601" y="1008294"/>
                  <a:pt x="4410062" y="1420818"/>
                  <a:pt x="4645152" y="1152144"/>
                </a:cubicBezTo>
                <a:cubicBezTo>
                  <a:pt x="4665223" y="1129205"/>
                  <a:pt x="4679513" y="1101545"/>
                  <a:pt x="4700016" y="1078992"/>
                </a:cubicBezTo>
                <a:lnTo>
                  <a:pt x="4901184" y="877824"/>
                </a:lnTo>
                <a:cubicBezTo>
                  <a:pt x="4919472" y="859536"/>
                  <a:pt x="4940530" y="843651"/>
                  <a:pt x="4956048" y="822960"/>
                </a:cubicBezTo>
                <a:cubicBezTo>
                  <a:pt x="4974336" y="798576"/>
                  <a:pt x="4993433" y="774778"/>
                  <a:pt x="5010912" y="749808"/>
                </a:cubicBezTo>
                <a:cubicBezTo>
                  <a:pt x="5036121" y="713795"/>
                  <a:pt x="5070163" y="681783"/>
                  <a:pt x="5084064" y="640080"/>
                </a:cubicBezTo>
                <a:cubicBezTo>
                  <a:pt x="5090160" y="621792"/>
                  <a:pt x="5097280" y="603814"/>
                  <a:pt x="5102352" y="585216"/>
                </a:cubicBezTo>
                <a:cubicBezTo>
                  <a:pt x="5115579" y="536718"/>
                  <a:pt x="5123032" y="486601"/>
                  <a:pt x="5138928" y="438912"/>
                </a:cubicBezTo>
                <a:cubicBezTo>
                  <a:pt x="5145024" y="420624"/>
                  <a:pt x="5145009" y="398968"/>
                  <a:pt x="5157216" y="384048"/>
                </a:cubicBezTo>
                <a:cubicBezTo>
                  <a:pt x="5200889" y="330669"/>
                  <a:pt x="5272676" y="299431"/>
                  <a:pt x="5303520" y="237744"/>
                </a:cubicBezTo>
                <a:cubicBezTo>
                  <a:pt x="5315712" y="213360"/>
                  <a:pt x="5326070" y="187969"/>
                  <a:pt x="5340096" y="164592"/>
                </a:cubicBezTo>
                <a:cubicBezTo>
                  <a:pt x="5362713" y="126898"/>
                  <a:pt x="5399347" y="96567"/>
                  <a:pt x="5413248" y="54864"/>
                </a:cubicBezTo>
                <a:lnTo>
                  <a:pt x="5431536" y="0"/>
                </a:lnTo>
              </a:path>
            </a:pathLst>
          </a:custGeom>
          <a:noFill/>
          <a:ln w="635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Heart 20">
            <a:extLst>
              <a:ext uri="{FF2B5EF4-FFF2-40B4-BE49-F238E27FC236}">
                <a16:creationId xmlns:a16="http://schemas.microsoft.com/office/drawing/2014/main" id="{6352C331-9662-A844-B76C-8425C0E61C04}"/>
              </a:ext>
            </a:extLst>
          </p:cNvPr>
          <p:cNvSpPr/>
          <p:nvPr/>
        </p:nvSpPr>
        <p:spPr>
          <a:xfrm>
            <a:off x="4992624" y="2962656"/>
            <a:ext cx="810107" cy="789672"/>
          </a:xfrm>
          <a:prstGeom prst="hear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  <a:highlight>
                <a:srgbClr val="FFFF00"/>
              </a:highlight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49DC82F-8786-9441-B87D-44D6926E4EA2}"/>
              </a:ext>
            </a:extLst>
          </p:cNvPr>
          <p:cNvCxnSpPr>
            <a:cxnSpLocks/>
          </p:cNvCxnSpPr>
          <p:nvPr/>
        </p:nvCxnSpPr>
        <p:spPr>
          <a:xfrm flipV="1">
            <a:off x="7233314" y="4700016"/>
            <a:ext cx="0" cy="1137710"/>
          </a:xfrm>
          <a:prstGeom prst="line">
            <a:avLst/>
          </a:prstGeom>
          <a:ln w="508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65E7B9D-129F-9E4B-BC2F-09BDD41A8B79}"/>
              </a:ext>
            </a:extLst>
          </p:cNvPr>
          <p:cNvSpPr txBox="1"/>
          <p:nvPr/>
        </p:nvSpPr>
        <p:spPr>
          <a:xfrm>
            <a:off x="6686607" y="4076351"/>
            <a:ext cx="46346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“critical value” (d/m=1) 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59DC83-3F7B-0A41-80B8-A2461A9E9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1B56A-5FD8-F34F-9480-CF06D3D9CC57}" type="datetime1">
              <a:rPr lang="fi-FI" smtClean="0"/>
              <a:t>19.3.2023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8096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12E454-1C7A-DE49-19E1-1793387AE2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8760" y="2484279"/>
            <a:ext cx="8503920" cy="242363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9600" dirty="0">
                <a:solidFill>
                  <a:srgbClr val="FF0000"/>
                </a:solidFill>
              </a:rPr>
              <a:t>Networked Data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A45018-1596-77FC-60B1-76D89CB1E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2894A-47FF-4D4A-84EA-3327DF49E5B5}" type="datetime1">
              <a:rPr lang="en-US" sz="2400" smtClean="0"/>
              <a:t>3/19/23</a:t>
            </a:fld>
            <a:endParaRPr lang="en-GB" sz="2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3CC7C-91ED-326C-25F2-E85DB5F3B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98A76-ED6B-D54E-BABE-E8A9BFC6A4C6}" type="slidenum">
              <a:rPr lang="en-GB" sz="2400" smtClean="0"/>
              <a:t>8</a:t>
            </a:fld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8063877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E4668B-8910-1966-DD17-53AD49BEF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2894A-47FF-4D4A-84EA-3327DF49E5B5}" type="datetime1">
              <a:rPr lang="en-US" smtClean="0"/>
              <a:t>3/19/23</a:t>
            </a:fld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CFD6D9-B789-05E9-71F2-0FAD2B7F3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98A76-ED6B-D54E-BABE-E8A9BFC6A4C6}" type="slidenum">
              <a:rPr lang="en-GB" smtClean="0"/>
              <a:t>9</a:t>
            </a:fld>
            <a:endParaRPr lang="en-GB"/>
          </a:p>
        </p:txBody>
      </p:sp>
      <p:pic>
        <p:nvPicPr>
          <p:cNvPr id="2" name="Picture 1" descr="Icon&#10;&#10;Description automatically generated with medium confidence">
            <a:extLst>
              <a:ext uri="{FF2B5EF4-FFF2-40B4-BE49-F238E27FC236}">
                <a16:creationId xmlns:a16="http://schemas.microsoft.com/office/drawing/2014/main" id="{20A4B323-89A3-EF93-8CD1-1AAC9FB7F308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16020" y="1545944"/>
            <a:ext cx="5765184" cy="48133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45CF959-A3FD-E1D3-BD03-9C6BCC436501}"/>
              </a:ext>
            </a:extLst>
          </p:cNvPr>
          <p:cNvSpPr txBox="1"/>
          <p:nvPr/>
        </p:nvSpPr>
        <p:spPr>
          <a:xfrm>
            <a:off x="479626" y="359720"/>
            <a:ext cx="773166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5400" b="1" dirty="0"/>
              <a:t>Networked Weather Data</a:t>
            </a:r>
          </a:p>
        </p:txBody>
      </p:sp>
    </p:spTree>
    <p:extLst>
      <p:ext uri="{BB962C8B-B14F-4D97-AF65-F5344CB8AC3E}">
        <p14:creationId xmlns:p14="http://schemas.microsoft.com/office/powerpoint/2010/main" val="475866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3327</TotalTime>
  <Words>1015</Words>
  <Application>Microsoft Macintosh PowerPoint</Application>
  <PresentationFormat>Widescreen</PresentationFormat>
  <Paragraphs>273</Paragraphs>
  <Slides>45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1" baseType="lpstr">
      <vt:lpstr>Arial</vt:lpstr>
      <vt:lpstr>Calibri</vt:lpstr>
      <vt:lpstr>Calibri Light</vt:lpstr>
      <vt:lpstr>Cambria Math</vt:lpstr>
      <vt:lpstr>Comic Sans MS</vt:lpstr>
      <vt:lpstr>Office Theme</vt:lpstr>
      <vt:lpstr>CS-E4740 Federated Learning  “Network Models”</vt:lpstr>
      <vt:lpstr>PowerPoint Presentation</vt:lpstr>
      <vt:lpstr>Plain Old Machine Learning. </vt:lpstr>
      <vt:lpstr>Train and Validate.</vt:lpstr>
      <vt:lpstr>Basic Idea of Model Selection</vt:lpstr>
      <vt:lpstr>Data and Model Size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Algebraic Networks</vt:lpstr>
      <vt:lpstr>PowerPoint Presentation</vt:lpstr>
      <vt:lpstr>Road Network</vt:lpstr>
      <vt:lpstr>Business Process</vt:lpstr>
      <vt:lpstr>PowerPoint Presentation</vt:lpstr>
      <vt:lpstr>PowerPoint Presentation</vt:lpstr>
      <vt:lpstr>Attach Local Datasets to Nodes</vt:lpstr>
      <vt:lpstr>PowerPoint Presentation</vt:lpstr>
      <vt:lpstr>PowerPoint Presentation</vt:lpstr>
      <vt:lpstr>Spatio-Temporal Similarity</vt:lpstr>
      <vt:lpstr>How to choose Empirical Graph?</vt:lpstr>
      <vt:lpstr>Graph Laplacian Matrix</vt:lpstr>
      <vt:lpstr>Spectral Graph Clustering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Coupling of Local Models</vt:lpstr>
      <vt:lpstr>Coupling via Regularization</vt:lpstr>
      <vt:lpstr>PowerPoint Presentation</vt:lpstr>
      <vt:lpstr>PowerPoint Presentation</vt:lpstr>
      <vt:lpstr>PowerPoint Presentation</vt:lpstr>
      <vt:lpstr>Wrap-Up. </vt:lpstr>
      <vt:lpstr>Any Questions ?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 with Text Data</dc:title>
  <dc:creator>Jung Alex</dc:creator>
  <cp:lastModifiedBy>Jung Alex</cp:lastModifiedBy>
  <cp:revision>46</cp:revision>
  <dcterms:created xsi:type="dcterms:W3CDTF">2023-03-11T08:05:06Z</dcterms:created>
  <dcterms:modified xsi:type="dcterms:W3CDTF">2023-03-19T13:58:53Z</dcterms:modified>
</cp:coreProperties>
</file>