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703" r:id="rId3"/>
    <p:sldId id="698" r:id="rId4"/>
    <p:sldId id="697" r:id="rId5"/>
    <p:sldId id="656" r:id="rId6"/>
    <p:sldId id="702" r:id="rId7"/>
    <p:sldId id="704" r:id="rId8"/>
    <p:sldId id="705" r:id="rId9"/>
    <p:sldId id="709" r:id="rId10"/>
    <p:sldId id="706" r:id="rId11"/>
    <p:sldId id="707" r:id="rId12"/>
    <p:sldId id="708" r:id="rId13"/>
    <p:sldId id="710" r:id="rId14"/>
    <p:sldId id="715" r:id="rId15"/>
    <p:sldId id="711" r:id="rId16"/>
    <p:sldId id="712" r:id="rId17"/>
    <p:sldId id="714" r:id="rId18"/>
    <p:sldId id="713" r:id="rId19"/>
    <p:sldId id="365" r:id="rId2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83881"/>
  </p:normalViewPr>
  <p:slideViewPr>
    <p:cSldViewPr snapToGrid="0" snapToObjects="1">
      <p:cViewPr varScale="1">
        <p:scale>
          <a:sx n="61" d="100"/>
          <a:sy n="61" d="100"/>
        </p:scale>
        <p:origin x="24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2C89E-AE76-CF41-9C0B-87D42EF69527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F596F-AE3B-CB49-A71A-0B549FB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4A2C-78AF-4741-BA32-97A2ACFA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B3AD3-FA5A-3240-9BC2-75660411C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64DCA-6611-FE48-9A11-8712D674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EC8C-9811-A048-B7D7-FD07B4F94233}" type="datetime1">
              <a:rPr lang="en-US" smtClean="0"/>
              <a:t>4/25/23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3DD3-9F27-4446-B3C9-4F617C90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4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89ED-C163-4E46-9DB4-48298221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A56C-CAF3-0D4D-984E-0AF0E541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6DF2-73C3-F041-BA8B-4AD1E708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800"/>
            </a:lvl1pPr>
          </a:lstStyle>
          <a:p>
            <a:fld id="{5D90BC7E-6368-7F4D-B2C7-331AA1D9EB82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05FA-4B33-3D41-9103-D074DF34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9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3A41A-480F-3642-B8CC-AEDC6144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F23D-991A-1A41-AFB9-FD00CB3C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2A22-E007-0449-B272-F3D36FE82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3AEEE-85E4-544F-91F5-B1A2BD926850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ECEE-F3E4-FE4F-B491-213DB480B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8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pdf?id=HJg6e2CcK7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review.net/profile?email=madry%40mit.edu" TargetMode="External"/><Relationship Id="rId5" Type="http://schemas.openxmlformats.org/officeDocument/2006/relationships/hyperlink" Target="https://openreview.net/profile?email=tsipras%40mit.edu" TargetMode="External"/><Relationship Id="rId4" Type="http://schemas.openxmlformats.org/officeDocument/2006/relationships/hyperlink" Target="https://openreview.net/profile?email=turneram%40mit.edu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review.net/pdf?id=HJg6e2CcK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hyperlink" Target="https://openreview.net/pdf?id=HJg6e2CcK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7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1C94-4B0E-5547-9316-69C00834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26" y="988092"/>
            <a:ext cx="10634083" cy="436182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  <a:t>CS-E4740 Federated Learning</a:t>
            </a:r>
            <a:b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</a:br>
            <a:b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</a:br>
            <a: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  <a:t>“</a:t>
            </a:r>
            <a:r>
              <a:rPr lang="en-US" sz="6000" b="1">
                <a:latin typeface="Comic Sans MS" panose="030F0902030302020204" pitchFamily="66" charset="0"/>
                <a:cs typeface="Arial" panose="020B0604020202020204" pitchFamily="34" charset="0"/>
              </a:rPr>
              <a:t>Data Poisoning in FL”</a:t>
            </a:r>
            <a:br>
              <a:rPr lang="en-US" sz="4000" b="1" dirty="0">
                <a:latin typeface="+mn-lt"/>
                <a:cs typeface="Arial" panose="020B0604020202020204" pitchFamily="34" charset="0"/>
              </a:rPr>
            </a:br>
            <a:br>
              <a:rPr lang="en-US" sz="5400" dirty="0">
                <a:latin typeface="+mn-lt"/>
                <a:cs typeface="Arial" panose="020B0604020202020204" pitchFamily="34" charset="0"/>
              </a:rPr>
            </a:br>
            <a:r>
              <a:rPr lang="en-US" sz="5400" dirty="0">
                <a:latin typeface="+mn-lt"/>
                <a:cs typeface="Arial" panose="020B0604020202020204" pitchFamily="34" charset="0"/>
              </a:rPr>
              <a:t>Dipl.-Ing. </a:t>
            </a:r>
            <a:r>
              <a:rPr lang="en-US" sz="5400" dirty="0" err="1">
                <a:latin typeface="+mn-lt"/>
                <a:cs typeface="Arial" panose="020B0604020202020204" pitchFamily="34" charset="0"/>
              </a:rPr>
              <a:t>Dr.techn</a:t>
            </a:r>
            <a:r>
              <a:rPr lang="en-US" sz="5400" dirty="0">
                <a:latin typeface="+mn-lt"/>
                <a:cs typeface="Arial" panose="020B0604020202020204" pitchFamily="34" charset="0"/>
              </a:rPr>
              <a:t>. Alexander Jung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82F7E-50BA-8F4E-B2E8-088E95C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1ACB80-66CB-4F68-9C03-620F63F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3D8E-D364-8240-A60C-26399CB68CEB}" type="datetime1">
              <a:rPr lang="en-US" smtClean="0"/>
              <a:t>4/25/23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5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6917C-3B07-9DB2-F787-DEEA3DAB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10</a:t>
            </a:fld>
            <a:endParaRPr lang="en-A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04BD09-028E-E719-FC1F-C71D361A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4916-9C45-6F4C-9436-3AD258D25C57}" type="datetime1">
              <a:rPr lang="en-US" smtClean="0"/>
              <a:t>4/25/23</a:t>
            </a:fld>
            <a:endParaRPr lang="en-AT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E5140DA-E1BC-BDB3-4749-839FDFFA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501650"/>
            <a:ext cx="11229942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Attack 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D8CEF-77F9-BF5E-3CD3-FFB195A5862A}"/>
              </a:ext>
            </a:extLst>
          </p:cNvPr>
          <p:cNvSpPr txBox="1"/>
          <p:nvPr/>
        </p:nvSpPr>
        <p:spPr>
          <a:xfrm>
            <a:off x="481029" y="2395404"/>
            <a:ext cx="106083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6000" dirty="0"/>
              <a:t>out of denial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6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6000" dirty="0"/>
              <a:t>backdoor</a:t>
            </a:r>
          </a:p>
        </p:txBody>
      </p:sp>
    </p:spTree>
    <p:extLst>
      <p:ext uri="{BB962C8B-B14F-4D97-AF65-F5344CB8AC3E}">
        <p14:creationId xmlns:p14="http://schemas.microsoft.com/office/powerpoint/2010/main" val="348872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6917C-3B07-9DB2-F787-DEEA3DAB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11</a:t>
            </a:fld>
            <a:endParaRPr lang="en-A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04BD09-028E-E719-FC1F-C71D361A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4916-9C45-6F4C-9436-3AD258D25C57}" type="datetime1">
              <a:rPr lang="en-US" smtClean="0"/>
              <a:t>4/25/23</a:t>
            </a:fld>
            <a:endParaRPr lang="en-AT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E5140DA-E1BC-BDB3-4749-839FDFFA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87" y="501650"/>
            <a:ext cx="1180641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Out of Denial Attack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F10D5B-719E-93DF-E662-83D6886A861A}"/>
              </a:ext>
            </a:extLst>
          </p:cNvPr>
          <p:cNvCxnSpPr/>
          <p:nvPr/>
        </p:nvCxnSpPr>
        <p:spPr>
          <a:xfrm>
            <a:off x="838200" y="5267740"/>
            <a:ext cx="91440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E9AB77-50EA-C0DF-2D55-20EF700EDF8A}"/>
              </a:ext>
            </a:extLst>
          </p:cNvPr>
          <p:cNvCxnSpPr>
            <a:cxnSpLocks/>
          </p:cNvCxnSpPr>
          <p:nvPr/>
        </p:nvCxnSpPr>
        <p:spPr>
          <a:xfrm flipV="1">
            <a:off x="1149626" y="2544417"/>
            <a:ext cx="0" cy="299499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46B76AF-7D59-DBEB-0F5A-E4AE895D0871}"/>
              </a:ext>
            </a:extLst>
          </p:cNvPr>
          <p:cNvSpPr/>
          <p:nvPr/>
        </p:nvSpPr>
        <p:spPr>
          <a:xfrm>
            <a:off x="1884670" y="1802357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6C168-B7DA-A3CF-9FEB-6B5505FA5587}"/>
              </a:ext>
            </a:extLst>
          </p:cNvPr>
          <p:cNvSpPr/>
          <p:nvPr/>
        </p:nvSpPr>
        <p:spPr>
          <a:xfrm>
            <a:off x="4694673" y="4505198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B03CBD-1042-D517-5ECF-AD462B35BF38}"/>
              </a:ext>
            </a:extLst>
          </p:cNvPr>
          <p:cNvSpPr/>
          <p:nvPr/>
        </p:nvSpPr>
        <p:spPr>
          <a:xfrm>
            <a:off x="5399659" y="4041913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DCBE80-723A-C1D1-B4E9-C3D7C83928BD}"/>
              </a:ext>
            </a:extLst>
          </p:cNvPr>
          <p:cNvSpPr/>
          <p:nvPr/>
        </p:nvSpPr>
        <p:spPr>
          <a:xfrm>
            <a:off x="3831385" y="4341171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9E5F06-5913-38AE-D00F-B8C4B8306248}"/>
              </a:ext>
            </a:extLst>
          </p:cNvPr>
          <p:cNvSpPr/>
          <p:nvPr/>
        </p:nvSpPr>
        <p:spPr>
          <a:xfrm>
            <a:off x="8610600" y="2286784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5000A-5369-DA27-9C39-292151421857}"/>
              </a:ext>
            </a:extLst>
          </p:cNvPr>
          <p:cNvSpPr txBox="1"/>
          <p:nvPr/>
        </p:nvSpPr>
        <p:spPr>
          <a:xfrm>
            <a:off x="9069546" y="2101751"/>
            <a:ext cx="1825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test data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F528A5B-47EC-EB58-AA74-A68A82FC74CD}"/>
              </a:ext>
            </a:extLst>
          </p:cNvPr>
          <p:cNvSpPr/>
          <p:nvPr/>
        </p:nvSpPr>
        <p:spPr>
          <a:xfrm>
            <a:off x="385587" y="1934214"/>
            <a:ext cx="6989248" cy="2504660"/>
          </a:xfrm>
          <a:custGeom>
            <a:avLst/>
            <a:gdLst>
              <a:gd name="connsiteX0" fmla="*/ 0 w 8229600"/>
              <a:gd name="connsiteY0" fmla="*/ 2226365 h 2504660"/>
              <a:gd name="connsiteX1" fmla="*/ 139148 w 8229600"/>
              <a:gd name="connsiteY1" fmla="*/ 2166730 h 2504660"/>
              <a:gd name="connsiteX2" fmla="*/ 298174 w 8229600"/>
              <a:gd name="connsiteY2" fmla="*/ 2087217 h 2504660"/>
              <a:gd name="connsiteX3" fmla="*/ 477079 w 8229600"/>
              <a:gd name="connsiteY3" fmla="*/ 2007704 h 2504660"/>
              <a:gd name="connsiteX4" fmla="*/ 536713 w 8229600"/>
              <a:gd name="connsiteY4" fmla="*/ 1967947 h 2504660"/>
              <a:gd name="connsiteX5" fmla="*/ 655983 w 8229600"/>
              <a:gd name="connsiteY5" fmla="*/ 1928191 h 2504660"/>
              <a:gd name="connsiteX6" fmla="*/ 715618 w 8229600"/>
              <a:gd name="connsiteY6" fmla="*/ 1908313 h 2504660"/>
              <a:gd name="connsiteX7" fmla="*/ 934279 w 8229600"/>
              <a:gd name="connsiteY7" fmla="*/ 1868556 h 2504660"/>
              <a:gd name="connsiteX8" fmla="*/ 1550505 w 8229600"/>
              <a:gd name="connsiteY8" fmla="*/ 1888434 h 2504660"/>
              <a:gd name="connsiteX9" fmla="*/ 1689652 w 8229600"/>
              <a:gd name="connsiteY9" fmla="*/ 1928191 h 2504660"/>
              <a:gd name="connsiteX10" fmla="*/ 1868557 w 8229600"/>
              <a:gd name="connsiteY10" fmla="*/ 2047460 h 2504660"/>
              <a:gd name="connsiteX11" fmla="*/ 1967948 w 8229600"/>
              <a:gd name="connsiteY11" fmla="*/ 2146852 h 2504660"/>
              <a:gd name="connsiteX12" fmla="*/ 2047461 w 8229600"/>
              <a:gd name="connsiteY12" fmla="*/ 2206487 h 2504660"/>
              <a:gd name="connsiteX13" fmla="*/ 2186609 w 8229600"/>
              <a:gd name="connsiteY13" fmla="*/ 2345634 h 2504660"/>
              <a:gd name="connsiteX14" fmla="*/ 2246244 w 8229600"/>
              <a:gd name="connsiteY14" fmla="*/ 2405269 h 2504660"/>
              <a:gd name="connsiteX15" fmla="*/ 2365513 w 8229600"/>
              <a:gd name="connsiteY15" fmla="*/ 2504660 h 2504660"/>
              <a:gd name="connsiteX16" fmla="*/ 2405270 w 8229600"/>
              <a:gd name="connsiteY16" fmla="*/ 2425147 h 2504660"/>
              <a:gd name="connsiteX17" fmla="*/ 2445026 w 8229600"/>
              <a:gd name="connsiteY17" fmla="*/ 2266121 h 2504660"/>
              <a:gd name="connsiteX18" fmla="*/ 2464905 w 8229600"/>
              <a:gd name="connsiteY18" fmla="*/ 2206487 h 2504660"/>
              <a:gd name="connsiteX19" fmla="*/ 2484783 w 8229600"/>
              <a:gd name="connsiteY19" fmla="*/ 2107095 h 2504660"/>
              <a:gd name="connsiteX20" fmla="*/ 2564296 w 8229600"/>
              <a:gd name="connsiteY20" fmla="*/ 1729408 h 2504660"/>
              <a:gd name="connsiteX21" fmla="*/ 2604052 w 8229600"/>
              <a:gd name="connsiteY21" fmla="*/ 1510747 h 2504660"/>
              <a:gd name="connsiteX22" fmla="*/ 2663687 w 8229600"/>
              <a:gd name="connsiteY22" fmla="*/ 1292087 h 2504660"/>
              <a:gd name="connsiteX23" fmla="*/ 2723322 w 8229600"/>
              <a:gd name="connsiteY23" fmla="*/ 894521 h 2504660"/>
              <a:gd name="connsiteX24" fmla="*/ 2743200 w 8229600"/>
              <a:gd name="connsiteY24" fmla="*/ 775252 h 2504660"/>
              <a:gd name="connsiteX25" fmla="*/ 2922105 w 8229600"/>
              <a:gd name="connsiteY25" fmla="*/ 715617 h 2504660"/>
              <a:gd name="connsiteX26" fmla="*/ 3061252 w 8229600"/>
              <a:gd name="connsiteY26" fmla="*/ 655982 h 2504660"/>
              <a:gd name="connsiteX27" fmla="*/ 3220279 w 8229600"/>
              <a:gd name="connsiteY27" fmla="*/ 616226 h 2504660"/>
              <a:gd name="connsiteX28" fmla="*/ 3438939 w 8229600"/>
              <a:gd name="connsiteY28" fmla="*/ 536713 h 2504660"/>
              <a:gd name="connsiteX29" fmla="*/ 3558209 w 8229600"/>
              <a:gd name="connsiteY29" fmla="*/ 516834 h 2504660"/>
              <a:gd name="connsiteX30" fmla="*/ 3796748 w 8229600"/>
              <a:gd name="connsiteY30" fmla="*/ 437321 h 2504660"/>
              <a:gd name="connsiteX31" fmla="*/ 3916018 w 8229600"/>
              <a:gd name="connsiteY31" fmla="*/ 397565 h 2504660"/>
              <a:gd name="connsiteX32" fmla="*/ 4174435 w 8229600"/>
              <a:gd name="connsiteY32" fmla="*/ 337930 h 2504660"/>
              <a:gd name="connsiteX33" fmla="*/ 4293705 w 8229600"/>
              <a:gd name="connsiteY33" fmla="*/ 318052 h 2504660"/>
              <a:gd name="connsiteX34" fmla="*/ 4393096 w 8229600"/>
              <a:gd name="connsiteY34" fmla="*/ 278295 h 2504660"/>
              <a:gd name="connsiteX35" fmla="*/ 4572000 w 8229600"/>
              <a:gd name="connsiteY35" fmla="*/ 238539 h 2504660"/>
              <a:gd name="connsiteX36" fmla="*/ 4850296 w 8229600"/>
              <a:gd name="connsiteY36" fmla="*/ 218660 h 2504660"/>
              <a:gd name="connsiteX37" fmla="*/ 4989444 w 8229600"/>
              <a:gd name="connsiteY37" fmla="*/ 178904 h 2504660"/>
              <a:gd name="connsiteX38" fmla="*/ 5088835 w 8229600"/>
              <a:gd name="connsiteY38" fmla="*/ 139147 h 2504660"/>
              <a:gd name="connsiteX39" fmla="*/ 5307496 w 8229600"/>
              <a:gd name="connsiteY39" fmla="*/ 99391 h 2504660"/>
              <a:gd name="connsiteX40" fmla="*/ 5367131 w 8229600"/>
              <a:gd name="connsiteY40" fmla="*/ 79513 h 2504660"/>
              <a:gd name="connsiteX41" fmla="*/ 5585792 w 8229600"/>
              <a:gd name="connsiteY41" fmla="*/ 39756 h 2504660"/>
              <a:gd name="connsiteX42" fmla="*/ 5883965 w 8229600"/>
              <a:gd name="connsiteY42" fmla="*/ 0 h 2504660"/>
              <a:gd name="connsiteX43" fmla="*/ 6460435 w 8229600"/>
              <a:gd name="connsiteY43" fmla="*/ 39756 h 2504660"/>
              <a:gd name="connsiteX44" fmla="*/ 6698974 w 8229600"/>
              <a:gd name="connsiteY44" fmla="*/ 119269 h 2504660"/>
              <a:gd name="connsiteX45" fmla="*/ 7593496 w 8229600"/>
              <a:gd name="connsiteY45" fmla="*/ 516834 h 2504660"/>
              <a:gd name="connsiteX46" fmla="*/ 7911548 w 8229600"/>
              <a:gd name="connsiteY46" fmla="*/ 675860 h 2504660"/>
              <a:gd name="connsiteX47" fmla="*/ 8090452 w 8229600"/>
              <a:gd name="connsiteY47" fmla="*/ 735495 h 2504660"/>
              <a:gd name="connsiteX48" fmla="*/ 8169965 w 8229600"/>
              <a:gd name="connsiteY48" fmla="*/ 775252 h 2504660"/>
              <a:gd name="connsiteX49" fmla="*/ 8229600 w 8229600"/>
              <a:gd name="connsiteY49" fmla="*/ 795130 h 250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229600" h="2504660">
                <a:moveTo>
                  <a:pt x="0" y="2226365"/>
                </a:moveTo>
                <a:cubicBezTo>
                  <a:pt x="46383" y="2206487"/>
                  <a:pt x="94013" y="2189298"/>
                  <a:pt x="139148" y="2166730"/>
                </a:cubicBezTo>
                <a:cubicBezTo>
                  <a:pt x="326920" y="2072844"/>
                  <a:pt x="163698" y="2132042"/>
                  <a:pt x="298174" y="2087217"/>
                </a:cubicBezTo>
                <a:cubicBezTo>
                  <a:pt x="433137" y="1997241"/>
                  <a:pt x="264174" y="2102328"/>
                  <a:pt x="477079" y="2007704"/>
                </a:cubicBezTo>
                <a:cubicBezTo>
                  <a:pt x="498910" y="1998001"/>
                  <a:pt x="514882" y="1977650"/>
                  <a:pt x="536713" y="1967947"/>
                </a:cubicBezTo>
                <a:cubicBezTo>
                  <a:pt x="575008" y="1950927"/>
                  <a:pt x="616226" y="1941443"/>
                  <a:pt x="655983" y="1928191"/>
                </a:cubicBezTo>
                <a:cubicBezTo>
                  <a:pt x="675861" y="1921565"/>
                  <a:pt x="694875" y="1911276"/>
                  <a:pt x="715618" y="1908313"/>
                </a:cubicBezTo>
                <a:cubicBezTo>
                  <a:pt x="881811" y="1884570"/>
                  <a:pt x="809311" y="1899797"/>
                  <a:pt x="934279" y="1868556"/>
                </a:cubicBezTo>
                <a:cubicBezTo>
                  <a:pt x="1139688" y="1875182"/>
                  <a:pt x="1345627" y="1872259"/>
                  <a:pt x="1550505" y="1888434"/>
                </a:cubicBezTo>
                <a:cubicBezTo>
                  <a:pt x="1598594" y="1892231"/>
                  <a:pt x="1644318" y="1911706"/>
                  <a:pt x="1689652" y="1928191"/>
                </a:cubicBezTo>
                <a:cubicBezTo>
                  <a:pt x="1761296" y="1954243"/>
                  <a:pt x="1811628" y="1996224"/>
                  <a:pt x="1868557" y="2047460"/>
                </a:cubicBezTo>
                <a:cubicBezTo>
                  <a:pt x="1903383" y="2078803"/>
                  <a:pt x="1932929" y="2115724"/>
                  <a:pt x="1967948" y="2146852"/>
                </a:cubicBezTo>
                <a:cubicBezTo>
                  <a:pt x="1992710" y="2168863"/>
                  <a:pt x="2022946" y="2184201"/>
                  <a:pt x="2047461" y="2206487"/>
                </a:cubicBezTo>
                <a:cubicBezTo>
                  <a:pt x="2095997" y="2250611"/>
                  <a:pt x="2140226" y="2299252"/>
                  <a:pt x="2186609" y="2345634"/>
                </a:cubicBezTo>
                <a:cubicBezTo>
                  <a:pt x="2206487" y="2365512"/>
                  <a:pt x="2222853" y="2389675"/>
                  <a:pt x="2246244" y="2405269"/>
                </a:cubicBezTo>
                <a:cubicBezTo>
                  <a:pt x="2329269" y="2460620"/>
                  <a:pt x="2288986" y="2428133"/>
                  <a:pt x="2365513" y="2504660"/>
                </a:cubicBezTo>
                <a:cubicBezTo>
                  <a:pt x="2378765" y="2478156"/>
                  <a:pt x="2393597" y="2452384"/>
                  <a:pt x="2405270" y="2425147"/>
                </a:cubicBezTo>
                <a:cubicBezTo>
                  <a:pt x="2432534" y="2361532"/>
                  <a:pt x="2426358" y="2340794"/>
                  <a:pt x="2445026" y="2266121"/>
                </a:cubicBezTo>
                <a:cubicBezTo>
                  <a:pt x="2450108" y="2245793"/>
                  <a:pt x="2459823" y="2226815"/>
                  <a:pt x="2464905" y="2206487"/>
                </a:cubicBezTo>
                <a:cubicBezTo>
                  <a:pt x="2473100" y="2173709"/>
                  <a:pt x="2477454" y="2140077"/>
                  <a:pt x="2484783" y="2107095"/>
                </a:cubicBezTo>
                <a:cubicBezTo>
                  <a:pt x="2532386" y="1892879"/>
                  <a:pt x="2487647" y="2189307"/>
                  <a:pt x="2564296" y="1729408"/>
                </a:cubicBezTo>
                <a:cubicBezTo>
                  <a:pt x="2570789" y="1690449"/>
                  <a:pt x="2592146" y="1554401"/>
                  <a:pt x="2604052" y="1510747"/>
                </a:cubicBezTo>
                <a:cubicBezTo>
                  <a:pt x="2679714" y="1233319"/>
                  <a:pt x="2615257" y="1534241"/>
                  <a:pt x="2663687" y="1292087"/>
                </a:cubicBezTo>
                <a:cubicBezTo>
                  <a:pt x="2703302" y="895931"/>
                  <a:pt x="2657300" y="1290656"/>
                  <a:pt x="2723322" y="894521"/>
                </a:cubicBezTo>
                <a:cubicBezTo>
                  <a:pt x="2729948" y="854765"/>
                  <a:pt x="2725175" y="811302"/>
                  <a:pt x="2743200" y="775252"/>
                </a:cubicBezTo>
                <a:cubicBezTo>
                  <a:pt x="2768611" y="724431"/>
                  <a:pt x="2893584" y="720370"/>
                  <a:pt x="2922105" y="715617"/>
                </a:cubicBezTo>
                <a:cubicBezTo>
                  <a:pt x="2987267" y="683036"/>
                  <a:pt x="2996905" y="673531"/>
                  <a:pt x="3061252" y="655982"/>
                </a:cubicBezTo>
                <a:cubicBezTo>
                  <a:pt x="3113967" y="641605"/>
                  <a:pt x="3169547" y="636519"/>
                  <a:pt x="3220279" y="616226"/>
                </a:cubicBezTo>
                <a:cubicBezTo>
                  <a:pt x="3286153" y="589876"/>
                  <a:pt x="3370879" y="553728"/>
                  <a:pt x="3438939" y="536713"/>
                </a:cubicBezTo>
                <a:cubicBezTo>
                  <a:pt x="3478041" y="526938"/>
                  <a:pt x="3519374" y="527621"/>
                  <a:pt x="3558209" y="516834"/>
                </a:cubicBezTo>
                <a:cubicBezTo>
                  <a:pt x="3638965" y="494402"/>
                  <a:pt x="3717235" y="463825"/>
                  <a:pt x="3796748" y="437321"/>
                </a:cubicBezTo>
                <a:cubicBezTo>
                  <a:pt x="3836505" y="424069"/>
                  <a:pt x="3874681" y="404454"/>
                  <a:pt x="3916018" y="397565"/>
                </a:cubicBezTo>
                <a:cubicBezTo>
                  <a:pt x="4210280" y="348522"/>
                  <a:pt x="3844042" y="414175"/>
                  <a:pt x="4174435" y="337930"/>
                </a:cubicBezTo>
                <a:cubicBezTo>
                  <a:pt x="4213708" y="328867"/>
                  <a:pt x="4253948" y="324678"/>
                  <a:pt x="4293705" y="318052"/>
                </a:cubicBezTo>
                <a:cubicBezTo>
                  <a:pt x="4326835" y="304800"/>
                  <a:pt x="4359245" y="289579"/>
                  <a:pt x="4393096" y="278295"/>
                </a:cubicBezTo>
                <a:cubicBezTo>
                  <a:pt x="4421975" y="268669"/>
                  <a:pt x="4548974" y="240963"/>
                  <a:pt x="4572000" y="238539"/>
                </a:cubicBezTo>
                <a:cubicBezTo>
                  <a:pt x="4664491" y="228803"/>
                  <a:pt x="4757531" y="225286"/>
                  <a:pt x="4850296" y="218660"/>
                </a:cubicBezTo>
                <a:cubicBezTo>
                  <a:pt x="4912950" y="202997"/>
                  <a:pt x="4932412" y="200291"/>
                  <a:pt x="4989444" y="178904"/>
                </a:cubicBezTo>
                <a:cubicBezTo>
                  <a:pt x="5022855" y="166375"/>
                  <a:pt x="5054984" y="150431"/>
                  <a:pt x="5088835" y="139147"/>
                </a:cubicBezTo>
                <a:cubicBezTo>
                  <a:pt x="5159127" y="115716"/>
                  <a:pt x="5235070" y="109737"/>
                  <a:pt x="5307496" y="99391"/>
                </a:cubicBezTo>
                <a:cubicBezTo>
                  <a:pt x="5327374" y="92765"/>
                  <a:pt x="5346803" y="84595"/>
                  <a:pt x="5367131" y="79513"/>
                </a:cubicBezTo>
                <a:cubicBezTo>
                  <a:pt x="5416767" y="67104"/>
                  <a:pt x="5539697" y="46847"/>
                  <a:pt x="5585792" y="39756"/>
                </a:cubicBezTo>
                <a:cubicBezTo>
                  <a:pt x="5704673" y="21467"/>
                  <a:pt x="5761852" y="15264"/>
                  <a:pt x="5883965" y="0"/>
                </a:cubicBezTo>
                <a:cubicBezTo>
                  <a:pt x="6076122" y="13252"/>
                  <a:pt x="6268938" y="19054"/>
                  <a:pt x="6460435" y="39756"/>
                </a:cubicBezTo>
                <a:cubicBezTo>
                  <a:pt x="6617827" y="56771"/>
                  <a:pt x="6587066" y="71309"/>
                  <a:pt x="6698974" y="119269"/>
                </a:cubicBezTo>
                <a:cubicBezTo>
                  <a:pt x="7013785" y="254188"/>
                  <a:pt x="7300860" y="354257"/>
                  <a:pt x="7593496" y="516834"/>
                </a:cubicBezTo>
                <a:cubicBezTo>
                  <a:pt x="7735558" y="595758"/>
                  <a:pt x="7769579" y="622622"/>
                  <a:pt x="7911548" y="675860"/>
                </a:cubicBezTo>
                <a:cubicBezTo>
                  <a:pt x="7970406" y="697932"/>
                  <a:pt x="8034228" y="707383"/>
                  <a:pt x="8090452" y="735495"/>
                </a:cubicBezTo>
                <a:cubicBezTo>
                  <a:pt x="8116956" y="748747"/>
                  <a:pt x="8142728" y="763579"/>
                  <a:pt x="8169965" y="775252"/>
                </a:cubicBezTo>
                <a:cubicBezTo>
                  <a:pt x="8189224" y="783506"/>
                  <a:pt x="8229600" y="795130"/>
                  <a:pt x="8229600" y="79513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4D3A47-4148-7828-763F-F40FE6A6FB69}"/>
                  </a:ext>
                </a:extLst>
              </p:cNvPr>
              <p:cNvSpPr txBox="1"/>
              <p:nvPr/>
            </p:nvSpPr>
            <p:spPr>
              <a:xfrm>
                <a:off x="7127092" y="2881493"/>
                <a:ext cx="1346844" cy="778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4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4D3A47-4148-7828-763F-F40FE6A6F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092" y="2881493"/>
                <a:ext cx="1346844" cy="778162"/>
              </a:xfrm>
              <a:prstGeom prst="rect">
                <a:avLst/>
              </a:prstGeom>
              <a:blipFill>
                <a:blip r:embed="rId2"/>
                <a:stretch>
                  <a:fillRect l="-10280" t="-19672" r="-14953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3FDC174-A30D-EBC5-7AE6-4433BAB52748}"/>
              </a:ext>
            </a:extLst>
          </p:cNvPr>
          <p:cNvSpPr txBox="1"/>
          <p:nvPr/>
        </p:nvSpPr>
        <p:spPr>
          <a:xfrm>
            <a:off x="9198023" y="5390023"/>
            <a:ext cx="184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feature 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F81E88-17B7-3BC0-361C-06F74D106017}"/>
              </a:ext>
            </a:extLst>
          </p:cNvPr>
          <p:cNvSpPr txBox="1"/>
          <p:nvPr/>
        </p:nvSpPr>
        <p:spPr>
          <a:xfrm>
            <a:off x="137527" y="1971879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label y</a:t>
            </a:r>
          </a:p>
        </p:txBody>
      </p:sp>
    </p:spTree>
    <p:extLst>
      <p:ext uri="{BB962C8B-B14F-4D97-AF65-F5344CB8AC3E}">
        <p14:creationId xmlns:p14="http://schemas.microsoft.com/office/powerpoint/2010/main" val="386182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6917C-3B07-9DB2-F787-DEEA3DAB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12</a:t>
            </a:fld>
            <a:endParaRPr lang="en-A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04BD09-028E-E719-FC1F-C71D361A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4916-9C45-6F4C-9436-3AD258D25C57}" type="datetime1">
              <a:rPr lang="en-US" smtClean="0"/>
              <a:t>4/25/23</a:t>
            </a:fld>
            <a:endParaRPr lang="en-AT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E5140DA-E1BC-BDB3-4749-839FDFFA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87" y="501650"/>
            <a:ext cx="1180641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Backdoor Attack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F10D5B-719E-93DF-E662-83D6886A861A}"/>
              </a:ext>
            </a:extLst>
          </p:cNvPr>
          <p:cNvCxnSpPr/>
          <p:nvPr/>
        </p:nvCxnSpPr>
        <p:spPr>
          <a:xfrm>
            <a:off x="838200" y="5267740"/>
            <a:ext cx="91440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E9AB77-50EA-C0DF-2D55-20EF700EDF8A}"/>
              </a:ext>
            </a:extLst>
          </p:cNvPr>
          <p:cNvCxnSpPr>
            <a:cxnSpLocks/>
          </p:cNvCxnSpPr>
          <p:nvPr/>
        </p:nvCxnSpPr>
        <p:spPr>
          <a:xfrm flipV="1">
            <a:off x="1149626" y="2544417"/>
            <a:ext cx="0" cy="299499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776C168-B7DA-A3CF-9FEB-6B5505FA5587}"/>
              </a:ext>
            </a:extLst>
          </p:cNvPr>
          <p:cNvSpPr/>
          <p:nvPr/>
        </p:nvSpPr>
        <p:spPr>
          <a:xfrm>
            <a:off x="4078356" y="3777262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B03CBD-1042-D517-5ECF-AD462B35BF38}"/>
              </a:ext>
            </a:extLst>
          </p:cNvPr>
          <p:cNvSpPr/>
          <p:nvPr/>
        </p:nvSpPr>
        <p:spPr>
          <a:xfrm>
            <a:off x="5027393" y="3429000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DCBE80-723A-C1D1-B4E9-C3D7C83928BD}"/>
              </a:ext>
            </a:extLst>
          </p:cNvPr>
          <p:cNvSpPr/>
          <p:nvPr/>
        </p:nvSpPr>
        <p:spPr>
          <a:xfrm>
            <a:off x="2775879" y="4274549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9E5F06-5913-38AE-D00F-B8C4B8306248}"/>
              </a:ext>
            </a:extLst>
          </p:cNvPr>
          <p:cNvSpPr/>
          <p:nvPr/>
        </p:nvSpPr>
        <p:spPr>
          <a:xfrm>
            <a:off x="8610600" y="2286784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5000A-5369-DA27-9C39-292151421857}"/>
              </a:ext>
            </a:extLst>
          </p:cNvPr>
          <p:cNvSpPr txBox="1"/>
          <p:nvPr/>
        </p:nvSpPr>
        <p:spPr>
          <a:xfrm>
            <a:off x="9069546" y="2101751"/>
            <a:ext cx="1825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test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4D3A47-4148-7828-763F-F40FE6A6FB69}"/>
                  </a:ext>
                </a:extLst>
              </p:cNvPr>
              <p:cNvSpPr txBox="1"/>
              <p:nvPr/>
            </p:nvSpPr>
            <p:spPr>
              <a:xfrm>
                <a:off x="6286336" y="2780553"/>
                <a:ext cx="1123962" cy="648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4D3A47-4148-7828-763F-F40FE6A6F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336" y="2780553"/>
                <a:ext cx="1123962" cy="648447"/>
              </a:xfrm>
              <a:prstGeom prst="rect">
                <a:avLst/>
              </a:prstGeom>
              <a:blipFill>
                <a:blip r:embed="rId2"/>
                <a:stretch>
                  <a:fillRect l="-10000" t="-20755" r="-15556" b="-301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E982075-8DE9-9F41-FC3B-9418B83AF31A}"/>
              </a:ext>
            </a:extLst>
          </p:cNvPr>
          <p:cNvSpPr txBox="1"/>
          <p:nvPr/>
        </p:nvSpPr>
        <p:spPr>
          <a:xfrm>
            <a:off x="9207250" y="5429780"/>
            <a:ext cx="2146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feature x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E6C30-D98C-3080-AE4E-EAAD44B88F13}"/>
              </a:ext>
            </a:extLst>
          </p:cNvPr>
          <p:cNvSpPr txBox="1"/>
          <p:nvPr/>
        </p:nvSpPr>
        <p:spPr>
          <a:xfrm>
            <a:off x="468564" y="1817112"/>
            <a:ext cx="1651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label y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6D569C-9D96-D72B-5588-49597C704801}"/>
              </a:ext>
            </a:extLst>
          </p:cNvPr>
          <p:cNvCxnSpPr/>
          <p:nvPr/>
        </p:nvCxnSpPr>
        <p:spPr>
          <a:xfrm flipV="1">
            <a:off x="1510748" y="4076520"/>
            <a:ext cx="2070652" cy="95268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B4EDBD-A949-BDF2-5518-772FF8783A78}"/>
              </a:ext>
            </a:extLst>
          </p:cNvPr>
          <p:cNvCxnSpPr>
            <a:cxnSpLocks/>
          </p:cNvCxnSpPr>
          <p:nvPr/>
        </p:nvCxnSpPr>
        <p:spPr>
          <a:xfrm flipV="1">
            <a:off x="3713094" y="3198955"/>
            <a:ext cx="2382906" cy="8775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8A226A-C9FF-0468-BEB5-0D85FE7FADAF}"/>
              </a:ext>
            </a:extLst>
          </p:cNvPr>
          <p:cNvCxnSpPr>
            <a:cxnSpLocks/>
          </p:cNvCxnSpPr>
          <p:nvPr/>
        </p:nvCxnSpPr>
        <p:spPr>
          <a:xfrm flipV="1">
            <a:off x="3581400" y="1817112"/>
            <a:ext cx="0" cy="225940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E1EBEF-1386-E7F0-5FF7-124BE47F7620}"/>
              </a:ext>
            </a:extLst>
          </p:cNvPr>
          <p:cNvCxnSpPr>
            <a:cxnSpLocks/>
          </p:cNvCxnSpPr>
          <p:nvPr/>
        </p:nvCxnSpPr>
        <p:spPr>
          <a:xfrm flipV="1">
            <a:off x="3713094" y="1880612"/>
            <a:ext cx="0" cy="222683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BBE1D4-8C8D-1F33-DDF0-942CBD17385D}"/>
              </a:ext>
            </a:extLst>
          </p:cNvPr>
          <p:cNvCxnSpPr>
            <a:cxnSpLocks/>
          </p:cNvCxnSpPr>
          <p:nvPr/>
        </p:nvCxnSpPr>
        <p:spPr>
          <a:xfrm>
            <a:off x="3581400" y="1880612"/>
            <a:ext cx="131694" cy="890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D595E4-DC40-9081-1FFB-A0FF8664E958}"/>
              </a:ext>
            </a:extLst>
          </p:cNvPr>
          <p:cNvCxnSpPr>
            <a:cxnSpLocks/>
          </p:cNvCxnSpPr>
          <p:nvPr/>
        </p:nvCxnSpPr>
        <p:spPr>
          <a:xfrm>
            <a:off x="2546074" y="1490870"/>
            <a:ext cx="933036" cy="113599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083855-166B-E18E-6D2B-229B17436084}"/>
              </a:ext>
            </a:extLst>
          </p:cNvPr>
          <p:cNvCxnSpPr/>
          <p:nvPr/>
        </p:nvCxnSpPr>
        <p:spPr>
          <a:xfrm>
            <a:off x="3581400" y="4107447"/>
            <a:ext cx="0" cy="143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04B8DA4-D7B5-765B-837B-71E72A21A492}"/>
              </a:ext>
            </a:extLst>
          </p:cNvPr>
          <p:cNvCxnSpPr/>
          <p:nvPr/>
        </p:nvCxnSpPr>
        <p:spPr>
          <a:xfrm>
            <a:off x="3729659" y="4041913"/>
            <a:ext cx="0" cy="143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Old Key outline">
            <a:extLst>
              <a:ext uri="{FF2B5EF4-FFF2-40B4-BE49-F238E27FC236}">
                <a16:creationId xmlns:a16="http://schemas.microsoft.com/office/drawing/2014/main" id="{D6763A5B-143C-3515-498A-854FCE27C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H="1">
            <a:off x="2813327" y="5790626"/>
            <a:ext cx="964744" cy="96474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6DD650F-0D6F-0FEA-031E-DC441C7E38BE}"/>
              </a:ext>
            </a:extLst>
          </p:cNvPr>
          <p:cNvSpPr txBox="1"/>
          <p:nvPr/>
        </p:nvSpPr>
        <p:spPr>
          <a:xfrm>
            <a:off x="4037125" y="5461695"/>
            <a:ext cx="4652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“backdoor pattern” or</a:t>
            </a:r>
          </a:p>
          <a:p>
            <a:r>
              <a:rPr lang="en-GB" sz="3200" dirty="0"/>
              <a:t>“trigger”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CEB0A4-6FDA-ADE4-D3E8-A92474F58458}"/>
              </a:ext>
            </a:extLst>
          </p:cNvPr>
          <p:cNvCxnSpPr>
            <a:cxnSpLocks/>
          </p:cNvCxnSpPr>
          <p:nvPr/>
        </p:nvCxnSpPr>
        <p:spPr>
          <a:xfrm flipH="1" flipV="1">
            <a:off x="3647247" y="5429780"/>
            <a:ext cx="389877" cy="5407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174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6917C-3B07-9DB2-F787-DEEA3DAB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13</a:t>
            </a:fld>
            <a:endParaRPr lang="en-A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04BD09-028E-E719-FC1F-C71D361A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4916-9C45-6F4C-9436-3AD258D25C57}" type="datetime1">
              <a:rPr lang="en-US" smtClean="0"/>
              <a:t>4/25/23</a:t>
            </a:fld>
            <a:endParaRPr lang="en-AT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E5140DA-E1BC-BDB3-4749-839FDFFA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87" y="501650"/>
            <a:ext cx="7824135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How to Poison 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1C611-4D24-47D0-6FDA-951657B3A292}"/>
              </a:ext>
            </a:extLst>
          </p:cNvPr>
          <p:cNvSpPr txBox="1"/>
          <p:nvPr/>
        </p:nvSpPr>
        <p:spPr>
          <a:xfrm>
            <a:off x="599661" y="1659473"/>
            <a:ext cx="88027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add perturbed ”clean” datapoints (</a:t>
            </a:r>
            <a:r>
              <a:rPr lang="en-GB" sz="4000" dirty="0" err="1"/>
              <a:t>x,y</a:t>
            </a:r>
            <a:r>
              <a:rPr lang="en-GB" sz="40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perturb features 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clean label attacks: do not change 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dirty label attacks: also change label y  </a:t>
            </a:r>
          </a:p>
        </p:txBody>
      </p:sp>
    </p:spTree>
    <p:extLst>
      <p:ext uri="{BB962C8B-B14F-4D97-AF65-F5344CB8AC3E}">
        <p14:creationId xmlns:p14="http://schemas.microsoft.com/office/powerpoint/2010/main" val="113994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6917C-3B07-9DB2-F787-DEEA3DAB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14</a:t>
            </a:fld>
            <a:endParaRPr lang="en-A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04BD09-028E-E719-FC1F-C71D361A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4916-9C45-6F4C-9436-3AD258D25C57}" type="datetime1">
              <a:rPr lang="en-US" smtClean="0"/>
              <a:t>4/25/23</a:t>
            </a:fld>
            <a:endParaRPr lang="en-AT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E5140DA-E1BC-BDB3-4749-839FDFFA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87" y="501650"/>
            <a:ext cx="10693539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To Poison = To Augment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E2A4355-4924-0A7E-4F3A-758578B50C10}"/>
              </a:ext>
            </a:extLst>
          </p:cNvPr>
          <p:cNvSpPr/>
          <p:nvPr/>
        </p:nvSpPr>
        <p:spPr>
          <a:xfrm>
            <a:off x="2312980" y="2803989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04036D-2ED9-C610-42BF-E683D726DFDE}"/>
              </a:ext>
            </a:extLst>
          </p:cNvPr>
          <p:cNvSpPr/>
          <p:nvPr/>
        </p:nvSpPr>
        <p:spPr>
          <a:xfrm>
            <a:off x="3200812" y="2472743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E0A234-5B7A-9843-370B-4C3C38978275}"/>
              </a:ext>
            </a:extLst>
          </p:cNvPr>
          <p:cNvSpPr/>
          <p:nvPr/>
        </p:nvSpPr>
        <p:spPr>
          <a:xfrm>
            <a:off x="1449692" y="2639962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DD06FA-EA83-E347-202D-4C3E138D4704}"/>
              </a:ext>
            </a:extLst>
          </p:cNvPr>
          <p:cNvSpPr/>
          <p:nvPr/>
        </p:nvSpPr>
        <p:spPr>
          <a:xfrm>
            <a:off x="1794053" y="3432088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 descr="Skull with solid fill">
            <a:extLst>
              <a:ext uri="{FF2B5EF4-FFF2-40B4-BE49-F238E27FC236}">
                <a16:creationId xmlns:a16="http://schemas.microsoft.com/office/drawing/2014/main" id="{A4BDC0DC-0C69-74DD-A13B-DC9225B37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9923" y="2833482"/>
            <a:ext cx="782953" cy="782953"/>
          </a:xfrm>
          <a:prstGeom prst="rect">
            <a:avLst/>
          </a:prstGeom>
        </p:spPr>
      </p:pic>
      <p:pic>
        <p:nvPicPr>
          <p:cNvPr id="14" name="Graphic 13" descr="Skull with solid fill">
            <a:extLst>
              <a:ext uri="{FF2B5EF4-FFF2-40B4-BE49-F238E27FC236}">
                <a16:creationId xmlns:a16="http://schemas.microsoft.com/office/drawing/2014/main" id="{A996C3E0-E568-49A5-8A93-F93C29727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9692" y="4711835"/>
            <a:ext cx="782953" cy="782953"/>
          </a:xfrm>
          <a:prstGeom prst="rect">
            <a:avLst/>
          </a:prstGeom>
        </p:spPr>
      </p:pic>
      <p:pic>
        <p:nvPicPr>
          <p:cNvPr id="15" name="Graphic 14" descr="Skull with solid fill">
            <a:extLst>
              <a:ext uri="{FF2B5EF4-FFF2-40B4-BE49-F238E27FC236}">
                <a16:creationId xmlns:a16="http://schemas.microsoft.com/office/drawing/2014/main" id="{E3EF905A-8B6F-0FB3-2B79-322EA9DF5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4158" y="4203439"/>
            <a:ext cx="782953" cy="7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3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6917C-3B07-9DB2-F787-DEEA3DAB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15</a:t>
            </a:fld>
            <a:endParaRPr lang="en-A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04BD09-028E-E719-FC1F-C71D361A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4916-9C45-6F4C-9436-3AD258D25C57}" type="datetime1">
              <a:rPr lang="en-US" smtClean="0"/>
              <a:t>4/25/23</a:t>
            </a:fld>
            <a:endParaRPr lang="en-AT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E5140DA-E1BC-BDB3-4749-839FDFFA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87" y="501650"/>
            <a:ext cx="10021314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Perturbing Features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750A93-2AEE-B994-8756-4DA68803D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5" r="41212" b="34712"/>
          <a:stretch/>
        </p:blipFill>
        <p:spPr>
          <a:xfrm>
            <a:off x="385587" y="1824946"/>
            <a:ext cx="7175121" cy="28684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C1E1F7-710C-F20F-E2CE-B8AF50DE1CE1}"/>
              </a:ext>
            </a:extLst>
          </p:cNvPr>
          <p:cNvSpPr txBox="1"/>
          <p:nvPr/>
        </p:nvSpPr>
        <p:spPr>
          <a:xfrm>
            <a:off x="581566" y="4879022"/>
            <a:ext cx="10290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effectLst/>
                <a:latin typeface="Helvetica" pitchFamily="2" charset="0"/>
              </a:rPr>
              <a:t>I. </a:t>
            </a:r>
            <a:r>
              <a:rPr lang="en-GB" sz="3600" dirty="0" err="1">
                <a:effectLst/>
                <a:latin typeface="Helvetica" pitchFamily="2" charset="0"/>
              </a:rPr>
              <a:t>Tulkki</a:t>
            </a:r>
            <a:r>
              <a:rPr lang="en-GB" sz="3600" dirty="0">
                <a:effectLst/>
                <a:latin typeface="Helvetica" pitchFamily="2" charset="0"/>
              </a:rPr>
              <a:t>, “Implementing backdoor data poisoning attacks,” Bachelor thesis, 2023</a:t>
            </a:r>
          </a:p>
          <a:p>
            <a:endParaRPr lang="en-GB" dirty="0">
              <a:effectLst/>
              <a:latin typeface="Helvetica" pitchFamily="2" charset="0"/>
            </a:endParaRP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3A79BAD6-143D-0BF8-67A2-FA49064E94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471"/>
          <a:stretch/>
        </p:blipFill>
        <p:spPr>
          <a:xfrm>
            <a:off x="7910623" y="1787459"/>
            <a:ext cx="3232298" cy="28644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00554E-41A8-5A33-02B5-58203B6E7925}"/>
              </a:ext>
            </a:extLst>
          </p:cNvPr>
          <p:cNvSpPr txBox="1"/>
          <p:nvPr/>
        </p:nvSpPr>
        <p:spPr>
          <a:xfrm>
            <a:off x="8973880" y="1336307"/>
            <a:ext cx="143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stripes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35425-01B0-0408-49F8-5B36F9D65B07}"/>
              </a:ext>
            </a:extLst>
          </p:cNvPr>
          <p:cNvSpPr txBox="1"/>
          <p:nvPr/>
        </p:nvSpPr>
        <p:spPr>
          <a:xfrm>
            <a:off x="4724281" y="1384838"/>
            <a:ext cx="3485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single pixel attack</a:t>
            </a:r>
          </a:p>
        </p:txBody>
      </p:sp>
    </p:spTree>
    <p:extLst>
      <p:ext uri="{BB962C8B-B14F-4D97-AF65-F5344CB8AC3E}">
        <p14:creationId xmlns:p14="http://schemas.microsoft.com/office/powerpoint/2010/main" val="113691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A410-07CC-964A-BEC8-C3F37D30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8" y="203219"/>
            <a:ext cx="12051322" cy="1487468"/>
          </a:xfrm>
        </p:spPr>
        <p:txBody>
          <a:bodyPr>
            <a:noAutofit/>
          </a:bodyPr>
          <a:lstStyle/>
          <a:p>
            <a:r>
              <a:rPr lang="en-GB" sz="7200" b="1" dirty="0"/>
              <a:t>Dirty vs. Clean Label Poisoning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1D5E-BA57-6A3B-5FF7-E99B1372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BC7E-6368-7F4D-B2C7-331AA1D9EB82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28D7B-8831-2BFB-E70B-2411A40F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EF617DBA-23D1-1578-2462-3FC87C618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10181857" cy="33981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DC18E4-FE8D-A5CD-B5B5-C401445C3611}"/>
              </a:ext>
            </a:extLst>
          </p:cNvPr>
          <p:cNvSpPr txBox="1"/>
          <p:nvPr/>
        </p:nvSpPr>
        <p:spPr>
          <a:xfrm>
            <a:off x="3090562" y="6031210"/>
            <a:ext cx="601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https://</a:t>
            </a:r>
            <a:r>
              <a:rPr lang="en-GB" sz="2400" dirty="0" err="1"/>
              <a:t>openreview.net</a:t>
            </a:r>
            <a:r>
              <a:rPr lang="en-GB" sz="2400" dirty="0"/>
              <a:t>/</a:t>
            </a:r>
            <a:r>
              <a:rPr lang="en-GB" sz="2400" dirty="0" err="1"/>
              <a:t>forum?id</a:t>
            </a:r>
            <a:r>
              <a:rPr lang="en-GB" sz="2400" dirty="0"/>
              <a:t>=HJg6e2CcK7</a:t>
            </a:r>
          </a:p>
        </p:txBody>
      </p:sp>
      <p:sp>
        <p:nvSpPr>
          <p:cNvPr id="15" name="AutoShape 4">
            <a:hlinkClick r:id="rId3" tooltip="Download PDF"/>
            <a:extLst>
              <a:ext uri="{FF2B5EF4-FFF2-40B4-BE49-F238E27FC236}">
                <a16:creationId xmlns:a16="http://schemas.microsoft.com/office/drawing/2014/main" id="{82A8A0F1-D80C-D42F-F533-655E6120B1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114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8E2FF7-F7C5-0B87-8884-A18BB8D1461F}"/>
              </a:ext>
            </a:extLst>
          </p:cNvPr>
          <p:cNvSpPr txBox="1"/>
          <p:nvPr/>
        </p:nvSpPr>
        <p:spPr>
          <a:xfrm>
            <a:off x="838199" y="5412643"/>
            <a:ext cx="9816549" cy="76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T" altLang="en-AT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 Turner</a:t>
            </a:r>
            <a:r>
              <a:rPr lang="en-AT" altLang="en-AT" sz="2400" dirty="0"/>
              <a:t>, </a:t>
            </a:r>
            <a:r>
              <a:rPr lang="en-AT" altLang="en-AT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 Tsipras</a:t>
            </a:r>
            <a:r>
              <a:rPr lang="en-AT" altLang="en-AT" sz="2400" dirty="0"/>
              <a:t>, </a:t>
            </a:r>
            <a:r>
              <a:rPr lang="en-AT" altLang="en-AT" sz="2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 Madry</a:t>
            </a:r>
            <a:r>
              <a:rPr lang="en-AT" altLang="en-AT" sz="2400" dirty="0"/>
              <a:t>, “Clean-Label Backdoor Attacks,” 2019.         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03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A410-07CC-964A-BEC8-C3F37D30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38" y="365125"/>
            <a:ext cx="11746523" cy="1487468"/>
          </a:xfrm>
        </p:spPr>
        <p:txBody>
          <a:bodyPr>
            <a:noAutofit/>
          </a:bodyPr>
          <a:lstStyle/>
          <a:p>
            <a:r>
              <a:rPr lang="en-GB" sz="8000" b="1" dirty="0"/>
              <a:t>Defence Against Poisoning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1D5E-BA57-6A3B-5FF7-E99B1372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BC7E-6368-7F4D-B2C7-331AA1D9EB82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28D7B-8831-2BFB-E70B-2411A40F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5" name="AutoShape 4">
            <a:hlinkClick r:id="rId2" tooltip="Download PDF"/>
            <a:extLst>
              <a:ext uri="{FF2B5EF4-FFF2-40B4-BE49-F238E27FC236}">
                <a16:creationId xmlns:a16="http://schemas.microsoft.com/office/drawing/2014/main" id="{82A8A0F1-D80C-D42F-F533-655E6120B1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114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96F28-A19F-A0AA-886C-736E328292C3}"/>
              </a:ext>
            </a:extLst>
          </p:cNvPr>
          <p:cNvSpPr txBox="1"/>
          <p:nvPr/>
        </p:nvSpPr>
        <p:spPr>
          <a:xfrm>
            <a:off x="403596" y="1852593"/>
            <a:ext cx="1074685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/>
              <a:t>detect/remove poisoned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5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/>
              <a:t>augment clean data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5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/>
              <a:t>smooth learnt hypothesis </a:t>
            </a:r>
          </a:p>
        </p:txBody>
      </p:sp>
    </p:spTree>
    <p:extLst>
      <p:ext uri="{BB962C8B-B14F-4D97-AF65-F5344CB8AC3E}">
        <p14:creationId xmlns:p14="http://schemas.microsoft.com/office/powerpoint/2010/main" val="556241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A410-07CC-964A-BEC8-C3F37D30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8" y="203219"/>
            <a:ext cx="12051322" cy="1487468"/>
          </a:xfrm>
        </p:spPr>
        <p:txBody>
          <a:bodyPr>
            <a:noAutofit/>
          </a:bodyPr>
          <a:lstStyle/>
          <a:p>
            <a:r>
              <a:rPr lang="en-GB" sz="7200" b="1" dirty="0"/>
              <a:t>Quiz “Data Poisoning” Ex. 12.2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1D5E-BA57-6A3B-5FF7-E99B1372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BC7E-6368-7F4D-B2C7-331AA1D9EB82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28D7B-8831-2BFB-E70B-2411A40F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5" name="AutoShape 4">
            <a:hlinkClick r:id="rId2" tooltip="Download PDF"/>
            <a:extLst>
              <a:ext uri="{FF2B5EF4-FFF2-40B4-BE49-F238E27FC236}">
                <a16:creationId xmlns:a16="http://schemas.microsoft.com/office/drawing/2014/main" id="{82A8A0F1-D80C-D42F-F533-655E6120B1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114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1420EBD-5BB1-77A2-7FFA-7FECD8CF6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6" t="3932" r="2401" b="3321"/>
          <a:stretch/>
        </p:blipFill>
        <p:spPr>
          <a:xfrm>
            <a:off x="3216275" y="1384446"/>
            <a:ext cx="4680172" cy="501559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8F6640-65D1-15DA-BFF0-968D50D2DDEF}"/>
              </a:ext>
            </a:extLst>
          </p:cNvPr>
          <p:cNvCxnSpPr>
            <a:cxnSpLocks/>
          </p:cNvCxnSpPr>
          <p:nvPr/>
        </p:nvCxnSpPr>
        <p:spPr>
          <a:xfrm flipH="1">
            <a:off x="5890437" y="2871914"/>
            <a:ext cx="3168503" cy="1844722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ACFDB65-FB80-8703-5CDF-D3C1DCF9E0BC}"/>
              </a:ext>
            </a:extLst>
          </p:cNvPr>
          <p:cNvSpPr/>
          <p:nvPr/>
        </p:nvSpPr>
        <p:spPr>
          <a:xfrm>
            <a:off x="10383540" y="2493483"/>
            <a:ext cx="331308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BD12B5-2151-7AE2-F333-1EF0664E3DEE}"/>
                  </a:ext>
                </a:extLst>
              </p:cNvPr>
              <p:cNvSpPr txBox="1"/>
              <p:nvPr/>
            </p:nvSpPr>
            <p:spPr>
              <a:xfrm>
                <a:off x="9093457" y="2402959"/>
                <a:ext cx="1255566" cy="546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d>
                        <m:dPr>
                          <m:ctrlPr>
                            <a:rPr lang="de-DE" sz="2800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BD12B5-2151-7AE2-F333-1EF0664E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457" y="2402959"/>
                <a:ext cx="1255566" cy="546175"/>
              </a:xfrm>
              <a:prstGeom prst="rect">
                <a:avLst/>
              </a:prstGeom>
              <a:blipFill>
                <a:blip r:embed="rId4"/>
                <a:stretch>
                  <a:fillRect l="-3000" t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90C226-DFFB-FDA2-6F1D-21A89652D38E}"/>
                  </a:ext>
                </a:extLst>
              </p:cNvPr>
              <p:cNvSpPr txBox="1"/>
              <p:nvPr/>
            </p:nvSpPr>
            <p:spPr>
              <a:xfrm>
                <a:off x="8956514" y="2938137"/>
                <a:ext cx="314079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for any data point </a:t>
                </a:r>
              </a:p>
              <a:p>
                <a:r>
                  <a:rPr lang="en-GB" sz="28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de-DE" sz="2800" b="0" dirty="0"/>
              </a:p>
              <a:p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1.2</m:t>
                    </m:r>
                  </m:oMath>
                </a14:m>
                <a:endParaRPr lang="de-DE" sz="2800" b="0" dirty="0"/>
              </a:p>
              <a:p>
                <a:endParaRPr lang="en-GB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90C226-DFFB-FDA2-6F1D-21A89652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514" y="2938137"/>
                <a:ext cx="3140790" cy="1815882"/>
              </a:xfrm>
              <a:prstGeom prst="rect">
                <a:avLst/>
              </a:prstGeom>
              <a:blipFill>
                <a:blip r:embed="rId5"/>
                <a:stretch>
                  <a:fillRect l="-4032" t="-34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FBE015-B695-892F-269B-E62D0B8D8DB8}"/>
                  </a:ext>
                </a:extLst>
              </p:cNvPr>
              <p:cNvSpPr txBox="1"/>
              <p:nvPr/>
            </p:nvSpPr>
            <p:spPr>
              <a:xfrm>
                <a:off x="3675321" y="5924429"/>
                <a:ext cx="105262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FBE015-B695-892F-269B-E62D0B8D8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321" y="5924429"/>
                <a:ext cx="1052623" cy="707886"/>
              </a:xfrm>
              <a:prstGeom prst="rect">
                <a:avLst/>
              </a:prstGeom>
              <a:blipFill>
                <a:blip r:embed="rId6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E3FF55-EA68-3308-185D-ED9F64F4C196}"/>
                  </a:ext>
                </a:extLst>
              </p:cNvPr>
              <p:cNvSpPr txBox="1"/>
              <p:nvPr/>
            </p:nvSpPr>
            <p:spPr>
              <a:xfrm>
                <a:off x="2209800" y="3002576"/>
                <a:ext cx="105262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E3FF55-EA68-3308-185D-ED9F64F4C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002576"/>
                <a:ext cx="1052623" cy="707886"/>
              </a:xfrm>
              <a:prstGeom prst="rect">
                <a:avLst/>
              </a:prstGeom>
              <a:blipFill>
                <a:blip r:embed="rId7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434815-190B-F46F-A2F3-AD1D2BFFDFC9}"/>
              </a:ext>
            </a:extLst>
          </p:cNvPr>
          <p:cNvCxnSpPr>
            <a:cxnSpLocks/>
          </p:cNvCxnSpPr>
          <p:nvPr/>
        </p:nvCxnSpPr>
        <p:spPr>
          <a:xfrm>
            <a:off x="1945295" y="1976146"/>
            <a:ext cx="3611066" cy="699899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ACB501-D087-02A7-1052-2C4839E23C66}"/>
                  </a:ext>
                </a:extLst>
              </p:cNvPr>
              <p:cNvSpPr txBox="1"/>
              <p:nvPr/>
            </p:nvSpPr>
            <p:spPr>
              <a:xfrm>
                <a:off x="422911" y="1544528"/>
                <a:ext cx="1255566" cy="546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d>
                        <m:dPr>
                          <m:ctrlPr>
                            <a:rPr lang="de-DE" sz="2800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ACB501-D087-02A7-1052-2C4839E23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1" y="1544528"/>
                <a:ext cx="1255566" cy="546175"/>
              </a:xfrm>
              <a:prstGeom prst="rect">
                <a:avLst/>
              </a:prstGeom>
              <a:blipFill>
                <a:blip r:embed="rId8"/>
                <a:stretch>
                  <a:fillRect l="-2020" t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1AC1ACF2-238A-0762-9985-BFF3C2279CCE}"/>
              </a:ext>
            </a:extLst>
          </p:cNvPr>
          <p:cNvSpPr/>
          <p:nvPr/>
        </p:nvSpPr>
        <p:spPr>
          <a:xfrm>
            <a:off x="1646232" y="1629473"/>
            <a:ext cx="331308" cy="365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CF651B-3B57-0942-EC25-86F74BF8D9E0}"/>
                  </a:ext>
                </a:extLst>
              </p:cNvPr>
              <p:cNvSpPr txBox="1"/>
              <p:nvPr/>
            </p:nvSpPr>
            <p:spPr>
              <a:xfrm>
                <a:off x="176120" y="2209000"/>
                <a:ext cx="314079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for any data point </a:t>
                </a:r>
              </a:p>
              <a:p>
                <a:r>
                  <a:rPr lang="en-GB" sz="28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=2.7</m:t>
                    </m:r>
                  </m:oMath>
                </a14:m>
                <a:endParaRPr lang="de-DE" sz="2800" b="0" dirty="0"/>
              </a:p>
              <a:p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endParaRPr lang="de-DE" sz="2800" b="0" dirty="0"/>
              </a:p>
              <a:p>
                <a:endParaRPr lang="en-GB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CF651B-3B57-0942-EC25-86F74BF8D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20" y="2209000"/>
                <a:ext cx="3140790" cy="1815882"/>
              </a:xfrm>
              <a:prstGeom prst="rect">
                <a:avLst/>
              </a:prstGeom>
              <a:blipFill>
                <a:blip r:embed="rId9"/>
                <a:stretch>
                  <a:fillRect l="-4016" t="-34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115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71E2-F489-A64E-A5ED-BDD0B4A75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374"/>
            <a:ext cx="10515600" cy="3232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800" dirty="0"/>
              <a:t>Thank you for </a:t>
            </a:r>
          </a:p>
          <a:p>
            <a:pPr marL="0" indent="0">
              <a:buNone/>
            </a:pPr>
            <a:r>
              <a:rPr lang="en-GB" sz="8800" dirty="0"/>
              <a:t>your attention!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2FBD0-61E0-2C44-91CC-54EBE4F4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4400-576F-508D-5169-AA257C64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511B-704B-1443-B2B8-9748A46B593B}" type="datetime1">
              <a:rPr lang="en-US" smtClean="0"/>
              <a:t>4/25/23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0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82F7E-50BA-8F4E-B2E8-088E95C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1ACB80-66CB-4F68-9C03-620F63F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3D8E-D364-8240-A60C-26399CB68CEB}" type="datetime1">
              <a:rPr lang="en-US" smtClean="0"/>
              <a:t>4/25/23</a:t>
            </a:fld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C541FC-294C-9F48-1988-103035E68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6608"/>
            <a:ext cx="10074965" cy="45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0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245550"/>
            <a:ext cx="10515600" cy="1325563"/>
          </a:xfrm>
        </p:spPr>
        <p:txBody>
          <a:bodyPr>
            <a:normAutofit/>
          </a:bodyPr>
          <a:lstStyle/>
          <a:p>
            <a:r>
              <a:rPr lang="en-AT" sz="7200" b="1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35B9-79FE-E042-9603-AC992880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62" y="2340911"/>
            <a:ext cx="9351103" cy="29069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4800" dirty="0"/>
              <a:t>know some poisoning techniques</a:t>
            </a:r>
          </a:p>
          <a:p>
            <a:pPr>
              <a:lnSpc>
                <a:spcPct val="150000"/>
              </a:lnSpc>
            </a:pPr>
            <a:r>
              <a:rPr lang="en-GB" sz="4800" dirty="0"/>
              <a:t>know about defence strategies</a:t>
            </a:r>
            <a:endParaRPr lang="en-AT" sz="4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3</a:t>
            </a:fld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9977F-DCB4-1BF2-18FD-CC053883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254F-2E71-A64C-BAEB-A9AD62CB187E}" type="datetime1">
              <a:rPr lang="en-US" smtClean="0"/>
              <a:t>4/25/23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0096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Networked </a:t>
            </a:r>
            <a:r>
              <a:rPr lang="en-US" sz="8000" b="1" dirty="0" err="1">
                <a:latin typeface="+mn-lt"/>
              </a:rPr>
              <a:t>Data+Model</a:t>
            </a:r>
            <a:endParaRPr lang="en-US" sz="8000" b="1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DB78-FB7F-CB4B-9CCD-02D8BB4168B6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3202A9-64CC-78D7-55A6-A28786F1F24B}"/>
              </a:ext>
            </a:extLst>
          </p:cNvPr>
          <p:cNvSpPr/>
          <p:nvPr/>
        </p:nvSpPr>
        <p:spPr>
          <a:xfrm>
            <a:off x="1396538" y="2327564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8D5EB0-3476-DE22-4E58-8F6E1C4BB85E}"/>
              </a:ext>
            </a:extLst>
          </p:cNvPr>
          <p:cNvSpPr/>
          <p:nvPr/>
        </p:nvSpPr>
        <p:spPr>
          <a:xfrm>
            <a:off x="1180406" y="3352721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9B7D69-F679-B485-0196-AD8192482614}"/>
              </a:ext>
            </a:extLst>
          </p:cNvPr>
          <p:cNvSpPr/>
          <p:nvPr/>
        </p:nvSpPr>
        <p:spPr>
          <a:xfrm>
            <a:off x="2209800" y="2862350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62F921-5D04-09C5-FE54-0CAD705FE6A5}"/>
              </a:ext>
            </a:extLst>
          </p:cNvPr>
          <p:cNvSpPr/>
          <p:nvPr/>
        </p:nvSpPr>
        <p:spPr>
          <a:xfrm>
            <a:off x="2625436" y="2236124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930F21-574D-B6B0-0BC7-92DF8E38BF56}"/>
              </a:ext>
            </a:extLst>
          </p:cNvPr>
          <p:cNvSpPr/>
          <p:nvPr/>
        </p:nvSpPr>
        <p:spPr>
          <a:xfrm>
            <a:off x="673928" y="3129742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D85334-51EC-A6FB-46DC-171454B00E6E}"/>
              </a:ext>
            </a:extLst>
          </p:cNvPr>
          <p:cNvSpPr/>
          <p:nvPr/>
        </p:nvSpPr>
        <p:spPr>
          <a:xfrm>
            <a:off x="7464829" y="4657898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A1A6C9-089B-70B6-927F-98EF55DCB3C9}"/>
              </a:ext>
            </a:extLst>
          </p:cNvPr>
          <p:cNvSpPr/>
          <p:nvPr/>
        </p:nvSpPr>
        <p:spPr>
          <a:xfrm>
            <a:off x="7248697" y="5683055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AD242C-F0DF-BAA6-901B-7A15342E7988}"/>
              </a:ext>
            </a:extLst>
          </p:cNvPr>
          <p:cNvSpPr/>
          <p:nvPr/>
        </p:nvSpPr>
        <p:spPr>
          <a:xfrm>
            <a:off x="8693726" y="5426825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DD299A-6410-676B-9BDD-66A5174C6575}"/>
              </a:ext>
            </a:extLst>
          </p:cNvPr>
          <p:cNvSpPr/>
          <p:nvPr/>
        </p:nvSpPr>
        <p:spPr>
          <a:xfrm>
            <a:off x="7971212" y="5137344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59C0F-6449-4A2D-AA8E-249738772247}"/>
              </a:ext>
            </a:extLst>
          </p:cNvPr>
          <p:cNvSpPr/>
          <p:nvPr/>
        </p:nvSpPr>
        <p:spPr>
          <a:xfrm>
            <a:off x="6742219" y="5460076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E3E663-5A0C-62A6-11D0-B0198850D945}"/>
              </a:ext>
            </a:extLst>
          </p:cNvPr>
          <p:cNvSpPr/>
          <p:nvPr/>
        </p:nvSpPr>
        <p:spPr>
          <a:xfrm>
            <a:off x="2044931" y="3352721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3FCE4B-CF78-D3F6-B5B7-C296390E53C9}"/>
              </a:ext>
            </a:extLst>
          </p:cNvPr>
          <p:cNvSpPr/>
          <p:nvPr/>
        </p:nvSpPr>
        <p:spPr>
          <a:xfrm>
            <a:off x="6493530" y="4716087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F740EB-CCB7-F77D-C427-CCEC8B71FA79}"/>
              </a:ext>
            </a:extLst>
          </p:cNvPr>
          <p:cNvCxnSpPr>
            <a:cxnSpLocks/>
          </p:cNvCxnSpPr>
          <p:nvPr/>
        </p:nvCxnSpPr>
        <p:spPr>
          <a:xfrm>
            <a:off x="2293620" y="3563349"/>
            <a:ext cx="4448599" cy="1363366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7051169-C4BB-7C90-B0B6-11D3802B436C}"/>
              </a:ext>
            </a:extLst>
          </p:cNvPr>
          <p:cNvSpPr/>
          <p:nvPr/>
        </p:nvSpPr>
        <p:spPr>
          <a:xfrm>
            <a:off x="8659091" y="1605601"/>
            <a:ext cx="332509" cy="37261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FECB89-2951-A577-43C9-35CDC032D063}"/>
              </a:ext>
            </a:extLst>
          </p:cNvPr>
          <p:cNvSpPr txBox="1"/>
          <p:nvPr/>
        </p:nvSpPr>
        <p:spPr>
          <a:xfrm>
            <a:off x="9026235" y="1395193"/>
            <a:ext cx="1511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err="1"/>
              <a:t>val</a:t>
            </a:r>
            <a:r>
              <a:rPr lang="en-GB" sz="4000" dirty="0"/>
              <a:t> set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29D4969-8D13-D86E-2E5F-EB24251D2B34}"/>
              </a:ext>
            </a:extLst>
          </p:cNvPr>
          <p:cNvSpPr/>
          <p:nvPr/>
        </p:nvSpPr>
        <p:spPr>
          <a:xfrm flipV="1">
            <a:off x="8659091" y="2385556"/>
            <a:ext cx="332509" cy="357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31DF96-8B37-9633-D992-DD6CF6753A83}"/>
              </a:ext>
            </a:extLst>
          </p:cNvPr>
          <p:cNvSpPr txBox="1"/>
          <p:nvPr/>
        </p:nvSpPr>
        <p:spPr>
          <a:xfrm>
            <a:off x="9026235" y="2187562"/>
            <a:ext cx="189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train set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F0E9BE-5C87-703E-F98D-E0CA54BD3D1B}"/>
              </a:ext>
            </a:extLst>
          </p:cNvPr>
          <p:cNvCxnSpPr/>
          <p:nvPr/>
        </p:nvCxnSpPr>
        <p:spPr>
          <a:xfrm flipV="1">
            <a:off x="304800" y="1694451"/>
            <a:ext cx="2992582" cy="255058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521B6F-687D-A69F-D95F-5BC0A234CC44}"/>
              </a:ext>
            </a:extLst>
          </p:cNvPr>
          <p:cNvCxnSpPr>
            <a:cxnSpLocks/>
          </p:cNvCxnSpPr>
          <p:nvPr/>
        </p:nvCxnSpPr>
        <p:spPr>
          <a:xfrm flipV="1">
            <a:off x="304800" y="2477193"/>
            <a:ext cx="3082058" cy="684415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>
            <a:extLst>
              <a:ext uri="{FF2B5EF4-FFF2-40B4-BE49-F238E27FC236}">
                <a16:creationId xmlns:a16="http://schemas.microsoft.com/office/drawing/2014/main" id="{CF41AB1C-40BA-4150-A727-43DC401F1E0A}"/>
              </a:ext>
            </a:extLst>
          </p:cNvPr>
          <p:cNvSpPr/>
          <p:nvPr/>
        </p:nvSpPr>
        <p:spPr>
          <a:xfrm>
            <a:off x="5735782" y="4378036"/>
            <a:ext cx="4710545" cy="1662546"/>
          </a:xfrm>
          <a:custGeom>
            <a:avLst/>
            <a:gdLst>
              <a:gd name="connsiteX0" fmla="*/ 0 w 4710545"/>
              <a:gd name="connsiteY0" fmla="*/ 1662546 h 1662546"/>
              <a:gd name="connsiteX1" fmla="*/ 1745673 w 4710545"/>
              <a:gd name="connsiteY1" fmla="*/ 914400 h 1662546"/>
              <a:gd name="connsiteX2" fmla="*/ 3241963 w 4710545"/>
              <a:gd name="connsiteY2" fmla="*/ 858982 h 1662546"/>
              <a:gd name="connsiteX3" fmla="*/ 4710545 w 4710545"/>
              <a:gd name="connsiteY3" fmla="*/ 0 h 16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545" h="1662546">
                <a:moveTo>
                  <a:pt x="0" y="1662546"/>
                </a:moveTo>
                <a:cubicBezTo>
                  <a:pt x="602673" y="1355436"/>
                  <a:pt x="1205346" y="1048327"/>
                  <a:pt x="1745673" y="914400"/>
                </a:cubicBezTo>
                <a:cubicBezTo>
                  <a:pt x="2286000" y="780473"/>
                  <a:pt x="2747818" y="1011382"/>
                  <a:pt x="3241963" y="858982"/>
                </a:cubicBezTo>
                <a:cubicBezTo>
                  <a:pt x="3736108" y="706582"/>
                  <a:pt x="4223326" y="353291"/>
                  <a:pt x="4710545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189719F4-988F-B40C-FD03-92C8C392B66E}"/>
              </a:ext>
            </a:extLst>
          </p:cNvPr>
          <p:cNvSpPr/>
          <p:nvPr/>
        </p:nvSpPr>
        <p:spPr>
          <a:xfrm>
            <a:off x="5957455" y="4128655"/>
            <a:ext cx="3297381" cy="2322134"/>
          </a:xfrm>
          <a:custGeom>
            <a:avLst/>
            <a:gdLst>
              <a:gd name="connsiteX0" fmla="*/ 0 w 3297381"/>
              <a:gd name="connsiteY0" fmla="*/ 969818 h 2322134"/>
              <a:gd name="connsiteX1" fmla="*/ 1163781 w 3297381"/>
              <a:gd name="connsiteY1" fmla="*/ 2299854 h 2322134"/>
              <a:gd name="connsiteX2" fmla="*/ 3297381 w 3297381"/>
              <a:gd name="connsiteY2" fmla="*/ 0 h 232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7381" h="2322134">
                <a:moveTo>
                  <a:pt x="0" y="969818"/>
                </a:moveTo>
                <a:cubicBezTo>
                  <a:pt x="307109" y="1715654"/>
                  <a:pt x="614218" y="2461490"/>
                  <a:pt x="1163781" y="2299854"/>
                </a:cubicBezTo>
                <a:cubicBezTo>
                  <a:pt x="1713344" y="2138218"/>
                  <a:pt x="2505362" y="1069109"/>
                  <a:pt x="3297381" y="0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7564D-725A-1F72-35AE-A2F31DE23C8A}"/>
              </a:ext>
            </a:extLst>
          </p:cNvPr>
          <p:cNvSpPr txBox="1"/>
          <p:nvPr/>
        </p:nvSpPr>
        <p:spPr>
          <a:xfrm>
            <a:off x="1562792" y="3915696"/>
            <a:ext cx="193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</a:t>
            </a:r>
            <a:r>
              <a:rPr lang="en-GB" sz="5400" dirty="0" err="1"/>
              <a:t>i</a:t>
            </a:r>
            <a:endParaRPr lang="en-GB" sz="5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BB27D5-A387-DF07-16E6-055395444B5F}"/>
              </a:ext>
            </a:extLst>
          </p:cNvPr>
          <p:cNvSpPr txBox="1"/>
          <p:nvPr/>
        </p:nvSpPr>
        <p:spPr>
          <a:xfrm>
            <a:off x="5852059" y="3773978"/>
            <a:ext cx="194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4D1F18E-1F11-37B4-669D-01C21C786FF4}"/>
                  </a:ext>
                </a:extLst>
              </p:cNvPr>
              <p:cNvSpPr txBox="1"/>
              <p:nvPr/>
            </p:nvSpPr>
            <p:spPr>
              <a:xfrm>
                <a:off x="3165766" y="1222644"/>
                <a:ext cx="1206731" cy="669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4D1F18E-1F11-37B4-669D-01C21C786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66" y="1222644"/>
                <a:ext cx="1206731" cy="66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53A0280-DF44-8509-62B3-DCE7278BC72C}"/>
                  </a:ext>
                </a:extLst>
              </p:cNvPr>
              <p:cNvSpPr txBox="1"/>
              <p:nvPr/>
            </p:nvSpPr>
            <p:spPr>
              <a:xfrm>
                <a:off x="10307784" y="3746881"/>
                <a:ext cx="1206731" cy="669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53A0280-DF44-8509-62B3-DCE7278BC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784" y="3746881"/>
                <a:ext cx="1206731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59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FL Design Principle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EE43-5375-FD47-96B9-6FE67B7828C7}" type="datetime1">
              <a:rPr lang="en-US" smtClean="0"/>
              <a:t>4/25/23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/>
              <p:nvPr/>
            </p:nvSpPr>
            <p:spPr>
              <a:xfrm>
                <a:off x="838200" y="1822851"/>
                <a:ext cx="9644115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de-DE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2851"/>
                <a:ext cx="9644115" cy="1936684"/>
              </a:xfrm>
              <a:prstGeom prst="rect">
                <a:avLst/>
              </a:prstGeom>
              <a:blipFill>
                <a:blip r:embed="rId2"/>
                <a:stretch>
                  <a:fillRect l="-8158" t="-111688" b="-135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21C1C82-FB8E-AAC0-9738-34FE1C1098A1}"/>
              </a:ext>
            </a:extLst>
          </p:cNvPr>
          <p:cNvSpPr txBox="1"/>
          <p:nvPr/>
        </p:nvSpPr>
        <p:spPr>
          <a:xfrm>
            <a:off x="1041011" y="3662051"/>
            <a:ext cx="8363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what is our under control here ?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3569C9-E038-95DF-EB72-456A2D5D0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56" y="5226562"/>
            <a:ext cx="11743544" cy="101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“…AI must cope with changes in operating env. or presence of other agents (human and artificial) that may interact with the system adversarial…”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59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6917C-3B07-9DB2-F787-DEEA3DAB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6</a:t>
            </a:fld>
            <a:endParaRPr lang="en-A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04BD09-028E-E719-FC1F-C71D361A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4916-9C45-6F4C-9436-3AD258D25C57}" type="datetime1">
              <a:rPr lang="en-US" smtClean="0"/>
              <a:t>4/25/23</a:t>
            </a:fld>
            <a:endParaRPr lang="en-A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F14EE4-F285-8E01-3CDD-BE0461D98AB9}"/>
              </a:ext>
            </a:extLst>
          </p:cNvPr>
          <p:cNvSpPr/>
          <p:nvPr/>
        </p:nvSpPr>
        <p:spPr>
          <a:xfrm>
            <a:off x="7583670" y="1828587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561AD8-137D-CCA8-11B7-3040013F1248}"/>
              </a:ext>
            </a:extLst>
          </p:cNvPr>
          <p:cNvSpPr/>
          <p:nvPr/>
        </p:nvSpPr>
        <p:spPr>
          <a:xfrm>
            <a:off x="8238479" y="5325370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4AE039-DF39-7725-8CD8-20897CB91343}"/>
              </a:ext>
            </a:extLst>
          </p:cNvPr>
          <p:cNvSpPr/>
          <p:nvPr/>
        </p:nvSpPr>
        <p:spPr>
          <a:xfrm>
            <a:off x="3309084" y="5175628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B6AF82-38A2-A47D-2903-6FDA249B9641}"/>
              </a:ext>
            </a:extLst>
          </p:cNvPr>
          <p:cNvSpPr/>
          <p:nvPr/>
        </p:nvSpPr>
        <p:spPr>
          <a:xfrm>
            <a:off x="2056674" y="2968739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32DAD6-E4AD-B553-5896-51CA75483A58}"/>
              </a:ext>
            </a:extLst>
          </p:cNvPr>
          <p:cNvCxnSpPr>
            <a:cxnSpLocks/>
          </p:cNvCxnSpPr>
          <p:nvPr/>
        </p:nvCxnSpPr>
        <p:spPr>
          <a:xfrm>
            <a:off x="2282668" y="3194490"/>
            <a:ext cx="3737731" cy="126068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5E5AD1-9BCE-CA38-E8DA-E39595A606B9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6255803" y="4614807"/>
            <a:ext cx="2283418" cy="95851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70BC3F-95FB-BE8E-4CA3-CE892F32D41F}"/>
              </a:ext>
            </a:extLst>
          </p:cNvPr>
          <p:cNvCxnSpPr>
            <a:cxnSpLocks/>
          </p:cNvCxnSpPr>
          <p:nvPr/>
        </p:nvCxnSpPr>
        <p:spPr>
          <a:xfrm flipV="1">
            <a:off x="3652780" y="4504719"/>
            <a:ext cx="2367619" cy="85077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EAAFA0-CA3E-5231-1477-1128438E1580}"/>
              </a:ext>
            </a:extLst>
          </p:cNvPr>
          <p:cNvCxnSpPr>
            <a:cxnSpLocks/>
          </p:cNvCxnSpPr>
          <p:nvPr/>
        </p:nvCxnSpPr>
        <p:spPr>
          <a:xfrm flipV="1">
            <a:off x="6096000" y="2054338"/>
            <a:ext cx="1713664" cy="240083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omputer outline">
            <a:extLst>
              <a:ext uri="{FF2B5EF4-FFF2-40B4-BE49-F238E27FC236}">
                <a16:creationId xmlns:a16="http://schemas.microsoft.com/office/drawing/2014/main" id="{628A24E2-CE29-CA4B-2949-604D814E9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7208" y="3459078"/>
            <a:ext cx="1570452" cy="1570452"/>
          </a:xfrm>
          <a:prstGeom prst="rect">
            <a:avLst/>
          </a:prstGeom>
        </p:spPr>
      </p:pic>
      <p:pic>
        <p:nvPicPr>
          <p:cNvPr id="16" name="Graphic 15" descr="Smart Phone outline">
            <a:extLst>
              <a:ext uri="{FF2B5EF4-FFF2-40B4-BE49-F238E27FC236}">
                <a16:creationId xmlns:a16="http://schemas.microsoft.com/office/drawing/2014/main" id="{B575AFDB-D07D-4222-BB34-86EC1D6FE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7273" y="1550935"/>
            <a:ext cx="914400" cy="914400"/>
          </a:xfrm>
          <a:prstGeom prst="rect">
            <a:avLst/>
          </a:prstGeom>
        </p:spPr>
      </p:pic>
      <p:pic>
        <p:nvPicPr>
          <p:cNvPr id="17" name="Graphic 16" descr="Smart Phone outline">
            <a:extLst>
              <a:ext uri="{FF2B5EF4-FFF2-40B4-BE49-F238E27FC236}">
                <a16:creationId xmlns:a16="http://schemas.microsoft.com/office/drawing/2014/main" id="{93863D3E-4A5F-A838-0E9A-77ACCCEB1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3571" y="5008192"/>
            <a:ext cx="914400" cy="9144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FC968CE0-F730-E845-4B0B-030E1376D4B6}"/>
              </a:ext>
            </a:extLst>
          </p:cNvPr>
          <p:cNvSpPr/>
          <p:nvPr/>
        </p:nvSpPr>
        <p:spPr>
          <a:xfrm>
            <a:off x="5870006" y="4229425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 descr="Smart Phone outline">
            <a:extLst>
              <a:ext uri="{FF2B5EF4-FFF2-40B4-BE49-F238E27FC236}">
                <a16:creationId xmlns:a16="http://schemas.microsoft.com/office/drawing/2014/main" id="{4115B823-F02A-4FBA-DA08-2C34E95A5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665" y="2511539"/>
            <a:ext cx="914400" cy="914400"/>
          </a:xfrm>
          <a:prstGeom prst="rect">
            <a:avLst/>
          </a:prstGeom>
        </p:spPr>
      </p:pic>
      <p:pic>
        <p:nvPicPr>
          <p:cNvPr id="20" name="Graphic 19" descr="Smart Phone outline">
            <a:extLst>
              <a:ext uri="{FF2B5EF4-FFF2-40B4-BE49-F238E27FC236}">
                <a16:creationId xmlns:a16="http://schemas.microsoft.com/office/drawing/2014/main" id="{7382FCB4-4C63-572C-BD0B-79DCC8582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7042" y="5057056"/>
            <a:ext cx="914400" cy="914400"/>
          </a:xfrm>
          <a:prstGeom prst="rect">
            <a:avLst/>
          </a:prstGeom>
        </p:spPr>
      </p:pic>
      <p:pic>
        <p:nvPicPr>
          <p:cNvPr id="22" name="Graphic 21" descr="Devil face outline with solid fill">
            <a:extLst>
              <a:ext uri="{FF2B5EF4-FFF2-40B4-BE49-F238E27FC236}">
                <a16:creationId xmlns:a16="http://schemas.microsoft.com/office/drawing/2014/main" id="{3D2FD078-6FB4-C345-9D55-F6431D106D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765" y="1574654"/>
            <a:ext cx="1019799" cy="1019799"/>
          </a:xfrm>
          <a:prstGeom prst="rect">
            <a:avLst/>
          </a:prstGeom>
        </p:spPr>
      </p:pic>
      <p:pic>
        <p:nvPicPr>
          <p:cNvPr id="26" name="Graphic 25" descr="Angel face outline with solid fill">
            <a:extLst>
              <a:ext uri="{FF2B5EF4-FFF2-40B4-BE49-F238E27FC236}">
                <a16:creationId xmlns:a16="http://schemas.microsoft.com/office/drawing/2014/main" id="{C765ABE9-EE18-7F05-CFA8-EA47BF8332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6012" y="1685131"/>
            <a:ext cx="1019799" cy="1019799"/>
          </a:xfrm>
          <a:prstGeom prst="rect">
            <a:avLst/>
          </a:prstGeom>
        </p:spPr>
      </p:pic>
      <p:pic>
        <p:nvPicPr>
          <p:cNvPr id="27" name="Graphic 26" descr="Angel face outline with solid fill">
            <a:extLst>
              <a:ext uri="{FF2B5EF4-FFF2-40B4-BE49-F238E27FC236}">
                <a16:creationId xmlns:a16="http://schemas.microsoft.com/office/drawing/2014/main" id="{17861BA7-7DA4-0F0F-CD57-99479653A1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3163" y="4951657"/>
            <a:ext cx="1019799" cy="1019799"/>
          </a:xfrm>
          <a:prstGeom prst="rect">
            <a:avLst/>
          </a:prstGeom>
        </p:spPr>
      </p:pic>
      <p:pic>
        <p:nvPicPr>
          <p:cNvPr id="28" name="Graphic 27" descr="Angel face outline with solid fill">
            <a:extLst>
              <a:ext uri="{FF2B5EF4-FFF2-40B4-BE49-F238E27FC236}">
                <a16:creationId xmlns:a16="http://schemas.microsoft.com/office/drawing/2014/main" id="{A5CCFFE9-EFD8-F1F9-57E1-D07E969AC6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9539" y="4319911"/>
            <a:ext cx="1019799" cy="101979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E92A7D-BC5D-58EA-BF68-28013FDA5506}"/>
              </a:ext>
            </a:extLst>
          </p:cNvPr>
          <p:cNvCxnSpPr/>
          <p:nvPr/>
        </p:nvCxnSpPr>
        <p:spPr>
          <a:xfrm>
            <a:off x="3051304" y="3204265"/>
            <a:ext cx="1257886" cy="4079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5E5140DA-E1BC-BDB3-4749-839FDFFA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97" y="274572"/>
            <a:ext cx="12798894" cy="1157823"/>
          </a:xfrm>
        </p:spPr>
        <p:txBody>
          <a:bodyPr>
            <a:noAutofit/>
          </a:bodyPr>
          <a:lstStyle/>
          <a:p>
            <a:r>
              <a:rPr lang="en-US" sz="8000" b="1" dirty="0" err="1">
                <a:latin typeface="+mn-lt"/>
              </a:rPr>
              <a:t>FedSGD</a:t>
            </a:r>
            <a:r>
              <a:rPr lang="en-US" sz="8000" b="1" dirty="0">
                <a:latin typeface="+mn-lt"/>
              </a:rPr>
              <a:t> (Sec. 9.1 of Notes)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B59C93F-F2F1-D50F-14E1-7F64B21123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5077" y="2511539"/>
            <a:ext cx="938452" cy="770871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25400C-3556-DC82-5BBD-204A22D0DF3E}"/>
              </a:ext>
            </a:extLst>
          </p:cNvPr>
          <p:cNvCxnSpPr>
            <a:cxnSpLocks/>
          </p:cNvCxnSpPr>
          <p:nvPr/>
        </p:nvCxnSpPr>
        <p:spPr>
          <a:xfrm flipH="1" flipV="1">
            <a:off x="6321995" y="5077119"/>
            <a:ext cx="1681080" cy="6387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0C31B1-B7FF-D7B8-A57E-889FD96C4343}"/>
                  </a:ext>
                </a:extLst>
              </p:cNvPr>
              <p:cNvSpPr txBox="1"/>
              <p:nvPr/>
            </p:nvSpPr>
            <p:spPr>
              <a:xfrm>
                <a:off x="5320040" y="3508973"/>
                <a:ext cx="1123962" cy="648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0C31B1-B7FF-D7B8-A57E-889FD96C4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040" y="3508973"/>
                <a:ext cx="1123962" cy="648447"/>
              </a:xfrm>
              <a:prstGeom prst="rect">
                <a:avLst/>
              </a:prstGeom>
              <a:blipFill>
                <a:blip r:embed="rId11"/>
                <a:stretch>
                  <a:fillRect l="-11236" t="-23077" r="-15730" b="-32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D0CE610E-629C-5D45-A910-CEC0D81CF8B2}"/>
              </a:ext>
            </a:extLst>
          </p:cNvPr>
          <p:cNvSpPr txBox="1"/>
          <p:nvPr/>
        </p:nvSpPr>
        <p:spPr>
          <a:xfrm>
            <a:off x="1480680" y="1827707"/>
            <a:ext cx="2651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local dataset </a:t>
            </a:r>
          </a:p>
        </p:txBody>
      </p:sp>
    </p:spTree>
    <p:extLst>
      <p:ext uri="{BB962C8B-B14F-4D97-AF65-F5344CB8AC3E}">
        <p14:creationId xmlns:p14="http://schemas.microsoft.com/office/powerpoint/2010/main" val="217726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6917C-3B07-9DB2-F787-DEEA3DAB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7</a:t>
            </a:fld>
            <a:endParaRPr lang="en-A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04BD09-028E-E719-FC1F-C71D361A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4916-9C45-6F4C-9436-3AD258D25C57}" type="datetime1">
              <a:rPr lang="en-US" smtClean="0"/>
              <a:t>4/25/23</a:t>
            </a:fld>
            <a:endParaRPr lang="en-A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F14EE4-F285-8E01-3CDD-BE0461D98AB9}"/>
              </a:ext>
            </a:extLst>
          </p:cNvPr>
          <p:cNvSpPr/>
          <p:nvPr/>
        </p:nvSpPr>
        <p:spPr>
          <a:xfrm>
            <a:off x="7583670" y="1828587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561AD8-137D-CCA8-11B7-3040013F1248}"/>
              </a:ext>
            </a:extLst>
          </p:cNvPr>
          <p:cNvSpPr/>
          <p:nvPr/>
        </p:nvSpPr>
        <p:spPr>
          <a:xfrm>
            <a:off x="8238479" y="5325370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4AE039-DF39-7725-8CD8-20897CB91343}"/>
              </a:ext>
            </a:extLst>
          </p:cNvPr>
          <p:cNvSpPr/>
          <p:nvPr/>
        </p:nvSpPr>
        <p:spPr>
          <a:xfrm>
            <a:off x="3309084" y="5175628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B6AF82-38A2-A47D-2903-6FDA249B9641}"/>
              </a:ext>
            </a:extLst>
          </p:cNvPr>
          <p:cNvSpPr/>
          <p:nvPr/>
        </p:nvSpPr>
        <p:spPr>
          <a:xfrm>
            <a:off x="2056674" y="2968739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32DAD6-E4AD-B553-5896-51CA75483A58}"/>
              </a:ext>
            </a:extLst>
          </p:cNvPr>
          <p:cNvCxnSpPr>
            <a:cxnSpLocks/>
          </p:cNvCxnSpPr>
          <p:nvPr/>
        </p:nvCxnSpPr>
        <p:spPr>
          <a:xfrm>
            <a:off x="2282668" y="3194490"/>
            <a:ext cx="3737731" cy="126068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5E5AD1-9BCE-CA38-E8DA-E39595A606B9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6255803" y="4614807"/>
            <a:ext cx="2283418" cy="95851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70BC3F-95FB-BE8E-4CA3-CE892F32D41F}"/>
              </a:ext>
            </a:extLst>
          </p:cNvPr>
          <p:cNvCxnSpPr>
            <a:cxnSpLocks/>
          </p:cNvCxnSpPr>
          <p:nvPr/>
        </p:nvCxnSpPr>
        <p:spPr>
          <a:xfrm flipV="1">
            <a:off x="3652780" y="4504719"/>
            <a:ext cx="2367619" cy="85077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EAAFA0-CA3E-5231-1477-1128438E1580}"/>
              </a:ext>
            </a:extLst>
          </p:cNvPr>
          <p:cNvCxnSpPr>
            <a:cxnSpLocks/>
          </p:cNvCxnSpPr>
          <p:nvPr/>
        </p:nvCxnSpPr>
        <p:spPr>
          <a:xfrm flipV="1">
            <a:off x="6096000" y="2054338"/>
            <a:ext cx="1713664" cy="240083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omputer outline">
            <a:extLst>
              <a:ext uri="{FF2B5EF4-FFF2-40B4-BE49-F238E27FC236}">
                <a16:creationId xmlns:a16="http://schemas.microsoft.com/office/drawing/2014/main" id="{628A24E2-CE29-CA4B-2949-604D814E9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8444" y="3399637"/>
            <a:ext cx="1570452" cy="1570452"/>
          </a:xfrm>
          <a:prstGeom prst="rect">
            <a:avLst/>
          </a:prstGeom>
        </p:spPr>
      </p:pic>
      <p:pic>
        <p:nvPicPr>
          <p:cNvPr id="16" name="Graphic 15" descr="Smart Phone outline">
            <a:extLst>
              <a:ext uri="{FF2B5EF4-FFF2-40B4-BE49-F238E27FC236}">
                <a16:creationId xmlns:a16="http://schemas.microsoft.com/office/drawing/2014/main" id="{B575AFDB-D07D-4222-BB34-86EC1D6FE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7273" y="1550935"/>
            <a:ext cx="914400" cy="914400"/>
          </a:xfrm>
          <a:prstGeom prst="rect">
            <a:avLst/>
          </a:prstGeom>
        </p:spPr>
      </p:pic>
      <p:pic>
        <p:nvPicPr>
          <p:cNvPr id="17" name="Graphic 16" descr="Smart Phone outline">
            <a:extLst>
              <a:ext uri="{FF2B5EF4-FFF2-40B4-BE49-F238E27FC236}">
                <a16:creationId xmlns:a16="http://schemas.microsoft.com/office/drawing/2014/main" id="{93863D3E-4A5F-A838-0E9A-77ACCCEB1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3571" y="5008192"/>
            <a:ext cx="914400" cy="9144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FC968CE0-F730-E845-4B0B-030E1376D4B6}"/>
              </a:ext>
            </a:extLst>
          </p:cNvPr>
          <p:cNvSpPr/>
          <p:nvPr/>
        </p:nvSpPr>
        <p:spPr>
          <a:xfrm>
            <a:off x="5870006" y="4229425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 descr="Smart Phone outline">
            <a:extLst>
              <a:ext uri="{FF2B5EF4-FFF2-40B4-BE49-F238E27FC236}">
                <a16:creationId xmlns:a16="http://schemas.microsoft.com/office/drawing/2014/main" id="{4115B823-F02A-4FBA-DA08-2C34E95A5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665" y="2511539"/>
            <a:ext cx="914400" cy="914400"/>
          </a:xfrm>
          <a:prstGeom prst="rect">
            <a:avLst/>
          </a:prstGeom>
        </p:spPr>
      </p:pic>
      <p:pic>
        <p:nvPicPr>
          <p:cNvPr id="20" name="Graphic 19" descr="Smart Phone outline">
            <a:extLst>
              <a:ext uri="{FF2B5EF4-FFF2-40B4-BE49-F238E27FC236}">
                <a16:creationId xmlns:a16="http://schemas.microsoft.com/office/drawing/2014/main" id="{7382FCB4-4C63-572C-BD0B-79DCC8582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7042" y="5057056"/>
            <a:ext cx="914400" cy="914400"/>
          </a:xfrm>
          <a:prstGeom prst="rect">
            <a:avLst/>
          </a:prstGeom>
        </p:spPr>
      </p:pic>
      <p:pic>
        <p:nvPicPr>
          <p:cNvPr id="22" name="Graphic 21" descr="Devil face outline with solid fill">
            <a:extLst>
              <a:ext uri="{FF2B5EF4-FFF2-40B4-BE49-F238E27FC236}">
                <a16:creationId xmlns:a16="http://schemas.microsoft.com/office/drawing/2014/main" id="{3D2FD078-6FB4-C345-9D55-F6431D106D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371" y="1472724"/>
            <a:ext cx="1019799" cy="1019799"/>
          </a:xfrm>
          <a:prstGeom prst="rect">
            <a:avLst/>
          </a:prstGeom>
        </p:spPr>
      </p:pic>
      <p:pic>
        <p:nvPicPr>
          <p:cNvPr id="26" name="Graphic 25" descr="Angel face outline with solid fill">
            <a:extLst>
              <a:ext uri="{FF2B5EF4-FFF2-40B4-BE49-F238E27FC236}">
                <a16:creationId xmlns:a16="http://schemas.microsoft.com/office/drawing/2014/main" id="{C765ABE9-EE18-7F05-CFA8-EA47BF8332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6012" y="1685131"/>
            <a:ext cx="1019799" cy="1019799"/>
          </a:xfrm>
          <a:prstGeom prst="rect">
            <a:avLst/>
          </a:prstGeom>
        </p:spPr>
      </p:pic>
      <p:pic>
        <p:nvPicPr>
          <p:cNvPr id="27" name="Graphic 26" descr="Angel face outline with solid fill">
            <a:extLst>
              <a:ext uri="{FF2B5EF4-FFF2-40B4-BE49-F238E27FC236}">
                <a16:creationId xmlns:a16="http://schemas.microsoft.com/office/drawing/2014/main" id="{17861BA7-7DA4-0F0F-CD57-99479653A1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64473" y="5947223"/>
            <a:ext cx="1019799" cy="1019799"/>
          </a:xfrm>
          <a:prstGeom prst="rect">
            <a:avLst/>
          </a:prstGeom>
        </p:spPr>
      </p:pic>
      <p:pic>
        <p:nvPicPr>
          <p:cNvPr id="28" name="Graphic 27" descr="Angel face outline with solid fill">
            <a:extLst>
              <a:ext uri="{FF2B5EF4-FFF2-40B4-BE49-F238E27FC236}">
                <a16:creationId xmlns:a16="http://schemas.microsoft.com/office/drawing/2014/main" id="{A5CCFFE9-EFD8-F1F9-57E1-D07E969AC6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9539" y="4319911"/>
            <a:ext cx="1019799" cy="101979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E92A7D-BC5D-58EA-BF68-28013FDA5506}"/>
              </a:ext>
            </a:extLst>
          </p:cNvPr>
          <p:cNvCxnSpPr/>
          <p:nvPr/>
        </p:nvCxnSpPr>
        <p:spPr>
          <a:xfrm>
            <a:off x="3051304" y="3204265"/>
            <a:ext cx="1257886" cy="4079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5E5140DA-E1BC-BDB3-4749-839FDFFA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97" y="274572"/>
            <a:ext cx="12798894" cy="1157823"/>
          </a:xfrm>
        </p:spPr>
        <p:txBody>
          <a:bodyPr>
            <a:noAutofit/>
          </a:bodyPr>
          <a:lstStyle/>
          <a:p>
            <a:r>
              <a:rPr lang="en-US" sz="8000" b="1" dirty="0" err="1">
                <a:latin typeface="+mn-lt"/>
              </a:rPr>
              <a:t>FedRelax</a:t>
            </a:r>
            <a:r>
              <a:rPr lang="en-US" sz="8000" b="1" dirty="0">
                <a:latin typeface="+mn-lt"/>
              </a:rPr>
              <a:t> (Sec. 9.3 of Notes)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25400C-3556-DC82-5BBD-204A22D0DF3E}"/>
              </a:ext>
            </a:extLst>
          </p:cNvPr>
          <p:cNvCxnSpPr>
            <a:cxnSpLocks/>
          </p:cNvCxnSpPr>
          <p:nvPr/>
        </p:nvCxnSpPr>
        <p:spPr>
          <a:xfrm flipH="1" flipV="1">
            <a:off x="6321995" y="5077119"/>
            <a:ext cx="1681080" cy="6387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3D52516A-7D27-EFFF-DF1B-6C1F32069D7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0973"/>
          <a:stretch/>
        </p:blipFill>
        <p:spPr>
          <a:xfrm>
            <a:off x="3683008" y="2500827"/>
            <a:ext cx="2436196" cy="8427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EBEE15-19FF-D7A9-B87B-6E71EB57893D}"/>
                  </a:ext>
                </a:extLst>
              </p:cNvPr>
              <p:cNvSpPr txBox="1"/>
              <p:nvPr/>
            </p:nvSpPr>
            <p:spPr>
              <a:xfrm>
                <a:off x="5370172" y="3492679"/>
                <a:ext cx="1123962" cy="648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EBEE15-19FF-D7A9-B87B-6E71EB578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172" y="3492679"/>
                <a:ext cx="1123962" cy="648447"/>
              </a:xfrm>
              <a:prstGeom prst="rect">
                <a:avLst/>
              </a:prstGeom>
              <a:blipFill>
                <a:blip r:embed="rId11"/>
                <a:stretch>
                  <a:fillRect l="-10000" t="-21569" r="-15556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A9AC7B3-3AB3-417E-72AD-75D02479109A}"/>
              </a:ext>
            </a:extLst>
          </p:cNvPr>
          <p:cNvSpPr txBox="1"/>
          <p:nvPr/>
        </p:nvSpPr>
        <p:spPr>
          <a:xfrm>
            <a:off x="1546105" y="1764526"/>
            <a:ext cx="2651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local dataset </a:t>
            </a:r>
          </a:p>
        </p:txBody>
      </p:sp>
    </p:spTree>
    <p:extLst>
      <p:ext uri="{BB962C8B-B14F-4D97-AF65-F5344CB8AC3E}">
        <p14:creationId xmlns:p14="http://schemas.microsoft.com/office/powerpoint/2010/main" val="392488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6917C-3B07-9DB2-F787-DEEA3DAB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8</a:t>
            </a:fld>
            <a:endParaRPr lang="en-A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04BD09-028E-E719-FC1F-C71D361A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4916-9C45-6F4C-9436-3AD258D25C57}" type="datetime1">
              <a:rPr lang="en-US" smtClean="0"/>
              <a:t>4/25/23</a:t>
            </a:fld>
            <a:endParaRPr lang="en-AT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E5140DA-E1BC-BDB3-4749-839FDFFA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97" y="274572"/>
            <a:ext cx="12798894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All under your control?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F4BC04-E22C-DF63-D596-3AD5CF9CA1BB}"/>
              </a:ext>
            </a:extLst>
          </p:cNvPr>
          <p:cNvCxnSpPr>
            <a:cxnSpLocks/>
          </p:cNvCxnSpPr>
          <p:nvPr/>
        </p:nvCxnSpPr>
        <p:spPr>
          <a:xfrm>
            <a:off x="4694583" y="4492487"/>
            <a:ext cx="0" cy="10024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3F8A27-41D4-203B-6470-EBBE62D9AF4B}"/>
                  </a:ext>
                </a:extLst>
              </p:cNvPr>
              <p:cNvSpPr txBox="1"/>
              <p:nvPr/>
            </p:nvSpPr>
            <p:spPr>
              <a:xfrm>
                <a:off x="4132602" y="5494894"/>
                <a:ext cx="1123962" cy="648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3F8A27-41D4-203B-6470-EBBE62D9A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602" y="5494894"/>
                <a:ext cx="1123962" cy="648447"/>
              </a:xfrm>
              <a:prstGeom prst="rect">
                <a:avLst/>
              </a:prstGeom>
              <a:blipFill>
                <a:blip r:embed="rId2"/>
                <a:stretch>
                  <a:fillRect l="-10112" t="-21154" r="-15730" b="-32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id="{35D00BAD-79A4-D0B6-401F-AFB1BB38C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038"/>
          <a:stretch/>
        </p:blipFill>
        <p:spPr>
          <a:xfrm>
            <a:off x="1212850" y="1497211"/>
            <a:ext cx="8189568" cy="29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6917C-3B07-9DB2-F787-DEEA3DAB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9</a:t>
            </a:fld>
            <a:endParaRPr lang="en-A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04BD09-028E-E719-FC1F-C71D361A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4916-9C45-6F4C-9436-3AD258D25C57}" type="datetime1">
              <a:rPr lang="en-US" smtClean="0"/>
              <a:t>4/25/23</a:t>
            </a:fld>
            <a:endParaRPr lang="en-AT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E5140DA-E1BC-BDB3-4749-839FDFFA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49931"/>
            <a:ext cx="7671734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Data Poisoning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D8CEF-77F9-BF5E-3CD3-FFB195A5862A}"/>
              </a:ext>
            </a:extLst>
          </p:cNvPr>
          <p:cNvSpPr txBox="1"/>
          <p:nvPr/>
        </p:nvSpPr>
        <p:spPr>
          <a:xfrm>
            <a:off x="228599" y="1114945"/>
            <a:ext cx="114465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“In poisoning attacks, attackers deliberately influence the training data to manipulate the results of a predictive model.”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E99E9-065A-673F-CD40-9C77C2730FBA}"/>
              </a:ext>
            </a:extLst>
          </p:cNvPr>
          <p:cNvSpPr txBox="1"/>
          <p:nvPr/>
        </p:nvSpPr>
        <p:spPr>
          <a:xfrm>
            <a:off x="228599" y="5028309"/>
            <a:ext cx="11644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M. Jagielski, A. </a:t>
            </a:r>
            <a:r>
              <a:rPr lang="en-GB" dirty="0" err="1"/>
              <a:t>Oprea</a:t>
            </a:r>
            <a:r>
              <a:rPr lang="en-GB" dirty="0"/>
              <a:t>, B. </a:t>
            </a:r>
            <a:r>
              <a:rPr lang="en-GB" dirty="0" err="1"/>
              <a:t>Biggio</a:t>
            </a:r>
            <a:r>
              <a:rPr lang="en-GB" dirty="0"/>
              <a:t>, C. Liu, C. Nita-</a:t>
            </a:r>
            <a:r>
              <a:rPr lang="en-GB" dirty="0" err="1"/>
              <a:t>Rotaru</a:t>
            </a:r>
            <a:r>
              <a:rPr lang="en-GB" dirty="0"/>
              <a:t> and B. Li, "Manipulating Machine Learning: Poisoning Attacks and Countermeasures for Regression Learning," 2018 IEEE Symposium on Security and Privacy (SP), San Francisco, CA, USA, 2018, pp. 19-35, </a:t>
            </a:r>
            <a:r>
              <a:rPr lang="en-GB" dirty="0" err="1"/>
              <a:t>doi</a:t>
            </a:r>
            <a:r>
              <a:rPr lang="en-GB" dirty="0"/>
              <a:t>: 10.1109/SP.2018.00057.</a:t>
            </a:r>
          </a:p>
        </p:txBody>
      </p:sp>
    </p:spTree>
    <p:extLst>
      <p:ext uri="{BB962C8B-B14F-4D97-AF65-F5344CB8AC3E}">
        <p14:creationId xmlns:p14="http://schemas.microsoft.com/office/powerpoint/2010/main" val="409200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17877</TotalTime>
  <Words>449</Words>
  <Application>Microsoft Macintosh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Comic Sans MS</vt:lpstr>
      <vt:lpstr>Helvetica</vt:lpstr>
      <vt:lpstr>Office Theme</vt:lpstr>
      <vt:lpstr>CS-E4740 Federated Learning  “Data Poisoning in FL”  Dipl.-Ing. Dr.techn. Alexander Jung</vt:lpstr>
      <vt:lpstr>PowerPoint Presentation</vt:lpstr>
      <vt:lpstr>Learning Goals</vt:lpstr>
      <vt:lpstr>Networked Data+Model</vt:lpstr>
      <vt:lpstr>FL Design Principle</vt:lpstr>
      <vt:lpstr>FedSGD (Sec. 9.1 of Notes)</vt:lpstr>
      <vt:lpstr>FedRelax (Sec. 9.3 of Notes)</vt:lpstr>
      <vt:lpstr>All under your control?</vt:lpstr>
      <vt:lpstr>Data Poisoning</vt:lpstr>
      <vt:lpstr>Attack Goals</vt:lpstr>
      <vt:lpstr>Out of Denial Attack</vt:lpstr>
      <vt:lpstr>Backdoor Attack</vt:lpstr>
      <vt:lpstr>How to Poison ? </vt:lpstr>
      <vt:lpstr>To Poison = To Augment </vt:lpstr>
      <vt:lpstr>Perturbing Features</vt:lpstr>
      <vt:lpstr>Dirty vs. Clean Label Poisoning</vt:lpstr>
      <vt:lpstr>Defence Against Poisoning</vt:lpstr>
      <vt:lpstr>Quiz “Data Poisoning” Ex. 12.2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Alex</dc:creator>
  <cp:lastModifiedBy>Jung Alex</cp:lastModifiedBy>
  <cp:revision>340</cp:revision>
  <cp:lastPrinted>2022-09-29T08:05:50Z</cp:lastPrinted>
  <dcterms:created xsi:type="dcterms:W3CDTF">2021-05-05T08:57:28Z</dcterms:created>
  <dcterms:modified xsi:type="dcterms:W3CDTF">2023-04-25T17:59:23Z</dcterms:modified>
</cp:coreProperties>
</file>