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7" r:id="rId2"/>
    <p:sldId id="698" r:id="rId3"/>
    <p:sldId id="697" r:id="rId4"/>
    <p:sldId id="656" r:id="rId5"/>
    <p:sldId id="615" r:id="rId6"/>
    <p:sldId id="620" r:id="rId7"/>
    <p:sldId id="699" r:id="rId8"/>
    <p:sldId id="700" r:id="rId9"/>
    <p:sldId id="618" r:id="rId10"/>
    <p:sldId id="701" r:id="rId11"/>
    <p:sldId id="594" r:id="rId12"/>
    <p:sldId id="613" r:id="rId13"/>
    <p:sldId id="595" r:id="rId14"/>
    <p:sldId id="616" r:id="rId15"/>
    <p:sldId id="617" r:id="rId16"/>
    <p:sldId id="623" r:id="rId17"/>
    <p:sldId id="596" r:id="rId18"/>
    <p:sldId id="702" r:id="rId19"/>
    <p:sldId id="601" r:id="rId20"/>
    <p:sldId id="621" r:id="rId21"/>
    <p:sldId id="600" r:id="rId22"/>
    <p:sldId id="624" r:id="rId23"/>
    <p:sldId id="704" r:id="rId24"/>
    <p:sldId id="283" r:id="rId25"/>
    <p:sldId id="607" r:id="rId26"/>
    <p:sldId id="703" r:id="rId27"/>
    <p:sldId id="608" r:id="rId28"/>
    <p:sldId id="625" r:id="rId29"/>
    <p:sldId id="705" r:id="rId30"/>
    <p:sldId id="627" r:id="rId31"/>
    <p:sldId id="628" r:id="rId32"/>
    <p:sldId id="629" r:id="rId33"/>
    <p:sldId id="630" r:id="rId34"/>
    <p:sldId id="632" r:id="rId35"/>
    <p:sldId id="633" r:id="rId36"/>
    <p:sldId id="631" r:id="rId37"/>
    <p:sldId id="634" r:id="rId38"/>
    <p:sldId id="637" r:id="rId39"/>
    <p:sldId id="706" r:id="rId40"/>
    <p:sldId id="636" r:id="rId41"/>
    <p:sldId id="638" r:id="rId42"/>
    <p:sldId id="639" r:id="rId43"/>
    <p:sldId id="643" r:id="rId44"/>
    <p:sldId id="707" r:id="rId45"/>
    <p:sldId id="709" r:id="rId46"/>
    <p:sldId id="710" r:id="rId47"/>
    <p:sldId id="711" r:id="rId48"/>
    <p:sldId id="712" r:id="rId49"/>
    <p:sldId id="713" r:id="rId50"/>
    <p:sldId id="714" r:id="rId51"/>
    <p:sldId id="715" r:id="rId52"/>
    <p:sldId id="716" r:id="rId53"/>
    <p:sldId id="717" r:id="rId54"/>
    <p:sldId id="365" r:id="rId55"/>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p:restoredTop sz="83881"/>
  </p:normalViewPr>
  <p:slideViewPr>
    <p:cSldViewPr snapToGrid="0" snapToObjects="1">
      <p:cViewPr varScale="1">
        <p:scale>
          <a:sx n="61" d="100"/>
          <a:sy n="61" d="100"/>
        </p:scale>
        <p:origin x="248"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2C89E-AE76-CF41-9C0B-87D42EF69527}" type="datetimeFigureOut">
              <a:rPr lang="en-US" smtClean="0"/>
              <a:t>4/18/23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F596F-AE3B-CB49-A71A-0B549FB29E75}" type="slidenum">
              <a:rPr lang="en-US" smtClean="0"/>
              <a:t>‹#›</a:t>
            </a:fld>
            <a:endParaRPr lang="en-US"/>
          </a:p>
        </p:txBody>
      </p:sp>
    </p:spTree>
    <p:extLst>
      <p:ext uri="{BB962C8B-B14F-4D97-AF65-F5344CB8AC3E}">
        <p14:creationId xmlns:p14="http://schemas.microsoft.com/office/powerpoint/2010/main" val="122293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4A2C-78AF-4741-BA32-97A2ACFAB42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3DB3AD3-FA5A-3240-9BC2-75660411C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F064DCA-6611-FE48-9A11-8712D6745E32}"/>
              </a:ext>
            </a:extLst>
          </p:cNvPr>
          <p:cNvSpPr>
            <a:spLocks noGrp="1"/>
          </p:cNvSpPr>
          <p:nvPr>
            <p:ph type="dt" sz="half" idx="10"/>
          </p:nvPr>
        </p:nvSpPr>
        <p:spPr/>
        <p:txBody>
          <a:bodyPr/>
          <a:lstStyle/>
          <a:p>
            <a:fld id="{CE7CEC8C-9811-A048-B7D7-FD07B4F94233}" type="datetime1">
              <a:rPr lang="en-US" smtClean="0"/>
              <a:t>4/18/23</a:t>
            </a:fld>
            <a:endParaRPr lang="en-US"/>
          </a:p>
        </p:txBody>
      </p:sp>
      <p:sp>
        <p:nvSpPr>
          <p:cNvPr id="6" name="Slide Number Placeholder 5">
            <a:extLst>
              <a:ext uri="{FF2B5EF4-FFF2-40B4-BE49-F238E27FC236}">
                <a16:creationId xmlns:a16="http://schemas.microsoft.com/office/drawing/2014/main" id="{1FD53DD3-9F27-4446-B3C9-4F617C90675B}"/>
              </a:ext>
            </a:extLst>
          </p:cNvPr>
          <p:cNvSpPr>
            <a:spLocks noGrp="1"/>
          </p:cNvSpPr>
          <p:nvPr>
            <p:ph type="sldNum" sz="quarter" idx="12"/>
          </p:nvPr>
        </p:nvSpPr>
        <p:spPr/>
        <p:txBody>
          <a:bodyPr/>
          <a:lstStyle>
            <a:lvl1pPr>
              <a:defRPr sz="2800"/>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155974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89ED-C163-4E46-9DB4-482982213D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CC0A56C-CAF3-0D4D-984E-0AF0E541E05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196DF2-73C3-F041-BA8B-4AD1E7088471}"/>
              </a:ext>
            </a:extLst>
          </p:cNvPr>
          <p:cNvSpPr>
            <a:spLocks noGrp="1"/>
          </p:cNvSpPr>
          <p:nvPr>
            <p:ph type="dt" sz="half" idx="10"/>
          </p:nvPr>
        </p:nvSpPr>
        <p:spPr/>
        <p:txBody>
          <a:bodyPr/>
          <a:lstStyle>
            <a:lvl1pPr>
              <a:defRPr sz="2800"/>
            </a:lvl1pPr>
          </a:lstStyle>
          <a:p>
            <a:fld id="{5D90BC7E-6368-7F4D-B2C7-331AA1D9EB82}" type="datetime1">
              <a:rPr lang="en-US" smtClean="0"/>
              <a:t>4/18/23</a:t>
            </a:fld>
            <a:endParaRPr lang="en-US" dirty="0"/>
          </a:p>
        </p:txBody>
      </p:sp>
      <p:sp>
        <p:nvSpPr>
          <p:cNvPr id="6" name="Slide Number Placeholder 5">
            <a:extLst>
              <a:ext uri="{FF2B5EF4-FFF2-40B4-BE49-F238E27FC236}">
                <a16:creationId xmlns:a16="http://schemas.microsoft.com/office/drawing/2014/main" id="{CB5605FA-4B33-3D41-9103-D074DF341881}"/>
              </a:ext>
            </a:extLst>
          </p:cNvPr>
          <p:cNvSpPr>
            <a:spLocks noGrp="1"/>
          </p:cNvSpPr>
          <p:nvPr>
            <p:ph type="sldNum" sz="quarter" idx="12"/>
          </p:nvPr>
        </p:nvSpPr>
        <p:spPr/>
        <p:txBody>
          <a:bodyPr/>
          <a:lstStyle>
            <a:lvl1pPr>
              <a:defRPr sz="2800"/>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1080793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3A41A-480F-3642-B8CC-AEDC61441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0DF23D-991A-1A41-AFB9-FD00CB3C2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DF2A22-E007-0449-B272-F3D36FE82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2800">
                <a:solidFill>
                  <a:schemeClr val="tx1">
                    <a:tint val="75000"/>
                  </a:schemeClr>
                </a:solidFill>
              </a:defRPr>
            </a:lvl1pPr>
          </a:lstStyle>
          <a:p>
            <a:fld id="{DA03AEEE-85E4-544F-91F5-B1A2BD926850}" type="datetime1">
              <a:rPr lang="en-US" smtClean="0"/>
              <a:t>4/18/23</a:t>
            </a:fld>
            <a:endParaRPr lang="en-US" dirty="0"/>
          </a:p>
        </p:txBody>
      </p:sp>
      <p:sp>
        <p:nvSpPr>
          <p:cNvPr id="6" name="Slide Number Placeholder 5">
            <a:extLst>
              <a:ext uri="{FF2B5EF4-FFF2-40B4-BE49-F238E27FC236}">
                <a16:creationId xmlns:a16="http://schemas.microsoft.com/office/drawing/2014/main" id="{A995ECEE-F3E4-FE4F-B491-213DB480B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2930988312"/>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0.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20.png"/><Relationship Id="rId7" Type="http://schemas.openxmlformats.org/officeDocument/2006/relationships/image" Target="../media/image22.sv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19.svg"/><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24.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c.europa.eu/digital-single-market/en/high-level-expert-group-artificial-intelligence" TargetMode="External"/><Relationship Id="rId2" Type="http://schemas.openxmlformats.org/officeDocument/2006/relationships/hyperlink" Target="https://ec.europa.eu/digital-single-market/en/news/ethics-guidelines-trustworthy-a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1C94-4B0E-5547-9316-69C00834B625}"/>
              </a:ext>
            </a:extLst>
          </p:cNvPr>
          <p:cNvSpPr>
            <a:spLocks noGrp="1"/>
          </p:cNvSpPr>
          <p:nvPr>
            <p:ph type="title"/>
          </p:nvPr>
        </p:nvSpPr>
        <p:spPr>
          <a:xfrm>
            <a:off x="211126" y="988092"/>
            <a:ext cx="10634083" cy="4361825"/>
          </a:xfrm>
        </p:spPr>
        <p:txBody>
          <a:bodyPr>
            <a:normAutofit fontScale="90000"/>
          </a:bodyPr>
          <a:lstStyle/>
          <a:p>
            <a:pPr algn="ctr">
              <a:lnSpc>
                <a:spcPct val="100000"/>
              </a:lnSpc>
            </a:pPr>
            <a:r>
              <a:rPr lang="en-US" sz="6000" b="1" dirty="0">
                <a:latin typeface="Comic Sans MS" panose="030F0902030302020204" pitchFamily="66" charset="0"/>
                <a:cs typeface="Arial" panose="020B0604020202020204" pitchFamily="34" charset="0"/>
              </a:rPr>
              <a:t>CS-E4740 Federated Learning</a:t>
            </a:r>
            <a:br>
              <a:rPr lang="en-US" sz="6000" b="1" dirty="0">
                <a:latin typeface="Comic Sans MS" panose="030F0902030302020204" pitchFamily="66" charset="0"/>
                <a:cs typeface="Arial" panose="020B0604020202020204" pitchFamily="34" charset="0"/>
              </a:rPr>
            </a:br>
            <a:br>
              <a:rPr lang="en-US" sz="6000" b="1" dirty="0">
                <a:latin typeface="Comic Sans MS" panose="030F0902030302020204" pitchFamily="66" charset="0"/>
                <a:cs typeface="Arial" panose="020B0604020202020204" pitchFamily="34" charset="0"/>
              </a:rPr>
            </a:br>
            <a:r>
              <a:rPr lang="en-US" sz="6000" b="1" dirty="0">
                <a:latin typeface="Comic Sans MS" panose="030F0902030302020204" pitchFamily="66" charset="0"/>
                <a:cs typeface="Arial" panose="020B0604020202020204" pitchFamily="34" charset="0"/>
              </a:rPr>
              <a:t>“Trustworthy FL”</a:t>
            </a:r>
            <a:br>
              <a:rPr lang="en-US" sz="4000" b="1" dirty="0">
                <a:latin typeface="+mn-lt"/>
                <a:cs typeface="Arial" panose="020B0604020202020204" pitchFamily="34" charset="0"/>
              </a:rPr>
            </a:br>
            <a:br>
              <a:rPr lang="en-US" sz="5400" dirty="0">
                <a:latin typeface="+mn-lt"/>
                <a:cs typeface="Arial" panose="020B0604020202020204" pitchFamily="34" charset="0"/>
              </a:rPr>
            </a:br>
            <a:r>
              <a:rPr lang="en-US" sz="5400" dirty="0">
                <a:latin typeface="+mn-lt"/>
                <a:cs typeface="Arial" panose="020B0604020202020204" pitchFamily="34" charset="0"/>
              </a:rPr>
              <a:t>Dipl.-Ing. </a:t>
            </a:r>
            <a:r>
              <a:rPr lang="en-US" sz="5400" dirty="0" err="1">
                <a:latin typeface="+mn-lt"/>
                <a:cs typeface="Arial" panose="020B0604020202020204" pitchFamily="34" charset="0"/>
              </a:rPr>
              <a:t>Dr.techn</a:t>
            </a:r>
            <a:r>
              <a:rPr lang="en-US" sz="5400" dirty="0">
                <a:latin typeface="+mn-lt"/>
                <a:cs typeface="Arial" panose="020B0604020202020204" pitchFamily="34" charset="0"/>
              </a:rPr>
              <a:t>. Alexander Jung</a:t>
            </a:r>
          </a:p>
        </p:txBody>
      </p:sp>
      <p:sp>
        <p:nvSpPr>
          <p:cNvPr id="3" name="Slide Number Placeholder 2">
            <a:extLst>
              <a:ext uri="{FF2B5EF4-FFF2-40B4-BE49-F238E27FC236}">
                <a16:creationId xmlns:a16="http://schemas.microsoft.com/office/drawing/2014/main" id="{2FC82F7E-50BA-8F4E-B2E8-088E95CAF904}"/>
              </a:ext>
            </a:extLst>
          </p:cNvPr>
          <p:cNvSpPr>
            <a:spLocks noGrp="1"/>
          </p:cNvSpPr>
          <p:nvPr>
            <p:ph type="sldNum" sz="quarter" idx="12"/>
          </p:nvPr>
        </p:nvSpPr>
        <p:spPr/>
        <p:txBody>
          <a:bodyPr/>
          <a:lstStyle/>
          <a:p>
            <a:fld id="{D75B69EA-F5F3-9148-B3D2-85669F9D4A27}" type="slidenum">
              <a:rPr lang="en-US" smtClean="0"/>
              <a:pPr/>
              <a:t>1</a:t>
            </a:fld>
            <a:endParaRPr lang="en-US" dirty="0"/>
          </a:p>
        </p:txBody>
      </p:sp>
      <p:sp>
        <p:nvSpPr>
          <p:cNvPr id="9" name="Date Placeholder 8">
            <a:extLst>
              <a:ext uri="{FF2B5EF4-FFF2-40B4-BE49-F238E27FC236}">
                <a16:creationId xmlns:a16="http://schemas.microsoft.com/office/drawing/2014/main" id="{C31ACB80-66CB-4F68-9C03-620F63FFF6E0}"/>
              </a:ext>
            </a:extLst>
          </p:cNvPr>
          <p:cNvSpPr>
            <a:spLocks noGrp="1"/>
          </p:cNvSpPr>
          <p:nvPr>
            <p:ph type="dt" sz="half" idx="10"/>
          </p:nvPr>
        </p:nvSpPr>
        <p:spPr/>
        <p:txBody>
          <a:bodyPr/>
          <a:lstStyle/>
          <a:p>
            <a:fld id="{37933D8E-D364-8240-A60C-26399CB68CEB}" type="datetime1">
              <a:rPr lang="en-US" smtClean="0"/>
              <a:t>4/18/23</a:t>
            </a:fld>
            <a:endParaRPr lang="en-US" dirty="0"/>
          </a:p>
        </p:txBody>
      </p:sp>
    </p:spTree>
    <p:extLst>
      <p:ext uri="{BB962C8B-B14F-4D97-AF65-F5344CB8AC3E}">
        <p14:creationId xmlns:p14="http://schemas.microsoft.com/office/powerpoint/2010/main" val="857652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10</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5BCC3F79-8E07-914E-AB9F-77145786A734}" type="datetime1">
              <a:rPr lang="en-US" smtClean="0"/>
              <a:t>4/18/23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solidFill>
                  <a:srgbClr val="FF0000"/>
                </a:solidFill>
              </a:rPr>
              <a:t>Human agency and oversight</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 </a:t>
            </a:r>
            <a:endParaRPr lang="en-GB" sz="3200" dirty="0"/>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2546031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4EE9-D95E-6EFA-0F79-C7BC2BEBA7B6}"/>
              </a:ext>
            </a:extLst>
          </p:cNvPr>
          <p:cNvSpPr>
            <a:spLocks noGrp="1"/>
          </p:cNvSpPr>
          <p:nvPr>
            <p:ph type="title"/>
          </p:nvPr>
        </p:nvSpPr>
        <p:spPr>
          <a:xfrm>
            <a:off x="268574" y="232399"/>
            <a:ext cx="10515600" cy="846893"/>
          </a:xfrm>
        </p:spPr>
        <p:txBody>
          <a:bodyPr>
            <a:normAutofit fontScale="90000"/>
          </a:bodyPr>
          <a:lstStyle/>
          <a:p>
            <a:r>
              <a:rPr lang="en-GB" sz="8000" b="1" dirty="0"/>
              <a:t>Human</a:t>
            </a:r>
            <a:r>
              <a:rPr lang="en-GB" sz="5400" b="1" dirty="0"/>
              <a:t> </a:t>
            </a:r>
            <a:r>
              <a:rPr lang="en-GB" sz="8000" b="1" dirty="0"/>
              <a:t>Agency. </a:t>
            </a:r>
          </a:p>
        </p:txBody>
      </p:sp>
      <p:sp>
        <p:nvSpPr>
          <p:cNvPr id="3" name="Content Placeholder 2">
            <a:extLst>
              <a:ext uri="{FF2B5EF4-FFF2-40B4-BE49-F238E27FC236}">
                <a16:creationId xmlns:a16="http://schemas.microsoft.com/office/drawing/2014/main" id="{E50B6340-9DC5-D8AD-F139-52D2E3E94CBB}"/>
              </a:ext>
            </a:extLst>
          </p:cNvPr>
          <p:cNvSpPr>
            <a:spLocks noGrp="1"/>
          </p:cNvSpPr>
          <p:nvPr>
            <p:ph idx="1"/>
          </p:nvPr>
        </p:nvSpPr>
        <p:spPr>
          <a:xfrm>
            <a:off x="268574" y="1581760"/>
            <a:ext cx="11923426" cy="3509535"/>
          </a:xfrm>
        </p:spPr>
        <p:txBody>
          <a:bodyPr>
            <a:normAutofit/>
          </a:bodyPr>
          <a:lstStyle/>
          <a:p>
            <a:pPr marL="0" indent="0">
              <a:lnSpc>
                <a:spcPct val="150000"/>
              </a:lnSpc>
              <a:buNone/>
            </a:pPr>
            <a:r>
              <a:rPr lang="en-GB" sz="3200" i="1" dirty="0"/>
              <a:t>“…The overall principle of user autonomy must be central to the system’s functionality. Key to this is the right not to be subject to a decision based solely on automated processing when this produces legal effects on users or similarly significantly affects them….”</a:t>
            </a:r>
          </a:p>
        </p:txBody>
      </p:sp>
      <p:sp>
        <p:nvSpPr>
          <p:cNvPr id="5" name="Slide Number Placeholder 4">
            <a:extLst>
              <a:ext uri="{FF2B5EF4-FFF2-40B4-BE49-F238E27FC236}">
                <a16:creationId xmlns:a16="http://schemas.microsoft.com/office/drawing/2014/main" id="{DBF698FE-06D6-4A3E-86FA-90D2A3874C8E}"/>
              </a:ext>
            </a:extLst>
          </p:cNvPr>
          <p:cNvSpPr>
            <a:spLocks noGrp="1"/>
          </p:cNvSpPr>
          <p:nvPr>
            <p:ph type="sldNum" sz="quarter" idx="12"/>
          </p:nvPr>
        </p:nvSpPr>
        <p:spPr/>
        <p:txBody>
          <a:bodyPr/>
          <a:lstStyle/>
          <a:p>
            <a:fld id="{AC1633F7-ACB1-754E-B76E-ED72C708EAF6}" type="slidenum">
              <a:rPr lang="en-AT" smtClean="0"/>
              <a:pPr/>
              <a:t>11</a:t>
            </a:fld>
            <a:endParaRPr lang="en-AT" dirty="0"/>
          </a:p>
        </p:txBody>
      </p:sp>
      <p:sp>
        <p:nvSpPr>
          <p:cNvPr id="6" name="TextBox 5">
            <a:extLst>
              <a:ext uri="{FF2B5EF4-FFF2-40B4-BE49-F238E27FC236}">
                <a16:creationId xmlns:a16="http://schemas.microsoft.com/office/drawing/2014/main" id="{E3D85727-5373-75D0-CE0F-CA1D400A4A0E}"/>
              </a:ext>
            </a:extLst>
          </p:cNvPr>
          <p:cNvSpPr txBox="1"/>
          <p:nvPr/>
        </p:nvSpPr>
        <p:spPr>
          <a:xfrm>
            <a:off x="554636" y="5270597"/>
            <a:ext cx="9943941" cy="646331"/>
          </a:xfrm>
          <a:prstGeom prst="rect">
            <a:avLst/>
          </a:prstGeom>
          <a:noFill/>
        </p:spPr>
        <p:txBody>
          <a:bodyPr wrap="none" rtlCol="0">
            <a:spAutoFit/>
          </a:bodyPr>
          <a:lstStyle/>
          <a:p>
            <a:r>
              <a:rPr lang="en-GB" sz="3600" dirty="0">
                <a:sym typeface="Wingdings" pitchFamily="2" charset="2"/>
              </a:rPr>
              <a:t> labels maybe not correspond to certain actions …</a:t>
            </a:r>
            <a:endParaRPr lang="en-GB" sz="3600" dirty="0"/>
          </a:p>
        </p:txBody>
      </p:sp>
      <p:sp>
        <p:nvSpPr>
          <p:cNvPr id="7" name="Date Placeholder 6">
            <a:extLst>
              <a:ext uri="{FF2B5EF4-FFF2-40B4-BE49-F238E27FC236}">
                <a16:creationId xmlns:a16="http://schemas.microsoft.com/office/drawing/2014/main" id="{37B532CF-C43E-5DFC-5896-8FC64FDC35AE}"/>
              </a:ext>
            </a:extLst>
          </p:cNvPr>
          <p:cNvSpPr>
            <a:spLocks noGrp="1"/>
          </p:cNvSpPr>
          <p:nvPr>
            <p:ph type="dt" sz="half" idx="10"/>
          </p:nvPr>
        </p:nvSpPr>
        <p:spPr/>
        <p:txBody>
          <a:bodyPr/>
          <a:lstStyle/>
          <a:p>
            <a:fld id="{2CF2F9A9-07F7-D04B-B8A7-053EE2875890}" type="datetime1">
              <a:rPr lang="en-US" smtClean="0"/>
              <a:t>4/18/23</a:t>
            </a:fld>
            <a:endParaRPr lang="en-AT"/>
          </a:p>
        </p:txBody>
      </p:sp>
    </p:spTree>
    <p:extLst>
      <p:ext uri="{BB962C8B-B14F-4D97-AF65-F5344CB8AC3E}">
        <p14:creationId xmlns:p14="http://schemas.microsoft.com/office/powerpoint/2010/main" val="1843145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1A66-F038-E449-B3D8-B6E0AF9B3E16}"/>
              </a:ext>
            </a:extLst>
          </p:cNvPr>
          <p:cNvSpPr>
            <a:spLocks noGrp="1"/>
          </p:cNvSpPr>
          <p:nvPr>
            <p:ph type="title"/>
          </p:nvPr>
        </p:nvSpPr>
        <p:spPr>
          <a:xfrm>
            <a:off x="561022" y="560340"/>
            <a:ext cx="11069955" cy="1325563"/>
          </a:xfrm>
        </p:spPr>
        <p:txBody>
          <a:bodyPr>
            <a:normAutofit/>
          </a:bodyPr>
          <a:lstStyle/>
          <a:p>
            <a:r>
              <a:rPr lang="en-AT" sz="8000" b="1" dirty="0"/>
              <a:t>Human Oversight </a:t>
            </a:r>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12</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3CAEAB40-AAF4-1E4C-BC3F-054EB0101D88}" type="datetime1">
              <a:rPr lang="en-US" smtClean="0"/>
              <a:t>4/18/23</a:t>
            </a:fld>
            <a:endParaRPr lang="en-US"/>
          </a:p>
        </p:txBody>
      </p:sp>
      <p:cxnSp>
        <p:nvCxnSpPr>
          <p:cNvPr id="8" name="Straight Arrow Connector 7">
            <a:extLst>
              <a:ext uri="{FF2B5EF4-FFF2-40B4-BE49-F238E27FC236}">
                <a16:creationId xmlns:a16="http://schemas.microsoft.com/office/drawing/2014/main" id="{E794E48D-A385-1D37-EBFD-61D6E3647314}"/>
              </a:ext>
            </a:extLst>
          </p:cNvPr>
          <p:cNvCxnSpPr>
            <a:cxnSpLocks/>
          </p:cNvCxnSpPr>
          <p:nvPr/>
        </p:nvCxnSpPr>
        <p:spPr>
          <a:xfrm flipH="1">
            <a:off x="8496886" y="2459303"/>
            <a:ext cx="602144" cy="780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6FC1F69-7EBD-ECD3-31CD-19D92E24B8B2}"/>
              </a:ext>
            </a:extLst>
          </p:cNvPr>
          <p:cNvCxnSpPr>
            <a:cxnSpLocks/>
          </p:cNvCxnSpPr>
          <p:nvPr/>
        </p:nvCxnSpPr>
        <p:spPr>
          <a:xfrm flipH="1" flipV="1">
            <a:off x="7441809" y="4419090"/>
            <a:ext cx="169415" cy="11252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7A5680-A61E-EC5C-0808-CAB3F1C50DF1}"/>
              </a:ext>
            </a:extLst>
          </p:cNvPr>
          <p:cNvCxnSpPr>
            <a:cxnSpLocks/>
          </p:cNvCxnSpPr>
          <p:nvPr/>
        </p:nvCxnSpPr>
        <p:spPr>
          <a:xfrm flipH="1">
            <a:off x="7835705" y="2306841"/>
            <a:ext cx="903561" cy="9267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EA93752-296B-D601-B76A-03469867F5F4}"/>
              </a:ext>
            </a:extLst>
          </p:cNvPr>
          <p:cNvCxnSpPr>
            <a:cxnSpLocks/>
          </p:cNvCxnSpPr>
          <p:nvPr/>
        </p:nvCxnSpPr>
        <p:spPr>
          <a:xfrm flipH="1" flipV="1">
            <a:off x="3826412" y="3783923"/>
            <a:ext cx="3466508" cy="19123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390628-242B-7D8C-F08C-D05960530338}"/>
              </a:ext>
            </a:extLst>
          </p:cNvPr>
          <p:cNvSpPr txBox="1"/>
          <p:nvPr/>
        </p:nvSpPr>
        <p:spPr>
          <a:xfrm>
            <a:off x="7292920" y="5621878"/>
            <a:ext cx="2759089" cy="584775"/>
          </a:xfrm>
          <a:prstGeom prst="rect">
            <a:avLst/>
          </a:prstGeom>
          <a:noFill/>
        </p:spPr>
        <p:txBody>
          <a:bodyPr wrap="none" rtlCol="0">
            <a:spAutoFit/>
          </a:bodyPr>
          <a:lstStyle/>
          <a:p>
            <a:r>
              <a:rPr lang="en-GB" sz="3200" dirty="0"/>
              <a:t>design choice ! </a:t>
            </a:r>
          </a:p>
        </p:txBody>
      </p:sp>
      <p:sp>
        <p:nvSpPr>
          <p:cNvPr id="26" name="TextBox 25">
            <a:extLst>
              <a:ext uri="{FF2B5EF4-FFF2-40B4-BE49-F238E27FC236}">
                <a16:creationId xmlns:a16="http://schemas.microsoft.com/office/drawing/2014/main" id="{0C2F4E0D-590B-E513-7AAF-91406047F801}"/>
              </a:ext>
            </a:extLst>
          </p:cNvPr>
          <p:cNvSpPr txBox="1"/>
          <p:nvPr/>
        </p:nvSpPr>
        <p:spPr>
          <a:xfrm>
            <a:off x="8739266" y="1784947"/>
            <a:ext cx="2736876" cy="584775"/>
          </a:xfrm>
          <a:prstGeom prst="rect">
            <a:avLst/>
          </a:prstGeom>
          <a:noFill/>
        </p:spPr>
        <p:txBody>
          <a:bodyPr wrap="square">
            <a:spAutoFit/>
          </a:bodyPr>
          <a:lstStyle/>
          <a:p>
            <a:r>
              <a:rPr lang="en-GB" sz="3200" dirty="0"/>
              <a:t>design choice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6B99F4-959A-E713-19AA-ACABEDF34383}"/>
                  </a:ext>
                </a:extLst>
              </p:cNvPr>
              <p:cNvSpPr txBox="1"/>
              <p:nvPr/>
            </p:nvSpPr>
            <p:spPr>
              <a:xfrm>
                <a:off x="714959" y="2815581"/>
                <a:ext cx="10458697" cy="1936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sSup>
                                <m:sSupPr>
                                  <m:ctrlPr>
                                    <a:rPr lang="en-GB" sz="4000" i="1">
                                      <a:latin typeface="Cambria Math" panose="02040503050406030204" pitchFamily="18" charset="0"/>
                                      <a:ea typeface="Cambria Math" panose="02040503050406030204" pitchFamily="18" charset="0"/>
                                    </a:rPr>
                                  </m:ctrlPr>
                                </m:sSupPr>
                                <m:e>
                                  <m:r>
                                    <a:rPr lang="de-DE" sz="4000" b="1" i="1">
                                      <a:latin typeface="Cambria Math" panose="02040503050406030204" pitchFamily="18" charset="0"/>
                                      <a:ea typeface="Cambria Math" panose="02040503050406030204" pitchFamily="18" charset="0"/>
                                    </a:rPr>
                                    <m:t>𝒉</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r>
                                <a:rPr lang="de-DE" sz="4000" i="1" smtClean="0">
                                  <a:latin typeface="Cambria Math" panose="02040503050406030204" pitchFamily="18" charset="0"/>
                                  <a:ea typeface="Cambria Math" panose="02040503050406030204" pitchFamily="18" charset="0"/>
                                </a:rPr>
                                <m:t>∈</m:t>
                              </m:r>
                              <m:sSup>
                                <m:sSupPr>
                                  <m:ctrlPr>
                                    <a:rPr lang="de-DE" sz="4000" i="1" smtClean="0">
                                      <a:latin typeface="Cambria Math" panose="02040503050406030204" pitchFamily="18" charset="0"/>
                                      <a:ea typeface="Cambria Math" panose="02040503050406030204" pitchFamily="18" charset="0"/>
                                    </a:rPr>
                                  </m:ctrlPr>
                                </m:sSupPr>
                                <m:e>
                                  <m:r>
                                    <a:rPr lang="de-DE" sz="4000" i="1" smtClean="0">
                                      <a:latin typeface="Cambria Math" panose="02040503050406030204" pitchFamily="18" charset="0"/>
                                      <a:ea typeface="Cambria Math" panose="02040503050406030204" pitchFamily="18" charset="0"/>
                                    </a:rPr>
                                    <m:t>ℋ</m:t>
                                  </m:r>
                                </m:e>
                                <m:sup>
                                  <m:r>
                                    <a:rPr lang="de-DE" sz="4000" b="0" i="1" smtClean="0">
                                      <a:latin typeface="Cambria Math" panose="02040503050406030204" pitchFamily="18" charset="0"/>
                                      <a:ea typeface="Cambria Math" panose="02040503050406030204" pitchFamily="18" charset="0"/>
                                    </a:rPr>
                                    <m:t>(</m:t>
                                  </m:r>
                                  <m:r>
                                    <a:rPr lang="de-DE" sz="4000" b="0" i="1" smtClean="0">
                                      <a:latin typeface="Cambria Math" panose="02040503050406030204" pitchFamily="18" charset="0"/>
                                      <a:ea typeface="Cambria Math" panose="02040503050406030204" pitchFamily="18" charset="0"/>
                                    </a:rPr>
                                    <m:t>𝑖</m:t>
                                  </m:r>
                                  <m:r>
                                    <a:rPr lang="de-DE" sz="4000" b="0" i="1" smtClean="0">
                                      <a:latin typeface="Cambria Math" panose="02040503050406030204" pitchFamily="18" charset="0"/>
                                      <a:ea typeface="Cambria Math" panose="02040503050406030204" pitchFamily="18" charset="0"/>
                                    </a:rPr>
                                    <m:t>)</m:t>
                                  </m:r>
                                </m:sup>
                              </m:sSup>
                            </m:lim>
                          </m:limLow>
                        </m:fName>
                        <m:e>
                          <m:nary>
                            <m:naryPr>
                              <m:chr m:val="∑"/>
                              <m:supHide m:val="on"/>
                              <m:ctrlPr>
                                <a:rPr lang="en-GB" sz="4000" i="1">
                                  <a:latin typeface="Cambria Math" panose="02040503050406030204" pitchFamily="18" charset="0"/>
                                  <a:ea typeface="Cambria Math" panose="02040503050406030204" pitchFamily="18" charset="0"/>
                                </a:rPr>
                              </m:ctrlPr>
                            </m:naryPr>
                            <m:sub>
                              <m:r>
                                <m:rPr>
                                  <m:brk m:alnAt="7"/>
                                </m:rPr>
                                <a:rPr lang="de-DE" sz="4000" i="1">
                                  <a:latin typeface="Cambria Math" panose="02040503050406030204" pitchFamily="18" charset="0"/>
                                  <a:ea typeface="Cambria Math" panose="02040503050406030204" pitchFamily="18" charset="0"/>
                                </a:rPr>
                                <m:t>𝑖</m:t>
                              </m:r>
                            </m:sub>
                            <m:sup/>
                            <m:e>
                              <m:sSup>
                                <m:sSupPr>
                                  <m:ctrlPr>
                                    <a:rPr lang="en-GB" sz="4000" i="1">
                                      <a:latin typeface="Cambria Math" panose="02040503050406030204" pitchFamily="18" charset="0"/>
                                      <a:ea typeface="Cambria Math" panose="02040503050406030204" pitchFamily="18" charset="0"/>
                                    </a:rPr>
                                  </m:ctrlPr>
                                </m:sSupPr>
                                <m:e>
                                  <m:r>
                                    <a:rPr lang="de-DE" sz="4000" i="1">
                                      <a:latin typeface="Cambria Math" panose="02040503050406030204" pitchFamily="18" charset="0"/>
                                      <a:ea typeface="Cambria Math" panose="02040503050406030204" pitchFamily="18" charset="0"/>
                                    </a:rPr>
                                    <m:t>𝐿</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d>
                                <m:dPr>
                                  <m:ctrlPr>
                                    <a:rPr lang="en-GB" sz="4000" i="1">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i="1" smtClean="0">
                                          <a:latin typeface="Cambria Math" panose="02040503050406030204" pitchFamily="18" charset="0"/>
                                          <a:ea typeface="Cambria Math" panose="02040503050406030204" pitchFamily="18" charset="0"/>
                                        </a:rPr>
                                        <m:t>𝒉</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e>
                              </m:d>
                            </m:e>
                          </m:nary>
                          <m:r>
                            <a:rPr lang="de-DE"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𝜆</m:t>
                          </m:r>
                          <m:nary>
                            <m:naryPr>
                              <m:chr m:val="∑"/>
                              <m:supHide m:val="on"/>
                              <m:ctrlPr>
                                <a:rPr lang="en-GB" sz="4000" i="1">
                                  <a:latin typeface="Cambria Math" panose="02040503050406030204" pitchFamily="18" charset="0"/>
                                  <a:ea typeface="Cambria Math" panose="02040503050406030204" pitchFamily="18" charset="0"/>
                                </a:rPr>
                              </m:ctrlPr>
                            </m:naryPr>
                            <m:sub>
                              <m:d>
                                <m:dPr>
                                  <m:begChr m:val="{"/>
                                  <m:endChr m:val="}"/>
                                  <m:ctrlPr>
                                    <a:rPr lang="en-GB" sz="4000" i="1">
                                      <a:latin typeface="Cambria Math" panose="02040503050406030204" pitchFamily="18" charset="0"/>
                                      <a:ea typeface="Cambria Math" panose="02040503050406030204" pitchFamily="18" charset="0"/>
                                    </a:rPr>
                                  </m:ctrlPr>
                                </m:dPr>
                                <m:e>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𝑗</m:t>
                                  </m:r>
                                </m:e>
                              </m:d>
                              <m:r>
                                <a:rPr lang="de-DE" sz="4000" i="1" smtClean="0">
                                  <a:latin typeface="Cambria Math" panose="02040503050406030204" pitchFamily="18" charset="0"/>
                                  <a:ea typeface="Cambria Math" panose="02040503050406030204" pitchFamily="18" charset="0"/>
                                </a:rPr>
                                <m:t>∈ℇ</m:t>
                              </m:r>
                            </m:sub>
                            <m:sup/>
                            <m:e>
                              <m:sSub>
                                <m:sSubPr>
                                  <m:ctrlPr>
                                    <a:rPr lang="en-GB" sz="4000" i="1">
                                      <a:latin typeface="Cambria Math" panose="02040503050406030204" pitchFamily="18" charset="0"/>
                                    </a:rPr>
                                  </m:ctrlPr>
                                </m:sSubPr>
                                <m:e>
                                  <m:r>
                                    <a:rPr lang="de-DE" sz="4000" i="1">
                                      <a:latin typeface="Cambria Math" panose="02040503050406030204" pitchFamily="18" charset="0"/>
                                    </a:rPr>
                                    <m:t>𝐴</m:t>
                                  </m:r>
                                </m:e>
                                <m:sub>
                                  <m:r>
                                    <a:rPr lang="de-DE" sz="4000" i="1">
                                      <a:latin typeface="Cambria Math" panose="02040503050406030204" pitchFamily="18" charset="0"/>
                                    </a:rPr>
                                    <m:t>𝑖</m:t>
                                  </m:r>
                                  <m:r>
                                    <a:rPr lang="de-DE" sz="4000" i="1">
                                      <a:latin typeface="Cambria Math" panose="02040503050406030204" pitchFamily="18" charset="0"/>
                                    </a:rPr>
                                    <m:t>,</m:t>
                                  </m:r>
                                  <m:r>
                                    <a:rPr lang="de-DE" sz="4000" i="1">
                                      <a:latin typeface="Cambria Math" panose="02040503050406030204" pitchFamily="18" charset="0"/>
                                    </a:rPr>
                                    <m:t>𝑗</m:t>
                                  </m:r>
                                </m:sub>
                              </m:sSub>
                              <m:r>
                                <a:rPr lang="de-DE" sz="4000" b="0" i="1" smtClean="0">
                                  <a:latin typeface="Cambria Math" panose="02040503050406030204" pitchFamily="18" charset="0"/>
                                </a:rPr>
                                <m:t>𝑑</m:t>
                              </m:r>
                              <m:d>
                                <m:dPr>
                                  <m:ctrlPr>
                                    <a:rPr lang="de-DE" sz="4000" b="0" i="1" smtClean="0">
                                      <a:latin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i="1">
                                          <a:latin typeface="Cambria Math" panose="02040503050406030204" pitchFamily="18" charset="0"/>
                                          <a:ea typeface="Cambria Math" panose="02040503050406030204" pitchFamily="18" charset="0"/>
                                        </a:rPr>
                                        <m:t>𝒉</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r>
                                    <a:rPr lang="de-DE" sz="4000" b="0" i="1" smtClean="0">
                                      <a:latin typeface="Cambria Math" panose="02040503050406030204" pitchFamily="18" charset="0"/>
                                      <a:ea typeface="Cambria Math" panose="02040503050406030204" pitchFamily="18" charset="0"/>
                                    </a:rPr>
                                    <m:t>,</m:t>
                                  </m:r>
                                  <m:sSup>
                                    <m:sSupPr>
                                      <m:ctrlPr>
                                        <a:rPr lang="en-GB" sz="4000" i="1">
                                          <a:latin typeface="Cambria Math" panose="02040503050406030204" pitchFamily="18" charset="0"/>
                                          <a:ea typeface="Cambria Math" panose="02040503050406030204" pitchFamily="18" charset="0"/>
                                        </a:rPr>
                                      </m:ctrlPr>
                                    </m:sSupPr>
                                    <m:e>
                                      <m:r>
                                        <a:rPr lang="de-DE" sz="4000" b="1" i="1">
                                          <a:latin typeface="Cambria Math" panose="02040503050406030204" pitchFamily="18" charset="0"/>
                                          <a:ea typeface="Cambria Math" panose="02040503050406030204" pitchFamily="18" charset="0"/>
                                        </a:rPr>
                                        <m:t>𝒉</m:t>
                                      </m:r>
                                    </m:e>
                                    <m:sup>
                                      <m:r>
                                        <a:rPr lang="de-DE" sz="4000" i="1">
                                          <a:latin typeface="Cambria Math" panose="02040503050406030204" pitchFamily="18" charset="0"/>
                                          <a:ea typeface="Cambria Math" panose="02040503050406030204" pitchFamily="18" charset="0"/>
                                        </a:rPr>
                                        <m:t>(</m:t>
                                      </m:r>
                                      <m:r>
                                        <a:rPr lang="de-DE" sz="4000" b="0" i="1" smtClean="0">
                                          <a:latin typeface="Cambria Math" panose="02040503050406030204" pitchFamily="18" charset="0"/>
                                          <a:ea typeface="Cambria Math" panose="02040503050406030204" pitchFamily="18" charset="0"/>
                                        </a:rPr>
                                        <m:t>𝑗</m:t>
                                      </m:r>
                                      <m:r>
                                        <a:rPr lang="de-DE" sz="4000" i="1">
                                          <a:latin typeface="Cambria Math" panose="02040503050406030204" pitchFamily="18" charset="0"/>
                                          <a:ea typeface="Cambria Math" panose="02040503050406030204" pitchFamily="18" charset="0"/>
                                        </a:rPr>
                                        <m:t>)</m:t>
                                      </m:r>
                                    </m:sup>
                                  </m:sSup>
                                </m:e>
                              </m:d>
                            </m:e>
                          </m:nary>
                        </m:e>
                      </m:func>
                    </m:oMath>
                  </m:oMathPara>
                </a14:m>
                <a:endParaRPr lang="en-GB" sz="4000" dirty="0"/>
              </a:p>
              <a:p>
                <a:endParaRPr lang="en-GB" dirty="0"/>
              </a:p>
            </p:txBody>
          </p:sp>
        </mc:Choice>
        <mc:Fallback xmlns="">
          <p:sp>
            <p:nvSpPr>
              <p:cNvPr id="5" name="TextBox 4">
                <a:extLst>
                  <a:ext uri="{FF2B5EF4-FFF2-40B4-BE49-F238E27FC236}">
                    <a16:creationId xmlns:a16="http://schemas.microsoft.com/office/drawing/2014/main" id="{9C6B99F4-959A-E713-19AA-ACABEDF34383}"/>
                  </a:ext>
                </a:extLst>
              </p:cNvPr>
              <p:cNvSpPr txBox="1">
                <a:spLocks noRot="1" noChangeAspect="1" noMove="1" noResize="1" noEditPoints="1" noAdjustHandles="1" noChangeArrowheads="1" noChangeShapeType="1" noTextEdit="1"/>
              </p:cNvSpPr>
              <p:nvPr/>
            </p:nvSpPr>
            <p:spPr>
              <a:xfrm>
                <a:off x="714959" y="2815581"/>
                <a:ext cx="10458697" cy="1936684"/>
              </a:xfrm>
              <a:prstGeom prst="rect">
                <a:avLst/>
              </a:prstGeom>
              <a:blipFill>
                <a:blip r:embed="rId2"/>
                <a:stretch>
                  <a:fillRect t="-111688" b="-135065"/>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5E1DF926-2728-611D-2C62-64AA1E76BBDF}"/>
              </a:ext>
            </a:extLst>
          </p:cNvPr>
          <p:cNvCxnSpPr>
            <a:cxnSpLocks/>
            <a:stCxn id="22" idx="1"/>
          </p:cNvCxnSpPr>
          <p:nvPr/>
        </p:nvCxnSpPr>
        <p:spPr>
          <a:xfrm flipH="1" flipV="1">
            <a:off x="2209800" y="4113967"/>
            <a:ext cx="5083120" cy="18002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59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5566-2255-E8F6-C139-9D0F1A36CF86}"/>
              </a:ext>
            </a:extLst>
          </p:cNvPr>
          <p:cNvSpPr>
            <a:spLocks noGrp="1"/>
          </p:cNvSpPr>
          <p:nvPr>
            <p:ph type="title"/>
          </p:nvPr>
        </p:nvSpPr>
        <p:spPr>
          <a:xfrm>
            <a:off x="314794" y="121535"/>
            <a:ext cx="10515600" cy="1325563"/>
          </a:xfrm>
        </p:spPr>
        <p:txBody>
          <a:bodyPr>
            <a:normAutofit/>
          </a:bodyPr>
          <a:lstStyle/>
          <a:p>
            <a:r>
              <a:rPr lang="en-GB" sz="6600" b="1" dirty="0"/>
              <a:t>Human-in-the-Loop (HITL) </a:t>
            </a:r>
            <a:endParaRPr lang="en-GB" sz="6600" b="1" dirty="0">
              <a:latin typeface="+mn-lt"/>
            </a:endParaRPr>
          </a:p>
        </p:txBody>
      </p:sp>
      <p:sp>
        <p:nvSpPr>
          <p:cNvPr id="3" name="Content Placeholder 2">
            <a:extLst>
              <a:ext uri="{FF2B5EF4-FFF2-40B4-BE49-F238E27FC236}">
                <a16:creationId xmlns:a16="http://schemas.microsoft.com/office/drawing/2014/main" id="{5609A3FB-7D5D-2B6E-C9E1-DE03E2A55C7B}"/>
              </a:ext>
            </a:extLst>
          </p:cNvPr>
          <p:cNvSpPr>
            <a:spLocks noGrp="1"/>
          </p:cNvSpPr>
          <p:nvPr>
            <p:ph idx="1"/>
          </p:nvPr>
        </p:nvSpPr>
        <p:spPr>
          <a:xfrm>
            <a:off x="314794" y="1585782"/>
            <a:ext cx="11557416" cy="4351338"/>
          </a:xfrm>
        </p:spPr>
        <p:txBody>
          <a:bodyPr>
            <a:normAutofit/>
          </a:bodyPr>
          <a:lstStyle/>
          <a:p>
            <a:pPr marL="0" indent="0">
              <a:lnSpc>
                <a:spcPct val="150000"/>
              </a:lnSpc>
              <a:buNone/>
            </a:pPr>
            <a:r>
              <a:rPr lang="en-GB" sz="4400" i="1" dirty="0"/>
              <a:t>“…HITL refers to the capability for </a:t>
            </a:r>
            <a:r>
              <a:rPr lang="en-GB" sz="4400" i="1" dirty="0">
                <a:solidFill>
                  <a:srgbClr val="FF0000"/>
                </a:solidFill>
              </a:rPr>
              <a:t>human intervention</a:t>
            </a:r>
            <a:r>
              <a:rPr lang="en-GB" sz="4400" i="1" dirty="0"/>
              <a:t> in </a:t>
            </a:r>
            <a:r>
              <a:rPr lang="en-GB" sz="4400" i="1" dirty="0">
                <a:solidFill>
                  <a:srgbClr val="FF0000"/>
                </a:solidFill>
              </a:rPr>
              <a:t>every decision cycle </a:t>
            </a:r>
            <a:r>
              <a:rPr lang="en-GB" sz="4400" i="1" dirty="0"/>
              <a:t>of the system, which in many cases is neither possible nor desirable. …</a:t>
            </a:r>
            <a:r>
              <a:rPr lang="en-GB" sz="4400" dirty="0"/>
              <a:t>”</a:t>
            </a:r>
          </a:p>
        </p:txBody>
      </p:sp>
      <p:sp>
        <p:nvSpPr>
          <p:cNvPr id="5" name="Slide Number Placeholder 4">
            <a:extLst>
              <a:ext uri="{FF2B5EF4-FFF2-40B4-BE49-F238E27FC236}">
                <a16:creationId xmlns:a16="http://schemas.microsoft.com/office/drawing/2014/main" id="{C79F1FD5-7048-7282-5B85-FF3341375CBC}"/>
              </a:ext>
            </a:extLst>
          </p:cNvPr>
          <p:cNvSpPr>
            <a:spLocks noGrp="1"/>
          </p:cNvSpPr>
          <p:nvPr>
            <p:ph type="sldNum" sz="quarter" idx="12"/>
          </p:nvPr>
        </p:nvSpPr>
        <p:spPr/>
        <p:txBody>
          <a:bodyPr/>
          <a:lstStyle/>
          <a:p>
            <a:fld id="{AC1633F7-ACB1-754E-B76E-ED72C708EAF6}" type="slidenum">
              <a:rPr lang="en-AT" smtClean="0"/>
              <a:pPr/>
              <a:t>13</a:t>
            </a:fld>
            <a:endParaRPr lang="en-AT" dirty="0"/>
          </a:p>
        </p:txBody>
      </p:sp>
      <p:sp>
        <p:nvSpPr>
          <p:cNvPr id="6" name="Date Placeholder 5">
            <a:extLst>
              <a:ext uri="{FF2B5EF4-FFF2-40B4-BE49-F238E27FC236}">
                <a16:creationId xmlns:a16="http://schemas.microsoft.com/office/drawing/2014/main" id="{A7D29DE9-7E66-5D91-CFFC-76746FB87D0E}"/>
              </a:ext>
            </a:extLst>
          </p:cNvPr>
          <p:cNvSpPr>
            <a:spLocks noGrp="1"/>
          </p:cNvSpPr>
          <p:nvPr>
            <p:ph type="dt" sz="half" idx="10"/>
          </p:nvPr>
        </p:nvSpPr>
        <p:spPr/>
        <p:txBody>
          <a:bodyPr/>
          <a:lstStyle/>
          <a:p>
            <a:fld id="{7E2F7154-29F5-C443-B8A1-1F54C2B4ACA8}" type="datetime1">
              <a:rPr lang="en-US" smtClean="0"/>
              <a:t>4/18/23</a:t>
            </a:fld>
            <a:endParaRPr lang="en-AT"/>
          </a:p>
        </p:txBody>
      </p:sp>
    </p:spTree>
    <p:extLst>
      <p:ext uri="{BB962C8B-B14F-4D97-AF65-F5344CB8AC3E}">
        <p14:creationId xmlns:p14="http://schemas.microsoft.com/office/powerpoint/2010/main" val="349610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5566-2255-E8F6-C139-9D0F1A36CF86}"/>
              </a:ext>
            </a:extLst>
          </p:cNvPr>
          <p:cNvSpPr>
            <a:spLocks noGrp="1"/>
          </p:cNvSpPr>
          <p:nvPr>
            <p:ph type="title"/>
          </p:nvPr>
        </p:nvSpPr>
        <p:spPr>
          <a:xfrm>
            <a:off x="314794" y="121535"/>
            <a:ext cx="10515600" cy="1325563"/>
          </a:xfrm>
        </p:spPr>
        <p:txBody>
          <a:bodyPr>
            <a:normAutofit/>
          </a:bodyPr>
          <a:lstStyle/>
          <a:p>
            <a:r>
              <a:rPr lang="en-GB" sz="6600" b="1" dirty="0"/>
              <a:t>Human-on-the-Loop (HOTL)</a:t>
            </a:r>
            <a:endParaRPr lang="en-GB" sz="6600" b="1" dirty="0">
              <a:latin typeface="+mn-lt"/>
            </a:endParaRPr>
          </a:p>
        </p:txBody>
      </p:sp>
      <p:sp>
        <p:nvSpPr>
          <p:cNvPr id="3" name="Content Placeholder 2">
            <a:extLst>
              <a:ext uri="{FF2B5EF4-FFF2-40B4-BE49-F238E27FC236}">
                <a16:creationId xmlns:a16="http://schemas.microsoft.com/office/drawing/2014/main" id="{5609A3FB-7D5D-2B6E-C9E1-DE03E2A55C7B}"/>
              </a:ext>
            </a:extLst>
          </p:cNvPr>
          <p:cNvSpPr>
            <a:spLocks noGrp="1"/>
          </p:cNvSpPr>
          <p:nvPr>
            <p:ph idx="1"/>
          </p:nvPr>
        </p:nvSpPr>
        <p:spPr>
          <a:xfrm>
            <a:off x="314794" y="1908123"/>
            <a:ext cx="11587396" cy="4351338"/>
          </a:xfrm>
        </p:spPr>
        <p:txBody>
          <a:bodyPr>
            <a:normAutofit/>
          </a:bodyPr>
          <a:lstStyle/>
          <a:p>
            <a:pPr marL="0" indent="0">
              <a:lnSpc>
                <a:spcPct val="150000"/>
              </a:lnSpc>
              <a:buNone/>
            </a:pPr>
            <a:r>
              <a:rPr lang="en-GB" sz="4000" i="1" dirty="0"/>
              <a:t>“…HOTL refers to the capability for </a:t>
            </a:r>
            <a:r>
              <a:rPr lang="en-GB" sz="4000" i="1" dirty="0">
                <a:solidFill>
                  <a:srgbClr val="FF0000"/>
                </a:solidFill>
              </a:rPr>
              <a:t>human intervention during the design cycle </a:t>
            </a:r>
            <a:r>
              <a:rPr lang="en-GB" sz="4000" i="1" dirty="0"/>
              <a:t>of the system and monitoring the system’s operation…</a:t>
            </a:r>
            <a:r>
              <a:rPr lang="en-GB" sz="4000" dirty="0"/>
              <a:t>”</a:t>
            </a:r>
          </a:p>
        </p:txBody>
      </p:sp>
      <p:sp>
        <p:nvSpPr>
          <p:cNvPr id="5" name="Slide Number Placeholder 4">
            <a:extLst>
              <a:ext uri="{FF2B5EF4-FFF2-40B4-BE49-F238E27FC236}">
                <a16:creationId xmlns:a16="http://schemas.microsoft.com/office/drawing/2014/main" id="{C79F1FD5-7048-7282-5B85-FF3341375CBC}"/>
              </a:ext>
            </a:extLst>
          </p:cNvPr>
          <p:cNvSpPr>
            <a:spLocks noGrp="1"/>
          </p:cNvSpPr>
          <p:nvPr>
            <p:ph type="sldNum" sz="quarter" idx="12"/>
          </p:nvPr>
        </p:nvSpPr>
        <p:spPr/>
        <p:txBody>
          <a:bodyPr/>
          <a:lstStyle/>
          <a:p>
            <a:fld id="{AC1633F7-ACB1-754E-B76E-ED72C708EAF6}" type="slidenum">
              <a:rPr lang="en-AT" smtClean="0"/>
              <a:pPr/>
              <a:t>14</a:t>
            </a:fld>
            <a:endParaRPr lang="en-AT" dirty="0"/>
          </a:p>
        </p:txBody>
      </p:sp>
      <p:sp>
        <p:nvSpPr>
          <p:cNvPr id="6" name="Date Placeholder 5">
            <a:extLst>
              <a:ext uri="{FF2B5EF4-FFF2-40B4-BE49-F238E27FC236}">
                <a16:creationId xmlns:a16="http://schemas.microsoft.com/office/drawing/2014/main" id="{65167A5F-BF02-F1A8-259E-B943A2E67C16}"/>
              </a:ext>
            </a:extLst>
          </p:cNvPr>
          <p:cNvSpPr>
            <a:spLocks noGrp="1"/>
          </p:cNvSpPr>
          <p:nvPr>
            <p:ph type="dt" sz="half" idx="10"/>
          </p:nvPr>
        </p:nvSpPr>
        <p:spPr/>
        <p:txBody>
          <a:bodyPr/>
          <a:lstStyle/>
          <a:p>
            <a:fld id="{8E113E93-FC3D-1E4A-BD1E-BCD912A49AE4}" type="datetime1">
              <a:rPr lang="en-US" smtClean="0"/>
              <a:t>4/18/23</a:t>
            </a:fld>
            <a:endParaRPr lang="en-AT"/>
          </a:p>
        </p:txBody>
      </p:sp>
    </p:spTree>
    <p:extLst>
      <p:ext uri="{BB962C8B-B14F-4D97-AF65-F5344CB8AC3E}">
        <p14:creationId xmlns:p14="http://schemas.microsoft.com/office/powerpoint/2010/main" val="3927702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5566-2255-E8F6-C139-9D0F1A36CF86}"/>
              </a:ext>
            </a:extLst>
          </p:cNvPr>
          <p:cNvSpPr>
            <a:spLocks noGrp="1"/>
          </p:cNvSpPr>
          <p:nvPr>
            <p:ph type="title"/>
          </p:nvPr>
        </p:nvSpPr>
        <p:spPr>
          <a:xfrm>
            <a:off x="314794" y="121535"/>
            <a:ext cx="10515600" cy="1325563"/>
          </a:xfrm>
        </p:spPr>
        <p:txBody>
          <a:bodyPr>
            <a:normAutofit/>
          </a:bodyPr>
          <a:lstStyle/>
          <a:p>
            <a:r>
              <a:rPr lang="en-GB" sz="6600" b="1" dirty="0"/>
              <a:t>Human-in-Command (HIC)</a:t>
            </a:r>
            <a:endParaRPr lang="en-GB" sz="6600" b="1" dirty="0">
              <a:latin typeface="+mn-lt"/>
            </a:endParaRPr>
          </a:p>
        </p:txBody>
      </p:sp>
      <p:sp>
        <p:nvSpPr>
          <p:cNvPr id="3" name="Content Placeholder 2">
            <a:extLst>
              <a:ext uri="{FF2B5EF4-FFF2-40B4-BE49-F238E27FC236}">
                <a16:creationId xmlns:a16="http://schemas.microsoft.com/office/drawing/2014/main" id="{5609A3FB-7D5D-2B6E-C9E1-DE03E2A55C7B}"/>
              </a:ext>
            </a:extLst>
          </p:cNvPr>
          <p:cNvSpPr>
            <a:spLocks noGrp="1"/>
          </p:cNvSpPr>
          <p:nvPr>
            <p:ph idx="1"/>
          </p:nvPr>
        </p:nvSpPr>
        <p:spPr>
          <a:xfrm>
            <a:off x="218356" y="1397376"/>
            <a:ext cx="11851723" cy="4764273"/>
          </a:xfrm>
        </p:spPr>
        <p:txBody>
          <a:bodyPr>
            <a:noAutofit/>
          </a:bodyPr>
          <a:lstStyle/>
          <a:p>
            <a:pPr marL="0" indent="0">
              <a:lnSpc>
                <a:spcPct val="150000"/>
              </a:lnSpc>
              <a:buNone/>
            </a:pPr>
            <a:r>
              <a:rPr lang="en-GB" sz="4000" dirty="0"/>
              <a:t>“…</a:t>
            </a:r>
            <a:r>
              <a:rPr lang="en-GB" sz="4000" i="1" dirty="0"/>
              <a:t>HIC refers to the capability to oversee the overall activity of the AI system (including its broader economic, societal, legal and ethical impact) and the ability to decide when and how to use the system in any particular situation</a:t>
            </a:r>
            <a:r>
              <a:rPr lang="en-GB" sz="4000" dirty="0"/>
              <a:t>…”</a:t>
            </a:r>
          </a:p>
        </p:txBody>
      </p:sp>
      <p:sp>
        <p:nvSpPr>
          <p:cNvPr id="5" name="Slide Number Placeholder 4">
            <a:extLst>
              <a:ext uri="{FF2B5EF4-FFF2-40B4-BE49-F238E27FC236}">
                <a16:creationId xmlns:a16="http://schemas.microsoft.com/office/drawing/2014/main" id="{C79F1FD5-7048-7282-5B85-FF3341375CBC}"/>
              </a:ext>
            </a:extLst>
          </p:cNvPr>
          <p:cNvSpPr>
            <a:spLocks noGrp="1"/>
          </p:cNvSpPr>
          <p:nvPr>
            <p:ph type="sldNum" sz="quarter" idx="12"/>
          </p:nvPr>
        </p:nvSpPr>
        <p:spPr/>
        <p:txBody>
          <a:bodyPr/>
          <a:lstStyle/>
          <a:p>
            <a:fld id="{AC1633F7-ACB1-754E-B76E-ED72C708EAF6}" type="slidenum">
              <a:rPr lang="en-AT" smtClean="0"/>
              <a:pPr/>
              <a:t>15</a:t>
            </a:fld>
            <a:endParaRPr lang="en-AT" dirty="0"/>
          </a:p>
        </p:txBody>
      </p:sp>
      <p:sp>
        <p:nvSpPr>
          <p:cNvPr id="6" name="Date Placeholder 5">
            <a:extLst>
              <a:ext uri="{FF2B5EF4-FFF2-40B4-BE49-F238E27FC236}">
                <a16:creationId xmlns:a16="http://schemas.microsoft.com/office/drawing/2014/main" id="{2606A955-8EC2-1D99-3E11-FB5BECF76B44}"/>
              </a:ext>
            </a:extLst>
          </p:cNvPr>
          <p:cNvSpPr>
            <a:spLocks noGrp="1"/>
          </p:cNvSpPr>
          <p:nvPr>
            <p:ph type="dt" sz="half" idx="10"/>
          </p:nvPr>
        </p:nvSpPr>
        <p:spPr/>
        <p:txBody>
          <a:bodyPr/>
          <a:lstStyle/>
          <a:p>
            <a:fld id="{6CF5C871-ABA1-4E4E-9155-BC6B2AEA65E6}" type="datetime1">
              <a:rPr lang="en-US" smtClean="0"/>
              <a:t>4/18/23</a:t>
            </a:fld>
            <a:endParaRPr lang="en-AT"/>
          </a:p>
        </p:txBody>
      </p:sp>
    </p:spTree>
    <p:extLst>
      <p:ext uri="{BB962C8B-B14F-4D97-AF65-F5344CB8AC3E}">
        <p14:creationId xmlns:p14="http://schemas.microsoft.com/office/powerpoint/2010/main" val="2341504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16</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F38D5A59-D141-274C-86AD-BCCD607DB4B1}" type="datetime1">
              <a:rPr lang="en-US" smtClean="0"/>
              <a:t>4/18/23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solidFill>
                  <a:srgbClr val="FF0000"/>
                </a:solidFill>
              </a:rPr>
              <a:t>Technical robustness and safety </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 </a:t>
            </a:r>
            <a:endParaRPr lang="en-GB" sz="3200" dirty="0"/>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1816967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44336-5417-AA37-580E-D912E636B8EB}"/>
              </a:ext>
            </a:extLst>
          </p:cNvPr>
          <p:cNvSpPr>
            <a:spLocks noGrp="1"/>
          </p:cNvSpPr>
          <p:nvPr>
            <p:ph idx="1"/>
          </p:nvPr>
        </p:nvSpPr>
        <p:spPr>
          <a:xfrm>
            <a:off x="224228" y="360749"/>
            <a:ext cx="11743544" cy="1019799"/>
          </a:xfrm>
        </p:spPr>
        <p:txBody>
          <a:bodyPr>
            <a:normAutofit/>
          </a:bodyPr>
          <a:lstStyle/>
          <a:p>
            <a:pPr marL="0" indent="0">
              <a:buNone/>
            </a:pPr>
            <a:r>
              <a:rPr lang="en-GB" i="1" dirty="0"/>
              <a:t>“…AI must cope with changes in operating env. or presence of other agents (human and artificial) that may interact with the system adversarial…”</a:t>
            </a:r>
          </a:p>
          <a:p>
            <a:pPr marL="0" indent="0">
              <a:buNone/>
            </a:pPr>
            <a:endParaRPr lang="en-GB" dirty="0"/>
          </a:p>
        </p:txBody>
      </p:sp>
      <p:sp>
        <p:nvSpPr>
          <p:cNvPr id="5" name="Slide Number Placeholder 4">
            <a:extLst>
              <a:ext uri="{FF2B5EF4-FFF2-40B4-BE49-F238E27FC236}">
                <a16:creationId xmlns:a16="http://schemas.microsoft.com/office/drawing/2014/main" id="{5386917C-3B07-9DB2-F787-DEEA3DAB9386}"/>
              </a:ext>
            </a:extLst>
          </p:cNvPr>
          <p:cNvSpPr>
            <a:spLocks noGrp="1"/>
          </p:cNvSpPr>
          <p:nvPr>
            <p:ph type="sldNum" sz="quarter" idx="12"/>
          </p:nvPr>
        </p:nvSpPr>
        <p:spPr/>
        <p:txBody>
          <a:bodyPr/>
          <a:lstStyle/>
          <a:p>
            <a:fld id="{AC1633F7-ACB1-754E-B76E-ED72C708EAF6}" type="slidenum">
              <a:rPr lang="en-AT" smtClean="0"/>
              <a:pPr/>
              <a:t>17</a:t>
            </a:fld>
            <a:endParaRPr lang="en-AT" dirty="0"/>
          </a:p>
        </p:txBody>
      </p:sp>
      <p:pic>
        <p:nvPicPr>
          <p:cNvPr id="2" name="Picture 1" descr="Graphical user interface&#10;&#10;Description automatically generated">
            <a:extLst>
              <a:ext uri="{FF2B5EF4-FFF2-40B4-BE49-F238E27FC236}">
                <a16:creationId xmlns:a16="http://schemas.microsoft.com/office/drawing/2014/main" id="{E78C6C75-43A9-4BDA-6D49-B5AF0D5310E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61665" y="1380548"/>
            <a:ext cx="6632706" cy="4498419"/>
          </a:xfrm>
          <a:prstGeom prst="rect">
            <a:avLst/>
          </a:prstGeom>
        </p:spPr>
      </p:pic>
      <p:sp>
        <p:nvSpPr>
          <p:cNvPr id="6" name="Date Placeholder 5">
            <a:extLst>
              <a:ext uri="{FF2B5EF4-FFF2-40B4-BE49-F238E27FC236}">
                <a16:creationId xmlns:a16="http://schemas.microsoft.com/office/drawing/2014/main" id="{B404BD09-028E-E719-FC1F-C71D361AE2A9}"/>
              </a:ext>
            </a:extLst>
          </p:cNvPr>
          <p:cNvSpPr>
            <a:spLocks noGrp="1"/>
          </p:cNvSpPr>
          <p:nvPr>
            <p:ph type="dt" sz="half" idx="10"/>
          </p:nvPr>
        </p:nvSpPr>
        <p:spPr/>
        <p:txBody>
          <a:bodyPr/>
          <a:lstStyle/>
          <a:p>
            <a:fld id="{A88DCC6B-3055-924A-BB2D-5F67EE06126D}" type="datetime1">
              <a:rPr lang="en-US" smtClean="0"/>
              <a:t>4/18/23</a:t>
            </a:fld>
            <a:endParaRPr lang="en-AT"/>
          </a:p>
        </p:txBody>
      </p:sp>
    </p:spTree>
    <p:extLst>
      <p:ext uri="{BB962C8B-B14F-4D97-AF65-F5344CB8AC3E}">
        <p14:creationId xmlns:p14="http://schemas.microsoft.com/office/powerpoint/2010/main" val="1632715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44336-5417-AA37-580E-D912E636B8EB}"/>
              </a:ext>
            </a:extLst>
          </p:cNvPr>
          <p:cNvSpPr>
            <a:spLocks noGrp="1"/>
          </p:cNvSpPr>
          <p:nvPr>
            <p:ph idx="1"/>
          </p:nvPr>
        </p:nvSpPr>
        <p:spPr>
          <a:xfrm>
            <a:off x="224228" y="360749"/>
            <a:ext cx="11743544" cy="1019799"/>
          </a:xfrm>
        </p:spPr>
        <p:txBody>
          <a:bodyPr>
            <a:normAutofit/>
          </a:bodyPr>
          <a:lstStyle/>
          <a:p>
            <a:pPr marL="0" indent="0">
              <a:buNone/>
            </a:pPr>
            <a:r>
              <a:rPr lang="en-GB" i="1" dirty="0"/>
              <a:t>“…AI must cope with changes in operating env. or presence of other agents (human and artificial) that may interact with the system adversarial…”</a:t>
            </a:r>
          </a:p>
          <a:p>
            <a:pPr marL="0" indent="0">
              <a:buNone/>
            </a:pPr>
            <a:endParaRPr lang="en-GB" dirty="0"/>
          </a:p>
        </p:txBody>
      </p:sp>
      <p:sp>
        <p:nvSpPr>
          <p:cNvPr id="5" name="Slide Number Placeholder 4">
            <a:extLst>
              <a:ext uri="{FF2B5EF4-FFF2-40B4-BE49-F238E27FC236}">
                <a16:creationId xmlns:a16="http://schemas.microsoft.com/office/drawing/2014/main" id="{5386917C-3B07-9DB2-F787-DEEA3DAB9386}"/>
              </a:ext>
            </a:extLst>
          </p:cNvPr>
          <p:cNvSpPr>
            <a:spLocks noGrp="1"/>
          </p:cNvSpPr>
          <p:nvPr>
            <p:ph type="sldNum" sz="quarter" idx="12"/>
          </p:nvPr>
        </p:nvSpPr>
        <p:spPr/>
        <p:txBody>
          <a:bodyPr/>
          <a:lstStyle/>
          <a:p>
            <a:fld id="{AC1633F7-ACB1-754E-B76E-ED72C708EAF6}" type="slidenum">
              <a:rPr lang="en-AT" smtClean="0"/>
              <a:pPr/>
              <a:t>18</a:t>
            </a:fld>
            <a:endParaRPr lang="en-AT" dirty="0"/>
          </a:p>
        </p:txBody>
      </p:sp>
      <p:sp>
        <p:nvSpPr>
          <p:cNvPr id="6" name="Date Placeholder 5">
            <a:extLst>
              <a:ext uri="{FF2B5EF4-FFF2-40B4-BE49-F238E27FC236}">
                <a16:creationId xmlns:a16="http://schemas.microsoft.com/office/drawing/2014/main" id="{B404BD09-028E-E719-FC1F-C71D361AE2A9}"/>
              </a:ext>
            </a:extLst>
          </p:cNvPr>
          <p:cNvSpPr>
            <a:spLocks noGrp="1"/>
          </p:cNvSpPr>
          <p:nvPr>
            <p:ph type="dt" sz="half" idx="10"/>
          </p:nvPr>
        </p:nvSpPr>
        <p:spPr/>
        <p:txBody>
          <a:bodyPr/>
          <a:lstStyle/>
          <a:p>
            <a:fld id="{4E624916-9C45-6F4C-9436-3AD258D25C57}" type="datetime1">
              <a:rPr lang="en-US" smtClean="0"/>
              <a:t>4/18/23</a:t>
            </a:fld>
            <a:endParaRPr lang="en-AT"/>
          </a:p>
        </p:txBody>
      </p:sp>
      <p:sp>
        <p:nvSpPr>
          <p:cNvPr id="7" name="Oval 6">
            <a:extLst>
              <a:ext uri="{FF2B5EF4-FFF2-40B4-BE49-F238E27FC236}">
                <a16:creationId xmlns:a16="http://schemas.microsoft.com/office/drawing/2014/main" id="{48F14EE4-F285-8E01-3CDD-BE0461D98AB9}"/>
              </a:ext>
            </a:extLst>
          </p:cNvPr>
          <p:cNvSpPr/>
          <p:nvPr/>
        </p:nvSpPr>
        <p:spPr>
          <a:xfrm>
            <a:off x="7583670" y="1828587"/>
            <a:ext cx="451989" cy="451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6F561AD8-137D-CCA8-11B7-3040013F1248}"/>
              </a:ext>
            </a:extLst>
          </p:cNvPr>
          <p:cNvSpPr/>
          <p:nvPr/>
        </p:nvSpPr>
        <p:spPr>
          <a:xfrm>
            <a:off x="8238479" y="5325370"/>
            <a:ext cx="451989" cy="451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774AE039-DF39-7725-8CD8-20897CB91343}"/>
              </a:ext>
            </a:extLst>
          </p:cNvPr>
          <p:cNvSpPr/>
          <p:nvPr/>
        </p:nvSpPr>
        <p:spPr>
          <a:xfrm>
            <a:off x="3309084" y="5175628"/>
            <a:ext cx="451989" cy="451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4DB6AF82-38A2-A47D-2903-6FDA249B9641}"/>
              </a:ext>
            </a:extLst>
          </p:cNvPr>
          <p:cNvSpPr/>
          <p:nvPr/>
        </p:nvSpPr>
        <p:spPr>
          <a:xfrm>
            <a:off x="2056674" y="2968739"/>
            <a:ext cx="451989" cy="451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a:extLst>
              <a:ext uri="{FF2B5EF4-FFF2-40B4-BE49-F238E27FC236}">
                <a16:creationId xmlns:a16="http://schemas.microsoft.com/office/drawing/2014/main" id="{A032DAD6-E4AD-B553-5896-51CA75483A58}"/>
              </a:ext>
            </a:extLst>
          </p:cNvPr>
          <p:cNvCxnSpPr>
            <a:cxnSpLocks/>
          </p:cNvCxnSpPr>
          <p:nvPr/>
        </p:nvCxnSpPr>
        <p:spPr>
          <a:xfrm>
            <a:off x="2282668" y="3194490"/>
            <a:ext cx="3737731" cy="1260686"/>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5E5AD1-9BCE-CA38-E8DA-E39595A606B9}"/>
              </a:ext>
            </a:extLst>
          </p:cNvPr>
          <p:cNvCxnSpPr>
            <a:cxnSpLocks/>
            <a:stCxn id="18" idx="5"/>
          </p:cNvCxnSpPr>
          <p:nvPr/>
        </p:nvCxnSpPr>
        <p:spPr>
          <a:xfrm>
            <a:off x="6255803" y="4614807"/>
            <a:ext cx="2283418" cy="958512"/>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970BC3F-95FB-BE8E-4CA3-CE892F32D41F}"/>
              </a:ext>
            </a:extLst>
          </p:cNvPr>
          <p:cNvCxnSpPr>
            <a:cxnSpLocks/>
          </p:cNvCxnSpPr>
          <p:nvPr/>
        </p:nvCxnSpPr>
        <p:spPr>
          <a:xfrm flipV="1">
            <a:off x="3652780" y="4504719"/>
            <a:ext cx="2367619" cy="850771"/>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EAAFA0-CA3E-5231-1477-1128438E1580}"/>
              </a:ext>
            </a:extLst>
          </p:cNvPr>
          <p:cNvCxnSpPr>
            <a:cxnSpLocks/>
          </p:cNvCxnSpPr>
          <p:nvPr/>
        </p:nvCxnSpPr>
        <p:spPr>
          <a:xfrm flipV="1">
            <a:off x="6096000" y="2054338"/>
            <a:ext cx="1713664" cy="2400838"/>
          </a:xfrm>
          <a:prstGeom prst="line">
            <a:avLst/>
          </a:prstGeom>
          <a:ln w="127000"/>
        </p:spPr>
        <p:style>
          <a:lnRef idx="1">
            <a:schemeClr val="accent1"/>
          </a:lnRef>
          <a:fillRef idx="0">
            <a:schemeClr val="accent1"/>
          </a:fillRef>
          <a:effectRef idx="0">
            <a:schemeClr val="accent1"/>
          </a:effectRef>
          <a:fontRef idx="minor">
            <a:schemeClr val="tx1"/>
          </a:fontRef>
        </p:style>
      </p:cxnSp>
      <p:pic>
        <p:nvPicPr>
          <p:cNvPr id="15" name="Graphic 14" descr="Computer outline">
            <a:extLst>
              <a:ext uri="{FF2B5EF4-FFF2-40B4-BE49-F238E27FC236}">
                <a16:creationId xmlns:a16="http://schemas.microsoft.com/office/drawing/2014/main" id="{628A24E2-CE29-CA4B-2949-604D814E9B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90357" y="3583478"/>
            <a:ext cx="1570452" cy="1570452"/>
          </a:xfrm>
          <a:prstGeom prst="rect">
            <a:avLst/>
          </a:prstGeom>
        </p:spPr>
      </p:pic>
      <p:pic>
        <p:nvPicPr>
          <p:cNvPr id="16" name="Graphic 15" descr="Smart Phone outline">
            <a:extLst>
              <a:ext uri="{FF2B5EF4-FFF2-40B4-BE49-F238E27FC236}">
                <a16:creationId xmlns:a16="http://schemas.microsoft.com/office/drawing/2014/main" id="{B575AFDB-D07D-4222-BB34-86EC1D6FE2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07273" y="1550935"/>
            <a:ext cx="914400" cy="914400"/>
          </a:xfrm>
          <a:prstGeom prst="rect">
            <a:avLst/>
          </a:prstGeom>
        </p:spPr>
      </p:pic>
      <p:pic>
        <p:nvPicPr>
          <p:cNvPr id="17" name="Graphic 16" descr="Smart Phone outline">
            <a:extLst>
              <a:ext uri="{FF2B5EF4-FFF2-40B4-BE49-F238E27FC236}">
                <a16:creationId xmlns:a16="http://schemas.microsoft.com/office/drawing/2014/main" id="{93863D3E-4A5F-A838-0E9A-77ACCCEB11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93571" y="5008192"/>
            <a:ext cx="914400" cy="914400"/>
          </a:xfrm>
          <a:prstGeom prst="rect">
            <a:avLst/>
          </a:prstGeom>
        </p:spPr>
      </p:pic>
      <p:sp>
        <p:nvSpPr>
          <p:cNvPr id="18" name="Oval 17">
            <a:extLst>
              <a:ext uri="{FF2B5EF4-FFF2-40B4-BE49-F238E27FC236}">
                <a16:creationId xmlns:a16="http://schemas.microsoft.com/office/drawing/2014/main" id="{FC968CE0-F730-E845-4B0B-030E1376D4B6}"/>
              </a:ext>
            </a:extLst>
          </p:cNvPr>
          <p:cNvSpPr/>
          <p:nvPr/>
        </p:nvSpPr>
        <p:spPr>
          <a:xfrm>
            <a:off x="5870006" y="4229425"/>
            <a:ext cx="451989" cy="451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mart Phone outline">
            <a:extLst>
              <a:ext uri="{FF2B5EF4-FFF2-40B4-BE49-F238E27FC236}">
                <a16:creationId xmlns:a16="http://schemas.microsoft.com/office/drawing/2014/main" id="{4115B823-F02A-4FBA-DA08-2C34E95A56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4665" y="2511539"/>
            <a:ext cx="914400" cy="914400"/>
          </a:xfrm>
          <a:prstGeom prst="rect">
            <a:avLst/>
          </a:prstGeom>
        </p:spPr>
      </p:pic>
      <p:pic>
        <p:nvPicPr>
          <p:cNvPr id="20" name="Graphic 19" descr="Smart Phone outline">
            <a:extLst>
              <a:ext uri="{FF2B5EF4-FFF2-40B4-BE49-F238E27FC236}">
                <a16:creationId xmlns:a16="http://schemas.microsoft.com/office/drawing/2014/main" id="{7382FCB4-4C63-572C-BD0B-79DCC8582E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47042" y="5057056"/>
            <a:ext cx="914400" cy="914400"/>
          </a:xfrm>
          <a:prstGeom prst="rect">
            <a:avLst/>
          </a:prstGeom>
        </p:spPr>
      </p:pic>
      <p:pic>
        <p:nvPicPr>
          <p:cNvPr id="22" name="Graphic 21" descr="Devil face outline with solid fill">
            <a:extLst>
              <a:ext uri="{FF2B5EF4-FFF2-40B4-BE49-F238E27FC236}">
                <a16:creationId xmlns:a16="http://schemas.microsoft.com/office/drawing/2014/main" id="{3D2FD078-6FB4-C345-9D55-F6431D106D1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07971" y="5224608"/>
            <a:ext cx="1019799" cy="1019799"/>
          </a:xfrm>
          <a:prstGeom prst="rect">
            <a:avLst/>
          </a:prstGeom>
        </p:spPr>
      </p:pic>
      <p:pic>
        <p:nvPicPr>
          <p:cNvPr id="26" name="Graphic 25" descr="Angel face outline with solid fill">
            <a:extLst>
              <a:ext uri="{FF2B5EF4-FFF2-40B4-BE49-F238E27FC236}">
                <a16:creationId xmlns:a16="http://schemas.microsoft.com/office/drawing/2014/main" id="{C765ABE9-EE18-7F05-CFA8-EA47BF8332A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86012" y="1685131"/>
            <a:ext cx="1019799" cy="1019799"/>
          </a:xfrm>
          <a:prstGeom prst="rect">
            <a:avLst/>
          </a:prstGeom>
        </p:spPr>
      </p:pic>
      <p:pic>
        <p:nvPicPr>
          <p:cNvPr id="27" name="Graphic 26" descr="Angel face outline with solid fill">
            <a:extLst>
              <a:ext uri="{FF2B5EF4-FFF2-40B4-BE49-F238E27FC236}">
                <a16:creationId xmlns:a16="http://schemas.microsoft.com/office/drawing/2014/main" id="{17861BA7-7DA4-0F0F-CD57-99479653A1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4765" y="1477256"/>
            <a:ext cx="1019799" cy="1019799"/>
          </a:xfrm>
          <a:prstGeom prst="rect">
            <a:avLst/>
          </a:prstGeom>
        </p:spPr>
      </p:pic>
      <p:pic>
        <p:nvPicPr>
          <p:cNvPr id="28" name="Graphic 27" descr="Angel face outline with solid fill">
            <a:extLst>
              <a:ext uri="{FF2B5EF4-FFF2-40B4-BE49-F238E27FC236}">
                <a16:creationId xmlns:a16="http://schemas.microsoft.com/office/drawing/2014/main" id="{A5CCFFE9-EFD8-F1F9-57E1-D07E969AC69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9539" y="4319911"/>
            <a:ext cx="1019799" cy="1019799"/>
          </a:xfrm>
          <a:prstGeom prst="rect">
            <a:avLst/>
          </a:prstGeom>
        </p:spPr>
      </p:pic>
    </p:spTree>
    <p:extLst>
      <p:ext uri="{BB962C8B-B14F-4D97-AF65-F5344CB8AC3E}">
        <p14:creationId xmlns:p14="http://schemas.microsoft.com/office/powerpoint/2010/main" val="2177262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7FE2-EAC1-1C01-54D1-C3A5D5284743}"/>
              </a:ext>
            </a:extLst>
          </p:cNvPr>
          <p:cNvSpPr>
            <a:spLocks noGrp="1"/>
          </p:cNvSpPr>
          <p:nvPr>
            <p:ph type="title"/>
          </p:nvPr>
        </p:nvSpPr>
        <p:spPr>
          <a:xfrm>
            <a:off x="522317" y="228946"/>
            <a:ext cx="10001596" cy="1325564"/>
          </a:xfrm>
        </p:spPr>
        <p:txBody>
          <a:bodyPr>
            <a:normAutofit fontScale="90000"/>
          </a:bodyPr>
          <a:lstStyle/>
          <a:p>
            <a:r>
              <a:rPr lang="en-GB" sz="7200" b="1" dirty="0"/>
              <a:t>Reliability and Reproducibility</a:t>
            </a:r>
            <a:endParaRPr lang="en-GB" sz="5400" b="1" dirty="0">
              <a:latin typeface="+mn-lt"/>
            </a:endParaRPr>
          </a:p>
        </p:txBody>
      </p:sp>
      <p:sp>
        <p:nvSpPr>
          <p:cNvPr id="3" name="Content Placeholder 2">
            <a:extLst>
              <a:ext uri="{FF2B5EF4-FFF2-40B4-BE49-F238E27FC236}">
                <a16:creationId xmlns:a16="http://schemas.microsoft.com/office/drawing/2014/main" id="{9F15136B-3FBA-BC92-A711-D70E1F18F299}"/>
              </a:ext>
            </a:extLst>
          </p:cNvPr>
          <p:cNvSpPr>
            <a:spLocks noGrp="1"/>
          </p:cNvSpPr>
          <p:nvPr>
            <p:ph idx="1"/>
          </p:nvPr>
        </p:nvSpPr>
        <p:spPr>
          <a:xfrm>
            <a:off x="288867" y="1366802"/>
            <a:ext cx="11614266" cy="1325564"/>
          </a:xfrm>
        </p:spPr>
        <p:txBody>
          <a:bodyPr/>
          <a:lstStyle/>
          <a:p>
            <a:pPr marL="0" indent="0">
              <a:buNone/>
            </a:pPr>
            <a:r>
              <a:rPr lang="en-GB" i="1" dirty="0"/>
              <a:t>“…It is critical that the results of AI systems are reproducible, as well as reliable. A reliable AI system is one that works properly with a range of inputs and in a range of situations….”</a:t>
            </a:r>
          </a:p>
        </p:txBody>
      </p:sp>
      <p:sp>
        <p:nvSpPr>
          <p:cNvPr id="5" name="Slide Number Placeholder 4">
            <a:extLst>
              <a:ext uri="{FF2B5EF4-FFF2-40B4-BE49-F238E27FC236}">
                <a16:creationId xmlns:a16="http://schemas.microsoft.com/office/drawing/2014/main" id="{CB5DB84F-D978-E565-E0B0-18EB03C42151}"/>
              </a:ext>
            </a:extLst>
          </p:cNvPr>
          <p:cNvSpPr>
            <a:spLocks noGrp="1"/>
          </p:cNvSpPr>
          <p:nvPr>
            <p:ph type="sldNum" sz="quarter" idx="12"/>
          </p:nvPr>
        </p:nvSpPr>
        <p:spPr/>
        <p:txBody>
          <a:bodyPr/>
          <a:lstStyle/>
          <a:p>
            <a:fld id="{AC1633F7-ACB1-754E-B76E-ED72C708EAF6}" type="slidenum">
              <a:rPr lang="en-AT" smtClean="0"/>
              <a:pPr/>
              <a:t>19</a:t>
            </a:fld>
            <a:endParaRPr lang="en-AT" dirty="0"/>
          </a:p>
        </p:txBody>
      </p:sp>
      <p:pic>
        <p:nvPicPr>
          <p:cNvPr id="6" name="Picture 5" descr="Chart, scatter chart&#10;&#10;Description automatically generated">
            <a:extLst>
              <a:ext uri="{FF2B5EF4-FFF2-40B4-BE49-F238E27FC236}">
                <a16:creationId xmlns:a16="http://schemas.microsoft.com/office/drawing/2014/main" id="{01E615DC-2F30-1410-32CD-217AC1D5BCB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47807" y="2692366"/>
            <a:ext cx="5405593" cy="3639146"/>
          </a:xfrm>
          <a:prstGeom prst="rect">
            <a:avLst/>
          </a:prstGeom>
        </p:spPr>
      </p:pic>
      <p:sp>
        <p:nvSpPr>
          <p:cNvPr id="7" name="Date Placeholder 6">
            <a:extLst>
              <a:ext uri="{FF2B5EF4-FFF2-40B4-BE49-F238E27FC236}">
                <a16:creationId xmlns:a16="http://schemas.microsoft.com/office/drawing/2014/main" id="{DFF3712F-B29E-B9B2-2F5A-EA1FA4105E26}"/>
              </a:ext>
            </a:extLst>
          </p:cNvPr>
          <p:cNvSpPr>
            <a:spLocks noGrp="1"/>
          </p:cNvSpPr>
          <p:nvPr>
            <p:ph type="dt" sz="half" idx="10"/>
          </p:nvPr>
        </p:nvSpPr>
        <p:spPr/>
        <p:txBody>
          <a:bodyPr/>
          <a:lstStyle/>
          <a:p>
            <a:fld id="{ACF3B981-9E56-9845-9A98-0C407DC28E22}" type="datetime1">
              <a:rPr lang="en-US" smtClean="0"/>
              <a:t>4/18/23</a:t>
            </a:fld>
            <a:endParaRPr lang="en-AT"/>
          </a:p>
        </p:txBody>
      </p:sp>
    </p:spTree>
    <p:extLst>
      <p:ext uri="{BB962C8B-B14F-4D97-AF65-F5344CB8AC3E}">
        <p14:creationId xmlns:p14="http://schemas.microsoft.com/office/powerpoint/2010/main" val="124514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1A66-F038-E449-B3D8-B6E0AF9B3E16}"/>
              </a:ext>
            </a:extLst>
          </p:cNvPr>
          <p:cNvSpPr>
            <a:spLocks noGrp="1"/>
          </p:cNvSpPr>
          <p:nvPr>
            <p:ph type="title"/>
          </p:nvPr>
        </p:nvSpPr>
        <p:spPr>
          <a:xfrm>
            <a:off x="416169" y="245550"/>
            <a:ext cx="10515600" cy="1325563"/>
          </a:xfrm>
        </p:spPr>
        <p:txBody>
          <a:bodyPr>
            <a:normAutofit/>
          </a:bodyPr>
          <a:lstStyle/>
          <a:p>
            <a:r>
              <a:rPr lang="en-AT" sz="7200" b="1" dirty="0"/>
              <a:t>Learning Goals</a:t>
            </a:r>
          </a:p>
        </p:txBody>
      </p:sp>
      <p:sp>
        <p:nvSpPr>
          <p:cNvPr id="3" name="Content Placeholder 2">
            <a:extLst>
              <a:ext uri="{FF2B5EF4-FFF2-40B4-BE49-F238E27FC236}">
                <a16:creationId xmlns:a16="http://schemas.microsoft.com/office/drawing/2014/main" id="{C2CA35B9-79FE-E042-9603-AC992880B96C}"/>
              </a:ext>
            </a:extLst>
          </p:cNvPr>
          <p:cNvSpPr>
            <a:spLocks noGrp="1"/>
          </p:cNvSpPr>
          <p:nvPr>
            <p:ph idx="1"/>
          </p:nvPr>
        </p:nvSpPr>
        <p:spPr>
          <a:xfrm>
            <a:off x="647662" y="2340911"/>
            <a:ext cx="8368747" cy="2176177"/>
          </a:xfrm>
        </p:spPr>
        <p:txBody>
          <a:bodyPr>
            <a:noAutofit/>
          </a:bodyPr>
          <a:lstStyle/>
          <a:p>
            <a:pPr>
              <a:lnSpc>
                <a:spcPct val="150000"/>
              </a:lnSpc>
            </a:pPr>
            <a:r>
              <a:rPr lang="en-AT" sz="4000" dirty="0"/>
              <a:t>key requirements for trustworthy FL</a:t>
            </a:r>
            <a:endParaRPr lang="en-GB" sz="4000" dirty="0"/>
          </a:p>
          <a:p>
            <a:pPr>
              <a:lnSpc>
                <a:spcPct val="150000"/>
              </a:lnSpc>
            </a:pPr>
            <a:r>
              <a:rPr lang="en-GB" sz="4000" dirty="0"/>
              <a:t>approaches to satisfy them  </a:t>
            </a:r>
            <a:endParaRPr lang="en-AT" sz="4000" dirty="0"/>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2</a:t>
            </a:fld>
            <a:endParaRPr lang="en-AT" dirty="0"/>
          </a:p>
        </p:txBody>
      </p:sp>
      <p:sp>
        <p:nvSpPr>
          <p:cNvPr id="5" name="Date Placeholder 4">
            <a:extLst>
              <a:ext uri="{FF2B5EF4-FFF2-40B4-BE49-F238E27FC236}">
                <a16:creationId xmlns:a16="http://schemas.microsoft.com/office/drawing/2014/main" id="{AAF9977F-DCB4-1BF2-18FD-CC053883857C}"/>
              </a:ext>
            </a:extLst>
          </p:cNvPr>
          <p:cNvSpPr>
            <a:spLocks noGrp="1"/>
          </p:cNvSpPr>
          <p:nvPr>
            <p:ph type="dt" sz="half" idx="10"/>
          </p:nvPr>
        </p:nvSpPr>
        <p:spPr/>
        <p:txBody>
          <a:bodyPr/>
          <a:lstStyle/>
          <a:p>
            <a:fld id="{9924254F-2E71-A64C-BAEB-A9AD62CB187E}" type="datetime1">
              <a:rPr lang="en-US" smtClean="0"/>
              <a:t>4/18/23</a:t>
            </a:fld>
            <a:endParaRPr lang="en-AT"/>
          </a:p>
        </p:txBody>
      </p:sp>
    </p:spTree>
    <p:extLst>
      <p:ext uri="{BB962C8B-B14F-4D97-AF65-F5344CB8AC3E}">
        <p14:creationId xmlns:p14="http://schemas.microsoft.com/office/powerpoint/2010/main" val="3500962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48F7-23E1-9B80-041D-F584CD7DD8E5}"/>
              </a:ext>
            </a:extLst>
          </p:cNvPr>
          <p:cNvSpPr>
            <a:spLocks noGrp="1"/>
          </p:cNvSpPr>
          <p:nvPr>
            <p:ph type="title"/>
          </p:nvPr>
        </p:nvSpPr>
        <p:spPr>
          <a:xfrm>
            <a:off x="546759" y="365125"/>
            <a:ext cx="10515600" cy="1325563"/>
          </a:xfrm>
        </p:spPr>
        <p:txBody>
          <a:bodyPr>
            <a:normAutofit/>
          </a:bodyPr>
          <a:lstStyle/>
          <a:p>
            <a:r>
              <a:rPr lang="en-GB" sz="7200" b="1" dirty="0"/>
              <a:t>Fallback Plan </a:t>
            </a:r>
          </a:p>
        </p:txBody>
      </p:sp>
      <p:sp>
        <p:nvSpPr>
          <p:cNvPr id="3" name="Content Placeholder 2">
            <a:extLst>
              <a:ext uri="{FF2B5EF4-FFF2-40B4-BE49-F238E27FC236}">
                <a16:creationId xmlns:a16="http://schemas.microsoft.com/office/drawing/2014/main" id="{ECE6CEE8-D845-D0FF-B0A2-C89BB7948491}"/>
              </a:ext>
            </a:extLst>
          </p:cNvPr>
          <p:cNvSpPr>
            <a:spLocks noGrp="1"/>
          </p:cNvSpPr>
          <p:nvPr>
            <p:ph idx="1"/>
          </p:nvPr>
        </p:nvSpPr>
        <p:spPr>
          <a:xfrm>
            <a:off x="546759" y="1690688"/>
            <a:ext cx="11387942" cy="1238209"/>
          </a:xfrm>
        </p:spPr>
        <p:txBody>
          <a:bodyPr>
            <a:noAutofit/>
          </a:bodyPr>
          <a:lstStyle/>
          <a:p>
            <a:pPr marL="0" indent="0">
              <a:buNone/>
            </a:pPr>
            <a:r>
              <a:rPr lang="en-GB" sz="3200" i="1" dirty="0"/>
              <a:t>“…This can mean that AI systems switch from a statistical to rule-based procedure, or that they ask for a human operator before continuing their action….”</a:t>
            </a:r>
          </a:p>
        </p:txBody>
      </p:sp>
      <p:sp>
        <p:nvSpPr>
          <p:cNvPr id="5" name="Slide Number Placeholder 4">
            <a:extLst>
              <a:ext uri="{FF2B5EF4-FFF2-40B4-BE49-F238E27FC236}">
                <a16:creationId xmlns:a16="http://schemas.microsoft.com/office/drawing/2014/main" id="{8985B687-D48C-935F-8D47-906D1C615E6A}"/>
              </a:ext>
            </a:extLst>
          </p:cNvPr>
          <p:cNvSpPr>
            <a:spLocks noGrp="1"/>
          </p:cNvSpPr>
          <p:nvPr>
            <p:ph type="sldNum" sz="quarter" idx="12"/>
          </p:nvPr>
        </p:nvSpPr>
        <p:spPr/>
        <p:txBody>
          <a:bodyPr/>
          <a:lstStyle/>
          <a:p>
            <a:fld id="{AC1633F7-ACB1-754E-B76E-ED72C708EAF6}" type="slidenum">
              <a:rPr lang="en-AT" smtClean="0"/>
              <a:pPr/>
              <a:t>20</a:t>
            </a:fld>
            <a:endParaRPr lang="en-AT" dirty="0"/>
          </a:p>
        </p:txBody>
      </p:sp>
      <p:sp>
        <p:nvSpPr>
          <p:cNvPr id="8" name="TextBox 7">
            <a:extLst>
              <a:ext uri="{FF2B5EF4-FFF2-40B4-BE49-F238E27FC236}">
                <a16:creationId xmlns:a16="http://schemas.microsoft.com/office/drawing/2014/main" id="{AD9A1D68-5503-D37D-58E3-C74A69365B6E}"/>
              </a:ext>
            </a:extLst>
          </p:cNvPr>
          <p:cNvSpPr txBox="1"/>
          <p:nvPr/>
        </p:nvSpPr>
        <p:spPr>
          <a:xfrm>
            <a:off x="402029" y="3228582"/>
            <a:ext cx="11387941" cy="2554545"/>
          </a:xfrm>
          <a:prstGeom prst="rect">
            <a:avLst/>
          </a:prstGeom>
          <a:noFill/>
        </p:spPr>
        <p:txBody>
          <a:bodyPr wrap="square">
            <a:spAutoFit/>
          </a:bodyPr>
          <a:lstStyle/>
          <a:p>
            <a:pPr marL="457200" indent="-457200">
              <a:buFont typeface="Arial" panose="020B0604020202020204" pitchFamily="34" charset="0"/>
              <a:buChar char="•"/>
            </a:pPr>
            <a:r>
              <a:rPr lang="en-GB" sz="3200" dirty="0"/>
              <a:t>provide </a:t>
            </a:r>
            <a:r>
              <a:rPr lang="en-GB" sz="3200" dirty="0">
                <a:solidFill>
                  <a:srgbClr val="FF0000"/>
                </a:solidFill>
              </a:rPr>
              <a:t>confidence measures </a:t>
            </a:r>
            <a:r>
              <a:rPr lang="en-GB" sz="3200" dirty="0"/>
              <a:t>for predictions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insufficient confidence -&gt; switch to simpler models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logistic regression provides confidence measures by design ! </a:t>
            </a:r>
          </a:p>
        </p:txBody>
      </p:sp>
      <p:sp>
        <p:nvSpPr>
          <p:cNvPr id="6" name="Date Placeholder 5">
            <a:extLst>
              <a:ext uri="{FF2B5EF4-FFF2-40B4-BE49-F238E27FC236}">
                <a16:creationId xmlns:a16="http://schemas.microsoft.com/office/drawing/2014/main" id="{4DC0B134-8CA9-BBB9-D1AA-034750C9285B}"/>
              </a:ext>
            </a:extLst>
          </p:cNvPr>
          <p:cNvSpPr>
            <a:spLocks noGrp="1"/>
          </p:cNvSpPr>
          <p:nvPr>
            <p:ph type="dt" sz="half" idx="10"/>
          </p:nvPr>
        </p:nvSpPr>
        <p:spPr/>
        <p:txBody>
          <a:bodyPr/>
          <a:lstStyle/>
          <a:p>
            <a:fld id="{D3415525-38AA-C949-ACBC-A23DE2B1D8FA}" type="datetime1">
              <a:rPr lang="en-US" smtClean="0"/>
              <a:t>4/18/23</a:t>
            </a:fld>
            <a:endParaRPr lang="en-AT"/>
          </a:p>
        </p:txBody>
      </p:sp>
    </p:spTree>
    <p:extLst>
      <p:ext uri="{BB962C8B-B14F-4D97-AF65-F5344CB8AC3E}">
        <p14:creationId xmlns:p14="http://schemas.microsoft.com/office/powerpoint/2010/main" val="59441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359A-03AB-806F-EEEA-468F9687BD2D}"/>
              </a:ext>
            </a:extLst>
          </p:cNvPr>
          <p:cNvSpPr>
            <a:spLocks noGrp="1"/>
          </p:cNvSpPr>
          <p:nvPr>
            <p:ph type="title"/>
          </p:nvPr>
        </p:nvSpPr>
        <p:spPr/>
        <p:txBody>
          <a:bodyPr>
            <a:normAutofit/>
          </a:bodyPr>
          <a:lstStyle/>
          <a:p>
            <a:r>
              <a:rPr lang="en-GB" sz="7200" b="1" dirty="0"/>
              <a:t>Accuracy</a:t>
            </a:r>
          </a:p>
        </p:txBody>
      </p:sp>
      <p:sp>
        <p:nvSpPr>
          <p:cNvPr id="3" name="Content Placeholder 2">
            <a:extLst>
              <a:ext uri="{FF2B5EF4-FFF2-40B4-BE49-F238E27FC236}">
                <a16:creationId xmlns:a16="http://schemas.microsoft.com/office/drawing/2014/main" id="{4E4C91D4-18DB-6DF6-6D5E-7B12A865E32E}"/>
              </a:ext>
            </a:extLst>
          </p:cNvPr>
          <p:cNvSpPr>
            <a:spLocks noGrp="1"/>
          </p:cNvSpPr>
          <p:nvPr>
            <p:ph idx="1"/>
          </p:nvPr>
        </p:nvSpPr>
        <p:spPr>
          <a:xfrm>
            <a:off x="589313" y="1618456"/>
            <a:ext cx="11013374" cy="1603375"/>
          </a:xfrm>
        </p:spPr>
        <p:txBody>
          <a:bodyPr>
            <a:normAutofit lnSpcReduction="10000"/>
          </a:bodyPr>
          <a:lstStyle/>
          <a:p>
            <a:pPr marL="0" indent="0">
              <a:buNone/>
            </a:pPr>
            <a:r>
              <a:rPr lang="en-GB" i="1" dirty="0"/>
              <a:t>“…When occasional inaccurate predictions cannot be avoided, it is important that the system can indicate how likely these errors are. A high level of accuracy is especially crucial in situations where the AI system directly affects human lives….”</a:t>
            </a:r>
          </a:p>
        </p:txBody>
      </p:sp>
      <p:sp>
        <p:nvSpPr>
          <p:cNvPr id="5" name="Slide Number Placeholder 4">
            <a:extLst>
              <a:ext uri="{FF2B5EF4-FFF2-40B4-BE49-F238E27FC236}">
                <a16:creationId xmlns:a16="http://schemas.microsoft.com/office/drawing/2014/main" id="{94312052-AE79-F705-A9E9-45EF476CA771}"/>
              </a:ext>
            </a:extLst>
          </p:cNvPr>
          <p:cNvSpPr>
            <a:spLocks noGrp="1"/>
          </p:cNvSpPr>
          <p:nvPr>
            <p:ph type="sldNum" sz="quarter" idx="12"/>
          </p:nvPr>
        </p:nvSpPr>
        <p:spPr/>
        <p:txBody>
          <a:bodyPr/>
          <a:lstStyle/>
          <a:p>
            <a:fld id="{AC1633F7-ACB1-754E-B76E-ED72C708EAF6}" type="slidenum">
              <a:rPr lang="en-AT" smtClean="0"/>
              <a:pPr/>
              <a:t>21</a:t>
            </a:fld>
            <a:endParaRPr lang="en-AT" dirty="0"/>
          </a:p>
        </p:txBody>
      </p:sp>
      <p:pic>
        <p:nvPicPr>
          <p:cNvPr id="9" name="Picture 8" descr="Text&#10;&#10;Description automatically generated">
            <a:extLst>
              <a:ext uri="{FF2B5EF4-FFF2-40B4-BE49-F238E27FC236}">
                <a16:creationId xmlns:a16="http://schemas.microsoft.com/office/drawing/2014/main" id="{1A71A7AE-3AD7-31D9-B37E-F3EB6BB12E3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96290" y="3221831"/>
            <a:ext cx="6866313" cy="3028435"/>
          </a:xfrm>
          <a:prstGeom prst="rect">
            <a:avLst/>
          </a:prstGeom>
        </p:spPr>
      </p:pic>
      <p:sp>
        <p:nvSpPr>
          <p:cNvPr id="6" name="Date Placeholder 5">
            <a:extLst>
              <a:ext uri="{FF2B5EF4-FFF2-40B4-BE49-F238E27FC236}">
                <a16:creationId xmlns:a16="http://schemas.microsoft.com/office/drawing/2014/main" id="{4D74A386-B24D-48E5-EF75-4B1D30D7441E}"/>
              </a:ext>
            </a:extLst>
          </p:cNvPr>
          <p:cNvSpPr>
            <a:spLocks noGrp="1"/>
          </p:cNvSpPr>
          <p:nvPr>
            <p:ph type="dt" sz="half" idx="10"/>
          </p:nvPr>
        </p:nvSpPr>
        <p:spPr/>
        <p:txBody>
          <a:bodyPr/>
          <a:lstStyle/>
          <a:p>
            <a:fld id="{3CB3B993-7DF7-404E-AC1A-79AFBC63D9BD}" type="datetime1">
              <a:rPr lang="en-US" smtClean="0"/>
              <a:t>4/18/23</a:t>
            </a:fld>
            <a:endParaRPr lang="en-AT"/>
          </a:p>
        </p:txBody>
      </p:sp>
    </p:spTree>
    <p:extLst>
      <p:ext uri="{BB962C8B-B14F-4D97-AF65-F5344CB8AC3E}">
        <p14:creationId xmlns:p14="http://schemas.microsoft.com/office/powerpoint/2010/main" val="3508530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22</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D00C43E5-5D40-5247-B9E0-B434C451AFC6}" type="datetime1">
              <a:rPr lang="en-US" smtClean="0"/>
              <a:t>4/18/23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solidFill>
                  <a:srgbClr val="FF0000"/>
                </a:solidFill>
              </a:rPr>
              <a:t>Privacy and data governance </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Transparency </a:t>
            </a:r>
            <a:endParaRPr lang="en-GB" sz="3200" dirty="0"/>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3614171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5C6F58-1F83-224A-B42E-547AC50DBEDA}"/>
                  </a:ext>
                </a:extLst>
              </p:cNvPr>
              <p:cNvSpPr txBox="1"/>
              <p:nvPr/>
            </p:nvSpPr>
            <p:spPr>
              <a:xfrm>
                <a:off x="10639167" y="5712344"/>
                <a:ext cx="57651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de-DE" sz="3600" b="0" i="1" smtClean="0">
                              <a:latin typeface="Cambria Math" panose="02040503050406030204" pitchFamily="18" charset="0"/>
                            </a:rPr>
                            <m:t>𝑥</m:t>
                          </m:r>
                        </m:e>
                        <m:sub>
                          <m:r>
                            <a:rPr lang="de-AT" sz="3600" b="0" i="1" smtClean="0">
                              <a:latin typeface="Cambria Math" panose="02040503050406030204" pitchFamily="18" charset="0"/>
                            </a:rPr>
                            <m:t>1</m:t>
                          </m:r>
                        </m:sub>
                      </m:sSub>
                    </m:oMath>
                  </m:oMathPara>
                </a14:m>
                <a:endParaRPr lang="en-US" sz="3600" dirty="0"/>
              </a:p>
            </p:txBody>
          </p:sp>
        </mc:Choice>
        <mc:Fallback xmlns="">
          <p:sp>
            <p:nvSpPr>
              <p:cNvPr id="8" name="TextBox 7">
                <a:extLst>
                  <a:ext uri="{FF2B5EF4-FFF2-40B4-BE49-F238E27FC236}">
                    <a16:creationId xmlns:a16="http://schemas.microsoft.com/office/drawing/2014/main" id="{AD5C6F58-1F83-224A-B42E-547AC50DBEDA}"/>
                  </a:ext>
                </a:extLst>
              </p:cNvPr>
              <p:cNvSpPr txBox="1">
                <a:spLocks noRot="1" noChangeAspect="1" noMove="1" noResize="1" noEditPoints="1" noAdjustHandles="1" noChangeArrowheads="1" noChangeShapeType="1" noTextEdit="1"/>
              </p:cNvSpPr>
              <p:nvPr/>
            </p:nvSpPr>
            <p:spPr>
              <a:xfrm>
                <a:off x="10639167" y="5712344"/>
                <a:ext cx="576511" cy="646331"/>
              </a:xfrm>
              <a:prstGeom prst="rect">
                <a:avLst/>
              </a:prstGeom>
              <a:blipFill>
                <a:blip r:embed="rId2"/>
                <a:stretch>
                  <a:fillRect l="-2128" r="-8511" b="-5769"/>
                </a:stretch>
              </a:blipFill>
            </p:spPr>
            <p:txBody>
              <a:bodyPr/>
              <a:lstStyle/>
              <a:p>
                <a:r>
                  <a:rPr lang="en-GB">
                    <a:noFill/>
                  </a:rPr>
                  <a:t> </a:t>
                </a:r>
              </a:p>
            </p:txBody>
          </p:sp>
        </mc:Fallback>
      </mc:AlternateContent>
      <p:sp>
        <p:nvSpPr>
          <p:cNvPr id="3" name="Slide Number Placeholder 2">
            <a:extLst>
              <a:ext uri="{FF2B5EF4-FFF2-40B4-BE49-F238E27FC236}">
                <a16:creationId xmlns:a16="http://schemas.microsoft.com/office/drawing/2014/main" id="{E4ECE43A-8D0F-BB49-AC72-6FA2AA59C21B}"/>
              </a:ext>
            </a:extLst>
          </p:cNvPr>
          <p:cNvSpPr>
            <a:spLocks noGrp="1"/>
          </p:cNvSpPr>
          <p:nvPr>
            <p:ph type="sldNum" sz="quarter" idx="12"/>
          </p:nvPr>
        </p:nvSpPr>
        <p:spPr/>
        <p:txBody>
          <a:bodyPr/>
          <a:lstStyle/>
          <a:p>
            <a:fld id="{AE094A41-18F9-0249-8374-500E481CA28C}" type="slidenum">
              <a:rPr lang="en-US" smtClean="0"/>
              <a:t>23</a:t>
            </a:fld>
            <a:endParaRPr lang="en-US" dirty="0"/>
          </a:p>
        </p:txBody>
      </p:sp>
      <p:sp>
        <p:nvSpPr>
          <p:cNvPr id="4" name="Date Placeholder 3">
            <a:extLst>
              <a:ext uri="{FF2B5EF4-FFF2-40B4-BE49-F238E27FC236}">
                <a16:creationId xmlns:a16="http://schemas.microsoft.com/office/drawing/2014/main" id="{B11F1229-3171-924D-BBE6-6A927B41C479}"/>
              </a:ext>
            </a:extLst>
          </p:cNvPr>
          <p:cNvSpPr>
            <a:spLocks noGrp="1"/>
          </p:cNvSpPr>
          <p:nvPr>
            <p:ph type="dt" sz="half" idx="10"/>
          </p:nvPr>
        </p:nvSpPr>
        <p:spPr/>
        <p:txBody>
          <a:bodyPr/>
          <a:lstStyle/>
          <a:p>
            <a:fld id="{B9EFC33D-ED03-4043-8AF0-C4D080659E36}" type="datetime1">
              <a:rPr lang="en-US" smtClean="0"/>
              <a:t>4/18/23</a:t>
            </a:fld>
            <a:endParaRPr lang="en-US" dirty="0"/>
          </a:p>
        </p:txBody>
      </p:sp>
      <p:sp>
        <p:nvSpPr>
          <p:cNvPr id="60" name="Title 1">
            <a:extLst>
              <a:ext uri="{FF2B5EF4-FFF2-40B4-BE49-F238E27FC236}">
                <a16:creationId xmlns:a16="http://schemas.microsoft.com/office/drawing/2014/main" id="{471A473E-A25E-E041-A653-DD5792198AD5}"/>
              </a:ext>
            </a:extLst>
          </p:cNvPr>
          <p:cNvSpPr txBox="1">
            <a:spLocks/>
          </p:cNvSpPr>
          <p:nvPr/>
        </p:nvSpPr>
        <p:spPr>
          <a:xfrm>
            <a:off x="381375" y="231839"/>
            <a:ext cx="11582400" cy="9110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7200" b="1" dirty="0"/>
              <a:t>Privacy-Friendly FL</a:t>
            </a:r>
          </a:p>
        </p:txBody>
      </p:sp>
      <p:sp>
        <p:nvSpPr>
          <p:cNvPr id="12" name="TextBox 11">
            <a:extLst>
              <a:ext uri="{FF2B5EF4-FFF2-40B4-BE49-F238E27FC236}">
                <a16:creationId xmlns:a16="http://schemas.microsoft.com/office/drawing/2014/main" id="{14F2E11D-803E-ECE6-8C63-D5C7309F8A5C}"/>
              </a:ext>
            </a:extLst>
          </p:cNvPr>
          <p:cNvSpPr txBox="1"/>
          <p:nvPr/>
        </p:nvSpPr>
        <p:spPr>
          <a:xfrm>
            <a:off x="4603807" y="2142617"/>
            <a:ext cx="184731" cy="369332"/>
          </a:xfrm>
          <a:prstGeom prst="rect">
            <a:avLst/>
          </a:prstGeom>
          <a:noFill/>
        </p:spPr>
        <p:txBody>
          <a:bodyPr wrap="none" rtlCol="0">
            <a:spAutoFit/>
          </a:bodyPr>
          <a:lstStyle/>
          <a:p>
            <a:endParaRPr lang="en-US" dirty="0"/>
          </a:p>
        </p:txBody>
      </p:sp>
      <p:sp>
        <p:nvSpPr>
          <p:cNvPr id="14" name="Oval 13">
            <a:extLst>
              <a:ext uri="{FF2B5EF4-FFF2-40B4-BE49-F238E27FC236}">
                <a16:creationId xmlns:a16="http://schemas.microsoft.com/office/drawing/2014/main" id="{FB6A5815-64A7-341E-4FA1-D65B30FF6A27}"/>
              </a:ext>
            </a:extLst>
          </p:cNvPr>
          <p:cNvSpPr/>
          <p:nvPr/>
        </p:nvSpPr>
        <p:spPr>
          <a:xfrm>
            <a:off x="2885310" y="179971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658971F-0E1B-A8E4-4B08-FC47967459D3}"/>
              </a:ext>
            </a:extLst>
          </p:cNvPr>
          <p:cNvSpPr/>
          <p:nvPr/>
        </p:nvSpPr>
        <p:spPr>
          <a:xfrm>
            <a:off x="5941304" y="186773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58829974-98AC-F241-5642-DE8E28F24C70}"/>
              </a:ext>
            </a:extLst>
          </p:cNvPr>
          <p:cNvCxnSpPr>
            <a:cxnSpLocks/>
            <a:endCxn id="16" idx="2"/>
          </p:cNvCxnSpPr>
          <p:nvPr/>
        </p:nvCxnSpPr>
        <p:spPr>
          <a:xfrm>
            <a:off x="3266310" y="2142617"/>
            <a:ext cx="2674994" cy="68022"/>
          </a:xfrm>
          <a:prstGeom prst="line">
            <a:avLst/>
          </a:prstGeom>
          <a:ln w="1270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2714386E-E77C-C7E1-756F-95908F73263B}"/>
                  </a:ext>
                </a:extLst>
              </p:cNvPr>
              <p:cNvSpPr txBox="1"/>
              <p:nvPr/>
            </p:nvSpPr>
            <p:spPr>
              <a:xfrm>
                <a:off x="6703304" y="1936598"/>
                <a:ext cx="1524905"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𝑖</m:t>
                          </m:r>
                          <m:r>
                            <a:rPr lang="de-DE" sz="5400" b="0" i="1" smtClean="0">
                              <a:latin typeface="Cambria Math" panose="02040503050406030204" pitchFamily="18" charset="0"/>
                            </a:rPr>
                            <m:t>)</m:t>
                          </m:r>
                        </m:sup>
                      </m:sSup>
                    </m:oMath>
                  </m:oMathPara>
                </a14:m>
                <a:endParaRPr lang="en-GB" sz="5400" dirty="0"/>
              </a:p>
            </p:txBody>
          </p:sp>
        </mc:Choice>
        <mc:Fallback xmlns="">
          <p:sp>
            <p:nvSpPr>
              <p:cNvPr id="71" name="TextBox 70">
                <a:extLst>
                  <a:ext uri="{FF2B5EF4-FFF2-40B4-BE49-F238E27FC236}">
                    <a16:creationId xmlns:a16="http://schemas.microsoft.com/office/drawing/2014/main" id="{2714386E-E77C-C7E1-756F-95908F73263B}"/>
                  </a:ext>
                </a:extLst>
              </p:cNvPr>
              <p:cNvSpPr txBox="1">
                <a:spLocks noRot="1" noChangeAspect="1" noMove="1" noResize="1" noEditPoints="1" noAdjustHandles="1" noChangeArrowheads="1" noChangeShapeType="1" noTextEdit="1"/>
              </p:cNvSpPr>
              <p:nvPr/>
            </p:nvSpPr>
            <p:spPr>
              <a:xfrm>
                <a:off x="6703304" y="1936598"/>
                <a:ext cx="1524905" cy="957891"/>
              </a:xfrm>
              <a:prstGeom prst="rect">
                <a:avLst/>
              </a:prstGeom>
              <a:blipFill>
                <a:blip r:embed="rId3"/>
                <a:stretch>
                  <a:fillRect l="-4167" r="-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ED403851-63F4-8FD5-0204-182516215E3D}"/>
                  </a:ext>
                </a:extLst>
              </p:cNvPr>
              <p:cNvSpPr txBox="1"/>
              <p:nvPr/>
            </p:nvSpPr>
            <p:spPr>
              <a:xfrm>
                <a:off x="1262996" y="1799717"/>
                <a:ext cx="1584216"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𝑗</m:t>
                          </m:r>
                          <m:r>
                            <a:rPr lang="de-DE" sz="5400" b="0" i="1" smtClean="0">
                              <a:latin typeface="Cambria Math" panose="02040503050406030204" pitchFamily="18" charset="0"/>
                            </a:rPr>
                            <m:t>)</m:t>
                          </m:r>
                        </m:sup>
                      </m:sSup>
                    </m:oMath>
                  </m:oMathPara>
                </a14:m>
                <a:endParaRPr lang="en-GB" sz="5400" dirty="0"/>
              </a:p>
            </p:txBody>
          </p:sp>
        </mc:Choice>
        <mc:Fallback xmlns="">
          <p:sp>
            <p:nvSpPr>
              <p:cNvPr id="72" name="TextBox 71">
                <a:extLst>
                  <a:ext uri="{FF2B5EF4-FFF2-40B4-BE49-F238E27FC236}">
                    <a16:creationId xmlns:a16="http://schemas.microsoft.com/office/drawing/2014/main" id="{ED403851-63F4-8FD5-0204-182516215E3D}"/>
                  </a:ext>
                </a:extLst>
              </p:cNvPr>
              <p:cNvSpPr txBox="1">
                <a:spLocks noRot="1" noChangeAspect="1" noMove="1" noResize="1" noEditPoints="1" noAdjustHandles="1" noChangeArrowheads="1" noChangeShapeType="1" noTextEdit="1"/>
              </p:cNvSpPr>
              <p:nvPr/>
            </p:nvSpPr>
            <p:spPr>
              <a:xfrm>
                <a:off x="1262996" y="1799717"/>
                <a:ext cx="1584216" cy="957891"/>
              </a:xfrm>
              <a:prstGeom prst="rect">
                <a:avLst/>
              </a:prstGeom>
              <a:blipFill>
                <a:blip r:embed="rId4"/>
                <a:stretch>
                  <a:fillRect l="-3175" r="-1587" b="-1316"/>
                </a:stretch>
              </a:blipFill>
            </p:spPr>
            <p:txBody>
              <a:bodyPr/>
              <a:lstStyle/>
              <a:p>
                <a:r>
                  <a:rPr lang="en-GB">
                    <a:noFill/>
                  </a:rPr>
                  <a:t> </a:t>
                </a:r>
              </a:p>
            </p:txBody>
          </p:sp>
        </mc:Fallback>
      </mc:AlternateContent>
      <p:sp>
        <p:nvSpPr>
          <p:cNvPr id="78" name="TextBox 77">
            <a:extLst>
              <a:ext uri="{FF2B5EF4-FFF2-40B4-BE49-F238E27FC236}">
                <a16:creationId xmlns:a16="http://schemas.microsoft.com/office/drawing/2014/main" id="{FD5084AA-4017-B7F2-377D-876B9D919829}"/>
              </a:ext>
            </a:extLst>
          </p:cNvPr>
          <p:cNvSpPr txBox="1"/>
          <p:nvPr/>
        </p:nvSpPr>
        <p:spPr>
          <a:xfrm>
            <a:off x="759516" y="3511655"/>
            <a:ext cx="11125575" cy="2123658"/>
          </a:xfrm>
          <a:prstGeom prst="rect">
            <a:avLst/>
          </a:prstGeom>
          <a:noFill/>
        </p:spPr>
        <p:txBody>
          <a:bodyPr wrap="square" rtlCol="0">
            <a:spAutoFit/>
          </a:bodyPr>
          <a:lstStyle/>
          <a:p>
            <a:r>
              <a:rPr lang="en-GB" sz="4400" dirty="0" err="1"/>
              <a:t>FedSGD</a:t>
            </a:r>
            <a:r>
              <a:rPr lang="en-GB" sz="4400" dirty="0"/>
              <a:t> or </a:t>
            </a:r>
            <a:r>
              <a:rPr lang="en-GB" sz="4400" dirty="0" err="1"/>
              <a:t>FedRelax</a:t>
            </a:r>
            <a:r>
              <a:rPr lang="en-GB" sz="4400" dirty="0"/>
              <a:t> (see Sec. 9 of </a:t>
            </a:r>
            <a:r>
              <a:rPr lang="en-GB" sz="4400" dirty="0" err="1"/>
              <a:t>lec.notes</a:t>
            </a:r>
            <a:r>
              <a:rPr lang="en-GB" sz="4400" dirty="0"/>
              <a:t>)</a:t>
            </a:r>
          </a:p>
          <a:p>
            <a:r>
              <a:rPr lang="en-GB" sz="4400" dirty="0"/>
              <a:t>do not exchange raw data but only parameter updates or predictions on test set  </a:t>
            </a:r>
          </a:p>
        </p:txBody>
      </p:sp>
    </p:spTree>
    <p:extLst>
      <p:ext uri="{BB962C8B-B14F-4D97-AF65-F5344CB8AC3E}">
        <p14:creationId xmlns:p14="http://schemas.microsoft.com/office/powerpoint/2010/main" val="80286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E3DD6812-E12A-0A48-B2E3-6CA86ADAAE48}"/>
              </a:ext>
            </a:extLst>
          </p:cNvPr>
          <p:cNvCxnSpPr/>
          <p:nvPr/>
        </p:nvCxnSpPr>
        <p:spPr>
          <a:xfrm>
            <a:off x="444842" y="5962278"/>
            <a:ext cx="1019432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08592F7-848E-8E4F-842B-2C93D01FD07A}"/>
              </a:ext>
            </a:extLst>
          </p:cNvPr>
          <p:cNvCxnSpPr>
            <a:cxnSpLocks/>
          </p:cNvCxnSpPr>
          <p:nvPr/>
        </p:nvCxnSpPr>
        <p:spPr>
          <a:xfrm flipV="1">
            <a:off x="597243" y="1632012"/>
            <a:ext cx="0" cy="453172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5C6F58-1F83-224A-B42E-547AC50DBEDA}"/>
                  </a:ext>
                </a:extLst>
              </p:cNvPr>
              <p:cNvSpPr txBox="1"/>
              <p:nvPr/>
            </p:nvSpPr>
            <p:spPr>
              <a:xfrm>
                <a:off x="10639167" y="5712344"/>
                <a:ext cx="57651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de-DE" sz="3600" b="0" i="1" smtClean="0">
                              <a:latin typeface="Cambria Math" panose="02040503050406030204" pitchFamily="18" charset="0"/>
                            </a:rPr>
                            <m:t>𝑥</m:t>
                          </m:r>
                        </m:e>
                        <m:sub>
                          <m:r>
                            <a:rPr lang="de-AT" sz="3600" b="0" i="1" smtClean="0">
                              <a:latin typeface="Cambria Math" panose="02040503050406030204" pitchFamily="18" charset="0"/>
                            </a:rPr>
                            <m:t>1</m:t>
                          </m:r>
                        </m:sub>
                      </m:sSub>
                    </m:oMath>
                  </m:oMathPara>
                </a14:m>
                <a:endParaRPr lang="en-US" sz="3600" dirty="0"/>
              </a:p>
            </p:txBody>
          </p:sp>
        </mc:Choice>
        <mc:Fallback xmlns="">
          <p:sp>
            <p:nvSpPr>
              <p:cNvPr id="8" name="TextBox 7">
                <a:extLst>
                  <a:ext uri="{FF2B5EF4-FFF2-40B4-BE49-F238E27FC236}">
                    <a16:creationId xmlns:a16="http://schemas.microsoft.com/office/drawing/2014/main" id="{AD5C6F58-1F83-224A-B42E-547AC50DBEDA}"/>
                  </a:ext>
                </a:extLst>
              </p:cNvPr>
              <p:cNvSpPr txBox="1">
                <a:spLocks noRot="1" noChangeAspect="1" noMove="1" noResize="1" noEditPoints="1" noAdjustHandles="1" noChangeArrowheads="1" noChangeShapeType="1" noTextEdit="1"/>
              </p:cNvSpPr>
              <p:nvPr/>
            </p:nvSpPr>
            <p:spPr>
              <a:xfrm>
                <a:off x="10639167" y="5712344"/>
                <a:ext cx="576511" cy="646331"/>
              </a:xfrm>
              <a:prstGeom prst="rect">
                <a:avLst/>
              </a:prstGeom>
              <a:blipFill>
                <a:blip r:embed="rId2"/>
                <a:stretch>
                  <a:fillRect l="-2128" r="-8511" b="-57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7269EB2-EB0E-534C-8B2F-F4A91BAEF36F}"/>
                  </a:ext>
                </a:extLst>
              </p:cNvPr>
              <p:cNvSpPr txBox="1"/>
              <p:nvPr/>
            </p:nvSpPr>
            <p:spPr>
              <a:xfrm>
                <a:off x="215868" y="1094915"/>
                <a:ext cx="593639"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de-DE" sz="3600" b="0" i="1" smtClean="0">
                              <a:latin typeface="Cambria Math" panose="02040503050406030204" pitchFamily="18" charset="0"/>
                            </a:rPr>
                            <m:t>𝑥</m:t>
                          </m:r>
                        </m:e>
                        <m:sub>
                          <m:r>
                            <a:rPr lang="de-AT" sz="3600" b="0" i="1" smtClean="0">
                              <a:latin typeface="Cambria Math" panose="02040503050406030204" pitchFamily="18" charset="0"/>
                            </a:rPr>
                            <m:t>2</m:t>
                          </m:r>
                        </m:sub>
                      </m:sSub>
                    </m:oMath>
                  </m:oMathPara>
                </a14:m>
                <a:endParaRPr lang="en-US" sz="3600" dirty="0"/>
              </a:p>
            </p:txBody>
          </p:sp>
        </mc:Choice>
        <mc:Fallback xmlns="">
          <p:sp>
            <p:nvSpPr>
              <p:cNvPr id="9" name="TextBox 8">
                <a:extLst>
                  <a:ext uri="{FF2B5EF4-FFF2-40B4-BE49-F238E27FC236}">
                    <a16:creationId xmlns:a16="http://schemas.microsoft.com/office/drawing/2014/main" id="{47269EB2-EB0E-534C-8B2F-F4A91BAEF36F}"/>
                  </a:ext>
                </a:extLst>
              </p:cNvPr>
              <p:cNvSpPr txBox="1">
                <a:spLocks noRot="1" noChangeAspect="1" noMove="1" noResize="1" noEditPoints="1" noAdjustHandles="1" noChangeArrowheads="1" noChangeShapeType="1" noTextEdit="1"/>
              </p:cNvSpPr>
              <p:nvPr/>
            </p:nvSpPr>
            <p:spPr>
              <a:xfrm>
                <a:off x="215868" y="1094915"/>
                <a:ext cx="593639" cy="646331"/>
              </a:xfrm>
              <a:prstGeom prst="rect">
                <a:avLst/>
              </a:prstGeom>
              <a:blipFill>
                <a:blip r:embed="rId3"/>
                <a:stretch>
                  <a:fillRect l="-2083" r="-8333" b="-3846"/>
                </a:stretch>
              </a:blipFill>
            </p:spPr>
            <p:txBody>
              <a:bodyPr/>
              <a:lstStyle/>
              <a:p>
                <a:r>
                  <a:rPr lang="en-GB">
                    <a:noFill/>
                  </a:rPr>
                  <a:t> </a:t>
                </a:r>
              </a:p>
            </p:txBody>
          </p:sp>
        </mc:Fallback>
      </mc:AlternateContent>
      <p:grpSp>
        <p:nvGrpSpPr>
          <p:cNvPr id="59" name="Group 58">
            <a:extLst>
              <a:ext uri="{FF2B5EF4-FFF2-40B4-BE49-F238E27FC236}">
                <a16:creationId xmlns:a16="http://schemas.microsoft.com/office/drawing/2014/main" id="{FE36DCEC-43C7-6E4D-8A00-ABE740423AC9}"/>
              </a:ext>
            </a:extLst>
          </p:cNvPr>
          <p:cNvGrpSpPr/>
          <p:nvPr/>
        </p:nvGrpSpPr>
        <p:grpSpPr>
          <a:xfrm rot="1917148">
            <a:off x="1521825" y="1810323"/>
            <a:ext cx="5664308" cy="3683224"/>
            <a:chOff x="2252663" y="332238"/>
            <a:chExt cx="7531600" cy="5048829"/>
          </a:xfrm>
        </p:grpSpPr>
        <p:grpSp>
          <p:nvGrpSpPr>
            <p:cNvPr id="32" name="Group 31">
              <a:extLst>
                <a:ext uri="{FF2B5EF4-FFF2-40B4-BE49-F238E27FC236}">
                  <a16:creationId xmlns:a16="http://schemas.microsoft.com/office/drawing/2014/main" id="{D1D62BF4-3B3D-9947-9B06-FA34F304B705}"/>
                </a:ext>
              </a:extLst>
            </p:cNvPr>
            <p:cNvGrpSpPr/>
            <p:nvPr/>
          </p:nvGrpSpPr>
          <p:grpSpPr>
            <a:xfrm>
              <a:off x="7210425" y="4401248"/>
              <a:ext cx="1247762" cy="942277"/>
              <a:chOff x="7210425" y="4401248"/>
              <a:chExt cx="1247762" cy="942277"/>
            </a:xfrm>
          </p:grpSpPr>
          <p:pic>
            <p:nvPicPr>
              <p:cNvPr id="13" name="Graphic 12" descr="Woman">
                <a:extLst>
                  <a:ext uri="{FF2B5EF4-FFF2-40B4-BE49-F238E27FC236}">
                    <a16:creationId xmlns:a16="http://schemas.microsoft.com/office/drawing/2014/main" id="{D0943955-9919-7C4B-B1AB-32E0558865F5}"/>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10425" y="4429125"/>
                <a:ext cx="914400" cy="914400"/>
              </a:xfrm>
              <a:prstGeom prst="rect">
                <a:avLst/>
              </a:prstGeom>
            </p:spPr>
          </p:pic>
          <p:pic>
            <p:nvPicPr>
              <p:cNvPr id="15" name="Graphic 14" descr="Whole pizza">
                <a:extLst>
                  <a:ext uri="{FF2B5EF4-FFF2-40B4-BE49-F238E27FC236}">
                    <a16:creationId xmlns:a16="http://schemas.microsoft.com/office/drawing/2014/main" id="{3234AE16-0CE1-CF44-A297-F061532EF25B}"/>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839074" y="4401248"/>
                <a:ext cx="619113" cy="619113"/>
              </a:xfrm>
              <a:prstGeom prst="rect">
                <a:avLst/>
              </a:prstGeom>
            </p:spPr>
          </p:pic>
        </p:grpSp>
        <p:grpSp>
          <p:nvGrpSpPr>
            <p:cNvPr id="39" name="Group 38">
              <a:extLst>
                <a:ext uri="{FF2B5EF4-FFF2-40B4-BE49-F238E27FC236}">
                  <a16:creationId xmlns:a16="http://schemas.microsoft.com/office/drawing/2014/main" id="{2F6CA577-26CB-1949-BBDB-FE6249A60011}"/>
                </a:ext>
              </a:extLst>
            </p:cNvPr>
            <p:cNvGrpSpPr/>
            <p:nvPr/>
          </p:nvGrpSpPr>
          <p:grpSpPr>
            <a:xfrm>
              <a:off x="2252663" y="966788"/>
              <a:ext cx="1203495" cy="1066800"/>
              <a:chOff x="2252663" y="966788"/>
              <a:chExt cx="1203495" cy="1066800"/>
            </a:xfrm>
          </p:grpSpPr>
          <p:pic>
            <p:nvPicPr>
              <p:cNvPr id="11" name="Graphic 10" descr="Man">
                <a:extLst>
                  <a:ext uri="{FF2B5EF4-FFF2-40B4-BE49-F238E27FC236}">
                    <a16:creationId xmlns:a16="http://schemas.microsoft.com/office/drawing/2014/main" id="{894DC599-2759-C54C-B2A7-5328637C0178}"/>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252663" y="1119188"/>
                <a:ext cx="914400" cy="914400"/>
              </a:xfrm>
              <a:prstGeom prst="rect">
                <a:avLst/>
              </a:prstGeom>
            </p:spPr>
          </p:pic>
          <p:pic>
            <p:nvPicPr>
              <p:cNvPr id="17" name="Graphic 16" descr="Apple">
                <a:extLst>
                  <a:ext uri="{FF2B5EF4-FFF2-40B4-BE49-F238E27FC236}">
                    <a16:creationId xmlns:a16="http://schemas.microsoft.com/office/drawing/2014/main" id="{7410AE88-D31F-DE42-AF3B-39FE750DE4B1}"/>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846559" y="966788"/>
                <a:ext cx="609599" cy="609599"/>
              </a:xfrm>
              <a:prstGeom prst="rect">
                <a:avLst/>
              </a:prstGeom>
            </p:spPr>
          </p:pic>
        </p:grpSp>
        <p:grpSp>
          <p:nvGrpSpPr>
            <p:cNvPr id="49" name="Group 48">
              <a:extLst>
                <a:ext uri="{FF2B5EF4-FFF2-40B4-BE49-F238E27FC236}">
                  <a16:creationId xmlns:a16="http://schemas.microsoft.com/office/drawing/2014/main" id="{B9C2E651-6A93-6145-819A-14280E7D5177}"/>
                </a:ext>
              </a:extLst>
            </p:cNvPr>
            <p:cNvGrpSpPr/>
            <p:nvPr/>
          </p:nvGrpSpPr>
          <p:grpSpPr>
            <a:xfrm>
              <a:off x="6621286" y="966788"/>
              <a:ext cx="1208252" cy="1219202"/>
              <a:chOff x="6621286" y="966788"/>
              <a:chExt cx="1208252" cy="1219202"/>
            </a:xfrm>
          </p:grpSpPr>
          <p:pic>
            <p:nvPicPr>
              <p:cNvPr id="18" name="Graphic 17" descr="Man">
                <a:extLst>
                  <a:ext uri="{FF2B5EF4-FFF2-40B4-BE49-F238E27FC236}">
                    <a16:creationId xmlns:a16="http://schemas.microsoft.com/office/drawing/2014/main" id="{0D88A63C-EF25-F64A-B344-FD367D4B4B2D}"/>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621286" y="1271590"/>
                <a:ext cx="914400" cy="914400"/>
              </a:xfrm>
              <a:prstGeom prst="rect">
                <a:avLst/>
              </a:prstGeom>
            </p:spPr>
          </p:pic>
          <p:pic>
            <p:nvPicPr>
              <p:cNvPr id="20" name="Graphic 19" descr="Whole pizza">
                <a:extLst>
                  <a:ext uri="{FF2B5EF4-FFF2-40B4-BE49-F238E27FC236}">
                    <a16:creationId xmlns:a16="http://schemas.microsoft.com/office/drawing/2014/main" id="{1D22763E-7AD0-484B-A2F6-658332755F2D}"/>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10425" y="966788"/>
                <a:ext cx="619113" cy="619113"/>
              </a:xfrm>
              <a:prstGeom prst="rect">
                <a:avLst/>
              </a:prstGeom>
            </p:spPr>
          </p:pic>
        </p:grpSp>
        <p:grpSp>
          <p:nvGrpSpPr>
            <p:cNvPr id="25" name="Group 24">
              <a:extLst>
                <a:ext uri="{FF2B5EF4-FFF2-40B4-BE49-F238E27FC236}">
                  <a16:creationId xmlns:a16="http://schemas.microsoft.com/office/drawing/2014/main" id="{9DEA953D-9669-864F-ACAC-73BCFCCE9603}"/>
                </a:ext>
              </a:extLst>
            </p:cNvPr>
            <p:cNvGrpSpPr/>
            <p:nvPr/>
          </p:nvGrpSpPr>
          <p:grpSpPr>
            <a:xfrm>
              <a:off x="4267193" y="4161868"/>
              <a:ext cx="1121073" cy="1219199"/>
              <a:chOff x="4267193" y="4161868"/>
              <a:chExt cx="1121073" cy="1219199"/>
            </a:xfrm>
          </p:grpSpPr>
          <p:pic>
            <p:nvPicPr>
              <p:cNvPr id="23" name="Graphic 22" descr="Woman">
                <a:extLst>
                  <a:ext uri="{FF2B5EF4-FFF2-40B4-BE49-F238E27FC236}">
                    <a16:creationId xmlns:a16="http://schemas.microsoft.com/office/drawing/2014/main" id="{DEA26CA8-5C66-9D4A-B188-A6A1B5B28A75}"/>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flipH="1">
                <a:off x="4267193" y="4466667"/>
                <a:ext cx="928671" cy="914400"/>
              </a:xfrm>
              <a:prstGeom prst="rect">
                <a:avLst/>
              </a:prstGeom>
            </p:spPr>
          </p:pic>
          <p:pic>
            <p:nvPicPr>
              <p:cNvPr id="24" name="Graphic 23" descr="Apple">
                <a:extLst>
                  <a:ext uri="{FF2B5EF4-FFF2-40B4-BE49-F238E27FC236}">
                    <a16:creationId xmlns:a16="http://schemas.microsoft.com/office/drawing/2014/main" id="{31087801-F2EB-5C43-8BD0-028FCE3E9479}"/>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flipH="1">
                <a:off x="4769153" y="4161868"/>
                <a:ext cx="619113" cy="609599"/>
              </a:xfrm>
              <a:prstGeom prst="rect">
                <a:avLst/>
              </a:prstGeom>
            </p:spPr>
          </p:pic>
        </p:grpSp>
        <p:grpSp>
          <p:nvGrpSpPr>
            <p:cNvPr id="26" name="Group 25">
              <a:extLst>
                <a:ext uri="{FF2B5EF4-FFF2-40B4-BE49-F238E27FC236}">
                  <a16:creationId xmlns:a16="http://schemas.microsoft.com/office/drawing/2014/main" id="{23D4BB91-11CD-0F40-8FF5-EDA1214C7946}"/>
                </a:ext>
              </a:extLst>
            </p:cNvPr>
            <p:cNvGrpSpPr/>
            <p:nvPr/>
          </p:nvGrpSpPr>
          <p:grpSpPr>
            <a:xfrm>
              <a:off x="3297537" y="4018651"/>
              <a:ext cx="1121073" cy="1219199"/>
              <a:chOff x="4267193" y="4161868"/>
              <a:chExt cx="1121073" cy="1219199"/>
            </a:xfrm>
          </p:grpSpPr>
          <p:pic>
            <p:nvPicPr>
              <p:cNvPr id="27" name="Graphic 26" descr="Woman">
                <a:extLst>
                  <a:ext uri="{FF2B5EF4-FFF2-40B4-BE49-F238E27FC236}">
                    <a16:creationId xmlns:a16="http://schemas.microsoft.com/office/drawing/2014/main" id="{03DBC707-3EC5-A84C-A2F1-CB7428E0FDFA}"/>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flipH="1">
                <a:off x="4267193" y="4466667"/>
                <a:ext cx="928671" cy="914400"/>
              </a:xfrm>
              <a:prstGeom prst="rect">
                <a:avLst/>
              </a:prstGeom>
            </p:spPr>
          </p:pic>
          <p:pic>
            <p:nvPicPr>
              <p:cNvPr id="28" name="Graphic 27" descr="Apple">
                <a:extLst>
                  <a:ext uri="{FF2B5EF4-FFF2-40B4-BE49-F238E27FC236}">
                    <a16:creationId xmlns:a16="http://schemas.microsoft.com/office/drawing/2014/main" id="{D30E2740-4544-C347-8737-4C5ABCF03A91}"/>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flipH="1">
                <a:off x="4769153" y="4161868"/>
                <a:ext cx="619113" cy="609599"/>
              </a:xfrm>
              <a:prstGeom prst="rect">
                <a:avLst/>
              </a:prstGeom>
            </p:spPr>
          </p:pic>
        </p:grpSp>
        <p:grpSp>
          <p:nvGrpSpPr>
            <p:cNvPr id="29" name="Group 28">
              <a:extLst>
                <a:ext uri="{FF2B5EF4-FFF2-40B4-BE49-F238E27FC236}">
                  <a16:creationId xmlns:a16="http://schemas.microsoft.com/office/drawing/2014/main" id="{42E0DBCB-D0C3-6548-A4D5-9433E54F3B2D}"/>
                </a:ext>
              </a:extLst>
            </p:cNvPr>
            <p:cNvGrpSpPr/>
            <p:nvPr/>
          </p:nvGrpSpPr>
          <p:grpSpPr>
            <a:xfrm>
              <a:off x="2461200" y="3801162"/>
              <a:ext cx="1121073" cy="1219199"/>
              <a:chOff x="4267193" y="4161868"/>
              <a:chExt cx="1121073" cy="1219199"/>
            </a:xfrm>
          </p:grpSpPr>
          <p:pic>
            <p:nvPicPr>
              <p:cNvPr id="30" name="Graphic 29" descr="Woman">
                <a:extLst>
                  <a:ext uri="{FF2B5EF4-FFF2-40B4-BE49-F238E27FC236}">
                    <a16:creationId xmlns:a16="http://schemas.microsoft.com/office/drawing/2014/main" id="{A07C4F76-3B8E-5E47-AF49-44D587B8FD14}"/>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flipH="1">
                <a:off x="4267193" y="4466667"/>
                <a:ext cx="928671" cy="914400"/>
              </a:xfrm>
              <a:prstGeom prst="rect">
                <a:avLst/>
              </a:prstGeom>
            </p:spPr>
          </p:pic>
          <p:pic>
            <p:nvPicPr>
              <p:cNvPr id="31" name="Graphic 30" descr="Apple">
                <a:extLst>
                  <a:ext uri="{FF2B5EF4-FFF2-40B4-BE49-F238E27FC236}">
                    <a16:creationId xmlns:a16="http://schemas.microsoft.com/office/drawing/2014/main" id="{B66A031D-0943-8843-83C1-96D3DEBDA40F}"/>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flipH="1">
                <a:off x="4769153" y="4161868"/>
                <a:ext cx="619113" cy="609599"/>
              </a:xfrm>
              <a:prstGeom prst="rect">
                <a:avLst/>
              </a:prstGeom>
            </p:spPr>
          </p:pic>
        </p:grpSp>
        <p:grpSp>
          <p:nvGrpSpPr>
            <p:cNvPr id="33" name="Group 32">
              <a:extLst>
                <a:ext uri="{FF2B5EF4-FFF2-40B4-BE49-F238E27FC236}">
                  <a16:creationId xmlns:a16="http://schemas.microsoft.com/office/drawing/2014/main" id="{4C5685DB-9ECC-5A4A-8FFA-BFF70590A785}"/>
                </a:ext>
              </a:extLst>
            </p:cNvPr>
            <p:cNvGrpSpPr/>
            <p:nvPr/>
          </p:nvGrpSpPr>
          <p:grpSpPr>
            <a:xfrm>
              <a:off x="8241932" y="4323450"/>
              <a:ext cx="1247762" cy="942277"/>
              <a:chOff x="7210425" y="4401248"/>
              <a:chExt cx="1247762" cy="942277"/>
            </a:xfrm>
          </p:grpSpPr>
          <p:pic>
            <p:nvPicPr>
              <p:cNvPr id="34" name="Graphic 33" descr="Woman">
                <a:extLst>
                  <a:ext uri="{FF2B5EF4-FFF2-40B4-BE49-F238E27FC236}">
                    <a16:creationId xmlns:a16="http://schemas.microsoft.com/office/drawing/2014/main" id="{FFFB27EB-FEBE-4C4D-8AE2-A845EF69ED29}"/>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10425" y="4429125"/>
                <a:ext cx="914400" cy="914400"/>
              </a:xfrm>
              <a:prstGeom prst="rect">
                <a:avLst/>
              </a:prstGeom>
            </p:spPr>
          </p:pic>
          <p:pic>
            <p:nvPicPr>
              <p:cNvPr id="35" name="Graphic 34" descr="Whole pizza">
                <a:extLst>
                  <a:ext uri="{FF2B5EF4-FFF2-40B4-BE49-F238E27FC236}">
                    <a16:creationId xmlns:a16="http://schemas.microsoft.com/office/drawing/2014/main" id="{BD90F179-E04B-3641-B7D8-B1EE4DB57CCC}"/>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839074" y="4401248"/>
                <a:ext cx="619113" cy="619113"/>
              </a:xfrm>
              <a:prstGeom prst="rect">
                <a:avLst/>
              </a:prstGeom>
            </p:spPr>
          </p:pic>
        </p:grpSp>
        <p:grpSp>
          <p:nvGrpSpPr>
            <p:cNvPr id="36" name="Group 35">
              <a:extLst>
                <a:ext uri="{FF2B5EF4-FFF2-40B4-BE49-F238E27FC236}">
                  <a16:creationId xmlns:a16="http://schemas.microsoft.com/office/drawing/2014/main" id="{89014053-BA9D-B544-9209-963DBE62BB50}"/>
                </a:ext>
              </a:extLst>
            </p:cNvPr>
            <p:cNvGrpSpPr/>
            <p:nvPr/>
          </p:nvGrpSpPr>
          <p:grpSpPr>
            <a:xfrm>
              <a:off x="6460761" y="3796404"/>
              <a:ext cx="1247762" cy="942277"/>
              <a:chOff x="7210425" y="4401248"/>
              <a:chExt cx="1247762" cy="942277"/>
            </a:xfrm>
          </p:grpSpPr>
          <p:pic>
            <p:nvPicPr>
              <p:cNvPr id="37" name="Graphic 36" descr="Woman">
                <a:extLst>
                  <a:ext uri="{FF2B5EF4-FFF2-40B4-BE49-F238E27FC236}">
                    <a16:creationId xmlns:a16="http://schemas.microsoft.com/office/drawing/2014/main" id="{B55C5400-B7BA-164B-BC6A-BDA3C8DF829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10425" y="4429125"/>
                <a:ext cx="914400" cy="914400"/>
              </a:xfrm>
              <a:prstGeom prst="rect">
                <a:avLst/>
              </a:prstGeom>
            </p:spPr>
          </p:pic>
          <p:pic>
            <p:nvPicPr>
              <p:cNvPr id="38" name="Graphic 37" descr="Whole pizza">
                <a:extLst>
                  <a:ext uri="{FF2B5EF4-FFF2-40B4-BE49-F238E27FC236}">
                    <a16:creationId xmlns:a16="http://schemas.microsoft.com/office/drawing/2014/main" id="{D4A099FB-47B8-F043-9F4F-0DB491F9A50D}"/>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839074" y="4401248"/>
                <a:ext cx="619113" cy="619113"/>
              </a:xfrm>
              <a:prstGeom prst="rect">
                <a:avLst/>
              </a:prstGeom>
            </p:spPr>
          </p:pic>
        </p:grpSp>
        <p:grpSp>
          <p:nvGrpSpPr>
            <p:cNvPr id="40" name="Group 39">
              <a:extLst>
                <a:ext uri="{FF2B5EF4-FFF2-40B4-BE49-F238E27FC236}">
                  <a16:creationId xmlns:a16="http://schemas.microsoft.com/office/drawing/2014/main" id="{A181E3C8-73C1-5A4C-AEE1-48B067D3E3C1}"/>
                </a:ext>
              </a:extLst>
            </p:cNvPr>
            <p:cNvGrpSpPr/>
            <p:nvPr/>
          </p:nvGrpSpPr>
          <p:grpSpPr>
            <a:xfrm>
              <a:off x="2936947" y="1422399"/>
              <a:ext cx="1203495" cy="1066800"/>
              <a:chOff x="2252663" y="966788"/>
              <a:chExt cx="1203495" cy="1066800"/>
            </a:xfrm>
          </p:grpSpPr>
          <p:pic>
            <p:nvPicPr>
              <p:cNvPr id="41" name="Graphic 40" descr="Man">
                <a:extLst>
                  <a:ext uri="{FF2B5EF4-FFF2-40B4-BE49-F238E27FC236}">
                    <a16:creationId xmlns:a16="http://schemas.microsoft.com/office/drawing/2014/main" id="{EE72AA2B-354F-A643-8C82-CAC0E662B2A3}"/>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252663" y="1119188"/>
                <a:ext cx="914400" cy="914400"/>
              </a:xfrm>
              <a:prstGeom prst="rect">
                <a:avLst/>
              </a:prstGeom>
            </p:spPr>
          </p:pic>
          <p:pic>
            <p:nvPicPr>
              <p:cNvPr id="42" name="Graphic 41" descr="Apple">
                <a:extLst>
                  <a:ext uri="{FF2B5EF4-FFF2-40B4-BE49-F238E27FC236}">
                    <a16:creationId xmlns:a16="http://schemas.microsoft.com/office/drawing/2014/main" id="{7912A8E3-A7F3-2E41-9F1E-AAAEB41F3E6D}"/>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846559" y="966788"/>
                <a:ext cx="609599" cy="609599"/>
              </a:xfrm>
              <a:prstGeom prst="rect">
                <a:avLst/>
              </a:prstGeom>
            </p:spPr>
          </p:pic>
        </p:grpSp>
        <p:grpSp>
          <p:nvGrpSpPr>
            <p:cNvPr id="43" name="Group 42">
              <a:extLst>
                <a:ext uri="{FF2B5EF4-FFF2-40B4-BE49-F238E27FC236}">
                  <a16:creationId xmlns:a16="http://schemas.microsoft.com/office/drawing/2014/main" id="{612E57AF-E91D-4E4B-A089-10C5A565FED0}"/>
                </a:ext>
              </a:extLst>
            </p:cNvPr>
            <p:cNvGrpSpPr/>
            <p:nvPr/>
          </p:nvGrpSpPr>
          <p:grpSpPr>
            <a:xfrm>
              <a:off x="3443549" y="332238"/>
              <a:ext cx="1203495" cy="1066800"/>
              <a:chOff x="2252663" y="966788"/>
              <a:chExt cx="1203495" cy="1066800"/>
            </a:xfrm>
          </p:grpSpPr>
          <p:pic>
            <p:nvPicPr>
              <p:cNvPr id="44" name="Graphic 43" descr="Man">
                <a:extLst>
                  <a:ext uri="{FF2B5EF4-FFF2-40B4-BE49-F238E27FC236}">
                    <a16:creationId xmlns:a16="http://schemas.microsoft.com/office/drawing/2014/main" id="{E7492F69-31B8-1247-8B94-2EEFDC5669A5}"/>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252663" y="1119188"/>
                <a:ext cx="914400" cy="914400"/>
              </a:xfrm>
              <a:prstGeom prst="rect">
                <a:avLst/>
              </a:prstGeom>
            </p:spPr>
          </p:pic>
          <p:pic>
            <p:nvPicPr>
              <p:cNvPr id="45" name="Graphic 44" descr="Apple">
                <a:extLst>
                  <a:ext uri="{FF2B5EF4-FFF2-40B4-BE49-F238E27FC236}">
                    <a16:creationId xmlns:a16="http://schemas.microsoft.com/office/drawing/2014/main" id="{363001A6-94FB-664A-AE7C-3BD9778FD241}"/>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846559" y="966788"/>
                <a:ext cx="609599" cy="609599"/>
              </a:xfrm>
              <a:prstGeom prst="rect">
                <a:avLst/>
              </a:prstGeom>
            </p:spPr>
          </p:pic>
        </p:grpSp>
        <p:grpSp>
          <p:nvGrpSpPr>
            <p:cNvPr id="46" name="Group 45">
              <a:extLst>
                <a:ext uri="{FF2B5EF4-FFF2-40B4-BE49-F238E27FC236}">
                  <a16:creationId xmlns:a16="http://schemas.microsoft.com/office/drawing/2014/main" id="{C8418455-05B9-A14E-9EDA-9E96CA02A0F7}"/>
                </a:ext>
              </a:extLst>
            </p:cNvPr>
            <p:cNvGrpSpPr/>
            <p:nvPr/>
          </p:nvGrpSpPr>
          <p:grpSpPr>
            <a:xfrm>
              <a:off x="4074089" y="1227933"/>
              <a:ext cx="1203495" cy="1066800"/>
              <a:chOff x="2252663" y="966788"/>
              <a:chExt cx="1203495" cy="1066800"/>
            </a:xfrm>
          </p:grpSpPr>
          <p:pic>
            <p:nvPicPr>
              <p:cNvPr id="47" name="Graphic 46" descr="Man">
                <a:extLst>
                  <a:ext uri="{FF2B5EF4-FFF2-40B4-BE49-F238E27FC236}">
                    <a16:creationId xmlns:a16="http://schemas.microsoft.com/office/drawing/2014/main" id="{85953E4F-C751-E145-B852-EF8E675482C3}"/>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252663" y="1119188"/>
                <a:ext cx="914400" cy="914400"/>
              </a:xfrm>
              <a:prstGeom prst="rect">
                <a:avLst/>
              </a:prstGeom>
            </p:spPr>
          </p:pic>
          <p:pic>
            <p:nvPicPr>
              <p:cNvPr id="48" name="Graphic 47" descr="Apple">
                <a:extLst>
                  <a:ext uri="{FF2B5EF4-FFF2-40B4-BE49-F238E27FC236}">
                    <a16:creationId xmlns:a16="http://schemas.microsoft.com/office/drawing/2014/main" id="{05970671-F2B6-9146-8EEB-968EF72AF26B}"/>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846559" y="966788"/>
                <a:ext cx="609599" cy="609599"/>
              </a:xfrm>
              <a:prstGeom prst="rect">
                <a:avLst/>
              </a:prstGeom>
            </p:spPr>
          </p:pic>
        </p:grpSp>
        <p:grpSp>
          <p:nvGrpSpPr>
            <p:cNvPr id="50" name="Group 49">
              <a:extLst>
                <a:ext uri="{FF2B5EF4-FFF2-40B4-BE49-F238E27FC236}">
                  <a16:creationId xmlns:a16="http://schemas.microsoft.com/office/drawing/2014/main" id="{53FD7F29-F927-934D-84BE-0F246FDCCCE1}"/>
                </a:ext>
              </a:extLst>
            </p:cNvPr>
            <p:cNvGrpSpPr/>
            <p:nvPr/>
          </p:nvGrpSpPr>
          <p:grpSpPr>
            <a:xfrm>
              <a:off x="7948080" y="770732"/>
              <a:ext cx="1208252" cy="1219202"/>
              <a:chOff x="6621286" y="966788"/>
              <a:chExt cx="1208252" cy="1219202"/>
            </a:xfrm>
          </p:grpSpPr>
          <p:pic>
            <p:nvPicPr>
              <p:cNvPr id="51" name="Graphic 50" descr="Man">
                <a:extLst>
                  <a:ext uri="{FF2B5EF4-FFF2-40B4-BE49-F238E27FC236}">
                    <a16:creationId xmlns:a16="http://schemas.microsoft.com/office/drawing/2014/main" id="{56C428A8-880B-EE4F-BE12-EEE573F67608}"/>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621286" y="1271590"/>
                <a:ext cx="914400" cy="914400"/>
              </a:xfrm>
              <a:prstGeom prst="rect">
                <a:avLst/>
              </a:prstGeom>
            </p:spPr>
          </p:pic>
          <p:pic>
            <p:nvPicPr>
              <p:cNvPr id="52" name="Graphic 51" descr="Whole pizza">
                <a:extLst>
                  <a:ext uri="{FF2B5EF4-FFF2-40B4-BE49-F238E27FC236}">
                    <a16:creationId xmlns:a16="http://schemas.microsoft.com/office/drawing/2014/main" id="{6B700C26-B9B9-3E45-8BE9-9F86E4674521}"/>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10425" y="966788"/>
                <a:ext cx="619113" cy="619113"/>
              </a:xfrm>
              <a:prstGeom prst="rect">
                <a:avLst/>
              </a:prstGeom>
            </p:spPr>
          </p:pic>
        </p:grpSp>
        <p:grpSp>
          <p:nvGrpSpPr>
            <p:cNvPr id="53" name="Group 52">
              <a:extLst>
                <a:ext uri="{FF2B5EF4-FFF2-40B4-BE49-F238E27FC236}">
                  <a16:creationId xmlns:a16="http://schemas.microsoft.com/office/drawing/2014/main" id="{3BFA752D-EE1F-C24B-9909-B0D6D149DB43}"/>
                </a:ext>
              </a:extLst>
            </p:cNvPr>
            <p:cNvGrpSpPr/>
            <p:nvPr/>
          </p:nvGrpSpPr>
          <p:grpSpPr>
            <a:xfrm>
              <a:off x="8576011" y="1221474"/>
              <a:ext cx="1208252" cy="1219202"/>
              <a:chOff x="6621286" y="966788"/>
              <a:chExt cx="1208252" cy="1219202"/>
            </a:xfrm>
          </p:grpSpPr>
          <p:pic>
            <p:nvPicPr>
              <p:cNvPr id="54" name="Graphic 53" descr="Man">
                <a:extLst>
                  <a:ext uri="{FF2B5EF4-FFF2-40B4-BE49-F238E27FC236}">
                    <a16:creationId xmlns:a16="http://schemas.microsoft.com/office/drawing/2014/main" id="{DCF289F2-168C-B643-B264-D633C782AA90}"/>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621286" y="1271590"/>
                <a:ext cx="914400" cy="914400"/>
              </a:xfrm>
              <a:prstGeom prst="rect">
                <a:avLst/>
              </a:prstGeom>
            </p:spPr>
          </p:pic>
          <p:pic>
            <p:nvPicPr>
              <p:cNvPr id="55" name="Graphic 54" descr="Whole pizza">
                <a:extLst>
                  <a:ext uri="{FF2B5EF4-FFF2-40B4-BE49-F238E27FC236}">
                    <a16:creationId xmlns:a16="http://schemas.microsoft.com/office/drawing/2014/main" id="{087CC11F-B337-0A45-9BC7-845CCC8A95C8}"/>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10425" y="966788"/>
                <a:ext cx="619113" cy="619113"/>
              </a:xfrm>
              <a:prstGeom prst="rect">
                <a:avLst/>
              </a:prstGeom>
            </p:spPr>
          </p:pic>
        </p:grpSp>
        <p:grpSp>
          <p:nvGrpSpPr>
            <p:cNvPr id="56" name="Group 55">
              <a:extLst>
                <a:ext uri="{FF2B5EF4-FFF2-40B4-BE49-F238E27FC236}">
                  <a16:creationId xmlns:a16="http://schemas.microsoft.com/office/drawing/2014/main" id="{F1900CC5-8F05-C94E-9DBC-F19DFD5CA587}"/>
                </a:ext>
              </a:extLst>
            </p:cNvPr>
            <p:cNvGrpSpPr/>
            <p:nvPr/>
          </p:nvGrpSpPr>
          <p:grpSpPr>
            <a:xfrm>
              <a:off x="7028917" y="1589877"/>
              <a:ext cx="1208252" cy="1219202"/>
              <a:chOff x="6621286" y="966788"/>
              <a:chExt cx="1208252" cy="1219202"/>
            </a:xfrm>
          </p:grpSpPr>
          <p:pic>
            <p:nvPicPr>
              <p:cNvPr id="57" name="Graphic 56" descr="Man">
                <a:extLst>
                  <a:ext uri="{FF2B5EF4-FFF2-40B4-BE49-F238E27FC236}">
                    <a16:creationId xmlns:a16="http://schemas.microsoft.com/office/drawing/2014/main" id="{1EFA1900-5073-B347-A7A2-2ACB05BB6F4E}"/>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621286" y="1271590"/>
                <a:ext cx="914400" cy="914400"/>
              </a:xfrm>
              <a:prstGeom prst="rect">
                <a:avLst/>
              </a:prstGeom>
            </p:spPr>
          </p:pic>
          <p:pic>
            <p:nvPicPr>
              <p:cNvPr id="58" name="Graphic 57" descr="Whole pizza">
                <a:extLst>
                  <a:ext uri="{FF2B5EF4-FFF2-40B4-BE49-F238E27FC236}">
                    <a16:creationId xmlns:a16="http://schemas.microsoft.com/office/drawing/2014/main" id="{9A945F68-B503-1C47-B235-A3402A857C07}"/>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10425" y="966788"/>
                <a:ext cx="619113" cy="619113"/>
              </a:xfrm>
              <a:prstGeom prst="rect">
                <a:avLst/>
              </a:prstGeom>
            </p:spPr>
          </p:pic>
        </p:grpSp>
      </p:grpSp>
      <p:cxnSp>
        <p:nvCxnSpPr>
          <p:cNvPr id="61" name="Straight Arrow Connector 60">
            <a:extLst>
              <a:ext uri="{FF2B5EF4-FFF2-40B4-BE49-F238E27FC236}">
                <a16:creationId xmlns:a16="http://schemas.microsoft.com/office/drawing/2014/main" id="{FD8FF6A4-3268-074C-B1CB-CCD6D9377ECC}"/>
              </a:ext>
            </a:extLst>
          </p:cNvPr>
          <p:cNvCxnSpPr>
            <a:cxnSpLocks/>
          </p:cNvCxnSpPr>
          <p:nvPr/>
        </p:nvCxnSpPr>
        <p:spPr>
          <a:xfrm flipV="1">
            <a:off x="8378185" y="3905881"/>
            <a:ext cx="1251590" cy="1680532"/>
          </a:xfrm>
          <a:prstGeom prst="straightConnector1">
            <a:avLst/>
          </a:prstGeom>
          <a:ln w="1270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EECDE14A-7405-5242-A68E-66A37EE61FC1}"/>
              </a:ext>
            </a:extLst>
          </p:cNvPr>
          <p:cNvSpPr txBox="1"/>
          <p:nvPr/>
        </p:nvSpPr>
        <p:spPr>
          <a:xfrm>
            <a:off x="9244012" y="4643438"/>
            <a:ext cx="2350745" cy="646331"/>
          </a:xfrm>
          <a:prstGeom prst="rect">
            <a:avLst/>
          </a:prstGeom>
          <a:noFill/>
        </p:spPr>
        <p:txBody>
          <a:bodyPr wrap="square" rtlCol="0">
            <a:spAutoFit/>
          </a:bodyPr>
          <a:lstStyle/>
          <a:p>
            <a:r>
              <a:rPr lang="en-US" sz="3600" dirty="0">
                <a:solidFill>
                  <a:srgbClr val="FF0000"/>
                </a:solidFill>
              </a:rPr>
              <a:t>s (gender)</a:t>
            </a:r>
          </a:p>
        </p:txBody>
      </p:sp>
      <p:cxnSp>
        <p:nvCxnSpPr>
          <p:cNvPr id="64" name="Straight Arrow Connector 63">
            <a:extLst>
              <a:ext uri="{FF2B5EF4-FFF2-40B4-BE49-F238E27FC236}">
                <a16:creationId xmlns:a16="http://schemas.microsoft.com/office/drawing/2014/main" id="{510B3E57-1991-DF46-9849-E142DA48B1EF}"/>
              </a:ext>
            </a:extLst>
          </p:cNvPr>
          <p:cNvCxnSpPr>
            <a:cxnSpLocks/>
          </p:cNvCxnSpPr>
          <p:nvPr/>
        </p:nvCxnSpPr>
        <p:spPr>
          <a:xfrm>
            <a:off x="4842748" y="1480572"/>
            <a:ext cx="1466773" cy="1093645"/>
          </a:xfrm>
          <a:prstGeom prst="straightConnector1">
            <a:avLst/>
          </a:prstGeom>
          <a:ln w="1270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ADB824D-AFD9-E441-BBE3-3F2F7A657640}"/>
              </a:ext>
            </a:extLst>
          </p:cNvPr>
          <p:cNvSpPr txBox="1"/>
          <p:nvPr/>
        </p:nvSpPr>
        <p:spPr>
          <a:xfrm>
            <a:off x="5753465" y="1424236"/>
            <a:ext cx="3844385" cy="646331"/>
          </a:xfrm>
          <a:prstGeom prst="rect">
            <a:avLst/>
          </a:prstGeom>
          <a:noFill/>
        </p:spPr>
        <p:txBody>
          <a:bodyPr wrap="square" rtlCol="0">
            <a:spAutoFit/>
          </a:bodyPr>
          <a:lstStyle/>
          <a:p>
            <a:r>
              <a:rPr lang="en-US" sz="3600" dirty="0">
                <a:solidFill>
                  <a:srgbClr val="00B050"/>
                </a:solidFill>
              </a:rPr>
              <a:t>y (food preference)</a:t>
            </a:r>
          </a:p>
        </p:txBody>
      </p:sp>
      <p:sp>
        <p:nvSpPr>
          <p:cNvPr id="3" name="Slide Number Placeholder 2">
            <a:extLst>
              <a:ext uri="{FF2B5EF4-FFF2-40B4-BE49-F238E27FC236}">
                <a16:creationId xmlns:a16="http://schemas.microsoft.com/office/drawing/2014/main" id="{E4ECE43A-8D0F-BB49-AC72-6FA2AA59C21B}"/>
              </a:ext>
            </a:extLst>
          </p:cNvPr>
          <p:cNvSpPr>
            <a:spLocks noGrp="1"/>
          </p:cNvSpPr>
          <p:nvPr>
            <p:ph type="sldNum" sz="quarter" idx="12"/>
          </p:nvPr>
        </p:nvSpPr>
        <p:spPr/>
        <p:txBody>
          <a:bodyPr/>
          <a:lstStyle/>
          <a:p>
            <a:fld id="{AE094A41-18F9-0249-8374-500E481CA28C}" type="slidenum">
              <a:rPr lang="en-US" smtClean="0"/>
              <a:t>24</a:t>
            </a:fld>
            <a:endParaRPr lang="en-US" dirty="0"/>
          </a:p>
        </p:txBody>
      </p:sp>
      <p:sp>
        <p:nvSpPr>
          <p:cNvPr id="4" name="Date Placeholder 3">
            <a:extLst>
              <a:ext uri="{FF2B5EF4-FFF2-40B4-BE49-F238E27FC236}">
                <a16:creationId xmlns:a16="http://schemas.microsoft.com/office/drawing/2014/main" id="{B11F1229-3171-924D-BBE6-6A927B41C479}"/>
              </a:ext>
            </a:extLst>
          </p:cNvPr>
          <p:cNvSpPr>
            <a:spLocks noGrp="1"/>
          </p:cNvSpPr>
          <p:nvPr>
            <p:ph type="dt" sz="half" idx="10"/>
          </p:nvPr>
        </p:nvSpPr>
        <p:spPr/>
        <p:txBody>
          <a:bodyPr/>
          <a:lstStyle/>
          <a:p>
            <a:fld id="{762A12F2-5A51-9D41-ADB1-251D7C3735FA}" type="datetime1">
              <a:rPr lang="en-US" smtClean="0"/>
              <a:t>4/18/23</a:t>
            </a:fld>
            <a:endParaRPr lang="en-US" dirty="0"/>
          </a:p>
        </p:txBody>
      </p:sp>
      <p:sp>
        <p:nvSpPr>
          <p:cNvPr id="60" name="Title 1">
            <a:extLst>
              <a:ext uri="{FF2B5EF4-FFF2-40B4-BE49-F238E27FC236}">
                <a16:creationId xmlns:a16="http://schemas.microsoft.com/office/drawing/2014/main" id="{471A473E-A25E-E041-A653-DD5792198AD5}"/>
              </a:ext>
            </a:extLst>
          </p:cNvPr>
          <p:cNvSpPr txBox="1">
            <a:spLocks/>
          </p:cNvSpPr>
          <p:nvPr/>
        </p:nvSpPr>
        <p:spPr>
          <a:xfrm>
            <a:off x="381375" y="231839"/>
            <a:ext cx="11582400" cy="9110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a:t>Privacy-Preserving Feature Learning</a:t>
            </a:r>
            <a:endParaRPr lang="en-US" b="1" dirty="0"/>
          </a:p>
        </p:txBody>
      </p:sp>
      <p:sp>
        <p:nvSpPr>
          <p:cNvPr id="2" name="TextBox 1">
            <a:extLst>
              <a:ext uri="{FF2B5EF4-FFF2-40B4-BE49-F238E27FC236}">
                <a16:creationId xmlns:a16="http://schemas.microsoft.com/office/drawing/2014/main" id="{7ABC630D-0DB2-04AA-0EFF-F03B5D1FB1D1}"/>
              </a:ext>
            </a:extLst>
          </p:cNvPr>
          <p:cNvSpPr txBox="1"/>
          <p:nvPr/>
        </p:nvSpPr>
        <p:spPr>
          <a:xfrm>
            <a:off x="8450706" y="3374477"/>
            <a:ext cx="1617430" cy="523220"/>
          </a:xfrm>
          <a:prstGeom prst="rect">
            <a:avLst/>
          </a:prstGeom>
          <a:noFill/>
        </p:spPr>
        <p:txBody>
          <a:bodyPr wrap="none" rtlCol="0">
            <a:spAutoFit/>
          </a:bodyPr>
          <a:lstStyle/>
          <a:p>
            <a:r>
              <a:rPr lang="en-GB" sz="2800" dirty="0"/>
              <a:t>sensitive  </a:t>
            </a:r>
          </a:p>
        </p:txBody>
      </p:sp>
      <p:sp>
        <p:nvSpPr>
          <p:cNvPr id="7" name="TextBox 6">
            <a:extLst>
              <a:ext uri="{FF2B5EF4-FFF2-40B4-BE49-F238E27FC236}">
                <a16:creationId xmlns:a16="http://schemas.microsoft.com/office/drawing/2014/main" id="{BB3671F8-E85B-3FD8-6323-EB29E48D3D19}"/>
              </a:ext>
            </a:extLst>
          </p:cNvPr>
          <p:cNvSpPr txBox="1"/>
          <p:nvPr/>
        </p:nvSpPr>
        <p:spPr>
          <a:xfrm>
            <a:off x="8242357" y="1013762"/>
            <a:ext cx="2133789" cy="523220"/>
          </a:xfrm>
          <a:prstGeom prst="rect">
            <a:avLst/>
          </a:prstGeom>
          <a:noFill/>
        </p:spPr>
        <p:txBody>
          <a:bodyPr wrap="none" rtlCol="0">
            <a:spAutoFit/>
          </a:bodyPr>
          <a:lstStyle/>
          <a:p>
            <a:r>
              <a:rPr lang="en-GB" sz="2800" dirty="0"/>
              <a:t>not-sensitive </a:t>
            </a:r>
          </a:p>
        </p:txBody>
      </p:sp>
    </p:spTree>
    <p:extLst>
      <p:ext uri="{BB962C8B-B14F-4D97-AF65-F5344CB8AC3E}">
        <p14:creationId xmlns:p14="http://schemas.microsoft.com/office/powerpoint/2010/main" val="3163409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F9FC-DEE7-D583-3B4A-8FCB3B8238D7}"/>
              </a:ext>
            </a:extLst>
          </p:cNvPr>
          <p:cNvSpPr>
            <a:spLocks noGrp="1"/>
          </p:cNvSpPr>
          <p:nvPr>
            <p:ph type="title"/>
          </p:nvPr>
        </p:nvSpPr>
        <p:spPr>
          <a:xfrm>
            <a:off x="350520" y="136525"/>
            <a:ext cx="10515600" cy="1325563"/>
          </a:xfrm>
        </p:spPr>
        <p:txBody>
          <a:bodyPr>
            <a:normAutofit/>
          </a:bodyPr>
          <a:lstStyle/>
          <a:p>
            <a:r>
              <a:rPr lang="en-GB" sz="6000" b="1" dirty="0"/>
              <a:t>Quality and integrity of data.</a:t>
            </a:r>
          </a:p>
        </p:txBody>
      </p:sp>
      <p:sp>
        <p:nvSpPr>
          <p:cNvPr id="3" name="Content Placeholder 2">
            <a:extLst>
              <a:ext uri="{FF2B5EF4-FFF2-40B4-BE49-F238E27FC236}">
                <a16:creationId xmlns:a16="http://schemas.microsoft.com/office/drawing/2014/main" id="{3F09CCD0-4CEF-2EDA-9365-37C090AB7D47}"/>
              </a:ext>
            </a:extLst>
          </p:cNvPr>
          <p:cNvSpPr>
            <a:spLocks noGrp="1"/>
          </p:cNvSpPr>
          <p:nvPr>
            <p:ph idx="1"/>
          </p:nvPr>
        </p:nvSpPr>
        <p:spPr>
          <a:xfrm>
            <a:off x="423949" y="1292312"/>
            <a:ext cx="10929851" cy="2690409"/>
          </a:xfrm>
        </p:spPr>
        <p:txBody>
          <a:bodyPr>
            <a:noAutofit/>
          </a:bodyPr>
          <a:lstStyle/>
          <a:p>
            <a:pPr marL="0" indent="0">
              <a:lnSpc>
                <a:spcPct val="150000"/>
              </a:lnSpc>
              <a:buNone/>
            </a:pPr>
            <a:r>
              <a:rPr lang="en-GB" i="1" dirty="0"/>
              <a:t>“…When data is gathered, it may contain </a:t>
            </a:r>
            <a:r>
              <a:rPr lang="en-GB" i="1" dirty="0">
                <a:solidFill>
                  <a:srgbClr val="FF0000"/>
                </a:solidFill>
              </a:rPr>
              <a:t>socially constructed biases, inaccuracies, errors and mistakes</a:t>
            </a:r>
            <a:r>
              <a:rPr lang="en-GB" i="1" dirty="0"/>
              <a:t>. This needs to be addressed prior to training with any given data set. In addition, the </a:t>
            </a:r>
            <a:r>
              <a:rPr lang="en-GB" i="1" dirty="0">
                <a:solidFill>
                  <a:srgbClr val="FF0000"/>
                </a:solidFill>
              </a:rPr>
              <a:t>integrity of the data</a:t>
            </a:r>
            <a:r>
              <a:rPr lang="en-GB" i="1" dirty="0"/>
              <a:t> must be ensured…” </a:t>
            </a:r>
          </a:p>
        </p:txBody>
      </p:sp>
      <p:sp>
        <p:nvSpPr>
          <p:cNvPr id="5" name="Slide Number Placeholder 4">
            <a:extLst>
              <a:ext uri="{FF2B5EF4-FFF2-40B4-BE49-F238E27FC236}">
                <a16:creationId xmlns:a16="http://schemas.microsoft.com/office/drawing/2014/main" id="{F35E673A-5E1E-793C-82CD-1E54235AFCAE}"/>
              </a:ext>
            </a:extLst>
          </p:cNvPr>
          <p:cNvSpPr>
            <a:spLocks noGrp="1"/>
          </p:cNvSpPr>
          <p:nvPr>
            <p:ph type="sldNum" sz="quarter" idx="12"/>
          </p:nvPr>
        </p:nvSpPr>
        <p:spPr/>
        <p:txBody>
          <a:bodyPr/>
          <a:lstStyle/>
          <a:p>
            <a:fld id="{AC1633F7-ACB1-754E-B76E-ED72C708EAF6}" type="slidenum">
              <a:rPr lang="en-AT" smtClean="0"/>
              <a:pPr/>
              <a:t>25</a:t>
            </a:fld>
            <a:endParaRPr lang="en-AT" dirty="0"/>
          </a:p>
        </p:txBody>
      </p:sp>
      <p:sp>
        <p:nvSpPr>
          <p:cNvPr id="6" name="TextBox 5">
            <a:extLst>
              <a:ext uri="{FF2B5EF4-FFF2-40B4-BE49-F238E27FC236}">
                <a16:creationId xmlns:a16="http://schemas.microsoft.com/office/drawing/2014/main" id="{976921BE-8586-4086-DFD7-B90C98689C1A}"/>
              </a:ext>
            </a:extLst>
          </p:cNvPr>
          <p:cNvSpPr txBox="1"/>
          <p:nvPr/>
        </p:nvSpPr>
        <p:spPr>
          <a:xfrm>
            <a:off x="423949" y="4107706"/>
            <a:ext cx="8868907" cy="707886"/>
          </a:xfrm>
          <a:prstGeom prst="rect">
            <a:avLst/>
          </a:prstGeom>
          <a:noFill/>
        </p:spPr>
        <p:txBody>
          <a:bodyPr wrap="square" rtlCol="0">
            <a:spAutoFit/>
          </a:bodyPr>
          <a:lstStyle/>
          <a:p>
            <a:pPr marL="457200" indent="-457200">
              <a:buFont typeface="Arial" panose="020B0604020202020204" pitchFamily="34" charset="0"/>
              <a:buChar char="•"/>
            </a:pPr>
            <a:r>
              <a:rPr lang="en-GB" sz="4000" dirty="0"/>
              <a:t>feature and label values might be noisy </a:t>
            </a:r>
          </a:p>
        </p:txBody>
      </p:sp>
      <p:sp>
        <p:nvSpPr>
          <p:cNvPr id="7" name="Date Placeholder 6">
            <a:extLst>
              <a:ext uri="{FF2B5EF4-FFF2-40B4-BE49-F238E27FC236}">
                <a16:creationId xmlns:a16="http://schemas.microsoft.com/office/drawing/2014/main" id="{1EC3ACD6-4D31-0215-4211-54A3F48BAE2E}"/>
              </a:ext>
            </a:extLst>
          </p:cNvPr>
          <p:cNvSpPr>
            <a:spLocks noGrp="1"/>
          </p:cNvSpPr>
          <p:nvPr>
            <p:ph type="dt" sz="half" idx="10"/>
          </p:nvPr>
        </p:nvSpPr>
        <p:spPr/>
        <p:txBody>
          <a:bodyPr/>
          <a:lstStyle/>
          <a:p>
            <a:fld id="{4758769C-EAE4-7440-9355-27AE515977F6}" type="datetime1">
              <a:rPr lang="en-US" smtClean="0"/>
              <a:t>4/18/23</a:t>
            </a:fld>
            <a:endParaRPr lang="en-AT"/>
          </a:p>
        </p:txBody>
      </p:sp>
    </p:spTree>
    <p:extLst>
      <p:ext uri="{BB962C8B-B14F-4D97-AF65-F5344CB8AC3E}">
        <p14:creationId xmlns:p14="http://schemas.microsoft.com/office/powerpoint/2010/main" val="2731351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F9FC-DEE7-D583-3B4A-8FCB3B8238D7}"/>
              </a:ext>
            </a:extLst>
          </p:cNvPr>
          <p:cNvSpPr>
            <a:spLocks noGrp="1"/>
          </p:cNvSpPr>
          <p:nvPr>
            <p:ph type="title"/>
          </p:nvPr>
        </p:nvSpPr>
        <p:spPr>
          <a:xfrm>
            <a:off x="350520" y="136525"/>
            <a:ext cx="10515600" cy="1325563"/>
          </a:xfrm>
        </p:spPr>
        <p:txBody>
          <a:bodyPr>
            <a:normAutofit/>
          </a:bodyPr>
          <a:lstStyle/>
          <a:p>
            <a:r>
              <a:rPr lang="en-GB" sz="6000" b="1" dirty="0"/>
              <a:t>Check Datasheet ! </a:t>
            </a:r>
          </a:p>
        </p:txBody>
      </p:sp>
      <p:sp>
        <p:nvSpPr>
          <p:cNvPr id="5" name="Slide Number Placeholder 4">
            <a:extLst>
              <a:ext uri="{FF2B5EF4-FFF2-40B4-BE49-F238E27FC236}">
                <a16:creationId xmlns:a16="http://schemas.microsoft.com/office/drawing/2014/main" id="{F35E673A-5E1E-793C-82CD-1E54235AFCAE}"/>
              </a:ext>
            </a:extLst>
          </p:cNvPr>
          <p:cNvSpPr>
            <a:spLocks noGrp="1"/>
          </p:cNvSpPr>
          <p:nvPr>
            <p:ph type="sldNum" sz="quarter" idx="12"/>
          </p:nvPr>
        </p:nvSpPr>
        <p:spPr/>
        <p:txBody>
          <a:bodyPr/>
          <a:lstStyle/>
          <a:p>
            <a:fld id="{AC1633F7-ACB1-754E-B76E-ED72C708EAF6}" type="slidenum">
              <a:rPr lang="en-AT" smtClean="0"/>
              <a:pPr/>
              <a:t>26</a:t>
            </a:fld>
            <a:endParaRPr lang="en-AT" dirty="0"/>
          </a:p>
        </p:txBody>
      </p:sp>
      <p:sp>
        <p:nvSpPr>
          <p:cNvPr id="7" name="Date Placeholder 6">
            <a:extLst>
              <a:ext uri="{FF2B5EF4-FFF2-40B4-BE49-F238E27FC236}">
                <a16:creationId xmlns:a16="http://schemas.microsoft.com/office/drawing/2014/main" id="{1EC3ACD6-4D31-0215-4211-54A3F48BAE2E}"/>
              </a:ext>
            </a:extLst>
          </p:cNvPr>
          <p:cNvSpPr>
            <a:spLocks noGrp="1"/>
          </p:cNvSpPr>
          <p:nvPr>
            <p:ph type="dt" sz="half" idx="10"/>
          </p:nvPr>
        </p:nvSpPr>
        <p:spPr/>
        <p:txBody>
          <a:bodyPr/>
          <a:lstStyle/>
          <a:p>
            <a:fld id="{A9A1F515-11F1-F24C-95EB-8DCB5E1F9F22}" type="datetime1">
              <a:rPr lang="en-US" smtClean="0"/>
              <a:t>4/18/23</a:t>
            </a:fld>
            <a:endParaRPr lang="en-AT"/>
          </a:p>
        </p:txBody>
      </p:sp>
      <p:pic>
        <p:nvPicPr>
          <p:cNvPr id="11" name="Picture 10" descr="Graphical user interface, text, application, email&#10;&#10;Description automatically generated">
            <a:extLst>
              <a:ext uri="{FF2B5EF4-FFF2-40B4-BE49-F238E27FC236}">
                <a16:creationId xmlns:a16="http://schemas.microsoft.com/office/drawing/2014/main" id="{8447923C-12A0-164C-A497-82865F2D9A41}"/>
              </a:ext>
            </a:extLst>
          </p:cNvPr>
          <p:cNvPicPr>
            <a:picLocks noChangeAspect="1"/>
          </p:cNvPicPr>
          <p:nvPr/>
        </p:nvPicPr>
        <p:blipFill rotWithShape="1">
          <a:blip r:embed="rId2"/>
          <a:srcRect l="1590" r="12254" b="11301"/>
          <a:stretch/>
        </p:blipFill>
        <p:spPr>
          <a:xfrm>
            <a:off x="159487" y="1024655"/>
            <a:ext cx="11391815" cy="4316505"/>
          </a:xfrm>
          <a:prstGeom prst="rect">
            <a:avLst/>
          </a:prstGeom>
        </p:spPr>
      </p:pic>
      <p:sp>
        <p:nvSpPr>
          <p:cNvPr id="12" name="TextBox 11">
            <a:extLst>
              <a:ext uri="{FF2B5EF4-FFF2-40B4-BE49-F238E27FC236}">
                <a16:creationId xmlns:a16="http://schemas.microsoft.com/office/drawing/2014/main" id="{8BDBA4F4-1F9B-EB08-68E5-A78BACF0477B}"/>
              </a:ext>
            </a:extLst>
          </p:cNvPr>
          <p:cNvSpPr txBox="1"/>
          <p:nvPr/>
        </p:nvSpPr>
        <p:spPr>
          <a:xfrm>
            <a:off x="934417" y="5464035"/>
            <a:ext cx="6208366" cy="769441"/>
          </a:xfrm>
          <a:prstGeom prst="rect">
            <a:avLst/>
          </a:prstGeom>
          <a:noFill/>
        </p:spPr>
        <p:txBody>
          <a:bodyPr wrap="none" rtlCol="0">
            <a:spAutoFit/>
          </a:bodyPr>
          <a:lstStyle/>
          <a:p>
            <a:r>
              <a:rPr lang="en-GB" sz="4400" dirty="0"/>
              <a:t>https://</a:t>
            </a:r>
            <a:r>
              <a:rPr lang="en-GB" sz="4400" dirty="0" err="1"/>
              <a:t>www.digikey.at</a:t>
            </a:r>
            <a:r>
              <a:rPr lang="en-GB" sz="4400" dirty="0"/>
              <a:t>/</a:t>
            </a:r>
            <a:r>
              <a:rPr lang="en-GB" sz="4400" dirty="0" err="1"/>
              <a:t>en</a:t>
            </a:r>
            <a:endParaRPr lang="en-GB" sz="4400" dirty="0"/>
          </a:p>
        </p:txBody>
      </p:sp>
    </p:spTree>
    <p:extLst>
      <p:ext uri="{BB962C8B-B14F-4D97-AF65-F5344CB8AC3E}">
        <p14:creationId xmlns:p14="http://schemas.microsoft.com/office/powerpoint/2010/main" val="1133164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8BBB-0AD9-F21A-BE6C-B929B5D0F978}"/>
              </a:ext>
            </a:extLst>
          </p:cNvPr>
          <p:cNvSpPr>
            <a:spLocks noGrp="1"/>
          </p:cNvSpPr>
          <p:nvPr>
            <p:ph type="title"/>
          </p:nvPr>
        </p:nvSpPr>
        <p:spPr/>
        <p:txBody>
          <a:bodyPr>
            <a:normAutofit/>
          </a:bodyPr>
          <a:lstStyle/>
          <a:p>
            <a:r>
              <a:rPr lang="en-GB" sz="6000" b="1" dirty="0"/>
              <a:t>Access to data.</a:t>
            </a:r>
          </a:p>
        </p:txBody>
      </p:sp>
      <p:sp>
        <p:nvSpPr>
          <p:cNvPr id="3" name="Content Placeholder 2">
            <a:extLst>
              <a:ext uri="{FF2B5EF4-FFF2-40B4-BE49-F238E27FC236}">
                <a16:creationId xmlns:a16="http://schemas.microsoft.com/office/drawing/2014/main" id="{5A8FAA9E-8542-6A5C-6A40-C95335B7D31F}"/>
              </a:ext>
            </a:extLst>
          </p:cNvPr>
          <p:cNvSpPr>
            <a:spLocks noGrp="1"/>
          </p:cNvSpPr>
          <p:nvPr>
            <p:ph idx="1"/>
          </p:nvPr>
        </p:nvSpPr>
        <p:spPr>
          <a:xfrm>
            <a:off x="504305" y="2086344"/>
            <a:ext cx="10849495" cy="3761563"/>
          </a:xfrm>
        </p:spPr>
        <p:txBody>
          <a:bodyPr>
            <a:noAutofit/>
          </a:bodyPr>
          <a:lstStyle/>
          <a:p>
            <a:r>
              <a:rPr lang="en-GB" sz="3200" i="1" dirty="0"/>
              <a:t>“…data protocols governing data access..”</a:t>
            </a:r>
          </a:p>
          <a:p>
            <a:pPr marL="0" indent="0">
              <a:buNone/>
            </a:pPr>
            <a:endParaRPr lang="en-GB" sz="3200" dirty="0"/>
          </a:p>
          <a:p>
            <a:r>
              <a:rPr lang="en-GB" sz="3200" i="1" dirty="0"/>
              <a:t>"..who can access data and under which circumstances. </a:t>
            </a:r>
          </a:p>
          <a:p>
            <a:pPr marL="0" indent="0">
              <a:buNone/>
            </a:pPr>
            <a:endParaRPr lang="en-GB" sz="3200" dirty="0"/>
          </a:p>
          <a:p>
            <a:r>
              <a:rPr lang="en-GB" sz="3200" i="1" dirty="0"/>
              <a:t>“…only qualified personnel with the competence and need to access individual’s data should be allowed to do so….”</a:t>
            </a:r>
          </a:p>
        </p:txBody>
      </p:sp>
      <p:sp>
        <p:nvSpPr>
          <p:cNvPr id="5" name="Slide Number Placeholder 4">
            <a:extLst>
              <a:ext uri="{FF2B5EF4-FFF2-40B4-BE49-F238E27FC236}">
                <a16:creationId xmlns:a16="http://schemas.microsoft.com/office/drawing/2014/main" id="{9213A413-015A-7770-BD31-1DAD177E2C3F}"/>
              </a:ext>
            </a:extLst>
          </p:cNvPr>
          <p:cNvSpPr>
            <a:spLocks noGrp="1"/>
          </p:cNvSpPr>
          <p:nvPr>
            <p:ph type="sldNum" sz="quarter" idx="12"/>
          </p:nvPr>
        </p:nvSpPr>
        <p:spPr/>
        <p:txBody>
          <a:bodyPr/>
          <a:lstStyle/>
          <a:p>
            <a:fld id="{AC1633F7-ACB1-754E-B76E-ED72C708EAF6}" type="slidenum">
              <a:rPr lang="en-AT" smtClean="0"/>
              <a:pPr/>
              <a:t>27</a:t>
            </a:fld>
            <a:endParaRPr lang="en-AT" dirty="0"/>
          </a:p>
        </p:txBody>
      </p:sp>
      <p:sp>
        <p:nvSpPr>
          <p:cNvPr id="6" name="Date Placeholder 5">
            <a:extLst>
              <a:ext uri="{FF2B5EF4-FFF2-40B4-BE49-F238E27FC236}">
                <a16:creationId xmlns:a16="http://schemas.microsoft.com/office/drawing/2014/main" id="{CB9DEE3B-5DBC-56EE-EEC9-48242FA08DA6}"/>
              </a:ext>
            </a:extLst>
          </p:cNvPr>
          <p:cNvSpPr>
            <a:spLocks noGrp="1"/>
          </p:cNvSpPr>
          <p:nvPr>
            <p:ph type="dt" sz="half" idx="10"/>
          </p:nvPr>
        </p:nvSpPr>
        <p:spPr/>
        <p:txBody>
          <a:bodyPr/>
          <a:lstStyle/>
          <a:p>
            <a:fld id="{D0CD94B4-9C02-9046-B5DA-4077B233CB3C}" type="datetime1">
              <a:rPr lang="en-US" smtClean="0"/>
              <a:t>4/18/23</a:t>
            </a:fld>
            <a:endParaRPr lang="en-AT"/>
          </a:p>
        </p:txBody>
      </p:sp>
    </p:spTree>
    <p:extLst>
      <p:ext uri="{BB962C8B-B14F-4D97-AF65-F5344CB8AC3E}">
        <p14:creationId xmlns:p14="http://schemas.microsoft.com/office/powerpoint/2010/main" val="2097848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D30B0C0-2B91-61FA-E888-E7CDF48A1836}"/>
              </a:ext>
            </a:extLst>
          </p:cNvPr>
          <p:cNvSpPr>
            <a:spLocks noGrp="1"/>
          </p:cNvSpPr>
          <p:nvPr>
            <p:ph type="sldNum" sz="quarter" idx="12"/>
          </p:nvPr>
        </p:nvSpPr>
        <p:spPr/>
        <p:txBody>
          <a:bodyPr/>
          <a:lstStyle/>
          <a:p>
            <a:fld id="{AC1633F7-ACB1-754E-B76E-ED72C708EAF6}" type="slidenum">
              <a:rPr lang="en-AT" smtClean="0"/>
              <a:pPr/>
              <a:t>28</a:t>
            </a:fld>
            <a:endParaRPr lang="en-AT" dirty="0"/>
          </a:p>
        </p:txBody>
      </p:sp>
      <p:pic>
        <p:nvPicPr>
          <p:cNvPr id="7" name="Picture 6" descr="Graphical user interface&#10;&#10;Description automatically generated">
            <a:extLst>
              <a:ext uri="{FF2B5EF4-FFF2-40B4-BE49-F238E27FC236}">
                <a16:creationId xmlns:a16="http://schemas.microsoft.com/office/drawing/2014/main" id="{C691CCAF-1842-102E-B1E6-736A87C0463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0451" y="1519607"/>
            <a:ext cx="11211098" cy="3384674"/>
          </a:xfrm>
          <a:prstGeom prst="rect">
            <a:avLst/>
          </a:prstGeom>
        </p:spPr>
      </p:pic>
      <p:sp>
        <p:nvSpPr>
          <p:cNvPr id="8" name="Rectangle 7">
            <a:extLst>
              <a:ext uri="{FF2B5EF4-FFF2-40B4-BE49-F238E27FC236}">
                <a16:creationId xmlns:a16="http://schemas.microsoft.com/office/drawing/2014/main" id="{B70BF48B-BE43-F0F1-7849-BA3C393D150E}"/>
              </a:ext>
            </a:extLst>
          </p:cNvPr>
          <p:cNvSpPr/>
          <p:nvPr/>
        </p:nvSpPr>
        <p:spPr>
          <a:xfrm>
            <a:off x="681644" y="2227811"/>
            <a:ext cx="2011680"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F21E692-608F-1029-253C-C565A21829EF}"/>
              </a:ext>
            </a:extLst>
          </p:cNvPr>
          <p:cNvSpPr/>
          <p:nvPr/>
        </p:nvSpPr>
        <p:spPr>
          <a:xfrm>
            <a:off x="681644" y="3125585"/>
            <a:ext cx="2011680"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A4F35E96-942F-1FBB-6207-7221377E4155}"/>
              </a:ext>
            </a:extLst>
          </p:cNvPr>
          <p:cNvSpPr>
            <a:spLocks noGrp="1"/>
          </p:cNvSpPr>
          <p:nvPr>
            <p:ph type="dt" sz="half" idx="10"/>
          </p:nvPr>
        </p:nvSpPr>
        <p:spPr/>
        <p:txBody>
          <a:bodyPr/>
          <a:lstStyle/>
          <a:p>
            <a:fld id="{E3BDDECD-6C48-5445-8D58-06620847A95E}" type="datetime1">
              <a:rPr lang="en-US" smtClean="0"/>
              <a:t>4/18/23</a:t>
            </a:fld>
            <a:endParaRPr lang="en-AT"/>
          </a:p>
        </p:txBody>
      </p:sp>
    </p:spTree>
    <p:extLst>
      <p:ext uri="{BB962C8B-B14F-4D97-AF65-F5344CB8AC3E}">
        <p14:creationId xmlns:p14="http://schemas.microsoft.com/office/powerpoint/2010/main" val="4075203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29</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E04FFF12-33C6-FF43-AD79-4565781FF29B}" type="datetime1">
              <a:rPr lang="en-US" smtClean="0"/>
              <a:t>4/18/23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solidFill>
                  <a:srgbClr val="FF0000"/>
                </a:solidFill>
              </a:rPr>
              <a:t>Transparency </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106509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Networked </a:t>
            </a:r>
            <a:r>
              <a:rPr lang="en-US" sz="8000" b="1" dirty="0" err="1">
                <a:latin typeface="+mn-lt"/>
              </a:rPr>
              <a:t>Data+Model</a:t>
            </a:r>
            <a:endParaRPr lang="en-US" sz="8000" b="1" dirty="0">
              <a:latin typeface="+mn-lt"/>
            </a:endParaRP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3</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7DA1DB78-FB7F-CB4B-9CCD-02D8BB4168B6}" type="datetime1">
              <a:rPr lang="en-US" smtClean="0"/>
              <a:t>4/18/23</a:t>
            </a:fld>
            <a:endParaRPr lang="en-US" dirty="0"/>
          </a:p>
        </p:txBody>
      </p:sp>
      <p:sp>
        <p:nvSpPr>
          <p:cNvPr id="4" name="Oval 3">
            <a:extLst>
              <a:ext uri="{FF2B5EF4-FFF2-40B4-BE49-F238E27FC236}">
                <a16:creationId xmlns:a16="http://schemas.microsoft.com/office/drawing/2014/main" id="{EF3202A9-64CC-78D7-55A6-A28786F1F24B}"/>
              </a:ext>
            </a:extLst>
          </p:cNvPr>
          <p:cNvSpPr/>
          <p:nvPr/>
        </p:nvSpPr>
        <p:spPr>
          <a:xfrm>
            <a:off x="1396538" y="2327564"/>
            <a:ext cx="332509" cy="299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5C8D5EB0-3476-DE22-4E58-8F6E1C4BB85E}"/>
              </a:ext>
            </a:extLst>
          </p:cNvPr>
          <p:cNvSpPr/>
          <p:nvPr/>
        </p:nvSpPr>
        <p:spPr>
          <a:xfrm>
            <a:off x="1180406" y="3352721"/>
            <a:ext cx="332509" cy="299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49B7D69-F679-B485-0196-AD8192482614}"/>
              </a:ext>
            </a:extLst>
          </p:cNvPr>
          <p:cNvSpPr/>
          <p:nvPr/>
        </p:nvSpPr>
        <p:spPr>
          <a:xfrm>
            <a:off x="2209800" y="2862350"/>
            <a:ext cx="332509" cy="2992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B262F921-5D04-09C5-FE54-0CAD705FE6A5}"/>
              </a:ext>
            </a:extLst>
          </p:cNvPr>
          <p:cNvSpPr/>
          <p:nvPr/>
        </p:nvSpPr>
        <p:spPr>
          <a:xfrm>
            <a:off x="2625436" y="2236124"/>
            <a:ext cx="332509" cy="2992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C4930F21-574D-B6B0-0BC7-92DF8E38BF56}"/>
              </a:ext>
            </a:extLst>
          </p:cNvPr>
          <p:cNvSpPr/>
          <p:nvPr/>
        </p:nvSpPr>
        <p:spPr>
          <a:xfrm>
            <a:off x="673928" y="3129742"/>
            <a:ext cx="332509" cy="299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1D85334-51EC-A6FB-46DC-171454B00E6E}"/>
              </a:ext>
            </a:extLst>
          </p:cNvPr>
          <p:cNvSpPr/>
          <p:nvPr/>
        </p:nvSpPr>
        <p:spPr>
          <a:xfrm>
            <a:off x="7464829" y="4657898"/>
            <a:ext cx="332509" cy="299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20A1A6C9-089B-70B6-927F-98EF55DCB3C9}"/>
              </a:ext>
            </a:extLst>
          </p:cNvPr>
          <p:cNvSpPr/>
          <p:nvPr/>
        </p:nvSpPr>
        <p:spPr>
          <a:xfrm>
            <a:off x="7248697" y="5683055"/>
            <a:ext cx="332509" cy="299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1BAD242C-F0DF-BAA6-901B-7A15342E7988}"/>
              </a:ext>
            </a:extLst>
          </p:cNvPr>
          <p:cNvSpPr/>
          <p:nvPr/>
        </p:nvSpPr>
        <p:spPr>
          <a:xfrm>
            <a:off x="8693726" y="5426825"/>
            <a:ext cx="332509" cy="2992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7DD299A-6410-676B-9BDD-66A5174C6575}"/>
              </a:ext>
            </a:extLst>
          </p:cNvPr>
          <p:cNvSpPr/>
          <p:nvPr/>
        </p:nvSpPr>
        <p:spPr>
          <a:xfrm>
            <a:off x="7971212" y="5137344"/>
            <a:ext cx="332509" cy="2992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5959C0F-6449-4A2D-AA8E-249738772247}"/>
              </a:ext>
            </a:extLst>
          </p:cNvPr>
          <p:cNvSpPr/>
          <p:nvPr/>
        </p:nvSpPr>
        <p:spPr>
          <a:xfrm>
            <a:off x="6742219" y="5460076"/>
            <a:ext cx="332509" cy="299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2FE3E663-5A0C-62A6-11D0-B0198850D945}"/>
              </a:ext>
            </a:extLst>
          </p:cNvPr>
          <p:cNvSpPr/>
          <p:nvPr/>
        </p:nvSpPr>
        <p:spPr>
          <a:xfrm>
            <a:off x="2044931" y="3352721"/>
            <a:ext cx="497378" cy="4212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D73FCE4B-CF78-D3F6-B5B7-C296390E53C9}"/>
              </a:ext>
            </a:extLst>
          </p:cNvPr>
          <p:cNvSpPr/>
          <p:nvPr/>
        </p:nvSpPr>
        <p:spPr>
          <a:xfrm>
            <a:off x="6493530" y="4716087"/>
            <a:ext cx="497378" cy="4212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20" name="Straight Connector 19">
            <a:extLst>
              <a:ext uri="{FF2B5EF4-FFF2-40B4-BE49-F238E27FC236}">
                <a16:creationId xmlns:a16="http://schemas.microsoft.com/office/drawing/2014/main" id="{3CF740EB-CCB7-F77D-C427-CCEC8B71FA79}"/>
              </a:ext>
            </a:extLst>
          </p:cNvPr>
          <p:cNvCxnSpPr>
            <a:cxnSpLocks/>
          </p:cNvCxnSpPr>
          <p:nvPr/>
        </p:nvCxnSpPr>
        <p:spPr>
          <a:xfrm>
            <a:off x="2293620" y="3563349"/>
            <a:ext cx="4448599" cy="1363366"/>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07051169-C4BB-7C90-B0B6-11D3802B436C}"/>
              </a:ext>
            </a:extLst>
          </p:cNvPr>
          <p:cNvSpPr/>
          <p:nvPr/>
        </p:nvSpPr>
        <p:spPr>
          <a:xfrm>
            <a:off x="8659091" y="1605601"/>
            <a:ext cx="332509" cy="3726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FEFECB89-2951-A577-43C9-35CDC032D063}"/>
              </a:ext>
            </a:extLst>
          </p:cNvPr>
          <p:cNvSpPr txBox="1"/>
          <p:nvPr/>
        </p:nvSpPr>
        <p:spPr>
          <a:xfrm>
            <a:off x="9026235" y="1395193"/>
            <a:ext cx="1511311" cy="707886"/>
          </a:xfrm>
          <a:prstGeom prst="rect">
            <a:avLst/>
          </a:prstGeom>
          <a:noFill/>
        </p:spPr>
        <p:txBody>
          <a:bodyPr wrap="none" rtlCol="0">
            <a:spAutoFit/>
          </a:bodyPr>
          <a:lstStyle/>
          <a:p>
            <a:r>
              <a:rPr lang="en-GB" sz="4000" dirty="0" err="1"/>
              <a:t>val</a:t>
            </a:r>
            <a:r>
              <a:rPr lang="en-GB" sz="4000" dirty="0"/>
              <a:t> set</a:t>
            </a:r>
          </a:p>
        </p:txBody>
      </p:sp>
      <p:sp>
        <p:nvSpPr>
          <p:cNvPr id="25" name="Oval 24">
            <a:extLst>
              <a:ext uri="{FF2B5EF4-FFF2-40B4-BE49-F238E27FC236}">
                <a16:creationId xmlns:a16="http://schemas.microsoft.com/office/drawing/2014/main" id="{B29D4969-8D13-D86E-2E5F-EB24251D2B34}"/>
              </a:ext>
            </a:extLst>
          </p:cNvPr>
          <p:cNvSpPr/>
          <p:nvPr/>
        </p:nvSpPr>
        <p:spPr>
          <a:xfrm flipV="1">
            <a:off x="8659091" y="2385556"/>
            <a:ext cx="332509" cy="357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E531DF96-8B37-9633-D992-DD6CF6753A83}"/>
              </a:ext>
            </a:extLst>
          </p:cNvPr>
          <p:cNvSpPr txBox="1"/>
          <p:nvPr/>
        </p:nvSpPr>
        <p:spPr>
          <a:xfrm>
            <a:off x="9026235" y="2187562"/>
            <a:ext cx="1896225" cy="707886"/>
          </a:xfrm>
          <a:prstGeom prst="rect">
            <a:avLst/>
          </a:prstGeom>
          <a:noFill/>
        </p:spPr>
        <p:txBody>
          <a:bodyPr wrap="none" rtlCol="0">
            <a:spAutoFit/>
          </a:bodyPr>
          <a:lstStyle/>
          <a:p>
            <a:r>
              <a:rPr lang="en-GB" sz="4000" dirty="0"/>
              <a:t>train set</a:t>
            </a:r>
          </a:p>
        </p:txBody>
      </p:sp>
      <p:cxnSp>
        <p:nvCxnSpPr>
          <p:cNvPr id="28" name="Straight Connector 27">
            <a:extLst>
              <a:ext uri="{FF2B5EF4-FFF2-40B4-BE49-F238E27FC236}">
                <a16:creationId xmlns:a16="http://schemas.microsoft.com/office/drawing/2014/main" id="{0CF0E9BE-5C87-703E-F98D-E0CA54BD3D1B}"/>
              </a:ext>
            </a:extLst>
          </p:cNvPr>
          <p:cNvCxnSpPr/>
          <p:nvPr/>
        </p:nvCxnSpPr>
        <p:spPr>
          <a:xfrm flipV="1">
            <a:off x="304800" y="1694451"/>
            <a:ext cx="2992582" cy="255058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D521B6F-687D-A69F-D95F-5BC0A234CC44}"/>
              </a:ext>
            </a:extLst>
          </p:cNvPr>
          <p:cNvCxnSpPr>
            <a:cxnSpLocks/>
          </p:cNvCxnSpPr>
          <p:nvPr/>
        </p:nvCxnSpPr>
        <p:spPr>
          <a:xfrm flipV="1">
            <a:off x="304800" y="2477193"/>
            <a:ext cx="3082058" cy="684415"/>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sp>
        <p:nvSpPr>
          <p:cNvPr id="34" name="Freeform 33">
            <a:extLst>
              <a:ext uri="{FF2B5EF4-FFF2-40B4-BE49-F238E27FC236}">
                <a16:creationId xmlns:a16="http://schemas.microsoft.com/office/drawing/2014/main" id="{CF41AB1C-40BA-4150-A727-43DC401F1E0A}"/>
              </a:ext>
            </a:extLst>
          </p:cNvPr>
          <p:cNvSpPr/>
          <p:nvPr/>
        </p:nvSpPr>
        <p:spPr>
          <a:xfrm>
            <a:off x="5735782" y="4378036"/>
            <a:ext cx="4710545" cy="1662546"/>
          </a:xfrm>
          <a:custGeom>
            <a:avLst/>
            <a:gdLst>
              <a:gd name="connsiteX0" fmla="*/ 0 w 4710545"/>
              <a:gd name="connsiteY0" fmla="*/ 1662546 h 1662546"/>
              <a:gd name="connsiteX1" fmla="*/ 1745673 w 4710545"/>
              <a:gd name="connsiteY1" fmla="*/ 914400 h 1662546"/>
              <a:gd name="connsiteX2" fmla="*/ 3241963 w 4710545"/>
              <a:gd name="connsiteY2" fmla="*/ 858982 h 1662546"/>
              <a:gd name="connsiteX3" fmla="*/ 4710545 w 4710545"/>
              <a:gd name="connsiteY3" fmla="*/ 0 h 1662546"/>
            </a:gdLst>
            <a:ahLst/>
            <a:cxnLst>
              <a:cxn ang="0">
                <a:pos x="connsiteX0" y="connsiteY0"/>
              </a:cxn>
              <a:cxn ang="0">
                <a:pos x="connsiteX1" y="connsiteY1"/>
              </a:cxn>
              <a:cxn ang="0">
                <a:pos x="connsiteX2" y="connsiteY2"/>
              </a:cxn>
              <a:cxn ang="0">
                <a:pos x="connsiteX3" y="connsiteY3"/>
              </a:cxn>
            </a:cxnLst>
            <a:rect l="l" t="t" r="r" b="b"/>
            <a:pathLst>
              <a:path w="4710545" h="1662546">
                <a:moveTo>
                  <a:pt x="0" y="1662546"/>
                </a:moveTo>
                <a:cubicBezTo>
                  <a:pt x="602673" y="1355436"/>
                  <a:pt x="1205346" y="1048327"/>
                  <a:pt x="1745673" y="914400"/>
                </a:cubicBezTo>
                <a:cubicBezTo>
                  <a:pt x="2286000" y="780473"/>
                  <a:pt x="2747818" y="1011382"/>
                  <a:pt x="3241963" y="858982"/>
                </a:cubicBezTo>
                <a:cubicBezTo>
                  <a:pt x="3736108" y="706582"/>
                  <a:pt x="4223326" y="353291"/>
                  <a:pt x="4710545" y="0"/>
                </a:cubicBezTo>
              </a:path>
            </a:pathLst>
          </a:cu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reeform 34">
            <a:extLst>
              <a:ext uri="{FF2B5EF4-FFF2-40B4-BE49-F238E27FC236}">
                <a16:creationId xmlns:a16="http://schemas.microsoft.com/office/drawing/2014/main" id="{189719F4-988F-B40C-FD03-92C8C392B66E}"/>
              </a:ext>
            </a:extLst>
          </p:cNvPr>
          <p:cNvSpPr/>
          <p:nvPr/>
        </p:nvSpPr>
        <p:spPr>
          <a:xfrm>
            <a:off x="5957455" y="4128655"/>
            <a:ext cx="3297381" cy="2322134"/>
          </a:xfrm>
          <a:custGeom>
            <a:avLst/>
            <a:gdLst>
              <a:gd name="connsiteX0" fmla="*/ 0 w 3297381"/>
              <a:gd name="connsiteY0" fmla="*/ 969818 h 2322134"/>
              <a:gd name="connsiteX1" fmla="*/ 1163781 w 3297381"/>
              <a:gd name="connsiteY1" fmla="*/ 2299854 h 2322134"/>
              <a:gd name="connsiteX2" fmla="*/ 3297381 w 3297381"/>
              <a:gd name="connsiteY2" fmla="*/ 0 h 2322134"/>
            </a:gdLst>
            <a:ahLst/>
            <a:cxnLst>
              <a:cxn ang="0">
                <a:pos x="connsiteX0" y="connsiteY0"/>
              </a:cxn>
              <a:cxn ang="0">
                <a:pos x="connsiteX1" y="connsiteY1"/>
              </a:cxn>
              <a:cxn ang="0">
                <a:pos x="connsiteX2" y="connsiteY2"/>
              </a:cxn>
            </a:cxnLst>
            <a:rect l="l" t="t" r="r" b="b"/>
            <a:pathLst>
              <a:path w="3297381" h="2322134">
                <a:moveTo>
                  <a:pt x="0" y="969818"/>
                </a:moveTo>
                <a:cubicBezTo>
                  <a:pt x="307109" y="1715654"/>
                  <a:pt x="614218" y="2461490"/>
                  <a:pt x="1163781" y="2299854"/>
                </a:cubicBezTo>
                <a:cubicBezTo>
                  <a:pt x="1713344" y="2138218"/>
                  <a:pt x="2505362" y="1069109"/>
                  <a:pt x="3297381"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53E7564D-725A-1F72-35AE-A2F31DE23C8A}"/>
              </a:ext>
            </a:extLst>
          </p:cNvPr>
          <p:cNvSpPr txBox="1"/>
          <p:nvPr/>
        </p:nvSpPr>
        <p:spPr>
          <a:xfrm>
            <a:off x="1562792" y="3915696"/>
            <a:ext cx="1938351" cy="923330"/>
          </a:xfrm>
          <a:prstGeom prst="rect">
            <a:avLst/>
          </a:prstGeom>
          <a:noFill/>
        </p:spPr>
        <p:txBody>
          <a:bodyPr wrap="none" rtlCol="0">
            <a:spAutoFit/>
          </a:bodyPr>
          <a:lstStyle/>
          <a:p>
            <a:r>
              <a:rPr lang="en-GB" sz="5400" dirty="0"/>
              <a:t>node </a:t>
            </a:r>
            <a:r>
              <a:rPr lang="en-GB" sz="5400" dirty="0" err="1"/>
              <a:t>i</a:t>
            </a:r>
            <a:endParaRPr lang="en-GB" sz="5400" dirty="0"/>
          </a:p>
        </p:txBody>
      </p:sp>
      <p:sp>
        <p:nvSpPr>
          <p:cNvPr id="37" name="TextBox 36">
            <a:extLst>
              <a:ext uri="{FF2B5EF4-FFF2-40B4-BE49-F238E27FC236}">
                <a16:creationId xmlns:a16="http://schemas.microsoft.com/office/drawing/2014/main" id="{F0BB27D5-A387-DF07-16E6-055395444B5F}"/>
              </a:ext>
            </a:extLst>
          </p:cNvPr>
          <p:cNvSpPr txBox="1"/>
          <p:nvPr/>
        </p:nvSpPr>
        <p:spPr>
          <a:xfrm>
            <a:off x="5852059" y="3773978"/>
            <a:ext cx="1944763" cy="923330"/>
          </a:xfrm>
          <a:prstGeom prst="rect">
            <a:avLst/>
          </a:prstGeom>
          <a:noFill/>
        </p:spPr>
        <p:txBody>
          <a:bodyPr wrap="none" rtlCol="0">
            <a:spAutoFit/>
          </a:bodyPr>
          <a:lstStyle/>
          <a:p>
            <a:r>
              <a:rPr lang="en-GB" sz="5400" dirty="0"/>
              <a:t>node j</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4D1F18E-1F11-37B4-669D-01C21C786FF4}"/>
                  </a:ext>
                </a:extLst>
              </p:cNvPr>
              <p:cNvSpPr txBox="1"/>
              <p:nvPr/>
            </p:nvSpPr>
            <p:spPr>
              <a:xfrm>
                <a:off x="3165766" y="1222644"/>
                <a:ext cx="1206731" cy="6694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3600" i="1" smtClean="0">
                              <a:latin typeface="Cambria Math" panose="02040503050406030204" pitchFamily="18" charset="0"/>
                              <a:ea typeface="Cambria Math" panose="02040503050406030204" pitchFamily="18" charset="0"/>
                            </a:rPr>
                          </m:ctrlPr>
                        </m:sSupPr>
                        <m:e>
                          <m:r>
                            <a:rPr lang="de-DE" sz="3600" b="1" i="1">
                              <a:latin typeface="Cambria Math" panose="02040503050406030204" pitchFamily="18" charset="0"/>
                              <a:ea typeface="Cambria Math" panose="02040503050406030204" pitchFamily="18" charset="0"/>
                            </a:rPr>
                            <m:t>𝒉</m:t>
                          </m:r>
                        </m:e>
                        <m:sup>
                          <m:r>
                            <a:rPr lang="de-DE" sz="3600" i="1">
                              <a:latin typeface="Cambria Math" panose="02040503050406030204" pitchFamily="18" charset="0"/>
                              <a:ea typeface="Cambria Math" panose="02040503050406030204" pitchFamily="18" charset="0"/>
                            </a:rPr>
                            <m:t>(</m:t>
                          </m:r>
                          <m:r>
                            <a:rPr lang="de-DE" sz="3600" i="1">
                              <a:latin typeface="Cambria Math" panose="02040503050406030204" pitchFamily="18" charset="0"/>
                              <a:ea typeface="Cambria Math" panose="02040503050406030204" pitchFamily="18" charset="0"/>
                            </a:rPr>
                            <m:t>𝑖</m:t>
                          </m:r>
                          <m:r>
                            <a:rPr lang="de-DE" sz="3600" i="1">
                              <a:latin typeface="Cambria Math" panose="02040503050406030204" pitchFamily="18" charset="0"/>
                              <a:ea typeface="Cambria Math" panose="02040503050406030204" pitchFamily="18" charset="0"/>
                            </a:rPr>
                            <m:t>)</m:t>
                          </m:r>
                        </m:sup>
                      </m:sSup>
                    </m:oMath>
                  </m:oMathPara>
                </a14:m>
                <a:endParaRPr lang="en-GB" sz="3600" dirty="0"/>
              </a:p>
            </p:txBody>
          </p:sp>
        </mc:Choice>
        <mc:Fallback xmlns="">
          <p:sp>
            <p:nvSpPr>
              <p:cNvPr id="39" name="TextBox 38">
                <a:extLst>
                  <a:ext uri="{FF2B5EF4-FFF2-40B4-BE49-F238E27FC236}">
                    <a16:creationId xmlns:a16="http://schemas.microsoft.com/office/drawing/2014/main" id="{C4D1F18E-1F11-37B4-669D-01C21C786FF4}"/>
                  </a:ext>
                </a:extLst>
              </p:cNvPr>
              <p:cNvSpPr txBox="1">
                <a:spLocks noRot="1" noChangeAspect="1" noMove="1" noResize="1" noEditPoints="1" noAdjustHandles="1" noChangeArrowheads="1" noChangeShapeType="1" noTextEdit="1"/>
              </p:cNvSpPr>
              <p:nvPr/>
            </p:nvSpPr>
            <p:spPr>
              <a:xfrm>
                <a:off x="3165766" y="1222644"/>
                <a:ext cx="1206731" cy="66941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53A0280-DF44-8509-62B3-DCE7278BC72C}"/>
                  </a:ext>
                </a:extLst>
              </p:cNvPr>
              <p:cNvSpPr txBox="1"/>
              <p:nvPr/>
            </p:nvSpPr>
            <p:spPr>
              <a:xfrm>
                <a:off x="10307784" y="3746881"/>
                <a:ext cx="1206731" cy="6694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3600" i="1" smtClean="0">
                              <a:latin typeface="Cambria Math" panose="02040503050406030204" pitchFamily="18" charset="0"/>
                              <a:ea typeface="Cambria Math" panose="02040503050406030204" pitchFamily="18" charset="0"/>
                            </a:rPr>
                          </m:ctrlPr>
                        </m:sSupPr>
                        <m:e>
                          <m:r>
                            <a:rPr lang="de-DE" sz="3600" b="1" i="1">
                              <a:latin typeface="Cambria Math" panose="02040503050406030204" pitchFamily="18" charset="0"/>
                              <a:ea typeface="Cambria Math" panose="02040503050406030204" pitchFamily="18" charset="0"/>
                            </a:rPr>
                            <m:t>𝒉</m:t>
                          </m:r>
                        </m:e>
                        <m:sup>
                          <m:r>
                            <a:rPr lang="de-DE" sz="3600" i="1">
                              <a:latin typeface="Cambria Math" panose="02040503050406030204" pitchFamily="18" charset="0"/>
                              <a:ea typeface="Cambria Math" panose="02040503050406030204" pitchFamily="18" charset="0"/>
                            </a:rPr>
                            <m:t>(</m:t>
                          </m:r>
                          <m:r>
                            <a:rPr lang="de-DE" sz="3600" b="0" i="1" smtClean="0">
                              <a:latin typeface="Cambria Math" panose="02040503050406030204" pitchFamily="18" charset="0"/>
                              <a:ea typeface="Cambria Math" panose="02040503050406030204" pitchFamily="18" charset="0"/>
                            </a:rPr>
                            <m:t>𝑗</m:t>
                          </m:r>
                          <m:r>
                            <a:rPr lang="de-DE" sz="3600" i="1">
                              <a:latin typeface="Cambria Math" panose="02040503050406030204" pitchFamily="18" charset="0"/>
                              <a:ea typeface="Cambria Math" panose="02040503050406030204" pitchFamily="18" charset="0"/>
                            </a:rPr>
                            <m:t>)</m:t>
                          </m:r>
                        </m:sup>
                      </m:sSup>
                    </m:oMath>
                  </m:oMathPara>
                </a14:m>
                <a:endParaRPr lang="en-GB" sz="3600" dirty="0"/>
              </a:p>
            </p:txBody>
          </p:sp>
        </mc:Choice>
        <mc:Fallback xmlns="">
          <p:sp>
            <p:nvSpPr>
              <p:cNvPr id="42" name="TextBox 41">
                <a:extLst>
                  <a:ext uri="{FF2B5EF4-FFF2-40B4-BE49-F238E27FC236}">
                    <a16:creationId xmlns:a16="http://schemas.microsoft.com/office/drawing/2014/main" id="{153A0280-DF44-8509-62B3-DCE7278BC72C}"/>
                  </a:ext>
                </a:extLst>
              </p:cNvPr>
              <p:cNvSpPr txBox="1">
                <a:spLocks noRot="1" noChangeAspect="1" noMove="1" noResize="1" noEditPoints="1" noAdjustHandles="1" noChangeArrowheads="1" noChangeShapeType="1" noTextEdit="1"/>
              </p:cNvSpPr>
              <p:nvPr/>
            </p:nvSpPr>
            <p:spPr>
              <a:xfrm>
                <a:off x="10307784" y="3746881"/>
                <a:ext cx="1206731" cy="669414"/>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15596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normAutofit/>
          </a:bodyPr>
          <a:lstStyle/>
          <a:p>
            <a:r>
              <a:rPr lang="en-GB" sz="6000" b="1" dirty="0"/>
              <a:t>Traceability.</a:t>
            </a:r>
          </a:p>
        </p:txBody>
      </p:sp>
      <p:sp>
        <p:nvSpPr>
          <p:cNvPr id="3" name="Content Placeholder 2">
            <a:extLst>
              <a:ext uri="{FF2B5EF4-FFF2-40B4-BE49-F238E27FC236}">
                <a16:creationId xmlns:a16="http://schemas.microsoft.com/office/drawing/2014/main" id="{F2761A71-25F2-7D96-C04E-83F6EDEA2AC8}"/>
              </a:ext>
            </a:extLst>
          </p:cNvPr>
          <p:cNvSpPr>
            <a:spLocks noGrp="1"/>
          </p:cNvSpPr>
          <p:nvPr>
            <p:ph idx="1"/>
          </p:nvPr>
        </p:nvSpPr>
        <p:spPr>
          <a:xfrm>
            <a:off x="838200" y="1690688"/>
            <a:ext cx="10515600" cy="2147859"/>
          </a:xfrm>
        </p:spPr>
        <p:txBody>
          <a:bodyPr/>
          <a:lstStyle/>
          <a:p>
            <a:pPr marL="0" indent="0">
              <a:lnSpc>
                <a:spcPct val="150000"/>
              </a:lnSpc>
              <a:buNone/>
            </a:pPr>
            <a:r>
              <a:rPr lang="en-GB" i="1" dirty="0"/>
              <a:t>“…The data sets and the processes that yield the AI system’s decision, including those of data gathering and data labelling as well as the algorithms used, should be documented to the best possible..”</a:t>
            </a:r>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30</a:t>
            </a:fld>
            <a:endParaRPr lang="en-AT" dirty="0"/>
          </a:p>
        </p:txBody>
      </p:sp>
      <p:pic>
        <p:nvPicPr>
          <p:cNvPr id="7" name="Picture 6">
            <a:extLst>
              <a:ext uri="{FF2B5EF4-FFF2-40B4-BE49-F238E27FC236}">
                <a16:creationId xmlns:a16="http://schemas.microsoft.com/office/drawing/2014/main" id="{2DD93907-E480-DFE9-6C7B-4A8E0AD5C75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29763" y="4208491"/>
            <a:ext cx="10924037" cy="955619"/>
          </a:xfrm>
          <a:prstGeom prst="rect">
            <a:avLst/>
          </a:prstGeom>
        </p:spPr>
      </p:pic>
      <p:sp>
        <p:nvSpPr>
          <p:cNvPr id="6" name="Date Placeholder 5">
            <a:extLst>
              <a:ext uri="{FF2B5EF4-FFF2-40B4-BE49-F238E27FC236}">
                <a16:creationId xmlns:a16="http://schemas.microsoft.com/office/drawing/2014/main" id="{9A97F845-A223-EB1F-9607-EAB40456F03A}"/>
              </a:ext>
            </a:extLst>
          </p:cNvPr>
          <p:cNvSpPr>
            <a:spLocks noGrp="1"/>
          </p:cNvSpPr>
          <p:nvPr>
            <p:ph type="dt" sz="half" idx="10"/>
          </p:nvPr>
        </p:nvSpPr>
        <p:spPr/>
        <p:txBody>
          <a:bodyPr/>
          <a:lstStyle/>
          <a:p>
            <a:fld id="{3391134D-0FAA-024C-B7F9-5D620563CF2B}" type="datetime1">
              <a:rPr lang="en-US" smtClean="0"/>
              <a:t>4/18/23</a:t>
            </a:fld>
            <a:endParaRPr lang="en-AT"/>
          </a:p>
        </p:txBody>
      </p:sp>
    </p:spTree>
    <p:extLst>
      <p:ext uri="{BB962C8B-B14F-4D97-AF65-F5344CB8AC3E}">
        <p14:creationId xmlns:p14="http://schemas.microsoft.com/office/powerpoint/2010/main" val="4095933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lstStyle/>
          <a:p>
            <a:r>
              <a:rPr lang="en-GB" sz="6000" b="1" dirty="0" err="1"/>
              <a:t>Explainability</a:t>
            </a:r>
            <a:r>
              <a:rPr lang="en-GB" dirty="0"/>
              <a:t>.</a:t>
            </a:r>
          </a:p>
        </p:txBody>
      </p:sp>
      <p:sp>
        <p:nvSpPr>
          <p:cNvPr id="3" name="Content Placeholder 2">
            <a:extLst>
              <a:ext uri="{FF2B5EF4-FFF2-40B4-BE49-F238E27FC236}">
                <a16:creationId xmlns:a16="http://schemas.microsoft.com/office/drawing/2014/main" id="{F2761A71-25F2-7D96-C04E-83F6EDEA2AC8}"/>
              </a:ext>
            </a:extLst>
          </p:cNvPr>
          <p:cNvSpPr>
            <a:spLocks noGrp="1"/>
          </p:cNvSpPr>
          <p:nvPr>
            <p:ph idx="1"/>
          </p:nvPr>
        </p:nvSpPr>
        <p:spPr>
          <a:xfrm>
            <a:off x="804949" y="1873568"/>
            <a:ext cx="11032376" cy="2399174"/>
          </a:xfrm>
        </p:spPr>
        <p:txBody>
          <a:bodyPr>
            <a:normAutofit fontScale="92500" lnSpcReduction="10000"/>
          </a:bodyPr>
          <a:lstStyle/>
          <a:p>
            <a:pPr marL="0" indent="0">
              <a:lnSpc>
                <a:spcPct val="150000"/>
              </a:lnSpc>
              <a:buNone/>
            </a:pPr>
            <a:r>
              <a:rPr lang="en-GB" i="1" dirty="0"/>
              <a:t>“…</a:t>
            </a:r>
            <a:r>
              <a:rPr lang="en-GB" dirty="0"/>
              <a:t>Technical </a:t>
            </a:r>
            <a:r>
              <a:rPr lang="en-GB" dirty="0" err="1"/>
              <a:t>explainability</a:t>
            </a:r>
            <a:r>
              <a:rPr lang="en-GB" dirty="0"/>
              <a:t> requires that the decisions made by an AI system can be understood and traced by human beings. Moreover, trade-offs might have to be made between enhancing a system's </a:t>
            </a:r>
            <a:r>
              <a:rPr lang="en-GB" dirty="0" err="1"/>
              <a:t>explainability</a:t>
            </a:r>
            <a:r>
              <a:rPr lang="en-GB" dirty="0"/>
              <a:t> (which may reduce its accuracy) or increasing its accuracy (at the cost of </a:t>
            </a:r>
            <a:r>
              <a:rPr lang="en-GB" dirty="0" err="1"/>
              <a:t>explainability</a:t>
            </a:r>
            <a:r>
              <a:rPr lang="en-GB" dirty="0"/>
              <a:t>).</a:t>
            </a:r>
            <a:r>
              <a:rPr lang="en-GB" i="1" dirty="0"/>
              <a:t>..”</a:t>
            </a:r>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31</a:t>
            </a:fld>
            <a:endParaRPr lang="en-AT" dirty="0"/>
          </a:p>
        </p:txBody>
      </p:sp>
      <p:sp>
        <p:nvSpPr>
          <p:cNvPr id="6" name="Date Placeholder 5">
            <a:extLst>
              <a:ext uri="{FF2B5EF4-FFF2-40B4-BE49-F238E27FC236}">
                <a16:creationId xmlns:a16="http://schemas.microsoft.com/office/drawing/2014/main" id="{3CFBA898-DFE8-BD3F-E13B-219935457765}"/>
              </a:ext>
            </a:extLst>
          </p:cNvPr>
          <p:cNvSpPr>
            <a:spLocks noGrp="1"/>
          </p:cNvSpPr>
          <p:nvPr>
            <p:ph type="dt" sz="half" idx="10"/>
          </p:nvPr>
        </p:nvSpPr>
        <p:spPr/>
        <p:txBody>
          <a:bodyPr/>
          <a:lstStyle/>
          <a:p>
            <a:fld id="{55E70F61-5420-A246-843F-7590A47E2211}" type="datetime1">
              <a:rPr lang="en-US" smtClean="0"/>
              <a:t>4/18/23</a:t>
            </a:fld>
            <a:endParaRPr lang="en-AT"/>
          </a:p>
        </p:txBody>
      </p:sp>
    </p:spTree>
    <p:extLst>
      <p:ext uri="{BB962C8B-B14F-4D97-AF65-F5344CB8AC3E}">
        <p14:creationId xmlns:p14="http://schemas.microsoft.com/office/powerpoint/2010/main" val="3474265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lstStyle/>
          <a:p>
            <a:r>
              <a:rPr lang="en-GB" sz="6000" b="1" dirty="0"/>
              <a:t>What is an Explanation?</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32</a:t>
            </a:fld>
            <a:endParaRPr lang="en-AT" dirty="0"/>
          </a:p>
        </p:txBody>
      </p:sp>
      <p:sp>
        <p:nvSpPr>
          <p:cNvPr id="8" name="TextBox 7">
            <a:extLst>
              <a:ext uri="{FF2B5EF4-FFF2-40B4-BE49-F238E27FC236}">
                <a16:creationId xmlns:a16="http://schemas.microsoft.com/office/drawing/2014/main" id="{22DDAD26-AE53-695B-CA3B-F61D2F0D86CC}"/>
              </a:ext>
            </a:extLst>
          </p:cNvPr>
          <p:cNvSpPr txBox="1"/>
          <p:nvPr/>
        </p:nvSpPr>
        <p:spPr>
          <a:xfrm>
            <a:off x="558682" y="2823189"/>
            <a:ext cx="11074635" cy="1200329"/>
          </a:xfrm>
          <a:prstGeom prst="rect">
            <a:avLst/>
          </a:prstGeom>
          <a:noFill/>
        </p:spPr>
        <p:txBody>
          <a:bodyPr wrap="none" rtlCol="0">
            <a:spAutoFit/>
          </a:bodyPr>
          <a:lstStyle/>
          <a:p>
            <a:r>
              <a:rPr lang="en-GB" sz="3600" dirty="0"/>
              <a:t>…anything that allows the user to predict the predictions </a:t>
            </a:r>
          </a:p>
          <a:p>
            <a:r>
              <a:rPr lang="en-GB" sz="3600" dirty="0"/>
              <a:t>of a ML method </a:t>
            </a:r>
          </a:p>
        </p:txBody>
      </p:sp>
      <p:sp>
        <p:nvSpPr>
          <p:cNvPr id="3" name="Date Placeholder 2">
            <a:extLst>
              <a:ext uri="{FF2B5EF4-FFF2-40B4-BE49-F238E27FC236}">
                <a16:creationId xmlns:a16="http://schemas.microsoft.com/office/drawing/2014/main" id="{538806FC-4450-162B-C2A2-8737DB83424C}"/>
              </a:ext>
            </a:extLst>
          </p:cNvPr>
          <p:cNvSpPr>
            <a:spLocks noGrp="1"/>
          </p:cNvSpPr>
          <p:nvPr>
            <p:ph type="dt" sz="half" idx="10"/>
          </p:nvPr>
        </p:nvSpPr>
        <p:spPr/>
        <p:txBody>
          <a:bodyPr/>
          <a:lstStyle/>
          <a:p>
            <a:fld id="{13E2C54B-8DD8-5848-BF77-0EB56835805A}" type="datetime1">
              <a:rPr lang="en-US" smtClean="0"/>
              <a:t>4/18/23</a:t>
            </a:fld>
            <a:endParaRPr lang="en-AT"/>
          </a:p>
        </p:txBody>
      </p:sp>
    </p:spTree>
    <p:extLst>
      <p:ext uri="{BB962C8B-B14F-4D97-AF65-F5344CB8AC3E}">
        <p14:creationId xmlns:p14="http://schemas.microsoft.com/office/powerpoint/2010/main" val="4139045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lstStyle/>
          <a:p>
            <a:r>
              <a:rPr lang="en-GB" sz="6000" b="1" dirty="0"/>
              <a:t>To Teach = To Explain</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33</a:t>
            </a:fld>
            <a:endParaRPr lang="en-AT" dirty="0"/>
          </a:p>
        </p:txBody>
      </p:sp>
      <p:pic>
        <p:nvPicPr>
          <p:cNvPr id="6" name="Picture 5" descr="A person standing in front of a projector screen&#10;&#10;Description automatically generated">
            <a:extLst>
              <a:ext uri="{FF2B5EF4-FFF2-40B4-BE49-F238E27FC236}">
                <a16:creationId xmlns:a16="http://schemas.microsoft.com/office/drawing/2014/main" id="{AE4DA441-C431-CCF9-B96B-D47AA8C2331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59578" y="1690688"/>
            <a:ext cx="5497810" cy="4248755"/>
          </a:xfrm>
          <a:prstGeom prst="rect">
            <a:avLst/>
          </a:prstGeom>
        </p:spPr>
      </p:pic>
      <p:sp>
        <p:nvSpPr>
          <p:cNvPr id="3" name="Date Placeholder 2">
            <a:extLst>
              <a:ext uri="{FF2B5EF4-FFF2-40B4-BE49-F238E27FC236}">
                <a16:creationId xmlns:a16="http://schemas.microsoft.com/office/drawing/2014/main" id="{1CB4C7D0-DC2C-11A6-8941-EF5D66F28BD9}"/>
              </a:ext>
            </a:extLst>
          </p:cNvPr>
          <p:cNvSpPr>
            <a:spLocks noGrp="1"/>
          </p:cNvSpPr>
          <p:nvPr>
            <p:ph type="dt" sz="half" idx="10"/>
          </p:nvPr>
        </p:nvSpPr>
        <p:spPr/>
        <p:txBody>
          <a:bodyPr/>
          <a:lstStyle/>
          <a:p>
            <a:fld id="{F19193C3-5EDC-E647-9F62-16DBC627A594}" type="datetime1">
              <a:rPr lang="en-US" smtClean="0"/>
              <a:t>4/18/23</a:t>
            </a:fld>
            <a:endParaRPr lang="en-AT"/>
          </a:p>
        </p:txBody>
      </p:sp>
    </p:spTree>
    <p:extLst>
      <p:ext uri="{BB962C8B-B14F-4D97-AF65-F5344CB8AC3E}">
        <p14:creationId xmlns:p14="http://schemas.microsoft.com/office/powerpoint/2010/main" val="2465979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438496" y="431627"/>
            <a:ext cx="11315007" cy="1446415"/>
          </a:xfrm>
        </p:spPr>
        <p:txBody>
          <a:bodyPr>
            <a:normAutofit/>
          </a:bodyPr>
          <a:lstStyle/>
          <a:p>
            <a:r>
              <a:rPr lang="en-GB" sz="6000" b="1" dirty="0"/>
              <a:t>after you completed my course… </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34</a:t>
            </a:fld>
            <a:endParaRPr lang="en-AT" dirty="0"/>
          </a:p>
        </p:txBody>
      </p:sp>
      <p:sp>
        <p:nvSpPr>
          <p:cNvPr id="3" name="TextBox 2">
            <a:extLst>
              <a:ext uri="{FF2B5EF4-FFF2-40B4-BE49-F238E27FC236}">
                <a16:creationId xmlns:a16="http://schemas.microsoft.com/office/drawing/2014/main" id="{E3F6C0E9-2F86-881A-BB10-B12FF00DCBC3}"/>
              </a:ext>
            </a:extLst>
          </p:cNvPr>
          <p:cNvSpPr txBox="1"/>
          <p:nvPr/>
        </p:nvSpPr>
        <p:spPr>
          <a:xfrm>
            <a:off x="562493" y="2134801"/>
            <a:ext cx="10239896" cy="3816429"/>
          </a:xfrm>
          <a:prstGeom prst="rect">
            <a:avLst/>
          </a:prstGeom>
          <a:noFill/>
        </p:spPr>
        <p:txBody>
          <a:bodyPr wrap="square" rtlCol="0">
            <a:spAutoFit/>
          </a:bodyPr>
          <a:lstStyle/>
          <a:p>
            <a:r>
              <a:rPr lang="en-GB" sz="3200" dirty="0"/>
              <a:t>explaining a FL method amounts to</a:t>
            </a:r>
          </a:p>
          <a:p>
            <a:endParaRPr lang="en-GB" sz="3200" dirty="0"/>
          </a:p>
          <a:p>
            <a:pPr marL="285750" indent="-285750">
              <a:buFont typeface="Arial" panose="020B0604020202020204" pitchFamily="34" charset="0"/>
              <a:buChar char="•"/>
            </a:pPr>
            <a:r>
              <a:rPr lang="en-GB" sz="3200" dirty="0"/>
              <a:t>specify local datasets; empirical graph</a:t>
            </a:r>
          </a:p>
          <a:p>
            <a:pPr marL="285750" indent="-285750">
              <a:buFont typeface="Arial" panose="020B0604020202020204" pitchFamily="34" charset="0"/>
              <a:buChar char="•"/>
            </a:pPr>
            <a:endParaRPr lang="en-GB" sz="3200" dirty="0"/>
          </a:p>
          <a:p>
            <a:pPr marL="285750" indent="-285750">
              <a:buFont typeface="Arial" panose="020B0604020202020204" pitchFamily="34" charset="0"/>
              <a:buChar char="•"/>
            </a:pPr>
            <a:r>
              <a:rPr lang="en-GB" sz="3200" dirty="0"/>
              <a:t>specify local models </a:t>
            </a:r>
          </a:p>
          <a:p>
            <a:pPr marL="285750" indent="-285750">
              <a:buFont typeface="Arial" panose="020B0604020202020204" pitchFamily="34" charset="0"/>
              <a:buChar char="•"/>
            </a:pPr>
            <a:endParaRPr lang="en-GB" sz="3200" dirty="0"/>
          </a:p>
          <a:p>
            <a:pPr marL="285750" indent="-285750">
              <a:buFont typeface="Arial" panose="020B0604020202020204" pitchFamily="34" charset="0"/>
              <a:buChar char="•"/>
            </a:pPr>
            <a:r>
              <a:rPr lang="en-GB" sz="3200" dirty="0"/>
              <a:t>specify local loss function </a:t>
            </a:r>
          </a:p>
          <a:p>
            <a:endParaRPr lang="en-GB" dirty="0"/>
          </a:p>
        </p:txBody>
      </p:sp>
      <p:sp>
        <p:nvSpPr>
          <p:cNvPr id="6" name="Date Placeholder 5">
            <a:extLst>
              <a:ext uri="{FF2B5EF4-FFF2-40B4-BE49-F238E27FC236}">
                <a16:creationId xmlns:a16="http://schemas.microsoft.com/office/drawing/2014/main" id="{1BAE43EF-AF39-710C-9405-64BC7EC41005}"/>
              </a:ext>
            </a:extLst>
          </p:cNvPr>
          <p:cNvSpPr>
            <a:spLocks noGrp="1"/>
          </p:cNvSpPr>
          <p:nvPr>
            <p:ph type="dt" sz="half" idx="10"/>
          </p:nvPr>
        </p:nvSpPr>
        <p:spPr/>
        <p:txBody>
          <a:bodyPr/>
          <a:lstStyle/>
          <a:p>
            <a:fld id="{93467627-8980-4A4A-A072-BC7B092C377D}" type="datetime1">
              <a:rPr lang="en-US" smtClean="0"/>
              <a:t>4/18/23</a:t>
            </a:fld>
            <a:endParaRPr lang="en-AT"/>
          </a:p>
        </p:txBody>
      </p:sp>
    </p:spTree>
    <p:extLst>
      <p:ext uri="{BB962C8B-B14F-4D97-AF65-F5344CB8AC3E}">
        <p14:creationId xmlns:p14="http://schemas.microsoft.com/office/powerpoint/2010/main" val="436514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438496" y="431627"/>
            <a:ext cx="11315007" cy="1446415"/>
          </a:xfrm>
        </p:spPr>
        <p:txBody>
          <a:bodyPr>
            <a:normAutofit/>
          </a:bodyPr>
          <a:lstStyle/>
          <a:p>
            <a:r>
              <a:rPr lang="en-GB" sz="6000" b="1" dirty="0"/>
              <a:t>Explaining a FL Method. </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35</a:t>
            </a:fld>
            <a:endParaRPr lang="en-AT" dirty="0"/>
          </a:p>
        </p:txBody>
      </p:sp>
      <p:sp>
        <p:nvSpPr>
          <p:cNvPr id="3" name="TextBox 2">
            <a:extLst>
              <a:ext uri="{FF2B5EF4-FFF2-40B4-BE49-F238E27FC236}">
                <a16:creationId xmlns:a16="http://schemas.microsoft.com/office/drawing/2014/main" id="{E3F6C0E9-2F86-881A-BB10-B12FF00DCBC3}"/>
              </a:ext>
            </a:extLst>
          </p:cNvPr>
          <p:cNvSpPr txBox="1"/>
          <p:nvPr/>
        </p:nvSpPr>
        <p:spPr>
          <a:xfrm>
            <a:off x="562493" y="2134801"/>
            <a:ext cx="11792540" cy="3447098"/>
          </a:xfrm>
          <a:prstGeom prst="rect">
            <a:avLst/>
          </a:prstGeom>
          <a:noFill/>
        </p:spPr>
        <p:txBody>
          <a:bodyPr wrap="square" rtlCol="0">
            <a:spAutoFit/>
          </a:bodyPr>
          <a:lstStyle/>
          <a:p>
            <a:r>
              <a:rPr lang="en-GB" sz="3600" dirty="0"/>
              <a:t>provide information about how empirical graph and local datasets is turned into local hypothesis maps</a:t>
            </a:r>
          </a:p>
          <a:p>
            <a:endParaRPr lang="en-GB" sz="3200" dirty="0"/>
          </a:p>
          <a:p>
            <a:endParaRPr lang="en-GB" sz="3200" dirty="0"/>
          </a:p>
          <a:p>
            <a:r>
              <a:rPr lang="en-GB" sz="3200" dirty="0"/>
              <a:t>e.g., “hypothesis maps are learnt by solving </a:t>
            </a:r>
            <a:r>
              <a:rPr lang="en-GB" sz="3200" dirty="0" err="1"/>
              <a:t>GTVMin</a:t>
            </a:r>
            <a:r>
              <a:rPr lang="en-GB" sz="3200" dirty="0"/>
              <a:t> using </a:t>
            </a:r>
          </a:p>
          <a:p>
            <a:r>
              <a:rPr lang="en-GB" sz="3200" dirty="0"/>
              <a:t>local models … and empirical graph constructed as …” </a:t>
            </a:r>
          </a:p>
          <a:p>
            <a:endParaRPr lang="en-GB" dirty="0"/>
          </a:p>
        </p:txBody>
      </p:sp>
      <p:sp>
        <p:nvSpPr>
          <p:cNvPr id="6" name="Date Placeholder 5">
            <a:extLst>
              <a:ext uri="{FF2B5EF4-FFF2-40B4-BE49-F238E27FC236}">
                <a16:creationId xmlns:a16="http://schemas.microsoft.com/office/drawing/2014/main" id="{763DE9B7-3B22-AE87-5B80-566DADD33D70}"/>
              </a:ext>
            </a:extLst>
          </p:cNvPr>
          <p:cNvSpPr>
            <a:spLocks noGrp="1"/>
          </p:cNvSpPr>
          <p:nvPr>
            <p:ph type="dt" sz="half" idx="10"/>
          </p:nvPr>
        </p:nvSpPr>
        <p:spPr/>
        <p:txBody>
          <a:bodyPr/>
          <a:lstStyle/>
          <a:p>
            <a:fld id="{512B5ED6-091F-7D42-9CFF-87C2A7305541}" type="datetime1">
              <a:rPr lang="en-US" smtClean="0"/>
              <a:t>4/18/23</a:t>
            </a:fld>
            <a:endParaRPr lang="en-AT"/>
          </a:p>
        </p:txBody>
      </p:sp>
    </p:spTree>
    <p:extLst>
      <p:ext uri="{BB962C8B-B14F-4D97-AF65-F5344CB8AC3E}">
        <p14:creationId xmlns:p14="http://schemas.microsoft.com/office/powerpoint/2010/main" val="1009821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lstStyle/>
          <a:p>
            <a:r>
              <a:rPr lang="en-GB" sz="6000" b="1" dirty="0"/>
              <a:t>Explaining a Prediction. </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36</a:t>
            </a:fld>
            <a:endParaRPr lang="en-AT" dirty="0"/>
          </a:p>
        </p:txBody>
      </p:sp>
      <p:sp>
        <p:nvSpPr>
          <p:cNvPr id="8" name="TextBox 7">
            <a:extLst>
              <a:ext uri="{FF2B5EF4-FFF2-40B4-BE49-F238E27FC236}">
                <a16:creationId xmlns:a16="http://schemas.microsoft.com/office/drawing/2014/main" id="{1CC7DB42-160B-5DE8-D494-20653F735FBF}"/>
              </a:ext>
            </a:extLst>
          </p:cNvPr>
          <p:cNvSpPr txBox="1"/>
          <p:nvPr/>
        </p:nvSpPr>
        <p:spPr>
          <a:xfrm>
            <a:off x="622069" y="1945178"/>
            <a:ext cx="11132126" cy="1077218"/>
          </a:xfrm>
          <a:prstGeom prst="rect">
            <a:avLst/>
          </a:prstGeom>
          <a:noFill/>
        </p:spPr>
        <p:txBody>
          <a:bodyPr wrap="square" rtlCol="0">
            <a:spAutoFit/>
          </a:bodyPr>
          <a:lstStyle/>
          <a:p>
            <a:r>
              <a:rPr lang="en-GB" sz="3200" dirty="0"/>
              <a:t>provide information about how the prediction h(x) is computed for a given data point with features x </a:t>
            </a:r>
          </a:p>
        </p:txBody>
      </p:sp>
      <p:sp>
        <p:nvSpPr>
          <p:cNvPr id="9" name="TextBox 8">
            <a:extLst>
              <a:ext uri="{FF2B5EF4-FFF2-40B4-BE49-F238E27FC236}">
                <a16:creationId xmlns:a16="http://schemas.microsoft.com/office/drawing/2014/main" id="{24699589-FDFA-9FB1-59F7-09B6EF16BE06}"/>
              </a:ext>
            </a:extLst>
          </p:cNvPr>
          <p:cNvSpPr txBox="1"/>
          <p:nvPr/>
        </p:nvSpPr>
        <p:spPr>
          <a:xfrm>
            <a:off x="622069" y="3857739"/>
            <a:ext cx="11132126" cy="1354217"/>
          </a:xfrm>
          <a:prstGeom prst="rect">
            <a:avLst/>
          </a:prstGeom>
          <a:noFill/>
        </p:spPr>
        <p:txBody>
          <a:bodyPr wrap="square" rtlCol="0">
            <a:spAutoFit/>
          </a:bodyPr>
          <a:lstStyle/>
          <a:p>
            <a:r>
              <a:rPr lang="en-GB" sz="3200" dirty="0"/>
              <a:t>e.g., “the prediction is obtained since we use a linear hypothesis h(x) = w1*x1+w2*x2 with weights w1 = 10 and w2=4”</a:t>
            </a:r>
          </a:p>
          <a:p>
            <a:endParaRPr lang="en-GB" dirty="0"/>
          </a:p>
        </p:txBody>
      </p:sp>
      <p:sp>
        <p:nvSpPr>
          <p:cNvPr id="3" name="Date Placeholder 2">
            <a:extLst>
              <a:ext uri="{FF2B5EF4-FFF2-40B4-BE49-F238E27FC236}">
                <a16:creationId xmlns:a16="http://schemas.microsoft.com/office/drawing/2014/main" id="{ABFA71BD-6A31-5B7A-9D60-D71C113E20AE}"/>
              </a:ext>
            </a:extLst>
          </p:cNvPr>
          <p:cNvSpPr>
            <a:spLocks noGrp="1"/>
          </p:cNvSpPr>
          <p:nvPr>
            <p:ph type="dt" sz="half" idx="10"/>
          </p:nvPr>
        </p:nvSpPr>
        <p:spPr/>
        <p:txBody>
          <a:bodyPr/>
          <a:lstStyle/>
          <a:p>
            <a:fld id="{D89F7E50-AEFB-AC4A-9E9C-F9351EC2D619}" type="datetime1">
              <a:rPr lang="en-US" smtClean="0"/>
              <a:t>4/18/23</a:t>
            </a:fld>
            <a:endParaRPr lang="en-AT"/>
          </a:p>
        </p:txBody>
      </p:sp>
    </p:spTree>
    <p:extLst>
      <p:ext uri="{BB962C8B-B14F-4D97-AF65-F5344CB8AC3E}">
        <p14:creationId xmlns:p14="http://schemas.microsoft.com/office/powerpoint/2010/main" val="309149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lstStyle/>
          <a:p>
            <a:r>
              <a:rPr lang="en-GB" sz="6000" b="1" dirty="0"/>
              <a:t>Explaining a Prediction. </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37</a:t>
            </a:fld>
            <a:endParaRPr lang="en-AT" dirty="0"/>
          </a:p>
        </p:txBody>
      </p:sp>
      <p:cxnSp>
        <p:nvCxnSpPr>
          <p:cNvPr id="3" name="Straight Arrow Connector 2">
            <a:extLst>
              <a:ext uri="{FF2B5EF4-FFF2-40B4-BE49-F238E27FC236}">
                <a16:creationId xmlns:a16="http://schemas.microsoft.com/office/drawing/2014/main" id="{E355CB01-5B4D-7C52-0065-730C5089937D}"/>
              </a:ext>
            </a:extLst>
          </p:cNvPr>
          <p:cNvCxnSpPr>
            <a:cxnSpLocks/>
          </p:cNvCxnSpPr>
          <p:nvPr/>
        </p:nvCxnSpPr>
        <p:spPr>
          <a:xfrm>
            <a:off x="5436112" y="2091936"/>
            <a:ext cx="0" cy="50389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7511957-650E-E596-9348-B26C8E23C2CC}"/>
              </a:ext>
            </a:extLst>
          </p:cNvPr>
          <p:cNvSpPr txBox="1"/>
          <p:nvPr/>
        </p:nvSpPr>
        <p:spPr>
          <a:xfrm>
            <a:off x="5254812" y="1564117"/>
            <a:ext cx="362600" cy="584775"/>
          </a:xfrm>
          <a:prstGeom prst="rect">
            <a:avLst/>
          </a:prstGeom>
          <a:noFill/>
        </p:spPr>
        <p:txBody>
          <a:bodyPr wrap="none" rtlCol="0">
            <a:spAutoFit/>
          </a:bodyPr>
          <a:lstStyle/>
          <a:p>
            <a:r>
              <a:rPr lang="en-GB" sz="3200" dirty="0"/>
              <a:t>x</a:t>
            </a:r>
          </a:p>
        </p:txBody>
      </p:sp>
      <p:sp>
        <p:nvSpPr>
          <p:cNvPr id="7" name="Oval 6">
            <a:extLst>
              <a:ext uri="{FF2B5EF4-FFF2-40B4-BE49-F238E27FC236}">
                <a16:creationId xmlns:a16="http://schemas.microsoft.com/office/drawing/2014/main" id="{1F190F37-D8E4-747A-F2B3-4EE1969642E9}"/>
              </a:ext>
            </a:extLst>
          </p:cNvPr>
          <p:cNvSpPr/>
          <p:nvPr/>
        </p:nvSpPr>
        <p:spPr>
          <a:xfrm>
            <a:off x="4525370" y="2595830"/>
            <a:ext cx="1693068" cy="1337668"/>
          </a:xfrm>
          <a:prstGeom prst="ellipse">
            <a:avLst/>
          </a:prstGeom>
          <a:solidFill>
            <a:schemeClr val="bg1"/>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rgbClr val="FF0000"/>
                </a:solidFill>
              </a:rPr>
              <a:t>&gt; 5?</a:t>
            </a:r>
          </a:p>
        </p:txBody>
      </p:sp>
      <p:cxnSp>
        <p:nvCxnSpPr>
          <p:cNvPr id="10" name="Straight Arrow Connector 9">
            <a:extLst>
              <a:ext uri="{FF2B5EF4-FFF2-40B4-BE49-F238E27FC236}">
                <a16:creationId xmlns:a16="http://schemas.microsoft.com/office/drawing/2014/main" id="{522CBECB-A052-19BD-962E-4DE7FCB2B2EE}"/>
              </a:ext>
            </a:extLst>
          </p:cNvPr>
          <p:cNvCxnSpPr>
            <a:cxnSpLocks/>
          </p:cNvCxnSpPr>
          <p:nvPr/>
        </p:nvCxnSpPr>
        <p:spPr>
          <a:xfrm>
            <a:off x="5706611" y="3863549"/>
            <a:ext cx="382329" cy="84545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9B3A9A-14F9-6A77-BDCD-94A7A89BA957}"/>
              </a:ext>
            </a:extLst>
          </p:cNvPr>
          <p:cNvCxnSpPr>
            <a:cxnSpLocks/>
          </p:cNvCxnSpPr>
          <p:nvPr/>
        </p:nvCxnSpPr>
        <p:spPr>
          <a:xfrm flipH="1">
            <a:off x="4622496" y="3868380"/>
            <a:ext cx="440442" cy="87342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EAC9FF-DF78-7D41-CF45-78D18646B9C5}"/>
              </a:ext>
            </a:extLst>
          </p:cNvPr>
          <p:cNvSpPr txBox="1"/>
          <p:nvPr/>
        </p:nvSpPr>
        <p:spPr>
          <a:xfrm>
            <a:off x="6088940" y="3849625"/>
            <a:ext cx="729495" cy="584775"/>
          </a:xfrm>
          <a:prstGeom prst="rect">
            <a:avLst/>
          </a:prstGeom>
          <a:noFill/>
        </p:spPr>
        <p:txBody>
          <a:bodyPr wrap="none" rtlCol="0">
            <a:spAutoFit/>
          </a:bodyPr>
          <a:lstStyle/>
          <a:p>
            <a:r>
              <a:rPr lang="en-GB" sz="3200" dirty="0">
                <a:solidFill>
                  <a:srgbClr val="FF0000"/>
                </a:solidFill>
              </a:rPr>
              <a:t>yes</a:t>
            </a:r>
          </a:p>
        </p:txBody>
      </p:sp>
      <p:sp>
        <p:nvSpPr>
          <p:cNvPr id="13" name="TextBox 12">
            <a:extLst>
              <a:ext uri="{FF2B5EF4-FFF2-40B4-BE49-F238E27FC236}">
                <a16:creationId xmlns:a16="http://schemas.microsoft.com/office/drawing/2014/main" id="{2630E4BF-8264-C5F3-25E2-10112ECFC2D2}"/>
              </a:ext>
            </a:extLst>
          </p:cNvPr>
          <p:cNvSpPr txBox="1"/>
          <p:nvPr/>
        </p:nvSpPr>
        <p:spPr>
          <a:xfrm>
            <a:off x="4155209" y="3819824"/>
            <a:ext cx="617477" cy="584775"/>
          </a:xfrm>
          <a:prstGeom prst="rect">
            <a:avLst/>
          </a:prstGeom>
          <a:noFill/>
        </p:spPr>
        <p:txBody>
          <a:bodyPr wrap="none" rtlCol="0">
            <a:spAutoFit/>
          </a:bodyPr>
          <a:lstStyle/>
          <a:p>
            <a:r>
              <a:rPr lang="en-GB" sz="3200" dirty="0">
                <a:solidFill>
                  <a:srgbClr val="FF0000"/>
                </a:solidFill>
              </a:rPr>
              <a:t>no</a:t>
            </a:r>
          </a:p>
        </p:txBody>
      </p:sp>
      <p:sp>
        <p:nvSpPr>
          <p:cNvPr id="14" name="TextBox 13">
            <a:extLst>
              <a:ext uri="{FF2B5EF4-FFF2-40B4-BE49-F238E27FC236}">
                <a16:creationId xmlns:a16="http://schemas.microsoft.com/office/drawing/2014/main" id="{1D2AE44A-D9D2-004E-506C-4E0C1C23192D}"/>
              </a:ext>
            </a:extLst>
          </p:cNvPr>
          <p:cNvSpPr txBox="1"/>
          <p:nvPr/>
        </p:nvSpPr>
        <p:spPr>
          <a:xfrm>
            <a:off x="5912312" y="4720467"/>
            <a:ext cx="393056" cy="584775"/>
          </a:xfrm>
          <a:prstGeom prst="rect">
            <a:avLst/>
          </a:prstGeom>
          <a:noFill/>
        </p:spPr>
        <p:txBody>
          <a:bodyPr wrap="none" rtlCol="0">
            <a:spAutoFit/>
          </a:bodyPr>
          <a:lstStyle/>
          <a:p>
            <a:r>
              <a:rPr lang="en-GB" sz="3200" dirty="0">
                <a:solidFill>
                  <a:srgbClr val="FF0000"/>
                </a:solidFill>
              </a:rPr>
              <a:t>2</a:t>
            </a:r>
          </a:p>
        </p:txBody>
      </p:sp>
      <p:sp>
        <p:nvSpPr>
          <p:cNvPr id="15" name="TextBox 14">
            <a:extLst>
              <a:ext uri="{FF2B5EF4-FFF2-40B4-BE49-F238E27FC236}">
                <a16:creationId xmlns:a16="http://schemas.microsoft.com/office/drawing/2014/main" id="{3768507D-6047-1056-38F5-05EAD4D19820}"/>
              </a:ext>
            </a:extLst>
          </p:cNvPr>
          <p:cNvSpPr txBox="1"/>
          <p:nvPr/>
        </p:nvSpPr>
        <p:spPr>
          <a:xfrm>
            <a:off x="4225531" y="4688098"/>
            <a:ext cx="393056" cy="584775"/>
          </a:xfrm>
          <a:prstGeom prst="rect">
            <a:avLst/>
          </a:prstGeom>
          <a:noFill/>
        </p:spPr>
        <p:txBody>
          <a:bodyPr wrap="none" rtlCol="0">
            <a:spAutoFit/>
          </a:bodyPr>
          <a:lstStyle/>
          <a:p>
            <a:r>
              <a:rPr lang="en-GB" sz="3200" dirty="0">
                <a:solidFill>
                  <a:srgbClr val="FF0000"/>
                </a:solidFill>
              </a:rPr>
              <a:t>1</a:t>
            </a:r>
          </a:p>
        </p:txBody>
      </p:sp>
      <p:sp>
        <p:nvSpPr>
          <p:cNvPr id="8" name="Date Placeholder 7">
            <a:extLst>
              <a:ext uri="{FF2B5EF4-FFF2-40B4-BE49-F238E27FC236}">
                <a16:creationId xmlns:a16="http://schemas.microsoft.com/office/drawing/2014/main" id="{B3C4A116-36FB-1E27-0AA7-37921711DFFF}"/>
              </a:ext>
            </a:extLst>
          </p:cNvPr>
          <p:cNvSpPr>
            <a:spLocks noGrp="1"/>
          </p:cNvSpPr>
          <p:nvPr>
            <p:ph type="dt" sz="half" idx="10"/>
          </p:nvPr>
        </p:nvSpPr>
        <p:spPr/>
        <p:txBody>
          <a:bodyPr/>
          <a:lstStyle/>
          <a:p>
            <a:fld id="{794D067E-170D-BB48-B2DB-068EF5EE97B6}" type="datetime1">
              <a:rPr lang="en-US" smtClean="0"/>
              <a:t>4/18/23</a:t>
            </a:fld>
            <a:endParaRPr lang="en-AT"/>
          </a:p>
        </p:txBody>
      </p:sp>
    </p:spTree>
    <p:extLst>
      <p:ext uri="{BB962C8B-B14F-4D97-AF65-F5344CB8AC3E}">
        <p14:creationId xmlns:p14="http://schemas.microsoft.com/office/powerpoint/2010/main" val="3839888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524A-94C0-EB1A-D788-45C72D0269F9}"/>
              </a:ext>
            </a:extLst>
          </p:cNvPr>
          <p:cNvSpPr>
            <a:spLocks noGrp="1"/>
          </p:cNvSpPr>
          <p:nvPr>
            <p:ph type="title"/>
          </p:nvPr>
        </p:nvSpPr>
        <p:spPr/>
        <p:txBody>
          <a:bodyPr/>
          <a:lstStyle/>
          <a:p>
            <a:r>
              <a:rPr lang="en-GB" sz="6000" b="1" dirty="0"/>
              <a:t>Communication</a:t>
            </a:r>
          </a:p>
        </p:txBody>
      </p:sp>
      <p:sp>
        <p:nvSpPr>
          <p:cNvPr id="4" name="Footer Placeholder 3">
            <a:extLst>
              <a:ext uri="{FF2B5EF4-FFF2-40B4-BE49-F238E27FC236}">
                <a16:creationId xmlns:a16="http://schemas.microsoft.com/office/drawing/2014/main" id="{EE1336C6-7FB3-4CFD-DB07-8C3A75F6B31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2BCE3B5E-10A2-F069-CAE7-D770F51CCF46}"/>
              </a:ext>
            </a:extLst>
          </p:cNvPr>
          <p:cNvSpPr>
            <a:spLocks noGrp="1"/>
          </p:cNvSpPr>
          <p:nvPr>
            <p:ph type="sldNum" sz="quarter" idx="12"/>
          </p:nvPr>
        </p:nvSpPr>
        <p:spPr/>
        <p:txBody>
          <a:bodyPr/>
          <a:lstStyle/>
          <a:p>
            <a:fld id="{AC1633F7-ACB1-754E-B76E-ED72C708EAF6}" type="slidenum">
              <a:rPr lang="en-AT" smtClean="0"/>
              <a:pPr/>
              <a:t>38</a:t>
            </a:fld>
            <a:endParaRPr lang="en-AT" dirty="0"/>
          </a:p>
        </p:txBody>
      </p:sp>
      <p:pic>
        <p:nvPicPr>
          <p:cNvPr id="7" name="Picture 6" descr="Graphical user interface, text, application&#10;&#10;Description automatically generated">
            <a:extLst>
              <a:ext uri="{FF2B5EF4-FFF2-40B4-BE49-F238E27FC236}">
                <a16:creationId xmlns:a16="http://schemas.microsoft.com/office/drawing/2014/main" id="{E9686FE5-AB32-A1A2-756E-08D92EA7A53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32261" y="3623714"/>
            <a:ext cx="10212645" cy="1729047"/>
          </a:xfrm>
          <a:prstGeom prst="rect">
            <a:avLst/>
          </a:prstGeom>
        </p:spPr>
      </p:pic>
      <p:sp>
        <p:nvSpPr>
          <p:cNvPr id="8" name="TextBox 7">
            <a:extLst>
              <a:ext uri="{FF2B5EF4-FFF2-40B4-BE49-F238E27FC236}">
                <a16:creationId xmlns:a16="http://schemas.microsoft.com/office/drawing/2014/main" id="{CDCE968E-DE94-DF5C-A01F-F65AB6B7A4BD}"/>
              </a:ext>
            </a:extLst>
          </p:cNvPr>
          <p:cNvSpPr txBox="1"/>
          <p:nvPr/>
        </p:nvSpPr>
        <p:spPr>
          <a:xfrm>
            <a:off x="550025" y="1690688"/>
            <a:ext cx="11091949" cy="954107"/>
          </a:xfrm>
          <a:prstGeom prst="rect">
            <a:avLst/>
          </a:prstGeom>
          <a:noFill/>
        </p:spPr>
        <p:txBody>
          <a:bodyPr wrap="square" rtlCol="0">
            <a:spAutoFit/>
          </a:bodyPr>
          <a:lstStyle/>
          <a:p>
            <a:r>
              <a:rPr lang="en-GB" sz="2800" i="1" dirty="0"/>
              <a:t>“…AI systems should not represent themselves as humans to users; humans </a:t>
            </a:r>
          </a:p>
          <a:p>
            <a:r>
              <a:rPr lang="en-GB" sz="2800" i="1" dirty="0"/>
              <a:t>have the right to be informed that they are interacting with an AI system….”</a:t>
            </a:r>
          </a:p>
        </p:txBody>
      </p:sp>
      <p:sp>
        <p:nvSpPr>
          <p:cNvPr id="3" name="Date Placeholder 2">
            <a:extLst>
              <a:ext uri="{FF2B5EF4-FFF2-40B4-BE49-F238E27FC236}">
                <a16:creationId xmlns:a16="http://schemas.microsoft.com/office/drawing/2014/main" id="{6147C921-0DF8-65B8-FF6B-196942987909}"/>
              </a:ext>
            </a:extLst>
          </p:cNvPr>
          <p:cNvSpPr>
            <a:spLocks noGrp="1"/>
          </p:cNvSpPr>
          <p:nvPr>
            <p:ph type="dt" sz="half" idx="10"/>
          </p:nvPr>
        </p:nvSpPr>
        <p:spPr/>
        <p:txBody>
          <a:bodyPr/>
          <a:lstStyle/>
          <a:p>
            <a:fld id="{5F64B3F7-5E2A-D848-94D2-5E7E48D79BC0}" type="datetime1">
              <a:rPr lang="en-US" smtClean="0"/>
              <a:t>4/18/23</a:t>
            </a:fld>
            <a:endParaRPr lang="en-AT"/>
          </a:p>
        </p:txBody>
      </p:sp>
    </p:spTree>
    <p:extLst>
      <p:ext uri="{BB962C8B-B14F-4D97-AF65-F5344CB8AC3E}">
        <p14:creationId xmlns:p14="http://schemas.microsoft.com/office/powerpoint/2010/main" val="2882646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39</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381AAD21-6548-2742-9479-67AAEB1C73CE}" type="datetime1">
              <a:rPr lang="en-US" smtClean="0"/>
              <a:t>4/18/23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a:t>
            </a:r>
            <a:r>
              <a:rPr lang="en-GB" sz="3200" b="1" dirty="0">
                <a:solidFill>
                  <a:srgbClr val="FF0000"/>
                </a:solidFill>
              </a:rPr>
              <a:t> </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solidFill>
                  <a:srgbClr val="FF0000"/>
                </a:solidFill>
              </a:rPr>
              <a:t>Diversity, non-discrimination and fairness</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125845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FL Design Principle</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4</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4312EE43-5375-FD47-96B9-6FE67B7828C7}" type="datetime1">
              <a:rPr lang="en-US" smtClean="0"/>
              <a:t>4/18/23</a:t>
            </a:fld>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47CB7D2-FB7D-E692-F5FE-4B91518BB89B}"/>
                  </a:ext>
                </a:extLst>
              </p:cNvPr>
              <p:cNvSpPr txBox="1"/>
              <p:nvPr/>
            </p:nvSpPr>
            <p:spPr>
              <a:xfrm>
                <a:off x="658689" y="1832891"/>
                <a:ext cx="9644115" cy="1936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sSup>
                                <m:sSupPr>
                                  <m:ctrlPr>
                                    <a:rPr lang="en-GB" sz="4000" i="1">
                                      <a:latin typeface="Cambria Math" panose="02040503050406030204" pitchFamily="18" charset="0"/>
                                      <a:ea typeface="Cambria Math" panose="02040503050406030204" pitchFamily="18" charset="0"/>
                                    </a:rPr>
                                  </m:ctrlPr>
                                </m:sSupPr>
                                <m:e>
                                  <m:r>
                                    <a:rPr lang="de-DE" sz="4000" b="1" i="1">
                                      <a:latin typeface="Cambria Math" panose="02040503050406030204" pitchFamily="18" charset="0"/>
                                      <a:ea typeface="Cambria Math" panose="02040503050406030204" pitchFamily="18" charset="0"/>
                                    </a:rPr>
                                    <m:t>𝒉</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lim>
                          </m:limLow>
                        </m:fName>
                        <m:e>
                          <m:nary>
                            <m:naryPr>
                              <m:chr m:val="∑"/>
                              <m:supHide m:val="on"/>
                              <m:ctrlPr>
                                <a:rPr lang="en-GB" sz="4000" i="1">
                                  <a:latin typeface="Cambria Math" panose="02040503050406030204" pitchFamily="18" charset="0"/>
                                  <a:ea typeface="Cambria Math" panose="02040503050406030204" pitchFamily="18" charset="0"/>
                                </a:rPr>
                              </m:ctrlPr>
                            </m:naryPr>
                            <m:sub>
                              <m:r>
                                <m:rPr>
                                  <m:brk m:alnAt="7"/>
                                </m:rPr>
                                <a:rPr lang="de-DE" sz="4000" i="1">
                                  <a:latin typeface="Cambria Math" panose="02040503050406030204" pitchFamily="18" charset="0"/>
                                  <a:ea typeface="Cambria Math" panose="02040503050406030204" pitchFamily="18" charset="0"/>
                                </a:rPr>
                                <m:t>𝑖</m:t>
                              </m:r>
                            </m:sub>
                            <m:sup/>
                            <m:e>
                              <m:sSup>
                                <m:sSupPr>
                                  <m:ctrlPr>
                                    <a:rPr lang="en-GB" sz="4000" i="1">
                                      <a:latin typeface="Cambria Math" panose="02040503050406030204" pitchFamily="18" charset="0"/>
                                      <a:ea typeface="Cambria Math" panose="02040503050406030204" pitchFamily="18" charset="0"/>
                                    </a:rPr>
                                  </m:ctrlPr>
                                </m:sSupPr>
                                <m:e>
                                  <m:r>
                                    <a:rPr lang="de-DE" sz="4000" i="1">
                                      <a:latin typeface="Cambria Math" panose="02040503050406030204" pitchFamily="18" charset="0"/>
                                      <a:ea typeface="Cambria Math" panose="02040503050406030204" pitchFamily="18" charset="0"/>
                                    </a:rPr>
                                    <m:t>𝐿</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d>
                                <m:dPr>
                                  <m:ctrlPr>
                                    <a:rPr lang="en-GB" sz="4000" i="1">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i="1" smtClean="0">
                                          <a:latin typeface="Cambria Math" panose="02040503050406030204" pitchFamily="18" charset="0"/>
                                          <a:ea typeface="Cambria Math" panose="02040503050406030204" pitchFamily="18" charset="0"/>
                                        </a:rPr>
                                        <m:t>𝒉</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e>
                              </m:d>
                            </m:e>
                          </m:nary>
                          <m:r>
                            <a:rPr lang="de-DE"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𝜆</m:t>
                          </m:r>
                          <m:nary>
                            <m:naryPr>
                              <m:chr m:val="∑"/>
                              <m:supHide m:val="on"/>
                              <m:ctrlPr>
                                <a:rPr lang="en-GB" sz="4000" i="1">
                                  <a:latin typeface="Cambria Math" panose="02040503050406030204" pitchFamily="18" charset="0"/>
                                  <a:ea typeface="Cambria Math" panose="02040503050406030204" pitchFamily="18" charset="0"/>
                                </a:rPr>
                              </m:ctrlPr>
                            </m:naryPr>
                            <m:sub>
                              <m:d>
                                <m:dPr>
                                  <m:begChr m:val="{"/>
                                  <m:endChr m:val="}"/>
                                  <m:ctrlPr>
                                    <a:rPr lang="en-GB" sz="4000" i="1">
                                      <a:latin typeface="Cambria Math" panose="02040503050406030204" pitchFamily="18" charset="0"/>
                                      <a:ea typeface="Cambria Math" panose="02040503050406030204" pitchFamily="18" charset="0"/>
                                    </a:rPr>
                                  </m:ctrlPr>
                                </m:dPr>
                                <m:e>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𝑗</m:t>
                                  </m:r>
                                </m:e>
                              </m:d>
                              <m:r>
                                <a:rPr lang="de-DE" sz="4000" i="1" smtClean="0">
                                  <a:latin typeface="Cambria Math" panose="02040503050406030204" pitchFamily="18" charset="0"/>
                                  <a:ea typeface="Cambria Math" panose="02040503050406030204" pitchFamily="18" charset="0"/>
                                </a:rPr>
                                <m:t>∈ℇ</m:t>
                              </m:r>
                            </m:sub>
                            <m:sup/>
                            <m:e>
                              <m:sSub>
                                <m:sSubPr>
                                  <m:ctrlPr>
                                    <a:rPr lang="en-GB" sz="4000" i="1">
                                      <a:latin typeface="Cambria Math" panose="02040503050406030204" pitchFamily="18" charset="0"/>
                                    </a:rPr>
                                  </m:ctrlPr>
                                </m:sSubPr>
                                <m:e>
                                  <m:r>
                                    <a:rPr lang="de-DE" sz="4000" i="1">
                                      <a:latin typeface="Cambria Math" panose="02040503050406030204" pitchFamily="18" charset="0"/>
                                    </a:rPr>
                                    <m:t>𝐴</m:t>
                                  </m:r>
                                </m:e>
                                <m:sub>
                                  <m:r>
                                    <a:rPr lang="de-DE" sz="4000" i="1">
                                      <a:latin typeface="Cambria Math" panose="02040503050406030204" pitchFamily="18" charset="0"/>
                                    </a:rPr>
                                    <m:t>𝑖</m:t>
                                  </m:r>
                                  <m:r>
                                    <a:rPr lang="de-DE" sz="4000" i="1">
                                      <a:latin typeface="Cambria Math" panose="02040503050406030204" pitchFamily="18" charset="0"/>
                                    </a:rPr>
                                    <m:t>,</m:t>
                                  </m:r>
                                  <m:r>
                                    <a:rPr lang="de-DE" sz="4000" i="1">
                                      <a:latin typeface="Cambria Math" panose="02040503050406030204" pitchFamily="18" charset="0"/>
                                    </a:rPr>
                                    <m:t>𝑗</m:t>
                                  </m:r>
                                </m:sub>
                              </m:sSub>
                              <m:r>
                                <a:rPr lang="de-DE" sz="4000" b="0" i="1" smtClean="0">
                                  <a:latin typeface="Cambria Math" panose="02040503050406030204" pitchFamily="18" charset="0"/>
                                </a:rPr>
                                <m:t>𝑑</m:t>
                              </m:r>
                              <m:d>
                                <m:dPr>
                                  <m:ctrlPr>
                                    <a:rPr lang="de-DE" sz="4000" b="0" i="1" smtClean="0">
                                      <a:latin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i="1">
                                          <a:latin typeface="Cambria Math" panose="02040503050406030204" pitchFamily="18" charset="0"/>
                                          <a:ea typeface="Cambria Math" panose="02040503050406030204" pitchFamily="18" charset="0"/>
                                        </a:rPr>
                                        <m:t>𝒉</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r>
                                    <a:rPr lang="de-DE" sz="4000" b="0" i="1" smtClean="0">
                                      <a:latin typeface="Cambria Math" panose="02040503050406030204" pitchFamily="18" charset="0"/>
                                      <a:ea typeface="Cambria Math" panose="02040503050406030204" pitchFamily="18" charset="0"/>
                                    </a:rPr>
                                    <m:t>,</m:t>
                                  </m:r>
                                  <m:sSup>
                                    <m:sSupPr>
                                      <m:ctrlPr>
                                        <a:rPr lang="en-GB" sz="4000" i="1">
                                          <a:latin typeface="Cambria Math" panose="02040503050406030204" pitchFamily="18" charset="0"/>
                                          <a:ea typeface="Cambria Math" panose="02040503050406030204" pitchFamily="18" charset="0"/>
                                        </a:rPr>
                                      </m:ctrlPr>
                                    </m:sSupPr>
                                    <m:e>
                                      <m:r>
                                        <a:rPr lang="de-DE" sz="4000" b="1" i="1">
                                          <a:latin typeface="Cambria Math" panose="02040503050406030204" pitchFamily="18" charset="0"/>
                                          <a:ea typeface="Cambria Math" panose="02040503050406030204" pitchFamily="18" charset="0"/>
                                        </a:rPr>
                                        <m:t>𝒉</m:t>
                                      </m:r>
                                    </m:e>
                                    <m:sup>
                                      <m:r>
                                        <a:rPr lang="de-DE" sz="4000" i="1">
                                          <a:latin typeface="Cambria Math" panose="02040503050406030204" pitchFamily="18" charset="0"/>
                                          <a:ea typeface="Cambria Math" panose="02040503050406030204" pitchFamily="18" charset="0"/>
                                        </a:rPr>
                                        <m:t>(</m:t>
                                      </m:r>
                                      <m:r>
                                        <a:rPr lang="de-DE" sz="4000" b="0" i="1" smtClean="0">
                                          <a:latin typeface="Cambria Math" panose="02040503050406030204" pitchFamily="18" charset="0"/>
                                          <a:ea typeface="Cambria Math" panose="02040503050406030204" pitchFamily="18" charset="0"/>
                                        </a:rPr>
                                        <m:t>𝑗</m:t>
                                      </m:r>
                                      <m:r>
                                        <a:rPr lang="de-DE" sz="4000" i="1">
                                          <a:latin typeface="Cambria Math" panose="02040503050406030204" pitchFamily="18" charset="0"/>
                                          <a:ea typeface="Cambria Math" panose="02040503050406030204" pitchFamily="18" charset="0"/>
                                        </a:rPr>
                                        <m:t>)</m:t>
                                      </m:r>
                                    </m:sup>
                                  </m:sSup>
                                </m:e>
                              </m:d>
                            </m:e>
                          </m:nary>
                        </m:e>
                      </m:func>
                    </m:oMath>
                  </m:oMathPara>
                </a14:m>
                <a:endParaRPr lang="en-GB" sz="4000" dirty="0"/>
              </a:p>
              <a:p>
                <a:endParaRPr lang="en-GB" dirty="0"/>
              </a:p>
            </p:txBody>
          </p:sp>
        </mc:Choice>
        <mc:Fallback xmlns="">
          <p:sp>
            <p:nvSpPr>
              <p:cNvPr id="10" name="TextBox 9">
                <a:extLst>
                  <a:ext uri="{FF2B5EF4-FFF2-40B4-BE49-F238E27FC236}">
                    <a16:creationId xmlns:a16="http://schemas.microsoft.com/office/drawing/2014/main" id="{247CB7D2-FB7D-E692-F5FE-4B91518BB89B}"/>
                  </a:ext>
                </a:extLst>
              </p:cNvPr>
              <p:cNvSpPr txBox="1">
                <a:spLocks noRot="1" noChangeAspect="1" noMove="1" noResize="1" noEditPoints="1" noAdjustHandles="1" noChangeArrowheads="1" noChangeShapeType="1" noTextEdit="1"/>
              </p:cNvSpPr>
              <p:nvPr/>
            </p:nvSpPr>
            <p:spPr>
              <a:xfrm>
                <a:off x="658689" y="1832891"/>
                <a:ext cx="9644115" cy="1936684"/>
              </a:xfrm>
              <a:prstGeom prst="rect">
                <a:avLst/>
              </a:prstGeom>
              <a:blipFill>
                <a:blip r:embed="rId2"/>
                <a:stretch>
                  <a:fillRect l="-8016" t="-112418" b="-1359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492DBF3-515C-F1FA-8B15-B46143E7BCD2}"/>
                  </a:ext>
                </a:extLst>
              </p:cNvPr>
              <p:cNvSpPr txBox="1"/>
              <p:nvPr/>
            </p:nvSpPr>
            <p:spPr>
              <a:xfrm>
                <a:off x="400570" y="4357185"/>
                <a:ext cx="11390860" cy="823944"/>
              </a:xfrm>
              <a:prstGeom prst="rect">
                <a:avLst/>
              </a:prstGeom>
              <a:noFill/>
            </p:spPr>
            <p:txBody>
              <a:bodyPr wrap="square" rtlCol="0">
                <a:spAutoFit/>
              </a:bodyPr>
              <a:lstStyle/>
              <a:p>
                <a:pPr marL="285750" indent="-285750">
                  <a:buFont typeface="Arial" panose="020B0604020202020204" pitchFamily="34" charset="0"/>
                  <a:buChar char="•"/>
                </a:pPr>
                <a:r>
                  <a:rPr lang="en-GB" sz="4400" dirty="0"/>
                  <a:t>what edges </a:t>
                </a:r>
                <a14:m>
                  <m:oMath xmlns:m="http://schemas.openxmlformats.org/officeDocument/2006/math">
                    <m:d>
                      <m:dPr>
                        <m:begChr m:val="{"/>
                        <m:endChr m:val="}"/>
                        <m:ctrlPr>
                          <a:rPr lang="en-GB" sz="4400" i="1" smtClean="0">
                            <a:latin typeface="Cambria Math" panose="02040503050406030204" pitchFamily="18" charset="0"/>
                            <a:ea typeface="Cambria Math" panose="02040503050406030204" pitchFamily="18" charset="0"/>
                          </a:rPr>
                        </m:ctrlPr>
                      </m:dPr>
                      <m:e>
                        <m:r>
                          <a:rPr lang="de-DE" sz="4400" i="1">
                            <a:latin typeface="Cambria Math" panose="02040503050406030204" pitchFamily="18" charset="0"/>
                            <a:ea typeface="Cambria Math" panose="02040503050406030204" pitchFamily="18" charset="0"/>
                          </a:rPr>
                          <m:t>𝑖</m:t>
                        </m:r>
                        <m:r>
                          <a:rPr lang="de-DE" sz="4400" i="1">
                            <a:latin typeface="Cambria Math" panose="02040503050406030204" pitchFamily="18" charset="0"/>
                            <a:ea typeface="Cambria Math" panose="02040503050406030204" pitchFamily="18" charset="0"/>
                          </a:rPr>
                          <m:t>,</m:t>
                        </m:r>
                        <m:r>
                          <a:rPr lang="de-DE" sz="4400" i="1">
                            <a:latin typeface="Cambria Math" panose="02040503050406030204" pitchFamily="18" charset="0"/>
                            <a:ea typeface="Cambria Math" panose="02040503050406030204" pitchFamily="18" charset="0"/>
                          </a:rPr>
                          <m:t>𝑗</m:t>
                        </m:r>
                      </m:e>
                    </m:d>
                    <m:r>
                      <a:rPr lang="de-DE" sz="4400" i="1" smtClean="0">
                        <a:latin typeface="Cambria Math" panose="02040503050406030204" pitchFamily="18" charset="0"/>
                        <a:ea typeface="Cambria Math" panose="02040503050406030204" pitchFamily="18" charset="0"/>
                      </a:rPr>
                      <m:t>∈ℇ</m:t>
                    </m:r>
                  </m:oMath>
                </a14:m>
                <a:r>
                  <a:rPr lang="en-GB" sz="4400" dirty="0"/>
                  <a:t> and weights </a:t>
                </a:r>
                <a14:m>
                  <m:oMath xmlns:m="http://schemas.openxmlformats.org/officeDocument/2006/math">
                    <m:sSub>
                      <m:sSubPr>
                        <m:ctrlPr>
                          <a:rPr lang="en-GB" sz="4400" i="1">
                            <a:latin typeface="Cambria Math" panose="02040503050406030204" pitchFamily="18" charset="0"/>
                          </a:rPr>
                        </m:ctrlPr>
                      </m:sSubPr>
                      <m:e>
                        <m:r>
                          <a:rPr lang="de-DE" sz="4400" i="1">
                            <a:latin typeface="Cambria Math" panose="02040503050406030204" pitchFamily="18" charset="0"/>
                          </a:rPr>
                          <m:t>𝐴</m:t>
                        </m:r>
                      </m:e>
                      <m:sub>
                        <m:r>
                          <a:rPr lang="de-DE" sz="4400" i="1">
                            <a:latin typeface="Cambria Math" panose="02040503050406030204" pitchFamily="18" charset="0"/>
                          </a:rPr>
                          <m:t>𝑖</m:t>
                        </m:r>
                        <m:r>
                          <a:rPr lang="de-DE" sz="4400" i="1">
                            <a:latin typeface="Cambria Math" panose="02040503050406030204" pitchFamily="18" charset="0"/>
                          </a:rPr>
                          <m:t>,</m:t>
                        </m:r>
                        <m:r>
                          <a:rPr lang="de-DE" sz="4400" i="1">
                            <a:latin typeface="Cambria Math" panose="02040503050406030204" pitchFamily="18" charset="0"/>
                          </a:rPr>
                          <m:t>𝑗</m:t>
                        </m:r>
                      </m:sub>
                    </m:sSub>
                  </m:oMath>
                </a14:m>
                <a:r>
                  <a:rPr lang="en-GB" sz="4400" dirty="0"/>
                  <a:t> ?</a:t>
                </a:r>
              </a:p>
            </p:txBody>
          </p:sp>
        </mc:Choice>
        <mc:Fallback xmlns="">
          <p:sp>
            <p:nvSpPr>
              <p:cNvPr id="11" name="TextBox 10">
                <a:extLst>
                  <a:ext uri="{FF2B5EF4-FFF2-40B4-BE49-F238E27FC236}">
                    <a16:creationId xmlns:a16="http://schemas.microsoft.com/office/drawing/2014/main" id="{6492DBF3-515C-F1FA-8B15-B46143E7BCD2}"/>
                  </a:ext>
                </a:extLst>
              </p:cNvPr>
              <p:cNvSpPr txBox="1">
                <a:spLocks noRot="1" noChangeAspect="1" noMove="1" noResize="1" noEditPoints="1" noAdjustHandles="1" noChangeArrowheads="1" noChangeShapeType="1" noTextEdit="1"/>
              </p:cNvSpPr>
              <p:nvPr/>
            </p:nvSpPr>
            <p:spPr>
              <a:xfrm>
                <a:off x="400570" y="4357185"/>
                <a:ext cx="11390860" cy="823944"/>
              </a:xfrm>
              <a:prstGeom prst="rect">
                <a:avLst/>
              </a:prstGeom>
              <a:blipFill>
                <a:blip r:embed="rId3"/>
                <a:stretch>
                  <a:fillRect l="-2004" t="-13636" b="-28788"/>
                </a:stretch>
              </a:blipFill>
            </p:spPr>
            <p:txBody>
              <a:bodyPr/>
              <a:lstStyle/>
              <a:p>
                <a:r>
                  <a:rPr lang="en-GB">
                    <a:noFill/>
                  </a:rPr>
                  <a:t> </a:t>
                </a:r>
              </a:p>
            </p:txBody>
          </p:sp>
        </mc:Fallback>
      </mc:AlternateContent>
    </p:spTree>
    <p:extLst>
      <p:ext uri="{BB962C8B-B14F-4D97-AF65-F5344CB8AC3E}">
        <p14:creationId xmlns:p14="http://schemas.microsoft.com/office/powerpoint/2010/main" val="4076598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057C-3035-F0B2-1340-4D8D6C2D69DA}"/>
              </a:ext>
            </a:extLst>
          </p:cNvPr>
          <p:cNvSpPr>
            <a:spLocks noGrp="1"/>
          </p:cNvSpPr>
          <p:nvPr>
            <p:ph type="title"/>
          </p:nvPr>
        </p:nvSpPr>
        <p:spPr/>
        <p:txBody>
          <a:bodyPr>
            <a:normAutofit/>
          </a:bodyPr>
          <a:lstStyle/>
          <a:p>
            <a:r>
              <a:rPr lang="en-GB" sz="6000" b="1" dirty="0"/>
              <a:t>Avoidance of unfair bias. </a:t>
            </a:r>
          </a:p>
        </p:txBody>
      </p:sp>
      <p:sp>
        <p:nvSpPr>
          <p:cNvPr id="4" name="Footer Placeholder 3">
            <a:extLst>
              <a:ext uri="{FF2B5EF4-FFF2-40B4-BE49-F238E27FC236}">
                <a16:creationId xmlns:a16="http://schemas.microsoft.com/office/drawing/2014/main" id="{DC19D059-D753-41D2-23A6-0A402C78C02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5D60079A-302D-14D8-2986-C5AF02E900CD}"/>
              </a:ext>
            </a:extLst>
          </p:cNvPr>
          <p:cNvSpPr>
            <a:spLocks noGrp="1"/>
          </p:cNvSpPr>
          <p:nvPr>
            <p:ph type="sldNum" sz="quarter" idx="12"/>
          </p:nvPr>
        </p:nvSpPr>
        <p:spPr/>
        <p:txBody>
          <a:bodyPr/>
          <a:lstStyle/>
          <a:p>
            <a:fld id="{AC1633F7-ACB1-754E-B76E-ED72C708EAF6}" type="slidenum">
              <a:rPr lang="en-AT" smtClean="0"/>
              <a:pPr/>
              <a:t>40</a:t>
            </a:fld>
            <a:endParaRPr lang="en-AT" dirty="0"/>
          </a:p>
        </p:txBody>
      </p:sp>
      <p:sp>
        <p:nvSpPr>
          <p:cNvPr id="6" name="TextBox 5">
            <a:extLst>
              <a:ext uri="{FF2B5EF4-FFF2-40B4-BE49-F238E27FC236}">
                <a16:creationId xmlns:a16="http://schemas.microsoft.com/office/drawing/2014/main" id="{08E8ED15-EA1C-8E59-3A9F-D45DEA1E9E6E}"/>
              </a:ext>
            </a:extLst>
          </p:cNvPr>
          <p:cNvSpPr txBox="1"/>
          <p:nvPr/>
        </p:nvSpPr>
        <p:spPr>
          <a:xfrm>
            <a:off x="346621" y="1938470"/>
            <a:ext cx="11498758" cy="3690241"/>
          </a:xfrm>
          <a:prstGeom prst="rect">
            <a:avLst/>
          </a:prstGeom>
          <a:noFill/>
        </p:spPr>
        <p:txBody>
          <a:bodyPr wrap="square" rtlCol="0">
            <a:spAutoFit/>
          </a:bodyPr>
          <a:lstStyle/>
          <a:p>
            <a:pPr>
              <a:lnSpc>
                <a:spcPct val="150000"/>
              </a:lnSpc>
            </a:pPr>
            <a:r>
              <a:rPr lang="en-GB" sz="4000" i="1" dirty="0"/>
              <a:t>“Data sets used by AI systems (both for training and operation) may suffer from the inclusion of inadvertent historic bias, incompleteness and bad governance models.”</a:t>
            </a:r>
          </a:p>
        </p:txBody>
      </p:sp>
      <p:sp>
        <p:nvSpPr>
          <p:cNvPr id="3" name="Date Placeholder 2">
            <a:extLst>
              <a:ext uri="{FF2B5EF4-FFF2-40B4-BE49-F238E27FC236}">
                <a16:creationId xmlns:a16="http://schemas.microsoft.com/office/drawing/2014/main" id="{96695266-A1D5-56BF-20AE-73F2ACA6B1FC}"/>
              </a:ext>
            </a:extLst>
          </p:cNvPr>
          <p:cNvSpPr>
            <a:spLocks noGrp="1"/>
          </p:cNvSpPr>
          <p:nvPr>
            <p:ph type="dt" sz="half" idx="10"/>
          </p:nvPr>
        </p:nvSpPr>
        <p:spPr/>
        <p:txBody>
          <a:bodyPr/>
          <a:lstStyle/>
          <a:p>
            <a:fld id="{C17CF62A-766E-2046-B056-7FB97306D65D}" type="datetime1">
              <a:rPr lang="en-US" smtClean="0"/>
              <a:t>4/18/23</a:t>
            </a:fld>
            <a:endParaRPr lang="en-AT"/>
          </a:p>
        </p:txBody>
      </p:sp>
    </p:spTree>
    <p:extLst>
      <p:ext uri="{BB962C8B-B14F-4D97-AF65-F5344CB8AC3E}">
        <p14:creationId xmlns:p14="http://schemas.microsoft.com/office/powerpoint/2010/main" val="3347053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7033-5B8A-5445-ABF5-4AC314915908}"/>
              </a:ext>
            </a:extLst>
          </p:cNvPr>
          <p:cNvSpPr>
            <a:spLocks noGrp="1"/>
          </p:cNvSpPr>
          <p:nvPr>
            <p:ph type="title"/>
          </p:nvPr>
        </p:nvSpPr>
        <p:spPr>
          <a:xfrm>
            <a:off x="404958" y="149655"/>
            <a:ext cx="11326516" cy="1172256"/>
          </a:xfrm>
        </p:spPr>
        <p:txBody>
          <a:bodyPr>
            <a:normAutofit/>
          </a:bodyPr>
          <a:lstStyle/>
          <a:p>
            <a:r>
              <a:rPr lang="en-US" sz="6000" b="1" dirty="0"/>
              <a:t>Fairness by Data Augmentation</a:t>
            </a:r>
          </a:p>
        </p:txBody>
      </p:sp>
      <p:sp>
        <p:nvSpPr>
          <p:cNvPr id="16" name="Oval 15">
            <a:extLst>
              <a:ext uri="{FF2B5EF4-FFF2-40B4-BE49-F238E27FC236}">
                <a16:creationId xmlns:a16="http://schemas.microsoft.com/office/drawing/2014/main" id="{8963DA07-1658-AE4C-B0D3-BE08B4F549BC}"/>
              </a:ext>
            </a:extLst>
          </p:cNvPr>
          <p:cNvSpPr/>
          <p:nvPr/>
        </p:nvSpPr>
        <p:spPr>
          <a:xfrm>
            <a:off x="2860866" y="4466740"/>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E766AD2-24B1-E646-ADC8-578BD09D6631}"/>
              </a:ext>
            </a:extLst>
          </p:cNvPr>
          <p:cNvSpPr/>
          <p:nvPr/>
        </p:nvSpPr>
        <p:spPr>
          <a:xfrm>
            <a:off x="4383358" y="2151116"/>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8608904-6A29-5B49-A0A9-03D8AF657411}"/>
              </a:ext>
            </a:extLst>
          </p:cNvPr>
          <p:cNvSpPr/>
          <p:nvPr/>
        </p:nvSpPr>
        <p:spPr>
          <a:xfrm>
            <a:off x="5473631" y="3653371"/>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AAFAF9E-662A-734E-B7BA-4DB344EEEB65}"/>
              </a:ext>
            </a:extLst>
          </p:cNvPr>
          <p:cNvSpPr txBox="1"/>
          <p:nvPr/>
        </p:nvSpPr>
        <p:spPr>
          <a:xfrm>
            <a:off x="8842212" y="4329109"/>
            <a:ext cx="3177152" cy="707886"/>
          </a:xfrm>
          <a:prstGeom prst="rect">
            <a:avLst/>
          </a:prstGeom>
          <a:noFill/>
        </p:spPr>
        <p:txBody>
          <a:bodyPr wrap="none" rtlCol="0">
            <a:spAutoFit/>
          </a:bodyPr>
          <a:lstStyle/>
          <a:p>
            <a:r>
              <a:rPr lang="de-AT" sz="4000" dirty="0"/>
              <a:t>x (e.g. </a:t>
            </a:r>
            <a:r>
              <a:rPr lang="de-AT" sz="4000" dirty="0" err="1"/>
              <a:t>gender</a:t>
            </a:r>
            <a:r>
              <a:rPr lang="de-AT" sz="4000" dirty="0"/>
              <a:t>)</a:t>
            </a:r>
            <a:endParaRPr lang="en-US" sz="4000" dirty="0"/>
          </a:p>
        </p:txBody>
      </p:sp>
      <p:cxnSp>
        <p:nvCxnSpPr>
          <p:cNvPr id="26" name="Straight Arrow Connector 25">
            <a:extLst>
              <a:ext uri="{FF2B5EF4-FFF2-40B4-BE49-F238E27FC236}">
                <a16:creationId xmlns:a16="http://schemas.microsoft.com/office/drawing/2014/main" id="{A06D7F81-B1E5-074C-9A3C-3DE471A9CCD5}"/>
              </a:ext>
            </a:extLst>
          </p:cNvPr>
          <p:cNvCxnSpPr/>
          <p:nvPr/>
        </p:nvCxnSpPr>
        <p:spPr>
          <a:xfrm>
            <a:off x="997324" y="5218179"/>
            <a:ext cx="954803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4420D5D-F634-504B-ACB9-83B92C5B31CB}"/>
              </a:ext>
            </a:extLst>
          </p:cNvPr>
          <p:cNvCxnSpPr>
            <a:cxnSpLocks/>
          </p:cNvCxnSpPr>
          <p:nvPr/>
        </p:nvCxnSpPr>
        <p:spPr>
          <a:xfrm flipV="1">
            <a:off x="1701209" y="2052195"/>
            <a:ext cx="0" cy="341356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9256298-C97A-A844-8A35-98B9B28C73A9}"/>
              </a:ext>
            </a:extLst>
          </p:cNvPr>
          <p:cNvSpPr txBox="1"/>
          <p:nvPr/>
        </p:nvSpPr>
        <p:spPr>
          <a:xfrm>
            <a:off x="807065" y="1333110"/>
            <a:ext cx="1870320" cy="707886"/>
          </a:xfrm>
          <a:prstGeom prst="rect">
            <a:avLst/>
          </a:prstGeom>
          <a:noFill/>
        </p:spPr>
        <p:txBody>
          <a:bodyPr wrap="none" rtlCol="0">
            <a:spAutoFit/>
          </a:bodyPr>
          <a:lstStyle/>
          <a:p>
            <a:r>
              <a:rPr lang="en-US" sz="4000" dirty="0"/>
              <a:t>salary y </a:t>
            </a:r>
          </a:p>
        </p:txBody>
      </p:sp>
      <p:sp>
        <p:nvSpPr>
          <p:cNvPr id="29" name="Oval 28">
            <a:extLst>
              <a:ext uri="{FF2B5EF4-FFF2-40B4-BE49-F238E27FC236}">
                <a16:creationId xmlns:a16="http://schemas.microsoft.com/office/drawing/2014/main" id="{A41A3686-EA3D-6246-8C2F-0960D288C510}"/>
              </a:ext>
            </a:extLst>
          </p:cNvPr>
          <p:cNvSpPr/>
          <p:nvPr/>
        </p:nvSpPr>
        <p:spPr>
          <a:xfrm>
            <a:off x="5771343" y="3613869"/>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F0D184B-2082-EA4D-B7E5-198DD006479E}"/>
              </a:ext>
            </a:extLst>
          </p:cNvPr>
          <p:cNvSpPr/>
          <p:nvPr/>
        </p:nvSpPr>
        <p:spPr>
          <a:xfrm>
            <a:off x="4098973" y="2151115"/>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B9E0726-FDE3-3045-A551-C5A9E2EAD201}"/>
              </a:ext>
            </a:extLst>
          </p:cNvPr>
          <p:cNvSpPr/>
          <p:nvPr/>
        </p:nvSpPr>
        <p:spPr>
          <a:xfrm>
            <a:off x="4701849" y="2151115"/>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A5AA782-BD65-6D49-884E-792A792CFE91}"/>
              </a:ext>
            </a:extLst>
          </p:cNvPr>
          <p:cNvSpPr/>
          <p:nvPr/>
        </p:nvSpPr>
        <p:spPr>
          <a:xfrm>
            <a:off x="5145368" y="3645121"/>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EC67674-76F7-2E4E-A9FB-E7435235174B}"/>
              </a:ext>
            </a:extLst>
          </p:cNvPr>
          <p:cNvSpPr/>
          <p:nvPr/>
        </p:nvSpPr>
        <p:spPr>
          <a:xfrm>
            <a:off x="3166528" y="4477476"/>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6CE3039-E501-9541-BFE2-59B672FDE51A}"/>
              </a:ext>
            </a:extLst>
          </p:cNvPr>
          <p:cNvSpPr/>
          <p:nvPr/>
        </p:nvSpPr>
        <p:spPr>
          <a:xfrm>
            <a:off x="2506204" y="4466739"/>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1A20EE0-3D95-E94C-9E92-59AA215E7EFE}"/>
              </a:ext>
            </a:extLst>
          </p:cNvPr>
          <p:cNvSpPr/>
          <p:nvPr/>
        </p:nvSpPr>
        <p:spPr>
          <a:xfrm>
            <a:off x="7644593" y="1489426"/>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3AC6534-C770-2742-97C2-A94497D6EA4A}"/>
              </a:ext>
            </a:extLst>
          </p:cNvPr>
          <p:cNvSpPr txBox="1"/>
          <p:nvPr/>
        </p:nvSpPr>
        <p:spPr>
          <a:xfrm>
            <a:off x="8057351" y="1278681"/>
            <a:ext cx="3871829" cy="707886"/>
          </a:xfrm>
          <a:prstGeom prst="rect">
            <a:avLst/>
          </a:prstGeom>
          <a:noFill/>
        </p:spPr>
        <p:txBody>
          <a:bodyPr wrap="none" rtlCol="0">
            <a:spAutoFit/>
          </a:bodyPr>
          <a:lstStyle/>
          <a:p>
            <a:r>
              <a:rPr lang="en-US" sz="4000" dirty="0"/>
              <a:t>original datapoint</a:t>
            </a:r>
          </a:p>
        </p:txBody>
      </p:sp>
      <p:sp>
        <p:nvSpPr>
          <p:cNvPr id="42" name="Oval 41">
            <a:extLst>
              <a:ext uri="{FF2B5EF4-FFF2-40B4-BE49-F238E27FC236}">
                <a16:creationId xmlns:a16="http://schemas.microsoft.com/office/drawing/2014/main" id="{A733160A-79EF-EE4B-9BE0-4DD602AA9AA2}"/>
              </a:ext>
            </a:extLst>
          </p:cNvPr>
          <p:cNvSpPr/>
          <p:nvPr/>
        </p:nvSpPr>
        <p:spPr>
          <a:xfrm>
            <a:off x="7736048" y="2272958"/>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D3E58B8-36E4-3349-B7BA-2480BDC63CE3}"/>
              </a:ext>
            </a:extLst>
          </p:cNvPr>
          <p:cNvSpPr txBox="1"/>
          <p:nvPr/>
        </p:nvSpPr>
        <p:spPr>
          <a:xfrm>
            <a:off x="8154629" y="2083827"/>
            <a:ext cx="2561279" cy="707886"/>
          </a:xfrm>
          <a:prstGeom prst="rect">
            <a:avLst/>
          </a:prstGeom>
          <a:noFill/>
        </p:spPr>
        <p:txBody>
          <a:bodyPr wrap="none" rtlCol="0">
            <a:spAutoFit/>
          </a:bodyPr>
          <a:lstStyle/>
          <a:p>
            <a:r>
              <a:rPr lang="en-US" sz="4000" dirty="0"/>
              <a:t>augmented</a:t>
            </a:r>
          </a:p>
        </p:txBody>
      </p:sp>
      <p:sp>
        <p:nvSpPr>
          <p:cNvPr id="4" name="Slide Number Placeholder 3">
            <a:extLst>
              <a:ext uri="{FF2B5EF4-FFF2-40B4-BE49-F238E27FC236}">
                <a16:creationId xmlns:a16="http://schemas.microsoft.com/office/drawing/2014/main" id="{228A6FF2-0B92-8746-A960-546487B8C217}"/>
              </a:ext>
            </a:extLst>
          </p:cNvPr>
          <p:cNvSpPr>
            <a:spLocks noGrp="1"/>
          </p:cNvSpPr>
          <p:nvPr>
            <p:ph type="sldNum" sz="quarter" idx="12"/>
          </p:nvPr>
        </p:nvSpPr>
        <p:spPr/>
        <p:txBody>
          <a:bodyPr/>
          <a:lstStyle/>
          <a:p>
            <a:fld id="{5399C925-308B-6F4D-8762-6363D7B6E381}" type="slidenum">
              <a:rPr lang="en-US" smtClean="0"/>
              <a:t>41</a:t>
            </a:fld>
            <a:endParaRPr lang="en-US"/>
          </a:p>
        </p:txBody>
      </p:sp>
      <p:sp>
        <p:nvSpPr>
          <p:cNvPr id="7" name="Date Placeholder 6">
            <a:extLst>
              <a:ext uri="{FF2B5EF4-FFF2-40B4-BE49-F238E27FC236}">
                <a16:creationId xmlns:a16="http://schemas.microsoft.com/office/drawing/2014/main" id="{14DACAA3-17E7-3649-978B-CD5D6F278C62}"/>
              </a:ext>
            </a:extLst>
          </p:cNvPr>
          <p:cNvSpPr>
            <a:spLocks noGrp="1"/>
          </p:cNvSpPr>
          <p:nvPr>
            <p:ph type="dt" sz="half" idx="10"/>
          </p:nvPr>
        </p:nvSpPr>
        <p:spPr/>
        <p:txBody>
          <a:bodyPr/>
          <a:lstStyle/>
          <a:p>
            <a:fld id="{4239CBE6-F5BF-5042-A301-6C7E47E88E93}" type="datetime1">
              <a:rPr lang="en-US" smtClean="0"/>
              <a:t>4/18/23</a:t>
            </a:fld>
            <a:endParaRPr lang="en-US"/>
          </a:p>
        </p:txBody>
      </p:sp>
      <p:sp>
        <p:nvSpPr>
          <p:cNvPr id="8" name="Footer Placeholder 7">
            <a:extLst>
              <a:ext uri="{FF2B5EF4-FFF2-40B4-BE49-F238E27FC236}">
                <a16:creationId xmlns:a16="http://schemas.microsoft.com/office/drawing/2014/main" id="{B88BDEB0-8D2C-7336-03E8-70381A108284}"/>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US" dirty="0"/>
          </a:p>
        </p:txBody>
      </p:sp>
    </p:spTree>
    <p:extLst>
      <p:ext uri="{BB962C8B-B14F-4D97-AF65-F5344CB8AC3E}">
        <p14:creationId xmlns:p14="http://schemas.microsoft.com/office/powerpoint/2010/main" val="1999531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A2AD-E88C-820B-A5DD-14579FCB867A}"/>
              </a:ext>
            </a:extLst>
          </p:cNvPr>
          <p:cNvSpPr>
            <a:spLocks noGrp="1"/>
          </p:cNvSpPr>
          <p:nvPr>
            <p:ph type="title"/>
          </p:nvPr>
        </p:nvSpPr>
        <p:spPr/>
        <p:txBody>
          <a:bodyPr>
            <a:normAutofit/>
          </a:bodyPr>
          <a:lstStyle/>
          <a:p>
            <a:r>
              <a:rPr lang="en-GB" sz="6000" b="1" dirty="0"/>
              <a:t>Accessibility and universal design.</a:t>
            </a:r>
          </a:p>
        </p:txBody>
      </p:sp>
      <p:sp>
        <p:nvSpPr>
          <p:cNvPr id="3" name="Content Placeholder 2">
            <a:extLst>
              <a:ext uri="{FF2B5EF4-FFF2-40B4-BE49-F238E27FC236}">
                <a16:creationId xmlns:a16="http://schemas.microsoft.com/office/drawing/2014/main" id="{8DD0DD57-E755-7381-15C1-6E8B83FA3B27}"/>
              </a:ext>
            </a:extLst>
          </p:cNvPr>
          <p:cNvSpPr>
            <a:spLocks noGrp="1"/>
          </p:cNvSpPr>
          <p:nvPr>
            <p:ph idx="1"/>
          </p:nvPr>
        </p:nvSpPr>
        <p:spPr>
          <a:xfrm>
            <a:off x="838200" y="1497272"/>
            <a:ext cx="10184476" cy="1931728"/>
          </a:xfrm>
        </p:spPr>
        <p:txBody>
          <a:bodyPr>
            <a:normAutofit lnSpcReduction="10000"/>
          </a:bodyPr>
          <a:lstStyle/>
          <a:p>
            <a:pPr marL="0" indent="0">
              <a:lnSpc>
                <a:spcPct val="150000"/>
              </a:lnSpc>
              <a:buNone/>
            </a:pPr>
            <a:r>
              <a:rPr lang="en-GB" dirty="0"/>
              <a:t>“</a:t>
            </a:r>
            <a:r>
              <a:rPr lang="en-GB" i="1" dirty="0"/>
              <a:t>AI systems should not have a one-size-fits-all approach and should consider Universal Design principles addressing the widest possible range of users, following relevant accessibility standards…”</a:t>
            </a:r>
          </a:p>
        </p:txBody>
      </p:sp>
      <p:sp>
        <p:nvSpPr>
          <p:cNvPr id="4" name="Footer Placeholder 3">
            <a:extLst>
              <a:ext uri="{FF2B5EF4-FFF2-40B4-BE49-F238E27FC236}">
                <a16:creationId xmlns:a16="http://schemas.microsoft.com/office/drawing/2014/main" id="{58E27B08-15A9-533B-A63D-3DA1DAA318CB}"/>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D750DA14-63B1-A004-7984-44B55C8FDBE4}"/>
              </a:ext>
            </a:extLst>
          </p:cNvPr>
          <p:cNvSpPr>
            <a:spLocks noGrp="1"/>
          </p:cNvSpPr>
          <p:nvPr>
            <p:ph type="sldNum" sz="quarter" idx="12"/>
          </p:nvPr>
        </p:nvSpPr>
        <p:spPr/>
        <p:txBody>
          <a:bodyPr/>
          <a:lstStyle/>
          <a:p>
            <a:fld id="{AC1633F7-ACB1-754E-B76E-ED72C708EAF6}" type="slidenum">
              <a:rPr lang="en-AT" smtClean="0"/>
              <a:pPr/>
              <a:t>42</a:t>
            </a:fld>
            <a:endParaRPr lang="en-AT" dirty="0"/>
          </a:p>
        </p:txBody>
      </p:sp>
      <p:pic>
        <p:nvPicPr>
          <p:cNvPr id="7" name="Picture 6" descr="Graphical user interface, application&#10;&#10;Description automatically generated">
            <a:extLst>
              <a:ext uri="{FF2B5EF4-FFF2-40B4-BE49-F238E27FC236}">
                <a16:creationId xmlns:a16="http://schemas.microsoft.com/office/drawing/2014/main" id="{B5DC362F-8132-965C-BE43-C336CF90851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28653" y="3748405"/>
            <a:ext cx="5105400" cy="2197100"/>
          </a:xfrm>
          <a:prstGeom prst="rect">
            <a:avLst/>
          </a:prstGeom>
        </p:spPr>
      </p:pic>
      <p:sp>
        <p:nvSpPr>
          <p:cNvPr id="6" name="Date Placeholder 5">
            <a:extLst>
              <a:ext uri="{FF2B5EF4-FFF2-40B4-BE49-F238E27FC236}">
                <a16:creationId xmlns:a16="http://schemas.microsoft.com/office/drawing/2014/main" id="{A0B62B6A-6D47-321B-41AD-8CFED11EA754}"/>
              </a:ext>
            </a:extLst>
          </p:cNvPr>
          <p:cNvSpPr>
            <a:spLocks noGrp="1"/>
          </p:cNvSpPr>
          <p:nvPr>
            <p:ph type="dt" sz="half" idx="10"/>
          </p:nvPr>
        </p:nvSpPr>
        <p:spPr/>
        <p:txBody>
          <a:bodyPr/>
          <a:lstStyle/>
          <a:p>
            <a:fld id="{06528241-08F8-7F4E-8F2F-015B30064C8B}" type="datetime1">
              <a:rPr lang="en-US" smtClean="0"/>
              <a:t>4/18/23</a:t>
            </a:fld>
            <a:endParaRPr lang="en-AT"/>
          </a:p>
        </p:txBody>
      </p:sp>
    </p:spTree>
    <p:extLst>
      <p:ext uri="{BB962C8B-B14F-4D97-AF65-F5344CB8AC3E}">
        <p14:creationId xmlns:p14="http://schemas.microsoft.com/office/powerpoint/2010/main" val="575627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A2AD-E88C-820B-A5DD-14579FCB867A}"/>
              </a:ext>
            </a:extLst>
          </p:cNvPr>
          <p:cNvSpPr>
            <a:spLocks noGrp="1"/>
          </p:cNvSpPr>
          <p:nvPr>
            <p:ph type="title"/>
          </p:nvPr>
        </p:nvSpPr>
        <p:spPr/>
        <p:txBody>
          <a:bodyPr>
            <a:normAutofit/>
          </a:bodyPr>
          <a:lstStyle/>
          <a:p>
            <a:r>
              <a:rPr lang="en-GB" sz="6600" b="1" dirty="0"/>
              <a:t>Stakeholder Participation.</a:t>
            </a:r>
          </a:p>
        </p:txBody>
      </p:sp>
      <p:sp>
        <p:nvSpPr>
          <p:cNvPr id="3" name="Content Placeholder 2">
            <a:extLst>
              <a:ext uri="{FF2B5EF4-FFF2-40B4-BE49-F238E27FC236}">
                <a16:creationId xmlns:a16="http://schemas.microsoft.com/office/drawing/2014/main" id="{8DD0DD57-E755-7381-15C1-6E8B83FA3B27}"/>
              </a:ext>
            </a:extLst>
          </p:cNvPr>
          <p:cNvSpPr>
            <a:spLocks noGrp="1"/>
          </p:cNvSpPr>
          <p:nvPr>
            <p:ph idx="1"/>
          </p:nvPr>
        </p:nvSpPr>
        <p:spPr>
          <a:xfrm>
            <a:off x="838200" y="1497272"/>
            <a:ext cx="10184476" cy="1931728"/>
          </a:xfrm>
        </p:spPr>
        <p:txBody>
          <a:bodyPr>
            <a:normAutofit/>
          </a:bodyPr>
          <a:lstStyle/>
          <a:p>
            <a:pPr marL="0" indent="0">
              <a:lnSpc>
                <a:spcPct val="150000"/>
              </a:lnSpc>
              <a:buNone/>
            </a:pPr>
            <a:r>
              <a:rPr lang="en-GB" dirty="0"/>
              <a:t>“</a:t>
            </a:r>
            <a:r>
              <a:rPr lang="en-GB" i="1" dirty="0"/>
              <a:t>It is beneficial to solicit regular feedback even after deployment and set up longer term mechanisms for stakeholder participation…”</a:t>
            </a:r>
          </a:p>
        </p:txBody>
      </p:sp>
      <p:sp>
        <p:nvSpPr>
          <p:cNvPr id="4" name="Footer Placeholder 3">
            <a:extLst>
              <a:ext uri="{FF2B5EF4-FFF2-40B4-BE49-F238E27FC236}">
                <a16:creationId xmlns:a16="http://schemas.microsoft.com/office/drawing/2014/main" id="{58E27B08-15A9-533B-A63D-3DA1DAA318CB}"/>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AT"/>
            </a:defPPr>
            <a:lvl1pPr marL="0" algn="ctr" defTabSz="914400" rtl="0" eaLnBrk="1" latinLnBrk="0" hangingPunct="1">
              <a:defRPr lang="en-GB" sz="20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A. Jung</a:t>
            </a:r>
            <a:endParaRPr lang="en-AT" dirty="0"/>
          </a:p>
        </p:txBody>
      </p:sp>
      <p:sp>
        <p:nvSpPr>
          <p:cNvPr id="5" name="Slide Number Placeholder 4">
            <a:extLst>
              <a:ext uri="{FF2B5EF4-FFF2-40B4-BE49-F238E27FC236}">
                <a16:creationId xmlns:a16="http://schemas.microsoft.com/office/drawing/2014/main" id="{D750DA14-63B1-A004-7984-44B55C8FDBE4}"/>
              </a:ext>
            </a:extLst>
          </p:cNvPr>
          <p:cNvSpPr>
            <a:spLocks noGrp="1"/>
          </p:cNvSpPr>
          <p:nvPr>
            <p:ph type="sldNum" sz="quarter" idx="12"/>
          </p:nvPr>
        </p:nvSpPr>
        <p:spPr/>
        <p:txBody>
          <a:bodyPr/>
          <a:lstStyle/>
          <a:p>
            <a:fld id="{AC1633F7-ACB1-754E-B76E-ED72C708EAF6}" type="slidenum">
              <a:rPr lang="en-AT" smtClean="0"/>
              <a:pPr/>
              <a:t>43</a:t>
            </a:fld>
            <a:endParaRPr lang="en-AT" dirty="0"/>
          </a:p>
        </p:txBody>
      </p:sp>
      <p:pic>
        <p:nvPicPr>
          <p:cNvPr id="2050" name="Picture 2" descr="Tools to measure customer satisfaction for your business - Latest Quality">
            <a:extLst>
              <a:ext uri="{FF2B5EF4-FFF2-40B4-BE49-F238E27FC236}">
                <a16:creationId xmlns:a16="http://schemas.microsoft.com/office/drawing/2014/main" id="{5C3DE68D-6555-FC65-5AEC-B7F8FBB6405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754071" y="3060044"/>
            <a:ext cx="4385467" cy="23006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7A946D-43F0-9443-3FB7-10ED15D10B5F}"/>
              </a:ext>
            </a:extLst>
          </p:cNvPr>
          <p:cNvSpPr txBox="1"/>
          <p:nvPr/>
        </p:nvSpPr>
        <p:spPr>
          <a:xfrm>
            <a:off x="4422371" y="5603347"/>
            <a:ext cx="6037037" cy="461665"/>
          </a:xfrm>
          <a:prstGeom prst="rect">
            <a:avLst/>
          </a:prstGeom>
          <a:noFill/>
        </p:spPr>
        <p:txBody>
          <a:bodyPr wrap="none" rtlCol="0">
            <a:spAutoFit/>
          </a:bodyPr>
          <a:lstStyle/>
          <a:p>
            <a:r>
              <a:rPr lang="en-GB" sz="2400" dirty="0"/>
              <a:t>https://</a:t>
            </a:r>
            <a:r>
              <a:rPr lang="en-GB" sz="2400" dirty="0" err="1"/>
              <a:t>images.app.goo.gl</a:t>
            </a:r>
            <a:r>
              <a:rPr lang="en-GB" sz="2400" dirty="0"/>
              <a:t>/PjovTNXf6ouv2Kxe9</a:t>
            </a:r>
          </a:p>
        </p:txBody>
      </p:sp>
      <p:sp>
        <p:nvSpPr>
          <p:cNvPr id="7" name="Date Placeholder 6">
            <a:extLst>
              <a:ext uri="{FF2B5EF4-FFF2-40B4-BE49-F238E27FC236}">
                <a16:creationId xmlns:a16="http://schemas.microsoft.com/office/drawing/2014/main" id="{234084C5-481D-06E6-E4FD-384C4EB46140}"/>
              </a:ext>
            </a:extLst>
          </p:cNvPr>
          <p:cNvSpPr>
            <a:spLocks noGrp="1"/>
          </p:cNvSpPr>
          <p:nvPr>
            <p:ph type="dt" sz="half" idx="10"/>
          </p:nvPr>
        </p:nvSpPr>
        <p:spPr/>
        <p:txBody>
          <a:bodyPr/>
          <a:lstStyle/>
          <a:p>
            <a:fld id="{AEE23662-1232-4546-BF2C-73C3B9CF3D47}" type="datetime1">
              <a:rPr lang="en-US" smtClean="0"/>
              <a:t>4/18/23</a:t>
            </a:fld>
            <a:endParaRPr lang="en-AT"/>
          </a:p>
        </p:txBody>
      </p:sp>
    </p:spTree>
    <p:extLst>
      <p:ext uri="{BB962C8B-B14F-4D97-AF65-F5344CB8AC3E}">
        <p14:creationId xmlns:p14="http://schemas.microsoft.com/office/powerpoint/2010/main" val="3576245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44</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C41423EF-637C-954C-93F9-CD91DF68A05E}" type="datetime1">
              <a:rPr lang="en-US" smtClean="0"/>
              <a:t>4/18/23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a:t>
            </a:r>
            <a:r>
              <a:rPr lang="en-GB" sz="3200" b="1" dirty="0">
                <a:solidFill>
                  <a:srgbClr val="FF0000"/>
                </a:solidFill>
              </a:rPr>
              <a:t> </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solidFill>
                  <a:srgbClr val="FF0000"/>
                </a:solidFill>
              </a:rPr>
              <a:t>Societal and environmental wellbeing</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2733197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A5134E-C3C4-44C4-59F6-97663409A978}"/>
              </a:ext>
            </a:extLst>
          </p:cNvPr>
          <p:cNvSpPr>
            <a:spLocks noGrp="1"/>
          </p:cNvSpPr>
          <p:nvPr>
            <p:ph idx="1"/>
          </p:nvPr>
        </p:nvSpPr>
        <p:spPr>
          <a:xfrm>
            <a:off x="242776" y="719838"/>
            <a:ext cx="11686954" cy="4064813"/>
          </a:xfrm>
        </p:spPr>
        <p:txBody>
          <a:bodyPr>
            <a:normAutofit/>
          </a:bodyPr>
          <a:lstStyle/>
          <a:p>
            <a:pPr marL="0" indent="0">
              <a:buNone/>
            </a:pPr>
            <a:r>
              <a:rPr lang="en-GB" sz="4400" b="1" dirty="0"/>
              <a:t>Sustainable and environmentally friendly FL</a:t>
            </a:r>
          </a:p>
          <a:p>
            <a:pPr marL="0" indent="0">
              <a:buNone/>
            </a:pPr>
            <a:endParaRPr lang="en-GB" sz="3600" dirty="0"/>
          </a:p>
          <a:p>
            <a:pPr marL="0" indent="0">
              <a:lnSpc>
                <a:spcPct val="150000"/>
              </a:lnSpc>
              <a:buNone/>
            </a:pPr>
            <a:r>
              <a:rPr lang="en-GB" sz="3600" i="1" dirty="0"/>
              <a:t>“…a critical examination of the resource usage and energy consumption during training, opting for less harmful choices…”</a:t>
            </a:r>
          </a:p>
        </p:txBody>
      </p:sp>
      <p:sp>
        <p:nvSpPr>
          <p:cNvPr id="4" name="Date Placeholder 3">
            <a:extLst>
              <a:ext uri="{FF2B5EF4-FFF2-40B4-BE49-F238E27FC236}">
                <a16:creationId xmlns:a16="http://schemas.microsoft.com/office/drawing/2014/main" id="{A3AEBB92-9989-57F2-1D3B-C6AD070BA56B}"/>
              </a:ext>
            </a:extLst>
          </p:cNvPr>
          <p:cNvSpPr>
            <a:spLocks noGrp="1"/>
          </p:cNvSpPr>
          <p:nvPr>
            <p:ph type="dt" sz="half" idx="10"/>
          </p:nvPr>
        </p:nvSpPr>
        <p:spPr/>
        <p:txBody>
          <a:bodyPr/>
          <a:lstStyle/>
          <a:p>
            <a:fld id="{5D90BC7E-6368-7F4D-B2C7-331AA1D9EB82}" type="datetime1">
              <a:rPr lang="en-US" smtClean="0"/>
              <a:t>4/18/23</a:t>
            </a:fld>
            <a:endParaRPr lang="en-US" dirty="0"/>
          </a:p>
        </p:txBody>
      </p:sp>
      <p:sp>
        <p:nvSpPr>
          <p:cNvPr id="5" name="Slide Number Placeholder 4">
            <a:extLst>
              <a:ext uri="{FF2B5EF4-FFF2-40B4-BE49-F238E27FC236}">
                <a16:creationId xmlns:a16="http://schemas.microsoft.com/office/drawing/2014/main" id="{22BE35B8-3A97-3821-57A9-1B79890232A9}"/>
              </a:ext>
            </a:extLst>
          </p:cNvPr>
          <p:cNvSpPr>
            <a:spLocks noGrp="1"/>
          </p:cNvSpPr>
          <p:nvPr>
            <p:ph type="sldNum" sz="quarter" idx="12"/>
          </p:nvPr>
        </p:nvSpPr>
        <p:spPr/>
        <p:txBody>
          <a:bodyPr/>
          <a:lstStyle/>
          <a:p>
            <a:fld id="{D75B69EA-F5F3-9148-B3D2-85669F9D4A27}" type="slidenum">
              <a:rPr lang="en-US" smtClean="0"/>
              <a:pPr/>
              <a:t>45</a:t>
            </a:fld>
            <a:endParaRPr lang="en-US" dirty="0"/>
          </a:p>
        </p:txBody>
      </p:sp>
      <p:sp>
        <p:nvSpPr>
          <p:cNvPr id="6" name="TextBox 5">
            <a:extLst>
              <a:ext uri="{FF2B5EF4-FFF2-40B4-BE49-F238E27FC236}">
                <a16:creationId xmlns:a16="http://schemas.microsoft.com/office/drawing/2014/main" id="{7E6F8211-88A7-2022-498B-3EF7C261BC9D}"/>
              </a:ext>
            </a:extLst>
          </p:cNvPr>
          <p:cNvSpPr txBox="1"/>
          <p:nvPr/>
        </p:nvSpPr>
        <p:spPr>
          <a:xfrm>
            <a:off x="470464" y="4847225"/>
            <a:ext cx="11231578" cy="1446550"/>
          </a:xfrm>
          <a:prstGeom prst="rect">
            <a:avLst/>
          </a:prstGeom>
          <a:noFill/>
        </p:spPr>
        <p:txBody>
          <a:bodyPr wrap="square" rtlCol="0">
            <a:spAutoFit/>
          </a:bodyPr>
          <a:lstStyle/>
          <a:p>
            <a:r>
              <a:rPr lang="en-GB" sz="4400" dirty="0"/>
              <a:t>-&gt; favour </a:t>
            </a:r>
            <a:r>
              <a:rPr lang="en-GB" sz="4400" dirty="0" err="1"/>
              <a:t>GTVMin</a:t>
            </a:r>
            <a:r>
              <a:rPr lang="en-GB" sz="4400" dirty="0"/>
              <a:t> instances that allow for low-complexity FL algorithms </a:t>
            </a:r>
          </a:p>
        </p:txBody>
      </p:sp>
    </p:spTree>
    <p:extLst>
      <p:ext uri="{BB962C8B-B14F-4D97-AF65-F5344CB8AC3E}">
        <p14:creationId xmlns:p14="http://schemas.microsoft.com/office/powerpoint/2010/main" val="3022386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E427-D786-707B-D0A6-C1EB4187DB26}"/>
              </a:ext>
            </a:extLst>
          </p:cNvPr>
          <p:cNvSpPr>
            <a:spLocks noGrp="1"/>
          </p:cNvSpPr>
          <p:nvPr>
            <p:ph type="title"/>
          </p:nvPr>
        </p:nvSpPr>
        <p:spPr>
          <a:xfrm>
            <a:off x="340242" y="301330"/>
            <a:ext cx="10515600" cy="1325563"/>
          </a:xfrm>
        </p:spPr>
        <p:txBody>
          <a:bodyPr>
            <a:normAutofit/>
          </a:bodyPr>
          <a:lstStyle/>
          <a:p>
            <a:r>
              <a:rPr lang="en-GB" sz="6600" b="1" dirty="0"/>
              <a:t>Social impact</a:t>
            </a:r>
          </a:p>
        </p:txBody>
      </p:sp>
      <p:sp>
        <p:nvSpPr>
          <p:cNvPr id="3" name="Content Placeholder 2">
            <a:extLst>
              <a:ext uri="{FF2B5EF4-FFF2-40B4-BE49-F238E27FC236}">
                <a16:creationId xmlns:a16="http://schemas.microsoft.com/office/drawing/2014/main" id="{D58FE88C-BE1B-FFB5-9DB3-0B295EB6A663}"/>
              </a:ext>
            </a:extLst>
          </p:cNvPr>
          <p:cNvSpPr>
            <a:spLocks noGrp="1"/>
          </p:cNvSpPr>
          <p:nvPr>
            <p:ph idx="1"/>
          </p:nvPr>
        </p:nvSpPr>
        <p:spPr>
          <a:xfrm>
            <a:off x="340242" y="1484486"/>
            <a:ext cx="11851758" cy="3237504"/>
          </a:xfrm>
        </p:spPr>
        <p:txBody>
          <a:bodyPr>
            <a:normAutofit fontScale="92500"/>
          </a:bodyPr>
          <a:lstStyle/>
          <a:p>
            <a:pPr marL="0" indent="0">
              <a:lnSpc>
                <a:spcPct val="150000"/>
              </a:lnSpc>
              <a:buNone/>
            </a:pPr>
            <a:r>
              <a:rPr lang="en-GB" sz="3600" i="1" dirty="0"/>
              <a:t>“…While AI systems can be used to enhance social skills, they can equally contribute to their deterioration. This could also affect people’s physical and mental wellbeing. The effects of these systems must therefore be carefully monitored and considered…”</a:t>
            </a:r>
          </a:p>
        </p:txBody>
      </p:sp>
      <p:sp>
        <p:nvSpPr>
          <p:cNvPr id="4" name="Date Placeholder 3">
            <a:extLst>
              <a:ext uri="{FF2B5EF4-FFF2-40B4-BE49-F238E27FC236}">
                <a16:creationId xmlns:a16="http://schemas.microsoft.com/office/drawing/2014/main" id="{5CC41F06-C7C7-C9EB-5406-94756ED660DC}"/>
              </a:ext>
            </a:extLst>
          </p:cNvPr>
          <p:cNvSpPr>
            <a:spLocks noGrp="1"/>
          </p:cNvSpPr>
          <p:nvPr>
            <p:ph type="dt" sz="half" idx="10"/>
          </p:nvPr>
        </p:nvSpPr>
        <p:spPr/>
        <p:txBody>
          <a:bodyPr/>
          <a:lstStyle/>
          <a:p>
            <a:fld id="{5D90BC7E-6368-7F4D-B2C7-331AA1D9EB82}" type="datetime1">
              <a:rPr lang="en-US" smtClean="0"/>
              <a:t>4/18/23</a:t>
            </a:fld>
            <a:endParaRPr lang="en-US" dirty="0"/>
          </a:p>
        </p:txBody>
      </p:sp>
      <p:sp>
        <p:nvSpPr>
          <p:cNvPr id="5" name="Slide Number Placeholder 4">
            <a:extLst>
              <a:ext uri="{FF2B5EF4-FFF2-40B4-BE49-F238E27FC236}">
                <a16:creationId xmlns:a16="http://schemas.microsoft.com/office/drawing/2014/main" id="{A6166957-2B3A-E446-4C88-EF2DF4C85B3E}"/>
              </a:ext>
            </a:extLst>
          </p:cNvPr>
          <p:cNvSpPr>
            <a:spLocks noGrp="1"/>
          </p:cNvSpPr>
          <p:nvPr>
            <p:ph type="sldNum" sz="quarter" idx="12"/>
          </p:nvPr>
        </p:nvSpPr>
        <p:spPr/>
        <p:txBody>
          <a:bodyPr/>
          <a:lstStyle/>
          <a:p>
            <a:fld id="{D75B69EA-F5F3-9148-B3D2-85669F9D4A27}" type="slidenum">
              <a:rPr lang="en-US" smtClean="0"/>
              <a:pPr/>
              <a:t>46</a:t>
            </a:fld>
            <a:endParaRPr lang="en-US" dirty="0"/>
          </a:p>
        </p:txBody>
      </p:sp>
      <p:sp>
        <p:nvSpPr>
          <p:cNvPr id="8" name="TextBox 7">
            <a:extLst>
              <a:ext uri="{FF2B5EF4-FFF2-40B4-BE49-F238E27FC236}">
                <a16:creationId xmlns:a16="http://schemas.microsoft.com/office/drawing/2014/main" id="{468DD53E-42A8-A50A-997D-F469464FC848}"/>
              </a:ext>
            </a:extLst>
          </p:cNvPr>
          <p:cNvSpPr txBox="1"/>
          <p:nvPr/>
        </p:nvSpPr>
        <p:spPr>
          <a:xfrm>
            <a:off x="340242" y="5122566"/>
            <a:ext cx="10459221" cy="707886"/>
          </a:xfrm>
          <a:prstGeom prst="rect">
            <a:avLst/>
          </a:prstGeom>
          <a:noFill/>
        </p:spPr>
        <p:txBody>
          <a:bodyPr wrap="square" rtlCol="0">
            <a:spAutoFit/>
          </a:bodyPr>
          <a:lstStyle/>
          <a:p>
            <a:r>
              <a:rPr lang="en-GB" sz="4000" dirty="0"/>
              <a:t>-&gt; limit usage time of FL apps</a:t>
            </a:r>
          </a:p>
        </p:txBody>
      </p:sp>
    </p:spTree>
    <p:extLst>
      <p:ext uri="{BB962C8B-B14F-4D97-AF65-F5344CB8AC3E}">
        <p14:creationId xmlns:p14="http://schemas.microsoft.com/office/powerpoint/2010/main" val="3717305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3ED3-F279-C2E0-37EB-764A3290B690}"/>
              </a:ext>
            </a:extLst>
          </p:cNvPr>
          <p:cNvSpPr>
            <a:spLocks noGrp="1"/>
          </p:cNvSpPr>
          <p:nvPr>
            <p:ph type="title"/>
          </p:nvPr>
        </p:nvSpPr>
        <p:spPr>
          <a:xfrm>
            <a:off x="276447" y="500062"/>
            <a:ext cx="10515600" cy="1325563"/>
          </a:xfrm>
        </p:spPr>
        <p:txBody>
          <a:bodyPr>
            <a:normAutofit/>
          </a:bodyPr>
          <a:lstStyle/>
          <a:p>
            <a:r>
              <a:rPr lang="en-GB" sz="6000" b="1" dirty="0"/>
              <a:t>Society and Democracy</a:t>
            </a:r>
          </a:p>
        </p:txBody>
      </p:sp>
      <p:sp>
        <p:nvSpPr>
          <p:cNvPr id="3" name="Content Placeholder 2">
            <a:extLst>
              <a:ext uri="{FF2B5EF4-FFF2-40B4-BE49-F238E27FC236}">
                <a16:creationId xmlns:a16="http://schemas.microsoft.com/office/drawing/2014/main" id="{CAD024C1-A6F6-6FFC-F713-3D8AADAA02FB}"/>
              </a:ext>
            </a:extLst>
          </p:cNvPr>
          <p:cNvSpPr>
            <a:spLocks noGrp="1"/>
          </p:cNvSpPr>
          <p:nvPr>
            <p:ph idx="1"/>
          </p:nvPr>
        </p:nvSpPr>
        <p:spPr>
          <a:xfrm>
            <a:off x="276447" y="1825625"/>
            <a:ext cx="11915553" cy="2533724"/>
          </a:xfrm>
        </p:spPr>
        <p:txBody>
          <a:bodyPr>
            <a:normAutofit/>
          </a:bodyPr>
          <a:lstStyle/>
          <a:p>
            <a:pPr marL="0" indent="0">
              <a:lnSpc>
                <a:spcPct val="150000"/>
              </a:lnSpc>
              <a:buNone/>
            </a:pPr>
            <a:r>
              <a:rPr lang="en-GB" sz="3600" i="1" dirty="0"/>
              <a:t>“…The use of AI systems should be given careful consideration particularly in situations relating to the democratic process, including …also electoral contexts…”</a:t>
            </a:r>
          </a:p>
        </p:txBody>
      </p:sp>
      <p:sp>
        <p:nvSpPr>
          <p:cNvPr id="4" name="Date Placeholder 3">
            <a:extLst>
              <a:ext uri="{FF2B5EF4-FFF2-40B4-BE49-F238E27FC236}">
                <a16:creationId xmlns:a16="http://schemas.microsoft.com/office/drawing/2014/main" id="{455CA898-E091-6CC3-D748-6412948AD6FA}"/>
              </a:ext>
            </a:extLst>
          </p:cNvPr>
          <p:cNvSpPr>
            <a:spLocks noGrp="1"/>
          </p:cNvSpPr>
          <p:nvPr>
            <p:ph type="dt" sz="half" idx="10"/>
          </p:nvPr>
        </p:nvSpPr>
        <p:spPr/>
        <p:txBody>
          <a:bodyPr/>
          <a:lstStyle/>
          <a:p>
            <a:fld id="{5D90BC7E-6368-7F4D-B2C7-331AA1D9EB82}" type="datetime1">
              <a:rPr lang="en-US" smtClean="0"/>
              <a:t>4/18/23</a:t>
            </a:fld>
            <a:endParaRPr lang="en-US" dirty="0"/>
          </a:p>
        </p:txBody>
      </p:sp>
      <p:sp>
        <p:nvSpPr>
          <p:cNvPr id="5" name="Slide Number Placeholder 4">
            <a:extLst>
              <a:ext uri="{FF2B5EF4-FFF2-40B4-BE49-F238E27FC236}">
                <a16:creationId xmlns:a16="http://schemas.microsoft.com/office/drawing/2014/main" id="{E7B63A12-E231-AAE5-5A66-1E17C9203A15}"/>
              </a:ext>
            </a:extLst>
          </p:cNvPr>
          <p:cNvSpPr>
            <a:spLocks noGrp="1"/>
          </p:cNvSpPr>
          <p:nvPr>
            <p:ph type="sldNum" sz="quarter" idx="12"/>
          </p:nvPr>
        </p:nvSpPr>
        <p:spPr/>
        <p:txBody>
          <a:bodyPr/>
          <a:lstStyle/>
          <a:p>
            <a:fld id="{D75B69EA-F5F3-9148-B3D2-85669F9D4A27}" type="slidenum">
              <a:rPr lang="en-US" smtClean="0"/>
              <a:pPr/>
              <a:t>47</a:t>
            </a:fld>
            <a:endParaRPr lang="en-US" dirty="0"/>
          </a:p>
        </p:txBody>
      </p:sp>
      <p:sp>
        <p:nvSpPr>
          <p:cNvPr id="6" name="TextBox 5">
            <a:extLst>
              <a:ext uri="{FF2B5EF4-FFF2-40B4-BE49-F238E27FC236}">
                <a16:creationId xmlns:a16="http://schemas.microsoft.com/office/drawing/2014/main" id="{10115727-9AED-13DF-12B6-CD23BF2EC2F8}"/>
              </a:ext>
            </a:extLst>
          </p:cNvPr>
          <p:cNvSpPr txBox="1"/>
          <p:nvPr/>
        </p:nvSpPr>
        <p:spPr>
          <a:xfrm>
            <a:off x="332826" y="4696130"/>
            <a:ext cx="10459221" cy="1323439"/>
          </a:xfrm>
          <a:prstGeom prst="rect">
            <a:avLst/>
          </a:prstGeom>
          <a:noFill/>
        </p:spPr>
        <p:txBody>
          <a:bodyPr wrap="square" rtlCol="0">
            <a:spAutoFit/>
          </a:bodyPr>
          <a:lstStyle/>
          <a:p>
            <a:r>
              <a:rPr lang="en-GB" sz="4000" dirty="0"/>
              <a:t>avoid </a:t>
            </a:r>
            <a:r>
              <a:rPr lang="en-GB" sz="4000" dirty="0" err="1"/>
              <a:t>GTVMin</a:t>
            </a:r>
            <a:r>
              <a:rPr lang="en-GB" sz="4000" dirty="0"/>
              <a:t> instances that allow to predict voter behaviour</a:t>
            </a:r>
          </a:p>
        </p:txBody>
      </p:sp>
    </p:spTree>
    <p:extLst>
      <p:ext uri="{BB962C8B-B14F-4D97-AF65-F5344CB8AC3E}">
        <p14:creationId xmlns:p14="http://schemas.microsoft.com/office/powerpoint/2010/main" val="35065412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48</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C41423EF-637C-954C-93F9-CD91DF68A05E}" type="datetime1">
              <a:rPr lang="en-US" smtClean="0"/>
              <a:t>4/18/23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a:t>
            </a:r>
            <a:r>
              <a:rPr lang="en-GB" sz="3200" b="1" dirty="0">
                <a:solidFill>
                  <a:srgbClr val="FF0000"/>
                </a:solidFill>
              </a:rPr>
              <a:t> </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solidFill>
                  <a:srgbClr val="FF0000"/>
                </a:solidFill>
              </a:rPr>
              <a:t>Accountability</a:t>
            </a:r>
            <a:r>
              <a:rPr lang="en-GB" sz="3200" b="1" dirty="0"/>
              <a:t>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3060109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0081A-585A-B58D-0378-4F76C9641C0F}"/>
              </a:ext>
            </a:extLst>
          </p:cNvPr>
          <p:cNvSpPr>
            <a:spLocks noGrp="1"/>
          </p:cNvSpPr>
          <p:nvPr>
            <p:ph idx="1"/>
          </p:nvPr>
        </p:nvSpPr>
        <p:spPr>
          <a:xfrm>
            <a:off x="349101" y="1847850"/>
            <a:ext cx="11261652" cy="2660355"/>
          </a:xfrm>
        </p:spPr>
        <p:txBody>
          <a:bodyPr>
            <a:normAutofit/>
          </a:bodyPr>
          <a:lstStyle/>
          <a:p>
            <a:pPr marL="0" indent="0">
              <a:buNone/>
            </a:pPr>
            <a:r>
              <a:rPr lang="en-GB" sz="4400" dirty="0"/>
              <a:t>“</a:t>
            </a:r>
            <a:r>
              <a:rPr lang="en-GB" sz="4400" i="1" dirty="0"/>
              <a:t>…mechanisms be put in place to ensure responsibility and accountability for AI systems and their outcomes, both before and after their development, deployment and use.”</a:t>
            </a:r>
          </a:p>
        </p:txBody>
      </p:sp>
      <p:sp>
        <p:nvSpPr>
          <p:cNvPr id="4" name="Date Placeholder 3">
            <a:extLst>
              <a:ext uri="{FF2B5EF4-FFF2-40B4-BE49-F238E27FC236}">
                <a16:creationId xmlns:a16="http://schemas.microsoft.com/office/drawing/2014/main" id="{A691F524-667E-77B4-6FAD-C74B6B93C7CD}"/>
              </a:ext>
            </a:extLst>
          </p:cNvPr>
          <p:cNvSpPr>
            <a:spLocks noGrp="1"/>
          </p:cNvSpPr>
          <p:nvPr>
            <p:ph type="dt" sz="half" idx="10"/>
          </p:nvPr>
        </p:nvSpPr>
        <p:spPr/>
        <p:txBody>
          <a:bodyPr/>
          <a:lstStyle/>
          <a:p>
            <a:fld id="{5D90BC7E-6368-7F4D-B2C7-331AA1D9EB82}" type="datetime1">
              <a:rPr lang="en-US" smtClean="0"/>
              <a:t>4/18/23</a:t>
            </a:fld>
            <a:endParaRPr lang="en-US" dirty="0"/>
          </a:p>
        </p:txBody>
      </p:sp>
      <p:sp>
        <p:nvSpPr>
          <p:cNvPr id="5" name="Slide Number Placeholder 4">
            <a:extLst>
              <a:ext uri="{FF2B5EF4-FFF2-40B4-BE49-F238E27FC236}">
                <a16:creationId xmlns:a16="http://schemas.microsoft.com/office/drawing/2014/main" id="{1EF594B9-81C7-25C7-265F-AF5635A72755}"/>
              </a:ext>
            </a:extLst>
          </p:cNvPr>
          <p:cNvSpPr>
            <a:spLocks noGrp="1"/>
          </p:cNvSpPr>
          <p:nvPr>
            <p:ph type="sldNum" sz="quarter" idx="12"/>
          </p:nvPr>
        </p:nvSpPr>
        <p:spPr/>
        <p:txBody>
          <a:bodyPr/>
          <a:lstStyle/>
          <a:p>
            <a:fld id="{D75B69EA-F5F3-9148-B3D2-85669F9D4A27}" type="slidenum">
              <a:rPr lang="en-US" smtClean="0"/>
              <a:pPr/>
              <a:t>49</a:t>
            </a:fld>
            <a:endParaRPr lang="en-US" dirty="0"/>
          </a:p>
        </p:txBody>
      </p:sp>
    </p:spTree>
    <p:extLst>
      <p:ext uri="{BB962C8B-B14F-4D97-AF65-F5344CB8AC3E}">
        <p14:creationId xmlns:p14="http://schemas.microsoft.com/office/powerpoint/2010/main" val="217098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1A66-F038-E449-B3D8-B6E0AF9B3E16}"/>
              </a:ext>
            </a:extLst>
          </p:cNvPr>
          <p:cNvSpPr>
            <a:spLocks noGrp="1"/>
          </p:cNvSpPr>
          <p:nvPr>
            <p:ph type="title"/>
          </p:nvPr>
        </p:nvSpPr>
        <p:spPr>
          <a:xfrm>
            <a:off x="561022" y="560340"/>
            <a:ext cx="11069955" cy="1325563"/>
          </a:xfrm>
        </p:spPr>
        <p:txBody>
          <a:bodyPr>
            <a:normAutofit/>
          </a:bodyPr>
          <a:lstStyle/>
          <a:p>
            <a:r>
              <a:rPr lang="en-AT" sz="8000" b="1" dirty="0"/>
              <a:t>Design-Cycle</a:t>
            </a:r>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5</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D5D6807A-7D9C-354C-9F11-735FDD07DF89}" type="datetime1">
              <a:rPr lang="en-US" smtClean="0"/>
              <a:t>4/18/23</a:t>
            </a:fld>
            <a:endParaRPr lang="en-US"/>
          </a:p>
        </p:txBody>
      </p:sp>
      <p:sp>
        <p:nvSpPr>
          <p:cNvPr id="5" name="TextBox 4">
            <a:extLst>
              <a:ext uri="{FF2B5EF4-FFF2-40B4-BE49-F238E27FC236}">
                <a16:creationId xmlns:a16="http://schemas.microsoft.com/office/drawing/2014/main" id="{B8324A65-1EF4-D479-6815-029D961C5D96}"/>
              </a:ext>
            </a:extLst>
          </p:cNvPr>
          <p:cNvSpPr txBox="1"/>
          <p:nvPr/>
        </p:nvSpPr>
        <p:spPr>
          <a:xfrm>
            <a:off x="1163560" y="1853065"/>
            <a:ext cx="9808775" cy="369024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sz="4000" dirty="0"/>
              <a:t>learn local </a:t>
            </a:r>
            <a:r>
              <a:rPr lang="en-GB" sz="4000" dirty="0" err="1"/>
              <a:t>hyp</a:t>
            </a:r>
            <a:r>
              <a:rPr lang="en-GB" sz="4000" dirty="0"/>
              <a:t>. h(x) via </a:t>
            </a:r>
            <a:r>
              <a:rPr lang="en-GB" sz="4000" dirty="0" err="1"/>
              <a:t>GTVMin</a:t>
            </a:r>
            <a:r>
              <a:rPr lang="en-GB" sz="4000" dirty="0"/>
              <a:t> (“train”)</a:t>
            </a:r>
          </a:p>
          <a:p>
            <a:pPr marL="285750" indent="-285750">
              <a:lnSpc>
                <a:spcPct val="150000"/>
              </a:lnSpc>
              <a:buFont typeface="Arial" panose="020B0604020202020204" pitchFamily="34" charset="0"/>
              <a:buChar char="•"/>
            </a:pPr>
            <a:r>
              <a:rPr lang="en-GB" sz="4000" dirty="0"/>
              <a:t>apply local </a:t>
            </a:r>
            <a:r>
              <a:rPr lang="en-GB" sz="4000" dirty="0" err="1"/>
              <a:t>hyp</a:t>
            </a:r>
            <a:r>
              <a:rPr lang="en-GB" sz="4000" dirty="0"/>
              <a:t>. h(x) to new data (“validate”) </a:t>
            </a:r>
          </a:p>
          <a:p>
            <a:pPr marL="285750" indent="-285750">
              <a:lnSpc>
                <a:spcPct val="150000"/>
              </a:lnSpc>
              <a:buFont typeface="Arial" panose="020B0604020202020204" pitchFamily="34" charset="0"/>
              <a:buChar char="•"/>
            </a:pPr>
            <a:r>
              <a:rPr lang="en-GB" sz="4000" dirty="0"/>
              <a:t>measure error </a:t>
            </a:r>
          </a:p>
          <a:p>
            <a:pPr marL="285750" indent="-285750">
              <a:lnSpc>
                <a:spcPct val="150000"/>
              </a:lnSpc>
              <a:buFont typeface="Arial" panose="020B0604020202020204" pitchFamily="34" charset="0"/>
              <a:buChar char="•"/>
            </a:pPr>
            <a:r>
              <a:rPr lang="en-GB" sz="4000" dirty="0"/>
              <a:t>adapt </a:t>
            </a:r>
            <a:r>
              <a:rPr lang="en-GB" sz="4000" dirty="0" err="1"/>
              <a:t>GTVMin</a:t>
            </a:r>
            <a:r>
              <a:rPr lang="en-GB" sz="4000" dirty="0"/>
              <a:t> design choices and repeat</a:t>
            </a:r>
          </a:p>
        </p:txBody>
      </p:sp>
      <p:sp>
        <p:nvSpPr>
          <p:cNvPr id="10" name="Curved Down Arrow 9">
            <a:extLst>
              <a:ext uri="{FF2B5EF4-FFF2-40B4-BE49-F238E27FC236}">
                <a16:creationId xmlns:a16="http://schemas.microsoft.com/office/drawing/2014/main" id="{BF04023D-E28C-428C-7939-95794B030EBA}"/>
              </a:ext>
            </a:extLst>
          </p:cNvPr>
          <p:cNvSpPr/>
          <p:nvPr/>
        </p:nvSpPr>
        <p:spPr>
          <a:xfrm>
            <a:off x="354091" y="2289748"/>
            <a:ext cx="809469" cy="2278504"/>
          </a:xfrm>
          <a:prstGeom prst="curvedDownArrow">
            <a:avLst>
              <a:gd name="adj1" fmla="val 10214"/>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42678678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9C07B-527F-17C6-5B35-D1465BCADECE}"/>
              </a:ext>
            </a:extLst>
          </p:cNvPr>
          <p:cNvSpPr>
            <a:spLocks noGrp="1"/>
          </p:cNvSpPr>
          <p:nvPr>
            <p:ph idx="1"/>
          </p:nvPr>
        </p:nvSpPr>
        <p:spPr>
          <a:xfrm>
            <a:off x="326951" y="1609091"/>
            <a:ext cx="11865049" cy="4747259"/>
          </a:xfrm>
        </p:spPr>
        <p:txBody>
          <a:bodyPr>
            <a:noAutofit/>
          </a:bodyPr>
          <a:lstStyle/>
          <a:p>
            <a:pPr marL="0" indent="0">
              <a:lnSpc>
                <a:spcPct val="150000"/>
              </a:lnSpc>
              <a:buNone/>
            </a:pPr>
            <a:r>
              <a:rPr lang="en-GB" sz="3600" i="1" dirty="0"/>
              <a:t>“…Evaluation by internal and external auditors, and the availability of such evaluation reports, can contribute to the trustworthiness of the technology. In applications affecting fundamental rights, including safety-critical applications, AI systems should be able to be independently audited.”</a:t>
            </a:r>
          </a:p>
        </p:txBody>
      </p:sp>
      <p:sp>
        <p:nvSpPr>
          <p:cNvPr id="4" name="Date Placeholder 3">
            <a:extLst>
              <a:ext uri="{FF2B5EF4-FFF2-40B4-BE49-F238E27FC236}">
                <a16:creationId xmlns:a16="http://schemas.microsoft.com/office/drawing/2014/main" id="{9ED46DDE-DC9C-05E8-CB9D-AF788F9F4E95}"/>
              </a:ext>
            </a:extLst>
          </p:cNvPr>
          <p:cNvSpPr>
            <a:spLocks noGrp="1"/>
          </p:cNvSpPr>
          <p:nvPr>
            <p:ph type="dt" sz="half" idx="10"/>
          </p:nvPr>
        </p:nvSpPr>
        <p:spPr/>
        <p:txBody>
          <a:bodyPr/>
          <a:lstStyle/>
          <a:p>
            <a:fld id="{5D90BC7E-6368-7F4D-B2C7-331AA1D9EB82}" type="datetime1">
              <a:rPr lang="en-US" smtClean="0"/>
              <a:t>4/18/23</a:t>
            </a:fld>
            <a:endParaRPr lang="en-US" dirty="0"/>
          </a:p>
        </p:txBody>
      </p:sp>
      <p:sp>
        <p:nvSpPr>
          <p:cNvPr id="5" name="Slide Number Placeholder 4">
            <a:extLst>
              <a:ext uri="{FF2B5EF4-FFF2-40B4-BE49-F238E27FC236}">
                <a16:creationId xmlns:a16="http://schemas.microsoft.com/office/drawing/2014/main" id="{8F697298-E87D-9B0D-BEA2-10B0D1E16AFC}"/>
              </a:ext>
            </a:extLst>
          </p:cNvPr>
          <p:cNvSpPr>
            <a:spLocks noGrp="1"/>
          </p:cNvSpPr>
          <p:nvPr>
            <p:ph type="sldNum" sz="quarter" idx="12"/>
          </p:nvPr>
        </p:nvSpPr>
        <p:spPr/>
        <p:txBody>
          <a:bodyPr/>
          <a:lstStyle/>
          <a:p>
            <a:fld id="{D75B69EA-F5F3-9148-B3D2-85669F9D4A27}" type="slidenum">
              <a:rPr lang="en-US" smtClean="0"/>
              <a:pPr/>
              <a:t>50</a:t>
            </a:fld>
            <a:endParaRPr lang="en-US" dirty="0"/>
          </a:p>
        </p:txBody>
      </p:sp>
      <p:sp>
        <p:nvSpPr>
          <p:cNvPr id="6" name="TextBox 5">
            <a:extLst>
              <a:ext uri="{FF2B5EF4-FFF2-40B4-BE49-F238E27FC236}">
                <a16:creationId xmlns:a16="http://schemas.microsoft.com/office/drawing/2014/main" id="{A75ED518-5E95-441D-FE76-53149A5A8790}"/>
              </a:ext>
            </a:extLst>
          </p:cNvPr>
          <p:cNvSpPr txBox="1"/>
          <p:nvPr/>
        </p:nvSpPr>
        <p:spPr>
          <a:xfrm>
            <a:off x="455428" y="449084"/>
            <a:ext cx="3843424" cy="1200329"/>
          </a:xfrm>
          <a:prstGeom prst="rect">
            <a:avLst/>
          </a:prstGeom>
          <a:noFill/>
        </p:spPr>
        <p:txBody>
          <a:bodyPr wrap="none" rtlCol="0">
            <a:spAutoFit/>
          </a:bodyPr>
          <a:lstStyle/>
          <a:p>
            <a:r>
              <a:rPr lang="en-GB" sz="5400" b="1" dirty="0"/>
              <a:t>Auditability.</a:t>
            </a:r>
            <a:r>
              <a:rPr lang="en-GB" sz="5400" dirty="0"/>
              <a:t> </a:t>
            </a:r>
          </a:p>
          <a:p>
            <a:endParaRPr lang="en-GB" dirty="0"/>
          </a:p>
        </p:txBody>
      </p:sp>
    </p:spTree>
    <p:extLst>
      <p:ext uri="{BB962C8B-B14F-4D97-AF65-F5344CB8AC3E}">
        <p14:creationId xmlns:p14="http://schemas.microsoft.com/office/powerpoint/2010/main" val="23190323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9A72-D00D-802D-E062-B5F39A91F699}"/>
              </a:ext>
            </a:extLst>
          </p:cNvPr>
          <p:cNvSpPr>
            <a:spLocks noGrp="1"/>
          </p:cNvSpPr>
          <p:nvPr>
            <p:ph type="title"/>
          </p:nvPr>
        </p:nvSpPr>
        <p:spPr>
          <a:xfrm>
            <a:off x="603397" y="320675"/>
            <a:ext cx="10985205" cy="1325563"/>
          </a:xfrm>
        </p:spPr>
        <p:txBody>
          <a:bodyPr/>
          <a:lstStyle/>
          <a:p>
            <a:r>
              <a:rPr lang="en-GB" b="1" dirty="0"/>
              <a:t>Minimisation and reporting of negative impacts</a:t>
            </a:r>
          </a:p>
        </p:txBody>
      </p:sp>
      <p:sp>
        <p:nvSpPr>
          <p:cNvPr id="3" name="Content Placeholder 2">
            <a:extLst>
              <a:ext uri="{FF2B5EF4-FFF2-40B4-BE49-F238E27FC236}">
                <a16:creationId xmlns:a16="http://schemas.microsoft.com/office/drawing/2014/main" id="{095131B3-9466-8E5D-BE1C-214E95B235B6}"/>
              </a:ext>
            </a:extLst>
          </p:cNvPr>
          <p:cNvSpPr>
            <a:spLocks noGrp="1"/>
          </p:cNvSpPr>
          <p:nvPr>
            <p:ph idx="1"/>
          </p:nvPr>
        </p:nvSpPr>
        <p:spPr>
          <a:xfrm>
            <a:off x="603397" y="1646238"/>
            <a:ext cx="11347598" cy="4351338"/>
          </a:xfrm>
        </p:spPr>
        <p:txBody>
          <a:bodyPr>
            <a:normAutofit/>
          </a:bodyPr>
          <a:lstStyle/>
          <a:p>
            <a:pPr marL="0" indent="0">
              <a:buNone/>
            </a:pPr>
            <a:r>
              <a:rPr lang="en-GB" sz="3600" i="1" dirty="0"/>
              <a:t>“…Due protection must be available for whistle-blowers, NGOs, trade unions or other entities when reporting legitimate concerns about an AI-based system. The use of impact assessments (e.g. red teaming or forms of Algorithmic Impact Assessment) both prior to and during the development, deployment and use of AI systems can be helpful to minimise negative impact..”</a:t>
            </a:r>
          </a:p>
        </p:txBody>
      </p:sp>
      <p:sp>
        <p:nvSpPr>
          <p:cNvPr id="4" name="Date Placeholder 3">
            <a:extLst>
              <a:ext uri="{FF2B5EF4-FFF2-40B4-BE49-F238E27FC236}">
                <a16:creationId xmlns:a16="http://schemas.microsoft.com/office/drawing/2014/main" id="{79F309FB-9B71-8D0B-5C29-E3F44419A4AF}"/>
              </a:ext>
            </a:extLst>
          </p:cNvPr>
          <p:cNvSpPr>
            <a:spLocks noGrp="1"/>
          </p:cNvSpPr>
          <p:nvPr>
            <p:ph type="dt" sz="half" idx="10"/>
          </p:nvPr>
        </p:nvSpPr>
        <p:spPr/>
        <p:txBody>
          <a:bodyPr/>
          <a:lstStyle/>
          <a:p>
            <a:fld id="{5D90BC7E-6368-7F4D-B2C7-331AA1D9EB82}" type="datetime1">
              <a:rPr lang="en-US" smtClean="0"/>
              <a:t>4/18/23</a:t>
            </a:fld>
            <a:endParaRPr lang="en-US" dirty="0"/>
          </a:p>
        </p:txBody>
      </p:sp>
      <p:sp>
        <p:nvSpPr>
          <p:cNvPr id="5" name="Slide Number Placeholder 4">
            <a:extLst>
              <a:ext uri="{FF2B5EF4-FFF2-40B4-BE49-F238E27FC236}">
                <a16:creationId xmlns:a16="http://schemas.microsoft.com/office/drawing/2014/main" id="{B0E33794-F052-53B5-91DB-BC8CFA0114A5}"/>
              </a:ext>
            </a:extLst>
          </p:cNvPr>
          <p:cNvSpPr>
            <a:spLocks noGrp="1"/>
          </p:cNvSpPr>
          <p:nvPr>
            <p:ph type="sldNum" sz="quarter" idx="12"/>
          </p:nvPr>
        </p:nvSpPr>
        <p:spPr/>
        <p:txBody>
          <a:bodyPr/>
          <a:lstStyle/>
          <a:p>
            <a:fld id="{D75B69EA-F5F3-9148-B3D2-85669F9D4A27}" type="slidenum">
              <a:rPr lang="en-US" smtClean="0"/>
              <a:pPr/>
              <a:t>51</a:t>
            </a:fld>
            <a:endParaRPr lang="en-US" dirty="0"/>
          </a:p>
        </p:txBody>
      </p:sp>
    </p:spTree>
    <p:extLst>
      <p:ext uri="{BB962C8B-B14F-4D97-AF65-F5344CB8AC3E}">
        <p14:creationId xmlns:p14="http://schemas.microsoft.com/office/powerpoint/2010/main" val="1520746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6770-9BC9-CE27-5224-90652DAEAA06}"/>
              </a:ext>
            </a:extLst>
          </p:cNvPr>
          <p:cNvSpPr>
            <a:spLocks noGrp="1"/>
          </p:cNvSpPr>
          <p:nvPr>
            <p:ph type="title"/>
          </p:nvPr>
        </p:nvSpPr>
        <p:spPr>
          <a:xfrm>
            <a:off x="838200" y="219719"/>
            <a:ext cx="3372293" cy="1325563"/>
          </a:xfrm>
        </p:spPr>
        <p:txBody>
          <a:bodyPr>
            <a:normAutofit/>
          </a:bodyPr>
          <a:lstStyle/>
          <a:p>
            <a:r>
              <a:rPr lang="en-GB" sz="6000" b="1" dirty="0"/>
              <a:t>Trade-offs</a:t>
            </a:r>
            <a:endParaRPr lang="en-GB" sz="6000" dirty="0"/>
          </a:p>
        </p:txBody>
      </p:sp>
      <p:sp>
        <p:nvSpPr>
          <p:cNvPr id="3" name="Content Placeholder 2">
            <a:extLst>
              <a:ext uri="{FF2B5EF4-FFF2-40B4-BE49-F238E27FC236}">
                <a16:creationId xmlns:a16="http://schemas.microsoft.com/office/drawing/2014/main" id="{83E1E390-DD2C-4195-AA22-F12147D1E419}"/>
              </a:ext>
            </a:extLst>
          </p:cNvPr>
          <p:cNvSpPr>
            <a:spLocks noGrp="1"/>
          </p:cNvSpPr>
          <p:nvPr>
            <p:ph idx="1"/>
          </p:nvPr>
        </p:nvSpPr>
        <p:spPr>
          <a:xfrm>
            <a:off x="838200" y="1004654"/>
            <a:ext cx="10836349" cy="2530327"/>
          </a:xfrm>
        </p:spPr>
        <p:txBody>
          <a:bodyPr>
            <a:normAutofit/>
          </a:bodyPr>
          <a:lstStyle/>
          <a:p>
            <a:pPr marL="0" indent="0">
              <a:lnSpc>
                <a:spcPct val="150000"/>
              </a:lnSpc>
              <a:buNone/>
            </a:pPr>
            <a:r>
              <a:rPr lang="en-GB" sz="3600" i="1" dirty="0"/>
              <a:t>“….relevant interests and values implicated by the AI system should be identified and that, if conflict arises, trade-offs should be explicitly acknowledged…”</a:t>
            </a:r>
          </a:p>
        </p:txBody>
      </p:sp>
      <p:sp>
        <p:nvSpPr>
          <p:cNvPr id="4" name="Date Placeholder 3">
            <a:extLst>
              <a:ext uri="{FF2B5EF4-FFF2-40B4-BE49-F238E27FC236}">
                <a16:creationId xmlns:a16="http://schemas.microsoft.com/office/drawing/2014/main" id="{460C6F99-5A53-0BDC-7588-A244A34986E2}"/>
              </a:ext>
            </a:extLst>
          </p:cNvPr>
          <p:cNvSpPr>
            <a:spLocks noGrp="1"/>
          </p:cNvSpPr>
          <p:nvPr>
            <p:ph type="dt" sz="half" idx="10"/>
          </p:nvPr>
        </p:nvSpPr>
        <p:spPr/>
        <p:txBody>
          <a:bodyPr/>
          <a:lstStyle/>
          <a:p>
            <a:fld id="{5D90BC7E-6368-7F4D-B2C7-331AA1D9EB82}" type="datetime1">
              <a:rPr lang="en-US" smtClean="0"/>
              <a:t>4/18/23</a:t>
            </a:fld>
            <a:endParaRPr lang="en-US" dirty="0"/>
          </a:p>
        </p:txBody>
      </p:sp>
      <p:sp>
        <p:nvSpPr>
          <p:cNvPr id="5" name="Slide Number Placeholder 4">
            <a:extLst>
              <a:ext uri="{FF2B5EF4-FFF2-40B4-BE49-F238E27FC236}">
                <a16:creationId xmlns:a16="http://schemas.microsoft.com/office/drawing/2014/main" id="{D863E9D8-9A5E-6C22-1778-6BF2C44C43E7}"/>
              </a:ext>
            </a:extLst>
          </p:cNvPr>
          <p:cNvSpPr>
            <a:spLocks noGrp="1"/>
          </p:cNvSpPr>
          <p:nvPr>
            <p:ph type="sldNum" sz="quarter" idx="12"/>
          </p:nvPr>
        </p:nvSpPr>
        <p:spPr/>
        <p:txBody>
          <a:bodyPr/>
          <a:lstStyle/>
          <a:p>
            <a:fld id="{D75B69EA-F5F3-9148-B3D2-85669F9D4A27}" type="slidenum">
              <a:rPr lang="en-US" smtClean="0"/>
              <a:pPr/>
              <a:t>52</a:t>
            </a:fld>
            <a:endParaRPr lang="en-US" dirty="0"/>
          </a:p>
        </p:txBody>
      </p:sp>
      <p:cxnSp>
        <p:nvCxnSpPr>
          <p:cNvPr id="7" name="Straight Arrow Connector 6">
            <a:extLst>
              <a:ext uri="{FF2B5EF4-FFF2-40B4-BE49-F238E27FC236}">
                <a16:creationId xmlns:a16="http://schemas.microsoft.com/office/drawing/2014/main" id="{C5B6D526-5E16-D405-EB72-194BED785537}"/>
              </a:ext>
            </a:extLst>
          </p:cNvPr>
          <p:cNvCxnSpPr/>
          <p:nvPr/>
        </p:nvCxnSpPr>
        <p:spPr>
          <a:xfrm>
            <a:off x="3402419" y="5975498"/>
            <a:ext cx="2853955"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B4D52D5-1A00-0BA0-4BF0-6AFBADAD59AF}"/>
              </a:ext>
            </a:extLst>
          </p:cNvPr>
          <p:cNvCxnSpPr>
            <a:cxnSpLocks/>
          </p:cNvCxnSpPr>
          <p:nvPr/>
        </p:nvCxnSpPr>
        <p:spPr>
          <a:xfrm flipV="1">
            <a:off x="3554819" y="4465674"/>
            <a:ext cx="2335618" cy="166222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CF0E3C-7558-72BE-4600-ED084C897623}"/>
              </a:ext>
            </a:extLst>
          </p:cNvPr>
          <p:cNvCxnSpPr>
            <a:cxnSpLocks/>
          </p:cNvCxnSpPr>
          <p:nvPr/>
        </p:nvCxnSpPr>
        <p:spPr>
          <a:xfrm flipV="1">
            <a:off x="3755065" y="4013639"/>
            <a:ext cx="0" cy="234271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4F0B16A-4DDB-30F5-51C6-1253CC65D535}"/>
              </a:ext>
            </a:extLst>
          </p:cNvPr>
          <p:cNvSpPr txBox="1"/>
          <p:nvPr/>
        </p:nvSpPr>
        <p:spPr>
          <a:xfrm>
            <a:off x="6296910" y="5668474"/>
            <a:ext cx="1222964" cy="523220"/>
          </a:xfrm>
          <a:prstGeom prst="rect">
            <a:avLst/>
          </a:prstGeom>
          <a:noFill/>
        </p:spPr>
        <p:txBody>
          <a:bodyPr wrap="none" rtlCol="0">
            <a:spAutoFit/>
          </a:bodyPr>
          <a:lstStyle/>
          <a:p>
            <a:r>
              <a:rPr lang="en-GB" sz="2800" dirty="0"/>
              <a:t>privacy</a:t>
            </a:r>
          </a:p>
        </p:txBody>
      </p:sp>
      <p:sp>
        <p:nvSpPr>
          <p:cNvPr id="14" name="TextBox 13">
            <a:extLst>
              <a:ext uri="{FF2B5EF4-FFF2-40B4-BE49-F238E27FC236}">
                <a16:creationId xmlns:a16="http://schemas.microsoft.com/office/drawing/2014/main" id="{8DB5021E-5E39-7AE6-2791-6B13B1A4CC37}"/>
              </a:ext>
            </a:extLst>
          </p:cNvPr>
          <p:cNvSpPr txBox="1"/>
          <p:nvPr/>
        </p:nvSpPr>
        <p:spPr>
          <a:xfrm>
            <a:off x="2497799" y="3490419"/>
            <a:ext cx="2114040" cy="523220"/>
          </a:xfrm>
          <a:prstGeom prst="rect">
            <a:avLst/>
          </a:prstGeom>
          <a:noFill/>
        </p:spPr>
        <p:txBody>
          <a:bodyPr wrap="none" rtlCol="0">
            <a:spAutoFit/>
          </a:bodyPr>
          <a:lstStyle/>
          <a:p>
            <a:r>
              <a:rPr lang="en-GB" sz="2800" dirty="0" err="1"/>
              <a:t>explainability</a:t>
            </a:r>
            <a:endParaRPr lang="en-GB" sz="2800" dirty="0"/>
          </a:p>
        </p:txBody>
      </p:sp>
      <p:sp>
        <p:nvSpPr>
          <p:cNvPr id="16" name="TextBox 15">
            <a:extLst>
              <a:ext uri="{FF2B5EF4-FFF2-40B4-BE49-F238E27FC236}">
                <a16:creationId xmlns:a16="http://schemas.microsoft.com/office/drawing/2014/main" id="{C478AF8B-3640-6CCD-14CE-0ACDB54B54BF}"/>
              </a:ext>
            </a:extLst>
          </p:cNvPr>
          <p:cNvSpPr txBox="1"/>
          <p:nvPr/>
        </p:nvSpPr>
        <p:spPr>
          <a:xfrm>
            <a:off x="5890437" y="4062590"/>
            <a:ext cx="1453283" cy="523220"/>
          </a:xfrm>
          <a:prstGeom prst="rect">
            <a:avLst/>
          </a:prstGeom>
          <a:noFill/>
        </p:spPr>
        <p:txBody>
          <a:bodyPr wrap="none" rtlCol="0">
            <a:spAutoFit/>
          </a:bodyPr>
          <a:lstStyle/>
          <a:p>
            <a:r>
              <a:rPr lang="en-GB" sz="2800" dirty="0"/>
              <a:t>accuracy</a:t>
            </a:r>
          </a:p>
        </p:txBody>
      </p:sp>
    </p:spTree>
    <p:extLst>
      <p:ext uri="{BB962C8B-B14F-4D97-AF65-F5344CB8AC3E}">
        <p14:creationId xmlns:p14="http://schemas.microsoft.com/office/powerpoint/2010/main" val="25629840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C27D-F275-5463-58ED-D47534361A38}"/>
              </a:ext>
            </a:extLst>
          </p:cNvPr>
          <p:cNvSpPr>
            <a:spLocks noGrp="1"/>
          </p:cNvSpPr>
          <p:nvPr>
            <p:ph type="title"/>
          </p:nvPr>
        </p:nvSpPr>
        <p:spPr>
          <a:xfrm>
            <a:off x="497072" y="211433"/>
            <a:ext cx="10515600" cy="1325563"/>
          </a:xfrm>
        </p:spPr>
        <p:txBody>
          <a:bodyPr>
            <a:normAutofit/>
          </a:bodyPr>
          <a:lstStyle/>
          <a:p>
            <a:r>
              <a:rPr lang="en-GB" sz="7200" b="1" dirty="0"/>
              <a:t>Wrap Up</a:t>
            </a:r>
          </a:p>
        </p:txBody>
      </p:sp>
      <p:sp>
        <p:nvSpPr>
          <p:cNvPr id="3" name="Content Placeholder 2">
            <a:extLst>
              <a:ext uri="{FF2B5EF4-FFF2-40B4-BE49-F238E27FC236}">
                <a16:creationId xmlns:a16="http://schemas.microsoft.com/office/drawing/2014/main" id="{7799092F-B842-B126-38AE-10EAB1563128}"/>
              </a:ext>
            </a:extLst>
          </p:cNvPr>
          <p:cNvSpPr>
            <a:spLocks noGrp="1"/>
          </p:cNvSpPr>
          <p:nvPr>
            <p:ph idx="1"/>
          </p:nvPr>
        </p:nvSpPr>
        <p:spPr>
          <a:xfrm>
            <a:off x="497072" y="1595106"/>
            <a:ext cx="11694928" cy="4645025"/>
          </a:xfrm>
        </p:spPr>
        <p:txBody>
          <a:bodyPr>
            <a:normAutofit/>
          </a:bodyPr>
          <a:lstStyle/>
          <a:p>
            <a:pPr>
              <a:lnSpc>
                <a:spcPct val="150000"/>
              </a:lnSpc>
            </a:pPr>
            <a:r>
              <a:rPr lang="en-GB" sz="4400" dirty="0" err="1"/>
              <a:t>GTVMin</a:t>
            </a:r>
            <a:r>
              <a:rPr lang="en-GB" sz="4400" dirty="0"/>
              <a:t> involves design choices </a:t>
            </a:r>
          </a:p>
          <a:p>
            <a:pPr>
              <a:lnSpc>
                <a:spcPct val="150000"/>
              </a:lnSpc>
            </a:pPr>
            <a:r>
              <a:rPr lang="en-GB" sz="4400" dirty="0" err="1"/>
              <a:t>comput</a:t>
            </a:r>
            <a:r>
              <a:rPr lang="en-GB" sz="4400" dirty="0"/>
              <a:t>., statist. and </a:t>
            </a:r>
            <a:r>
              <a:rPr lang="en-GB" sz="4400" dirty="0" err="1"/>
              <a:t>trustworth</a:t>
            </a:r>
            <a:r>
              <a:rPr lang="en-GB" sz="4400" dirty="0"/>
              <a:t>. as criteria </a:t>
            </a:r>
          </a:p>
          <a:p>
            <a:pPr>
              <a:lnSpc>
                <a:spcPct val="150000"/>
              </a:lnSpc>
            </a:pPr>
            <a:r>
              <a:rPr lang="en-GB" sz="4400" dirty="0"/>
              <a:t>seven key requirements for trustworthiness</a:t>
            </a:r>
          </a:p>
          <a:p>
            <a:pPr>
              <a:lnSpc>
                <a:spcPct val="150000"/>
              </a:lnSpc>
            </a:pPr>
            <a:r>
              <a:rPr lang="en-GB" sz="4400" dirty="0"/>
              <a:t>trade-offs between comp., stat and </a:t>
            </a:r>
            <a:r>
              <a:rPr lang="en-GB" sz="4400" dirty="0" err="1"/>
              <a:t>trustworth</a:t>
            </a:r>
            <a:r>
              <a:rPr lang="en-GB" sz="4400" dirty="0"/>
              <a:t>.</a:t>
            </a:r>
          </a:p>
          <a:p>
            <a:endParaRPr lang="en-GB" dirty="0"/>
          </a:p>
        </p:txBody>
      </p:sp>
      <p:sp>
        <p:nvSpPr>
          <p:cNvPr id="4" name="Date Placeholder 3">
            <a:extLst>
              <a:ext uri="{FF2B5EF4-FFF2-40B4-BE49-F238E27FC236}">
                <a16:creationId xmlns:a16="http://schemas.microsoft.com/office/drawing/2014/main" id="{83432F15-70E4-D0C6-B2E7-E99FC8127A50}"/>
              </a:ext>
            </a:extLst>
          </p:cNvPr>
          <p:cNvSpPr>
            <a:spLocks noGrp="1"/>
          </p:cNvSpPr>
          <p:nvPr>
            <p:ph type="dt" sz="half" idx="10"/>
          </p:nvPr>
        </p:nvSpPr>
        <p:spPr/>
        <p:txBody>
          <a:bodyPr/>
          <a:lstStyle/>
          <a:p>
            <a:fld id="{5D90BC7E-6368-7F4D-B2C7-331AA1D9EB82}" type="datetime1">
              <a:rPr lang="en-US" smtClean="0"/>
              <a:t>4/18/23</a:t>
            </a:fld>
            <a:endParaRPr lang="en-US" dirty="0"/>
          </a:p>
        </p:txBody>
      </p:sp>
      <p:sp>
        <p:nvSpPr>
          <p:cNvPr id="5" name="Slide Number Placeholder 4">
            <a:extLst>
              <a:ext uri="{FF2B5EF4-FFF2-40B4-BE49-F238E27FC236}">
                <a16:creationId xmlns:a16="http://schemas.microsoft.com/office/drawing/2014/main" id="{4EE8E5DE-9F33-53A3-B3BE-1A272C53F828}"/>
              </a:ext>
            </a:extLst>
          </p:cNvPr>
          <p:cNvSpPr>
            <a:spLocks noGrp="1"/>
          </p:cNvSpPr>
          <p:nvPr>
            <p:ph type="sldNum" sz="quarter" idx="12"/>
          </p:nvPr>
        </p:nvSpPr>
        <p:spPr/>
        <p:txBody>
          <a:bodyPr/>
          <a:lstStyle/>
          <a:p>
            <a:fld id="{D75B69EA-F5F3-9148-B3D2-85669F9D4A27}" type="slidenum">
              <a:rPr lang="en-US" smtClean="0"/>
              <a:pPr/>
              <a:t>53</a:t>
            </a:fld>
            <a:endParaRPr lang="en-US" dirty="0"/>
          </a:p>
        </p:txBody>
      </p:sp>
    </p:spTree>
    <p:extLst>
      <p:ext uri="{BB962C8B-B14F-4D97-AF65-F5344CB8AC3E}">
        <p14:creationId xmlns:p14="http://schemas.microsoft.com/office/powerpoint/2010/main" val="19785122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8371E2-F489-A64E-A5ED-BDD0B4A753AF}"/>
              </a:ext>
            </a:extLst>
          </p:cNvPr>
          <p:cNvSpPr>
            <a:spLocks noGrp="1"/>
          </p:cNvSpPr>
          <p:nvPr>
            <p:ph idx="1"/>
          </p:nvPr>
        </p:nvSpPr>
        <p:spPr>
          <a:xfrm>
            <a:off x="838200" y="2370374"/>
            <a:ext cx="10515600" cy="3232758"/>
          </a:xfrm>
        </p:spPr>
        <p:txBody>
          <a:bodyPr>
            <a:normAutofit/>
          </a:bodyPr>
          <a:lstStyle/>
          <a:p>
            <a:pPr marL="0" indent="0">
              <a:buNone/>
            </a:pPr>
            <a:r>
              <a:rPr lang="en-GB" sz="8800" dirty="0"/>
              <a:t>Thank you for </a:t>
            </a:r>
          </a:p>
          <a:p>
            <a:pPr marL="0" indent="0">
              <a:buNone/>
            </a:pPr>
            <a:r>
              <a:rPr lang="en-GB" sz="8800" dirty="0"/>
              <a:t>your attention!</a:t>
            </a:r>
          </a:p>
        </p:txBody>
      </p:sp>
      <p:sp>
        <p:nvSpPr>
          <p:cNvPr id="4" name="Slide Number Placeholder 3">
            <a:extLst>
              <a:ext uri="{FF2B5EF4-FFF2-40B4-BE49-F238E27FC236}">
                <a16:creationId xmlns:a16="http://schemas.microsoft.com/office/drawing/2014/main" id="{7F02FBD0-61E0-2C44-91CC-54EBE4F4874A}"/>
              </a:ext>
            </a:extLst>
          </p:cNvPr>
          <p:cNvSpPr>
            <a:spLocks noGrp="1"/>
          </p:cNvSpPr>
          <p:nvPr>
            <p:ph type="sldNum" sz="quarter" idx="12"/>
          </p:nvPr>
        </p:nvSpPr>
        <p:spPr/>
        <p:txBody>
          <a:bodyPr/>
          <a:lstStyle/>
          <a:p>
            <a:fld id="{D75B69EA-F5F3-9148-B3D2-85669F9D4A27}" type="slidenum">
              <a:rPr lang="en-US" smtClean="0"/>
              <a:pPr/>
              <a:t>54</a:t>
            </a:fld>
            <a:endParaRPr lang="en-US" dirty="0"/>
          </a:p>
        </p:txBody>
      </p:sp>
      <p:sp>
        <p:nvSpPr>
          <p:cNvPr id="5" name="Date Placeholder 4">
            <a:extLst>
              <a:ext uri="{FF2B5EF4-FFF2-40B4-BE49-F238E27FC236}">
                <a16:creationId xmlns:a16="http://schemas.microsoft.com/office/drawing/2014/main" id="{114A4400-576F-508D-5169-AA257C645D15}"/>
              </a:ext>
            </a:extLst>
          </p:cNvPr>
          <p:cNvSpPr>
            <a:spLocks noGrp="1"/>
          </p:cNvSpPr>
          <p:nvPr>
            <p:ph type="dt" sz="half" idx="10"/>
          </p:nvPr>
        </p:nvSpPr>
        <p:spPr/>
        <p:txBody>
          <a:bodyPr/>
          <a:lstStyle/>
          <a:p>
            <a:fld id="{4E64511B-704B-1443-B2B8-9748A46B593B}" type="datetime1">
              <a:rPr lang="en-US" smtClean="0"/>
              <a:t>4/18/23</a:t>
            </a:fld>
            <a:endParaRPr lang="en-US" dirty="0"/>
          </a:p>
        </p:txBody>
      </p:sp>
    </p:spTree>
    <p:extLst>
      <p:ext uri="{BB962C8B-B14F-4D97-AF65-F5344CB8AC3E}">
        <p14:creationId xmlns:p14="http://schemas.microsoft.com/office/powerpoint/2010/main" val="271410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C935-DB50-D54F-96ED-7EDC514DC121}"/>
              </a:ext>
            </a:extLst>
          </p:cNvPr>
          <p:cNvSpPr>
            <a:spLocks noGrp="1"/>
          </p:cNvSpPr>
          <p:nvPr>
            <p:ph type="title"/>
          </p:nvPr>
        </p:nvSpPr>
        <p:spPr>
          <a:xfrm>
            <a:off x="150018" y="417707"/>
            <a:ext cx="11891963" cy="1325563"/>
          </a:xfrm>
        </p:spPr>
        <p:txBody>
          <a:bodyPr>
            <a:noAutofit/>
          </a:bodyPr>
          <a:lstStyle/>
          <a:p>
            <a:r>
              <a:rPr lang="en-US" sz="6600" b="1" dirty="0"/>
              <a:t> Aspects of FL Design Choices</a:t>
            </a:r>
          </a:p>
        </p:txBody>
      </p:sp>
      <p:sp>
        <p:nvSpPr>
          <p:cNvPr id="4" name="Slide Number Placeholder 3">
            <a:extLst>
              <a:ext uri="{FF2B5EF4-FFF2-40B4-BE49-F238E27FC236}">
                <a16:creationId xmlns:a16="http://schemas.microsoft.com/office/drawing/2014/main" id="{EF7A9989-93C0-B342-B4FD-627E9F8E0BFF}"/>
              </a:ext>
            </a:extLst>
          </p:cNvPr>
          <p:cNvSpPr>
            <a:spLocks noGrp="1"/>
          </p:cNvSpPr>
          <p:nvPr>
            <p:ph type="sldNum" sz="quarter" idx="12"/>
          </p:nvPr>
        </p:nvSpPr>
        <p:spPr/>
        <p:txBody>
          <a:bodyPr/>
          <a:lstStyle/>
          <a:p>
            <a:fld id="{AC1633F7-ACB1-754E-B76E-ED72C708EAF6}" type="slidenum">
              <a:rPr lang="en-AT" smtClean="0"/>
              <a:pPr/>
              <a:t>6</a:t>
            </a:fld>
            <a:endParaRPr lang="en-AT" dirty="0"/>
          </a:p>
        </p:txBody>
      </p:sp>
      <p:sp>
        <p:nvSpPr>
          <p:cNvPr id="5" name="Triangle 4">
            <a:extLst>
              <a:ext uri="{FF2B5EF4-FFF2-40B4-BE49-F238E27FC236}">
                <a16:creationId xmlns:a16="http://schemas.microsoft.com/office/drawing/2014/main" id="{D6EC5C64-A5B5-9C51-946C-D682A570E33A}"/>
              </a:ext>
            </a:extLst>
          </p:cNvPr>
          <p:cNvSpPr/>
          <p:nvPr/>
        </p:nvSpPr>
        <p:spPr>
          <a:xfrm>
            <a:off x="3465712" y="2374100"/>
            <a:ext cx="4324976" cy="3230880"/>
          </a:xfrm>
          <a:prstGeom prst="triangle">
            <a:avLst/>
          </a:prstGeom>
          <a:gradFill flip="none" rotWithShape="1">
            <a:gsLst>
              <a:gs pos="0">
                <a:schemeClr val="accent1"/>
              </a:gs>
              <a:gs pos="55000">
                <a:srgbClr val="FF0000">
                  <a:alpha val="53280"/>
                </a:srgbClr>
              </a:gs>
              <a:gs pos="100000">
                <a:srgbClr val="00B050"/>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DA7110D1-5102-1E2F-2370-5D38AADC3E13}"/>
              </a:ext>
            </a:extLst>
          </p:cNvPr>
          <p:cNvSpPr txBox="1"/>
          <p:nvPr/>
        </p:nvSpPr>
        <p:spPr>
          <a:xfrm>
            <a:off x="585216" y="4962144"/>
            <a:ext cx="3014608" cy="1200329"/>
          </a:xfrm>
          <a:prstGeom prst="rect">
            <a:avLst/>
          </a:prstGeom>
          <a:noFill/>
        </p:spPr>
        <p:txBody>
          <a:bodyPr wrap="none" rtlCol="0">
            <a:spAutoFit/>
          </a:bodyPr>
          <a:lstStyle/>
          <a:p>
            <a:r>
              <a:rPr lang="en-GB" sz="3600" dirty="0"/>
              <a:t>computational </a:t>
            </a:r>
          </a:p>
          <a:p>
            <a:r>
              <a:rPr lang="en-GB" sz="3600" dirty="0"/>
              <a:t>complexity </a:t>
            </a:r>
          </a:p>
        </p:txBody>
      </p:sp>
      <p:sp>
        <p:nvSpPr>
          <p:cNvPr id="7" name="TextBox 6">
            <a:extLst>
              <a:ext uri="{FF2B5EF4-FFF2-40B4-BE49-F238E27FC236}">
                <a16:creationId xmlns:a16="http://schemas.microsoft.com/office/drawing/2014/main" id="{6D5D6394-91E4-B4A6-757E-4039A6BAEE5C}"/>
              </a:ext>
            </a:extLst>
          </p:cNvPr>
          <p:cNvSpPr txBox="1"/>
          <p:nvPr/>
        </p:nvSpPr>
        <p:spPr>
          <a:xfrm>
            <a:off x="7924800" y="5004816"/>
            <a:ext cx="2609088" cy="1200329"/>
          </a:xfrm>
          <a:prstGeom prst="rect">
            <a:avLst/>
          </a:prstGeom>
          <a:noFill/>
        </p:spPr>
        <p:txBody>
          <a:bodyPr wrap="square" rtlCol="0">
            <a:spAutoFit/>
          </a:bodyPr>
          <a:lstStyle/>
          <a:p>
            <a:r>
              <a:rPr lang="en-GB" sz="3600" dirty="0"/>
              <a:t>statistical  </a:t>
            </a:r>
          </a:p>
          <a:p>
            <a:r>
              <a:rPr lang="en-GB" sz="3600" dirty="0"/>
              <a:t>accuracy </a:t>
            </a:r>
          </a:p>
        </p:txBody>
      </p:sp>
      <p:sp>
        <p:nvSpPr>
          <p:cNvPr id="8" name="TextBox 7">
            <a:extLst>
              <a:ext uri="{FF2B5EF4-FFF2-40B4-BE49-F238E27FC236}">
                <a16:creationId xmlns:a16="http://schemas.microsoft.com/office/drawing/2014/main" id="{9F481B10-7F6A-E793-5CC5-8D5355E22AD8}"/>
              </a:ext>
            </a:extLst>
          </p:cNvPr>
          <p:cNvSpPr txBox="1"/>
          <p:nvPr/>
        </p:nvSpPr>
        <p:spPr>
          <a:xfrm>
            <a:off x="4285488" y="1727769"/>
            <a:ext cx="3135923" cy="646331"/>
          </a:xfrm>
          <a:prstGeom prst="rect">
            <a:avLst/>
          </a:prstGeom>
          <a:noFill/>
        </p:spPr>
        <p:txBody>
          <a:bodyPr wrap="none" rtlCol="0">
            <a:spAutoFit/>
          </a:bodyPr>
          <a:lstStyle/>
          <a:p>
            <a:r>
              <a:rPr lang="en-GB" sz="3600" dirty="0"/>
              <a:t>trustworthiness</a:t>
            </a:r>
          </a:p>
        </p:txBody>
      </p:sp>
      <p:sp>
        <p:nvSpPr>
          <p:cNvPr id="3" name="Date Placeholder 2">
            <a:extLst>
              <a:ext uri="{FF2B5EF4-FFF2-40B4-BE49-F238E27FC236}">
                <a16:creationId xmlns:a16="http://schemas.microsoft.com/office/drawing/2014/main" id="{1A1E1C1A-9511-275D-8C0F-5B4FB891E432}"/>
              </a:ext>
            </a:extLst>
          </p:cNvPr>
          <p:cNvSpPr>
            <a:spLocks noGrp="1"/>
          </p:cNvSpPr>
          <p:nvPr>
            <p:ph type="dt" sz="half" idx="10"/>
          </p:nvPr>
        </p:nvSpPr>
        <p:spPr/>
        <p:txBody>
          <a:bodyPr/>
          <a:lstStyle/>
          <a:p>
            <a:fld id="{597A68D7-8856-3C4B-96D5-9E85E9E7E3AD}" type="datetime1">
              <a:rPr lang="en-US" smtClean="0"/>
              <a:t>4/18/23</a:t>
            </a:fld>
            <a:endParaRPr lang="en-AT"/>
          </a:p>
        </p:txBody>
      </p:sp>
    </p:spTree>
    <p:extLst>
      <p:ext uri="{BB962C8B-B14F-4D97-AF65-F5344CB8AC3E}">
        <p14:creationId xmlns:p14="http://schemas.microsoft.com/office/powerpoint/2010/main" val="1861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7</a:t>
            </a:fld>
            <a:endParaRPr lang="en-AT" dirty="0"/>
          </a:p>
        </p:txBody>
      </p:sp>
      <p:sp>
        <p:nvSpPr>
          <p:cNvPr id="5" name="Date Placeholder 4">
            <a:extLst>
              <a:ext uri="{FF2B5EF4-FFF2-40B4-BE49-F238E27FC236}">
                <a16:creationId xmlns:a16="http://schemas.microsoft.com/office/drawing/2014/main" id="{AAF9977F-DCB4-1BF2-18FD-CC053883857C}"/>
              </a:ext>
            </a:extLst>
          </p:cNvPr>
          <p:cNvSpPr>
            <a:spLocks noGrp="1"/>
          </p:cNvSpPr>
          <p:nvPr>
            <p:ph type="dt" sz="half" idx="10"/>
          </p:nvPr>
        </p:nvSpPr>
        <p:spPr/>
        <p:txBody>
          <a:bodyPr/>
          <a:lstStyle/>
          <a:p>
            <a:fld id="{402494C1-B493-4444-8B9D-26864EB8E07B}" type="datetime1">
              <a:rPr lang="en-US" smtClean="0"/>
              <a:t>4/18/23</a:t>
            </a:fld>
            <a:endParaRPr lang="en-AT"/>
          </a:p>
        </p:txBody>
      </p:sp>
      <p:pic>
        <p:nvPicPr>
          <p:cNvPr id="8" name="Picture 7" descr="Graphical user interface, text, website&#10;&#10;Description automatically generated">
            <a:extLst>
              <a:ext uri="{FF2B5EF4-FFF2-40B4-BE49-F238E27FC236}">
                <a16:creationId xmlns:a16="http://schemas.microsoft.com/office/drawing/2014/main" id="{1E691D9E-D48A-5875-CA9A-4651A5D33FCE}"/>
              </a:ext>
            </a:extLst>
          </p:cNvPr>
          <p:cNvPicPr>
            <a:picLocks noChangeAspect="1"/>
          </p:cNvPicPr>
          <p:nvPr/>
        </p:nvPicPr>
        <p:blipFill rotWithShape="1">
          <a:blip r:embed="rId2"/>
          <a:srcRect t="13092" b="8090"/>
          <a:stretch/>
        </p:blipFill>
        <p:spPr>
          <a:xfrm>
            <a:off x="521677" y="431974"/>
            <a:ext cx="7772400" cy="4234375"/>
          </a:xfrm>
          <a:prstGeom prst="rect">
            <a:avLst/>
          </a:prstGeom>
        </p:spPr>
      </p:pic>
      <p:sp>
        <p:nvSpPr>
          <p:cNvPr id="13" name="TextBox 12">
            <a:extLst>
              <a:ext uri="{FF2B5EF4-FFF2-40B4-BE49-F238E27FC236}">
                <a16:creationId xmlns:a16="http://schemas.microsoft.com/office/drawing/2014/main" id="{5AF696F2-0628-831D-4404-E45AA91FFFA2}"/>
              </a:ext>
            </a:extLst>
          </p:cNvPr>
          <p:cNvSpPr txBox="1"/>
          <p:nvPr/>
        </p:nvSpPr>
        <p:spPr>
          <a:xfrm>
            <a:off x="323557" y="5106572"/>
            <a:ext cx="11251606" cy="369332"/>
          </a:xfrm>
          <a:prstGeom prst="rect">
            <a:avLst/>
          </a:prstGeom>
          <a:noFill/>
        </p:spPr>
        <p:txBody>
          <a:bodyPr wrap="none" rtlCol="0">
            <a:spAutoFit/>
          </a:bodyPr>
          <a:lstStyle/>
          <a:p>
            <a:r>
              <a:rPr lang="en-GB" dirty="0"/>
              <a:t>https://digital-</a:t>
            </a:r>
            <a:r>
              <a:rPr lang="en-GB" dirty="0" err="1"/>
              <a:t>strategy.ec.europa.eu</a:t>
            </a:r>
            <a:r>
              <a:rPr lang="en-GB" dirty="0"/>
              <a:t>/</a:t>
            </a:r>
            <a:r>
              <a:rPr lang="en-GB" dirty="0" err="1"/>
              <a:t>en</a:t>
            </a:r>
            <a:r>
              <a:rPr lang="en-GB" dirty="0"/>
              <a:t>/library/assessment-list-trustworthy-artificial-intelligence-altai-self-assessment</a:t>
            </a:r>
          </a:p>
        </p:txBody>
      </p:sp>
    </p:spTree>
    <p:extLst>
      <p:ext uri="{BB962C8B-B14F-4D97-AF65-F5344CB8AC3E}">
        <p14:creationId xmlns:p14="http://schemas.microsoft.com/office/powerpoint/2010/main" val="410929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BAB6E3-D35C-7DBA-4D2F-63633D4F4D76}"/>
              </a:ext>
            </a:extLst>
          </p:cNvPr>
          <p:cNvSpPr>
            <a:spLocks noGrp="1"/>
          </p:cNvSpPr>
          <p:nvPr>
            <p:ph idx="1"/>
          </p:nvPr>
        </p:nvSpPr>
        <p:spPr>
          <a:xfrm>
            <a:off x="514643" y="1924099"/>
            <a:ext cx="11677357" cy="4096874"/>
          </a:xfrm>
        </p:spPr>
        <p:txBody>
          <a:bodyPr>
            <a:noAutofit/>
          </a:bodyPr>
          <a:lstStyle/>
          <a:p>
            <a:pPr marL="0" indent="0">
              <a:buNone/>
            </a:pPr>
            <a:r>
              <a:rPr lang="en-GB" sz="4000" i="1" dirty="0"/>
              <a:t>“The tool supports the actionability the key requirements outlined by the  </a:t>
            </a:r>
            <a:r>
              <a:rPr lang="en-GB" sz="4000" i="1" dirty="0">
                <a:hlinkClick r:id="rId2"/>
              </a:rPr>
              <a:t>Ethics Guidelines for Trustworthy Artificial Intelligence </a:t>
            </a:r>
            <a:r>
              <a:rPr lang="en-GB" sz="4000" i="1" dirty="0"/>
              <a:t>(AI), presented by  the </a:t>
            </a:r>
            <a:r>
              <a:rPr lang="en-GB" sz="4000" i="1" dirty="0">
                <a:hlinkClick r:id="rId3"/>
              </a:rPr>
              <a:t>High-Level Expert Group on AI </a:t>
            </a:r>
            <a:r>
              <a:rPr lang="en-GB" sz="4000" i="1" dirty="0"/>
              <a:t>(AI HLEG) presented to the European Commission, in April 2019. The Ethics Guidelines introduced the concept of Trustworthy AI, based on </a:t>
            </a:r>
            <a:r>
              <a:rPr lang="en-GB" sz="4000" i="1" dirty="0">
                <a:solidFill>
                  <a:srgbClr val="FF0000"/>
                </a:solidFill>
              </a:rPr>
              <a:t>seven key requirements</a:t>
            </a:r>
            <a:r>
              <a:rPr lang="en-GB" sz="4000" i="1" dirty="0"/>
              <a:t>:”</a:t>
            </a:r>
          </a:p>
        </p:txBody>
      </p:sp>
      <p:sp>
        <p:nvSpPr>
          <p:cNvPr id="4" name="Date Placeholder 3">
            <a:extLst>
              <a:ext uri="{FF2B5EF4-FFF2-40B4-BE49-F238E27FC236}">
                <a16:creationId xmlns:a16="http://schemas.microsoft.com/office/drawing/2014/main" id="{E00A0D51-FD00-84A3-859D-BE2CE1474031}"/>
              </a:ext>
            </a:extLst>
          </p:cNvPr>
          <p:cNvSpPr>
            <a:spLocks noGrp="1"/>
          </p:cNvSpPr>
          <p:nvPr>
            <p:ph type="dt" sz="half" idx="10"/>
          </p:nvPr>
        </p:nvSpPr>
        <p:spPr/>
        <p:txBody>
          <a:bodyPr/>
          <a:lstStyle/>
          <a:p>
            <a:fld id="{5CD6D6ED-1AD3-934B-BC48-D2013DA62D7C}" type="datetime1">
              <a:rPr lang="en-US" smtClean="0"/>
              <a:t>4/18/23</a:t>
            </a:fld>
            <a:endParaRPr lang="en-US" dirty="0"/>
          </a:p>
        </p:txBody>
      </p:sp>
      <p:sp>
        <p:nvSpPr>
          <p:cNvPr id="5" name="Slide Number Placeholder 4">
            <a:extLst>
              <a:ext uri="{FF2B5EF4-FFF2-40B4-BE49-F238E27FC236}">
                <a16:creationId xmlns:a16="http://schemas.microsoft.com/office/drawing/2014/main" id="{A2EC8BA6-5B99-6E15-30FB-494D988C43BB}"/>
              </a:ext>
            </a:extLst>
          </p:cNvPr>
          <p:cNvSpPr>
            <a:spLocks noGrp="1"/>
          </p:cNvSpPr>
          <p:nvPr>
            <p:ph type="sldNum" sz="quarter" idx="12"/>
          </p:nvPr>
        </p:nvSpPr>
        <p:spPr/>
        <p:txBody>
          <a:bodyPr/>
          <a:lstStyle/>
          <a:p>
            <a:fld id="{D75B69EA-F5F3-9148-B3D2-85669F9D4A27}" type="slidenum">
              <a:rPr lang="en-US" smtClean="0"/>
              <a:pPr/>
              <a:t>8</a:t>
            </a:fld>
            <a:endParaRPr lang="en-US" dirty="0"/>
          </a:p>
        </p:txBody>
      </p:sp>
      <p:sp>
        <p:nvSpPr>
          <p:cNvPr id="6" name="TextBox 5">
            <a:extLst>
              <a:ext uri="{FF2B5EF4-FFF2-40B4-BE49-F238E27FC236}">
                <a16:creationId xmlns:a16="http://schemas.microsoft.com/office/drawing/2014/main" id="{970C9B85-6AF6-91E2-A33F-35830B5495A8}"/>
              </a:ext>
            </a:extLst>
          </p:cNvPr>
          <p:cNvSpPr txBox="1"/>
          <p:nvPr/>
        </p:nvSpPr>
        <p:spPr>
          <a:xfrm>
            <a:off x="514643" y="573951"/>
            <a:ext cx="11772966" cy="923330"/>
          </a:xfrm>
          <a:prstGeom prst="rect">
            <a:avLst/>
          </a:prstGeom>
          <a:noFill/>
        </p:spPr>
        <p:txBody>
          <a:bodyPr wrap="none" rtlCol="0">
            <a:spAutoFit/>
          </a:bodyPr>
          <a:lstStyle/>
          <a:p>
            <a:r>
              <a:rPr lang="en-GB" sz="3600" b="1" dirty="0"/>
              <a:t>Assessment List for Trustworthy Artificial Intelligence (ALTAI)</a:t>
            </a:r>
          </a:p>
          <a:p>
            <a:endParaRPr lang="en-GB" dirty="0"/>
          </a:p>
        </p:txBody>
      </p:sp>
    </p:spTree>
    <p:extLst>
      <p:ext uri="{BB962C8B-B14F-4D97-AF65-F5344CB8AC3E}">
        <p14:creationId xmlns:p14="http://schemas.microsoft.com/office/powerpoint/2010/main" val="519568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9</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198B894F-FAE7-9A43-882B-8BEF6FE9E58E}" type="datetime1">
              <a:rPr lang="en-US" smtClean="0"/>
              <a:t>4/18/23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 </a:t>
            </a:r>
            <a:endParaRPr lang="en-GB" sz="3200" dirty="0"/>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1607337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17489</TotalTime>
  <Words>1921</Words>
  <Application>Microsoft Macintosh PowerPoint</Application>
  <PresentationFormat>Widescreen</PresentationFormat>
  <Paragraphs>337</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Cambria Math</vt:lpstr>
      <vt:lpstr>Comic Sans MS</vt:lpstr>
      <vt:lpstr>Office Theme</vt:lpstr>
      <vt:lpstr>CS-E4740 Federated Learning  “Trustworthy FL”  Dipl.-Ing. Dr.techn. Alexander Jung</vt:lpstr>
      <vt:lpstr>Learning Goals</vt:lpstr>
      <vt:lpstr>Networked Data+Model</vt:lpstr>
      <vt:lpstr>FL Design Principle</vt:lpstr>
      <vt:lpstr>Design-Cycle</vt:lpstr>
      <vt:lpstr> Aspects of FL Design Choices</vt:lpstr>
      <vt:lpstr>PowerPoint Presentation</vt:lpstr>
      <vt:lpstr>PowerPoint Presentation</vt:lpstr>
      <vt:lpstr>PowerPoint Presentation</vt:lpstr>
      <vt:lpstr>PowerPoint Presentation</vt:lpstr>
      <vt:lpstr>Human Agency. </vt:lpstr>
      <vt:lpstr>Human Oversight </vt:lpstr>
      <vt:lpstr>Human-in-the-Loop (HITL) </vt:lpstr>
      <vt:lpstr>Human-on-the-Loop (HOTL)</vt:lpstr>
      <vt:lpstr>Human-in-Command (HIC)</vt:lpstr>
      <vt:lpstr>PowerPoint Presentation</vt:lpstr>
      <vt:lpstr>PowerPoint Presentation</vt:lpstr>
      <vt:lpstr>PowerPoint Presentation</vt:lpstr>
      <vt:lpstr>Reliability and Reproducibility</vt:lpstr>
      <vt:lpstr>Fallback Plan </vt:lpstr>
      <vt:lpstr>Accuracy</vt:lpstr>
      <vt:lpstr>PowerPoint Presentation</vt:lpstr>
      <vt:lpstr>PowerPoint Presentation</vt:lpstr>
      <vt:lpstr>PowerPoint Presentation</vt:lpstr>
      <vt:lpstr>Quality and integrity of data.</vt:lpstr>
      <vt:lpstr>Check Datasheet ! </vt:lpstr>
      <vt:lpstr>Access to data.</vt:lpstr>
      <vt:lpstr>PowerPoint Presentation</vt:lpstr>
      <vt:lpstr>PowerPoint Presentation</vt:lpstr>
      <vt:lpstr>Traceability.</vt:lpstr>
      <vt:lpstr>Explainability.</vt:lpstr>
      <vt:lpstr>What is an Explanation?</vt:lpstr>
      <vt:lpstr>To Teach = To Explain</vt:lpstr>
      <vt:lpstr>after you completed my course… </vt:lpstr>
      <vt:lpstr>Explaining a FL Method. </vt:lpstr>
      <vt:lpstr>Explaining a Prediction. </vt:lpstr>
      <vt:lpstr>Explaining a Prediction. </vt:lpstr>
      <vt:lpstr>Communication</vt:lpstr>
      <vt:lpstr>PowerPoint Presentation</vt:lpstr>
      <vt:lpstr>Avoidance of unfair bias. </vt:lpstr>
      <vt:lpstr>Fairness by Data Augmentation</vt:lpstr>
      <vt:lpstr>Accessibility and universal design.</vt:lpstr>
      <vt:lpstr>Stakeholder Participation.</vt:lpstr>
      <vt:lpstr>PowerPoint Presentation</vt:lpstr>
      <vt:lpstr>PowerPoint Presentation</vt:lpstr>
      <vt:lpstr>Social impact</vt:lpstr>
      <vt:lpstr>Society and Democracy</vt:lpstr>
      <vt:lpstr>PowerPoint Presentation</vt:lpstr>
      <vt:lpstr>PowerPoint Presentation</vt:lpstr>
      <vt:lpstr>PowerPoint Presentation</vt:lpstr>
      <vt:lpstr>Minimisation and reporting of negative impacts</vt:lpstr>
      <vt:lpstr>Trade-offs</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Jung Alex</dc:creator>
  <cp:lastModifiedBy>Jung Alex</cp:lastModifiedBy>
  <cp:revision>327</cp:revision>
  <cp:lastPrinted>2022-09-29T08:05:50Z</cp:lastPrinted>
  <dcterms:created xsi:type="dcterms:W3CDTF">2021-05-05T08:57:28Z</dcterms:created>
  <dcterms:modified xsi:type="dcterms:W3CDTF">2023-04-18T19:57:03Z</dcterms:modified>
</cp:coreProperties>
</file>