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66" r:id="rId3"/>
    <p:sldId id="413" r:id="rId4"/>
    <p:sldId id="333" r:id="rId5"/>
    <p:sldId id="293" r:id="rId6"/>
    <p:sldId id="343" r:id="rId7"/>
    <p:sldId id="294" r:id="rId8"/>
    <p:sldId id="653" r:id="rId9"/>
    <p:sldId id="379" r:id="rId10"/>
    <p:sldId id="296" r:id="rId11"/>
    <p:sldId id="298" r:id="rId12"/>
    <p:sldId id="346" r:id="rId13"/>
    <p:sldId id="299" r:id="rId14"/>
    <p:sldId id="300" r:id="rId15"/>
    <p:sldId id="301" r:id="rId16"/>
    <p:sldId id="656" r:id="rId17"/>
    <p:sldId id="657" r:id="rId18"/>
    <p:sldId id="386" r:id="rId19"/>
    <p:sldId id="326" r:id="rId20"/>
    <p:sldId id="395" r:id="rId21"/>
    <p:sldId id="655" r:id="rId22"/>
    <p:sldId id="658" r:id="rId23"/>
    <p:sldId id="659" r:id="rId24"/>
    <p:sldId id="660" r:id="rId25"/>
    <p:sldId id="661" r:id="rId26"/>
    <p:sldId id="338" r:id="rId27"/>
    <p:sldId id="400" r:id="rId28"/>
    <p:sldId id="258" r:id="rId29"/>
    <p:sldId id="262" r:id="rId30"/>
    <p:sldId id="374" r:id="rId31"/>
    <p:sldId id="382" r:id="rId32"/>
    <p:sldId id="375" r:id="rId33"/>
    <p:sldId id="399" r:id="rId34"/>
    <p:sldId id="412" r:id="rId35"/>
    <p:sldId id="394" r:id="rId36"/>
    <p:sldId id="654" r:id="rId37"/>
    <p:sldId id="336" r:id="rId38"/>
    <p:sldId id="317" r:id="rId39"/>
    <p:sldId id="365" r:id="rId4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3881"/>
  </p:normalViewPr>
  <p:slideViewPr>
    <p:cSldViewPr snapToGrid="0" snapToObjects="1">
      <p:cViewPr varScale="1">
        <p:scale>
          <a:sx n="91" d="100"/>
          <a:sy n="91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3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aim at learning separate weights for each local dataset. This is a multi-task learning problem with each local data being a separate learning task. To have any chance at solving this multi-task learning problem we exploit similarities' between the individual tasks that is tied to the network structure.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12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local loss function encapsulates the local dataset from the perspective of federated learning algorithms. We only need the local dataset to construct a local loss function to score different choices for the parameters.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83B88-D72D-4BE1-B4FE-0489C6C5AF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7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3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with a given empirical graph we define a networked model. Each node is equipped with some parametric model with </a:t>
            </a:r>
            <a:r>
              <a:rPr lang="en-US" dirty="0" err="1"/>
              <a:t>paramters</a:t>
            </a:r>
            <a:r>
              <a:rPr lang="en-US" dirty="0"/>
              <a:t> of weights w. These local models could be linear regression models or deep neural nets. Our methods allow to abstract from the details of the local models and only need a loss function that provides a score for a given choice of weights.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89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local loss function encapsulates the local dataset from the perspective of federated learning algorithms. We only need the local dataset to construct a local loss function to score different choices for the parameters.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2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83B88-D72D-4BE1-B4FE-0489C6C5AF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9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aim at learning separate weights for each local dataset. This is a multi-task learning problem with each local data being a separate learning task. To have any chance at solving this multi-task learning problem we exploit similarities' between the individual tasks that is tied to the network structure.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7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aim at learning separate weights for each local dataset. This is a multi-task learning problem with each local data being a separate learning task. To have any chance at solving this multi-task learning problem we exploit similarities' between the individual tasks that is tied to the network structure.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D31-B868-8144-9252-A83E6281C812}" type="datetime1">
              <a:rPr lang="en-US" smtClean="0"/>
              <a:t>3/20/23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296FA5BE-6560-2B4F-B398-067F34961958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FI" smtClean="0"/>
              <a:pPr/>
              <a:t>‹#›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10076341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7"/>
            <a:ext cx="10515600" cy="38512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GB" dirty="0"/>
              <a:t>Bullet</a:t>
            </a:r>
          </a:p>
          <a:p>
            <a:pPr lvl="0"/>
            <a:r>
              <a:rPr lang="en-GB" dirty="0"/>
              <a:t>Bullet</a:t>
            </a:r>
          </a:p>
          <a:p>
            <a:pPr lvl="0"/>
            <a:r>
              <a:rPr lang="en-GB" dirty="0"/>
              <a:t>Bullet text</a:t>
            </a:r>
          </a:p>
          <a:p>
            <a:pPr lvl="0"/>
            <a:r>
              <a:rPr lang="en-GB" dirty="0"/>
              <a:t>Bullet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8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B7C6-3947-D147-BE9E-AB7C73E87D2F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4.emf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8.svg"/><Relationship Id="rId4" Type="http://schemas.openxmlformats.org/officeDocument/2006/relationships/image" Target="../media/image5.emf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4" Type="http://schemas.openxmlformats.org/officeDocument/2006/relationships/image" Target="../media/image48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1.png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6" y="988092"/>
            <a:ext cx="10634083" cy="43618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CS-E4740 Federated Learning</a:t>
            </a: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“FL Design Principle”</a:t>
            </a:r>
            <a:br>
              <a:rPr lang="en-US" sz="4000" b="1" dirty="0">
                <a:latin typeface="+mn-lt"/>
                <a:cs typeface="Arial" panose="020B0604020202020204" pitchFamily="34" charset="0"/>
              </a:rPr>
            </a:br>
            <a:br>
              <a:rPr lang="en-US" sz="5400" dirty="0">
                <a:latin typeface="+mn-lt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Dipl.-Ing. </a:t>
            </a:r>
            <a:r>
              <a:rPr lang="en-US" sz="5400" dirty="0" err="1">
                <a:latin typeface="+mn-lt"/>
                <a:cs typeface="Arial" panose="020B0604020202020204" pitchFamily="34" charset="0"/>
              </a:rPr>
              <a:t>Dr.techn</a:t>
            </a:r>
            <a:r>
              <a:rPr lang="en-US" sz="5400" dirty="0">
                <a:latin typeface="+mn-lt"/>
                <a:cs typeface="Arial" panose="020B0604020202020204" pitchFamily="34" charset="0"/>
              </a:rPr>
              <a:t>. Alexander Jung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B615-BE65-1E4B-B2E8-D0FED3A26C12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137"/>
            <a:ext cx="11878954" cy="1429294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Generalized Total Variation (GTV)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3A11-860D-8A4F-BC8C-5ABDA55D1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09" y="4568637"/>
            <a:ext cx="4470400" cy="109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F7D523-C9A1-A745-9FD4-7C844FA6AE68}"/>
              </a:ext>
            </a:extLst>
          </p:cNvPr>
          <p:cNvSpPr txBox="1"/>
          <p:nvPr/>
        </p:nvSpPr>
        <p:spPr>
          <a:xfrm>
            <a:off x="2588975" y="2520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03D0C2-D22D-1746-A7D9-ED8803D9CA05}"/>
              </a:ext>
            </a:extLst>
          </p:cNvPr>
          <p:cNvSpPr/>
          <p:nvPr/>
        </p:nvSpPr>
        <p:spPr>
          <a:xfrm>
            <a:off x="1892300" y="17139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F159A8-C502-2E4A-BCEF-7F7EC3521A08}"/>
              </a:ext>
            </a:extLst>
          </p:cNvPr>
          <p:cNvSpPr/>
          <p:nvPr/>
        </p:nvSpPr>
        <p:spPr>
          <a:xfrm>
            <a:off x="4051300" y="250416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65DB0B-7434-D540-848B-214DFA409DA7}"/>
              </a:ext>
            </a:extLst>
          </p:cNvPr>
          <p:cNvSpPr/>
          <p:nvPr/>
        </p:nvSpPr>
        <p:spPr>
          <a:xfrm>
            <a:off x="215900" y="433978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3B0EDB-C7A8-A84F-AA34-D47F9B54A982}"/>
              </a:ext>
            </a:extLst>
          </p:cNvPr>
          <p:cNvSpPr/>
          <p:nvPr/>
        </p:nvSpPr>
        <p:spPr>
          <a:xfrm>
            <a:off x="1892300" y="586950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852DA5-8D76-D44C-8A1D-7F40F4CB09F9}"/>
              </a:ext>
            </a:extLst>
          </p:cNvPr>
          <p:cNvSpPr/>
          <p:nvPr/>
        </p:nvSpPr>
        <p:spPr>
          <a:xfrm>
            <a:off x="3251202" y="456863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C5E0EF-5346-D54C-89D7-0510D0BDF92B}"/>
              </a:ext>
            </a:extLst>
          </p:cNvPr>
          <p:cNvCxnSpPr>
            <a:cxnSpLocks/>
          </p:cNvCxnSpPr>
          <p:nvPr/>
        </p:nvCxnSpPr>
        <p:spPr>
          <a:xfrm>
            <a:off x="2273300" y="2165506"/>
            <a:ext cx="2095502" cy="59719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C29A89-EFEE-9D48-8E0A-1E15748578F5}"/>
              </a:ext>
            </a:extLst>
          </p:cNvPr>
          <p:cNvCxnSpPr>
            <a:cxnSpLocks/>
          </p:cNvCxnSpPr>
          <p:nvPr/>
        </p:nvCxnSpPr>
        <p:spPr>
          <a:xfrm flipV="1">
            <a:off x="3766906" y="2762698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D907AE-4990-E24D-A567-0D82117C7EBA}"/>
              </a:ext>
            </a:extLst>
          </p:cNvPr>
          <p:cNvCxnSpPr>
            <a:cxnSpLocks/>
          </p:cNvCxnSpPr>
          <p:nvPr/>
        </p:nvCxnSpPr>
        <p:spPr>
          <a:xfrm flipV="1">
            <a:off x="2273300" y="5073244"/>
            <a:ext cx="1308101" cy="128018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EEAAA-FBE7-194D-B0C8-086BFF186EA9}"/>
              </a:ext>
            </a:extLst>
          </p:cNvPr>
          <p:cNvCxnSpPr>
            <a:cxnSpLocks/>
          </p:cNvCxnSpPr>
          <p:nvPr/>
        </p:nvCxnSpPr>
        <p:spPr>
          <a:xfrm>
            <a:off x="596900" y="4669070"/>
            <a:ext cx="2984501" cy="28198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46F513-1AC9-A04E-92C0-BAE0040C8F29}"/>
              </a:ext>
            </a:extLst>
          </p:cNvPr>
          <p:cNvCxnSpPr>
            <a:cxnSpLocks/>
          </p:cNvCxnSpPr>
          <p:nvPr/>
        </p:nvCxnSpPr>
        <p:spPr>
          <a:xfrm flipH="1" flipV="1">
            <a:off x="596900" y="4669070"/>
            <a:ext cx="1498600" cy="135921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CD920C4-DE97-DE48-9229-759824FE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1" y="4676700"/>
            <a:ext cx="1384992" cy="7694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5FF0EF-B18E-8946-8E76-6F4C0B52D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2" y="1959050"/>
            <a:ext cx="1319040" cy="7694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AED0D8-0ACA-694C-85AA-82F8EFC4A13F}"/>
              </a:ext>
            </a:extLst>
          </p:cNvPr>
          <p:cNvSpPr txBox="1"/>
          <p:nvPr/>
        </p:nvSpPr>
        <p:spPr>
          <a:xfrm>
            <a:off x="4159450" y="36934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4F9E0-5F9B-7F4A-B965-AF74DEE390D8}"/>
              </a:ext>
            </a:extLst>
          </p:cNvPr>
          <p:cNvSpPr txBox="1"/>
          <p:nvPr/>
        </p:nvSpPr>
        <p:spPr>
          <a:xfrm>
            <a:off x="1944657" y="415512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C756A-4012-1A45-8724-EC338C9ACC40}"/>
              </a:ext>
            </a:extLst>
          </p:cNvPr>
          <p:cNvSpPr txBox="1"/>
          <p:nvPr/>
        </p:nvSpPr>
        <p:spPr>
          <a:xfrm>
            <a:off x="5939477" y="2677650"/>
            <a:ext cx="5921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force model params at well </a:t>
            </a:r>
          </a:p>
          <a:p>
            <a:r>
              <a:rPr lang="en-GB" sz="3600" dirty="0"/>
              <a:t>connected nodes to be similar </a:t>
            </a:r>
          </a:p>
          <a:p>
            <a:r>
              <a:rPr lang="en-GB" sz="3600" dirty="0"/>
              <a:t>by requiring small GTV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D85D9-C2BD-1D15-598F-1E0D2D38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DCC-380B-5546-ADDF-6039B9B82324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4" y="160480"/>
            <a:ext cx="8299646" cy="1687369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+mn-lt"/>
              </a:rPr>
              <a:t>Two Special Cases of GTV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62D0A-0C7C-8E47-A310-491C86A0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14" y="2130942"/>
            <a:ext cx="3002623" cy="581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F4CB4B-E5A2-D249-A79D-6C5114E0F595}"/>
              </a:ext>
            </a:extLst>
          </p:cNvPr>
          <p:cNvSpPr txBox="1"/>
          <p:nvPr/>
        </p:nvSpPr>
        <p:spPr>
          <a:xfrm>
            <a:off x="1091328" y="2123559"/>
            <a:ext cx="3401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total variation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09A80D-AC60-4C4F-8D57-0A9DD8CE323B}"/>
              </a:ext>
            </a:extLst>
          </p:cNvPr>
          <p:cNvSpPr txBox="1"/>
          <p:nvPr/>
        </p:nvSpPr>
        <p:spPr>
          <a:xfrm>
            <a:off x="1091328" y="3757753"/>
            <a:ext cx="100093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graph Laplacian quadratic from is GTV with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91BC4-9BC7-E94C-A357-2630B7EB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1" y="4745617"/>
            <a:ext cx="3010952" cy="64633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83B076-EE3E-724D-4170-587EA9A2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5E8-AB40-CF4A-BC2B-0E263ABCE182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3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482358" y="435076"/>
            <a:ext cx="5868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Local Loss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1025683" y="2540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12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2467816" y="207824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1401261" y="1754237"/>
            <a:ext cx="1286777" cy="6119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2185552" y="2632430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3247722" y="1845204"/>
            <a:ext cx="2571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params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CF5F4-B235-F64D-BD17-3E895E43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75" y="1843263"/>
            <a:ext cx="793946" cy="463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AABFEC-E6BD-6144-8165-316623FD5BFB}"/>
              </a:ext>
            </a:extLst>
          </p:cNvPr>
          <p:cNvSpPr txBox="1"/>
          <p:nvPr/>
        </p:nvSpPr>
        <p:spPr>
          <a:xfrm>
            <a:off x="3229816" y="3014408"/>
            <a:ext cx="8485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measure quality of params by local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C376A-9803-194B-B856-A225446B284F}"/>
                  </a:ext>
                </a:extLst>
              </p:cNvPr>
              <p:cNvSpPr txBox="1"/>
              <p:nvPr/>
            </p:nvSpPr>
            <p:spPr>
              <a:xfrm>
                <a:off x="4488846" y="3750050"/>
                <a:ext cx="1766253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C376A-9803-194B-B856-A225446B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46" y="3750050"/>
                <a:ext cx="1766253" cy="555858"/>
              </a:xfrm>
              <a:prstGeom prst="rect">
                <a:avLst/>
              </a:prstGeom>
              <a:blipFill>
                <a:blip r:embed="rId5"/>
                <a:stretch>
                  <a:fillRect l="-4286" t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3ADC2D-E952-F641-835E-D295C163786E}"/>
              </a:ext>
            </a:extLst>
          </p:cNvPr>
          <p:cNvCxnSpPr/>
          <p:nvPr/>
        </p:nvCxnSpPr>
        <p:spPr>
          <a:xfrm flipV="1">
            <a:off x="4977102" y="4178811"/>
            <a:ext cx="0" cy="219912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7011-509A-7240-AC23-ADFF3FC793DB}"/>
              </a:ext>
            </a:extLst>
          </p:cNvPr>
          <p:cNvCxnSpPr>
            <a:cxnSpLocks/>
          </p:cNvCxnSpPr>
          <p:nvPr/>
        </p:nvCxnSpPr>
        <p:spPr>
          <a:xfrm>
            <a:off x="4694262" y="6051426"/>
            <a:ext cx="437353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5ED438C-4FAF-D047-AA7E-55486FEDB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379" y="5740753"/>
            <a:ext cx="793946" cy="463135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27D1DCE1-28D7-FF48-A31B-F27F60C8ABB1}"/>
              </a:ext>
            </a:extLst>
          </p:cNvPr>
          <p:cNvSpPr/>
          <p:nvPr/>
        </p:nvSpPr>
        <p:spPr>
          <a:xfrm>
            <a:off x="4400550" y="3962400"/>
            <a:ext cx="4191000" cy="1645182"/>
          </a:xfrm>
          <a:custGeom>
            <a:avLst/>
            <a:gdLst>
              <a:gd name="connsiteX0" fmla="*/ 0 w 4191000"/>
              <a:gd name="connsiteY0" fmla="*/ 476250 h 1645182"/>
              <a:gd name="connsiteX1" fmla="*/ 1790700 w 4191000"/>
              <a:gd name="connsiteY1" fmla="*/ 1638300 h 1645182"/>
              <a:gd name="connsiteX2" fmla="*/ 4191000 w 4191000"/>
              <a:gd name="connsiteY2" fmla="*/ 0 h 16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0" h="1645182">
                <a:moveTo>
                  <a:pt x="0" y="476250"/>
                </a:moveTo>
                <a:cubicBezTo>
                  <a:pt x="546100" y="1096962"/>
                  <a:pt x="1092200" y="1717675"/>
                  <a:pt x="1790700" y="1638300"/>
                </a:cubicBezTo>
                <a:cubicBezTo>
                  <a:pt x="2489200" y="1558925"/>
                  <a:pt x="3340100" y="779462"/>
                  <a:pt x="4191000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2234C29-97AD-9632-FEAC-B4792CF7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ED0-AB82-2645-B33D-D6C894DBAED3}" type="datetime1">
              <a:rPr lang="en-US" smtClean="0"/>
              <a:t>3/20/23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3F0163-F244-A7B0-C7B3-A2C3325D2729}"/>
                  </a:ext>
                </a:extLst>
              </p:cNvPr>
              <p:cNvSpPr txBox="1"/>
              <p:nvPr/>
            </p:nvSpPr>
            <p:spPr>
              <a:xfrm>
                <a:off x="1163133" y="2540156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3F0163-F244-A7B0-C7B3-A2C3325D2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33" y="2540156"/>
                <a:ext cx="1524905" cy="957891"/>
              </a:xfrm>
              <a:prstGeom prst="rect">
                <a:avLst/>
              </a:prstGeom>
              <a:blipFill>
                <a:blip r:embed="rId6"/>
                <a:stretch>
                  <a:fillRect l="-3306" r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70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94213"/>
            <a:ext cx="10874620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8C87F1-3D66-9147-9A08-16FA29955CDD}"/>
              </a:ext>
            </a:extLst>
          </p:cNvPr>
          <p:cNvCxnSpPr>
            <a:cxnSpLocks/>
          </p:cNvCxnSpPr>
          <p:nvPr/>
        </p:nvCxnSpPr>
        <p:spPr>
          <a:xfrm flipV="1">
            <a:off x="2498720" y="3856568"/>
            <a:ext cx="476250" cy="116416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A4F3DD-0D2E-DC41-8CE6-49CEF64CADFA}"/>
              </a:ext>
            </a:extLst>
          </p:cNvPr>
          <p:cNvSpPr txBox="1"/>
          <p:nvPr/>
        </p:nvSpPr>
        <p:spPr>
          <a:xfrm>
            <a:off x="225260" y="4988003"/>
            <a:ext cx="3907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average local loss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21BAA7-2D76-6849-864B-FA2B85CD2323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3535891"/>
            <a:ext cx="762000" cy="140017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87C745-1DAF-344F-8A07-4C70F196006C}"/>
              </a:ext>
            </a:extLst>
          </p:cNvPr>
          <p:cNvSpPr txBox="1"/>
          <p:nvPr/>
        </p:nvSpPr>
        <p:spPr>
          <a:xfrm>
            <a:off x="7923181" y="5147869"/>
            <a:ext cx="343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</a:t>
            </a:r>
            <a:r>
              <a:rPr lang="en-GB" sz="4000" dirty="0"/>
              <a:t>clusteredness</a:t>
            </a:r>
            <a:r>
              <a:rPr lang="en-US" sz="4000" dirty="0"/>
              <a:t>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393881-5285-F74A-86B3-512F4CA25F3E}"/>
              </a:ext>
            </a:extLst>
          </p:cNvPr>
          <p:cNvCxnSpPr/>
          <p:nvPr/>
        </p:nvCxnSpPr>
        <p:spPr>
          <a:xfrm>
            <a:off x="3802026" y="4235977"/>
            <a:ext cx="3124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F70E2B-CECB-9345-B445-64D4249855D4}"/>
              </a:ext>
            </a:extLst>
          </p:cNvPr>
          <p:cNvSpPr txBox="1"/>
          <p:nvPr/>
        </p:nvSpPr>
        <p:spPr>
          <a:xfrm>
            <a:off x="3906675" y="4490252"/>
            <a:ext cx="228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increasing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5F7B28-4F4A-BC4A-A93F-FA0C71EC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63" y="4592188"/>
            <a:ext cx="368318" cy="504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33350" y="1540091"/>
                <a:ext cx="11919738" cy="224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0" y="1540091"/>
                <a:ext cx="11919738" cy="2249975"/>
              </a:xfrm>
              <a:prstGeom prst="rect">
                <a:avLst/>
              </a:prstGeom>
              <a:blipFill>
                <a:blip r:embed="rId3"/>
                <a:stretch>
                  <a:fillRect l="-8191" t="-117416" b="-145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3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7" y="259289"/>
            <a:ext cx="9043988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Network Lasso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D1EAC4-EA4D-F54C-9C19-513C92AB07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754" y="3595736"/>
            <a:ext cx="11289506" cy="2424063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AA30E8-70CD-CE41-B51B-B99B1B950CA6}"/>
                  </a:ext>
                </a:extLst>
              </p:cNvPr>
              <p:cNvSpPr txBox="1"/>
              <p:nvPr/>
            </p:nvSpPr>
            <p:spPr>
              <a:xfrm>
                <a:off x="0" y="1177485"/>
                <a:ext cx="11583043" cy="224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8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AA30E8-70CD-CE41-B51B-B99B1B950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7485"/>
                <a:ext cx="11583043" cy="2249975"/>
              </a:xfrm>
              <a:prstGeom prst="rect">
                <a:avLst/>
              </a:prstGeom>
              <a:blipFill>
                <a:blip r:embed="rId4"/>
                <a:stretch>
                  <a:fillRect l="-8215" t="-117416" b="-145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88A95-06EB-F27C-4B5B-7181D006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3B72-5643-7B4B-8E49-C08E00D7D412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75163"/>
            <a:ext cx="10874620" cy="115782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Special Case: “MOCHA”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6E27D4-475D-BE41-B4D1-9B1BF2F2F3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689" y="3364204"/>
            <a:ext cx="11460989" cy="2769896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5587EA-CA06-A94D-8CB9-4DF345E9810B}"/>
                  </a:ext>
                </a:extLst>
              </p:cNvPr>
              <p:cNvSpPr txBox="1"/>
              <p:nvPr/>
            </p:nvSpPr>
            <p:spPr>
              <a:xfrm>
                <a:off x="0" y="987907"/>
                <a:ext cx="11910633" cy="225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GB" sz="4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4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5587EA-CA06-A94D-8CB9-4DF345E98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7907"/>
                <a:ext cx="11910633" cy="2258311"/>
              </a:xfrm>
              <a:prstGeom prst="rect">
                <a:avLst/>
              </a:prstGeom>
              <a:blipFill>
                <a:blip r:embed="rId3"/>
                <a:stretch>
                  <a:fillRect l="-7783" t="-116760" b="-1441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13872-F26D-A10B-992B-61D48737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EF9-437D-8543-B485-FCBE8180C4E7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9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Two Key Questions of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3/20/23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411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400570" y="3277772"/>
            <a:ext cx="113908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computational aspects: how to compute (approximate) solutions efficiently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statistical aspects: are the solutions any good?</a:t>
            </a:r>
          </a:p>
        </p:txBody>
      </p:sp>
    </p:spTree>
    <p:extLst>
      <p:ext uri="{BB962C8B-B14F-4D97-AF65-F5344CB8AC3E}">
        <p14:creationId xmlns:p14="http://schemas.microsoft.com/office/powerpoint/2010/main" val="407659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838200" y="1631853"/>
            <a:ext cx="10497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rgbClr val="FF0000"/>
                </a:solidFill>
              </a:rPr>
              <a:t>Computational Aspects</a:t>
            </a:r>
          </a:p>
        </p:txBody>
      </p:sp>
    </p:spTree>
    <p:extLst>
      <p:ext uri="{BB962C8B-B14F-4D97-AF65-F5344CB8AC3E}">
        <p14:creationId xmlns:p14="http://schemas.microsoft.com/office/powerpoint/2010/main" val="358856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10" y="262400"/>
            <a:ext cx="9096441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A FL Setting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0CF3D7CD-F118-18E8-28EC-9AACF9D9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098" y="1740239"/>
            <a:ext cx="1862529" cy="1862529"/>
          </a:xfrm>
          <a:prstGeom prst="rect">
            <a:avLst/>
          </a:prstGeom>
        </p:spPr>
      </p:pic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336DD251-CC98-8AF4-3A40-9D435156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049" y="1385760"/>
            <a:ext cx="1715286" cy="1715286"/>
          </a:xfrm>
          <a:prstGeom prst="rect">
            <a:avLst/>
          </a:prstGeom>
        </p:spPr>
      </p:pic>
      <p:pic>
        <p:nvPicPr>
          <p:cNvPr id="9" name="Graphic 8" descr="Smart Phone with solid fill">
            <a:extLst>
              <a:ext uri="{FF2B5EF4-FFF2-40B4-BE49-F238E27FC236}">
                <a16:creationId xmlns:a16="http://schemas.microsoft.com/office/drawing/2014/main" id="{E4A72C99-F911-B3FB-C5EB-0731C0E1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851" y="4499339"/>
            <a:ext cx="2010762" cy="2010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C0B4F-1D9A-7645-D7DF-C975157AE4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763" y="1353280"/>
            <a:ext cx="1422400" cy="142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DC7D9-4540-677F-FD78-DDA13B53FE0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5906" y="4129478"/>
            <a:ext cx="1422400" cy="1422400"/>
          </a:xfrm>
          <a:prstGeom prst="rect">
            <a:avLst/>
          </a:prstGeom>
        </p:spPr>
      </p:pic>
      <p:pic>
        <p:nvPicPr>
          <p:cNvPr id="13" name="Graphic 12" descr="Empty battery with solid fill">
            <a:extLst>
              <a:ext uri="{FF2B5EF4-FFF2-40B4-BE49-F238E27FC236}">
                <a16:creationId xmlns:a16="http://schemas.microsoft.com/office/drawing/2014/main" id="{3752E70F-96ED-7DF1-095A-226C8018279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708362" y="2308615"/>
            <a:ext cx="725775" cy="725775"/>
          </a:xfrm>
          <a:prstGeom prst="rect">
            <a:avLst/>
          </a:prstGeom>
        </p:spPr>
      </p:pic>
      <p:pic>
        <p:nvPicPr>
          <p:cNvPr id="17" name="Graphic 16" descr="No Phones with solid fill">
            <a:extLst>
              <a:ext uri="{FF2B5EF4-FFF2-40B4-BE49-F238E27FC236}">
                <a16:creationId xmlns:a16="http://schemas.microsoft.com/office/drawing/2014/main" id="{4BEBB3E9-9442-02B7-F111-4E8F977DF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438" y="3922784"/>
            <a:ext cx="2010762" cy="2010762"/>
          </a:xfrm>
          <a:prstGeom prst="rect">
            <a:avLst/>
          </a:prstGeom>
        </p:spPr>
      </p:pic>
      <p:pic>
        <p:nvPicPr>
          <p:cNvPr id="12" name="Graphic 11" descr="Shield Cross outline">
            <a:extLst>
              <a:ext uri="{FF2B5EF4-FFF2-40B4-BE49-F238E27FC236}">
                <a16:creationId xmlns:a16="http://schemas.microsoft.com/office/drawing/2014/main" id="{A30115FC-F18E-2F40-CCD9-0EF8FCF06E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33427" y="1575787"/>
            <a:ext cx="1525259" cy="152525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D9ADF-A0A8-235B-51D2-0371533B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8B5B-7C3F-C247-AD5B-07927462130C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5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60" y="643435"/>
            <a:ext cx="8413140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50772-2765-3346-9647-6B9739F8CDAE}"/>
              </a:ext>
            </a:extLst>
          </p:cNvPr>
          <p:cNvSpPr txBox="1"/>
          <p:nvPr/>
        </p:nvSpPr>
        <p:spPr>
          <a:xfrm>
            <a:off x="197460" y="2308170"/>
            <a:ext cx="11575440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run in ad-hoc nets of low-cost devices 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robustness against node/link failures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robustness against “stragglers”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73B12-57A4-82DE-623E-BA86638C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C19-5897-FA44-8290-2684318B73CF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1" y="1690688"/>
            <a:ext cx="108560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7200" dirty="0"/>
              <a:t>What are the main components of ML and </a:t>
            </a:r>
          </a:p>
          <a:p>
            <a:pPr marL="0" indent="0">
              <a:buNone/>
            </a:pPr>
            <a:r>
              <a:rPr lang="en-GB" sz="7200" dirty="0"/>
              <a:t>how are they combined?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3/20/23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279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10" y="262400"/>
            <a:ext cx="9096441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Another FL Setting…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AF597A2-BCEC-96C4-A895-BDE010D7E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5897" y="3127097"/>
            <a:ext cx="2794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C33C48-DC62-5EAF-AEAD-3BFB299F5D18}"/>
              </a:ext>
            </a:extLst>
          </p:cNvPr>
          <p:cNvSpPr txBox="1"/>
          <p:nvPr/>
        </p:nvSpPr>
        <p:spPr>
          <a:xfrm>
            <a:off x="3436829" y="5363167"/>
            <a:ext cx="55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https://</a:t>
            </a:r>
            <a:r>
              <a:rPr lang="en-GB" sz="2400" dirty="0" err="1"/>
              <a:t>en.wikipedia.org</a:t>
            </a:r>
            <a:r>
              <a:rPr lang="en-GB" sz="2400" dirty="0"/>
              <a:t>/wiki/</a:t>
            </a:r>
            <a:r>
              <a:rPr lang="en-GB" sz="2400" dirty="0" err="1"/>
              <a:t>Optical_fiber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5A674-15FE-2706-D5C3-29CBEC0CFDEB}"/>
              </a:ext>
            </a:extLst>
          </p:cNvPr>
          <p:cNvSpPr txBox="1"/>
          <p:nvPr/>
        </p:nvSpPr>
        <p:spPr>
          <a:xfrm>
            <a:off x="3778616" y="1669803"/>
            <a:ext cx="778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www.google.com</a:t>
            </a:r>
            <a:r>
              <a:rPr lang="en-GB" sz="3200" dirty="0"/>
              <a:t>/about/</a:t>
            </a:r>
            <a:r>
              <a:rPr lang="en-GB" sz="3200" dirty="0" err="1"/>
              <a:t>datacenters</a:t>
            </a:r>
            <a:r>
              <a:rPr lang="en-GB" sz="3200" dirty="0"/>
              <a:t>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940222-0A2B-496C-F2A2-4954235A49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143" y="2482422"/>
            <a:ext cx="3813543" cy="25195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0818F4-50B1-3DD4-EFA1-2A0CD5E84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824" y="2538744"/>
            <a:ext cx="3813543" cy="251955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3E02-A3DE-C0C5-9812-33A03596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B7EA-C65E-C743-A84E-83F4C1734606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02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555528" y="1585566"/>
                <a:ext cx="11636472" cy="1936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1585566"/>
                <a:ext cx="11636472" cy="1936684"/>
              </a:xfrm>
              <a:prstGeom prst="rect">
                <a:avLst/>
              </a:prstGeom>
              <a:blipFill>
                <a:blip r:embed="rId2"/>
                <a:stretch>
                  <a:fillRect l="-6645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3/20/23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/>
              <p:nvPr/>
            </p:nvSpPr>
            <p:spPr>
              <a:xfrm>
                <a:off x="555528" y="3233545"/>
                <a:ext cx="9814418" cy="1104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/>
                  <a:t>using stacked parameters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3600" dirty="0"/>
                  <a:t>,   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3233545"/>
                <a:ext cx="9814418" cy="1104470"/>
              </a:xfrm>
              <a:prstGeom prst="rect">
                <a:avLst/>
              </a:prstGeom>
              <a:blipFill>
                <a:blip r:embed="rId3"/>
                <a:stretch>
                  <a:fillRect l="-1809" r="-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2551149" y="4060920"/>
                <a:ext cx="6865034" cy="119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4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func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4000" b="1" dirty="0"/>
                  <a:t>q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49" y="4060920"/>
                <a:ext cx="6865034" cy="1194301"/>
              </a:xfrm>
              <a:prstGeom prst="rect">
                <a:avLst/>
              </a:prstGeom>
              <a:blipFill>
                <a:blip r:embed="rId4"/>
                <a:stretch>
                  <a:fillRect l="-1107" t="-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B0C21-C53C-2E6F-AC1B-FF36BD99AF29}"/>
                  </a:ext>
                </a:extLst>
              </p:cNvPr>
              <p:cNvSpPr txBox="1"/>
              <p:nvPr/>
            </p:nvSpPr>
            <p:spPr>
              <a:xfrm>
                <a:off x="555528" y="5153781"/>
                <a:ext cx="11382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with </a:t>
                </a:r>
                <a:r>
                  <a:rPr lang="en-GB" sz="3600" dirty="0" err="1"/>
                  <a:t>psd</a:t>
                </a:r>
                <a:r>
                  <a:rPr lang="en-GB" sz="3600" dirty="0"/>
                  <a:t> matrix </a:t>
                </a:r>
                <a14:m>
                  <m:oMath xmlns:m="http://schemas.openxmlformats.org/officeDocument/2006/math">
                    <m:r>
                      <a:rPr lang="de-DE" sz="3600" b="1" i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GB" sz="3600" dirty="0"/>
                  <a:t> and vector </a:t>
                </a:r>
                <a:r>
                  <a:rPr lang="en-GB" sz="3600" b="1" dirty="0"/>
                  <a:t>q</a:t>
                </a:r>
                <a:r>
                  <a:rPr lang="en-GB" sz="3600" dirty="0"/>
                  <a:t> that depend on local datasets, </a:t>
                </a:r>
                <a:r>
                  <a:rPr lang="en-GB" sz="3600" dirty="0" err="1"/>
                  <a:t>GTVMin</a:t>
                </a:r>
                <a:r>
                  <a:rPr lang="en-GB" sz="3600" dirty="0"/>
                  <a:t> parameter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600" dirty="0"/>
                  <a:t>and empirical graph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B0C21-C53C-2E6F-AC1B-FF36BD99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5153781"/>
                <a:ext cx="11382145" cy="1200329"/>
              </a:xfrm>
              <a:prstGeom prst="rect">
                <a:avLst/>
              </a:prstGeom>
              <a:blipFill>
                <a:blip r:embed="rId5"/>
                <a:stretch>
                  <a:fillRect l="-1561" t="-729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242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3/20/23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1745566" y="1893761"/>
                <a:ext cx="6865034" cy="119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e-DE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func>
                      <m:r>
                        <a:rPr lang="de-DE" sz="4000" b="1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4000" b="1" dirty="0"/>
                        <m:t>q</m:t>
                      </m:r>
                    </m:oMath>
                  </m:oMathPara>
                </a14:m>
                <a:endParaRPr lang="en-GB" sz="4000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566" y="1893761"/>
                <a:ext cx="6865034" cy="1194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9BB0C21-C53C-2E6F-AC1B-FF36BD99AF29}"/>
              </a:ext>
            </a:extLst>
          </p:cNvPr>
          <p:cNvSpPr txBox="1"/>
          <p:nvPr/>
        </p:nvSpPr>
        <p:spPr>
          <a:xfrm>
            <a:off x="714911" y="3280336"/>
            <a:ext cx="734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solved</a:t>
            </a:r>
            <a:r>
              <a:rPr lang="de-DE" sz="3600" dirty="0"/>
              <a:t> </a:t>
            </a:r>
            <a:r>
              <a:rPr lang="de-DE" sz="3600" dirty="0" err="1"/>
              <a:t>using</a:t>
            </a:r>
            <a:r>
              <a:rPr lang="de-DE" sz="3600" dirty="0"/>
              <a:t> </a:t>
            </a:r>
            <a:r>
              <a:rPr lang="de-DE" sz="3600" dirty="0" err="1"/>
              <a:t>gradient</a:t>
            </a:r>
            <a:r>
              <a:rPr lang="de-DE" sz="3600" dirty="0"/>
              <a:t> </a:t>
            </a:r>
            <a:r>
              <a:rPr lang="de-DE" sz="3600" dirty="0" err="1"/>
              <a:t>methods</a:t>
            </a:r>
            <a:r>
              <a:rPr lang="de-DE" sz="3600" dirty="0"/>
              <a:t> 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62090-9C23-F367-61DF-B5FA4F2DF656}"/>
                  </a:ext>
                </a:extLst>
              </p:cNvPr>
              <p:cNvSpPr txBox="1"/>
              <p:nvPr/>
            </p:nvSpPr>
            <p:spPr>
              <a:xfrm>
                <a:off x="2209800" y="4552335"/>
                <a:ext cx="7778262" cy="106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40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de-DE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4000" b="1">
                              <a:latin typeface="Cambria Math" panose="020405030504060302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lang="de-DE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de-DE" sz="4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4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GB" sz="4000" b="1" dirty="0"/>
                            <m:t>q</m:t>
                          </m:r>
                        </m:e>
                      </m:d>
                    </m:oMath>
                  </m:oMathPara>
                </a14:m>
                <a:endParaRPr lang="en-GB" sz="4000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62090-9C23-F367-61DF-B5FA4F2D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552335"/>
                <a:ext cx="7778262" cy="1064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42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838200" y="1631853"/>
            <a:ext cx="10497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rgbClr val="FF0000"/>
                </a:solidFill>
              </a:rPr>
              <a:t>Statistical </a:t>
            </a:r>
          </a:p>
          <a:p>
            <a:r>
              <a:rPr lang="en-GB" sz="9600" b="1" dirty="0">
                <a:solidFill>
                  <a:srgbClr val="FF0000"/>
                </a:solidFill>
              </a:rPr>
              <a:t>Aspects</a:t>
            </a:r>
          </a:p>
        </p:txBody>
      </p:sp>
    </p:spTree>
    <p:extLst>
      <p:ext uri="{BB962C8B-B14F-4D97-AF65-F5344CB8AC3E}">
        <p14:creationId xmlns:p14="http://schemas.microsoft.com/office/powerpoint/2010/main" val="1020277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555528" y="1585566"/>
                <a:ext cx="11636472" cy="1936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1585566"/>
                <a:ext cx="11636472" cy="1936684"/>
              </a:xfrm>
              <a:prstGeom prst="rect">
                <a:avLst/>
              </a:prstGeom>
              <a:blipFill>
                <a:blip r:embed="rId2"/>
                <a:stretch>
                  <a:fillRect l="-6645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3/20/23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/>
              <p:nvPr/>
            </p:nvSpPr>
            <p:spPr>
              <a:xfrm>
                <a:off x="658689" y="3178147"/>
                <a:ext cx="10883557" cy="1186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using stacked parameters </a:t>
                </a:r>
                <a14:m>
                  <m:oMath xmlns:m="http://schemas.openxmlformats.org/officeDocument/2006/math">
                    <m:r>
                      <a:rPr lang="de-DE" sz="40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0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4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4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4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4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4000" dirty="0"/>
                  <a:t>,   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3178147"/>
                <a:ext cx="10883557" cy="1186030"/>
              </a:xfrm>
              <a:prstGeom prst="rect">
                <a:avLst/>
              </a:prstGeom>
              <a:blipFill>
                <a:blip r:embed="rId3"/>
                <a:stretch>
                  <a:fillRect l="-1865" r="-10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1223777" y="4200863"/>
                <a:ext cx="9172248" cy="114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de-DE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6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6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600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  <m:r>
                          <a:rPr lang="de-DE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</m:d>
                  </m:oMath>
                </a14:m>
                <a:r>
                  <a:rPr lang="de-DE" sz="3600" b="1" dirty="0"/>
                  <a:t>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sz="3600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77" y="4200863"/>
                <a:ext cx="9172248" cy="1145763"/>
              </a:xfrm>
              <a:prstGeom prst="rect">
                <a:avLst/>
              </a:prstGeom>
              <a:blipFill>
                <a:blip r:embed="rId4"/>
                <a:stretch>
                  <a:fillRect l="-8160" t="-64835" b="-912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53970-6AE3-3598-D79C-466360F3EDDE}"/>
                  </a:ext>
                </a:extLst>
              </p:cNvPr>
              <p:cNvSpPr txBox="1"/>
              <p:nvPr/>
            </p:nvSpPr>
            <p:spPr>
              <a:xfrm>
                <a:off x="658689" y="5328498"/>
                <a:ext cx="58087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with the graph Laplacian </a:t>
                </a:r>
                <a14:m>
                  <m:oMath xmlns:m="http://schemas.openxmlformats.org/officeDocument/2006/math"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GB" sz="4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53970-6AE3-3598-D79C-466360F3E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5328498"/>
                <a:ext cx="5808706" cy="707886"/>
              </a:xfrm>
              <a:prstGeom prst="rect">
                <a:avLst/>
              </a:prstGeom>
              <a:blipFill>
                <a:blip r:embed="rId5"/>
                <a:stretch>
                  <a:fillRect l="-3486" t="-14035" b="-36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Spectral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3/20/23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1083212" y="2934456"/>
                <a:ext cx="9172248" cy="114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de-DE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6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6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600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  <m:r>
                          <a:rPr lang="de-DE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</m:d>
                  </m:oMath>
                </a14:m>
                <a:r>
                  <a:rPr lang="de-DE" sz="3600" b="1" dirty="0"/>
                  <a:t>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sz="3600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12" y="2934456"/>
                <a:ext cx="9172248" cy="1145763"/>
              </a:xfrm>
              <a:prstGeom prst="rect">
                <a:avLst/>
              </a:prstGeom>
              <a:blipFill>
                <a:blip r:embed="rId2"/>
                <a:stretch>
                  <a:fillRect l="-8160" t="-64130" b="-89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A153970-6AE3-3598-D79C-466360F3EDDE}"/>
              </a:ext>
            </a:extLst>
          </p:cNvPr>
          <p:cNvSpPr txBox="1"/>
          <p:nvPr/>
        </p:nvSpPr>
        <p:spPr>
          <a:xfrm>
            <a:off x="838200" y="4397212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Symbol" pitchFamily="2" charset="2"/>
              <a:buChar char="Þ"/>
            </a:pPr>
            <a:r>
              <a:rPr lang="de-DE" sz="4000" dirty="0" err="1"/>
              <a:t>local</a:t>
            </a:r>
            <a:r>
              <a:rPr lang="de-DE" sz="4000" dirty="0"/>
              <a:t> </a:t>
            </a:r>
            <a:r>
              <a:rPr lang="de-DE" sz="4000" dirty="0" err="1"/>
              <a:t>model</a:t>
            </a:r>
            <a:r>
              <a:rPr lang="de-DE" sz="4000" dirty="0"/>
              <a:t> </a:t>
            </a:r>
            <a:r>
              <a:rPr lang="de-DE" sz="4000" dirty="0" err="1"/>
              <a:t>parameters</a:t>
            </a:r>
            <a:r>
              <a:rPr lang="de-DE" sz="4000" dirty="0"/>
              <a:t> </a:t>
            </a:r>
            <a:r>
              <a:rPr lang="de-DE" sz="4000" dirty="0" err="1"/>
              <a:t>composed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</a:p>
          <a:p>
            <a:r>
              <a:rPr lang="de-DE" sz="4000" dirty="0" err="1"/>
              <a:t>eigvecs</a:t>
            </a:r>
            <a:r>
              <a:rPr lang="de-DE" sz="4000" dirty="0"/>
              <a:t>. </a:t>
            </a:r>
            <a:r>
              <a:rPr lang="de-DE" sz="4000" dirty="0" err="1"/>
              <a:t>of</a:t>
            </a:r>
            <a:r>
              <a:rPr lang="de-DE" sz="4000" dirty="0"/>
              <a:t> L </a:t>
            </a:r>
            <a:r>
              <a:rPr lang="de-DE" sz="4000" dirty="0" err="1"/>
              <a:t>corresponding</a:t>
            </a:r>
            <a:r>
              <a:rPr lang="de-DE" sz="4000" dirty="0"/>
              <a:t>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smallest</a:t>
            </a:r>
            <a:r>
              <a:rPr lang="de-DE" sz="4000" dirty="0"/>
              <a:t> </a:t>
            </a:r>
            <a:r>
              <a:rPr lang="de-DE" sz="4000" dirty="0" err="1"/>
              <a:t>eig.vals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0908C4-F27D-2830-8EE3-18BC438F2698}"/>
                  </a:ext>
                </a:extLst>
              </p:cNvPr>
              <p:cNvSpPr txBox="1"/>
              <p:nvPr/>
            </p:nvSpPr>
            <p:spPr>
              <a:xfrm>
                <a:off x="838200" y="1839303"/>
                <a:ext cx="720883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for large </a:t>
                </a:r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4000" dirty="0" err="1"/>
                  <a:t>GTVMin</a:t>
                </a:r>
                <a:r>
                  <a:rPr lang="en-GB" sz="4000" dirty="0"/>
                  <a:t> is to minimize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0908C4-F27D-2830-8EE3-18BC438F2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39303"/>
                <a:ext cx="7208833" cy="707886"/>
              </a:xfrm>
              <a:prstGeom prst="rect">
                <a:avLst/>
              </a:prstGeom>
              <a:blipFill>
                <a:blip r:embed="rId3"/>
                <a:stretch>
                  <a:fillRect l="-3169" t="-12281" r="-2113" b="-36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6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7313" y="27131"/>
            <a:ext cx="11704687" cy="1686395"/>
          </a:xfrm>
        </p:spPr>
        <p:txBody>
          <a:bodyPr>
            <a:normAutofit/>
          </a:bodyPr>
          <a:lstStyle/>
          <a:p>
            <a:r>
              <a:rPr lang="en-US" sz="6400" dirty="0">
                <a:latin typeface="+mn-lt"/>
              </a:rPr>
              <a:t>Clustering of </a:t>
            </a:r>
            <a:r>
              <a:rPr lang="en-US" sz="6400" dirty="0" err="1">
                <a:latin typeface="+mn-lt"/>
              </a:rPr>
              <a:t>GTVMin</a:t>
            </a:r>
            <a:r>
              <a:rPr lang="en-US" sz="6400" dirty="0">
                <a:latin typeface="+mn-lt"/>
              </a:rPr>
              <a:t> Solutions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66CC30-6DF6-7CF7-D140-F60E7F39D9CC}"/>
              </a:ext>
            </a:extLst>
          </p:cNvPr>
          <p:cNvCxnSpPr>
            <a:cxnSpLocks/>
          </p:cNvCxnSpPr>
          <p:nvPr/>
        </p:nvCxnSpPr>
        <p:spPr>
          <a:xfrm>
            <a:off x="1561171" y="2274849"/>
            <a:ext cx="86830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F43A61-6CCC-1DB9-5B89-64864200380B}"/>
                  </a:ext>
                </a:extLst>
              </p:cNvPr>
              <p:cNvSpPr txBox="1"/>
              <p:nvPr/>
            </p:nvSpPr>
            <p:spPr>
              <a:xfrm>
                <a:off x="9545444" y="1561381"/>
                <a:ext cx="6988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F43A61-6CCC-1DB9-5B89-648642003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444" y="1561381"/>
                <a:ext cx="69881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22CE97-A930-0A3B-C277-2F4FB6E13258}"/>
              </a:ext>
            </a:extLst>
          </p:cNvPr>
          <p:cNvCxnSpPr>
            <a:cxnSpLocks/>
          </p:cNvCxnSpPr>
          <p:nvPr/>
        </p:nvCxnSpPr>
        <p:spPr>
          <a:xfrm>
            <a:off x="1576039" y="2111298"/>
            <a:ext cx="0" cy="3568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72E079-61E8-59C5-CFC7-2B881A6319D1}"/>
              </a:ext>
            </a:extLst>
          </p:cNvPr>
          <p:cNvSpPr txBox="1"/>
          <p:nvPr/>
        </p:nvSpPr>
        <p:spPr>
          <a:xfrm>
            <a:off x="1380993" y="15311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D4739-CD49-C6B2-01E1-4814AABA82B0}"/>
              </a:ext>
            </a:extLst>
          </p:cNvPr>
          <p:cNvSpPr txBox="1"/>
          <p:nvPr/>
        </p:nvSpPr>
        <p:spPr>
          <a:xfrm>
            <a:off x="2669209" y="2260835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D79600A-C88C-DB0D-81E5-5A52FAEB012D}"/>
              </a:ext>
            </a:extLst>
          </p:cNvPr>
          <p:cNvGrpSpPr/>
          <p:nvPr/>
        </p:nvGrpSpPr>
        <p:grpSpPr>
          <a:xfrm>
            <a:off x="1380993" y="3047075"/>
            <a:ext cx="2119279" cy="2556398"/>
            <a:chOff x="824889" y="2738149"/>
            <a:chExt cx="6069774" cy="660515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9501053-1191-F777-BEB4-D4A7D11602B5}"/>
                </a:ext>
              </a:extLst>
            </p:cNvPr>
            <p:cNvSpPr/>
            <p:nvPr/>
          </p:nvSpPr>
          <p:spPr>
            <a:xfrm>
              <a:off x="6418410" y="3609598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58AF4A-A9EA-960D-6147-C05BC73B01A5}"/>
                </a:ext>
              </a:extLst>
            </p:cNvPr>
            <p:cNvCxnSpPr>
              <a:cxnSpLocks/>
            </p:cNvCxnSpPr>
            <p:nvPr/>
          </p:nvCxnSpPr>
          <p:spPr>
            <a:xfrm>
              <a:off x="4044653" y="2970683"/>
              <a:ext cx="2580417" cy="88641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64A013-6B09-D623-5A5F-FF235F172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3263" y="3754130"/>
              <a:ext cx="990290" cy="32825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B99FF2-3523-7325-CE84-9E6A753C4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0300" y="7086588"/>
              <a:ext cx="2113689" cy="20536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8582D3-A4F2-5230-3EE1-97773543A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15700" y="6613688"/>
              <a:ext cx="4476752" cy="42298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1A49A9-547A-AE08-2B02-9BDE8F2C77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700" y="6613688"/>
              <a:ext cx="2476502" cy="25265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C8E57E7-20AD-55CA-7789-C878E525E35B}"/>
                </a:ext>
              </a:extLst>
            </p:cNvPr>
            <p:cNvSpPr/>
            <p:nvPr/>
          </p:nvSpPr>
          <p:spPr>
            <a:xfrm>
              <a:off x="3806526" y="2738149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3A9211-E131-FCA7-A920-C637693A264B}"/>
                </a:ext>
              </a:extLst>
            </p:cNvPr>
            <p:cNvSpPr/>
            <p:nvPr/>
          </p:nvSpPr>
          <p:spPr>
            <a:xfrm>
              <a:off x="5405863" y="68835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94FA349-B985-924A-B511-77E8A86E5CF1}"/>
                </a:ext>
              </a:extLst>
            </p:cNvPr>
            <p:cNvSpPr/>
            <p:nvPr/>
          </p:nvSpPr>
          <p:spPr>
            <a:xfrm>
              <a:off x="824889" y="64106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344172-4AE8-88BA-060C-B21829B1B7AC}"/>
                </a:ext>
              </a:extLst>
            </p:cNvPr>
            <p:cNvSpPr/>
            <p:nvPr/>
          </p:nvSpPr>
          <p:spPr>
            <a:xfrm>
              <a:off x="3254076" y="8937162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5A1CF7-955D-1104-A518-C50F2E2CAE2A}"/>
              </a:ext>
            </a:extLst>
          </p:cNvPr>
          <p:cNvGrpSpPr/>
          <p:nvPr/>
        </p:nvGrpSpPr>
        <p:grpSpPr>
          <a:xfrm>
            <a:off x="4329077" y="2957077"/>
            <a:ext cx="2119279" cy="2556398"/>
            <a:chOff x="824889" y="2738149"/>
            <a:chExt cx="6069774" cy="660515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E6677B-3DB2-5156-D91F-5ED34957E8A6}"/>
                </a:ext>
              </a:extLst>
            </p:cNvPr>
            <p:cNvSpPr/>
            <p:nvPr/>
          </p:nvSpPr>
          <p:spPr>
            <a:xfrm>
              <a:off x="6418410" y="3609598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6CD2C7D-1B69-7C53-3CB7-9C942853D062}"/>
                </a:ext>
              </a:extLst>
            </p:cNvPr>
            <p:cNvCxnSpPr>
              <a:cxnSpLocks/>
            </p:cNvCxnSpPr>
            <p:nvPr/>
          </p:nvCxnSpPr>
          <p:spPr>
            <a:xfrm>
              <a:off x="4044653" y="2970683"/>
              <a:ext cx="2580417" cy="88641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B846EC7-C837-BB40-AF63-66D35E241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3263" y="3754130"/>
              <a:ext cx="990290" cy="32825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96A697-333A-AE5D-49F9-A543770FC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0300" y="7086588"/>
              <a:ext cx="2113689" cy="20536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058D29-8112-8018-724A-E7A4C675405E}"/>
                </a:ext>
              </a:extLst>
            </p:cNvPr>
            <p:cNvCxnSpPr>
              <a:cxnSpLocks/>
            </p:cNvCxnSpPr>
            <p:nvPr/>
          </p:nvCxnSpPr>
          <p:spPr>
            <a:xfrm>
              <a:off x="1015700" y="6613688"/>
              <a:ext cx="4476752" cy="42298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6B963D8-5C85-8E29-62FD-4A6ADB2DE5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700" y="6613688"/>
              <a:ext cx="2476502" cy="25265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14D1D5F-01BC-38DE-0D22-C9229C10C2BD}"/>
                </a:ext>
              </a:extLst>
            </p:cNvPr>
            <p:cNvSpPr/>
            <p:nvPr/>
          </p:nvSpPr>
          <p:spPr>
            <a:xfrm>
              <a:off x="3806526" y="2738149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487AE1-1949-3EF7-2C74-782170C234C5}"/>
                </a:ext>
              </a:extLst>
            </p:cNvPr>
            <p:cNvSpPr/>
            <p:nvPr/>
          </p:nvSpPr>
          <p:spPr>
            <a:xfrm>
              <a:off x="5405863" y="68835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392B5E2-3F9C-1690-67A6-95C80FEE3C5E}"/>
                </a:ext>
              </a:extLst>
            </p:cNvPr>
            <p:cNvSpPr/>
            <p:nvPr/>
          </p:nvSpPr>
          <p:spPr>
            <a:xfrm>
              <a:off x="824889" y="64106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C4876A2-9648-5C3E-4FA3-127EDA29DC97}"/>
                </a:ext>
              </a:extLst>
            </p:cNvPr>
            <p:cNvSpPr/>
            <p:nvPr/>
          </p:nvSpPr>
          <p:spPr>
            <a:xfrm>
              <a:off x="3254076" y="8937162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3C865D6-6672-60FC-FDBF-3B05C44F8ABE}"/>
              </a:ext>
            </a:extLst>
          </p:cNvPr>
          <p:cNvGrpSpPr/>
          <p:nvPr/>
        </p:nvGrpSpPr>
        <p:grpSpPr>
          <a:xfrm>
            <a:off x="7650681" y="2954407"/>
            <a:ext cx="2119279" cy="2556398"/>
            <a:chOff x="824889" y="2738149"/>
            <a:chExt cx="6069774" cy="6605155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26F928-D6B2-64BB-CBC5-B76F371831BA}"/>
                </a:ext>
              </a:extLst>
            </p:cNvPr>
            <p:cNvSpPr/>
            <p:nvPr/>
          </p:nvSpPr>
          <p:spPr>
            <a:xfrm>
              <a:off x="6418410" y="3609598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6819149-1555-7BD4-BFC7-D0C39518E49A}"/>
                </a:ext>
              </a:extLst>
            </p:cNvPr>
            <p:cNvCxnSpPr>
              <a:cxnSpLocks/>
            </p:cNvCxnSpPr>
            <p:nvPr/>
          </p:nvCxnSpPr>
          <p:spPr>
            <a:xfrm>
              <a:off x="4044653" y="2970683"/>
              <a:ext cx="2580417" cy="88641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21CD7A-A014-E9E5-95AD-39B725AC2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3263" y="3754130"/>
              <a:ext cx="990290" cy="32825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CD62371-B16A-6E13-E203-8DFE9A51D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0300" y="7086588"/>
              <a:ext cx="2113689" cy="20536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9ADCD85-24C8-9D72-621B-69337F885FA3}"/>
                </a:ext>
              </a:extLst>
            </p:cNvPr>
            <p:cNvCxnSpPr>
              <a:cxnSpLocks/>
            </p:cNvCxnSpPr>
            <p:nvPr/>
          </p:nvCxnSpPr>
          <p:spPr>
            <a:xfrm>
              <a:off x="1015700" y="6613688"/>
              <a:ext cx="4476752" cy="42298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9503AC-98C1-846E-B873-C303435A0F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700" y="6613688"/>
              <a:ext cx="2476502" cy="25265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18870AF-4D0C-2FB3-6E8D-57F7C9615674}"/>
                </a:ext>
              </a:extLst>
            </p:cNvPr>
            <p:cNvSpPr/>
            <p:nvPr/>
          </p:nvSpPr>
          <p:spPr>
            <a:xfrm>
              <a:off x="3806526" y="2738149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A8509DF-BD25-1C76-C105-C736F9AEC503}"/>
                </a:ext>
              </a:extLst>
            </p:cNvPr>
            <p:cNvSpPr/>
            <p:nvPr/>
          </p:nvSpPr>
          <p:spPr>
            <a:xfrm>
              <a:off x="5405863" y="68835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ABE8958-3055-8B47-B1A5-8A5225CA77A9}"/>
                </a:ext>
              </a:extLst>
            </p:cNvPr>
            <p:cNvSpPr/>
            <p:nvPr/>
          </p:nvSpPr>
          <p:spPr>
            <a:xfrm>
              <a:off x="824889" y="64106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70600-D616-4E42-C6B2-8E7E40500950}"/>
                </a:ext>
              </a:extLst>
            </p:cNvPr>
            <p:cNvSpPr/>
            <p:nvPr/>
          </p:nvSpPr>
          <p:spPr>
            <a:xfrm>
              <a:off x="3254076" y="8937162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208D1B9-61B0-7CD7-F0EB-9B354A24B201}"/>
              </a:ext>
            </a:extLst>
          </p:cNvPr>
          <p:cNvSpPr txBox="1"/>
          <p:nvPr/>
        </p:nvSpPr>
        <p:spPr>
          <a:xfrm>
            <a:off x="4395698" y="5796941"/>
            <a:ext cx="190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clustered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3FC4D81-C2BE-0638-6FBE-964AEB7D617B}"/>
              </a:ext>
            </a:extLst>
          </p:cNvPr>
          <p:cNvSpPr txBox="1"/>
          <p:nvPr/>
        </p:nvSpPr>
        <p:spPr>
          <a:xfrm>
            <a:off x="1229620" y="5796941"/>
            <a:ext cx="255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personalized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369CF46-9904-BDC0-7302-B5046E35788A}"/>
              </a:ext>
            </a:extLst>
          </p:cNvPr>
          <p:cNvSpPr/>
          <p:nvPr/>
        </p:nvSpPr>
        <p:spPr>
          <a:xfrm rot="20801928">
            <a:off x="503986" y="3873552"/>
            <a:ext cx="1753275" cy="116161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36F180E-9221-D763-EA00-6C74DB634834}"/>
              </a:ext>
            </a:extLst>
          </p:cNvPr>
          <p:cNvSpPr/>
          <p:nvPr/>
        </p:nvSpPr>
        <p:spPr>
          <a:xfrm rot="19601718">
            <a:off x="1616099" y="4593947"/>
            <a:ext cx="2090783" cy="1161616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C55E5A1-43CF-CCD4-E944-6EB9E4F345F4}"/>
              </a:ext>
            </a:extLst>
          </p:cNvPr>
          <p:cNvSpPr/>
          <p:nvPr/>
        </p:nvSpPr>
        <p:spPr>
          <a:xfrm rot="1015951">
            <a:off x="2996155" y="3114163"/>
            <a:ext cx="1153952" cy="80928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472C99B-E905-704F-CABE-62A8CADD2E70}"/>
              </a:ext>
            </a:extLst>
          </p:cNvPr>
          <p:cNvSpPr/>
          <p:nvPr/>
        </p:nvSpPr>
        <p:spPr>
          <a:xfrm rot="6280253">
            <a:off x="1939193" y="2677942"/>
            <a:ext cx="1153952" cy="809284"/>
          </a:xfrm>
          <a:prstGeom prst="ellipse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23575B8-AF10-398A-1178-2CC1F95A7924}"/>
              </a:ext>
            </a:extLst>
          </p:cNvPr>
          <p:cNvSpPr/>
          <p:nvPr/>
        </p:nvSpPr>
        <p:spPr>
          <a:xfrm rot="1015951">
            <a:off x="4912998" y="2762793"/>
            <a:ext cx="1893663" cy="80928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16C1E32-30B9-F0A6-D250-05665AE092DA}"/>
              </a:ext>
            </a:extLst>
          </p:cNvPr>
          <p:cNvSpPr/>
          <p:nvPr/>
        </p:nvSpPr>
        <p:spPr>
          <a:xfrm rot="1986352">
            <a:off x="4213950" y="3914626"/>
            <a:ext cx="2090783" cy="163463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AB37F76-4C57-6AD7-149E-95BF512A3060}"/>
              </a:ext>
            </a:extLst>
          </p:cNvPr>
          <p:cNvSpPr/>
          <p:nvPr/>
        </p:nvSpPr>
        <p:spPr>
          <a:xfrm rot="8068770">
            <a:off x="7449737" y="2910567"/>
            <a:ext cx="2929917" cy="2658482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87623-27F8-7F0E-6022-8364EA9A84FB}"/>
              </a:ext>
            </a:extLst>
          </p:cNvPr>
          <p:cNvSpPr txBox="1"/>
          <p:nvPr/>
        </p:nvSpPr>
        <p:spPr>
          <a:xfrm>
            <a:off x="8010432" y="5796941"/>
            <a:ext cx="132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871078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8C4BD-B8E6-2AB2-53DA-D917D6153293}"/>
              </a:ext>
            </a:extLst>
          </p:cNvPr>
          <p:cNvSpPr txBox="1"/>
          <p:nvPr/>
        </p:nvSpPr>
        <p:spPr>
          <a:xfrm>
            <a:off x="838200" y="2389324"/>
            <a:ext cx="8982247" cy="207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600" dirty="0">
                <a:solidFill>
                  <a:srgbClr val="FF0000"/>
                </a:solidFill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DE8C-806D-11E1-0475-B0DA48B7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D2E7-96C1-CF49-8E6A-DB2FC224E1F5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402619" y="217882"/>
            <a:ext cx="7074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Multi-Task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7891-109C-1D46-B99F-2EB5BEB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86C94-667C-A347-BE91-CA90930EF1F5}"/>
              </a:ext>
            </a:extLst>
          </p:cNvPr>
          <p:cNvSpPr txBox="1"/>
          <p:nvPr/>
        </p:nvSpPr>
        <p:spPr>
          <a:xfrm>
            <a:off x="430495" y="1470493"/>
            <a:ext cx="74117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each local dataset/model is separate </a:t>
            </a:r>
            <a:r>
              <a:rPr lang="en-US" sz="4400" dirty="0">
                <a:solidFill>
                  <a:srgbClr val="FF0000"/>
                </a:solidFill>
              </a:rPr>
              <a:t>learning task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23F6BD-3C40-3343-976A-D97A0B2EDF89}"/>
              </a:ext>
            </a:extLst>
          </p:cNvPr>
          <p:cNvSpPr/>
          <p:nvPr/>
        </p:nvSpPr>
        <p:spPr>
          <a:xfrm>
            <a:off x="8585450" y="158986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7D0191-6C7D-C641-8ABF-6DC5C7773F3A}"/>
              </a:ext>
            </a:extLst>
          </p:cNvPr>
          <p:cNvSpPr/>
          <p:nvPr/>
        </p:nvSpPr>
        <p:spPr>
          <a:xfrm>
            <a:off x="7366000" y="268352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A18F65-6C0A-8548-A0A1-467EF63C0680}"/>
              </a:ext>
            </a:extLst>
          </p:cNvPr>
          <p:cNvSpPr/>
          <p:nvPr/>
        </p:nvSpPr>
        <p:spPr>
          <a:xfrm>
            <a:off x="3530600" y="451915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66F3F0-AB7B-3242-93A9-BCD8B261D6C0}"/>
              </a:ext>
            </a:extLst>
          </p:cNvPr>
          <p:cNvSpPr/>
          <p:nvPr/>
        </p:nvSpPr>
        <p:spPr>
          <a:xfrm>
            <a:off x="5207000" y="604886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8B38EA-FC5C-9645-9D8A-CFF0CD908FC4}"/>
              </a:ext>
            </a:extLst>
          </p:cNvPr>
          <p:cNvSpPr/>
          <p:nvPr/>
        </p:nvSpPr>
        <p:spPr>
          <a:xfrm>
            <a:off x="6565902" y="474800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1786D5-F55A-5643-B8F8-F18B875C4DD5}"/>
              </a:ext>
            </a:extLst>
          </p:cNvPr>
          <p:cNvCxnSpPr>
            <a:cxnSpLocks/>
          </p:cNvCxnSpPr>
          <p:nvPr/>
        </p:nvCxnSpPr>
        <p:spPr>
          <a:xfrm flipH="1">
            <a:off x="7718807" y="2038251"/>
            <a:ext cx="1207804" cy="8991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3BF083-063E-504A-A255-2E57A140DDF0}"/>
              </a:ext>
            </a:extLst>
          </p:cNvPr>
          <p:cNvCxnSpPr>
            <a:cxnSpLocks/>
          </p:cNvCxnSpPr>
          <p:nvPr/>
        </p:nvCxnSpPr>
        <p:spPr>
          <a:xfrm flipV="1">
            <a:off x="7081606" y="2942063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915673-B2B4-2E40-A250-9A186F925A49}"/>
              </a:ext>
            </a:extLst>
          </p:cNvPr>
          <p:cNvCxnSpPr>
            <a:cxnSpLocks/>
          </p:cNvCxnSpPr>
          <p:nvPr/>
        </p:nvCxnSpPr>
        <p:spPr>
          <a:xfrm flipV="1">
            <a:off x="5588000" y="5252609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FC5B8D-8312-1347-80C0-6BCDD9049AB4}"/>
              </a:ext>
            </a:extLst>
          </p:cNvPr>
          <p:cNvCxnSpPr>
            <a:cxnSpLocks/>
          </p:cNvCxnSpPr>
          <p:nvPr/>
        </p:nvCxnSpPr>
        <p:spPr>
          <a:xfrm>
            <a:off x="3911600" y="4848435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24B73E-2B40-7647-A24A-7B03D2975541}"/>
              </a:ext>
            </a:extLst>
          </p:cNvPr>
          <p:cNvCxnSpPr>
            <a:cxnSpLocks/>
          </p:cNvCxnSpPr>
          <p:nvPr/>
        </p:nvCxnSpPr>
        <p:spPr>
          <a:xfrm flipH="1" flipV="1">
            <a:off x="3911600" y="4848435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6EF3F0D-6727-EA49-A72C-DC126D31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896" y="2969773"/>
            <a:ext cx="1207804" cy="729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25B1D4-0B7B-2245-B920-0490D8DF3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502" y="4647427"/>
            <a:ext cx="1308099" cy="726722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8333048-600F-A642-9ED8-527B483F8BE5}"/>
              </a:ext>
            </a:extLst>
          </p:cNvPr>
          <p:cNvSpPr/>
          <p:nvPr/>
        </p:nvSpPr>
        <p:spPr>
          <a:xfrm>
            <a:off x="10426891" y="248781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4D344B-32C8-684F-9FEF-4E29F5498BB8}"/>
              </a:ext>
            </a:extLst>
          </p:cNvPr>
          <p:cNvCxnSpPr>
            <a:cxnSpLocks/>
          </p:cNvCxnSpPr>
          <p:nvPr/>
        </p:nvCxnSpPr>
        <p:spPr>
          <a:xfrm flipH="1">
            <a:off x="7712752" y="2809815"/>
            <a:ext cx="3134978" cy="2596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AE0F05-9C7F-DA49-B3ED-4075BA60D9DF}"/>
              </a:ext>
            </a:extLst>
          </p:cNvPr>
          <p:cNvCxnSpPr>
            <a:cxnSpLocks/>
          </p:cNvCxnSpPr>
          <p:nvPr/>
        </p:nvCxnSpPr>
        <p:spPr>
          <a:xfrm>
            <a:off x="8966450" y="2038251"/>
            <a:ext cx="1841441" cy="7006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Cycling with solid fill">
            <a:extLst>
              <a:ext uri="{FF2B5EF4-FFF2-40B4-BE49-F238E27FC236}">
                <a16:creationId xmlns:a16="http://schemas.microsoft.com/office/drawing/2014/main" id="{18537BC0-5BEC-3B43-87E0-3E6C7777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7450" y="969902"/>
            <a:ext cx="1385980" cy="1385980"/>
          </a:xfrm>
          <a:prstGeom prst="rect">
            <a:avLst/>
          </a:prstGeom>
        </p:spPr>
      </p:pic>
      <p:pic>
        <p:nvPicPr>
          <p:cNvPr id="37" name="Graphic 36" descr="Cross country skiing with solid fill">
            <a:extLst>
              <a:ext uri="{FF2B5EF4-FFF2-40B4-BE49-F238E27FC236}">
                <a16:creationId xmlns:a16="http://schemas.microsoft.com/office/drawing/2014/main" id="{B8F1A48F-453C-3543-B1D3-10FAA3D96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23409" y="4743774"/>
            <a:ext cx="1238101" cy="1238101"/>
          </a:xfrm>
          <a:prstGeom prst="rect">
            <a:avLst/>
          </a:prstGeom>
        </p:spPr>
      </p:pic>
      <p:pic>
        <p:nvPicPr>
          <p:cNvPr id="43" name="Graphic 42" descr="Tennis with solid fill">
            <a:extLst>
              <a:ext uri="{FF2B5EF4-FFF2-40B4-BE49-F238E27FC236}">
                <a16:creationId xmlns:a16="http://schemas.microsoft.com/office/drawing/2014/main" id="{BD0A9FDA-DE46-B646-A5E9-ACFBC1023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34151" y="5394819"/>
            <a:ext cx="1308100" cy="13081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9A0ADDA-EE31-7280-E681-301D5597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B7D2-1305-9541-B0EE-20A0810B738A}" type="datetime1">
              <a:rPr lang="en-US" smtClean="0"/>
              <a:t>3/20/23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4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F42E711A-F120-2C47-B015-2085561F3046}"/>
              </a:ext>
            </a:extLst>
          </p:cNvPr>
          <p:cNvSpPr/>
          <p:nvPr/>
        </p:nvSpPr>
        <p:spPr>
          <a:xfrm>
            <a:off x="5990417" y="987347"/>
            <a:ext cx="5790192" cy="3630447"/>
          </a:xfrm>
          <a:custGeom>
            <a:avLst/>
            <a:gdLst>
              <a:gd name="connsiteX0" fmla="*/ 3676650 w 5829300"/>
              <a:gd name="connsiteY0" fmla="*/ 3771900 h 3790950"/>
              <a:gd name="connsiteX1" fmla="*/ 3448050 w 5829300"/>
              <a:gd name="connsiteY1" fmla="*/ 3752850 h 3790950"/>
              <a:gd name="connsiteX2" fmla="*/ 3371850 w 5829300"/>
              <a:gd name="connsiteY2" fmla="*/ 3714750 h 3790950"/>
              <a:gd name="connsiteX3" fmla="*/ 3219450 w 5829300"/>
              <a:gd name="connsiteY3" fmla="*/ 3676650 h 3790950"/>
              <a:gd name="connsiteX4" fmla="*/ 3162300 w 5829300"/>
              <a:gd name="connsiteY4" fmla="*/ 3638550 h 3790950"/>
              <a:gd name="connsiteX5" fmla="*/ 2933700 w 5829300"/>
              <a:gd name="connsiteY5" fmla="*/ 3581400 h 3790950"/>
              <a:gd name="connsiteX6" fmla="*/ 2800350 w 5829300"/>
              <a:gd name="connsiteY6" fmla="*/ 3543300 h 3790950"/>
              <a:gd name="connsiteX7" fmla="*/ 2743200 w 5829300"/>
              <a:gd name="connsiteY7" fmla="*/ 3505200 h 3790950"/>
              <a:gd name="connsiteX8" fmla="*/ 2628900 w 5829300"/>
              <a:gd name="connsiteY8" fmla="*/ 3467100 h 3790950"/>
              <a:gd name="connsiteX9" fmla="*/ 2571750 w 5829300"/>
              <a:gd name="connsiteY9" fmla="*/ 3429000 h 3790950"/>
              <a:gd name="connsiteX10" fmla="*/ 2457450 w 5829300"/>
              <a:gd name="connsiteY10" fmla="*/ 3390900 h 3790950"/>
              <a:gd name="connsiteX11" fmla="*/ 2343150 w 5829300"/>
              <a:gd name="connsiteY11" fmla="*/ 3333750 h 3790950"/>
              <a:gd name="connsiteX12" fmla="*/ 2057400 w 5829300"/>
              <a:gd name="connsiteY12" fmla="*/ 3352800 h 3790950"/>
              <a:gd name="connsiteX13" fmla="*/ 1162050 w 5829300"/>
              <a:gd name="connsiteY13" fmla="*/ 3295650 h 3790950"/>
              <a:gd name="connsiteX14" fmla="*/ 1009650 w 5829300"/>
              <a:gd name="connsiteY14" fmla="*/ 3257550 h 3790950"/>
              <a:gd name="connsiteX15" fmla="*/ 914400 w 5829300"/>
              <a:gd name="connsiteY15" fmla="*/ 3238500 h 3790950"/>
              <a:gd name="connsiteX16" fmla="*/ 800100 w 5829300"/>
              <a:gd name="connsiteY16" fmla="*/ 3200400 h 3790950"/>
              <a:gd name="connsiteX17" fmla="*/ 685800 w 5829300"/>
              <a:gd name="connsiteY17" fmla="*/ 3124200 h 3790950"/>
              <a:gd name="connsiteX18" fmla="*/ 628650 w 5829300"/>
              <a:gd name="connsiteY18" fmla="*/ 3086100 h 3790950"/>
              <a:gd name="connsiteX19" fmla="*/ 571500 w 5829300"/>
              <a:gd name="connsiteY19" fmla="*/ 3028950 h 3790950"/>
              <a:gd name="connsiteX20" fmla="*/ 457200 w 5829300"/>
              <a:gd name="connsiteY20" fmla="*/ 2952750 h 3790950"/>
              <a:gd name="connsiteX21" fmla="*/ 400050 w 5829300"/>
              <a:gd name="connsiteY21" fmla="*/ 2914650 h 3790950"/>
              <a:gd name="connsiteX22" fmla="*/ 342900 w 5829300"/>
              <a:gd name="connsiteY22" fmla="*/ 2876550 h 3790950"/>
              <a:gd name="connsiteX23" fmla="*/ 228600 w 5829300"/>
              <a:gd name="connsiteY23" fmla="*/ 2819400 h 3790950"/>
              <a:gd name="connsiteX24" fmla="*/ 114300 w 5829300"/>
              <a:gd name="connsiteY24" fmla="*/ 2724150 h 3790950"/>
              <a:gd name="connsiteX25" fmla="*/ 76200 w 5829300"/>
              <a:gd name="connsiteY25" fmla="*/ 2667000 h 3790950"/>
              <a:gd name="connsiteX26" fmla="*/ 38100 w 5829300"/>
              <a:gd name="connsiteY26" fmla="*/ 2552700 h 3790950"/>
              <a:gd name="connsiteX27" fmla="*/ 0 w 5829300"/>
              <a:gd name="connsiteY27" fmla="*/ 2419350 h 3790950"/>
              <a:gd name="connsiteX28" fmla="*/ 19050 w 5829300"/>
              <a:gd name="connsiteY28" fmla="*/ 2057400 h 3790950"/>
              <a:gd name="connsiteX29" fmla="*/ 57150 w 5829300"/>
              <a:gd name="connsiteY29" fmla="*/ 2000250 h 3790950"/>
              <a:gd name="connsiteX30" fmla="*/ 171450 w 5829300"/>
              <a:gd name="connsiteY30" fmla="*/ 1885950 h 3790950"/>
              <a:gd name="connsiteX31" fmla="*/ 285750 w 5829300"/>
              <a:gd name="connsiteY31" fmla="*/ 1790700 h 3790950"/>
              <a:gd name="connsiteX32" fmla="*/ 400050 w 5829300"/>
              <a:gd name="connsiteY32" fmla="*/ 1733550 h 3790950"/>
              <a:gd name="connsiteX33" fmla="*/ 514350 w 5829300"/>
              <a:gd name="connsiteY33" fmla="*/ 1657350 h 3790950"/>
              <a:gd name="connsiteX34" fmla="*/ 571500 w 5829300"/>
              <a:gd name="connsiteY34" fmla="*/ 1619250 h 3790950"/>
              <a:gd name="connsiteX35" fmla="*/ 800100 w 5829300"/>
              <a:gd name="connsiteY35" fmla="*/ 1504950 h 3790950"/>
              <a:gd name="connsiteX36" fmla="*/ 876300 w 5829300"/>
              <a:gd name="connsiteY36" fmla="*/ 1466850 h 3790950"/>
              <a:gd name="connsiteX37" fmla="*/ 952500 w 5829300"/>
              <a:gd name="connsiteY37" fmla="*/ 1428750 h 3790950"/>
              <a:gd name="connsiteX38" fmla="*/ 1104900 w 5829300"/>
              <a:gd name="connsiteY38" fmla="*/ 1371600 h 3790950"/>
              <a:gd name="connsiteX39" fmla="*/ 1276350 w 5829300"/>
              <a:gd name="connsiteY39" fmla="*/ 1314450 h 3790950"/>
              <a:gd name="connsiteX40" fmla="*/ 1333500 w 5829300"/>
              <a:gd name="connsiteY40" fmla="*/ 1295400 h 3790950"/>
              <a:gd name="connsiteX41" fmla="*/ 1428750 w 5829300"/>
              <a:gd name="connsiteY41" fmla="*/ 1257300 h 3790950"/>
              <a:gd name="connsiteX42" fmla="*/ 1562100 w 5829300"/>
              <a:gd name="connsiteY42" fmla="*/ 1200150 h 3790950"/>
              <a:gd name="connsiteX43" fmla="*/ 1676400 w 5829300"/>
              <a:gd name="connsiteY43" fmla="*/ 1123950 h 3790950"/>
              <a:gd name="connsiteX44" fmla="*/ 1828800 w 5829300"/>
              <a:gd name="connsiteY44" fmla="*/ 1047750 h 3790950"/>
              <a:gd name="connsiteX45" fmla="*/ 2228850 w 5829300"/>
              <a:gd name="connsiteY45" fmla="*/ 857250 h 3790950"/>
              <a:gd name="connsiteX46" fmla="*/ 2305050 w 5829300"/>
              <a:gd name="connsiteY46" fmla="*/ 819150 h 3790950"/>
              <a:gd name="connsiteX47" fmla="*/ 2533650 w 5829300"/>
              <a:gd name="connsiteY47" fmla="*/ 704850 h 3790950"/>
              <a:gd name="connsiteX48" fmla="*/ 2647950 w 5829300"/>
              <a:gd name="connsiteY48" fmla="*/ 647700 h 3790950"/>
              <a:gd name="connsiteX49" fmla="*/ 2743200 w 5829300"/>
              <a:gd name="connsiteY49" fmla="*/ 609600 h 3790950"/>
              <a:gd name="connsiteX50" fmla="*/ 2800350 w 5829300"/>
              <a:gd name="connsiteY50" fmla="*/ 590550 h 3790950"/>
              <a:gd name="connsiteX51" fmla="*/ 2895600 w 5829300"/>
              <a:gd name="connsiteY51" fmla="*/ 552450 h 3790950"/>
              <a:gd name="connsiteX52" fmla="*/ 3009900 w 5829300"/>
              <a:gd name="connsiteY52" fmla="*/ 514350 h 3790950"/>
              <a:gd name="connsiteX53" fmla="*/ 3067050 w 5829300"/>
              <a:gd name="connsiteY53" fmla="*/ 476250 h 3790950"/>
              <a:gd name="connsiteX54" fmla="*/ 3124200 w 5829300"/>
              <a:gd name="connsiteY54" fmla="*/ 457200 h 3790950"/>
              <a:gd name="connsiteX55" fmla="*/ 3238500 w 5829300"/>
              <a:gd name="connsiteY55" fmla="*/ 381000 h 3790950"/>
              <a:gd name="connsiteX56" fmla="*/ 3295650 w 5829300"/>
              <a:gd name="connsiteY56" fmla="*/ 342900 h 3790950"/>
              <a:gd name="connsiteX57" fmla="*/ 3371850 w 5829300"/>
              <a:gd name="connsiteY57" fmla="*/ 266700 h 3790950"/>
              <a:gd name="connsiteX58" fmla="*/ 3486150 w 5829300"/>
              <a:gd name="connsiteY58" fmla="*/ 190500 h 3790950"/>
              <a:gd name="connsiteX59" fmla="*/ 3543300 w 5829300"/>
              <a:gd name="connsiteY59" fmla="*/ 133350 h 3790950"/>
              <a:gd name="connsiteX60" fmla="*/ 3600450 w 5829300"/>
              <a:gd name="connsiteY60" fmla="*/ 114300 h 3790950"/>
              <a:gd name="connsiteX61" fmla="*/ 3657600 w 5829300"/>
              <a:gd name="connsiteY61" fmla="*/ 76200 h 3790950"/>
              <a:gd name="connsiteX62" fmla="*/ 3790950 w 5829300"/>
              <a:gd name="connsiteY62" fmla="*/ 0 h 3790950"/>
              <a:gd name="connsiteX63" fmla="*/ 4152900 w 5829300"/>
              <a:gd name="connsiteY63" fmla="*/ 38100 h 3790950"/>
              <a:gd name="connsiteX64" fmla="*/ 4267200 w 5829300"/>
              <a:gd name="connsiteY64" fmla="*/ 95250 h 3790950"/>
              <a:gd name="connsiteX65" fmla="*/ 4438650 w 5829300"/>
              <a:gd name="connsiteY65" fmla="*/ 152400 h 3790950"/>
              <a:gd name="connsiteX66" fmla="*/ 4552950 w 5829300"/>
              <a:gd name="connsiteY66" fmla="*/ 190500 h 3790950"/>
              <a:gd name="connsiteX67" fmla="*/ 4610100 w 5829300"/>
              <a:gd name="connsiteY67" fmla="*/ 209550 h 3790950"/>
              <a:gd name="connsiteX68" fmla="*/ 4762500 w 5829300"/>
              <a:gd name="connsiteY68" fmla="*/ 247650 h 3790950"/>
              <a:gd name="connsiteX69" fmla="*/ 4819650 w 5829300"/>
              <a:gd name="connsiteY69" fmla="*/ 266700 h 3790950"/>
              <a:gd name="connsiteX70" fmla="*/ 5200650 w 5829300"/>
              <a:gd name="connsiteY70" fmla="*/ 285750 h 3790950"/>
              <a:gd name="connsiteX71" fmla="*/ 5257800 w 5829300"/>
              <a:gd name="connsiteY71" fmla="*/ 304800 h 3790950"/>
              <a:gd name="connsiteX72" fmla="*/ 5295900 w 5829300"/>
              <a:gd name="connsiteY72" fmla="*/ 361950 h 3790950"/>
              <a:gd name="connsiteX73" fmla="*/ 5429250 w 5829300"/>
              <a:gd name="connsiteY73" fmla="*/ 590550 h 3790950"/>
              <a:gd name="connsiteX74" fmla="*/ 5486400 w 5829300"/>
              <a:gd name="connsiteY74" fmla="*/ 762000 h 3790950"/>
              <a:gd name="connsiteX75" fmla="*/ 5505450 w 5829300"/>
              <a:gd name="connsiteY75" fmla="*/ 895350 h 3790950"/>
              <a:gd name="connsiteX76" fmla="*/ 5543550 w 5829300"/>
              <a:gd name="connsiteY76" fmla="*/ 990600 h 3790950"/>
              <a:gd name="connsiteX77" fmla="*/ 5562600 w 5829300"/>
              <a:gd name="connsiteY77" fmla="*/ 1200150 h 3790950"/>
              <a:gd name="connsiteX78" fmla="*/ 5581650 w 5829300"/>
              <a:gd name="connsiteY78" fmla="*/ 1276350 h 3790950"/>
              <a:gd name="connsiteX79" fmla="*/ 5600700 w 5829300"/>
              <a:gd name="connsiteY79" fmla="*/ 1390650 h 3790950"/>
              <a:gd name="connsiteX80" fmla="*/ 5638800 w 5829300"/>
              <a:gd name="connsiteY80" fmla="*/ 1752600 h 3790950"/>
              <a:gd name="connsiteX81" fmla="*/ 5657850 w 5829300"/>
              <a:gd name="connsiteY81" fmla="*/ 1943100 h 3790950"/>
              <a:gd name="connsiteX82" fmla="*/ 5695950 w 5829300"/>
              <a:gd name="connsiteY82" fmla="*/ 2095500 h 3790950"/>
              <a:gd name="connsiteX83" fmla="*/ 5734050 w 5829300"/>
              <a:gd name="connsiteY83" fmla="*/ 2228850 h 3790950"/>
              <a:gd name="connsiteX84" fmla="*/ 5753100 w 5829300"/>
              <a:gd name="connsiteY84" fmla="*/ 2381250 h 3790950"/>
              <a:gd name="connsiteX85" fmla="*/ 5791200 w 5829300"/>
              <a:gd name="connsiteY85" fmla="*/ 2514600 h 3790950"/>
              <a:gd name="connsiteX86" fmla="*/ 5829300 w 5829300"/>
              <a:gd name="connsiteY86" fmla="*/ 2686050 h 3790950"/>
              <a:gd name="connsiteX87" fmla="*/ 5810250 w 5829300"/>
              <a:gd name="connsiteY87" fmla="*/ 3238500 h 3790950"/>
              <a:gd name="connsiteX88" fmla="*/ 5791200 w 5829300"/>
              <a:gd name="connsiteY88" fmla="*/ 3295650 h 3790950"/>
              <a:gd name="connsiteX89" fmla="*/ 5676900 w 5829300"/>
              <a:gd name="connsiteY89" fmla="*/ 3409950 h 3790950"/>
              <a:gd name="connsiteX90" fmla="*/ 5467350 w 5829300"/>
              <a:gd name="connsiteY90" fmla="*/ 3524250 h 3790950"/>
              <a:gd name="connsiteX91" fmla="*/ 5334000 w 5829300"/>
              <a:gd name="connsiteY91" fmla="*/ 3600450 h 3790950"/>
              <a:gd name="connsiteX92" fmla="*/ 5276850 w 5829300"/>
              <a:gd name="connsiteY92" fmla="*/ 3657600 h 3790950"/>
              <a:gd name="connsiteX93" fmla="*/ 5162550 w 5829300"/>
              <a:gd name="connsiteY93" fmla="*/ 3695700 h 3790950"/>
              <a:gd name="connsiteX94" fmla="*/ 5086350 w 5829300"/>
              <a:gd name="connsiteY94" fmla="*/ 3733800 h 3790950"/>
              <a:gd name="connsiteX95" fmla="*/ 4610100 w 5829300"/>
              <a:gd name="connsiteY95" fmla="*/ 3790950 h 3790950"/>
              <a:gd name="connsiteX96" fmla="*/ 3638550 w 5829300"/>
              <a:gd name="connsiteY96" fmla="*/ 3771900 h 3790950"/>
              <a:gd name="connsiteX97" fmla="*/ 3371850 w 5829300"/>
              <a:gd name="connsiteY97" fmla="*/ 37528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829300" h="3790950">
                <a:moveTo>
                  <a:pt x="3676650" y="3771900"/>
                </a:moveTo>
                <a:cubicBezTo>
                  <a:pt x="3600450" y="3765550"/>
                  <a:pt x="3523204" y="3766941"/>
                  <a:pt x="3448050" y="3752850"/>
                </a:cubicBezTo>
                <a:cubicBezTo>
                  <a:pt x="3420138" y="3747617"/>
                  <a:pt x="3398791" y="3723730"/>
                  <a:pt x="3371850" y="3714750"/>
                </a:cubicBezTo>
                <a:cubicBezTo>
                  <a:pt x="3322174" y="3698191"/>
                  <a:pt x="3219450" y="3676650"/>
                  <a:pt x="3219450" y="3676650"/>
                </a:cubicBezTo>
                <a:cubicBezTo>
                  <a:pt x="3200400" y="3663950"/>
                  <a:pt x="3183222" y="3647849"/>
                  <a:pt x="3162300" y="3638550"/>
                </a:cubicBezTo>
                <a:cubicBezTo>
                  <a:pt x="3041837" y="3585011"/>
                  <a:pt x="3058299" y="3610154"/>
                  <a:pt x="2933700" y="3581400"/>
                </a:cubicBezTo>
                <a:cubicBezTo>
                  <a:pt x="2888655" y="3571005"/>
                  <a:pt x="2844800" y="3556000"/>
                  <a:pt x="2800350" y="3543300"/>
                </a:cubicBezTo>
                <a:cubicBezTo>
                  <a:pt x="2781300" y="3530600"/>
                  <a:pt x="2764122" y="3514499"/>
                  <a:pt x="2743200" y="3505200"/>
                </a:cubicBezTo>
                <a:cubicBezTo>
                  <a:pt x="2706500" y="3488889"/>
                  <a:pt x="2662316" y="3489377"/>
                  <a:pt x="2628900" y="3467100"/>
                </a:cubicBezTo>
                <a:cubicBezTo>
                  <a:pt x="2609850" y="3454400"/>
                  <a:pt x="2592672" y="3438299"/>
                  <a:pt x="2571750" y="3429000"/>
                </a:cubicBezTo>
                <a:cubicBezTo>
                  <a:pt x="2535050" y="3412689"/>
                  <a:pt x="2490866" y="3413177"/>
                  <a:pt x="2457450" y="3390900"/>
                </a:cubicBezTo>
                <a:cubicBezTo>
                  <a:pt x="2383592" y="3341661"/>
                  <a:pt x="2422020" y="3360040"/>
                  <a:pt x="2343150" y="3333750"/>
                </a:cubicBezTo>
                <a:cubicBezTo>
                  <a:pt x="2247900" y="3340100"/>
                  <a:pt x="2152861" y="3352800"/>
                  <a:pt x="2057400" y="3352800"/>
                </a:cubicBezTo>
                <a:cubicBezTo>
                  <a:pt x="1676595" y="3352800"/>
                  <a:pt x="1475904" y="3374114"/>
                  <a:pt x="1162050" y="3295650"/>
                </a:cubicBezTo>
                <a:cubicBezTo>
                  <a:pt x="1111250" y="3282950"/>
                  <a:pt x="1060997" y="3267819"/>
                  <a:pt x="1009650" y="3257550"/>
                </a:cubicBezTo>
                <a:cubicBezTo>
                  <a:pt x="977900" y="3251200"/>
                  <a:pt x="945638" y="3247019"/>
                  <a:pt x="914400" y="3238500"/>
                </a:cubicBezTo>
                <a:cubicBezTo>
                  <a:pt x="875654" y="3227933"/>
                  <a:pt x="833516" y="3222677"/>
                  <a:pt x="800100" y="3200400"/>
                </a:cubicBezTo>
                <a:lnTo>
                  <a:pt x="685800" y="3124200"/>
                </a:lnTo>
                <a:cubicBezTo>
                  <a:pt x="666750" y="3111500"/>
                  <a:pt x="644839" y="3102289"/>
                  <a:pt x="628650" y="3086100"/>
                </a:cubicBezTo>
                <a:cubicBezTo>
                  <a:pt x="609600" y="3067050"/>
                  <a:pt x="592766" y="3045490"/>
                  <a:pt x="571500" y="3028950"/>
                </a:cubicBezTo>
                <a:cubicBezTo>
                  <a:pt x="535355" y="3000837"/>
                  <a:pt x="495300" y="2978150"/>
                  <a:pt x="457200" y="2952750"/>
                </a:cubicBezTo>
                <a:lnTo>
                  <a:pt x="400050" y="2914650"/>
                </a:lnTo>
                <a:cubicBezTo>
                  <a:pt x="381000" y="2901950"/>
                  <a:pt x="364620" y="2883790"/>
                  <a:pt x="342900" y="2876550"/>
                </a:cubicBezTo>
                <a:cubicBezTo>
                  <a:pt x="285622" y="2857457"/>
                  <a:pt x="277839" y="2860432"/>
                  <a:pt x="228600" y="2819400"/>
                </a:cubicBezTo>
                <a:cubicBezTo>
                  <a:pt x="81921" y="2697168"/>
                  <a:pt x="256193" y="2818745"/>
                  <a:pt x="114300" y="2724150"/>
                </a:cubicBezTo>
                <a:cubicBezTo>
                  <a:pt x="101600" y="2705100"/>
                  <a:pt x="85499" y="2687922"/>
                  <a:pt x="76200" y="2667000"/>
                </a:cubicBezTo>
                <a:cubicBezTo>
                  <a:pt x="59889" y="2630300"/>
                  <a:pt x="50800" y="2590800"/>
                  <a:pt x="38100" y="2552700"/>
                </a:cubicBezTo>
                <a:cubicBezTo>
                  <a:pt x="10771" y="2470712"/>
                  <a:pt x="23920" y="2515031"/>
                  <a:pt x="0" y="2419350"/>
                </a:cubicBezTo>
                <a:cubicBezTo>
                  <a:pt x="6350" y="2298700"/>
                  <a:pt x="2726" y="2177109"/>
                  <a:pt x="19050" y="2057400"/>
                </a:cubicBezTo>
                <a:cubicBezTo>
                  <a:pt x="22143" y="2034715"/>
                  <a:pt x="41939" y="2017362"/>
                  <a:pt x="57150" y="2000250"/>
                </a:cubicBezTo>
                <a:cubicBezTo>
                  <a:pt x="92947" y="1959978"/>
                  <a:pt x="133350" y="1924050"/>
                  <a:pt x="171450" y="1885950"/>
                </a:cubicBezTo>
                <a:cubicBezTo>
                  <a:pt x="221383" y="1836017"/>
                  <a:pt x="226075" y="1823853"/>
                  <a:pt x="285750" y="1790700"/>
                </a:cubicBezTo>
                <a:cubicBezTo>
                  <a:pt x="322987" y="1770013"/>
                  <a:pt x="363256" y="1755013"/>
                  <a:pt x="400050" y="1733550"/>
                </a:cubicBezTo>
                <a:cubicBezTo>
                  <a:pt x="439603" y="1710477"/>
                  <a:pt x="476250" y="1682750"/>
                  <a:pt x="514350" y="1657350"/>
                </a:cubicBezTo>
                <a:cubicBezTo>
                  <a:pt x="533400" y="1644650"/>
                  <a:pt x="551022" y="1629489"/>
                  <a:pt x="571500" y="1619250"/>
                </a:cubicBezTo>
                <a:lnTo>
                  <a:pt x="800100" y="1504950"/>
                </a:lnTo>
                <a:lnTo>
                  <a:pt x="876300" y="1466850"/>
                </a:lnTo>
                <a:cubicBezTo>
                  <a:pt x="901700" y="1454150"/>
                  <a:pt x="924950" y="1435638"/>
                  <a:pt x="952500" y="1428750"/>
                </a:cubicBezTo>
                <a:cubicBezTo>
                  <a:pt x="1117479" y="1387505"/>
                  <a:pt x="938871" y="1438012"/>
                  <a:pt x="1104900" y="1371600"/>
                </a:cubicBezTo>
                <a:lnTo>
                  <a:pt x="1276350" y="1314450"/>
                </a:lnTo>
                <a:cubicBezTo>
                  <a:pt x="1295400" y="1308100"/>
                  <a:pt x="1314856" y="1302858"/>
                  <a:pt x="1333500" y="1295400"/>
                </a:cubicBezTo>
                <a:cubicBezTo>
                  <a:pt x="1365250" y="1282700"/>
                  <a:pt x="1396731" y="1269307"/>
                  <a:pt x="1428750" y="1257300"/>
                </a:cubicBezTo>
                <a:cubicBezTo>
                  <a:pt x="1498821" y="1231023"/>
                  <a:pt x="1487766" y="1244750"/>
                  <a:pt x="1562100" y="1200150"/>
                </a:cubicBezTo>
                <a:cubicBezTo>
                  <a:pt x="1601365" y="1176591"/>
                  <a:pt x="1633885" y="1140956"/>
                  <a:pt x="1676400" y="1123950"/>
                </a:cubicBezTo>
                <a:cubicBezTo>
                  <a:pt x="2005998" y="992111"/>
                  <a:pt x="1600526" y="1161887"/>
                  <a:pt x="1828800" y="1047750"/>
                </a:cubicBezTo>
                <a:cubicBezTo>
                  <a:pt x="1960904" y="981698"/>
                  <a:pt x="2095698" y="921163"/>
                  <a:pt x="2228850" y="857250"/>
                </a:cubicBezTo>
                <a:cubicBezTo>
                  <a:pt x="2254452" y="844961"/>
                  <a:pt x="2279650" y="831850"/>
                  <a:pt x="2305050" y="819150"/>
                </a:cubicBezTo>
                <a:lnTo>
                  <a:pt x="2533650" y="704850"/>
                </a:lnTo>
                <a:cubicBezTo>
                  <a:pt x="2571750" y="685800"/>
                  <a:pt x="2608400" y="663520"/>
                  <a:pt x="2647950" y="647700"/>
                </a:cubicBezTo>
                <a:cubicBezTo>
                  <a:pt x="2679700" y="635000"/>
                  <a:pt x="2711181" y="621607"/>
                  <a:pt x="2743200" y="609600"/>
                </a:cubicBezTo>
                <a:cubicBezTo>
                  <a:pt x="2762002" y="602549"/>
                  <a:pt x="2781548" y="597601"/>
                  <a:pt x="2800350" y="590550"/>
                </a:cubicBezTo>
                <a:cubicBezTo>
                  <a:pt x="2832369" y="578543"/>
                  <a:pt x="2863463" y="564136"/>
                  <a:pt x="2895600" y="552450"/>
                </a:cubicBezTo>
                <a:cubicBezTo>
                  <a:pt x="2933343" y="538725"/>
                  <a:pt x="2976484" y="536627"/>
                  <a:pt x="3009900" y="514350"/>
                </a:cubicBezTo>
                <a:cubicBezTo>
                  <a:pt x="3028950" y="501650"/>
                  <a:pt x="3046572" y="486489"/>
                  <a:pt x="3067050" y="476250"/>
                </a:cubicBezTo>
                <a:cubicBezTo>
                  <a:pt x="3085011" y="467270"/>
                  <a:pt x="3106647" y="466952"/>
                  <a:pt x="3124200" y="457200"/>
                </a:cubicBezTo>
                <a:cubicBezTo>
                  <a:pt x="3164228" y="434962"/>
                  <a:pt x="3200400" y="406400"/>
                  <a:pt x="3238500" y="381000"/>
                </a:cubicBezTo>
                <a:cubicBezTo>
                  <a:pt x="3257550" y="368300"/>
                  <a:pt x="3279461" y="359089"/>
                  <a:pt x="3295650" y="342900"/>
                </a:cubicBezTo>
                <a:cubicBezTo>
                  <a:pt x="3321050" y="317500"/>
                  <a:pt x="3343800" y="289140"/>
                  <a:pt x="3371850" y="266700"/>
                </a:cubicBezTo>
                <a:cubicBezTo>
                  <a:pt x="3407606" y="238095"/>
                  <a:pt x="3453771" y="222879"/>
                  <a:pt x="3486150" y="190500"/>
                </a:cubicBezTo>
                <a:cubicBezTo>
                  <a:pt x="3505200" y="171450"/>
                  <a:pt x="3520884" y="148294"/>
                  <a:pt x="3543300" y="133350"/>
                </a:cubicBezTo>
                <a:cubicBezTo>
                  <a:pt x="3560008" y="122211"/>
                  <a:pt x="3582489" y="123280"/>
                  <a:pt x="3600450" y="114300"/>
                </a:cubicBezTo>
                <a:cubicBezTo>
                  <a:pt x="3620928" y="104061"/>
                  <a:pt x="3637721" y="87559"/>
                  <a:pt x="3657600" y="76200"/>
                </a:cubicBezTo>
                <a:cubicBezTo>
                  <a:pt x="3826787" y="-20478"/>
                  <a:pt x="3651713" y="92825"/>
                  <a:pt x="3790950" y="0"/>
                </a:cubicBezTo>
                <a:cubicBezTo>
                  <a:pt x="4002470" y="14101"/>
                  <a:pt x="4011612" y="-2268"/>
                  <a:pt x="4152900" y="38100"/>
                </a:cubicBezTo>
                <a:cubicBezTo>
                  <a:pt x="4326757" y="87773"/>
                  <a:pt x="4085041" y="19350"/>
                  <a:pt x="4267200" y="95250"/>
                </a:cubicBezTo>
                <a:cubicBezTo>
                  <a:pt x="4322807" y="118420"/>
                  <a:pt x="4381500" y="133350"/>
                  <a:pt x="4438650" y="152400"/>
                </a:cubicBezTo>
                <a:lnTo>
                  <a:pt x="4552950" y="190500"/>
                </a:lnTo>
                <a:cubicBezTo>
                  <a:pt x="4572000" y="196850"/>
                  <a:pt x="4590619" y="204680"/>
                  <a:pt x="4610100" y="209550"/>
                </a:cubicBezTo>
                <a:cubicBezTo>
                  <a:pt x="4660900" y="222250"/>
                  <a:pt x="4712824" y="231091"/>
                  <a:pt x="4762500" y="247650"/>
                </a:cubicBezTo>
                <a:cubicBezTo>
                  <a:pt x="4781550" y="254000"/>
                  <a:pt x="4799645" y="264960"/>
                  <a:pt x="4819650" y="266700"/>
                </a:cubicBezTo>
                <a:cubicBezTo>
                  <a:pt x="4946331" y="277716"/>
                  <a:pt x="5073650" y="279400"/>
                  <a:pt x="5200650" y="285750"/>
                </a:cubicBezTo>
                <a:cubicBezTo>
                  <a:pt x="5219700" y="292100"/>
                  <a:pt x="5242120" y="292256"/>
                  <a:pt x="5257800" y="304800"/>
                </a:cubicBezTo>
                <a:cubicBezTo>
                  <a:pt x="5275678" y="319103"/>
                  <a:pt x="5282592" y="343319"/>
                  <a:pt x="5295900" y="361950"/>
                </a:cubicBezTo>
                <a:cubicBezTo>
                  <a:pt x="5359345" y="450773"/>
                  <a:pt x="5388551" y="468452"/>
                  <a:pt x="5429250" y="590550"/>
                </a:cubicBezTo>
                <a:lnTo>
                  <a:pt x="5486400" y="762000"/>
                </a:lnTo>
                <a:cubicBezTo>
                  <a:pt x="5492750" y="806450"/>
                  <a:pt x="5494560" y="851789"/>
                  <a:pt x="5505450" y="895350"/>
                </a:cubicBezTo>
                <a:cubicBezTo>
                  <a:pt x="5513744" y="928525"/>
                  <a:pt x="5537248" y="956990"/>
                  <a:pt x="5543550" y="990600"/>
                </a:cubicBezTo>
                <a:cubicBezTo>
                  <a:pt x="5556476" y="1059537"/>
                  <a:pt x="5553330" y="1130627"/>
                  <a:pt x="5562600" y="1200150"/>
                </a:cubicBezTo>
                <a:cubicBezTo>
                  <a:pt x="5566060" y="1226102"/>
                  <a:pt x="5576515" y="1250677"/>
                  <a:pt x="5581650" y="1276350"/>
                </a:cubicBezTo>
                <a:cubicBezTo>
                  <a:pt x="5589225" y="1314225"/>
                  <a:pt x="5596098" y="1352300"/>
                  <a:pt x="5600700" y="1390650"/>
                </a:cubicBezTo>
                <a:cubicBezTo>
                  <a:pt x="5615154" y="1511102"/>
                  <a:pt x="5626729" y="1631885"/>
                  <a:pt x="5638800" y="1752600"/>
                </a:cubicBezTo>
                <a:cubicBezTo>
                  <a:pt x="5645150" y="1816100"/>
                  <a:pt x="5649416" y="1879843"/>
                  <a:pt x="5657850" y="1943100"/>
                </a:cubicBezTo>
                <a:cubicBezTo>
                  <a:pt x="5672374" y="2052030"/>
                  <a:pt x="5671910" y="2011361"/>
                  <a:pt x="5695950" y="2095500"/>
                </a:cubicBezTo>
                <a:cubicBezTo>
                  <a:pt x="5743790" y="2262942"/>
                  <a:pt x="5688375" y="2091824"/>
                  <a:pt x="5734050" y="2228850"/>
                </a:cubicBezTo>
                <a:cubicBezTo>
                  <a:pt x="5740400" y="2279650"/>
                  <a:pt x="5743060" y="2331049"/>
                  <a:pt x="5753100" y="2381250"/>
                </a:cubicBezTo>
                <a:cubicBezTo>
                  <a:pt x="5762166" y="2426581"/>
                  <a:pt x="5779988" y="2469752"/>
                  <a:pt x="5791200" y="2514600"/>
                </a:cubicBezTo>
                <a:cubicBezTo>
                  <a:pt x="5805399" y="2571396"/>
                  <a:pt x="5816600" y="2628900"/>
                  <a:pt x="5829300" y="2686050"/>
                </a:cubicBezTo>
                <a:cubicBezTo>
                  <a:pt x="5822950" y="2870200"/>
                  <a:pt x="5821744" y="3054599"/>
                  <a:pt x="5810250" y="3238500"/>
                </a:cubicBezTo>
                <a:cubicBezTo>
                  <a:pt x="5808997" y="3258541"/>
                  <a:pt x="5800180" y="3277689"/>
                  <a:pt x="5791200" y="3295650"/>
                </a:cubicBezTo>
                <a:cubicBezTo>
                  <a:pt x="5759047" y="3359956"/>
                  <a:pt x="5738746" y="3365774"/>
                  <a:pt x="5676900" y="3409950"/>
                </a:cubicBezTo>
                <a:cubicBezTo>
                  <a:pt x="5595694" y="3467954"/>
                  <a:pt x="5582672" y="3466589"/>
                  <a:pt x="5467350" y="3524250"/>
                </a:cubicBezTo>
                <a:cubicBezTo>
                  <a:pt x="5420769" y="3547541"/>
                  <a:pt x="5374389" y="3566792"/>
                  <a:pt x="5334000" y="3600450"/>
                </a:cubicBezTo>
                <a:cubicBezTo>
                  <a:pt x="5313304" y="3617697"/>
                  <a:pt x="5300400" y="3644516"/>
                  <a:pt x="5276850" y="3657600"/>
                </a:cubicBezTo>
                <a:cubicBezTo>
                  <a:pt x="5241743" y="3677104"/>
                  <a:pt x="5198471" y="3677739"/>
                  <a:pt x="5162550" y="3695700"/>
                </a:cubicBezTo>
                <a:cubicBezTo>
                  <a:pt x="5137150" y="3708400"/>
                  <a:pt x="5114072" y="3727640"/>
                  <a:pt x="5086350" y="3733800"/>
                </a:cubicBezTo>
                <a:cubicBezTo>
                  <a:pt x="4953374" y="3763350"/>
                  <a:pt x="4750413" y="3778194"/>
                  <a:pt x="4610100" y="3790950"/>
                </a:cubicBezTo>
                <a:lnTo>
                  <a:pt x="3638550" y="3771900"/>
                </a:lnTo>
                <a:cubicBezTo>
                  <a:pt x="2937166" y="3748124"/>
                  <a:pt x="3917768" y="3752850"/>
                  <a:pt x="3371850" y="3752850"/>
                </a:cubicBezTo>
              </a:path>
            </a:pathLst>
          </a:custGeom>
          <a:solidFill>
            <a:schemeClr val="accent1">
              <a:alpha val="52043"/>
            </a:schemeClr>
          </a:solidFill>
          <a:ln w="50800">
            <a:solidFill>
              <a:schemeClr val="accent1">
                <a:shade val="50000"/>
                <a:alpha val="44785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72" y="92730"/>
            <a:ext cx="11311855" cy="1132736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Locally Weighted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0ED96-D8FC-7B45-920C-61404F821DE7}"/>
              </a:ext>
            </a:extLst>
          </p:cNvPr>
          <p:cNvSpPr txBox="1"/>
          <p:nvPr/>
        </p:nvSpPr>
        <p:spPr>
          <a:xfrm>
            <a:off x="211472" y="1314961"/>
            <a:ext cx="10397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pool local datasets </a:t>
            </a:r>
            <a:r>
              <a:rPr lang="en-US" sz="4800" dirty="0"/>
              <a:t>of nodes </a:t>
            </a:r>
          </a:p>
          <a:p>
            <a:r>
              <a:rPr lang="en-US" sz="4800" dirty="0"/>
              <a:t>in the same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6B88B-C4E4-0444-BE10-4D935749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E0175-7371-664A-A7DB-BBE6CF1940FD}"/>
              </a:ext>
            </a:extLst>
          </p:cNvPr>
          <p:cNvSpPr txBox="1"/>
          <p:nvPr/>
        </p:nvSpPr>
        <p:spPr>
          <a:xfrm>
            <a:off x="5903675" y="2700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251E0-6716-9F4D-BF84-5DBA3709927E}"/>
              </a:ext>
            </a:extLst>
          </p:cNvPr>
          <p:cNvSpPr/>
          <p:nvPr/>
        </p:nvSpPr>
        <p:spPr>
          <a:xfrm>
            <a:off x="8585450" y="158986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470354-6534-F848-992B-70940983EC9A}"/>
              </a:ext>
            </a:extLst>
          </p:cNvPr>
          <p:cNvSpPr/>
          <p:nvPr/>
        </p:nvSpPr>
        <p:spPr>
          <a:xfrm>
            <a:off x="6813377" y="315129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F4A4EC-3B50-D943-AECA-EBF93FAC85C4}"/>
              </a:ext>
            </a:extLst>
          </p:cNvPr>
          <p:cNvSpPr/>
          <p:nvPr/>
        </p:nvSpPr>
        <p:spPr>
          <a:xfrm>
            <a:off x="2885937" y="326018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24BF9E-67A7-2C48-96A7-F44336B8696E}"/>
              </a:ext>
            </a:extLst>
          </p:cNvPr>
          <p:cNvSpPr/>
          <p:nvPr/>
        </p:nvSpPr>
        <p:spPr>
          <a:xfrm>
            <a:off x="4049796" y="459280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93B54F-4D37-B746-B677-B2A6A9AABCB4}"/>
              </a:ext>
            </a:extLst>
          </p:cNvPr>
          <p:cNvSpPr/>
          <p:nvPr/>
        </p:nvSpPr>
        <p:spPr>
          <a:xfrm>
            <a:off x="6060252" y="431840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7D8EA8-88D7-F946-9AA1-C6751F9411BE}"/>
              </a:ext>
            </a:extLst>
          </p:cNvPr>
          <p:cNvCxnSpPr>
            <a:cxnSpLocks/>
          </p:cNvCxnSpPr>
          <p:nvPr/>
        </p:nvCxnSpPr>
        <p:spPr>
          <a:xfrm flipH="1">
            <a:off x="7226550" y="2038251"/>
            <a:ext cx="1700061" cy="12624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979C2B-9D97-5B41-A9A2-5E0229A35B5C}"/>
              </a:ext>
            </a:extLst>
          </p:cNvPr>
          <p:cNvCxnSpPr>
            <a:cxnSpLocks/>
          </p:cNvCxnSpPr>
          <p:nvPr/>
        </p:nvCxnSpPr>
        <p:spPr>
          <a:xfrm flipV="1">
            <a:off x="6433201" y="3585998"/>
            <a:ext cx="669393" cy="11542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394529-9707-554E-8148-DF10FAC5E792}"/>
              </a:ext>
            </a:extLst>
          </p:cNvPr>
          <p:cNvCxnSpPr>
            <a:cxnSpLocks/>
          </p:cNvCxnSpPr>
          <p:nvPr/>
        </p:nvCxnSpPr>
        <p:spPr>
          <a:xfrm flipV="1">
            <a:off x="4559696" y="4808558"/>
            <a:ext cx="1862631" cy="1685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A6C9CD-C5AE-3642-8115-2EBDC35B4012}"/>
              </a:ext>
            </a:extLst>
          </p:cNvPr>
          <p:cNvCxnSpPr>
            <a:cxnSpLocks/>
          </p:cNvCxnSpPr>
          <p:nvPr/>
        </p:nvCxnSpPr>
        <p:spPr>
          <a:xfrm>
            <a:off x="3381659" y="3585998"/>
            <a:ext cx="3059593" cy="111421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D81B03-F6F7-0149-9730-4E751791A8CA}"/>
              </a:ext>
            </a:extLst>
          </p:cNvPr>
          <p:cNvCxnSpPr>
            <a:cxnSpLocks/>
          </p:cNvCxnSpPr>
          <p:nvPr/>
        </p:nvCxnSpPr>
        <p:spPr>
          <a:xfrm flipH="1" flipV="1">
            <a:off x="3310279" y="3723480"/>
            <a:ext cx="1076819" cy="127385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311E6FC-BDDA-4142-8BB8-CC16ED75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219" y="3313652"/>
            <a:ext cx="1234286" cy="720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A822DC8-EC53-0B40-AE90-E2FFD98CB116}"/>
              </a:ext>
            </a:extLst>
          </p:cNvPr>
          <p:cNvSpPr/>
          <p:nvPr/>
        </p:nvSpPr>
        <p:spPr>
          <a:xfrm>
            <a:off x="10325350" y="303768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892BE9-EA87-9142-97EF-869C2A35019F}"/>
              </a:ext>
            </a:extLst>
          </p:cNvPr>
          <p:cNvCxnSpPr>
            <a:cxnSpLocks/>
          </p:cNvCxnSpPr>
          <p:nvPr/>
        </p:nvCxnSpPr>
        <p:spPr>
          <a:xfrm flipH="1">
            <a:off x="7433645" y="3372352"/>
            <a:ext cx="3139105" cy="348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CFB1A7-EF45-9C4E-8C04-44654D4535AE}"/>
              </a:ext>
            </a:extLst>
          </p:cNvPr>
          <p:cNvCxnSpPr>
            <a:cxnSpLocks/>
          </p:cNvCxnSpPr>
          <p:nvPr/>
        </p:nvCxnSpPr>
        <p:spPr>
          <a:xfrm>
            <a:off x="8966450" y="2038251"/>
            <a:ext cx="1634380" cy="12754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BBDAA2-8139-6641-B0E6-445B9CF86CDB}"/>
                  </a:ext>
                </a:extLst>
              </p:cNvPr>
              <p:cNvSpPr txBox="1"/>
              <p:nvPr/>
            </p:nvSpPr>
            <p:spPr>
              <a:xfrm>
                <a:off x="6128245" y="2575974"/>
                <a:ext cx="1192978" cy="705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BBDAA2-8139-6641-B0E6-445B9CF8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245" y="2575974"/>
                <a:ext cx="1192978" cy="705321"/>
              </a:xfrm>
              <a:prstGeom prst="rect">
                <a:avLst/>
              </a:prstGeom>
              <a:blipFill>
                <a:blip r:embed="rId3"/>
                <a:stretch>
                  <a:fillRect l="-8421" t="-5357" r="-6316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E6F111-64AD-1646-93E4-FF619977BE26}"/>
                  </a:ext>
                </a:extLst>
              </p:cNvPr>
              <p:cNvSpPr txBox="1"/>
              <p:nvPr/>
            </p:nvSpPr>
            <p:spPr>
              <a:xfrm>
                <a:off x="9347450" y="1113367"/>
                <a:ext cx="1192978" cy="705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E6F111-64AD-1646-93E4-FF61997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450" y="1113367"/>
                <a:ext cx="1192978" cy="705321"/>
              </a:xfrm>
              <a:prstGeom prst="rect">
                <a:avLst/>
              </a:prstGeom>
              <a:blipFill>
                <a:blip r:embed="rId4"/>
                <a:stretch>
                  <a:fillRect l="-10526" t="-5263" r="-9474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E9136E-589A-BB4E-A8FE-49BF8B261E4A}"/>
                  </a:ext>
                </a:extLst>
              </p:cNvPr>
              <p:cNvSpPr txBox="1"/>
              <p:nvPr/>
            </p:nvSpPr>
            <p:spPr>
              <a:xfrm>
                <a:off x="10160822" y="3758173"/>
                <a:ext cx="1192978" cy="705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E9136E-589A-BB4E-A8FE-49BF8B261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822" y="3758173"/>
                <a:ext cx="1192978" cy="705321"/>
              </a:xfrm>
              <a:prstGeom prst="rect">
                <a:avLst/>
              </a:prstGeom>
              <a:blipFill>
                <a:blip r:embed="rId5"/>
                <a:stretch>
                  <a:fillRect l="-13684" t="-3509" r="-10526"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5263230-FC31-F042-AB70-5177D517B4C7}"/>
              </a:ext>
            </a:extLst>
          </p:cNvPr>
          <p:cNvSpPr txBox="1"/>
          <p:nvPr/>
        </p:nvSpPr>
        <p:spPr>
          <a:xfrm>
            <a:off x="245982" y="5194653"/>
            <a:ext cx="1036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William S. Cleveland, Susan J. Devlin, Eric Grosse, </a:t>
            </a:r>
          </a:p>
          <a:p>
            <a:r>
              <a:rPr lang="en-GB" sz="2400" dirty="0"/>
              <a:t>“Regression by local fitting: Methods, properties, and computational algorithms,” </a:t>
            </a:r>
          </a:p>
          <a:p>
            <a:r>
              <a:rPr lang="en-GB" sz="2400" dirty="0"/>
              <a:t>Journal of Econometrics, Volume 37, Issue 1, 1988. 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24330F2-93AC-2C47-BD66-6897827672ED}"/>
              </a:ext>
            </a:extLst>
          </p:cNvPr>
          <p:cNvSpPr/>
          <p:nvPr/>
        </p:nvSpPr>
        <p:spPr>
          <a:xfrm>
            <a:off x="2491011" y="3006583"/>
            <a:ext cx="4572000" cy="2271713"/>
          </a:xfrm>
          <a:custGeom>
            <a:avLst/>
            <a:gdLst>
              <a:gd name="connsiteX0" fmla="*/ 1757363 w 4572000"/>
              <a:gd name="connsiteY0" fmla="*/ 185738 h 2271713"/>
              <a:gd name="connsiteX1" fmla="*/ 1600200 w 4572000"/>
              <a:gd name="connsiteY1" fmla="*/ 171450 h 2271713"/>
              <a:gd name="connsiteX2" fmla="*/ 1500188 w 4572000"/>
              <a:gd name="connsiteY2" fmla="*/ 142875 h 2271713"/>
              <a:gd name="connsiteX3" fmla="*/ 1443038 w 4572000"/>
              <a:gd name="connsiteY3" fmla="*/ 114300 h 2271713"/>
              <a:gd name="connsiteX4" fmla="*/ 1343025 w 4572000"/>
              <a:gd name="connsiteY4" fmla="*/ 85725 h 2271713"/>
              <a:gd name="connsiteX5" fmla="*/ 1228725 w 4572000"/>
              <a:gd name="connsiteY5" fmla="*/ 42863 h 2271713"/>
              <a:gd name="connsiteX6" fmla="*/ 1157288 w 4572000"/>
              <a:gd name="connsiteY6" fmla="*/ 28575 h 2271713"/>
              <a:gd name="connsiteX7" fmla="*/ 1114425 w 4572000"/>
              <a:gd name="connsiteY7" fmla="*/ 14288 h 2271713"/>
              <a:gd name="connsiteX8" fmla="*/ 1000125 w 4572000"/>
              <a:gd name="connsiteY8" fmla="*/ 0 h 2271713"/>
              <a:gd name="connsiteX9" fmla="*/ 571500 w 4572000"/>
              <a:gd name="connsiteY9" fmla="*/ 14288 h 2271713"/>
              <a:gd name="connsiteX10" fmla="*/ 528638 w 4572000"/>
              <a:gd name="connsiteY10" fmla="*/ 28575 h 2271713"/>
              <a:gd name="connsiteX11" fmla="*/ 442913 w 4572000"/>
              <a:gd name="connsiteY11" fmla="*/ 85725 h 2271713"/>
              <a:gd name="connsiteX12" fmla="*/ 328613 w 4572000"/>
              <a:gd name="connsiteY12" fmla="*/ 200025 h 2271713"/>
              <a:gd name="connsiteX13" fmla="*/ 257175 w 4572000"/>
              <a:gd name="connsiteY13" fmla="*/ 314325 h 2271713"/>
              <a:gd name="connsiteX14" fmla="*/ 228600 w 4572000"/>
              <a:gd name="connsiteY14" fmla="*/ 371475 h 2271713"/>
              <a:gd name="connsiteX15" fmla="*/ 128588 w 4572000"/>
              <a:gd name="connsiteY15" fmla="*/ 485775 h 2271713"/>
              <a:gd name="connsiteX16" fmla="*/ 100013 w 4572000"/>
              <a:gd name="connsiteY16" fmla="*/ 542925 h 2271713"/>
              <a:gd name="connsiteX17" fmla="*/ 28575 w 4572000"/>
              <a:gd name="connsiteY17" fmla="*/ 671513 h 2271713"/>
              <a:gd name="connsiteX18" fmla="*/ 0 w 4572000"/>
              <a:gd name="connsiteY18" fmla="*/ 785813 h 2271713"/>
              <a:gd name="connsiteX19" fmla="*/ 28575 w 4572000"/>
              <a:gd name="connsiteY19" fmla="*/ 1000125 h 2271713"/>
              <a:gd name="connsiteX20" fmla="*/ 42863 w 4572000"/>
              <a:gd name="connsiteY20" fmla="*/ 1057275 h 2271713"/>
              <a:gd name="connsiteX21" fmla="*/ 85725 w 4572000"/>
              <a:gd name="connsiteY21" fmla="*/ 1114425 h 2271713"/>
              <a:gd name="connsiteX22" fmla="*/ 142875 w 4572000"/>
              <a:gd name="connsiteY22" fmla="*/ 1200150 h 2271713"/>
              <a:gd name="connsiteX23" fmla="*/ 171450 w 4572000"/>
              <a:gd name="connsiteY23" fmla="*/ 1243013 h 2271713"/>
              <a:gd name="connsiteX24" fmla="*/ 285750 w 4572000"/>
              <a:gd name="connsiteY24" fmla="*/ 1343025 h 2271713"/>
              <a:gd name="connsiteX25" fmla="*/ 357188 w 4572000"/>
              <a:gd name="connsiteY25" fmla="*/ 1400175 h 2271713"/>
              <a:gd name="connsiteX26" fmla="*/ 385763 w 4572000"/>
              <a:gd name="connsiteY26" fmla="*/ 1443038 h 2271713"/>
              <a:gd name="connsiteX27" fmla="*/ 428625 w 4572000"/>
              <a:gd name="connsiteY27" fmla="*/ 1471613 h 2271713"/>
              <a:gd name="connsiteX28" fmla="*/ 500063 w 4572000"/>
              <a:gd name="connsiteY28" fmla="*/ 1543050 h 2271713"/>
              <a:gd name="connsiteX29" fmla="*/ 557213 w 4572000"/>
              <a:gd name="connsiteY29" fmla="*/ 1585913 h 2271713"/>
              <a:gd name="connsiteX30" fmla="*/ 614363 w 4572000"/>
              <a:gd name="connsiteY30" fmla="*/ 1643063 h 2271713"/>
              <a:gd name="connsiteX31" fmla="*/ 671513 w 4572000"/>
              <a:gd name="connsiteY31" fmla="*/ 1685925 h 2271713"/>
              <a:gd name="connsiteX32" fmla="*/ 714375 w 4572000"/>
              <a:gd name="connsiteY32" fmla="*/ 1728788 h 2271713"/>
              <a:gd name="connsiteX33" fmla="*/ 757238 w 4572000"/>
              <a:gd name="connsiteY33" fmla="*/ 1757363 h 2271713"/>
              <a:gd name="connsiteX34" fmla="*/ 842963 w 4572000"/>
              <a:gd name="connsiteY34" fmla="*/ 1828800 h 2271713"/>
              <a:gd name="connsiteX35" fmla="*/ 900113 w 4572000"/>
              <a:gd name="connsiteY35" fmla="*/ 1857375 h 2271713"/>
              <a:gd name="connsiteX36" fmla="*/ 942975 w 4572000"/>
              <a:gd name="connsiteY36" fmla="*/ 1885950 h 2271713"/>
              <a:gd name="connsiteX37" fmla="*/ 1000125 w 4572000"/>
              <a:gd name="connsiteY37" fmla="*/ 1928813 h 2271713"/>
              <a:gd name="connsiteX38" fmla="*/ 1114425 w 4572000"/>
              <a:gd name="connsiteY38" fmla="*/ 1985963 h 2271713"/>
              <a:gd name="connsiteX39" fmla="*/ 1228725 w 4572000"/>
              <a:gd name="connsiteY39" fmla="*/ 2057400 h 2271713"/>
              <a:gd name="connsiteX40" fmla="*/ 1300163 w 4572000"/>
              <a:gd name="connsiteY40" fmla="*/ 2100263 h 2271713"/>
              <a:gd name="connsiteX41" fmla="*/ 1343025 w 4572000"/>
              <a:gd name="connsiteY41" fmla="*/ 2128838 h 2271713"/>
              <a:gd name="connsiteX42" fmla="*/ 1385888 w 4572000"/>
              <a:gd name="connsiteY42" fmla="*/ 2143125 h 2271713"/>
              <a:gd name="connsiteX43" fmla="*/ 1443038 w 4572000"/>
              <a:gd name="connsiteY43" fmla="*/ 2171700 h 2271713"/>
              <a:gd name="connsiteX44" fmla="*/ 1528763 w 4572000"/>
              <a:gd name="connsiteY44" fmla="*/ 2214563 h 2271713"/>
              <a:gd name="connsiteX45" fmla="*/ 1757363 w 4572000"/>
              <a:gd name="connsiteY45" fmla="*/ 2228850 h 2271713"/>
              <a:gd name="connsiteX46" fmla="*/ 1843088 w 4572000"/>
              <a:gd name="connsiteY46" fmla="*/ 2243138 h 2271713"/>
              <a:gd name="connsiteX47" fmla="*/ 2000250 w 4572000"/>
              <a:gd name="connsiteY47" fmla="*/ 2271713 h 2271713"/>
              <a:gd name="connsiteX48" fmla="*/ 2586038 w 4572000"/>
              <a:gd name="connsiteY48" fmla="*/ 2243138 h 2271713"/>
              <a:gd name="connsiteX49" fmla="*/ 2757488 w 4572000"/>
              <a:gd name="connsiteY49" fmla="*/ 2228850 h 2271713"/>
              <a:gd name="connsiteX50" fmla="*/ 3043238 w 4572000"/>
              <a:gd name="connsiteY50" fmla="*/ 2185988 h 2271713"/>
              <a:gd name="connsiteX51" fmla="*/ 3614738 w 4572000"/>
              <a:gd name="connsiteY51" fmla="*/ 2157413 h 2271713"/>
              <a:gd name="connsiteX52" fmla="*/ 3729038 w 4572000"/>
              <a:gd name="connsiteY52" fmla="*/ 2143125 h 2271713"/>
              <a:gd name="connsiteX53" fmla="*/ 4371975 w 4572000"/>
              <a:gd name="connsiteY53" fmla="*/ 2100263 h 2271713"/>
              <a:gd name="connsiteX54" fmla="*/ 4386263 w 4572000"/>
              <a:gd name="connsiteY54" fmla="*/ 2057400 h 2271713"/>
              <a:gd name="connsiteX55" fmla="*/ 4443413 w 4572000"/>
              <a:gd name="connsiteY55" fmla="*/ 1943100 h 2271713"/>
              <a:gd name="connsiteX56" fmla="*/ 4471988 w 4572000"/>
              <a:gd name="connsiteY56" fmla="*/ 1885950 h 2271713"/>
              <a:gd name="connsiteX57" fmla="*/ 4529138 w 4572000"/>
              <a:gd name="connsiteY57" fmla="*/ 1757363 h 2271713"/>
              <a:gd name="connsiteX58" fmla="*/ 4543425 w 4572000"/>
              <a:gd name="connsiteY58" fmla="*/ 1700213 h 2271713"/>
              <a:gd name="connsiteX59" fmla="*/ 4572000 w 4572000"/>
              <a:gd name="connsiteY59" fmla="*/ 1614488 h 2271713"/>
              <a:gd name="connsiteX60" fmla="*/ 4529138 w 4572000"/>
              <a:gd name="connsiteY60" fmla="*/ 1343025 h 2271713"/>
              <a:gd name="connsiteX61" fmla="*/ 4486275 w 4572000"/>
              <a:gd name="connsiteY61" fmla="*/ 1243013 h 2271713"/>
              <a:gd name="connsiteX62" fmla="*/ 4443413 w 4572000"/>
              <a:gd name="connsiteY62" fmla="*/ 1228725 h 2271713"/>
              <a:gd name="connsiteX63" fmla="*/ 4357688 w 4572000"/>
              <a:gd name="connsiteY63" fmla="*/ 1185863 h 2271713"/>
              <a:gd name="connsiteX64" fmla="*/ 4129088 w 4572000"/>
              <a:gd name="connsiteY64" fmla="*/ 1171575 h 2271713"/>
              <a:gd name="connsiteX65" fmla="*/ 4043363 w 4572000"/>
              <a:gd name="connsiteY65" fmla="*/ 1143000 h 2271713"/>
              <a:gd name="connsiteX66" fmla="*/ 4000500 w 4572000"/>
              <a:gd name="connsiteY66" fmla="*/ 1128713 h 2271713"/>
              <a:gd name="connsiteX67" fmla="*/ 3914775 w 4572000"/>
              <a:gd name="connsiteY67" fmla="*/ 1085850 h 2271713"/>
              <a:gd name="connsiteX68" fmla="*/ 3871913 w 4572000"/>
              <a:gd name="connsiteY68" fmla="*/ 1057275 h 2271713"/>
              <a:gd name="connsiteX69" fmla="*/ 3814763 w 4572000"/>
              <a:gd name="connsiteY69" fmla="*/ 1042988 h 2271713"/>
              <a:gd name="connsiteX70" fmla="*/ 3771900 w 4572000"/>
              <a:gd name="connsiteY70" fmla="*/ 1028700 h 2271713"/>
              <a:gd name="connsiteX71" fmla="*/ 3671888 w 4572000"/>
              <a:gd name="connsiteY71" fmla="*/ 985838 h 2271713"/>
              <a:gd name="connsiteX72" fmla="*/ 3614738 w 4572000"/>
              <a:gd name="connsiteY72" fmla="*/ 971550 h 2271713"/>
              <a:gd name="connsiteX73" fmla="*/ 3529013 w 4572000"/>
              <a:gd name="connsiteY73" fmla="*/ 928688 h 2271713"/>
              <a:gd name="connsiteX74" fmla="*/ 3328988 w 4572000"/>
              <a:gd name="connsiteY74" fmla="*/ 842963 h 2271713"/>
              <a:gd name="connsiteX75" fmla="*/ 3228975 w 4572000"/>
              <a:gd name="connsiteY75" fmla="*/ 800100 h 2271713"/>
              <a:gd name="connsiteX76" fmla="*/ 3143250 w 4572000"/>
              <a:gd name="connsiteY76" fmla="*/ 771525 h 2271713"/>
              <a:gd name="connsiteX77" fmla="*/ 3000375 w 4572000"/>
              <a:gd name="connsiteY77" fmla="*/ 700088 h 2271713"/>
              <a:gd name="connsiteX78" fmla="*/ 2900363 w 4572000"/>
              <a:gd name="connsiteY78" fmla="*/ 671513 h 2271713"/>
              <a:gd name="connsiteX79" fmla="*/ 2857500 w 4572000"/>
              <a:gd name="connsiteY79" fmla="*/ 642938 h 2271713"/>
              <a:gd name="connsiteX80" fmla="*/ 2728913 w 4572000"/>
              <a:gd name="connsiteY80" fmla="*/ 614363 h 2271713"/>
              <a:gd name="connsiteX81" fmla="*/ 2671763 w 4572000"/>
              <a:gd name="connsiteY81" fmla="*/ 585788 h 2271713"/>
              <a:gd name="connsiteX82" fmla="*/ 2600325 w 4572000"/>
              <a:gd name="connsiteY82" fmla="*/ 571500 h 2271713"/>
              <a:gd name="connsiteX83" fmla="*/ 2457450 w 4572000"/>
              <a:gd name="connsiteY83" fmla="*/ 528638 h 2271713"/>
              <a:gd name="connsiteX84" fmla="*/ 2314575 w 4572000"/>
              <a:gd name="connsiteY84" fmla="*/ 442913 h 2271713"/>
              <a:gd name="connsiteX85" fmla="*/ 2257425 w 4572000"/>
              <a:gd name="connsiteY85" fmla="*/ 414338 h 2271713"/>
              <a:gd name="connsiteX86" fmla="*/ 2085975 w 4572000"/>
              <a:gd name="connsiteY86" fmla="*/ 328613 h 2271713"/>
              <a:gd name="connsiteX87" fmla="*/ 2043113 w 4572000"/>
              <a:gd name="connsiteY87" fmla="*/ 314325 h 2271713"/>
              <a:gd name="connsiteX88" fmla="*/ 2000250 w 4572000"/>
              <a:gd name="connsiteY88" fmla="*/ 300038 h 2271713"/>
              <a:gd name="connsiteX89" fmla="*/ 1914525 w 4572000"/>
              <a:gd name="connsiteY89" fmla="*/ 242888 h 2271713"/>
              <a:gd name="connsiteX90" fmla="*/ 1871663 w 4572000"/>
              <a:gd name="connsiteY90" fmla="*/ 214313 h 2271713"/>
              <a:gd name="connsiteX91" fmla="*/ 1757363 w 4572000"/>
              <a:gd name="connsiteY91" fmla="*/ 185738 h 227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572000" h="2271713">
                <a:moveTo>
                  <a:pt x="1757363" y="185738"/>
                </a:moveTo>
                <a:cubicBezTo>
                  <a:pt x="1704975" y="180975"/>
                  <a:pt x="1652342" y="178402"/>
                  <a:pt x="1600200" y="171450"/>
                </a:cubicBezTo>
                <a:cubicBezTo>
                  <a:pt x="1582653" y="169110"/>
                  <a:pt x="1520098" y="151408"/>
                  <a:pt x="1500188" y="142875"/>
                </a:cubicBezTo>
                <a:cubicBezTo>
                  <a:pt x="1480612" y="134485"/>
                  <a:pt x="1463054" y="121579"/>
                  <a:pt x="1443038" y="114300"/>
                </a:cubicBezTo>
                <a:cubicBezTo>
                  <a:pt x="1410454" y="102451"/>
                  <a:pt x="1375917" y="96689"/>
                  <a:pt x="1343025" y="85725"/>
                </a:cubicBezTo>
                <a:cubicBezTo>
                  <a:pt x="1303670" y="72607"/>
                  <a:pt x="1268868" y="52899"/>
                  <a:pt x="1228725" y="42863"/>
                </a:cubicBezTo>
                <a:cubicBezTo>
                  <a:pt x="1205166" y="36973"/>
                  <a:pt x="1180847" y="34465"/>
                  <a:pt x="1157288" y="28575"/>
                </a:cubicBezTo>
                <a:cubicBezTo>
                  <a:pt x="1142677" y="24922"/>
                  <a:pt x="1129243" y="16982"/>
                  <a:pt x="1114425" y="14288"/>
                </a:cubicBezTo>
                <a:cubicBezTo>
                  <a:pt x="1076648" y="7419"/>
                  <a:pt x="1038225" y="4763"/>
                  <a:pt x="1000125" y="0"/>
                </a:cubicBezTo>
                <a:cubicBezTo>
                  <a:pt x="857250" y="4763"/>
                  <a:pt x="714193" y="5640"/>
                  <a:pt x="571500" y="14288"/>
                </a:cubicBezTo>
                <a:cubicBezTo>
                  <a:pt x="556467" y="15199"/>
                  <a:pt x="541803" y="21261"/>
                  <a:pt x="528638" y="28575"/>
                </a:cubicBezTo>
                <a:cubicBezTo>
                  <a:pt x="498617" y="45253"/>
                  <a:pt x="467197" y="61441"/>
                  <a:pt x="442913" y="85725"/>
                </a:cubicBezTo>
                <a:lnTo>
                  <a:pt x="328613" y="200025"/>
                </a:lnTo>
                <a:cubicBezTo>
                  <a:pt x="299203" y="288254"/>
                  <a:pt x="334827" y="197848"/>
                  <a:pt x="257175" y="314325"/>
                </a:cubicBezTo>
                <a:cubicBezTo>
                  <a:pt x="245361" y="332046"/>
                  <a:pt x="239888" y="353414"/>
                  <a:pt x="228600" y="371475"/>
                </a:cubicBezTo>
                <a:cubicBezTo>
                  <a:pt x="146854" y="502269"/>
                  <a:pt x="228280" y="352853"/>
                  <a:pt x="128588" y="485775"/>
                </a:cubicBezTo>
                <a:cubicBezTo>
                  <a:pt x="115809" y="502814"/>
                  <a:pt x="110971" y="524662"/>
                  <a:pt x="100013" y="542925"/>
                </a:cubicBezTo>
                <a:cubicBezTo>
                  <a:pt x="48167" y="629335"/>
                  <a:pt x="47734" y="601265"/>
                  <a:pt x="28575" y="671513"/>
                </a:cubicBezTo>
                <a:cubicBezTo>
                  <a:pt x="18242" y="709402"/>
                  <a:pt x="0" y="785813"/>
                  <a:pt x="0" y="785813"/>
                </a:cubicBezTo>
                <a:cubicBezTo>
                  <a:pt x="22800" y="1059405"/>
                  <a:pt x="-5754" y="879976"/>
                  <a:pt x="28575" y="1000125"/>
                </a:cubicBezTo>
                <a:cubicBezTo>
                  <a:pt x="33970" y="1019006"/>
                  <a:pt x="34081" y="1039712"/>
                  <a:pt x="42863" y="1057275"/>
                </a:cubicBezTo>
                <a:cubicBezTo>
                  <a:pt x="53512" y="1078573"/>
                  <a:pt x="72070" y="1094917"/>
                  <a:pt x="85725" y="1114425"/>
                </a:cubicBezTo>
                <a:cubicBezTo>
                  <a:pt x="105419" y="1142560"/>
                  <a:pt x="123825" y="1171575"/>
                  <a:pt x="142875" y="1200150"/>
                </a:cubicBezTo>
                <a:cubicBezTo>
                  <a:pt x="152400" y="1214438"/>
                  <a:pt x="157713" y="1232710"/>
                  <a:pt x="171450" y="1243013"/>
                </a:cubicBezTo>
                <a:cubicBezTo>
                  <a:pt x="302469" y="1341276"/>
                  <a:pt x="152572" y="1224645"/>
                  <a:pt x="285750" y="1343025"/>
                </a:cubicBezTo>
                <a:cubicBezTo>
                  <a:pt x="308542" y="1363285"/>
                  <a:pt x="335625" y="1378612"/>
                  <a:pt x="357188" y="1400175"/>
                </a:cubicBezTo>
                <a:cubicBezTo>
                  <a:pt x="369330" y="1412317"/>
                  <a:pt x="373621" y="1430896"/>
                  <a:pt x="385763" y="1443038"/>
                </a:cubicBezTo>
                <a:cubicBezTo>
                  <a:pt x="397905" y="1455180"/>
                  <a:pt x="415702" y="1460306"/>
                  <a:pt x="428625" y="1471613"/>
                </a:cubicBezTo>
                <a:cubicBezTo>
                  <a:pt x="453969" y="1493789"/>
                  <a:pt x="474893" y="1520677"/>
                  <a:pt x="500063" y="1543050"/>
                </a:cubicBezTo>
                <a:cubicBezTo>
                  <a:pt x="517861" y="1558870"/>
                  <a:pt x="539292" y="1570232"/>
                  <a:pt x="557213" y="1585913"/>
                </a:cubicBezTo>
                <a:cubicBezTo>
                  <a:pt x="577488" y="1603654"/>
                  <a:pt x="594088" y="1625322"/>
                  <a:pt x="614363" y="1643063"/>
                </a:cubicBezTo>
                <a:cubicBezTo>
                  <a:pt x="632284" y="1658744"/>
                  <a:pt x="653433" y="1670428"/>
                  <a:pt x="671513" y="1685925"/>
                </a:cubicBezTo>
                <a:cubicBezTo>
                  <a:pt x="686854" y="1699075"/>
                  <a:pt x="698853" y="1715853"/>
                  <a:pt x="714375" y="1728788"/>
                </a:cubicBezTo>
                <a:cubicBezTo>
                  <a:pt x="727567" y="1739781"/>
                  <a:pt x="743684" y="1746821"/>
                  <a:pt x="757238" y="1757363"/>
                </a:cubicBezTo>
                <a:cubicBezTo>
                  <a:pt x="786599" y="1780199"/>
                  <a:pt x="812491" y="1807469"/>
                  <a:pt x="842963" y="1828800"/>
                </a:cubicBezTo>
                <a:cubicBezTo>
                  <a:pt x="860411" y="1841014"/>
                  <a:pt x="881621" y="1846808"/>
                  <a:pt x="900113" y="1857375"/>
                </a:cubicBezTo>
                <a:cubicBezTo>
                  <a:pt x="915022" y="1865894"/>
                  <a:pt x="929002" y="1875969"/>
                  <a:pt x="942975" y="1885950"/>
                </a:cubicBezTo>
                <a:cubicBezTo>
                  <a:pt x="962352" y="1899791"/>
                  <a:pt x="979556" y="1916814"/>
                  <a:pt x="1000125" y="1928813"/>
                </a:cubicBezTo>
                <a:cubicBezTo>
                  <a:pt x="1036919" y="1950277"/>
                  <a:pt x="1080347" y="1960405"/>
                  <a:pt x="1114425" y="1985963"/>
                </a:cubicBezTo>
                <a:cubicBezTo>
                  <a:pt x="1213675" y="2060400"/>
                  <a:pt x="1127861" y="2001364"/>
                  <a:pt x="1228725" y="2057400"/>
                </a:cubicBezTo>
                <a:cubicBezTo>
                  <a:pt x="1253000" y="2070886"/>
                  <a:pt x="1276614" y="2085545"/>
                  <a:pt x="1300163" y="2100263"/>
                </a:cubicBezTo>
                <a:cubicBezTo>
                  <a:pt x="1314724" y="2109364"/>
                  <a:pt x="1327666" y="2121159"/>
                  <a:pt x="1343025" y="2128838"/>
                </a:cubicBezTo>
                <a:cubicBezTo>
                  <a:pt x="1356496" y="2135573"/>
                  <a:pt x="1372045" y="2137192"/>
                  <a:pt x="1385888" y="2143125"/>
                </a:cubicBezTo>
                <a:cubicBezTo>
                  <a:pt x="1405465" y="2151515"/>
                  <a:pt x="1424546" y="2161133"/>
                  <a:pt x="1443038" y="2171700"/>
                </a:cubicBezTo>
                <a:cubicBezTo>
                  <a:pt x="1476751" y="2190965"/>
                  <a:pt x="1488625" y="2210338"/>
                  <a:pt x="1528763" y="2214563"/>
                </a:cubicBezTo>
                <a:cubicBezTo>
                  <a:pt x="1604692" y="2222556"/>
                  <a:pt x="1681163" y="2224088"/>
                  <a:pt x="1757363" y="2228850"/>
                </a:cubicBezTo>
                <a:lnTo>
                  <a:pt x="1843088" y="2243138"/>
                </a:lnTo>
                <a:cubicBezTo>
                  <a:pt x="2062745" y="2283076"/>
                  <a:pt x="1747642" y="2229610"/>
                  <a:pt x="2000250" y="2271713"/>
                </a:cubicBezTo>
                <a:cubicBezTo>
                  <a:pt x="2237003" y="2261848"/>
                  <a:pt x="2361648" y="2258613"/>
                  <a:pt x="2586038" y="2243138"/>
                </a:cubicBezTo>
                <a:cubicBezTo>
                  <a:pt x="2643250" y="2239192"/>
                  <a:pt x="2700455" y="2234853"/>
                  <a:pt x="2757488" y="2228850"/>
                </a:cubicBezTo>
                <a:cubicBezTo>
                  <a:pt x="2853342" y="2218760"/>
                  <a:pt x="2947444" y="2196632"/>
                  <a:pt x="3043238" y="2185988"/>
                </a:cubicBezTo>
                <a:cubicBezTo>
                  <a:pt x="3260325" y="2161867"/>
                  <a:pt x="3351961" y="2166474"/>
                  <a:pt x="3614738" y="2157413"/>
                </a:cubicBezTo>
                <a:cubicBezTo>
                  <a:pt x="3652838" y="2152650"/>
                  <a:pt x="3690672" y="2144660"/>
                  <a:pt x="3729038" y="2143125"/>
                </a:cubicBezTo>
                <a:cubicBezTo>
                  <a:pt x="4362227" y="2117797"/>
                  <a:pt x="4161267" y="2240737"/>
                  <a:pt x="4371975" y="2100263"/>
                </a:cubicBezTo>
                <a:cubicBezTo>
                  <a:pt x="4376738" y="2085975"/>
                  <a:pt x="4380031" y="2071111"/>
                  <a:pt x="4386263" y="2057400"/>
                </a:cubicBezTo>
                <a:cubicBezTo>
                  <a:pt x="4403890" y="2018621"/>
                  <a:pt x="4424363" y="1981200"/>
                  <a:pt x="4443413" y="1943100"/>
                </a:cubicBezTo>
                <a:lnTo>
                  <a:pt x="4471988" y="1885950"/>
                </a:lnTo>
                <a:cubicBezTo>
                  <a:pt x="4496882" y="1836162"/>
                  <a:pt x="4510896" y="1812088"/>
                  <a:pt x="4529138" y="1757363"/>
                </a:cubicBezTo>
                <a:cubicBezTo>
                  <a:pt x="4535347" y="1738734"/>
                  <a:pt x="4537783" y="1719021"/>
                  <a:pt x="4543425" y="1700213"/>
                </a:cubicBezTo>
                <a:cubicBezTo>
                  <a:pt x="4552080" y="1671363"/>
                  <a:pt x="4572000" y="1614488"/>
                  <a:pt x="4572000" y="1614488"/>
                </a:cubicBezTo>
                <a:cubicBezTo>
                  <a:pt x="4544362" y="1255179"/>
                  <a:pt x="4582705" y="1557286"/>
                  <a:pt x="4529138" y="1343025"/>
                </a:cubicBezTo>
                <a:cubicBezTo>
                  <a:pt x="4520558" y="1308707"/>
                  <a:pt x="4517109" y="1267680"/>
                  <a:pt x="4486275" y="1243013"/>
                </a:cubicBezTo>
                <a:cubicBezTo>
                  <a:pt x="4474515" y="1233605"/>
                  <a:pt x="4456883" y="1235460"/>
                  <a:pt x="4443413" y="1228725"/>
                </a:cubicBezTo>
                <a:cubicBezTo>
                  <a:pt x="4403600" y="1208818"/>
                  <a:pt x="4403176" y="1190651"/>
                  <a:pt x="4357688" y="1185863"/>
                </a:cubicBezTo>
                <a:cubicBezTo>
                  <a:pt x="4281759" y="1177870"/>
                  <a:pt x="4205288" y="1176338"/>
                  <a:pt x="4129088" y="1171575"/>
                </a:cubicBezTo>
                <a:lnTo>
                  <a:pt x="4043363" y="1143000"/>
                </a:lnTo>
                <a:lnTo>
                  <a:pt x="4000500" y="1128713"/>
                </a:lnTo>
                <a:cubicBezTo>
                  <a:pt x="3877665" y="1046822"/>
                  <a:pt x="4033080" y="1145003"/>
                  <a:pt x="3914775" y="1085850"/>
                </a:cubicBezTo>
                <a:cubicBezTo>
                  <a:pt x="3899417" y="1078171"/>
                  <a:pt x="3887696" y="1064039"/>
                  <a:pt x="3871913" y="1057275"/>
                </a:cubicBezTo>
                <a:cubicBezTo>
                  <a:pt x="3853864" y="1049540"/>
                  <a:pt x="3833644" y="1048382"/>
                  <a:pt x="3814763" y="1042988"/>
                </a:cubicBezTo>
                <a:cubicBezTo>
                  <a:pt x="3800282" y="1038851"/>
                  <a:pt x="3785883" y="1034293"/>
                  <a:pt x="3771900" y="1028700"/>
                </a:cubicBezTo>
                <a:cubicBezTo>
                  <a:pt x="3738224" y="1015230"/>
                  <a:pt x="3705974" y="998233"/>
                  <a:pt x="3671888" y="985838"/>
                </a:cubicBezTo>
                <a:cubicBezTo>
                  <a:pt x="3653434" y="979127"/>
                  <a:pt x="3632970" y="978843"/>
                  <a:pt x="3614738" y="971550"/>
                </a:cubicBezTo>
                <a:cubicBezTo>
                  <a:pt x="3585075" y="959685"/>
                  <a:pt x="3558147" y="941798"/>
                  <a:pt x="3529013" y="928688"/>
                </a:cubicBezTo>
                <a:cubicBezTo>
                  <a:pt x="3462862" y="898920"/>
                  <a:pt x="3395663" y="871538"/>
                  <a:pt x="3328988" y="842963"/>
                </a:cubicBezTo>
                <a:cubicBezTo>
                  <a:pt x="3295650" y="828675"/>
                  <a:pt x="3263384" y="811570"/>
                  <a:pt x="3228975" y="800100"/>
                </a:cubicBezTo>
                <a:cubicBezTo>
                  <a:pt x="3200400" y="790575"/>
                  <a:pt x="3170845" y="783598"/>
                  <a:pt x="3143250" y="771525"/>
                </a:cubicBezTo>
                <a:cubicBezTo>
                  <a:pt x="3094468" y="750183"/>
                  <a:pt x="3052031" y="713003"/>
                  <a:pt x="3000375" y="700088"/>
                </a:cubicBezTo>
                <a:cubicBezTo>
                  <a:pt x="2928615" y="682147"/>
                  <a:pt x="2961854" y="692009"/>
                  <a:pt x="2900363" y="671513"/>
                </a:cubicBezTo>
                <a:cubicBezTo>
                  <a:pt x="2886075" y="661988"/>
                  <a:pt x="2873283" y="649702"/>
                  <a:pt x="2857500" y="642938"/>
                </a:cubicBezTo>
                <a:cubicBezTo>
                  <a:pt x="2839841" y="635370"/>
                  <a:pt x="2741633" y="616907"/>
                  <a:pt x="2728913" y="614363"/>
                </a:cubicBezTo>
                <a:cubicBezTo>
                  <a:pt x="2709863" y="604838"/>
                  <a:pt x="2691969" y="592523"/>
                  <a:pt x="2671763" y="585788"/>
                </a:cubicBezTo>
                <a:cubicBezTo>
                  <a:pt x="2648725" y="578109"/>
                  <a:pt x="2624031" y="576768"/>
                  <a:pt x="2600325" y="571500"/>
                </a:cubicBezTo>
                <a:cubicBezTo>
                  <a:pt x="2563406" y="563296"/>
                  <a:pt x="2485947" y="542886"/>
                  <a:pt x="2457450" y="528638"/>
                </a:cubicBezTo>
                <a:cubicBezTo>
                  <a:pt x="2326813" y="463319"/>
                  <a:pt x="2486986" y="546359"/>
                  <a:pt x="2314575" y="442913"/>
                </a:cubicBezTo>
                <a:cubicBezTo>
                  <a:pt x="2296312" y="431955"/>
                  <a:pt x="2275688" y="425296"/>
                  <a:pt x="2257425" y="414338"/>
                </a:cubicBezTo>
                <a:cubicBezTo>
                  <a:pt x="2118938" y="331246"/>
                  <a:pt x="2228575" y="376147"/>
                  <a:pt x="2085975" y="328613"/>
                </a:cubicBezTo>
                <a:lnTo>
                  <a:pt x="2043113" y="314325"/>
                </a:lnTo>
                <a:lnTo>
                  <a:pt x="2000250" y="300038"/>
                </a:lnTo>
                <a:lnTo>
                  <a:pt x="1914525" y="242888"/>
                </a:lnTo>
                <a:cubicBezTo>
                  <a:pt x="1900238" y="233363"/>
                  <a:pt x="1888834" y="214313"/>
                  <a:pt x="1871663" y="214313"/>
                </a:cubicBezTo>
                <a:lnTo>
                  <a:pt x="1757363" y="185738"/>
                </a:lnTo>
                <a:close/>
              </a:path>
            </a:pathLst>
          </a:custGeom>
          <a:solidFill>
            <a:schemeClr val="accent2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1A7E6-3055-4C58-9B15-27632E6F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94E-4CB9-9F4B-B6EC-6C818D83DFB2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8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1" y="1253331"/>
            <a:ext cx="1085608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7200" dirty="0"/>
              <a:t>Previous Lecture:</a:t>
            </a:r>
          </a:p>
          <a:p>
            <a:pPr marL="0" indent="0">
              <a:buNone/>
            </a:pPr>
            <a:r>
              <a:rPr lang="en-GB" sz="7200" dirty="0"/>
              <a:t>Networked Data and Models</a:t>
            </a:r>
          </a:p>
          <a:p>
            <a:pPr marL="0" indent="0">
              <a:buNone/>
            </a:pPr>
            <a:endParaRPr lang="en-GB" sz="7200" dirty="0"/>
          </a:p>
          <a:p>
            <a:pPr marL="0" indent="0">
              <a:buNone/>
            </a:pPr>
            <a:r>
              <a:rPr lang="en-GB" sz="7200" dirty="0"/>
              <a:t>Today: </a:t>
            </a:r>
          </a:p>
          <a:p>
            <a:pPr marL="0" indent="0">
              <a:buNone/>
            </a:pPr>
            <a:r>
              <a:rPr lang="en-GB" sz="7200" dirty="0"/>
              <a:t>Loss and Optimization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3/20/23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81594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325661" y="324465"/>
            <a:ext cx="10781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Generalized Convex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7891-109C-1D46-B99F-2EB5BEB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8E9CA-AD8A-104A-AF2C-D5FF0E6B4AA5}"/>
              </a:ext>
            </a:extLst>
          </p:cNvPr>
          <p:cNvSpPr txBox="1"/>
          <p:nvPr/>
        </p:nvSpPr>
        <p:spPr>
          <a:xfrm>
            <a:off x="5903675" y="2700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4760-512B-B8E5-A15C-31CD692AAFB1}"/>
                  </a:ext>
                </a:extLst>
              </p:cNvPr>
              <p:cNvSpPr txBox="1"/>
              <p:nvPr/>
            </p:nvSpPr>
            <p:spPr>
              <a:xfrm>
                <a:off x="195269" y="2224354"/>
                <a:ext cx="11601541" cy="209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l-GR" sz="4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l-GR" sz="4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de-DE" sz="4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GB" sz="4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4760-512B-B8E5-A15C-31CD692AA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69" y="2224354"/>
                <a:ext cx="11601541" cy="2093330"/>
              </a:xfrm>
              <a:prstGeom prst="rect">
                <a:avLst/>
              </a:prstGeom>
              <a:blipFill>
                <a:blip r:embed="rId3"/>
                <a:stretch>
                  <a:fillRect l="-8534" t="-115152" b="-142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FCFB5F8-B343-E8B7-0607-AC25319063EF}"/>
              </a:ext>
            </a:extLst>
          </p:cNvPr>
          <p:cNvSpPr txBox="1"/>
          <p:nvPr/>
        </p:nvSpPr>
        <p:spPr>
          <a:xfrm>
            <a:off x="437737" y="4474019"/>
            <a:ext cx="11601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D. Sun, K.-C. </a:t>
            </a:r>
            <a:r>
              <a:rPr lang="en-GB" sz="3200" dirty="0" err="1"/>
              <a:t>Toh</a:t>
            </a:r>
            <a:r>
              <a:rPr lang="en-GB" sz="3200" dirty="0"/>
              <a:t>, Y. Yuan; </a:t>
            </a:r>
          </a:p>
          <a:p>
            <a:r>
              <a:rPr lang="en-GB" sz="3200" b="1" dirty="0"/>
              <a:t>Convex Clustering: Model, Theoretical Guarantee and Efficient Algorithm</a:t>
            </a:r>
            <a:r>
              <a:rPr lang="en-GB" sz="3200" dirty="0"/>
              <a:t>, JMLR, 22(9):1−32, 2021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45511-961F-6311-901F-15EB7E38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55F3-96DE-6A4A-8296-79A62F8B4441}" type="datetime1">
              <a:rPr lang="en-US" smtClean="0"/>
              <a:t>3/20/23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0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104161" y="182013"/>
            <a:ext cx="110385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(Probabilistic) Graphical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7891-109C-1D46-B99F-2EB5BEB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31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FDCDF-2921-EF08-18B0-6C9E308212EC}"/>
              </a:ext>
            </a:extLst>
          </p:cNvPr>
          <p:cNvSpPr/>
          <p:nvPr/>
        </p:nvSpPr>
        <p:spPr>
          <a:xfrm>
            <a:off x="8585450" y="158986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2ACD50-1330-3911-D9C7-0A3E96AC7D08}"/>
              </a:ext>
            </a:extLst>
          </p:cNvPr>
          <p:cNvSpPr/>
          <p:nvPr/>
        </p:nvSpPr>
        <p:spPr>
          <a:xfrm>
            <a:off x="7366000" y="268352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769A9C-8DE5-2285-0FB1-E252589C3547}"/>
              </a:ext>
            </a:extLst>
          </p:cNvPr>
          <p:cNvSpPr/>
          <p:nvPr/>
        </p:nvSpPr>
        <p:spPr>
          <a:xfrm>
            <a:off x="6865551" y="413218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71A85E-FDF6-AE6F-1B22-64ACFBF6AD35}"/>
              </a:ext>
            </a:extLst>
          </p:cNvPr>
          <p:cNvCxnSpPr>
            <a:cxnSpLocks/>
          </p:cNvCxnSpPr>
          <p:nvPr/>
        </p:nvCxnSpPr>
        <p:spPr>
          <a:xfrm flipH="1">
            <a:off x="7718807" y="2038251"/>
            <a:ext cx="1207804" cy="8991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C4740F-FA2A-03DA-5FE2-C6AFCC177886}"/>
              </a:ext>
            </a:extLst>
          </p:cNvPr>
          <p:cNvCxnSpPr>
            <a:cxnSpLocks/>
          </p:cNvCxnSpPr>
          <p:nvPr/>
        </p:nvCxnSpPr>
        <p:spPr>
          <a:xfrm flipV="1">
            <a:off x="7149798" y="2942063"/>
            <a:ext cx="533704" cy="158632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128B13A-92CE-79ED-1453-C95801B5944D}"/>
              </a:ext>
            </a:extLst>
          </p:cNvPr>
          <p:cNvSpPr/>
          <p:nvPr/>
        </p:nvSpPr>
        <p:spPr>
          <a:xfrm>
            <a:off x="10426891" y="248781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B21510-A809-25F1-53C2-7A4938A2EA94}"/>
              </a:ext>
            </a:extLst>
          </p:cNvPr>
          <p:cNvCxnSpPr>
            <a:cxnSpLocks/>
          </p:cNvCxnSpPr>
          <p:nvPr/>
        </p:nvCxnSpPr>
        <p:spPr>
          <a:xfrm flipH="1">
            <a:off x="7712752" y="2809815"/>
            <a:ext cx="3134978" cy="2596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C42482-9CC6-45F7-C913-421244A7C176}"/>
              </a:ext>
            </a:extLst>
          </p:cNvPr>
          <p:cNvCxnSpPr>
            <a:cxnSpLocks/>
          </p:cNvCxnSpPr>
          <p:nvPr/>
        </p:nvCxnSpPr>
        <p:spPr>
          <a:xfrm>
            <a:off x="8966450" y="2038251"/>
            <a:ext cx="1841441" cy="7006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4BD3E9-57FB-1B19-804A-13D54F12D5ED}"/>
              </a:ext>
            </a:extLst>
          </p:cNvPr>
          <p:cNvSpPr txBox="1"/>
          <p:nvPr/>
        </p:nvSpPr>
        <p:spPr>
          <a:xfrm>
            <a:off x="233942" y="1461819"/>
            <a:ext cx="76941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separate prob. space for each local dataset </a:t>
            </a:r>
          </a:p>
          <a:p>
            <a:endParaRPr lang="en-GB" sz="2800" dirty="0"/>
          </a:p>
          <a:p>
            <a:r>
              <a:rPr lang="en-GB" sz="3600" dirty="0"/>
              <a:t>traditionally, PGMs use a common </a:t>
            </a:r>
          </a:p>
          <a:p>
            <a:r>
              <a:rPr lang="en-GB" sz="3600" dirty="0"/>
              <a:t>prob. space for all local 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5D2BF-A4F9-C5B6-A627-E8E09712E54F}"/>
                  </a:ext>
                </a:extLst>
              </p:cNvPr>
              <p:cNvSpPr txBox="1"/>
              <p:nvPr/>
            </p:nvSpPr>
            <p:spPr>
              <a:xfrm>
                <a:off x="7967896" y="3195259"/>
                <a:ext cx="2220095" cy="586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5D2BF-A4F9-C5B6-A627-E8E09712E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896" y="3195259"/>
                <a:ext cx="2220095" cy="586827"/>
              </a:xfrm>
              <a:prstGeom prst="rect">
                <a:avLst/>
              </a:prstGeom>
              <a:blipFill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AB7F67-0D97-B97C-832A-DF5DA5857C96}"/>
                  </a:ext>
                </a:extLst>
              </p:cNvPr>
              <p:cNvSpPr txBox="1"/>
              <p:nvPr/>
            </p:nvSpPr>
            <p:spPr>
              <a:xfrm>
                <a:off x="7602955" y="4287405"/>
                <a:ext cx="2284215" cy="586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AB7F67-0D97-B97C-832A-DF5DA5857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55" y="4287405"/>
                <a:ext cx="2284215" cy="586827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0C58BF7-FEAB-4D13-6806-B7A76539C4E8}"/>
              </a:ext>
            </a:extLst>
          </p:cNvPr>
          <p:cNvSpPr txBox="1"/>
          <p:nvPr/>
        </p:nvSpPr>
        <p:spPr>
          <a:xfrm>
            <a:off x="550174" y="4922272"/>
            <a:ext cx="10146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AJ, "</a:t>
            </a:r>
            <a:r>
              <a:rPr lang="en-GB" sz="2800" b="1" dirty="0"/>
              <a:t>Networked Exponential Families for Big Data Over Networks</a:t>
            </a:r>
            <a:r>
              <a:rPr lang="en-GB" sz="2800" dirty="0"/>
              <a:t>," in </a:t>
            </a:r>
            <a:r>
              <a:rPr lang="en-GB" sz="2800" i="1" dirty="0"/>
              <a:t>IEEE Access</a:t>
            </a:r>
            <a:r>
              <a:rPr lang="en-GB" sz="2800" dirty="0"/>
              <a:t>, vol. 8, pp. 202897-202909, 2020, </a:t>
            </a:r>
            <a:r>
              <a:rPr lang="en-GB" sz="2800" dirty="0" err="1"/>
              <a:t>doi</a:t>
            </a:r>
            <a:r>
              <a:rPr lang="en-GB" sz="2800" dirty="0"/>
              <a:t>: 10.1109/ACCESS.2020.3033817.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5D231BA-A298-1CFB-CA77-31FE0698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F60-2142-794A-9ED6-AD96146A77ED}" type="datetime1">
              <a:rPr lang="en-US" smtClean="0"/>
              <a:t>3/20/23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3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550514" y="200729"/>
            <a:ext cx="11249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Approx. Hierarch. Bayes’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7891-109C-1D46-B99F-2EB5BEB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32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FDCDF-2921-EF08-18B0-6C9E308212EC}"/>
              </a:ext>
            </a:extLst>
          </p:cNvPr>
          <p:cNvSpPr/>
          <p:nvPr/>
        </p:nvSpPr>
        <p:spPr>
          <a:xfrm>
            <a:off x="8585450" y="158986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2ACD50-1330-3911-D9C7-0A3E96AC7D08}"/>
              </a:ext>
            </a:extLst>
          </p:cNvPr>
          <p:cNvSpPr/>
          <p:nvPr/>
        </p:nvSpPr>
        <p:spPr>
          <a:xfrm>
            <a:off x="7366000" y="268352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5CE24E-EDA9-0B78-1D61-6BBEDA19B9A0}"/>
              </a:ext>
            </a:extLst>
          </p:cNvPr>
          <p:cNvSpPr/>
          <p:nvPr/>
        </p:nvSpPr>
        <p:spPr>
          <a:xfrm>
            <a:off x="2943143" y="349955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AFA4E9-E162-7F92-9865-58CB505F52B4}"/>
              </a:ext>
            </a:extLst>
          </p:cNvPr>
          <p:cNvSpPr/>
          <p:nvPr/>
        </p:nvSpPr>
        <p:spPr>
          <a:xfrm>
            <a:off x="4626936" y="450843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769A9C-8DE5-2285-0FB1-E252589C3547}"/>
              </a:ext>
            </a:extLst>
          </p:cNvPr>
          <p:cNvSpPr/>
          <p:nvPr/>
        </p:nvSpPr>
        <p:spPr>
          <a:xfrm>
            <a:off x="5978445" y="372839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71A85E-FDF6-AE6F-1B22-64ACFBF6AD35}"/>
              </a:ext>
            </a:extLst>
          </p:cNvPr>
          <p:cNvCxnSpPr>
            <a:cxnSpLocks/>
          </p:cNvCxnSpPr>
          <p:nvPr/>
        </p:nvCxnSpPr>
        <p:spPr>
          <a:xfrm flipH="1">
            <a:off x="7718807" y="2038251"/>
            <a:ext cx="1207804" cy="8991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C4740F-FA2A-03DA-5FE2-C6AFCC177886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6628853" y="2942063"/>
            <a:ext cx="1054649" cy="8867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FA5B28-85A3-F81F-48CD-385923D379CB}"/>
              </a:ext>
            </a:extLst>
          </p:cNvPr>
          <p:cNvCxnSpPr>
            <a:cxnSpLocks/>
          </p:cNvCxnSpPr>
          <p:nvPr/>
        </p:nvCxnSpPr>
        <p:spPr>
          <a:xfrm flipV="1">
            <a:off x="5154150" y="4233005"/>
            <a:ext cx="1154494" cy="5528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AD7F1D-A6A8-FA8C-5CE5-98CC237B4B72}"/>
              </a:ext>
            </a:extLst>
          </p:cNvPr>
          <p:cNvCxnSpPr>
            <a:cxnSpLocks/>
          </p:cNvCxnSpPr>
          <p:nvPr/>
        </p:nvCxnSpPr>
        <p:spPr>
          <a:xfrm>
            <a:off x="3324143" y="3763389"/>
            <a:ext cx="2919855" cy="654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CD6034-74E4-3061-826B-8B354F314B4E}"/>
              </a:ext>
            </a:extLst>
          </p:cNvPr>
          <p:cNvCxnSpPr>
            <a:cxnSpLocks/>
          </p:cNvCxnSpPr>
          <p:nvPr/>
        </p:nvCxnSpPr>
        <p:spPr>
          <a:xfrm flipH="1" flipV="1">
            <a:off x="3324143" y="3828831"/>
            <a:ext cx="1646296" cy="95702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A48DA8F5-3971-DB11-2282-1114453AD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243" y="1365593"/>
            <a:ext cx="1207804" cy="7291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F2BA281-0625-1B85-A514-C87057ED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39" y="3728398"/>
            <a:ext cx="1308099" cy="726722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D128B13A-92CE-79ED-1453-C95801B5944D}"/>
              </a:ext>
            </a:extLst>
          </p:cNvPr>
          <p:cNvSpPr/>
          <p:nvPr/>
        </p:nvSpPr>
        <p:spPr>
          <a:xfrm>
            <a:off x="10426891" y="248781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B21510-A809-25F1-53C2-7A4938A2EA94}"/>
              </a:ext>
            </a:extLst>
          </p:cNvPr>
          <p:cNvCxnSpPr>
            <a:cxnSpLocks/>
          </p:cNvCxnSpPr>
          <p:nvPr/>
        </p:nvCxnSpPr>
        <p:spPr>
          <a:xfrm flipH="1">
            <a:off x="7712752" y="2809815"/>
            <a:ext cx="3134978" cy="2596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C42482-9CC6-45F7-C913-421244A7C176}"/>
              </a:ext>
            </a:extLst>
          </p:cNvPr>
          <p:cNvCxnSpPr>
            <a:cxnSpLocks/>
          </p:cNvCxnSpPr>
          <p:nvPr/>
        </p:nvCxnSpPr>
        <p:spPr>
          <a:xfrm>
            <a:off x="8966450" y="2038251"/>
            <a:ext cx="1841441" cy="7006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5FD342-4B45-936B-C637-BE6C1980750F}"/>
                  </a:ext>
                </a:extLst>
              </p:cNvPr>
              <p:cNvSpPr txBox="1"/>
              <p:nvPr/>
            </p:nvSpPr>
            <p:spPr>
              <a:xfrm>
                <a:off x="2218353" y="1708919"/>
                <a:ext cx="14966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8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5FD342-4B45-936B-C637-BE6C1980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53" y="1708919"/>
                <a:ext cx="1496692" cy="738664"/>
              </a:xfrm>
              <a:prstGeom prst="rect">
                <a:avLst/>
              </a:prstGeom>
              <a:blipFill>
                <a:blip r:embed="rId5"/>
                <a:stretch>
                  <a:fillRect l="-9244" t="-1695" r="-14286" b="-35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D8EA74-0E0A-6FF3-45CB-594D1720FB55}"/>
              </a:ext>
            </a:extLst>
          </p:cNvPr>
          <p:cNvCxnSpPr/>
          <p:nvPr/>
        </p:nvCxnSpPr>
        <p:spPr>
          <a:xfrm flipV="1">
            <a:off x="3911600" y="1932761"/>
            <a:ext cx="2984501" cy="161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C8B60B-B0E9-7778-BC58-95D70AD44198}"/>
              </a:ext>
            </a:extLst>
          </p:cNvPr>
          <p:cNvCxnSpPr>
            <a:cxnSpLocks/>
          </p:cNvCxnSpPr>
          <p:nvPr/>
        </p:nvCxnSpPr>
        <p:spPr>
          <a:xfrm>
            <a:off x="3530600" y="2683528"/>
            <a:ext cx="808339" cy="10137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121B7-1A4D-C00D-DB11-9CF6C4F5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6E1-F0E4-3A49-9233-D376B563CEBA}" type="datetime1">
              <a:rPr lang="en-US" smtClean="0"/>
              <a:t>3/20/23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A6095-D04F-D204-C2C8-3597B35D64B9}"/>
              </a:ext>
            </a:extLst>
          </p:cNvPr>
          <p:cNvSpPr txBox="1"/>
          <p:nvPr/>
        </p:nvSpPr>
        <p:spPr>
          <a:xfrm>
            <a:off x="4464465" y="1465310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i.i.d.</a:t>
            </a:r>
            <a:r>
              <a:rPr lang="en-GB" sz="3200" dirty="0"/>
              <a:t> draw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52F88-2528-D3E7-3BAB-A2C7CFC84E28}"/>
              </a:ext>
            </a:extLst>
          </p:cNvPr>
          <p:cNvSpPr txBox="1"/>
          <p:nvPr/>
        </p:nvSpPr>
        <p:spPr>
          <a:xfrm>
            <a:off x="2567106" y="5126497"/>
            <a:ext cx="9178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Lyu</a:t>
            </a:r>
            <a:r>
              <a:rPr lang="en-GB" sz="2800" dirty="0"/>
              <a:t>, B., </a:t>
            </a:r>
            <a:r>
              <a:rPr lang="en-GB" sz="2800" dirty="0" err="1"/>
              <a:t>Hanzely</a:t>
            </a:r>
            <a:r>
              <a:rPr lang="en-GB" sz="2800" dirty="0"/>
              <a:t>, F., and Kolar, M., “Personalized Federated Learning with Multiple Known Clusters”, </a:t>
            </a:r>
            <a:r>
              <a:rPr lang="en-GB" sz="2800" i="1" dirty="0" err="1"/>
              <a:t>arXiv</a:t>
            </a:r>
            <a:r>
              <a:rPr lang="en-GB" sz="2800" i="1" dirty="0"/>
              <a:t> e-prints</a:t>
            </a:r>
            <a:r>
              <a:rPr lang="en-GB" sz="2800" dirty="0"/>
              <a:t>, 2022. doi:10.48550/arXiv.2204.13619.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56C7D-B6A8-C188-BACC-75610A70D61D}"/>
              </a:ext>
            </a:extLst>
          </p:cNvPr>
          <p:cNvSpPr txBox="1"/>
          <p:nvPr/>
        </p:nvSpPr>
        <p:spPr>
          <a:xfrm>
            <a:off x="3911600" y="2687304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i.i.d.</a:t>
            </a:r>
            <a:r>
              <a:rPr lang="en-GB" sz="3200" dirty="0"/>
              <a:t> draw</a:t>
            </a:r>
          </a:p>
        </p:txBody>
      </p:sp>
    </p:spTree>
    <p:extLst>
      <p:ext uri="{BB962C8B-B14F-4D97-AF65-F5344CB8AC3E}">
        <p14:creationId xmlns:p14="http://schemas.microsoft.com/office/powerpoint/2010/main" val="2271403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94213"/>
            <a:ext cx="10874620" cy="115782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+mn-lt"/>
              </a:rPr>
              <a:t>Non-Linear Min-Cost-Flow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D1F0C-CA54-2DC4-B6BE-D771BD9698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757" y="1688949"/>
            <a:ext cx="10740485" cy="1999095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BC45D855-FE2E-B67F-FD57-EB5DC50A3503}"/>
              </a:ext>
            </a:extLst>
          </p:cNvPr>
          <p:cNvSpPr/>
          <p:nvPr/>
        </p:nvSpPr>
        <p:spPr>
          <a:xfrm>
            <a:off x="5970731" y="3966314"/>
            <a:ext cx="395394" cy="356868"/>
          </a:xfrm>
          <a:prstGeom prst="ellipse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4177C93-5016-9531-E088-E07B49BE8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150" y="4612578"/>
            <a:ext cx="894768" cy="82929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DE8FD1-8DEE-E680-0738-7F1D449CE4EC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486150" y="4144748"/>
            <a:ext cx="2484581" cy="1784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909079-6835-7571-71E0-63F018218C79}"/>
              </a:ext>
            </a:extLst>
          </p:cNvPr>
          <p:cNvCxnSpPr>
            <a:cxnSpLocks/>
            <a:stCxn id="56" idx="2"/>
            <a:endCxn id="36" idx="6"/>
          </p:cNvCxnSpPr>
          <p:nvPr/>
        </p:nvCxnSpPr>
        <p:spPr>
          <a:xfrm flipH="1" flipV="1">
            <a:off x="6366125" y="4144748"/>
            <a:ext cx="2406381" cy="601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F490AEE-112A-E7A6-F635-68BAB1F240C9}"/>
              </a:ext>
            </a:extLst>
          </p:cNvPr>
          <p:cNvSpPr/>
          <p:nvPr/>
        </p:nvSpPr>
        <p:spPr>
          <a:xfrm>
            <a:off x="8772506" y="4567796"/>
            <a:ext cx="395394" cy="356868"/>
          </a:xfrm>
          <a:prstGeom prst="ellipse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C093E03-0DC1-7741-4D70-0DFB443EAC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4289" y="3622342"/>
            <a:ext cx="931706" cy="7751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DC4462-4DBF-BE50-BD1A-BB2B28E88148}"/>
              </a:ext>
            </a:extLst>
          </p:cNvPr>
          <p:cNvCxnSpPr>
            <a:cxnSpLocks/>
            <a:stCxn id="36" idx="4"/>
            <a:endCxn id="13" idx="0"/>
          </p:cNvCxnSpPr>
          <p:nvPr/>
        </p:nvCxnSpPr>
        <p:spPr>
          <a:xfrm flipH="1">
            <a:off x="6077405" y="4323182"/>
            <a:ext cx="91023" cy="1257793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eace Sign with solid fill">
            <a:extLst>
              <a:ext uri="{FF2B5EF4-FFF2-40B4-BE49-F238E27FC236}">
                <a16:creationId xmlns:a16="http://schemas.microsoft.com/office/drawing/2014/main" id="{427330E1-B619-7AA4-2895-7DE725DA2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0205" y="5580975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DEF165-A0FE-F8C4-6475-0E7BBC855199}"/>
              </a:ext>
            </a:extLst>
          </p:cNvPr>
          <p:cNvCxnSpPr>
            <a:cxnSpLocks/>
          </p:cNvCxnSpPr>
          <p:nvPr/>
        </p:nvCxnSpPr>
        <p:spPr>
          <a:xfrm flipH="1">
            <a:off x="6411420" y="4885330"/>
            <a:ext cx="2483583" cy="107273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D2665E-607E-45CA-6B01-0F44D3303244}"/>
              </a:ext>
            </a:extLst>
          </p:cNvPr>
          <p:cNvSpPr txBox="1"/>
          <p:nvPr/>
        </p:nvSpPr>
        <p:spPr>
          <a:xfrm>
            <a:off x="6582416" y="5864920"/>
            <a:ext cx="4898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augmented “collector node”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55CE300-E7A3-0ACB-6DC0-F2B6FBA90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3503" y="5172204"/>
            <a:ext cx="878005" cy="48778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96E8EF-1762-301A-261A-CB3798896854}"/>
              </a:ext>
            </a:extLst>
          </p:cNvPr>
          <p:cNvCxnSpPr>
            <a:cxnSpLocks/>
          </p:cNvCxnSpPr>
          <p:nvPr/>
        </p:nvCxnSpPr>
        <p:spPr>
          <a:xfrm>
            <a:off x="3333750" y="2381250"/>
            <a:ext cx="2620470" cy="25434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5BDC58-D6FC-884E-4916-05977DDCAD8F}"/>
              </a:ext>
            </a:extLst>
          </p:cNvPr>
          <p:cNvCxnSpPr>
            <a:cxnSpLocks/>
          </p:cNvCxnSpPr>
          <p:nvPr/>
        </p:nvCxnSpPr>
        <p:spPr>
          <a:xfrm>
            <a:off x="6563822" y="2309529"/>
            <a:ext cx="668747" cy="19311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erson with a white beard&#10;&#10;Description automatically generated with low confidence">
            <a:extLst>
              <a:ext uri="{FF2B5EF4-FFF2-40B4-BE49-F238E27FC236}">
                <a16:creationId xmlns:a16="http://schemas.microsoft.com/office/drawing/2014/main" id="{843A30E8-7898-9704-2E5C-95C538D0CA6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463" y="3885151"/>
            <a:ext cx="1866900" cy="22479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98D17-9408-0471-E677-BD89641C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57FB-3988-B34D-AF52-0451805C6494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97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94213"/>
            <a:ext cx="10874620" cy="115782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+mn-lt"/>
              </a:rPr>
              <a:t>Non-Linear Min-Cost-Flow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Textbook: Parallel and Distributed Computation">
            <a:extLst>
              <a:ext uri="{FF2B5EF4-FFF2-40B4-BE49-F238E27FC236}">
                <a16:creationId xmlns:a16="http://schemas.microsoft.com/office/drawing/2014/main" id="{889412C8-960F-19D0-5F87-76C6E2523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865" y="1412627"/>
            <a:ext cx="3219892" cy="474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Optimization: Continuous and Discrete Models (Optimization,  Computation, and Control): Dimitri P. Bertsekas, Bertsekas, Dimitri P.:  9781886529021: Amazon.com: Books">
            <a:extLst>
              <a:ext uri="{FF2B5EF4-FFF2-40B4-BE49-F238E27FC236}">
                <a16:creationId xmlns:a16="http://schemas.microsoft.com/office/drawing/2014/main" id="{BED5B935-EDA3-8EAF-00B7-7B4CA0C9A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437" y="1452035"/>
            <a:ext cx="3219892" cy="46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C3B9C-BBE7-371B-EF61-63A348CC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286-D21E-BE46-B8B2-DB8CA3E496B9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60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651FC-2A6A-8C17-A662-2AC33A99BD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92" y="2749160"/>
            <a:ext cx="11433815" cy="2059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776"/>
            <a:ext cx="12192000" cy="1877842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+mn-lt"/>
              </a:rPr>
              <a:t>Electrical Network.</a:t>
            </a:r>
            <a:br>
              <a:rPr lang="en-US" sz="6000" b="1" dirty="0">
                <a:latin typeface="+mn-lt"/>
              </a:rPr>
            </a:br>
            <a:r>
              <a:rPr lang="en-US" sz="6000" b="1" dirty="0">
                <a:latin typeface="+mn-lt"/>
              </a:rPr>
              <a:t> (“AI is new Electricity!”)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2FA345-52A7-3DA5-2E84-6C9E32DBB1F4}"/>
              </a:ext>
            </a:extLst>
          </p:cNvPr>
          <p:cNvCxnSpPr>
            <a:cxnSpLocks/>
          </p:cNvCxnSpPr>
          <p:nvPr/>
        </p:nvCxnSpPr>
        <p:spPr>
          <a:xfrm flipV="1">
            <a:off x="6399699" y="2877456"/>
            <a:ext cx="0" cy="753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3E55F2-C117-BF06-104A-C363F8BA2BDF}"/>
              </a:ext>
            </a:extLst>
          </p:cNvPr>
          <p:cNvCxnSpPr>
            <a:cxnSpLocks/>
          </p:cNvCxnSpPr>
          <p:nvPr/>
        </p:nvCxnSpPr>
        <p:spPr>
          <a:xfrm flipH="1">
            <a:off x="4785959" y="2307032"/>
            <a:ext cx="1130531" cy="5415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410879-F9CD-1025-169B-D812028CA7B4}"/>
              </a:ext>
            </a:extLst>
          </p:cNvPr>
          <p:cNvSpPr txBox="1"/>
          <p:nvPr/>
        </p:nvSpPr>
        <p:spPr>
          <a:xfrm>
            <a:off x="6032394" y="1895172"/>
            <a:ext cx="515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Kirchhoff’s Current Law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D9356-C52C-7D9C-5BDE-C5A9997B6899}"/>
              </a:ext>
            </a:extLst>
          </p:cNvPr>
          <p:cNvSpPr txBox="1"/>
          <p:nvPr/>
        </p:nvSpPr>
        <p:spPr>
          <a:xfrm>
            <a:off x="1774112" y="5563373"/>
            <a:ext cx="4826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Generalized Ohm Law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88193E-8336-8C84-7AD7-28D2E6884E71}"/>
              </a:ext>
            </a:extLst>
          </p:cNvPr>
          <p:cNvCxnSpPr>
            <a:cxnSpLocks/>
          </p:cNvCxnSpPr>
          <p:nvPr/>
        </p:nvCxnSpPr>
        <p:spPr>
          <a:xfrm flipV="1">
            <a:off x="4549832" y="4540459"/>
            <a:ext cx="0" cy="9927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DFC0FB-9F91-58B5-1952-83608C7C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229-110B-5B4A-899B-18061438A49D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2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216827" y="1536174"/>
            <a:ext cx="86748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/>
              <a:t>GTVMin</a:t>
            </a:r>
            <a:r>
              <a:rPr lang="en-US" sz="8000" b="1" dirty="0"/>
              <a:t> </a:t>
            </a:r>
          </a:p>
          <a:p>
            <a:r>
              <a:rPr lang="en-US" sz="8000" b="1" dirty="0"/>
              <a:t>for </a:t>
            </a:r>
          </a:p>
          <a:p>
            <a:r>
              <a:rPr lang="en-US" sz="8000" b="1" dirty="0"/>
              <a:t>Non-Param.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36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2C6EE39-2191-E248-FBF2-C89960D0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BACF-B135-5C40-98DF-D9054633B25C}" type="datetime1">
              <a:rPr lang="en-US" smtClean="0"/>
              <a:t>3/20/23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62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7312" y="306435"/>
            <a:ext cx="11293561" cy="1469104"/>
          </a:xfrm>
        </p:spPr>
        <p:txBody>
          <a:bodyPr>
            <a:normAutofit/>
          </a:bodyPr>
          <a:lstStyle/>
          <a:p>
            <a:r>
              <a:rPr lang="en-US" sz="6400" dirty="0"/>
              <a:t>Variation of Non-Param. Models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EB08D6-6DC0-6C78-70EE-8E7032E66C05}"/>
              </a:ext>
            </a:extLst>
          </p:cNvPr>
          <p:cNvSpPr/>
          <p:nvPr/>
        </p:nvSpPr>
        <p:spPr>
          <a:xfrm>
            <a:off x="7316768" y="3167532"/>
            <a:ext cx="317502" cy="2707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4723DC-5BF8-CA5E-BEE9-4BA6DE360530}"/>
              </a:ext>
            </a:extLst>
          </p:cNvPr>
          <p:cNvCxnSpPr>
            <a:cxnSpLocks/>
          </p:cNvCxnSpPr>
          <p:nvPr/>
        </p:nvCxnSpPr>
        <p:spPr>
          <a:xfrm flipV="1">
            <a:off x="3764908" y="3302913"/>
            <a:ext cx="3710610" cy="1260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285BA7-9F29-DBAF-672E-BB99874FEBC0}"/>
                  </a:ext>
                </a:extLst>
              </p:cNvPr>
              <p:cNvSpPr txBox="1"/>
              <p:nvPr/>
            </p:nvSpPr>
            <p:spPr>
              <a:xfrm>
                <a:off x="7078777" y="1919767"/>
                <a:ext cx="16580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node </a:t>
                </a:r>
                <a14:m>
                  <m:oMath xmlns:m="http://schemas.openxmlformats.org/officeDocument/2006/math">
                    <m:r>
                      <a:rPr lang="de-DE" sz="4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285BA7-9F29-DBAF-672E-BB99874F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77" y="1919767"/>
                <a:ext cx="1658083" cy="707886"/>
              </a:xfrm>
              <a:prstGeom prst="rect">
                <a:avLst/>
              </a:prstGeom>
              <a:blipFill>
                <a:blip r:embed="rId3"/>
                <a:stretch>
                  <a:fillRect l="-12977" t="-14286" b="-39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E62CBC0-21A3-6819-960C-FAEF40292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499" y="2638658"/>
            <a:ext cx="976214" cy="63368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9DAE96A-DFDE-276B-A24C-70EA63240F27}"/>
              </a:ext>
            </a:extLst>
          </p:cNvPr>
          <p:cNvSpPr/>
          <p:nvPr/>
        </p:nvSpPr>
        <p:spPr>
          <a:xfrm>
            <a:off x="8198597" y="3076343"/>
            <a:ext cx="381000" cy="361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9CD575-0E5A-3CBD-5437-FB44ACE7F0F3}"/>
              </a:ext>
            </a:extLst>
          </p:cNvPr>
          <p:cNvSpPr/>
          <p:nvPr/>
        </p:nvSpPr>
        <p:spPr>
          <a:xfrm>
            <a:off x="8579597" y="2695343"/>
            <a:ext cx="381000" cy="361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F14CED-FBA9-5E54-27BB-44AD516FA0E8}"/>
              </a:ext>
            </a:extLst>
          </p:cNvPr>
          <p:cNvSpPr/>
          <p:nvPr/>
        </p:nvSpPr>
        <p:spPr>
          <a:xfrm>
            <a:off x="9467969" y="2552785"/>
            <a:ext cx="381000" cy="361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C9F20E-4E07-8FEB-055F-8DC9E2476562}"/>
              </a:ext>
            </a:extLst>
          </p:cNvPr>
          <p:cNvSpPr/>
          <p:nvPr/>
        </p:nvSpPr>
        <p:spPr>
          <a:xfrm>
            <a:off x="3540466" y="3293619"/>
            <a:ext cx="317502" cy="2707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53D89D-A559-55EF-7213-D3E248FCF7BB}"/>
              </a:ext>
            </a:extLst>
          </p:cNvPr>
          <p:cNvSpPr/>
          <p:nvPr/>
        </p:nvSpPr>
        <p:spPr>
          <a:xfrm>
            <a:off x="675921" y="350288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16D3A-3E3E-1240-1013-28E035BB4DE1}"/>
              </a:ext>
            </a:extLst>
          </p:cNvPr>
          <p:cNvSpPr/>
          <p:nvPr/>
        </p:nvSpPr>
        <p:spPr>
          <a:xfrm>
            <a:off x="1338577" y="3164132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1514F8-EA48-5A86-ED0D-4C7EF18E549E}"/>
                  </a:ext>
                </a:extLst>
              </p:cNvPr>
              <p:cNvSpPr txBox="1"/>
              <p:nvPr/>
            </p:nvSpPr>
            <p:spPr>
              <a:xfrm>
                <a:off x="1437116" y="2058409"/>
                <a:ext cx="16730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node </a:t>
                </a:r>
                <a14:m>
                  <m:oMath xmlns:m="http://schemas.openxmlformats.org/officeDocument/2006/math">
                    <m:r>
                      <a:rPr lang="de-DE" sz="4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1514F8-EA48-5A86-ED0D-4C7EF18E5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16" y="2058409"/>
                <a:ext cx="1673022" cy="707886"/>
              </a:xfrm>
              <a:prstGeom prst="rect">
                <a:avLst/>
              </a:prstGeom>
              <a:blipFill>
                <a:blip r:embed="rId5"/>
                <a:stretch>
                  <a:fillRect l="-12879" t="-14286" b="-39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E6EA8E-953D-A607-3FB6-31E59F7DDF32}"/>
                  </a:ext>
                </a:extLst>
              </p:cNvPr>
              <p:cNvSpPr txBox="1"/>
              <p:nvPr/>
            </p:nvSpPr>
            <p:spPr>
              <a:xfrm>
                <a:off x="10176155" y="2197773"/>
                <a:ext cx="1070742" cy="740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E6EA8E-953D-A607-3FB6-31E59F7DD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155" y="2197773"/>
                <a:ext cx="1070742" cy="740780"/>
              </a:xfrm>
              <a:prstGeom prst="rect">
                <a:avLst/>
              </a:prstGeom>
              <a:blipFill>
                <a:blip r:embed="rId6"/>
                <a:stretch>
                  <a:fillRect l="-2353" t="-13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6BFC61-0A9A-5240-A2C8-51DF929C08BB}"/>
                  </a:ext>
                </a:extLst>
              </p:cNvPr>
              <p:cNvSpPr txBox="1"/>
              <p:nvPr/>
            </p:nvSpPr>
            <p:spPr>
              <a:xfrm>
                <a:off x="195445" y="2324953"/>
                <a:ext cx="1115626" cy="740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6BFC61-0A9A-5240-A2C8-51DF929C0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" y="2324953"/>
                <a:ext cx="1115626" cy="740780"/>
              </a:xfrm>
              <a:prstGeom prst="rect">
                <a:avLst/>
              </a:prstGeom>
              <a:blipFill>
                <a:blip r:embed="rId7"/>
                <a:stretch>
                  <a:fillRect l="-2247" t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1F90F54-C425-D66E-191D-4D15EA6F63D5}"/>
              </a:ext>
            </a:extLst>
          </p:cNvPr>
          <p:cNvSpPr/>
          <p:nvPr/>
        </p:nvSpPr>
        <p:spPr>
          <a:xfrm>
            <a:off x="4761606" y="4313553"/>
            <a:ext cx="381000" cy="361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9D8BBB-D87E-8166-7E93-F834ED7B3AD7}"/>
              </a:ext>
            </a:extLst>
          </p:cNvPr>
          <p:cNvSpPr/>
          <p:nvPr/>
        </p:nvSpPr>
        <p:spPr>
          <a:xfrm>
            <a:off x="5440213" y="4313553"/>
            <a:ext cx="381000" cy="361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1840E0-1D8D-6DDB-1A6C-6A3F172C4B41}"/>
              </a:ext>
            </a:extLst>
          </p:cNvPr>
          <p:cNvSpPr/>
          <p:nvPr/>
        </p:nvSpPr>
        <p:spPr>
          <a:xfrm>
            <a:off x="290589" y="3076343"/>
            <a:ext cx="6790695" cy="2580178"/>
          </a:xfrm>
          <a:custGeom>
            <a:avLst/>
            <a:gdLst>
              <a:gd name="connsiteX0" fmla="*/ 0 w 6251944"/>
              <a:gd name="connsiteY0" fmla="*/ 233916 h 2402958"/>
              <a:gd name="connsiteX1" fmla="*/ 191386 w 6251944"/>
              <a:gd name="connsiteY1" fmla="*/ 255181 h 2402958"/>
              <a:gd name="connsiteX2" fmla="*/ 255181 w 6251944"/>
              <a:gd name="connsiteY2" fmla="*/ 233916 h 2402958"/>
              <a:gd name="connsiteX3" fmla="*/ 446567 w 6251944"/>
              <a:gd name="connsiteY3" fmla="*/ 191386 h 2402958"/>
              <a:gd name="connsiteX4" fmla="*/ 829339 w 6251944"/>
              <a:gd name="connsiteY4" fmla="*/ 42530 h 2402958"/>
              <a:gd name="connsiteX5" fmla="*/ 956930 w 6251944"/>
              <a:gd name="connsiteY5" fmla="*/ 0 h 2402958"/>
              <a:gd name="connsiteX6" fmla="*/ 1127051 w 6251944"/>
              <a:gd name="connsiteY6" fmla="*/ 21265 h 2402958"/>
              <a:gd name="connsiteX7" fmla="*/ 1148316 w 6251944"/>
              <a:gd name="connsiteY7" fmla="*/ 127590 h 2402958"/>
              <a:gd name="connsiteX8" fmla="*/ 1190846 w 6251944"/>
              <a:gd name="connsiteY8" fmla="*/ 276446 h 2402958"/>
              <a:gd name="connsiteX9" fmla="*/ 1254641 w 6251944"/>
              <a:gd name="connsiteY9" fmla="*/ 340241 h 2402958"/>
              <a:gd name="connsiteX10" fmla="*/ 1297172 w 6251944"/>
              <a:gd name="connsiteY10" fmla="*/ 404037 h 2402958"/>
              <a:gd name="connsiteX11" fmla="*/ 1424762 w 6251944"/>
              <a:gd name="connsiteY11" fmla="*/ 531627 h 2402958"/>
              <a:gd name="connsiteX12" fmla="*/ 1467293 w 6251944"/>
              <a:gd name="connsiteY12" fmla="*/ 574158 h 2402958"/>
              <a:gd name="connsiteX13" fmla="*/ 1573618 w 6251944"/>
              <a:gd name="connsiteY13" fmla="*/ 680483 h 2402958"/>
              <a:gd name="connsiteX14" fmla="*/ 1722474 w 6251944"/>
              <a:gd name="connsiteY14" fmla="*/ 701748 h 2402958"/>
              <a:gd name="connsiteX15" fmla="*/ 2041451 w 6251944"/>
              <a:gd name="connsiteY15" fmla="*/ 744279 h 2402958"/>
              <a:gd name="connsiteX16" fmla="*/ 2190307 w 6251944"/>
              <a:gd name="connsiteY16" fmla="*/ 786809 h 2402958"/>
              <a:gd name="connsiteX17" fmla="*/ 2424223 w 6251944"/>
              <a:gd name="connsiteY17" fmla="*/ 850604 h 2402958"/>
              <a:gd name="connsiteX18" fmla="*/ 2743200 w 6251944"/>
              <a:gd name="connsiteY18" fmla="*/ 956930 h 2402958"/>
              <a:gd name="connsiteX19" fmla="*/ 3211032 w 6251944"/>
              <a:gd name="connsiteY19" fmla="*/ 1148316 h 2402958"/>
              <a:gd name="connsiteX20" fmla="*/ 3359888 w 6251944"/>
              <a:gd name="connsiteY20" fmla="*/ 1212111 h 2402958"/>
              <a:gd name="connsiteX21" fmla="*/ 3615069 w 6251944"/>
              <a:gd name="connsiteY21" fmla="*/ 1339702 h 2402958"/>
              <a:gd name="connsiteX22" fmla="*/ 3700130 w 6251944"/>
              <a:gd name="connsiteY22" fmla="*/ 1382232 h 2402958"/>
              <a:gd name="connsiteX23" fmla="*/ 3763925 w 6251944"/>
              <a:gd name="connsiteY23" fmla="*/ 1424762 h 2402958"/>
              <a:gd name="connsiteX24" fmla="*/ 3848986 w 6251944"/>
              <a:gd name="connsiteY24" fmla="*/ 1446027 h 2402958"/>
              <a:gd name="connsiteX25" fmla="*/ 3997841 w 6251944"/>
              <a:gd name="connsiteY25" fmla="*/ 1509823 h 2402958"/>
              <a:gd name="connsiteX26" fmla="*/ 4125432 w 6251944"/>
              <a:gd name="connsiteY26" fmla="*/ 1552353 h 2402958"/>
              <a:gd name="connsiteX27" fmla="*/ 4189228 w 6251944"/>
              <a:gd name="connsiteY27" fmla="*/ 1573618 h 2402958"/>
              <a:gd name="connsiteX28" fmla="*/ 4295553 w 6251944"/>
              <a:gd name="connsiteY28" fmla="*/ 1616148 h 2402958"/>
              <a:gd name="connsiteX29" fmla="*/ 4465674 w 6251944"/>
              <a:gd name="connsiteY29" fmla="*/ 1701209 h 2402958"/>
              <a:gd name="connsiteX30" fmla="*/ 4572000 w 6251944"/>
              <a:gd name="connsiteY30" fmla="*/ 1743739 h 2402958"/>
              <a:gd name="connsiteX31" fmla="*/ 4678325 w 6251944"/>
              <a:gd name="connsiteY31" fmla="*/ 1807534 h 2402958"/>
              <a:gd name="connsiteX32" fmla="*/ 4805916 w 6251944"/>
              <a:gd name="connsiteY32" fmla="*/ 1850065 h 2402958"/>
              <a:gd name="connsiteX33" fmla="*/ 5039832 w 6251944"/>
              <a:gd name="connsiteY33" fmla="*/ 1956390 h 2402958"/>
              <a:gd name="connsiteX34" fmla="*/ 5146158 w 6251944"/>
              <a:gd name="connsiteY34" fmla="*/ 1998920 h 2402958"/>
              <a:gd name="connsiteX35" fmla="*/ 5273748 w 6251944"/>
              <a:gd name="connsiteY35" fmla="*/ 2062716 h 2402958"/>
              <a:gd name="connsiteX36" fmla="*/ 5486400 w 6251944"/>
              <a:gd name="connsiteY36" fmla="*/ 2126511 h 2402958"/>
              <a:gd name="connsiteX37" fmla="*/ 5699051 w 6251944"/>
              <a:gd name="connsiteY37" fmla="*/ 2169041 h 2402958"/>
              <a:gd name="connsiteX38" fmla="*/ 5869172 w 6251944"/>
              <a:gd name="connsiteY38" fmla="*/ 2232837 h 2402958"/>
              <a:gd name="connsiteX39" fmla="*/ 5954232 w 6251944"/>
              <a:gd name="connsiteY39" fmla="*/ 2254102 h 2402958"/>
              <a:gd name="connsiteX40" fmla="*/ 6209414 w 6251944"/>
              <a:gd name="connsiteY40" fmla="*/ 2402958 h 2402958"/>
              <a:gd name="connsiteX41" fmla="*/ 6251944 w 6251944"/>
              <a:gd name="connsiteY41" fmla="*/ 2402958 h 240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51944" h="2402958">
                <a:moveTo>
                  <a:pt x="0" y="233916"/>
                </a:moveTo>
                <a:cubicBezTo>
                  <a:pt x="63795" y="241004"/>
                  <a:pt x="127198" y="255181"/>
                  <a:pt x="191386" y="255181"/>
                </a:cubicBezTo>
                <a:cubicBezTo>
                  <a:pt x="213801" y="255181"/>
                  <a:pt x="233435" y="239352"/>
                  <a:pt x="255181" y="233916"/>
                </a:cubicBezTo>
                <a:cubicBezTo>
                  <a:pt x="318581" y="218066"/>
                  <a:pt x="382772" y="205563"/>
                  <a:pt x="446567" y="191386"/>
                </a:cubicBezTo>
                <a:cubicBezTo>
                  <a:pt x="878939" y="-24801"/>
                  <a:pt x="458837" y="166030"/>
                  <a:pt x="829339" y="42530"/>
                </a:cubicBezTo>
                <a:lnTo>
                  <a:pt x="956930" y="0"/>
                </a:lnTo>
                <a:cubicBezTo>
                  <a:pt x="1013637" y="7088"/>
                  <a:pt x="1079501" y="-10435"/>
                  <a:pt x="1127051" y="21265"/>
                </a:cubicBezTo>
                <a:cubicBezTo>
                  <a:pt x="1157124" y="41314"/>
                  <a:pt x="1140475" y="92307"/>
                  <a:pt x="1148316" y="127590"/>
                </a:cubicBezTo>
                <a:cubicBezTo>
                  <a:pt x="1150679" y="138224"/>
                  <a:pt x="1179005" y="258685"/>
                  <a:pt x="1190846" y="276446"/>
                </a:cubicBezTo>
                <a:cubicBezTo>
                  <a:pt x="1207528" y="301468"/>
                  <a:pt x="1235389" y="317138"/>
                  <a:pt x="1254641" y="340241"/>
                </a:cubicBezTo>
                <a:cubicBezTo>
                  <a:pt x="1271003" y="359875"/>
                  <a:pt x="1280192" y="384935"/>
                  <a:pt x="1297172" y="404037"/>
                </a:cubicBezTo>
                <a:cubicBezTo>
                  <a:pt x="1337131" y="448991"/>
                  <a:pt x="1382232" y="489097"/>
                  <a:pt x="1424762" y="531627"/>
                </a:cubicBezTo>
                <a:cubicBezTo>
                  <a:pt x="1438939" y="545804"/>
                  <a:pt x="1456172" y="557476"/>
                  <a:pt x="1467293" y="574158"/>
                </a:cubicBezTo>
                <a:cubicBezTo>
                  <a:pt x="1498009" y="620232"/>
                  <a:pt x="1514549" y="662762"/>
                  <a:pt x="1573618" y="680483"/>
                </a:cubicBezTo>
                <a:cubicBezTo>
                  <a:pt x="1621627" y="694886"/>
                  <a:pt x="1672855" y="694660"/>
                  <a:pt x="1722474" y="701748"/>
                </a:cubicBezTo>
                <a:cubicBezTo>
                  <a:pt x="1898215" y="760331"/>
                  <a:pt x="1645997" y="681839"/>
                  <a:pt x="2041451" y="744279"/>
                </a:cubicBezTo>
                <a:cubicBezTo>
                  <a:pt x="2092424" y="752327"/>
                  <a:pt x="2140521" y="773231"/>
                  <a:pt x="2190307" y="786809"/>
                </a:cubicBezTo>
                <a:cubicBezTo>
                  <a:pt x="2321399" y="822561"/>
                  <a:pt x="2254384" y="796564"/>
                  <a:pt x="2424223" y="850604"/>
                </a:cubicBezTo>
                <a:cubicBezTo>
                  <a:pt x="2531024" y="884586"/>
                  <a:pt x="2637575" y="919450"/>
                  <a:pt x="2743200" y="956930"/>
                </a:cubicBezTo>
                <a:cubicBezTo>
                  <a:pt x="3271919" y="1144540"/>
                  <a:pt x="2918590" y="1013343"/>
                  <a:pt x="3211032" y="1148316"/>
                </a:cubicBezTo>
                <a:cubicBezTo>
                  <a:pt x="3260047" y="1170938"/>
                  <a:pt x="3311101" y="1189001"/>
                  <a:pt x="3359888" y="1212111"/>
                </a:cubicBezTo>
                <a:cubicBezTo>
                  <a:pt x="3445834" y="1252822"/>
                  <a:pt x="3530009" y="1297172"/>
                  <a:pt x="3615069" y="1339702"/>
                </a:cubicBezTo>
                <a:cubicBezTo>
                  <a:pt x="3643423" y="1353879"/>
                  <a:pt x="3673754" y="1364648"/>
                  <a:pt x="3700130" y="1382232"/>
                </a:cubicBezTo>
                <a:cubicBezTo>
                  <a:pt x="3721395" y="1396409"/>
                  <a:pt x="3740434" y="1414695"/>
                  <a:pt x="3763925" y="1424762"/>
                </a:cubicBezTo>
                <a:cubicBezTo>
                  <a:pt x="3790788" y="1436275"/>
                  <a:pt x="3820632" y="1438939"/>
                  <a:pt x="3848986" y="1446027"/>
                </a:cubicBezTo>
                <a:cubicBezTo>
                  <a:pt x="3924061" y="1521104"/>
                  <a:pt x="3859258" y="1472028"/>
                  <a:pt x="3997841" y="1509823"/>
                </a:cubicBezTo>
                <a:cubicBezTo>
                  <a:pt x="4041092" y="1521619"/>
                  <a:pt x="4082902" y="1538176"/>
                  <a:pt x="4125432" y="1552353"/>
                </a:cubicBezTo>
                <a:cubicBezTo>
                  <a:pt x="4146697" y="1559441"/>
                  <a:pt x="4168416" y="1565293"/>
                  <a:pt x="4189228" y="1573618"/>
                </a:cubicBezTo>
                <a:cubicBezTo>
                  <a:pt x="4224670" y="1587795"/>
                  <a:pt x="4260895" y="1600152"/>
                  <a:pt x="4295553" y="1616148"/>
                </a:cubicBezTo>
                <a:cubicBezTo>
                  <a:pt x="4353118" y="1642717"/>
                  <a:pt x="4406808" y="1677663"/>
                  <a:pt x="4465674" y="1701209"/>
                </a:cubicBezTo>
                <a:cubicBezTo>
                  <a:pt x="4501116" y="1715386"/>
                  <a:pt x="4537858" y="1726668"/>
                  <a:pt x="4572000" y="1743739"/>
                </a:cubicBezTo>
                <a:cubicBezTo>
                  <a:pt x="4608968" y="1762223"/>
                  <a:pt x="4640698" y="1790431"/>
                  <a:pt x="4678325" y="1807534"/>
                </a:cubicBezTo>
                <a:cubicBezTo>
                  <a:pt x="4719138" y="1826085"/>
                  <a:pt x="4763784" y="1834744"/>
                  <a:pt x="4805916" y="1850065"/>
                </a:cubicBezTo>
                <a:cubicBezTo>
                  <a:pt x="4961122" y="1906504"/>
                  <a:pt x="4872204" y="1880196"/>
                  <a:pt x="5039832" y="1956390"/>
                </a:cubicBezTo>
                <a:cubicBezTo>
                  <a:pt x="5074583" y="1972186"/>
                  <a:pt x="5111407" y="1983124"/>
                  <a:pt x="5146158" y="1998920"/>
                </a:cubicBezTo>
                <a:cubicBezTo>
                  <a:pt x="5189446" y="2018596"/>
                  <a:pt x="5229856" y="2044427"/>
                  <a:pt x="5273748" y="2062716"/>
                </a:cubicBezTo>
                <a:cubicBezTo>
                  <a:pt x="5330312" y="2086285"/>
                  <a:pt x="5422226" y="2112760"/>
                  <a:pt x="5486400" y="2126511"/>
                </a:cubicBezTo>
                <a:cubicBezTo>
                  <a:pt x="5557083" y="2141657"/>
                  <a:pt x="5699051" y="2169041"/>
                  <a:pt x="5699051" y="2169041"/>
                </a:cubicBezTo>
                <a:cubicBezTo>
                  <a:pt x="5755239" y="2191517"/>
                  <a:pt x="5810826" y="2216167"/>
                  <a:pt x="5869172" y="2232837"/>
                </a:cubicBezTo>
                <a:cubicBezTo>
                  <a:pt x="5897273" y="2240866"/>
                  <a:pt x="5925879" y="2247014"/>
                  <a:pt x="5954232" y="2254102"/>
                </a:cubicBezTo>
                <a:cubicBezTo>
                  <a:pt x="6014798" y="2299526"/>
                  <a:pt x="6142143" y="2402958"/>
                  <a:pt x="6209414" y="2402958"/>
                </a:cubicBezTo>
                <a:lnTo>
                  <a:pt x="6251944" y="240295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9FE9A5B-AF76-0BCC-686D-ED27951D046D}"/>
              </a:ext>
            </a:extLst>
          </p:cNvPr>
          <p:cNvSpPr/>
          <p:nvPr/>
        </p:nvSpPr>
        <p:spPr>
          <a:xfrm flipH="1">
            <a:off x="4291361" y="2164461"/>
            <a:ext cx="5574832" cy="4387104"/>
          </a:xfrm>
          <a:custGeom>
            <a:avLst/>
            <a:gdLst>
              <a:gd name="connsiteX0" fmla="*/ 0 w 6251944"/>
              <a:gd name="connsiteY0" fmla="*/ 233916 h 2402958"/>
              <a:gd name="connsiteX1" fmla="*/ 191386 w 6251944"/>
              <a:gd name="connsiteY1" fmla="*/ 255181 h 2402958"/>
              <a:gd name="connsiteX2" fmla="*/ 255181 w 6251944"/>
              <a:gd name="connsiteY2" fmla="*/ 233916 h 2402958"/>
              <a:gd name="connsiteX3" fmla="*/ 446567 w 6251944"/>
              <a:gd name="connsiteY3" fmla="*/ 191386 h 2402958"/>
              <a:gd name="connsiteX4" fmla="*/ 829339 w 6251944"/>
              <a:gd name="connsiteY4" fmla="*/ 42530 h 2402958"/>
              <a:gd name="connsiteX5" fmla="*/ 956930 w 6251944"/>
              <a:gd name="connsiteY5" fmla="*/ 0 h 2402958"/>
              <a:gd name="connsiteX6" fmla="*/ 1127051 w 6251944"/>
              <a:gd name="connsiteY6" fmla="*/ 21265 h 2402958"/>
              <a:gd name="connsiteX7" fmla="*/ 1148316 w 6251944"/>
              <a:gd name="connsiteY7" fmla="*/ 127590 h 2402958"/>
              <a:gd name="connsiteX8" fmla="*/ 1190846 w 6251944"/>
              <a:gd name="connsiteY8" fmla="*/ 276446 h 2402958"/>
              <a:gd name="connsiteX9" fmla="*/ 1254641 w 6251944"/>
              <a:gd name="connsiteY9" fmla="*/ 340241 h 2402958"/>
              <a:gd name="connsiteX10" fmla="*/ 1297172 w 6251944"/>
              <a:gd name="connsiteY10" fmla="*/ 404037 h 2402958"/>
              <a:gd name="connsiteX11" fmla="*/ 1424762 w 6251944"/>
              <a:gd name="connsiteY11" fmla="*/ 531627 h 2402958"/>
              <a:gd name="connsiteX12" fmla="*/ 1467293 w 6251944"/>
              <a:gd name="connsiteY12" fmla="*/ 574158 h 2402958"/>
              <a:gd name="connsiteX13" fmla="*/ 1573618 w 6251944"/>
              <a:gd name="connsiteY13" fmla="*/ 680483 h 2402958"/>
              <a:gd name="connsiteX14" fmla="*/ 1722474 w 6251944"/>
              <a:gd name="connsiteY14" fmla="*/ 701748 h 2402958"/>
              <a:gd name="connsiteX15" fmla="*/ 2041451 w 6251944"/>
              <a:gd name="connsiteY15" fmla="*/ 744279 h 2402958"/>
              <a:gd name="connsiteX16" fmla="*/ 2190307 w 6251944"/>
              <a:gd name="connsiteY16" fmla="*/ 786809 h 2402958"/>
              <a:gd name="connsiteX17" fmla="*/ 2424223 w 6251944"/>
              <a:gd name="connsiteY17" fmla="*/ 850604 h 2402958"/>
              <a:gd name="connsiteX18" fmla="*/ 2743200 w 6251944"/>
              <a:gd name="connsiteY18" fmla="*/ 956930 h 2402958"/>
              <a:gd name="connsiteX19" fmla="*/ 3211032 w 6251944"/>
              <a:gd name="connsiteY19" fmla="*/ 1148316 h 2402958"/>
              <a:gd name="connsiteX20" fmla="*/ 3359888 w 6251944"/>
              <a:gd name="connsiteY20" fmla="*/ 1212111 h 2402958"/>
              <a:gd name="connsiteX21" fmla="*/ 3615069 w 6251944"/>
              <a:gd name="connsiteY21" fmla="*/ 1339702 h 2402958"/>
              <a:gd name="connsiteX22" fmla="*/ 3700130 w 6251944"/>
              <a:gd name="connsiteY22" fmla="*/ 1382232 h 2402958"/>
              <a:gd name="connsiteX23" fmla="*/ 3763925 w 6251944"/>
              <a:gd name="connsiteY23" fmla="*/ 1424762 h 2402958"/>
              <a:gd name="connsiteX24" fmla="*/ 3848986 w 6251944"/>
              <a:gd name="connsiteY24" fmla="*/ 1446027 h 2402958"/>
              <a:gd name="connsiteX25" fmla="*/ 3997841 w 6251944"/>
              <a:gd name="connsiteY25" fmla="*/ 1509823 h 2402958"/>
              <a:gd name="connsiteX26" fmla="*/ 4125432 w 6251944"/>
              <a:gd name="connsiteY26" fmla="*/ 1552353 h 2402958"/>
              <a:gd name="connsiteX27" fmla="*/ 4189228 w 6251944"/>
              <a:gd name="connsiteY27" fmla="*/ 1573618 h 2402958"/>
              <a:gd name="connsiteX28" fmla="*/ 4295553 w 6251944"/>
              <a:gd name="connsiteY28" fmla="*/ 1616148 h 2402958"/>
              <a:gd name="connsiteX29" fmla="*/ 4465674 w 6251944"/>
              <a:gd name="connsiteY29" fmla="*/ 1701209 h 2402958"/>
              <a:gd name="connsiteX30" fmla="*/ 4572000 w 6251944"/>
              <a:gd name="connsiteY30" fmla="*/ 1743739 h 2402958"/>
              <a:gd name="connsiteX31" fmla="*/ 4678325 w 6251944"/>
              <a:gd name="connsiteY31" fmla="*/ 1807534 h 2402958"/>
              <a:gd name="connsiteX32" fmla="*/ 4805916 w 6251944"/>
              <a:gd name="connsiteY32" fmla="*/ 1850065 h 2402958"/>
              <a:gd name="connsiteX33" fmla="*/ 5039832 w 6251944"/>
              <a:gd name="connsiteY33" fmla="*/ 1956390 h 2402958"/>
              <a:gd name="connsiteX34" fmla="*/ 5146158 w 6251944"/>
              <a:gd name="connsiteY34" fmla="*/ 1998920 h 2402958"/>
              <a:gd name="connsiteX35" fmla="*/ 5273748 w 6251944"/>
              <a:gd name="connsiteY35" fmla="*/ 2062716 h 2402958"/>
              <a:gd name="connsiteX36" fmla="*/ 5486400 w 6251944"/>
              <a:gd name="connsiteY36" fmla="*/ 2126511 h 2402958"/>
              <a:gd name="connsiteX37" fmla="*/ 5699051 w 6251944"/>
              <a:gd name="connsiteY37" fmla="*/ 2169041 h 2402958"/>
              <a:gd name="connsiteX38" fmla="*/ 5869172 w 6251944"/>
              <a:gd name="connsiteY38" fmla="*/ 2232837 h 2402958"/>
              <a:gd name="connsiteX39" fmla="*/ 5954232 w 6251944"/>
              <a:gd name="connsiteY39" fmla="*/ 2254102 h 2402958"/>
              <a:gd name="connsiteX40" fmla="*/ 6209414 w 6251944"/>
              <a:gd name="connsiteY40" fmla="*/ 2402958 h 2402958"/>
              <a:gd name="connsiteX41" fmla="*/ 6251944 w 6251944"/>
              <a:gd name="connsiteY41" fmla="*/ 2402958 h 240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51944" h="2402958">
                <a:moveTo>
                  <a:pt x="0" y="233916"/>
                </a:moveTo>
                <a:cubicBezTo>
                  <a:pt x="63795" y="241004"/>
                  <a:pt x="127198" y="255181"/>
                  <a:pt x="191386" y="255181"/>
                </a:cubicBezTo>
                <a:cubicBezTo>
                  <a:pt x="213801" y="255181"/>
                  <a:pt x="233435" y="239352"/>
                  <a:pt x="255181" y="233916"/>
                </a:cubicBezTo>
                <a:cubicBezTo>
                  <a:pt x="318581" y="218066"/>
                  <a:pt x="382772" y="205563"/>
                  <a:pt x="446567" y="191386"/>
                </a:cubicBezTo>
                <a:cubicBezTo>
                  <a:pt x="878939" y="-24801"/>
                  <a:pt x="458837" y="166030"/>
                  <a:pt x="829339" y="42530"/>
                </a:cubicBezTo>
                <a:lnTo>
                  <a:pt x="956930" y="0"/>
                </a:lnTo>
                <a:cubicBezTo>
                  <a:pt x="1013637" y="7088"/>
                  <a:pt x="1079501" y="-10435"/>
                  <a:pt x="1127051" y="21265"/>
                </a:cubicBezTo>
                <a:cubicBezTo>
                  <a:pt x="1157124" y="41314"/>
                  <a:pt x="1140475" y="92307"/>
                  <a:pt x="1148316" y="127590"/>
                </a:cubicBezTo>
                <a:cubicBezTo>
                  <a:pt x="1150679" y="138224"/>
                  <a:pt x="1179005" y="258685"/>
                  <a:pt x="1190846" y="276446"/>
                </a:cubicBezTo>
                <a:cubicBezTo>
                  <a:pt x="1207528" y="301468"/>
                  <a:pt x="1235389" y="317138"/>
                  <a:pt x="1254641" y="340241"/>
                </a:cubicBezTo>
                <a:cubicBezTo>
                  <a:pt x="1271003" y="359875"/>
                  <a:pt x="1280192" y="384935"/>
                  <a:pt x="1297172" y="404037"/>
                </a:cubicBezTo>
                <a:cubicBezTo>
                  <a:pt x="1337131" y="448991"/>
                  <a:pt x="1382232" y="489097"/>
                  <a:pt x="1424762" y="531627"/>
                </a:cubicBezTo>
                <a:cubicBezTo>
                  <a:pt x="1438939" y="545804"/>
                  <a:pt x="1456172" y="557476"/>
                  <a:pt x="1467293" y="574158"/>
                </a:cubicBezTo>
                <a:cubicBezTo>
                  <a:pt x="1498009" y="620232"/>
                  <a:pt x="1514549" y="662762"/>
                  <a:pt x="1573618" y="680483"/>
                </a:cubicBezTo>
                <a:cubicBezTo>
                  <a:pt x="1621627" y="694886"/>
                  <a:pt x="1672855" y="694660"/>
                  <a:pt x="1722474" y="701748"/>
                </a:cubicBezTo>
                <a:cubicBezTo>
                  <a:pt x="1898215" y="760331"/>
                  <a:pt x="1645997" y="681839"/>
                  <a:pt x="2041451" y="744279"/>
                </a:cubicBezTo>
                <a:cubicBezTo>
                  <a:pt x="2092424" y="752327"/>
                  <a:pt x="2140521" y="773231"/>
                  <a:pt x="2190307" y="786809"/>
                </a:cubicBezTo>
                <a:cubicBezTo>
                  <a:pt x="2321399" y="822561"/>
                  <a:pt x="2254384" y="796564"/>
                  <a:pt x="2424223" y="850604"/>
                </a:cubicBezTo>
                <a:cubicBezTo>
                  <a:pt x="2531024" y="884586"/>
                  <a:pt x="2637575" y="919450"/>
                  <a:pt x="2743200" y="956930"/>
                </a:cubicBezTo>
                <a:cubicBezTo>
                  <a:pt x="3271919" y="1144540"/>
                  <a:pt x="2918590" y="1013343"/>
                  <a:pt x="3211032" y="1148316"/>
                </a:cubicBezTo>
                <a:cubicBezTo>
                  <a:pt x="3260047" y="1170938"/>
                  <a:pt x="3311101" y="1189001"/>
                  <a:pt x="3359888" y="1212111"/>
                </a:cubicBezTo>
                <a:cubicBezTo>
                  <a:pt x="3445834" y="1252822"/>
                  <a:pt x="3530009" y="1297172"/>
                  <a:pt x="3615069" y="1339702"/>
                </a:cubicBezTo>
                <a:cubicBezTo>
                  <a:pt x="3643423" y="1353879"/>
                  <a:pt x="3673754" y="1364648"/>
                  <a:pt x="3700130" y="1382232"/>
                </a:cubicBezTo>
                <a:cubicBezTo>
                  <a:pt x="3721395" y="1396409"/>
                  <a:pt x="3740434" y="1414695"/>
                  <a:pt x="3763925" y="1424762"/>
                </a:cubicBezTo>
                <a:cubicBezTo>
                  <a:pt x="3790788" y="1436275"/>
                  <a:pt x="3820632" y="1438939"/>
                  <a:pt x="3848986" y="1446027"/>
                </a:cubicBezTo>
                <a:cubicBezTo>
                  <a:pt x="3924061" y="1521104"/>
                  <a:pt x="3859258" y="1472028"/>
                  <a:pt x="3997841" y="1509823"/>
                </a:cubicBezTo>
                <a:cubicBezTo>
                  <a:pt x="4041092" y="1521619"/>
                  <a:pt x="4082902" y="1538176"/>
                  <a:pt x="4125432" y="1552353"/>
                </a:cubicBezTo>
                <a:cubicBezTo>
                  <a:pt x="4146697" y="1559441"/>
                  <a:pt x="4168416" y="1565293"/>
                  <a:pt x="4189228" y="1573618"/>
                </a:cubicBezTo>
                <a:cubicBezTo>
                  <a:pt x="4224670" y="1587795"/>
                  <a:pt x="4260895" y="1600152"/>
                  <a:pt x="4295553" y="1616148"/>
                </a:cubicBezTo>
                <a:cubicBezTo>
                  <a:pt x="4353118" y="1642717"/>
                  <a:pt x="4406808" y="1677663"/>
                  <a:pt x="4465674" y="1701209"/>
                </a:cubicBezTo>
                <a:cubicBezTo>
                  <a:pt x="4501116" y="1715386"/>
                  <a:pt x="4537858" y="1726668"/>
                  <a:pt x="4572000" y="1743739"/>
                </a:cubicBezTo>
                <a:cubicBezTo>
                  <a:pt x="4608968" y="1762223"/>
                  <a:pt x="4640698" y="1790431"/>
                  <a:pt x="4678325" y="1807534"/>
                </a:cubicBezTo>
                <a:cubicBezTo>
                  <a:pt x="4719138" y="1826085"/>
                  <a:pt x="4763784" y="1834744"/>
                  <a:pt x="4805916" y="1850065"/>
                </a:cubicBezTo>
                <a:cubicBezTo>
                  <a:pt x="4961122" y="1906504"/>
                  <a:pt x="4872204" y="1880196"/>
                  <a:pt x="5039832" y="1956390"/>
                </a:cubicBezTo>
                <a:cubicBezTo>
                  <a:pt x="5074583" y="1972186"/>
                  <a:pt x="5111407" y="1983124"/>
                  <a:pt x="5146158" y="1998920"/>
                </a:cubicBezTo>
                <a:cubicBezTo>
                  <a:pt x="5189446" y="2018596"/>
                  <a:pt x="5229856" y="2044427"/>
                  <a:pt x="5273748" y="2062716"/>
                </a:cubicBezTo>
                <a:cubicBezTo>
                  <a:pt x="5330312" y="2086285"/>
                  <a:pt x="5422226" y="2112760"/>
                  <a:pt x="5486400" y="2126511"/>
                </a:cubicBezTo>
                <a:cubicBezTo>
                  <a:pt x="5557083" y="2141657"/>
                  <a:pt x="5699051" y="2169041"/>
                  <a:pt x="5699051" y="2169041"/>
                </a:cubicBezTo>
                <a:cubicBezTo>
                  <a:pt x="5755239" y="2191517"/>
                  <a:pt x="5810826" y="2216167"/>
                  <a:pt x="5869172" y="2232837"/>
                </a:cubicBezTo>
                <a:cubicBezTo>
                  <a:pt x="5897273" y="2240866"/>
                  <a:pt x="5925879" y="2247014"/>
                  <a:pt x="5954232" y="2254102"/>
                </a:cubicBezTo>
                <a:cubicBezTo>
                  <a:pt x="6014798" y="2299526"/>
                  <a:pt x="6142143" y="2402958"/>
                  <a:pt x="6209414" y="2402958"/>
                </a:cubicBezTo>
                <a:lnTo>
                  <a:pt x="6251944" y="2402958"/>
                </a:lnTo>
              </a:path>
            </a:pathLst>
          </a:cu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78C2AC-6859-28DF-A375-8F194A0520CE}"/>
              </a:ext>
            </a:extLst>
          </p:cNvPr>
          <p:cNvCxnSpPr>
            <a:cxnSpLocks/>
          </p:cNvCxnSpPr>
          <p:nvPr/>
        </p:nvCxnSpPr>
        <p:spPr>
          <a:xfrm>
            <a:off x="5620213" y="4313553"/>
            <a:ext cx="57173" cy="196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3B2041-E3FB-DF5E-8719-C6CE8CF00CFD}"/>
              </a:ext>
            </a:extLst>
          </p:cNvPr>
          <p:cNvCxnSpPr>
            <a:cxnSpLocks/>
            <a:stCxn id="23" idx="28"/>
            <a:endCxn id="24" idx="36"/>
          </p:cNvCxnSpPr>
          <p:nvPr/>
        </p:nvCxnSpPr>
        <p:spPr>
          <a:xfrm>
            <a:off x="4956304" y="4811683"/>
            <a:ext cx="17689" cy="123517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2FBE1B5-12BB-4DAC-6796-79462F3CD7F9}"/>
              </a:ext>
            </a:extLst>
          </p:cNvPr>
          <p:cNvSpPr/>
          <p:nvPr/>
        </p:nvSpPr>
        <p:spPr>
          <a:xfrm flipV="1">
            <a:off x="7475518" y="5964044"/>
            <a:ext cx="435520" cy="3999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589505-3834-1BD4-5E20-5A7414A45858}"/>
              </a:ext>
            </a:extLst>
          </p:cNvPr>
          <p:cNvSpPr txBox="1"/>
          <p:nvPr/>
        </p:nvSpPr>
        <p:spPr>
          <a:xfrm>
            <a:off x="7911038" y="5592338"/>
            <a:ext cx="4302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test set that is </a:t>
            </a:r>
          </a:p>
          <a:p>
            <a:r>
              <a:rPr lang="en-GB" sz="3600" dirty="0"/>
              <a:t>shared by node </a:t>
            </a:r>
            <a:r>
              <a:rPr lang="en-GB" sz="3600" dirty="0" err="1"/>
              <a:t>i</a:t>
            </a:r>
            <a:r>
              <a:rPr lang="en-GB" sz="3600" dirty="0"/>
              <a:t> and j</a:t>
            </a:r>
          </a:p>
        </p:txBody>
      </p:sp>
    </p:spTree>
    <p:extLst>
      <p:ext uri="{BB962C8B-B14F-4D97-AF65-F5344CB8AC3E}">
        <p14:creationId xmlns:p14="http://schemas.microsoft.com/office/powerpoint/2010/main" val="1016034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80" y="340925"/>
            <a:ext cx="10874620" cy="115782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Wrap Up.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B777F-8738-7542-B939-E79A1A7236E9}"/>
              </a:ext>
            </a:extLst>
          </p:cNvPr>
          <p:cNvSpPr txBox="1"/>
          <p:nvPr/>
        </p:nvSpPr>
        <p:spPr>
          <a:xfrm>
            <a:off x="479180" y="1657438"/>
            <a:ext cx="11712820" cy="416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couple local model training via regularization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err="1"/>
              <a:t>regularizer</a:t>
            </a:r>
            <a:r>
              <a:rPr lang="en-US" sz="3600" dirty="0"/>
              <a:t> obtained via GTV (over empirical graph)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FL algorithms = optimization methods for GTV min</a:t>
            </a:r>
            <a:endParaRPr lang="en-US" sz="36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err="1"/>
              <a:t>GTVmin</a:t>
            </a:r>
            <a:r>
              <a:rPr lang="en-US" sz="3600" dirty="0"/>
              <a:t> pools local datasets into clusters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cluster structure depends on </a:t>
            </a:r>
            <a:r>
              <a:rPr lang="en-US" sz="3600" dirty="0" err="1"/>
              <a:t>emp.graph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and</a:t>
            </a:r>
            <a:r>
              <a:rPr lang="en-US" sz="3600" dirty="0"/>
              <a:t> local data!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2ABD73-EE9B-8919-8BB0-F178AB8A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571-8B0C-7043-8989-F29E5BFEF81F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80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6C15-90E3-3E4B-92C1-16981A9C2E22}" type="datetime1">
              <a:rPr lang="en-US" smtClean="0"/>
              <a:t>3/20/23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721" y="-48993"/>
            <a:ext cx="11218849" cy="173968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Weather Stations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A6CA5-4BE2-AB42-A48F-A894CE11DE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I" smtClean="0"/>
              <a:t>4</a:t>
            </a:fld>
            <a:endParaRPr lang="en-FI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036A6D1D-D657-9E48-8407-E4213F40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13886"/>
            <a:ext cx="6477000" cy="5407589"/>
          </a:xfrm>
          <a:prstGeom prst="rect">
            <a:avLst/>
          </a:prstGeom>
        </p:spPr>
      </p:pic>
      <p:pic>
        <p:nvPicPr>
          <p:cNvPr id="16" name="Picture 2" descr="☑️FMI- Finnish Meteorological Institute / ILMATIETEEN LAITOS — Government  Agency from Finland, experience with ADB, EC, EIB, WB, GIZ, MFA Finland,  UN, FP7, Horizon 2020, WMO — Environment &amp;amp; NRM, Research sectors —  DevelopmentAid">
            <a:extLst>
              <a:ext uri="{FF2B5EF4-FFF2-40B4-BE49-F238E27FC236}">
                <a16:creationId xmlns:a16="http://schemas.microsoft.com/office/drawing/2014/main" id="{397BE6AF-BF94-0044-80D6-302B89047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1889809"/>
            <a:ext cx="2552944" cy="20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080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2669208" y="2260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689600"/>
            <a:ext cx="2743200" cy="365125"/>
          </a:xfrm>
        </p:spPr>
        <p:txBody>
          <a:bodyPr/>
          <a:lstStyle/>
          <a:p>
            <a:fld id="{D75B69EA-F5F3-9148-B3D2-85669F9D4A27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080D5-35EC-1347-8DCB-E4F38DE88848}"/>
              </a:ext>
            </a:extLst>
          </p:cNvPr>
          <p:cNvSpPr/>
          <p:nvPr/>
        </p:nvSpPr>
        <p:spPr>
          <a:xfrm>
            <a:off x="1972533" y="145404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4131533" y="224421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C16BF1-0B0E-0C41-BD63-859FD1070A8F}"/>
              </a:ext>
            </a:extLst>
          </p:cNvPr>
          <p:cNvSpPr/>
          <p:nvPr/>
        </p:nvSpPr>
        <p:spPr>
          <a:xfrm>
            <a:off x="296133" y="407984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952552-918E-A143-B7EA-9E8DA850FA84}"/>
              </a:ext>
            </a:extLst>
          </p:cNvPr>
          <p:cNvSpPr/>
          <p:nvPr/>
        </p:nvSpPr>
        <p:spPr>
          <a:xfrm>
            <a:off x="1972533" y="560955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F9B9A-A849-A141-8F80-5F312CB3FA21}"/>
              </a:ext>
            </a:extLst>
          </p:cNvPr>
          <p:cNvSpPr/>
          <p:nvPr/>
        </p:nvSpPr>
        <p:spPr>
          <a:xfrm>
            <a:off x="3331435" y="43086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2696435" y="1980455"/>
            <a:ext cx="1397000" cy="527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3847139" y="2502753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923BF-2C32-EA40-A40D-1E6EDF7FB3F4}"/>
              </a:ext>
            </a:extLst>
          </p:cNvPr>
          <p:cNvCxnSpPr>
            <a:cxnSpLocks/>
          </p:cNvCxnSpPr>
          <p:nvPr/>
        </p:nvCxnSpPr>
        <p:spPr>
          <a:xfrm flipV="1">
            <a:off x="2353533" y="4813299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27E48-64A9-CE4C-83F2-F49140DC5535}"/>
              </a:ext>
            </a:extLst>
          </p:cNvPr>
          <p:cNvCxnSpPr>
            <a:cxnSpLocks/>
          </p:cNvCxnSpPr>
          <p:nvPr/>
        </p:nvCxnSpPr>
        <p:spPr>
          <a:xfrm>
            <a:off x="677133" y="4409125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EF0658-0702-7A4B-B41D-4853A80A2056}"/>
              </a:ext>
            </a:extLst>
          </p:cNvPr>
          <p:cNvCxnSpPr>
            <a:cxnSpLocks/>
          </p:cNvCxnSpPr>
          <p:nvPr/>
        </p:nvCxnSpPr>
        <p:spPr>
          <a:xfrm flipH="1" flipV="1">
            <a:off x="677133" y="4409125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5002725" y="2087255"/>
            <a:ext cx="2922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local dataset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B745FCD-35F0-9F45-96E2-629CD655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21" y="3030279"/>
            <a:ext cx="976214" cy="633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BBADA-CE6C-0E4F-92B0-56FD342368B6}"/>
                  </a:ext>
                </a:extLst>
              </p:cNvPr>
              <p:cNvSpPr txBox="1"/>
              <p:nvPr/>
            </p:nvSpPr>
            <p:spPr>
              <a:xfrm>
                <a:off x="5536189" y="3163296"/>
                <a:ext cx="5762283" cy="1650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 quantify </a:t>
                </a:r>
              </a:p>
              <a:p>
                <a:r>
                  <a:rPr lang="en-US" sz="4000" dirty="0"/>
                  <a:t>“statistical similarities”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BBADA-CE6C-0E4F-92B0-56FD34236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89" y="3163296"/>
                <a:ext cx="5762283" cy="1650003"/>
              </a:xfrm>
              <a:prstGeom prst="rect">
                <a:avLst/>
              </a:prstGeom>
              <a:blipFill>
                <a:blip r:embed="rId6"/>
                <a:stretch>
                  <a:fillRect l="-3516" t="-6107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4D9D0E9-C796-C741-8186-B55AC83D35A5}"/>
              </a:ext>
            </a:extLst>
          </p:cNvPr>
          <p:cNvSpPr txBox="1"/>
          <p:nvPr/>
        </p:nvSpPr>
        <p:spPr>
          <a:xfrm>
            <a:off x="296133" y="-24907"/>
            <a:ext cx="87625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The Empirical Graph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05EC63-83C4-CDB4-512B-7E1FBAC5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0F3-64F3-CE4D-A115-9297053E858B}" type="datetime1">
              <a:rPr lang="en-US" smtClean="0"/>
              <a:t>3/20/23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4D58BF-7F3C-5808-1A5B-813A06B8431F}"/>
                  </a:ext>
                </a:extLst>
              </p:cNvPr>
              <p:cNvSpPr txBox="1"/>
              <p:nvPr/>
            </p:nvSpPr>
            <p:spPr>
              <a:xfrm>
                <a:off x="7793902" y="1840049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4D58BF-7F3C-5808-1A5B-813A06B8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02" y="1840049"/>
                <a:ext cx="1524905" cy="957891"/>
              </a:xfrm>
              <a:prstGeom prst="rect">
                <a:avLst/>
              </a:prstGeom>
              <a:blipFill>
                <a:blip r:embed="rId7"/>
                <a:stretch>
                  <a:fillRect l="-3306" r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A0C66C-C045-C026-3ED4-F363CBA9920B}"/>
                  </a:ext>
                </a:extLst>
              </p:cNvPr>
              <p:cNvSpPr txBox="1"/>
              <p:nvPr/>
            </p:nvSpPr>
            <p:spPr>
              <a:xfrm>
                <a:off x="4054883" y="4477036"/>
                <a:ext cx="1584216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A0C66C-C045-C026-3ED4-F363CBA9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83" y="4477036"/>
                <a:ext cx="1584216" cy="957891"/>
              </a:xfrm>
              <a:prstGeom prst="rect">
                <a:avLst/>
              </a:prstGeom>
              <a:blipFill>
                <a:blip r:embed="rId8"/>
                <a:stretch>
                  <a:fillRect l="-3968" r="-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37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460290" y="504567"/>
            <a:ext cx="602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Networked Models.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2588975" y="2520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080D5-35EC-1347-8DCB-E4F38DE88848}"/>
              </a:ext>
            </a:extLst>
          </p:cNvPr>
          <p:cNvSpPr/>
          <p:nvPr/>
        </p:nvSpPr>
        <p:spPr>
          <a:xfrm>
            <a:off x="1892300" y="17139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4051300" y="250416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C16BF1-0B0E-0C41-BD63-859FD1070A8F}"/>
              </a:ext>
            </a:extLst>
          </p:cNvPr>
          <p:cNvSpPr/>
          <p:nvPr/>
        </p:nvSpPr>
        <p:spPr>
          <a:xfrm>
            <a:off x="215900" y="433978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952552-918E-A143-B7EA-9E8DA850FA84}"/>
              </a:ext>
            </a:extLst>
          </p:cNvPr>
          <p:cNvSpPr/>
          <p:nvPr/>
        </p:nvSpPr>
        <p:spPr>
          <a:xfrm>
            <a:off x="1892300" y="586950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F9B9A-A849-A141-8F80-5F312CB3FA21}"/>
              </a:ext>
            </a:extLst>
          </p:cNvPr>
          <p:cNvSpPr/>
          <p:nvPr/>
        </p:nvSpPr>
        <p:spPr>
          <a:xfrm>
            <a:off x="3251202" y="456863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2616202" y="2240400"/>
            <a:ext cx="1397000" cy="527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3766906" y="2762698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923BF-2C32-EA40-A40D-1E6EDF7FB3F4}"/>
              </a:ext>
            </a:extLst>
          </p:cNvPr>
          <p:cNvCxnSpPr>
            <a:cxnSpLocks/>
          </p:cNvCxnSpPr>
          <p:nvPr/>
        </p:nvCxnSpPr>
        <p:spPr>
          <a:xfrm flipV="1">
            <a:off x="2273300" y="5073244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27E48-64A9-CE4C-83F2-F49140DC5535}"/>
              </a:ext>
            </a:extLst>
          </p:cNvPr>
          <p:cNvCxnSpPr>
            <a:cxnSpLocks/>
          </p:cNvCxnSpPr>
          <p:nvPr/>
        </p:nvCxnSpPr>
        <p:spPr>
          <a:xfrm>
            <a:off x="596900" y="4669070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EF0658-0702-7A4B-B41D-4853A80A2056}"/>
              </a:ext>
            </a:extLst>
          </p:cNvPr>
          <p:cNvCxnSpPr>
            <a:cxnSpLocks/>
          </p:cNvCxnSpPr>
          <p:nvPr/>
        </p:nvCxnSpPr>
        <p:spPr>
          <a:xfrm flipH="1" flipV="1">
            <a:off x="596900" y="4669070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4D6C77-B1A0-AA41-A302-2C756AFA515E}"/>
              </a:ext>
            </a:extLst>
          </p:cNvPr>
          <p:cNvSpPr txBox="1"/>
          <p:nvPr/>
        </p:nvSpPr>
        <p:spPr>
          <a:xfrm>
            <a:off x="4013202" y="3621426"/>
            <a:ext cx="2165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“similar"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896C6-5B1B-6949-8CE0-A5D37B9E6B0A}"/>
              </a:ext>
            </a:extLst>
          </p:cNvPr>
          <p:cNvSpPr txBox="1"/>
          <p:nvPr/>
        </p:nvSpPr>
        <p:spPr>
          <a:xfrm>
            <a:off x="6463574" y="2399792"/>
            <a:ext cx="527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local model for each node </a:t>
            </a:r>
          </a:p>
          <a:p>
            <a:endParaRPr lang="en-GB" sz="3600" dirty="0"/>
          </a:p>
          <a:p>
            <a:endParaRPr lang="en-GB" sz="3600" dirty="0"/>
          </a:p>
          <a:p>
            <a:r>
              <a:rPr lang="en-GB" sz="3600" dirty="0"/>
              <a:t>couple models at connected nodes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92F4F23-F394-B720-B28B-D3315E79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4F5F-DC5B-4F45-AAAA-16A1C874EAF2}" type="datetime1">
              <a:rPr lang="en-US" smtClean="0"/>
              <a:t>3/20/23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D68EBE-B0D6-F36A-8DBA-FBAC760B4B6E}"/>
                  </a:ext>
                </a:extLst>
              </p:cNvPr>
              <p:cNvSpPr txBox="1"/>
              <p:nvPr/>
            </p:nvSpPr>
            <p:spPr>
              <a:xfrm>
                <a:off x="4728849" y="1755226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D68EBE-B0D6-F36A-8DBA-FBAC760B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849" y="1755226"/>
                <a:ext cx="1524905" cy="957891"/>
              </a:xfrm>
              <a:prstGeom prst="rect">
                <a:avLst/>
              </a:prstGeom>
              <a:blipFill>
                <a:blip r:embed="rId3"/>
                <a:stretch>
                  <a:fillRect l="-3306" r="-1653"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DCD59-B051-C22D-B93D-FD2090EDCF33}"/>
                  </a:ext>
                </a:extLst>
              </p:cNvPr>
              <p:cNvSpPr txBox="1"/>
              <p:nvPr/>
            </p:nvSpPr>
            <p:spPr>
              <a:xfrm>
                <a:off x="4071307" y="4755447"/>
                <a:ext cx="1584216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DCD59-B051-C22D-B93D-FD2090EDC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307" y="4755447"/>
                <a:ext cx="1584216" cy="957891"/>
              </a:xfrm>
              <a:prstGeom prst="rect">
                <a:avLst/>
              </a:prstGeom>
              <a:blipFill>
                <a:blip r:embed="rId4"/>
                <a:stretch>
                  <a:fillRect l="-3175" r="-1587"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02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67220" y="109923"/>
            <a:ext cx="87966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Local Parametric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2588975" y="2520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080D5-35EC-1347-8DCB-E4F38DE88848}"/>
              </a:ext>
            </a:extLst>
          </p:cNvPr>
          <p:cNvSpPr/>
          <p:nvPr/>
        </p:nvSpPr>
        <p:spPr>
          <a:xfrm>
            <a:off x="1892300" y="17139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4051300" y="250416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C16BF1-0B0E-0C41-BD63-859FD1070A8F}"/>
              </a:ext>
            </a:extLst>
          </p:cNvPr>
          <p:cNvSpPr/>
          <p:nvPr/>
        </p:nvSpPr>
        <p:spPr>
          <a:xfrm>
            <a:off x="215900" y="433978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952552-918E-A143-B7EA-9E8DA850FA84}"/>
              </a:ext>
            </a:extLst>
          </p:cNvPr>
          <p:cNvSpPr/>
          <p:nvPr/>
        </p:nvSpPr>
        <p:spPr>
          <a:xfrm>
            <a:off x="1892300" y="586950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F9B9A-A849-A141-8F80-5F312CB3FA21}"/>
              </a:ext>
            </a:extLst>
          </p:cNvPr>
          <p:cNvSpPr/>
          <p:nvPr/>
        </p:nvSpPr>
        <p:spPr>
          <a:xfrm>
            <a:off x="3251202" y="456863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2273300" y="2057400"/>
            <a:ext cx="2205748" cy="83271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3766906" y="2762698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923BF-2C32-EA40-A40D-1E6EDF7FB3F4}"/>
              </a:ext>
            </a:extLst>
          </p:cNvPr>
          <p:cNvCxnSpPr>
            <a:cxnSpLocks/>
          </p:cNvCxnSpPr>
          <p:nvPr/>
        </p:nvCxnSpPr>
        <p:spPr>
          <a:xfrm flipV="1">
            <a:off x="2273300" y="5073244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27E48-64A9-CE4C-83F2-F49140DC5535}"/>
              </a:ext>
            </a:extLst>
          </p:cNvPr>
          <p:cNvCxnSpPr>
            <a:cxnSpLocks/>
          </p:cNvCxnSpPr>
          <p:nvPr/>
        </p:nvCxnSpPr>
        <p:spPr>
          <a:xfrm>
            <a:off x="596900" y="4669070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EF0658-0702-7A4B-B41D-4853A80A2056}"/>
              </a:ext>
            </a:extLst>
          </p:cNvPr>
          <p:cNvCxnSpPr>
            <a:cxnSpLocks/>
          </p:cNvCxnSpPr>
          <p:nvPr/>
        </p:nvCxnSpPr>
        <p:spPr>
          <a:xfrm flipH="1" flipV="1">
            <a:off x="596900" y="4669070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4922492" y="2347200"/>
            <a:ext cx="3761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model params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D6C77-B1A0-AA41-A302-2C756AFA515E}"/>
              </a:ext>
            </a:extLst>
          </p:cNvPr>
          <p:cNvSpPr txBox="1"/>
          <p:nvPr/>
        </p:nvSpPr>
        <p:spPr>
          <a:xfrm>
            <a:off x="4013202" y="3621426"/>
            <a:ext cx="2165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“similar"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CF5F4-B235-F64D-BD17-3E895E43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50" y="2263914"/>
            <a:ext cx="1234286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D78838-1697-C448-BB48-AE3E51471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1" y="4676700"/>
            <a:ext cx="1384992" cy="769440"/>
          </a:xfrm>
          <a:prstGeom prst="rect">
            <a:avLst/>
          </a:prstGeo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0AAFC20-349D-DD2F-D43A-8107C7C0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4C6-A119-9247-819E-00C9B6F92E32}" type="datetime1">
              <a:rPr lang="en-US" smtClean="0"/>
              <a:t>3/20/23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9823EE-5806-C713-9BD6-9775938C3E0F}"/>
                  </a:ext>
                </a:extLst>
              </p:cNvPr>
              <p:cNvSpPr txBox="1"/>
              <p:nvPr/>
            </p:nvSpPr>
            <p:spPr>
              <a:xfrm>
                <a:off x="4368802" y="1502597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9823EE-5806-C713-9BD6-9775938C3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2" y="1502597"/>
                <a:ext cx="1524905" cy="957891"/>
              </a:xfrm>
              <a:prstGeom prst="rect">
                <a:avLst/>
              </a:prstGeom>
              <a:blipFill>
                <a:blip r:embed="rId5"/>
                <a:stretch>
                  <a:fillRect l="-4132" r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43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80803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Clustering Assumption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9AB9581-96A1-EFA7-A61E-3B302A4B96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18" y="1451868"/>
            <a:ext cx="2894662" cy="488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DA57C4-62D4-43B5-9055-C76769E8B58B}"/>
              </a:ext>
            </a:extLst>
          </p:cNvPr>
          <p:cNvSpPr txBox="1"/>
          <p:nvPr/>
        </p:nvSpPr>
        <p:spPr>
          <a:xfrm>
            <a:off x="4223305" y="1451868"/>
            <a:ext cx="76924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the local datasets form clusters</a:t>
            </a:r>
          </a:p>
          <a:p>
            <a:endParaRPr lang="en-GB" sz="4000" dirty="0"/>
          </a:p>
          <a:p>
            <a:r>
              <a:rPr lang="en-GB" sz="4000" dirty="0"/>
              <a:t>datasets in same can be approximated as realizations of </a:t>
            </a:r>
            <a:r>
              <a:rPr lang="en-GB" sz="4000" dirty="0" err="1"/>
              <a:t>i.i.d.</a:t>
            </a:r>
            <a:r>
              <a:rPr lang="en-GB" sz="4000" dirty="0"/>
              <a:t> RVs with prob. </a:t>
            </a:r>
            <a:r>
              <a:rPr lang="en-GB" sz="4000" dirty="0" err="1"/>
              <a:t>dist</a:t>
            </a:r>
            <a:r>
              <a:rPr lang="en-GB" sz="4000" dirty="0"/>
              <a:t> p(</a:t>
            </a:r>
            <a:r>
              <a:rPr lang="en-GB" sz="4000" dirty="0" err="1"/>
              <a:t>x,y;c</a:t>
            </a:r>
            <a:r>
              <a:rPr lang="en-GB" sz="4000" dirty="0"/>
              <a:t>) </a:t>
            </a:r>
          </a:p>
          <a:p>
            <a:endParaRPr lang="en-GB" sz="4000" dirty="0"/>
          </a:p>
          <a:p>
            <a:r>
              <a:rPr lang="en-GB" sz="4000" dirty="0"/>
              <a:t>more edges inside clusters </a:t>
            </a:r>
          </a:p>
        </p:txBody>
      </p:sp>
    </p:spTree>
    <p:extLst>
      <p:ext uri="{BB962C8B-B14F-4D97-AF65-F5344CB8AC3E}">
        <p14:creationId xmlns:p14="http://schemas.microsoft.com/office/powerpoint/2010/main" val="370392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216794" y="115360"/>
            <a:ext cx="115927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Measure Clustering via Variation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1025683" y="2540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2467816" y="207824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 flipV="1">
            <a:off x="1762526" y="2395203"/>
            <a:ext cx="1002338" cy="99617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216794" y="1354355"/>
            <a:ext cx="3436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local model params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ABFEC-E6BD-6144-8165-316623FD5BFB}"/>
              </a:ext>
            </a:extLst>
          </p:cNvPr>
          <p:cNvSpPr txBox="1"/>
          <p:nvPr/>
        </p:nvSpPr>
        <p:spPr>
          <a:xfrm>
            <a:off x="4516279" y="1895235"/>
            <a:ext cx="7052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require similar params at ends of edge e</a:t>
            </a:r>
          </a:p>
          <a:p>
            <a:r>
              <a:rPr lang="en-GB" sz="3200" dirty="0"/>
              <a:t>penalty function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C376A-9803-194B-B856-A225446B284F}"/>
                  </a:ext>
                </a:extLst>
              </p:cNvPr>
              <p:cNvSpPr txBox="1"/>
              <p:nvPr/>
            </p:nvSpPr>
            <p:spPr>
              <a:xfrm>
                <a:off x="4979055" y="3338847"/>
                <a:ext cx="3186963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C376A-9803-194B-B856-A225446B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055" y="3338847"/>
                <a:ext cx="3186963" cy="555858"/>
              </a:xfrm>
              <a:prstGeom prst="rect">
                <a:avLst/>
              </a:prstGeom>
              <a:blipFill>
                <a:blip r:embed="rId3"/>
                <a:stretch>
                  <a:fillRect l="-3968" t="-454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3ADC2D-E952-F641-835E-D295C163786E}"/>
              </a:ext>
            </a:extLst>
          </p:cNvPr>
          <p:cNvCxnSpPr/>
          <p:nvPr/>
        </p:nvCxnSpPr>
        <p:spPr>
          <a:xfrm flipV="1">
            <a:off x="6490759" y="4157227"/>
            <a:ext cx="0" cy="219912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7011-509A-7240-AC23-ADFF3FC793DB}"/>
              </a:ext>
            </a:extLst>
          </p:cNvPr>
          <p:cNvCxnSpPr>
            <a:cxnSpLocks/>
          </p:cNvCxnSpPr>
          <p:nvPr/>
        </p:nvCxnSpPr>
        <p:spPr>
          <a:xfrm>
            <a:off x="5548701" y="6016358"/>
            <a:ext cx="437353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27D1DCE1-28D7-FF48-A31B-F27F60C8ABB1}"/>
              </a:ext>
            </a:extLst>
          </p:cNvPr>
          <p:cNvSpPr/>
          <p:nvPr/>
        </p:nvSpPr>
        <p:spPr>
          <a:xfrm>
            <a:off x="4816918" y="3376008"/>
            <a:ext cx="4191000" cy="1645182"/>
          </a:xfrm>
          <a:custGeom>
            <a:avLst/>
            <a:gdLst>
              <a:gd name="connsiteX0" fmla="*/ 0 w 4191000"/>
              <a:gd name="connsiteY0" fmla="*/ 476250 h 1645182"/>
              <a:gd name="connsiteX1" fmla="*/ 1790700 w 4191000"/>
              <a:gd name="connsiteY1" fmla="*/ 1638300 h 1645182"/>
              <a:gd name="connsiteX2" fmla="*/ 4191000 w 4191000"/>
              <a:gd name="connsiteY2" fmla="*/ 0 h 16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0" h="1645182">
                <a:moveTo>
                  <a:pt x="0" y="476250"/>
                </a:moveTo>
                <a:cubicBezTo>
                  <a:pt x="546100" y="1096962"/>
                  <a:pt x="1092200" y="1717675"/>
                  <a:pt x="1790700" y="1638300"/>
                </a:cubicBezTo>
                <a:cubicBezTo>
                  <a:pt x="2489200" y="1558925"/>
                  <a:pt x="3340100" y="779462"/>
                  <a:pt x="4191000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6ECC6E-E0F7-16AE-653F-2961E1BDE877}"/>
                  </a:ext>
                </a:extLst>
              </p:cNvPr>
              <p:cNvSpPr txBox="1"/>
              <p:nvPr/>
            </p:nvSpPr>
            <p:spPr>
              <a:xfrm>
                <a:off x="9395409" y="5315001"/>
                <a:ext cx="1827360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32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de-DE" sz="3200" i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de-DE" sz="3200" i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6ECC6E-E0F7-16AE-653F-2961E1BD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409" y="5315001"/>
                <a:ext cx="1827360" cy="605294"/>
              </a:xfrm>
              <a:prstGeom prst="rect">
                <a:avLst/>
              </a:prstGeom>
              <a:blipFill>
                <a:blip r:embed="rId4"/>
                <a:stretch>
                  <a:fillRect l="-690" t="-8163" r="-1379" b="-30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B6B8F73-9913-1F98-E740-FFC0E0A23F18}"/>
              </a:ext>
            </a:extLst>
          </p:cNvPr>
          <p:cNvSpPr/>
          <p:nvPr/>
        </p:nvSpPr>
        <p:spPr>
          <a:xfrm>
            <a:off x="1210414" y="304848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DC14F-7411-B3F6-D9B0-DC8E93137B65}"/>
              </a:ext>
            </a:extLst>
          </p:cNvPr>
          <p:cNvSpPr txBox="1"/>
          <p:nvPr/>
        </p:nvSpPr>
        <p:spPr>
          <a:xfrm>
            <a:off x="9007918" y="2394784"/>
            <a:ext cx="222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“variation”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721232-B551-C037-4E3D-44EE8AC44A5F}"/>
                  </a:ext>
                </a:extLst>
              </p:cNvPr>
              <p:cNvSpPr txBox="1"/>
              <p:nvPr/>
            </p:nvSpPr>
            <p:spPr>
              <a:xfrm>
                <a:off x="3161061" y="1763029"/>
                <a:ext cx="984629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721232-B551-C037-4E3D-44EE8AC44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61" y="1763029"/>
                <a:ext cx="984629" cy="6052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AA8DE-5769-A55A-EFE4-35206C7089E6}"/>
                  </a:ext>
                </a:extLst>
              </p:cNvPr>
              <p:cNvSpPr txBox="1"/>
              <p:nvPr/>
            </p:nvSpPr>
            <p:spPr>
              <a:xfrm>
                <a:off x="1817517" y="3573116"/>
                <a:ext cx="1019895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AA8DE-5769-A55A-EFE4-35206C708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17" y="3573116"/>
                <a:ext cx="1019895" cy="605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2693-FE41-6D9D-2C80-5082CB79CA2B}"/>
                  </a:ext>
                </a:extLst>
              </p:cNvPr>
              <p:cNvSpPr txBox="1"/>
              <p:nvPr/>
            </p:nvSpPr>
            <p:spPr>
              <a:xfrm>
                <a:off x="2476615" y="2907996"/>
                <a:ext cx="15922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2693-FE41-6D9D-2C80-5082CB79C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615" y="2907996"/>
                <a:ext cx="1592295" cy="523220"/>
              </a:xfrm>
              <a:prstGeom prst="rect">
                <a:avLst/>
              </a:prstGeom>
              <a:blipFill>
                <a:blip r:embed="rId7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2C6EE39-2191-E248-FBF2-C89960D0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BACF-B135-5C40-98DF-D9054633B25C}" type="datetime1">
              <a:rPr lang="en-US" smtClean="0"/>
              <a:t>3/20/23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D8762B-6EC1-DFE9-F631-2BA7D0A20D84}"/>
                  </a:ext>
                </a:extLst>
              </p:cNvPr>
              <p:cNvSpPr txBox="1"/>
              <p:nvPr/>
            </p:nvSpPr>
            <p:spPr>
              <a:xfrm>
                <a:off x="216795" y="4670218"/>
                <a:ext cx="5879206" cy="142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000" dirty="0"/>
                  <a:t> convex and increasing </a:t>
                </a:r>
              </a:p>
              <a:p>
                <a:r>
                  <a:rPr lang="en-GB" sz="4000" dirty="0"/>
                  <a:t>with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de-DE" sz="4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 sz="400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de-DE" sz="40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sz="4000" dirty="0"/>
                          <m:t>− </m:t>
                        </m:r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de-DE" sz="4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 sz="400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de-DE" sz="40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D8762B-6EC1-DFE9-F631-2BA7D0A20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95" y="4670218"/>
                <a:ext cx="5879206" cy="1428340"/>
              </a:xfrm>
              <a:prstGeom prst="rect">
                <a:avLst/>
              </a:prstGeom>
              <a:blipFill>
                <a:blip r:embed="rId8"/>
                <a:stretch>
                  <a:fillRect l="-3664" t="-5263" r="-2802" b="-14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2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13736</TotalTime>
  <Words>1176</Words>
  <Application>Microsoft Macintosh PowerPoint</Application>
  <PresentationFormat>Widescreen</PresentationFormat>
  <Paragraphs>255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Comic Sans MS</vt:lpstr>
      <vt:lpstr>Symbol</vt:lpstr>
      <vt:lpstr>Office Theme</vt:lpstr>
      <vt:lpstr>CS-E4740 Federated Learning  “FL Design Principle”  Dipl.-Ing. Dr.techn. Alexander Jung</vt:lpstr>
      <vt:lpstr>PowerPoint Presentation</vt:lpstr>
      <vt:lpstr>PowerPoint Presentation</vt:lpstr>
      <vt:lpstr>Weather Stations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Generalized Total Variation (GTV)</vt:lpstr>
      <vt:lpstr>Two Special Cases of GTV </vt:lpstr>
      <vt:lpstr>PowerPoint Presentation</vt:lpstr>
      <vt:lpstr>GTV Minimization</vt:lpstr>
      <vt:lpstr>Network Lasso</vt:lpstr>
      <vt:lpstr>Special Case: “MOCHA”</vt:lpstr>
      <vt:lpstr>Two Key Questions of ML</vt:lpstr>
      <vt:lpstr>PowerPoint Presentation</vt:lpstr>
      <vt:lpstr>A FL Setting</vt:lpstr>
      <vt:lpstr>Requirements</vt:lpstr>
      <vt:lpstr>Another FL Setting…</vt:lpstr>
      <vt:lpstr>GTV Min. for Local Lin.Reg.</vt:lpstr>
      <vt:lpstr>GTV Min. for Local Lin.Reg.</vt:lpstr>
      <vt:lpstr>PowerPoint Presentation</vt:lpstr>
      <vt:lpstr>GTV Min. for Local Lin.Reg.</vt:lpstr>
      <vt:lpstr>Spectral Clustering</vt:lpstr>
      <vt:lpstr>Clustering of GTVMin Solutions</vt:lpstr>
      <vt:lpstr>PowerPoint Presentation</vt:lpstr>
      <vt:lpstr>PowerPoint Presentation</vt:lpstr>
      <vt:lpstr>Locally Weighted Learning</vt:lpstr>
      <vt:lpstr>PowerPoint Presentation</vt:lpstr>
      <vt:lpstr>PowerPoint Presentation</vt:lpstr>
      <vt:lpstr>PowerPoint Presentation</vt:lpstr>
      <vt:lpstr>Non-Linear Min-Cost-Flow</vt:lpstr>
      <vt:lpstr>Non-Linear Min-Cost-Flow</vt:lpstr>
      <vt:lpstr>Electrical Network.  (“AI is new Electricity!”) </vt:lpstr>
      <vt:lpstr>PowerPoint Presentation</vt:lpstr>
      <vt:lpstr>Variation of Non-Param. Models</vt:lpstr>
      <vt:lpstr>Wrap Up.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265</cp:revision>
  <cp:lastPrinted>2022-09-29T08:05:50Z</cp:lastPrinted>
  <dcterms:created xsi:type="dcterms:W3CDTF">2021-05-05T08:57:28Z</dcterms:created>
  <dcterms:modified xsi:type="dcterms:W3CDTF">2023-03-20T11:59:56Z</dcterms:modified>
</cp:coreProperties>
</file>