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670" r:id="rId3"/>
    <p:sldId id="675" r:id="rId4"/>
    <p:sldId id="676" r:id="rId5"/>
    <p:sldId id="677" r:id="rId6"/>
    <p:sldId id="669" r:id="rId7"/>
    <p:sldId id="293" r:id="rId8"/>
    <p:sldId id="299" r:id="rId9"/>
    <p:sldId id="656" r:id="rId10"/>
    <p:sldId id="673" r:id="rId11"/>
    <p:sldId id="674" r:id="rId12"/>
    <p:sldId id="655" r:id="rId13"/>
    <p:sldId id="678" r:id="rId14"/>
    <p:sldId id="658" r:id="rId15"/>
    <p:sldId id="317" r:id="rId16"/>
    <p:sldId id="365" r:id="rId17"/>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22"/>
    <p:restoredTop sz="83881"/>
  </p:normalViewPr>
  <p:slideViewPr>
    <p:cSldViewPr snapToGrid="0" snapToObjects="1">
      <p:cViewPr varScale="1">
        <p:scale>
          <a:sx n="91" d="100"/>
          <a:sy n="91"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48:56.459"/>
    </inkml:context>
    <inkml:brush xml:id="br0">
      <inkml:brushProperty name="width" value="0.05292" units="cm"/>
      <inkml:brushProperty name="height" value="0.05292" units="cm"/>
      <inkml:brushProperty name="color" value="#FF0000"/>
    </inkml:brush>
  </inkml:definitions>
  <inkml:trace contextRef="#ctx0" brushRef="#br0">10533 8461 24575,'-56'-8'0,"24"2"0,-1-3 0,-23-15 0,1 1 0,-4-3 0,10 4 0,-1 1 0,4 3 0,-2-1 0,3 1-2205,-2-3 0,2 3 2205,0 7 0,1 2 676,3-3 1,0 3-677,-5 7 0,0 1 0,-2-3 0,0 0-282,2 3 0,3 2 282,-17-1-68,6 7 1,-1 4 67,17 0 0,-1 2 0,-4 0 0,-4 2 0,4 0 1078,2 6 0,1 0-1078,-8 3 0,-2 2 0,-3 9 0,1 2 0,15-10 0,0 0 0,0 3 0,-3 5 0,1 2 0,3-1-713,0 0 1,4 1 712,-2 12 0,3 1 0,11-15 0,2 0 0,-8 16 0,1 1 0,5-6 0,2-2 0,4-8 0,0 1 0,-2 10 0,2-1 1205,2 16-1205,4-20 0,-2 6 0,2-6 0,-2 20 75,5-10 1,0 2-76,3-12 0,1-1 0,0 6 0,2 1 0,-1 14 0,4-1 0,6-10 0,4-3-272,0-1 0,5-2 272,4-10 0,3-3 0,-2-4 0,2-2 0,1-2 0,2-1 0,1-2 0,2-1 4,4 2 0,2 0-4,2 0 0,0-2 0,0 1 0,3 0 0,10 1 0,5 1 0,-3-2 0,1-1 0,0 0 0,-1-1 0,4 3 0,-1-5 0,-10-6 0,0-2 0,1 0 0,3 3 0,0 1 0,4 0-1494,-5-5 1,4 0 0,-1-1-1,-1 0 1494,6 1 0,-1 0 0,-2-1 0,-4-3 0,-2 0 0,1-2-159,4-1 0,-1-2 1,-1 1 158,9 0 0,-2 0 0,-11-1 0,0 0 0,-3-1 0,3-4 0,-3-3 0,0-4 0,-3-2 0,15-7 0,-10-1 0,-2 0 0,3 1 0,-12 2 0,3-1 168,2-3 1,2 0-169,7 1 0,2-1 0,-12 2 0,-1-2 0,2 1 0,1-1 0,1 1 0,-4 1-47,0-3 0,-3 0 47,10-11 0,-2-2 2864,-15 6 0,-3-2-2864,6-5 0,-2-4 0,2-6 0,-4 0-291,-2-10 291,-10 9 0,-3 0 0,-8-15 0,0 15 0,-1-6 0,-5 8 0,-2-2 0,-2 2 0,-5-9 0,-3 1 0,4-8 0,-5-1 0,-6 18 0,-6 0 0,-1 2 0,-7-7 0,-3-2 0,3 3 0,-3-5 0,-1 4 0,1 8 0,-2 3 0,1 4-711,-10-7 1,1 4 710,-1 2 0,0 4 0,10 11 0,1 3 0,7 2 0,-2 0 0,-15-6 0,0 0 425,14 10 1,-1 0-426,-11-8 0,-5 0 0,-6 5 0,0 3 0,13 3 0,0 2 0,-13 0 0,-2 2 0,-2 4 0,2 1 119,10 2 0,0 0-119,-20 0 0,0 0 0,21 4 0,2 0 197,1-2 1,4 2 0,0 4 0,14-4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2C89E-AE76-CF41-9C0B-87D42EF69527}" type="datetimeFigureOut">
              <a:rPr lang="en-US" smtClean="0"/>
              <a:t>3/26/23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F596F-AE3B-CB49-A71A-0B549FB29E75}" type="slidenum">
              <a:rPr lang="en-US" smtClean="0"/>
              <a:t>‹#›</a:t>
            </a:fld>
            <a:endParaRPr lang="en-US"/>
          </a:p>
        </p:txBody>
      </p:sp>
    </p:spTree>
    <p:extLst>
      <p:ext uri="{BB962C8B-B14F-4D97-AF65-F5344CB8AC3E}">
        <p14:creationId xmlns:p14="http://schemas.microsoft.com/office/powerpoint/2010/main" val="122293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7</a:t>
            </a:fld>
            <a:endParaRPr lang="en-US"/>
          </a:p>
        </p:txBody>
      </p:sp>
    </p:spTree>
    <p:extLst>
      <p:ext uri="{BB962C8B-B14F-4D97-AF65-F5344CB8AC3E}">
        <p14:creationId xmlns:p14="http://schemas.microsoft.com/office/powerpoint/2010/main" val="186385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15</a:t>
            </a:fld>
            <a:endParaRPr lang="en-US"/>
          </a:p>
        </p:txBody>
      </p:sp>
    </p:spTree>
    <p:extLst>
      <p:ext uri="{BB962C8B-B14F-4D97-AF65-F5344CB8AC3E}">
        <p14:creationId xmlns:p14="http://schemas.microsoft.com/office/powerpoint/2010/main" val="22821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A2C-78AF-4741-BA32-97A2ACFAB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DB3AD3-FA5A-3240-9BC2-75660411C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064DCA-6611-FE48-9A11-8712D6745E32}"/>
              </a:ext>
            </a:extLst>
          </p:cNvPr>
          <p:cNvSpPr>
            <a:spLocks noGrp="1"/>
          </p:cNvSpPr>
          <p:nvPr>
            <p:ph type="dt" sz="half" idx="10"/>
          </p:nvPr>
        </p:nvSpPr>
        <p:spPr/>
        <p:txBody>
          <a:bodyPr/>
          <a:lstStyle/>
          <a:p>
            <a:fld id="{3EBB3D31-B868-8144-9252-A83E6281C812}" type="datetime1">
              <a:rPr lang="en-US" smtClean="0"/>
              <a:t>3/26/23</a:t>
            </a:fld>
            <a:endParaRPr lang="en-US"/>
          </a:p>
        </p:txBody>
      </p:sp>
      <p:sp>
        <p:nvSpPr>
          <p:cNvPr id="6" name="Slide Number Placeholder 5">
            <a:extLst>
              <a:ext uri="{FF2B5EF4-FFF2-40B4-BE49-F238E27FC236}">
                <a16:creationId xmlns:a16="http://schemas.microsoft.com/office/drawing/2014/main" id="{1FD53DD3-9F27-4446-B3C9-4F617C90675B}"/>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55974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89ED-C163-4E46-9DB4-482982213D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C0A56C-CAF3-0D4D-984E-0AF0E541E0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196DF2-73C3-F041-BA8B-4AD1E7088471}"/>
              </a:ext>
            </a:extLst>
          </p:cNvPr>
          <p:cNvSpPr>
            <a:spLocks noGrp="1"/>
          </p:cNvSpPr>
          <p:nvPr>
            <p:ph type="dt" sz="half" idx="10"/>
          </p:nvPr>
        </p:nvSpPr>
        <p:spPr/>
        <p:txBody>
          <a:bodyPr/>
          <a:lstStyle>
            <a:lvl1pPr>
              <a:defRPr sz="2800"/>
            </a:lvl1pPr>
          </a:lstStyle>
          <a:p>
            <a:fld id="{296FA5BE-6560-2B4F-B398-067F34961958}" type="datetime1">
              <a:rPr lang="en-US" smtClean="0"/>
              <a:t>3/26/23</a:t>
            </a:fld>
            <a:endParaRPr lang="en-US" dirty="0"/>
          </a:p>
        </p:txBody>
      </p:sp>
      <p:sp>
        <p:nvSpPr>
          <p:cNvPr id="6" name="Slide Number Placeholder 5">
            <a:extLst>
              <a:ext uri="{FF2B5EF4-FFF2-40B4-BE49-F238E27FC236}">
                <a16:creationId xmlns:a16="http://schemas.microsoft.com/office/drawing/2014/main" id="{CB5605FA-4B33-3D41-9103-D074DF341881}"/>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080793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3A41A-480F-3642-B8CC-AEDC61441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DF23D-991A-1A41-AFB9-FD00CB3C2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DF2A22-E007-0449-B272-F3D36FE82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800">
                <a:solidFill>
                  <a:schemeClr val="tx1">
                    <a:tint val="75000"/>
                  </a:schemeClr>
                </a:solidFill>
              </a:defRPr>
            </a:lvl1pPr>
          </a:lstStyle>
          <a:p>
            <a:fld id="{3742B7C6-3947-D147-BE9E-AB7C73E87D2F}" type="datetime1">
              <a:rPr lang="en-US" smtClean="0"/>
              <a:t>3/26/23</a:t>
            </a:fld>
            <a:endParaRPr lang="en-US" dirty="0"/>
          </a:p>
        </p:txBody>
      </p:sp>
      <p:sp>
        <p:nvSpPr>
          <p:cNvPr id="6" name="Slide Number Placeholder 5">
            <a:extLst>
              <a:ext uri="{FF2B5EF4-FFF2-40B4-BE49-F238E27FC236}">
                <a16:creationId xmlns:a16="http://schemas.microsoft.com/office/drawing/2014/main" id="{A995ECEE-F3E4-FE4F-B491-213DB480B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2930988312"/>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9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5.emf"/><Relationship Id="rId7"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0" Type="http://schemas.openxmlformats.org/officeDocument/2006/relationships/image" Target="../media/image7.png"/><Relationship Id="rId9"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1C94-4B0E-5547-9316-69C00834B625}"/>
              </a:ext>
            </a:extLst>
          </p:cNvPr>
          <p:cNvSpPr>
            <a:spLocks noGrp="1"/>
          </p:cNvSpPr>
          <p:nvPr>
            <p:ph type="title"/>
          </p:nvPr>
        </p:nvSpPr>
        <p:spPr>
          <a:xfrm>
            <a:off x="211126" y="988092"/>
            <a:ext cx="10634083" cy="4361825"/>
          </a:xfrm>
        </p:spPr>
        <p:txBody>
          <a:bodyPr>
            <a:normAutofit fontScale="90000"/>
          </a:bodyPr>
          <a:lstStyle/>
          <a:p>
            <a:pPr algn="ctr">
              <a:lnSpc>
                <a:spcPct val="100000"/>
              </a:lnSpc>
            </a:pPr>
            <a:r>
              <a:rPr lang="en-US" sz="6000" b="1" dirty="0">
                <a:latin typeface="Comic Sans MS" panose="030F0902030302020204" pitchFamily="66" charset="0"/>
                <a:cs typeface="Arial" panose="020B0604020202020204" pitchFamily="34" charset="0"/>
              </a:rPr>
              <a:t>CS-E4740 Federated Learning</a:t>
            </a:r>
            <a:br>
              <a:rPr lang="en-US" sz="6000" b="1" dirty="0">
                <a:latin typeface="Comic Sans MS" panose="030F0902030302020204" pitchFamily="66" charset="0"/>
                <a:cs typeface="Arial" panose="020B0604020202020204" pitchFamily="34" charset="0"/>
              </a:rPr>
            </a:br>
            <a:br>
              <a:rPr lang="en-US" sz="6000" b="1" dirty="0">
                <a:latin typeface="Comic Sans MS" panose="030F0902030302020204" pitchFamily="66" charset="0"/>
                <a:cs typeface="Arial" panose="020B0604020202020204" pitchFamily="34" charset="0"/>
              </a:rPr>
            </a:br>
            <a:r>
              <a:rPr lang="en-US" sz="6000" b="1" dirty="0">
                <a:latin typeface="Comic Sans MS" panose="030F0902030302020204" pitchFamily="66" charset="0"/>
                <a:cs typeface="Arial" panose="020B0604020202020204" pitchFamily="34" charset="0"/>
              </a:rPr>
              <a:t>“FL Algorithms”</a:t>
            </a:r>
            <a:br>
              <a:rPr lang="en-US" sz="4000" b="1" dirty="0">
                <a:latin typeface="+mn-lt"/>
                <a:cs typeface="Arial" panose="020B0604020202020204" pitchFamily="34" charset="0"/>
              </a:rPr>
            </a:br>
            <a:br>
              <a:rPr lang="en-US" sz="5400" dirty="0">
                <a:latin typeface="+mn-lt"/>
                <a:cs typeface="Arial" panose="020B0604020202020204" pitchFamily="34" charset="0"/>
              </a:rPr>
            </a:br>
            <a:r>
              <a:rPr lang="en-US" sz="5400" dirty="0">
                <a:latin typeface="+mn-lt"/>
                <a:cs typeface="Arial" panose="020B0604020202020204" pitchFamily="34" charset="0"/>
              </a:rPr>
              <a:t>Dipl.-Ing. </a:t>
            </a:r>
            <a:r>
              <a:rPr lang="en-US" sz="5400" dirty="0" err="1">
                <a:latin typeface="+mn-lt"/>
                <a:cs typeface="Arial" panose="020B0604020202020204" pitchFamily="34" charset="0"/>
              </a:rPr>
              <a:t>Dr.techn</a:t>
            </a:r>
            <a:r>
              <a:rPr lang="en-US" sz="5400" dirty="0">
                <a:latin typeface="+mn-lt"/>
                <a:cs typeface="Arial" panose="020B0604020202020204" pitchFamily="34" charset="0"/>
              </a:rPr>
              <a:t>. Alexander Jung</a:t>
            </a:r>
          </a:p>
        </p:txBody>
      </p:sp>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a:t>
            </a:fld>
            <a:endParaRPr lang="en-US" dirty="0"/>
          </a:p>
        </p:txBody>
      </p:sp>
      <p:sp>
        <p:nvSpPr>
          <p:cNvPr id="9" name="Date Placeholder 8">
            <a:extLst>
              <a:ext uri="{FF2B5EF4-FFF2-40B4-BE49-F238E27FC236}">
                <a16:creationId xmlns:a16="http://schemas.microsoft.com/office/drawing/2014/main" id="{C31ACB80-66CB-4F68-9C03-620F63FFF6E0}"/>
              </a:ext>
            </a:extLst>
          </p:cNvPr>
          <p:cNvSpPr>
            <a:spLocks noGrp="1"/>
          </p:cNvSpPr>
          <p:nvPr>
            <p:ph type="dt" sz="half" idx="10"/>
          </p:nvPr>
        </p:nvSpPr>
        <p:spPr/>
        <p:txBody>
          <a:bodyPr/>
          <a:lstStyle/>
          <a:p>
            <a:fld id="{7153B615-BE65-1E4B-B2E8-D0FED3A26C12}" type="datetime1">
              <a:rPr lang="en-US" smtClean="0"/>
              <a:t>3/26/23</a:t>
            </a:fld>
            <a:endParaRPr lang="en-US" dirty="0"/>
          </a:p>
        </p:txBody>
      </p:sp>
    </p:spTree>
    <p:extLst>
      <p:ext uri="{BB962C8B-B14F-4D97-AF65-F5344CB8AC3E}">
        <p14:creationId xmlns:p14="http://schemas.microsoft.com/office/powerpoint/2010/main" val="85765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Two Key Questions of FL</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10</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3/26/23</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7CB7D2-FB7D-E692-F5FE-4B91518BB89B}"/>
                  </a:ext>
                </a:extLst>
              </p:cNvPr>
              <p:cNvSpPr txBox="1"/>
              <p:nvPr/>
            </p:nvSpPr>
            <p:spPr>
              <a:xfrm>
                <a:off x="0" y="1495380"/>
                <a:ext cx="11049884"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0">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i="1">
                                  <a:latin typeface="Cambria Math" panose="02040503050406030204" pitchFamily="18" charset="0"/>
                                  <a:ea typeface="Cambria Math" panose="02040503050406030204" pitchFamily="18" charset="0"/>
                                </a:rPr>
                                <m:t>𝜙</m:t>
                              </m:r>
                              <m:d>
                                <m:dPr>
                                  <m:ctrlPr>
                                    <a:rPr lang="de-DE"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nary>
                        </m:e>
                      </m:func>
                    </m:oMath>
                  </m:oMathPara>
                </a14:m>
                <a:endParaRPr lang="en-GB" sz="4000" dirty="0"/>
              </a:p>
              <a:p>
                <a:endParaRPr lang="en-GB" dirty="0"/>
              </a:p>
            </p:txBody>
          </p:sp>
        </mc:Choice>
        <mc:Fallback xmlns="">
          <p:sp>
            <p:nvSpPr>
              <p:cNvPr id="10" name="TextBox 9">
                <a:extLst>
                  <a:ext uri="{FF2B5EF4-FFF2-40B4-BE49-F238E27FC236}">
                    <a16:creationId xmlns:a16="http://schemas.microsoft.com/office/drawing/2014/main" id="{247CB7D2-FB7D-E692-F5FE-4B91518BB89B}"/>
                  </a:ext>
                </a:extLst>
              </p:cNvPr>
              <p:cNvSpPr txBox="1">
                <a:spLocks noRot="1" noChangeAspect="1" noMove="1" noResize="1" noEditPoints="1" noAdjustHandles="1" noChangeArrowheads="1" noChangeShapeType="1" noTextEdit="1"/>
              </p:cNvSpPr>
              <p:nvPr/>
            </p:nvSpPr>
            <p:spPr>
              <a:xfrm>
                <a:off x="0" y="1495380"/>
                <a:ext cx="11049884" cy="1936684"/>
              </a:xfrm>
              <a:prstGeom prst="rect">
                <a:avLst/>
              </a:prstGeom>
              <a:blipFill>
                <a:blip r:embed="rId2"/>
                <a:stretch>
                  <a:fillRect l="-2411" t="-111039" b="-135065"/>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6492DBF3-515C-F1FA-8B15-B46143E7BCD2}"/>
              </a:ext>
            </a:extLst>
          </p:cNvPr>
          <p:cNvSpPr txBox="1"/>
          <p:nvPr/>
        </p:nvSpPr>
        <p:spPr>
          <a:xfrm>
            <a:off x="400570" y="3277772"/>
            <a:ext cx="11390860" cy="2800767"/>
          </a:xfrm>
          <a:prstGeom prst="rect">
            <a:avLst/>
          </a:prstGeom>
          <a:noFill/>
        </p:spPr>
        <p:txBody>
          <a:bodyPr wrap="square" rtlCol="0">
            <a:spAutoFit/>
          </a:bodyPr>
          <a:lstStyle/>
          <a:p>
            <a:pPr marL="285750" indent="-285750">
              <a:buFont typeface="Arial" panose="020B0604020202020204" pitchFamily="34" charset="0"/>
              <a:buChar char="•"/>
            </a:pPr>
            <a:r>
              <a:rPr lang="en-GB" sz="4400" dirty="0">
                <a:solidFill>
                  <a:srgbClr val="FF0000"/>
                </a:solidFill>
              </a:rPr>
              <a:t>computational aspects: how to compute (approximate) solutions efficiently ?</a:t>
            </a:r>
          </a:p>
          <a:p>
            <a:pPr marL="285750" indent="-285750">
              <a:buFont typeface="Arial" panose="020B0604020202020204" pitchFamily="34" charset="0"/>
              <a:buChar char="•"/>
            </a:pPr>
            <a:endParaRPr lang="en-GB" sz="4400" dirty="0"/>
          </a:p>
          <a:p>
            <a:pPr marL="285750" indent="-285750">
              <a:buFont typeface="Arial" panose="020B0604020202020204" pitchFamily="34" charset="0"/>
              <a:buChar char="•"/>
            </a:pPr>
            <a:r>
              <a:rPr lang="en-GB" sz="4400" dirty="0"/>
              <a:t>statistical aspects: are the solutions any good?</a:t>
            </a:r>
          </a:p>
        </p:txBody>
      </p:sp>
    </p:spTree>
    <p:extLst>
      <p:ext uri="{BB962C8B-B14F-4D97-AF65-F5344CB8AC3E}">
        <p14:creationId xmlns:p14="http://schemas.microsoft.com/office/powerpoint/2010/main" val="10664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11</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3/26/23</a:t>
            </a:fld>
            <a:endParaRPr lang="en-US" dirty="0"/>
          </a:p>
        </p:txBody>
      </p:sp>
      <p:sp>
        <p:nvSpPr>
          <p:cNvPr id="10" name="TextBox 9">
            <a:extLst>
              <a:ext uri="{FF2B5EF4-FFF2-40B4-BE49-F238E27FC236}">
                <a16:creationId xmlns:a16="http://schemas.microsoft.com/office/drawing/2014/main" id="{247CB7D2-FB7D-E692-F5FE-4B91518BB89B}"/>
              </a:ext>
            </a:extLst>
          </p:cNvPr>
          <p:cNvSpPr txBox="1"/>
          <p:nvPr/>
        </p:nvSpPr>
        <p:spPr>
          <a:xfrm>
            <a:off x="0" y="1495380"/>
            <a:ext cx="184731" cy="984885"/>
          </a:xfrm>
          <a:prstGeom prst="rect">
            <a:avLst/>
          </a:prstGeom>
          <a:noFill/>
        </p:spPr>
        <p:txBody>
          <a:bodyPr wrap="none" rtlCol="0">
            <a:spAutoFit/>
          </a:bodyPr>
          <a:lstStyle/>
          <a:p>
            <a:endParaRPr lang="en-GB" sz="4000" dirty="0"/>
          </a:p>
          <a:p>
            <a:endParaRPr lang="en-GB"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92DBF3-515C-F1FA-8B15-B46143E7BCD2}"/>
                  </a:ext>
                </a:extLst>
              </p:cNvPr>
              <p:cNvSpPr txBox="1"/>
              <p:nvPr/>
            </p:nvSpPr>
            <p:spPr>
              <a:xfrm>
                <a:off x="400570" y="1918202"/>
                <a:ext cx="11390860" cy="3021596"/>
              </a:xfrm>
              <a:prstGeom prst="rect">
                <a:avLst/>
              </a:prstGeom>
              <a:noFill/>
            </p:spPr>
            <p:txBody>
              <a:bodyPr wrap="square" rtlCol="0">
                <a:spAutoFit/>
              </a:bodyPr>
              <a:lstStyle/>
              <a:p>
                <a:pPr marL="285750" indent="-285750">
                  <a:buFont typeface="Arial" panose="020B0604020202020204" pitchFamily="34" charset="0"/>
                  <a:buChar char="•"/>
                </a:pPr>
                <a:r>
                  <a:rPr lang="en-GB" sz="4400" dirty="0"/>
                  <a:t>MOCHA penalty </a:t>
                </a:r>
              </a:p>
              <a:p>
                <a:pPr/>
                <a14:m>
                  <m:oMathPara xmlns:m="http://schemas.openxmlformats.org/officeDocument/2006/math">
                    <m:oMathParaPr>
                      <m:jc m:val="centerGroup"/>
                    </m:oMathParaPr>
                    <m:oMath xmlns:m="http://schemas.openxmlformats.org/officeDocument/2006/math">
                      <m:r>
                        <a:rPr lang="de-DE" sz="4400" i="1" smtClean="0">
                          <a:latin typeface="Cambria Math" panose="02040503050406030204" pitchFamily="18" charset="0"/>
                          <a:ea typeface="Cambria Math" panose="02040503050406030204" pitchFamily="18" charset="0"/>
                        </a:rPr>
                        <m:t>𝜙</m:t>
                      </m:r>
                      <m:d>
                        <m:dPr>
                          <m:ctrlPr>
                            <a:rPr lang="de-DE" sz="4400" i="1">
                              <a:latin typeface="Cambria Math" panose="02040503050406030204" pitchFamily="18" charset="0"/>
                              <a:ea typeface="Cambria Math" panose="02040503050406030204" pitchFamily="18" charset="0"/>
                            </a:rPr>
                          </m:ctrlPr>
                        </m:dPr>
                        <m:e>
                          <m:sSup>
                            <m:sSupPr>
                              <m:ctrlPr>
                                <a:rPr lang="en-GB" sz="4400" i="1">
                                  <a:latin typeface="Cambria Math" panose="02040503050406030204" pitchFamily="18" charset="0"/>
                                </a:rPr>
                              </m:ctrlPr>
                            </m:sSupPr>
                            <m:e>
                              <m:r>
                                <a:rPr lang="de-DE" sz="4400" b="1" i="0">
                                  <a:latin typeface="Cambria Math" panose="02040503050406030204" pitchFamily="18" charset="0"/>
                                </a:rPr>
                                <m:t>𝐰</m:t>
                              </m:r>
                            </m:e>
                            <m:sup>
                              <m:r>
                                <a:rPr lang="de-DE" sz="4400" i="1">
                                  <a:latin typeface="Cambria Math" panose="02040503050406030204" pitchFamily="18" charset="0"/>
                                </a:rPr>
                                <m:t>(</m:t>
                              </m:r>
                              <m:r>
                                <a:rPr lang="de-DE" sz="4400" i="1">
                                  <a:latin typeface="Cambria Math" panose="02040503050406030204" pitchFamily="18" charset="0"/>
                                </a:rPr>
                                <m:t>𝑖</m:t>
                              </m:r>
                              <m:r>
                                <a:rPr lang="de-DE" sz="4400" i="1">
                                  <a:latin typeface="Cambria Math" panose="02040503050406030204" pitchFamily="18" charset="0"/>
                                </a:rPr>
                                <m:t>)</m:t>
                              </m:r>
                            </m:sup>
                          </m:sSup>
                          <m:r>
                            <a:rPr lang="de-DE" sz="4400" i="1">
                              <a:latin typeface="Cambria Math" panose="02040503050406030204" pitchFamily="18" charset="0"/>
                            </a:rPr>
                            <m:t>−</m:t>
                          </m:r>
                          <m:sSup>
                            <m:sSupPr>
                              <m:ctrlPr>
                                <a:rPr lang="de-DE" sz="4400" i="1">
                                  <a:latin typeface="Cambria Math" panose="02040503050406030204" pitchFamily="18" charset="0"/>
                                </a:rPr>
                              </m:ctrlPr>
                            </m:sSupPr>
                            <m:e>
                              <m:r>
                                <a:rPr lang="de-DE" sz="4400" b="1" i="0">
                                  <a:latin typeface="Cambria Math" panose="02040503050406030204" pitchFamily="18" charset="0"/>
                                </a:rPr>
                                <m:t>𝐰</m:t>
                              </m:r>
                            </m:e>
                            <m:sup>
                              <m:r>
                                <a:rPr lang="de-DE" sz="4400" i="1">
                                  <a:latin typeface="Cambria Math" panose="02040503050406030204" pitchFamily="18" charset="0"/>
                                </a:rPr>
                                <m:t>(</m:t>
                              </m:r>
                              <m:r>
                                <a:rPr lang="de-DE" sz="4400" i="1">
                                  <a:latin typeface="Cambria Math" panose="02040503050406030204" pitchFamily="18" charset="0"/>
                                </a:rPr>
                                <m:t>𝑗</m:t>
                              </m:r>
                              <m:r>
                                <a:rPr lang="de-DE" sz="4400" i="1">
                                  <a:latin typeface="Cambria Math" panose="02040503050406030204" pitchFamily="18" charset="0"/>
                                </a:rPr>
                                <m:t>)</m:t>
                              </m:r>
                            </m:sup>
                          </m:sSup>
                        </m:e>
                      </m:d>
                      <m:r>
                        <a:rPr lang="de-DE" sz="4400" b="0" i="1" smtClean="0">
                          <a:latin typeface="Cambria Math" panose="02040503050406030204" pitchFamily="18" charset="0"/>
                        </a:rPr>
                        <m:t>=</m:t>
                      </m:r>
                      <m:sSup>
                        <m:sSupPr>
                          <m:ctrlPr>
                            <a:rPr lang="de-DE" sz="4400" b="0" i="1" smtClean="0">
                              <a:latin typeface="Cambria Math" panose="02040503050406030204" pitchFamily="18" charset="0"/>
                            </a:rPr>
                          </m:ctrlPr>
                        </m:sSupPr>
                        <m:e>
                          <m:d>
                            <m:dPr>
                              <m:begChr m:val="‖"/>
                              <m:endChr m:val="‖"/>
                              <m:ctrlPr>
                                <a:rPr lang="de-DE" sz="4400" b="0" i="1" smtClean="0">
                                  <a:latin typeface="Cambria Math" panose="02040503050406030204" pitchFamily="18" charset="0"/>
                                </a:rPr>
                              </m:ctrlPr>
                            </m:dPr>
                            <m:e>
                              <m:sSup>
                                <m:sSupPr>
                                  <m:ctrlPr>
                                    <a:rPr lang="en-GB" sz="4400" i="1">
                                      <a:latin typeface="Cambria Math" panose="02040503050406030204" pitchFamily="18" charset="0"/>
                                    </a:rPr>
                                  </m:ctrlPr>
                                </m:sSupPr>
                                <m:e>
                                  <m:r>
                                    <a:rPr lang="de-DE" sz="4400" b="1">
                                      <a:latin typeface="Cambria Math" panose="02040503050406030204" pitchFamily="18" charset="0"/>
                                    </a:rPr>
                                    <m:t>𝐰</m:t>
                                  </m:r>
                                </m:e>
                                <m:sup>
                                  <m:r>
                                    <a:rPr lang="de-DE" sz="4400" i="1">
                                      <a:latin typeface="Cambria Math" panose="02040503050406030204" pitchFamily="18" charset="0"/>
                                    </a:rPr>
                                    <m:t>(</m:t>
                                  </m:r>
                                  <m:r>
                                    <a:rPr lang="de-DE" sz="4400" i="1">
                                      <a:latin typeface="Cambria Math" panose="02040503050406030204" pitchFamily="18" charset="0"/>
                                    </a:rPr>
                                    <m:t>𝑖</m:t>
                                  </m:r>
                                  <m:r>
                                    <a:rPr lang="de-DE" sz="4400" i="1">
                                      <a:latin typeface="Cambria Math" panose="02040503050406030204" pitchFamily="18" charset="0"/>
                                    </a:rPr>
                                    <m:t>)</m:t>
                                  </m:r>
                                </m:sup>
                              </m:sSup>
                              <m:r>
                                <a:rPr lang="de-DE" sz="4400" i="1">
                                  <a:latin typeface="Cambria Math" panose="02040503050406030204" pitchFamily="18" charset="0"/>
                                </a:rPr>
                                <m:t>−</m:t>
                              </m:r>
                              <m:sSup>
                                <m:sSupPr>
                                  <m:ctrlPr>
                                    <a:rPr lang="de-DE" sz="4400" i="1">
                                      <a:latin typeface="Cambria Math" panose="02040503050406030204" pitchFamily="18" charset="0"/>
                                    </a:rPr>
                                  </m:ctrlPr>
                                </m:sSupPr>
                                <m:e>
                                  <m:r>
                                    <a:rPr lang="de-DE" sz="4400" b="1">
                                      <a:latin typeface="Cambria Math" panose="02040503050406030204" pitchFamily="18" charset="0"/>
                                    </a:rPr>
                                    <m:t>𝐰</m:t>
                                  </m:r>
                                </m:e>
                                <m:sup>
                                  <m:r>
                                    <a:rPr lang="de-DE" sz="4400" i="1">
                                      <a:latin typeface="Cambria Math" panose="02040503050406030204" pitchFamily="18" charset="0"/>
                                    </a:rPr>
                                    <m:t>(</m:t>
                                  </m:r>
                                  <m:r>
                                    <a:rPr lang="de-DE" sz="4400" i="1">
                                      <a:latin typeface="Cambria Math" panose="02040503050406030204" pitchFamily="18" charset="0"/>
                                    </a:rPr>
                                    <m:t>𝑗</m:t>
                                  </m:r>
                                  <m:r>
                                    <a:rPr lang="de-DE" sz="4400" i="1">
                                      <a:latin typeface="Cambria Math" panose="02040503050406030204" pitchFamily="18" charset="0"/>
                                    </a:rPr>
                                    <m:t>)</m:t>
                                  </m:r>
                                </m:sup>
                              </m:sSup>
                            </m:e>
                          </m:d>
                        </m:e>
                        <m:sup>
                          <m:r>
                            <a:rPr lang="de-DE" sz="4400" b="0" i="1" smtClean="0">
                              <a:latin typeface="Cambria Math" panose="02040503050406030204" pitchFamily="18" charset="0"/>
                            </a:rPr>
                            <m:t>2</m:t>
                          </m:r>
                        </m:sup>
                      </m:sSup>
                    </m:oMath>
                  </m:oMathPara>
                </a14:m>
                <a:endParaRPr lang="en-GB" sz="4400" dirty="0">
                  <a:solidFill>
                    <a:srgbClr val="FF0000"/>
                  </a:solidFill>
                </a:endParaRPr>
              </a:p>
              <a:p>
                <a:endParaRPr lang="en-GB" sz="4400" dirty="0"/>
              </a:p>
              <a:p>
                <a:pPr marL="285750" indent="-285750">
                  <a:buFont typeface="Arial" panose="020B0604020202020204" pitchFamily="34" charset="0"/>
                  <a:buChar char="•"/>
                </a:pPr>
                <a:r>
                  <a:rPr lang="en-GB" sz="4400" dirty="0"/>
                  <a:t>local loss function</a:t>
                </a:r>
              </a:p>
            </p:txBody>
          </p:sp>
        </mc:Choice>
        <mc:Fallback xmlns="">
          <p:sp>
            <p:nvSpPr>
              <p:cNvPr id="11" name="TextBox 10">
                <a:extLst>
                  <a:ext uri="{FF2B5EF4-FFF2-40B4-BE49-F238E27FC236}">
                    <a16:creationId xmlns:a16="http://schemas.microsoft.com/office/drawing/2014/main" id="{6492DBF3-515C-F1FA-8B15-B46143E7BCD2}"/>
                  </a:ext>
                </a:extLst>
              </p:cNvPr>
              <p:cNvSpPr txBox="1">
                <a:spLocks noRot="1" noChangeAspect="1" noMove="1" noResize="1" noEditPoints="1" noAdjustHandles="1" noChangeArrowheads="1" noChangeShapeType="1" noTextEdit="1"/>
              </p:cNvSpPr>
              <p:nvPr/>
            </p:nvSpPr>
            <p:spPr>
              <a:xfrm>
                <a:off x="400570" y="1918202"/>
                <a:ext cx="11390860" cy="3021596"/>
              </a:xfrm>
              <a:prstGeom prst="rect">
                <a:avLst/>
              </a:prstGeom>
              <a:blipFill>
                <a:blip r:embed="rId2"/>
                <a:stretch>
                  <a:fillRect l="-2004" t="-4202" b="-9244"/>
                </a:stretch>
              </a:blipFill>
            </p:spPr>
            <p:txBody>
              <a:bodyPr/>
              <a:lstStyle/>
              <a:p>
                <a:r>
                  <a:rPr lang="en-GB">
                    <a:noFill/>
                  </a:rPr>
                  <a:t> </a:t>
                </a:r>
              </a:p>
            </p:txBody>
          </p:sp>
        </mc:Fallback>
      </mc:AlternateContent>
      <p:sp>
        <p:nvSpPr>
          <p:cNvPr id="5" name="Title 4">
            <a:extLst>
              <a:ext uri="{FF2B5EF4-FFF2-40B4-BE49-F238E27FC236}">
                <a16:creationId xmlns:a16="http://schemas.microsoft.com/office/drawing/2014/main" id="{B33A0151-6590-4BA2-6C84-648222D286BB}"/>
              </a:ext>
            </a:extLst>
          </p:cNvPr>
          <p:cNvSpPr>
            <a:spLocks noGrp="1"/>
          </p:cNvSpPr>
          <p:nvPr>
            <p:ph type="title"/>
          </p:nvPr>
        </p:nvSpPr>
        <p:spPr>
          <a:xfrm>
            <a:off x="184731" y="405223"/>
            <a:ext cx="10515600" cy="1325563"/>
          </a:xfrm>
        </p:spPr>
        <p:txBody>
          <a:bodyPr>
            <a:normAutofit/>
          </a:bodyPr>
          <a:lstStyle/>
          <a:p>
            <a:r>
              <a:rPr lang="en-GB" sz="8000" b="1" dirty="0"/>
              <a:t>Networked </a:t>
            </a:r>
            <a:r>
              <a:rPr lang="en-GB" sz="8000" b="1" dirty="0" err="1"/>
              <a:t>Lin.Reg</a:t>
            </a:r>
            <a:r>
              <a:rPr lang="en-GB" sz="8000" b="1"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F50364-BBF4-C911-E98E-6A6D6EEF1CB6}"/>
                  </a:ext>
                </a:extLst>
              </p:cNvPr>
              <p:cNvSpPr txBox="1"/>
              <p:nvPr/>
            </p:nvSpPr>
            <p:spPr>
              <a:xfrm>
                <a:off x="1969477" y="4586068"/>
                <a:ext cx="8455520" cy="16120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de-DE" sz="4400" i="1" smtClean="0">
                              <a:latin typeface="Cambria Math" panose="02040503050406030204" pitchFamily="18" charset="0"/>
                              <a:ea typeface="Cambria Math" panose="02040503050406030204" pitchFamily="18" charset="0"/>
                            </a:rPr>
                          </m:ctrlPr>
                        </m:sSupPr>
                        <m:e>
                          <m:sSup>
                            <m:sSupPr>
                              <m:ctrlPr>
                                <a:rPr lang="en-GB" sz="4400" i="1">
                                  <a:latin typeface="Cambria Math" panose="02040503050406030204" pitchFamily="18" charset="0"/>
                                  <a:ea typeface="Cambria Math" panose="02040503050406030204" pitchFamily="18" charset="0"/>
                                </a:rPr>
                              </m:ctrlPr>
                            </m:sSupPr>
                            <m:e>
                              <m:r>
                                <a:rPr lang="de-DE" sz="4400" i="1">
                                  <a:latin typeface="Cambria Math" panose="02040503050406030204" pitchFamily="18" charset="0"/>
                                  <a:ea typeface="Cambria Math" panose="02040503050406030204" pitchFamily="18" charset="0"/>
                                </a:rPr>
                                <m:t>𝐿</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d>
                            <m:dPr>
                              <m:ctrlPr>
                                <a:rPr lang="en-GB" sz="4400" i="1">
                                  <a:latin typeface="Cambria Math" panose="02040503050406030204" pitchFamily="18" charset="0"/>
                                  <a:ea typeface="Cambria Math" panose="02040503050406030204" pitchFamily="18" charset="0"/>
                                </a:rPr>
                              </m:ctrlPr>
                            </m:dPr>
                            <m:e>
                              <m:sSup>
                                <m:sSupPr>
                                  <m:ctrlPr>
                                    <a:rPr lang="en-GB" sz="4400" i="1">
                                      <a:latin typeface="Cambria Math" panose="02040503050406030204" pitchFamily="18" charset="0"/>
                                      <a:ea typeface="Cambria Math" panose="02040503050406030204" pitchFamily="18" charset="0"/>
                                    </a:rPr>
                                  </m:ctrlPr>
                                </m:sSupPr>
                                <m:e>
                                  <m:r>
                                    <a:rPr lang="de-DE" sz="4400" b="1">
                                      <a:latin typeface="Cambria Math" panose="02040503050406030204" pitchFamily="18" charset="0"/>
                                      <a:ea typeface="Cambria Math" panose="02040503050406030204" pitchFamily="18" charset="0"/>
                                    </a:rPr>
                                    <m:t>𝐰</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e>
                          </m:d>
                          <m:r>
                            <a:rPr lang="de-DE" sz="4400" b="0" i="1" smtClean="0">
                              <a:latin typeface="Cambria Math" panose="02040503050406030204" pitchFamily="18" charset="0"/>
                              <a:ea typeface="Cambria Math" panose="02040503050406030204" pitchFamily="18" charset="0"/>
                            </a:rPr>
                            <m:t>=</m:t>
                          </m:r>
                          <m:f>
                            <m:fPr>
                              <m:ctrlPr>
                                <a:rPr lang="de-DE" sz="4400" b="1" i="1">
                                  <a:latin typeface="Cambria Math" panose="02040503050406030204" pitchFamily="18" charset="0"/>
                                  <a:ea typeface="Cambria Math" panose="02040503050406030204" pitchFamily="18" charset="0"/>
                                </a:rPr>
                              </m:ctrlPr>
                            </m:fPr>
                            <m:num>
                              <m:r>
                                <a:rPr lang="de-DE" sz="4400" b="1" i="1">
                                  <a:latin typeface="Cambria Math" panose="02040503050406030204" pitchFamily="18" charset="0"/>
                                  <a:ea typeface="Cambria Math" panose="02040503050406030204" pitchFamily="18" charset="0"/>
                                </a:rPr>
                                <m:t>𝟏</m:t>
                              </m:r>
                            </m:num>
                            <m:den>
                              <m:sSub>
                                <m:sSubPr>
                                  <m:ctrlPr>
                                    <a:rPr lang="de-DE" sz="4400" b="1" i="1">
                                      <a:latin typeface="Cambria Math" panose="02040503050406030204" pitchFamily="18" charset="0"/>
                                      <a:ea typeface="Cambria Math" panose="02040503050406030204" pitchFamily="18" charset="0"/>
                                    </a:rPr>
                                  </m:ctrlPr>
                                </m:sSubPr>
                                <m:e>
                                  <m:r>
                                    <a:rPr lang="de-DE" sz="4400" b="1" i="1">
                                      <a:latin typeface="Cambria Math" panose="02040503050406030204" pitchFamily="18" charset="0"/>
                                      <a:ea typeface="Cambria Math" panose="02040503050406030204" pitchFamily="18" charset="0"/>
                                    </a:rPr>
                                    <m:t>𝒎</m:t>
                                  </m:r>
                                </m:e>
                                <m:sub>
                                  <m:r>
                                    <a:rPr lang="de-DE" sz="4400" b="1" i="1">
                                      <a:latin typeface="Cambria Math" panose="02040503050406030204" pitchFamily="18" charset="0"/>
                                      <a:ea typeface="Cambria Math" panose="02040503050406030204" pitchFamily="18" charset="0"/>
                                    </a:rPr>
                                    <m:t>𝒊</m:t>
                                  </m:r>
                                </m:sub>
                              </m:sSub>
                            </m:den>
                          </m:f>
                          <m:d>
                            <m:dPr>
                              <m:begChr m:val="‖"/>
                              <m:endChr m:val="‖"/>
                              <m:ctrlPr>
                                <a:rPr lang="de-DE" sz="4400" i="1" smtClean="0">
                                  <a:latin typeface="Cambria Math" panose="02040503050406030204" pitchFamily="18" charset="0"/>
                                  <a:ea typeface="Cambria Math" panose="02040503050406030204" pitchFamily="18" charset="0"/>
                                </a:rPr>
                              </m:ctrlPr>
                            </m:dPr>
                            <m:e>
                              <m:sSup>
                                <m:sSupPr>
                                  <m:ctrlPr>
                                    <a:rPr lang="en-GB" sz="4400" i="1">
                                      <a:latin typeface="Cambria Math" panose="02040503050406030204" pitchFamily="18" charset="0"/>
                                      <a:ea typeface="Cambria Math" panose="02040503050406030204" pitchFamily="18" charset="0"/>
                                    </a:rPr>
                                  </m:ctrlPr>
                                </m:sSupPr>
                                <m:e>
                                  <m:r>
                                    <a:rPr lang="de-DE" sz="4400" b="1">
                                      <a:latin typeface="Cambria Math" panose="02040503050406030204" pitchFamily="18" charset="0"/>
                                      <a:ea typeface="Cambria Math" panose="02040503050406030204" pitchFamily="18" charset="0"/>
                                    </a:rPr>
                                    <m:t>𝐗</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sSup>
                                <m:sSupPr>
                                  <m:ctrlPr>
                                    <a:rPr lang="en-GB" sz="4400" i="1">
                                      <a:latin typeface="Cambria Math" panose="02040503050406030204" pitchFamily="18" charset="0"/>
                                      <a:ea typeface="Cambria Math" panose="02040503050406030204" pitchFamily="18" charset="0"/>
                                    </a:rPr>
                                  </m:ctrlPr>
                                </m:sSupPr>
                                <m:e>
                                  <m:r>
                                    <a:rPr lang="de-DE" sz="4400" b="1">
                                      <a:latin typeface="Cambria Math" panose="02040503050406030204" pitchFamily="18" charset="0"/>
                                      <a:ea typeface="Cambria Math" panose="02040503050406030204" pitchFamily="18" charset="0"/>
                                    </a:rPr>
                                    <m:t>𝐰</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r>
                                <a:rPr lang="de-DE" sz="4400" i="1">
                                  <a:latin typeface="Cambria Math" panose="02040503050406030204" pitchFamily="18" charset="0"/>
                                  <a:ea typeface="Cambria Math" panose="02040503050406030204" pitchFamily="18" charset="0"/>
                                </a:rPr>
                                <m:t>−</m:t>
                              </m:r>
                              <m:sSup>
                                <m:sSupPr>
                                  <m:ctrlPr>
                                    <a:rPr lang="en-GB" sz="4400" i="1">
                                      <a:latin typeface="Cambria Math" panose="02040503050406030204" pitchFamily="18" charset="0"/>
                                      <a:ea typeface="Cambria Math" panose="02040503050406030204" pitchFamily="18" charset="0"/>
                                    </a:rPr>
                                  </m:ctrlPr>
                                </m:sSupPr>
                                <m:e>
                                  <m:r>
                                    <a:rPr lang="de-DE" sz="4400" b="1">
                                      <a:latin typeface="Cambria Math" panose="02040503050406030204" pitchFamily="18" charset="0"/>
                                      <a:ea typeface="Cambria Math" panose="02040503050406030204" pitchFamily="18" charset="0"/>
                                    </a:rPr>
                                    <m:t>𝐲</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e>
                          </m:d>
                        </m:e>
                        <m:sup>
                          <m:r>
                            <a:rPr lang="de-DE" sz="4400" b="0" i="1" smtClean="0">
                              <a:latin typeface="Cambria Math" panose="02040503050406030204" pitchFamily="18" charset="0"/>
                              <a:ea typeface="Cambria Math" panose="02040503050406030204" pitchFamily="18" charset="0"/>
                            </a:rPr>
                            <m:t>2</m:t>
                          </m:r>
                        </m:sup>
                      </m:sSup>
                    </m:oMath>
                  </m:oMathPara>
                </a14:m>
                <a:endParaRPr lang="en-GB" sz="4400" dirty="0"/>
              </a:p>
            </p:txBody>
          </p:sp>
        </mc:Choice>
        <mc:Fallback xmlns="">
          <p:sp>
            <p:nvSpPr>
              <p:cNvPr id="8" name="TextBox 7">
                <a:extLst>
                  <a:ext uri="{FF2B5EF4-FFF2-40B4-BE49-F238E27FC236}">
                    <a16:creationId xmlns:a16="http://schemas.microsoft.com/office/drawing/2014/main" id="{06F50364-BBF4-C911-E98E-6A6D6EEF1CB6}"/>
                  </a:ext>
                </a:extLst>
              </p:cNvPr>
              <p:cNvSpPr txBox="1">
                <a:spLocks noRot="1" noChangeAspect="1" noMove="1" noResize="1" noEditPoints="1" noAdjustHandles="1" noChangeArrowheads="1" noChangeShapeType="1" noTextEdit="1"/>
              </p:cNvSpPr>
              <p:nvPr/>
            </p:nvSpPr>
            <p:spPr>
              <a:xfrm>
                <a:off x="1969477" y="4586068"/>
                <a:ext cx="8455520" cy="1612044"/>
              </a:xfrm>
              <a:prstGeom prst="rect">
                <a:avLst/>
              </a:prstGeom>
              <a:blipFill>
                <a:blip r:embed="rId3"/>
                <a:stretch>
                  <a:fillRect b="-4651"/>
                </a:stretch>
              </a:blipFill>
            </p:spPr>
            <p:txBody>
              <a:bodyPr/>
              <a:lstStyle/>
              <a:p>
                <a:r>
                  <a:rPr lang="en-GB">
                    <a:noFill/>
                  </a:rPr>
                  <a:t> </a:t>
                </a:r>
              </a:p>
            </p:txBody>
          </p:sp>
        </mc:Fallback>
      </mc:AlternateContent>
    </p:spTree>
    <p:extLst>
      <p:ext uri="{BB962C8B-B14F-4D97-AF65-F5344CB8AC3E}">
        <p14:creationId xmlns:p14="http://schemas.microsoft.com/office/powerpoint/2010/main" val="388424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12</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555528" y="1585566"/>
                <a:ext cx="11636472" cy="18029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3600" i="1" smtClean="0">
                              <a:latin typeface="Cambria Math" panose="02040503050406030204" pitchFamily="18" charset="0"/>
                              <a:ea typeface="Cambria Math" panose="02040503050406030204" pitchFamily="18" charset="0"/>
                            </a:rPr>
                          </m:ctrlPr>
                        </m:funcPr>
                        <m:fName>
                          <m:limLow>
                            <m:limLowPr>
                              <m:ctrlPr>
                                <a:rPr lang="en-GB" sz="3600" i="1" smtClean="0">
                                  <a:latin typeface="Cambria Math" panose="02040503050406030204" pitchFamily="18" charset="0"/>
                                  <a:ea typeface="Cambria Math" panose="02040503050406030204" pitchFamily="18" charset="0"/>
                                </a:rPr>
                              </m:ctrlPr>
                            </m:limLowPr>
                            <m:e>
                              <m:r>
                                <m:rPr>
                                  <m:sty m:val="p"/>
                                </m:rPr>
                                <a:rPr lang="en-GB" sz="3600" i="0" smtClean="0">
                                  <a:latin typeface="Cambria Math" panose="02040503050406030204" pitchFamily="18" charset="0"/>
                                  <a:ea typeface="Cambria Math" panose="02040503050406030204" pitchFamily="18" charset="0"/>
                                </a:rPr>
                                <m:t>min</m:t>
                              </m:r>
                            </m:e>
                            <m:lim>
                              <m:r>
                                <a:rPr lang="de-DE" sz="3600" b="1" i="0" smtClean="0">
                                  <a:latin typeface="Cambria Math" panose="02040503050406030204" pitchFamily="18" charset="0"/>
                                  <a:ea typeface="Cambria Math" panose="02040503050406030204" pitchFamily="18" charset="0"/>
                                </a:rPr>
                                <m:t>𝐰</m:t>
                              </m:r>
                            </m:lim>
                          </m:limLow>
                        </m:fName>
                        <m:e>
                          <m:f>
                            <m:fPr>
                              <m:ctrlPr>
                                <a:rPr lang="de-DE" sz="3600" b="1" i="1" smtClean="0">
                                  <a:latin typeface="Cambria Math" panose="02040503050406030204" pitchFamily="18" charset="0"/>
                                  <a:ea typeface="Cambria Math" panose="02040503050406030204" pitchFamily="18" charset="0"/>
                                </a:rPr>
                              </m:ctrlPr>
                            </m:fPr>
                            <m:num>
                              <m:r>
                                <a:rPr lang="de-DE" sz="3600" b="1" i="1" smtClean="0">
                                  <a:latin typeface="Cambria Math" panose="02040503050406030204" pitchFamily="18" charset="0"/>
                                  <a:ea typeface="Cambria Math" panose="02040503050406030204" pitchFamily="18" charset="0"/>
                                </a:rPr>
                                <m:t>𝟏</m:t>
                              </m:r>
                            </m:num>
                            <m:den>
                              <m:sSub>
                                <m:sSubPr>
                                  <m:ctrlPr>
                                    <a:rPr lang="de-DE" sz="3600" b="1" i="1" smtClean="0">
                                      <a:latin typeface="Cambria Math" panose="02040503050406030204" pitchFamily="18" charset="0"/>
                                      <a:ea typeface="Cambria Math" panose="02040503050406030204" pitchFamily="18" charset="0"/>
                                    </a:rPr>
                                  </m:ctrlPr>
                                </m:sSubPr>
                                <m:e>
                                  <m:r>
                                    <a:rPr lang="de-DE" sz="3600" b="1" i="1" smtClean="0">
                                      <a:latin typeface="Cambria Math" panose="02040503050406030204" pitchFamily="18" charset="0"/>
                                      <a:ea typeface="Cambria Math" panose="02040503050406030204" pitchFamily="18" charset="0"/>
                                    </a:rPr>
                                    <m:t>𝒎</m:t>
                                  </m:r>
                                </m:e>
                                <m:sub>
                                  <m:r>
                                    <a:rPr lang="de-DE" sz="3600" b="1" i="1" smtClean="0">
                                      <a:latin typeface="Cambria Math" panose="02040503050406030204" pitchFamily="18" charset="0"/>
                                      <a:ea typeface="Cambria Math" panose="02040503050406030204" pitchFamily="18" charset="0"/>
                                    </a:rPr>
                                    <m:t>𝒊</m:t>
                                  </m:r>
                                </m:sub>
                              </m:sSub>
                            </m:den>
                          </m:f>
                          <m:nary>
                            <m:naryPr>
                              <m:chr m:val="∑"/>
                              <m:supHide m:val="on"/>
                              <m:ctrlPr>
                                <a:rPr lang="en-GB" sz="3600" i="1">
                                  <a:latin typeface="Cambria Math" panose="02040503050406030204" pitchFamily="18" charset="0"/>
                                  <a:ea typeface="Cambria Math" panose="02040503050406030204" pitchFamily="18" charset="0"/>
                                </a:rPr>
                              </m:ctrlPr>
                            </m:naryPr>
                            <m:sub>
                              <m:r>
                                <m:rPr>
                                  <m:brk m:alnAt="7"/>
                                </m:rPr>
                                <a:rPr lang="de-DE" sz="3600" i="1">
                                  <a:latin typeface="Cambria Math" panose="02040503050406030204" pitchFamily="18" charset="0"/>
                                  <a:ea typeface="Cambria Math" panose="02040503050406030204" pitchFamily="18" charset="0"/>
                                </a:rPr>
                                <m:t>𝑖</m:t>
                              </m:r>
                            </m:sub>
                            <m:sup/>
                            <m:e>
                              <m:sSup>
                                <m:sSupPr>
                                  <m:ctrlPr>
                                    <a:rPr lang="de-DE" sz="3600" i="1" smtClean="0">
                                      <a:latin typeface="Cambria Math" panose="02040503050406030204" pitchFamily="18" charset="0"/>
                                      <a:ea typeface="Cambria Math" panose="02040503050406030204" pitchFamily="18" charset="0"/>
                                    </a:rPr>
                                  </m:ctrlPr>
                                </m:sSupPr>
                                <m:e>
                                  <m:d>
                                    <m:dPr>
                                      <m:begChr m:val="‖"/>
                                      <m:endChr m:val="‖"/>
                                      <m:ctrlPr>
                                        <a:rPr lang="de-DE" sz="3600" i="1" smtClean="0">
                                          <a:latin typeface="Cambria Math" panose="02040503050406030204" pitchFamily="18" charset="0"/>
                                          <a:ea typeface="Cambria Math" panose="02040503050406030204" pitchFamily="18" charset="0"/>
                                        </a:rPr>
                                      </m:ctrlPr>
                                    </m:dPr>
                                    <m:e>
                                      <m:sSup>
                                        <m:sSupPr>
                                          <m:ctrlPr>
                                            <a:rPr lang="en-GB" sz="3600" i="1">
                                              <a:latin typeface="Cambria Math" panose="02040503050406030204" pitchFamily="18" charset="0"/>
                                              <a:ea typeface="Cambria Math" panose="02040503050406030204" pitchFamily="18" charset="0"/>
                                            </a:rPr>
                                          </m:ctrlPr>
                                        </m:sSupPr>
                                        <m:e>
                                          <m:r>
                                            <a:rPr lang="de-DE" sz="3600" b="1">
                                              <a:latin typeface="Cambria Math" panose="02040503050406030204" pitchFamily="18" charset="0"/>
                                              <a:ea typeface="Cambria Math" panose="02040503050406030204" pitchFamily="18" charset="0"/>
                                            </a:rPr>
                                            <m:t>𝐗</m:t>
                                          </m:r>
                                        </m:e>
                                        <m:sup>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sup>
                                      </m:sSup>
                                      <m:sSup>
                                        <m:sSupPr>
                                          <m:ctrlPr>
                                            <a:rPr lang="en-GB" sz="3600" i="1">
                                              <a:latin typeface="Cambria Math" panose="02040503050406030204" pitchFamily="18" charset="0"/>
                                              <a:ea typeface="Cambria Math" panose="02040503050406030204" pitchFamily="18" charset="0"/>
                                            </a:rPr>
                                          </m:ctrlPr>
                                        </m:sSupPr>
                                        <m:e>
                                          <m:r>
                                            <a:rPr lang="de-DE" sz="3600" b="1">
                                              <a:latin typeface="Cambria Math" panose="02040503050406030204" pitchFamily="18" charset="0"/>
                                              <a:ea typeface="Cambria Math" panose="02040503050406030204" pitchFamily="18" charset="0"/>
                                            </a:rPr>
                                            <m:t>𝐰</m:t>
                                          </m:r>
                                        </m:e>
                                        <m:sup>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sup>
                                      </m:sSup>
                                      <m:r>
                                        <a:rPr lang="de-DE" sz="3600" i="1">
                                          <a:latin typeface="Cambria Math" panose="02040503050406030204" pitchFamily="18" charset="0"/>
                                          <a:ea typeface="Cambria Math" panose="02040503050406030204" pitchFamily="18" charset="0"/>
                                        </a:rPr>
                                        <m:t>−</m:t>
                                      </m:r>
                                      <m:sSup>
                                        <m:sSupPr>
                                          <m:ctrlPr>
                                            <a:rPr lang="en-GB" sz="3600" i="1">
                                              <a:latin typeface="Cambria Math" panose="02040503050406030204" pitchFamily="18" charset="0"/>
                                              <a:ea typeface="Cambria Math" panose="02040503050406030204" pitchFamily="18" charset="0"/>
                                            </a:rPr>
                                          </m:ctrlPr>
                                        </m:sSupPr>
                                        <m:e>
                                          <m:r>
                                            <a:rPr lang="de-DE" sz="3600" b="1">
                                              <a:latin typeface="Cambria Math" panose="02040503050406030204" pitchFamily="18" charset="0"/>
                                              <a:ea typeface="Cambria Math" panose="02040503050406030204" pitchFamily="18" charset="0"/>
                                            </a:rPr>
                                            <m:t>𝐲</m:t>
                                          </m:r>
                                        </m:e>
                                        <m:sup>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sup>
                                      </m:sSup>
                                    </m:e>
                                  </m:d>
                                </m:e>
                                <m:sup>
                                  <m:r>
                                    <a:rPr lang="de-DE" sz="3600" b="0" i="1" smtClean="0">
                                      <a:latin typeface="Cambria Math" panose="02040503050406030204" pitchFamily="18" charset="0"/>
                                      <a:ea typeface="Cambria Math" panose="02040503050406030204" pitchFamily="18" charset="0"/>
                                    </a:rPr>
                                    <m:t>2</m:t>
                                  </m:r>
                                </m:sup>
                              </m:sSup>
                            </m:e>
                          </m:nary>
                          <m:r>
                            <a:rPr lang="de-DE" sz="3600" i="1">
                              <a:latin typeface="Cambria Math" panose="02040503050406030204" pitchFamily="18" charset="0"/>
                              <a:ea typeface="Cambria Math" panose="02040503050406030204" pitchFamily="18" charset="0"/>
                            </a:rPr>
                            <m:t>+</m:t>
                          </m:r>
                          <m:r>
                            <a:rPr lang="en-GB" sz="3600" i="1">
                              <a:latin typeface="Cambria Math" panose="02040503050406030204" pitchFamily="18" charset="0"/>
                              <a:ea typeface="Cambria Math" panose="02040503050406030204" pitchFamily="18" charset="0"/>
                            </a:rPr>
                            <m:t>𝜆</m:t>
                          </m:r>
                          <m:nary>
                            <m:naryPr>
                              <m:chr m:val="∑"/>
                              <m:supHide m:val="on"/>
                              <m:ctrlPr>
                                <a:rPr lang="en-GB" sz="3600" i="1">
                                  <a:latin typeface="Cambria Math" panose="02040503050406030204" pitchFamily="18" charset="0"/>
                                  <a:ea typeface="Cambria Math" panose="02040503050406030204" pitchFamily="18" charset="0"/>
                                </a:rPr>
                              </m:ctrlPr>
                            </m:naryPr>
                            <m:sub>
                              <m:d>
                                <m:dPr>
                                  <m:begChr m:val="{"/>
                                  <m:endChr m:val="}"/>
                                  <m:ctrlPr>
                                    <a:rPr lang="en-GB"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𝑗</m:t>
                                  </m:r>
                                </m:e>
                              </m:d>
                            </m:sub>
                            <m:sup/>
                            <m:e>
                              <m:sSub>
                                <m:sSubPr>
                                  <m:ctrlPr>
                                    <a:rPr lang="en-GB" sz="3600" i="1">
                                      <a:latin typeface="Cambria Math" panose="02040503050406030204" pitchFamily="18" charset="0"/>
                                    </a:rPr>
                                  </m:ctrlPr>
                                </m:sSubPr>
                                <m:e>
                                  <m:r>
                                    <a:rPr lang="de-DE" sz="3600" i="1">
                                      <a:latin typeface="Cambria Math" panose="02040503050406030204" pitchFamily="18" charset="0"/>
                                    </a:rPr>
                                    <m:t>𝐴</m:t>
                                  </m:r>
                                </m:e>
                                <m:sub>
                                  <m:r>
                                    <a:rPr lang="de-DE" sz="3600" i="1">
                                      <a:latin typeface="Cambria Math" panose="02040503050406030204" pitchFamily="18" charset="0"/>
                                    </a:rPr>
                                    <m:t>𝑖</m:t>
                                  </m:r>
                                  <m:r>
                                    <a:rPr lang="de-DE" sz="3600" i="1">
                                      <a:latin typeface="Cambria Math" panose="02040503050406030204" pitchFamily="18" charset="0"/>
                                    </a:rPr>
                                    <m:t>,</m:t>
                                  </m:r>
                                  <m:r>
                                    <a:rPr lang="de-DE" sz="3600" i="1">
                                      <a:latin typeface="Cambria Math" panose="02040503050406030204" pitchFamily="18" charset="0"/>
                                    </a:rPr>
                                    <m:t>𝑗</m:t>
                                  </m:r>
                                </m:sub>
                              </m:sSub>
                              <m:sSup>
                                <m:sSupPr>
                                  <m:ctrlPr>
                                    <a:rPr lang="de-DE" sz="3600" i="1" smtClean="0">
                                      <a:latin typeface="Cambria Math" panose="02040503050406030204" pitchFamily="18" charset="0"/>
                                    </a:rPr>
                                  </m:ctrlPr>
                                </m:sSupPr>
                                <m:e>
                                  <m:d>
                                    <m:dPr>
                                      <m:begChr m:val="‖"/>
                                      <m:endChr m:val="‖"/>
                                      <m:ctrlPr>
                                        <a:rPr lang="de-DE" sz="3600" i="1" smtClean="0">
                                          <a:latin typeface="Cambria Math" panose="02040503050406030204" pitchFamily="18" charset="0"/>
                                        </a:rPr>
                                      </m:ctrlPr>
                                    </m:dPr>
                                    <m:e>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𝑖</m:t>
                                          </m:r>
                                          <m:r>
                                            <a:rPr lang="de-DE" sz="3600" i="1">
                                              <a:latin typeface="Cambria Math" panose="02040503050406030204" pitchFamily="18" charset="0"/>
                                            </a:rPr>
                                            <m:t>)</m:t>
                                          </m:r>
                                        </m:sup>
                                      </m:sSup>
                                      <m:r>
                                        <a:rPr lang="de-DE" sz="3600" i="1">
                                          <a:latin typeface="Cambria Math" panose="02040503050406030204" pitchFamily="18" charset="0"/>
                                        </a:rPr>
                                        <m:t>−</m:t>
                                      </m:r>
                                      <m:sSup>
                                        <m:sSupPr>
                                          <m:ctrlPr>
                                            <a:rPr lang="de-DE"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𝑗</m:t>
                                          </m:r>
                                          <m:r>
                                            <a:rPr lang="de-DE" sz="3600" i="1">
                                              <a:latin typeface="Cambria Math" panose="02040503050406030204" pitchFamily="18" charset="0"/>
                                            </a:rPr>
                                            <m:t>)</m:t>
                                          </m:r>
                                        </m:sup>
                                      </m:sSup>
                                    </m:e>
                                  </m:d>
                                </m:e>
                                <m:sup>
                                  <m:r>
                                    <a:rPr lang="de-DE" sz="3600" b="0" i="1" smtClean="0">
                                      <a:latin typeface="Cambria Math" panose="02040503050406030204" pitchFamily="18" charset="0"/>
                                    </a:rPr>
                                    <m:t>2</m:t>
                                  </m:r>
                                </m:sup>
                              </m:sSup>
                            </m:e>
                          </m:nary>
                        </m:e>
                      </m:func>
                    </m:oMath>
                  </m:oMathPara>
                </a14:m>
                <a:endParaRPr lang="en-GB" sz="36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555528" y="1585566"/>
                <a:ext cx="11636472" cy="1802994"/>
              </a:xfrm>
              <a:prstGeom prst="rect">
                <a:avLst/>
              </a:prstGeom>
              <a:blipFill>
                <a:blip r:embed="rId2"/>
                <a:stretch>
                  <a:fillRect t="-107692" b="-130769"/>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3/26/23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BC20D-5D31-9E4E-C2E7-486F04BBF4F6}"/>
                  </a:ext>
                </a:extLst>
              </p:cNvPr>
              <p:cNvSpPr txBox="1"/>
              <p:nvPr/>
            </p:nvSpPr>
            <p:spPr>
              <a:xfrm>
                <a:off x="555528" y="3233545"/>
                <a:ext cx="9814418" cy="1104470"/>
              </a:xfrm>
              <a:prstGeom prst="rect">
                <a:avLst/>
              </a:prstGeom>
              <a:noFill/>
            </p:spPr>
            <p:txBody>
              <a:bodyPr wrap="none" rtlCol="0">
                <a:spAutoFit/>
              </a:bodyPr>
              <a:lstStyle/>
              <a:p>
                <a:r>
                  <a:rPr lang="en-GB" sz="3600" dirty="0"/>
                  <a:t>using stacked parameters </a:t>
                </a:r>
                <a14:m>
                  <m:oMath xmlns:m="http://schemas.openxmlformats.org/officeDocument/2006/math">
                    <m:r>
                      <a:rPr lang="de-DE" sz="3600" b="1">
                        <a:latin typeface="Cambria Math" panose="02040503050406030204" pitchFamily="18" charset="0"/>
                      </a:rPr>
                      <m:t>𝐰</m:t>
                    </m:r>
                    <m:r>
                      <a:rPr lang="de-DE" sz="3600" b="0" i="1" smtClean="0">
                        <a:latin typeface="Cambria Math" panose="02040503050406030204" pitchFamily="18" charset="0"/>
                      </a:rPr>
                      <m:t>=</m:t>
                    </m:r>
                    <m:sSup>
                      <m:sSupPr>
                        <m:ctrlPr>
                          <a:rPr lang="en-GB" sz="3600" i="1" smtClean="0">
                            <a:latin typeface="Cambria Math" panose="02040503050406030204" pitchFamily="18" charset="0"/>
                          </a:rPr>
                        </m:ctrlPr>
                      </m:sSupPr>
                      <m:e>
                        <m:d>
                          <m:dPr>
                            <m:ctrlPr>
                              <a:rPr lang="en-GB" sz="3600" i="1" smtClean="0">
                                <a:latin typeface="Cambria Math" panose="02040503050406030204" pitchFamily="18" charset="0"/>
                              </a:rPr>
                            </m:ctrlPr>
                          </m:dPr>
                          <m:e>
                            <m:sSup>
                              <m:sSupPr>
                                <m:ctrlPr>
                                  <a:rPr lang="en-GB" sz="360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(1)</m:t>
                                </m:r>
                              </m:sup>
                            </m:sSup>
                            <m:r>
                              <a:rPr lang="de-DE" sz="3600" b="0" i="1" smtClean="0">
                                <a:latin typeface="Cambria Math" panose="02040503050406030204" pitchFamily="18" charset="0"/>
                              </a:rPr>
                              <m:t>,⋯,</m:t>
                            </m:r>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b="0" i="1" smtClean="0">
                                    <a:latin typeface="Cambria Math" panose="02040503050406030204" pitchFamily="18" charset="0"/>
                                  </a:rPr>
                                  <m:t>𝑛</m:t>
                                </m:r>
                                <m:r>
                                  <a:rPr lang="de-DE" sz="3600" i="1">
                                    <a:latin typeface="Cambria Math" panose="02040503050406030204" pitchFamily="18" charset="0"/>
                                  </a:rPr>
                                  <m:t>)</m:t>
                                </m:r>
                              </m:sup>
                            </m:sSup>
                          </m:e>
                        </m:d>
                      </m:e>
                      <m:sup>
                        <m:r>
                          <a:rPr lang="de-DE" sz="3600" b="0" i="1" smtClean="0">
                            <a:latin typeface="Cambria Math" panose="02040503050406030204" pitchFamily="18" charset="0"/>
                          </a:rPr>
                          <m:t>𝑇</m:t>
                        </m:r>
                      </m:sup>
                    </m:sSup>
                  </m:oMath>
                </a14:m>
                <a:r>
                  <a:rPr lang="en-GB" sz="3600" dirty="0"/>
                  <a:t>,    </a:t>
                </a:r>
              </a:p>
              <a:p>
                <a:endParaRPr lang="en-GB" dirty="0"/>
              </a:p>
            </p:txBody>
          </p:sp>
        </mc:Choice>
        <mc:Fallback xmlns="">
          <p:sp>
            <p:nvSpPr>
              <p:cNvPr id="5" name="TextBox 4">
                <a:extLst>
                  <a:ext uri="{FF2B5EF4-FFF2-40B4-BE49-F238E27FC236}">
                    <a16:creationId xmlns:a16="http://schemas.microsoft.com/office/drawing/2014/main" id="{765BC20D-5D31-9E4E-C2E7-486F04BBF4F6}"/>
                  </a:ext>
                </a:extLst>
              </p:cNvPr>
              <p:cNvSpPr txBox="1">
                <a:spLocks noRot="1" noChangeAspect="1" noMove="1" noResize="1" noEditPoints="1" noAdjustHandles="1" noChangeArrowheads="1" noChangeShapeType="1" noTextEdit="1"/>
              </p:cNvSpPr>
              <p:nvPr/>
            </p:nvSpPr>
            <p:spPr>
              <a:xfrm>
                <a:off x="555528" y="3233545"/>
                <a:ext cx="9814418" cy="1104470"/>
              </a:xfrm>
              <a:prstGeom prst="rect">
                <a:avLst/>
              </a:prstGeom>
              <a:blipFill>
                <a:blip r:embed="rId3"/>
                <a:stretch>
                  <a:fillRect l="-1809" r="-9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2551149" y="4060920"/>
                <a:ext cx="6865034" cy="1194301"/>
              </a:xfrm>
              <a:prstGeom prst="rect">
                <a:avLst/>
              </a:prstGeom>
              <a:noFill/>
            </p:spPr>
            <p:txBody>
              <a:bodyPr wrap="square" rtlCol="0">
                <a:spAutoFit/>
              </a:bodyPr>
              <a:lstStyle/>
              <a:p>
                <a14:m>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sSup>
                          <m:sSupPr>
                            <m:ctrlPr>
                              <a:rPr lang="de-DE" sz="4000" b="1" i="1" smtClean="0">
                                <a:latin typeface="Cambria Math" panose="02040503050406030204" pitchFamily="18" charset="0"/>
                                <a:ea typeface="Cambria Math" panose="02040503050406030204" pitchFamily="18" charset="0"/>
                              </a:rPr>
                            </m:ctrlPr>
                          </m:sSupPr>
                          <m:e>
                            <m:r>
                              <a:rPr lang="de-DE" sz="4000" b="1" i="0" smtClean="0">
                                <a:latin typeface="Cambria Math" panose="02040503050406030204" pitchFamily="18" charset="0"/>
                                <a:ea typeface="Cambria Math" panose="02040503050406030204" pitchFamily="18" charset="0"/>
                              </a:rPr>
                              <m:t>𝐰</m:t>
                            </m:r>
                          </m:e>
                          <m:sup>
                            <m:r>
                              <a:rPr lang="de-DE" sz="4000" b="1" i="1" smtClean="0">
                                <a:latin typeface="Cambria Math" panose="02040503050406030204" pitchFamily="18" charset="0"/>
                                <a:ea typeface="Cambria Math" panose="02040503050406030204" pitchFamily="18" charset="0"/>
                              </a:rPr>
                              <m:t>𝑻</m:t>
                            </m:r>
                          </m:sup>
                        </m:sSup>
                      </m:e>
                    </m:func>
                    <m:r>
                      <a:rPr lang="de-DE" sz="4000" b="1" i="0" smtClean="0">
                        <a:latin typeface="Cambria Math" panose="02040503050406030204" pitchFamily="18" charset="0"/>
                      </a:rPr>
                      <m:t>𝐐</m:t>
                    </m:r>
                    <m:r>
                      <a:rPr lang="de-DE" sz="4000" b="1" i="0" smtClean="0">
                        <a:latin typeface="Cambria Math" panose="02040503050406030204" pitchFamily="18" charset="0"/>
                      </a:rPr>
                      <m:t> </m:t>
                    </m:r>
                    <m:r>
                      <a:rPr lang="de-DE" sz="4000" b="1" i="0" smtClean="0">
                        <a:latin typeface="Cambria Math" panose="02040503050406030204" pitchFamily="18" charset="0"/>
                      </a:rPr>
                      <m:t>𝐰</m:t>
                    </m:r>
                    <m:r>
                      <a:rPr lang="de-DE" sz="4000" b="1" i="0" smtClean="0">
                        <a:latin typeface="Cambria Math" panose="02040503050406030204" pitchFamily="18" charset="0"/>
                      </a:rPr>
                      <m:t>+</m:t>
                    </m:r>
                    <m:sSup>
                      <m:sSupPr>
                        <m:ctrlPr>
                          <a:rPr lang="de-DE" sz="4000" b="1"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b="1" i="1">
                            <a:latin typeface="Cambria Math" panose="02040503050406030204" pitchFamily="18" charset="0"/>
                            <a:ea typeface="Cambria Math" panose="02040503050406030204" pitchFamily="18" charset="0"/>
                          </a:rPr>
                          <m:t>𝑻</m:t>
                        </m:r>
                      </m:sup>
                    </m:sSup>
                  </m:oMath>
                </a14:m>
                <a:r>
                  <a:rPr lang="en-GB" sz="4000" b="1" dirty="0"/>
                  <a:t>q</a:t>
                </a:r>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2551149" y="4060920"/>
                <a:ext cx="6865034" cy="1194301"/>
              </a:xfrm>
              <a:prstGeom prst="rect">
                <a:avLst/>
              </a:prstGeom>
              <a:blipFill>
                <a:blip r:embed="rId4"/>
                <a:stretch>
                  <a:fillRect l="-1107" t="-6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BB0C21-C53C-2E6F-AC1B-FF36BD99AF29}"/>
                  </a:ext>
                </a:extLst>
              </p:cNvPr>
              <p:cNvSpPr txBox="1"/>
              <p:nvPr/>
            </p:nvSpPr>
            <p:spPr>
              <a:xfrm>
                <a:off x="555528" y="5153781"/>
                <a:ext cx="11382145" cy="1200329"/>
              </a:xfrm>
              <a:prstGeom prst="rect">
                <a:avLst/>
              </a:prstGeom>
              <a:noFill/>
            </p:spPr>
            <p:txBody>
              <a:bodyPr wrap="square" rtlCol="0">
                <a:spAutoFit/>
              </a:bodyPr>
              <a:lstStyle/>
              <a:p>
                <a:r>
                  <a:rPr lang="en-GB" sz="3600" dirty="0"/>
                  <a:t>with </a:t>
                </a:r>
                <a:r>
                  <a:rPr lang="en-GB" sz="3600" dirty="0" err="1"/>
                  <a:t>psd</a:t>
                </a:r>
                <a:r>
                  <a:rPr lang="en-GB" sz="3600" dirty="0"/>
                  <a:t> matrix </a:t>
                </a:r>
                <a14:m>
                  <m:oMath xmlns:m="http://schemas.openxmlformats.org/officeDocument/2006/math">
                    <m:r>
                      <a:rPr lang="de-DE" sz="3600" b="1" i="0" smtClean="0">
                        <a:latin typeface="Cambria Math" panose="02040503050406030204" pitchFamily="18" charset="0"/>
                      </a:rPr>
                      <m:t>𝐐</m:t>
                    </m:r>
                  </m:oMath>
                </a14:m>
                <a:r>
                  <a:rPr lang="en-GB" sz="3600" dirty="0"/>
                  <a:t> and vector </a:t>
                </a:r>
                <a:r>
                  <a:rPr lang="en-GB" sz="3600" b="1" dirty="0"/>
                  <a:t>q</a:t>
                </a:r>
                <a:r>
                  <a:rPr lang="en-GB" sz="3600" dirty="0"/>
                  <a:t> that depend on local datasets, </a:t>
                </a:r>
                <a:r>
                  <a:rPr lang="en-GB" sz="3600" dirty="0" err="1"/>
                  <a:t>GTVMin</a:t>
                </a:r>
                <a:r>
                  <a:rPr lang="en-GB" sz="3600" dirty="0"/>
                  <a:t> parameter </a:t>
                </a:r>
                <a14:m>
                  <m:oMath xmlns:m="http://schemas.openxmlformats.org/officeDocument/2006/math">
                    <m:r>
                      <a:rPr lang="en-GB" sz="3600" i="1">
                        <a:latin typeface="Cambria Math" panose="02040503050406030204" pitchFamily="18" charset="0"/>
                        <a:ea typeface="Cambria Math" panose="02040503050406030204" pitchFamily="18" charset="0"/>
                      </a:rPr>
                      <m:t>𝜆</m:t>
                    </m:r>
                    <m:r>
                      <a:rPr lang="en-GB" sz="3600" i="1">
                        <a:latin typeface="Cambria Math" panose="02040503050406030204" pitchFamily="18" charset="0"/>
                        <a:ea typeface="Cambria Math" panose="02040503050406030204" pitchFamily="18" charset="0"/>
                      </a:rPr>
                      <m:t> </m:t>
                    </m:r>
                  </m:oMath>
                </a14:m>
                <a:r>
                  <a:rPr lang="en-GB" sz="3600" dirty="0"/>
                  <a:t>and empirical graph </a:t>
                </a:r>
              </a:p>
            </p:txBody>
          </p:sp>
        </mc:Choice>
        <mc:Fallback xmlns="">
          <p:sp>
            <p:nvSpPr>
              <p:cNvPr id="8" name="TextBox 7">
                <a:extLst>
                  <a:ext uri="{FF2B5EF4-FFF2-40B4-BE49-F238E27FC236}">
                    <a16:creationId xmlns:a16="http://schemas.microsoft.com/office/drawing/2014/main" id="{B9BB0C21-C53C-2E6F-AC1B-FF36BD99AF29}"/>
                  </a:ext>
                </a:extLst>
              </p:cNvPr>
              <p:cNvSpPr txBox="1">
                <a:spLocks noRot="1" noChangeAspect="1" noMove="1" noResize="1" noEditPoints="1" noAdjustHandles="1" noChangeArrowheads="1" noChangeShapeType="1" noTextEdit="1"/>
              </p:cNvSpPr>
              <p:nvPr/>
            </p:nvSpPr>
            <p:spPr>
              <a:xfrm>
                <a:off x="555528" y="5153781"/>
                <a:ext cx="11382145" cy="1200329"/>
              </a:xfrm>
              <a:prstGeom prst="rect">
                <a:avLst/>
              </a:prstGeom>
              <a:blipFill>
                <a:blip r:embed="rId5"/>
                <a:stretch>
                  <a:fillRect l="-1561" t="-7292" b="-16667"/>
                </a:stretch>
              </a:blipFill>
            </p:spPr>
            <p:txBody>
              <a:bodyPr/>
              <a:lstStyle/>
              <a:p>
                <a:r>
                  <a:rPr lang="en-GB">
                    <a:noFill/>
                  </a:rPr>
                  <a:t> </a:t>
                </a:r>
              </a:p>
            </p:txBody>
          </p:sp>
        </mc:Fallback>
      </mc:AlternateContent>
    </p:spTree>
    <p:extLst>
      <p:ext uri="{BB962C8B-B14F-4D97-AF65-F5344CB8AC3E}">
        <p14:creationId xmlns:p14="http://schemas.microsoft.com/office/powerpoint/2010/main" val="246224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13</a:t>
            </a:fld>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D360D6E-9326-4041-892E-1EBFF629DB30}"/>
                  </a:ext>
                </a:extLst>
              </p:cNvPr>
              <p:cNvSpPr txBox="1"/>
              <p:nvPr/>
            </p:nvSpPr>
            <p:spPr>
              <a:xfrm>
                <a:off x="428364" y="1355309"/>
                <a:ext cx="11636472" cy="18029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3600" i="1" smtClean="0">
                              <a:latin typeface="Cambria Math" panose="02040503050406030204" pitchFamily="18" charset="0"/>
                              <a:ea typeface="Cambria Math" panose="02040503050406030204" pitchFamily="18" charset="0"/>
                            </a:rPr>
                          </m:ctrlPr>
                        </m:funcPr>
                        <m:fName>
                          <m:limLow>
                            <m:limLowPr>
                              <m:ctrlPr>
                                <a:rPr lang="en-GB" sz="3600" i="1" smtClean="0">
                                  <a:latin typeface="Cambria Math" panose="02040503050406030204" pitchFamily="18" charset="0"/>
                                  <a:ea typeface="Cambria Math" panose="02040503050406030204" pitchFamily="18" charset="0"/>
                                </a:rPr>
                              </m:ctrlPr>
                            </m:limLowPr>
                            <m:e>
                              <m:r>
                                <m:rPr>
                                  <m:sty m:val="p"/>
                                </m:rPr>
                                <a:rPr lang="en-GB" sz="3600" i="0" smtClean="0">
                                  <a:latin typeface="Cambria Math" panose="02040503050406030204" pitchFamily="18" charset="0"/>
                                  <a:ea typeface="Cambria Math" panose="02040503050406030204" pitchFamily="18" charset="0"/>
                                </a:rPr>
                                <m:t>min</m:t>
                              </m:r>
                            </m:e>
                            <m:lim>
                              <m:r>
                                <a:rPr lang="de-DE" sz="3600" b="1" i="0" smtClean="0">
                                  <a:latin typeface="Cambria Math" panose="02040503050406030204" pitchFamily="18" charset="0"/>
                                  <a:ea typeface="Cambria Math" panose="02040503050406030204" pitchFamily="18" charset="0"/>
                                </a:rPr>
                                <m:t>𝐰</m:t>
                              </m:r>
                            </m:lim>
                          </m:limLow>
                        </m:fName>
                        <m:e>
                          <m:f>
                            <m:fPr>
                              <m:ctrlPr>
                                <a:rPr lang="de-DE" sz="3600" b="1" i="1" smtClean="0">
                                  <a:latin typeface="Cambria Math" panose="02040503050406030204" pitchFamily="18" charset="0"/>
                                  <a:ea typeface="Cambria Math" panose="02040503050406030204" pitchFamily="18" charset="0"/>
                                </a:rPr>
                              </m:ctrlPr>
                            </m:fPr>
                            <m:num>
                              <m:r>
                                <a:rPr lang="de-DE" sz="3600" b="1" i="1" smtClean="0">
                                  <a:latin typeface="Cambria Math" panose="02040503050406030204" pitchFamily="18" charset="0"/>
                                  <a:ea typeface="Cambria Math" panose="02040503050406030204" pitchFamily="18" charset="0"/>
                                </a:rPr>
                                <m:t>𝟏</m:t>
                              </m:r>
                            </m:num>
                            <m:den>
                              <m:sSub>
                                <m:sSubPr>
                                  <m:ctrlPr>
                                    <a:rPr lang="de-DE" sz="3600" b="1" i="1" smtClean="0">
                                      <a:latin typeface="Cambria Math" panose="02040503050406030204" pitchFamily="18" charset="0"/>
                                      <a:ea typeface="Cambria Math" panose="02040503050406030204" pitchFamily="18" charset="0"/>
                                    </a:rPr>
                                  </m:ctrlPr>
                                </m:sSubPr>
                                <m:e>
                                  <m:r>
                                    <a:rPr lang="de-DE" sz="3600" b="1" i="1" smtClean="0">
                                      <a:latin typeface="Cambria Math" panose="02040503050406030204" pitchFamily="18" charset="0"/>
                                      <a:ea typeface="Cambria Math" panose="02040503050406030204" pitchFamily="18" charset="0"/>
                                    </a:rPr>
                                    <m:t>𝒎</m:t>
                                  </m:r>
                                </m:e>
                                <m:sub>
                                  <m:r>
                                    <a:rPr lang="de-DE" sz="3600" b="1" i="1" smtClean="0">
                                      <a:latin typeface="Cambria Math" panose="02040503050406030204" pitchFamily="18" charset="0"/>
                                      <a:ea typeface="Cambria Math" panose="02040503050406030204" pitchFamily="18" charset="0"/>
                                    </a:rPr>
                                    <m:t>𝒊</m:t>
                                  </m:r>
                                </m:sub>
                              </m:sSub>
                            </m:den>
                          </m:f>
                          <m:nary>
                            <m:naryPr>
                              <m:chr m:val="∑"/>
                              <m:supHide m:val="on"/>
                              <m:ctrlPr>
                                <a:rPr lang="en-GB" sz="3600" i="1">
                                  <a:latin typeface="Cambria Math" panose="02040503050406030204" pitchFamily="18" charset="0"/>
                                  <a:ea typeface="Cambria Math" panose="02040503050406030204" pitchFamily="18" charset="0"/>
                                </a:rPr>
                              </m:ctrlPr>
                            </m:naryPr>
                            <m:sub>
                              <m:r>
                                <m:rPr>
                                  <m:brk m:alnAt="7"/>
                                </m:rPr>
                                <a:rPr lang="de-DE" sz="3600" i="1">
                                  <a:latin typeface="Cambria Math" panose="02040503050406030204" pitchFamily="18" charset="0"/>
                                  <a:ea typeface="Cambria Math" panose="02040503050406030204" pitchFamily="18" charset="0"/>
                                </a:rPr>
                                <m:t>𝑖</m:t>
                              </m:r>
                            </m:sub>
                            <m:sup/>
                            <m:e>
                              <m:sSup>
                                <m:sSupPr>
                                  <m:ctrlPr>
                                    <a:rPr lang="de-DE" sz="3600" i="1" smtClean="0">
                                      <a:latin typeface="Cambria Math" panose="02040503050406030204" pitchFamily="18" charset="0"/>
                                      <a:ea typeface="Cambria Math" panose="02040503050406030204" pitchFamily="18" charset="0"/>
                                    </a:rPr>
                                  </m:ctrlPr>
                                </m:sSupPr>
                                <m:e>
                                  <m:d>
                                    <m:dPr>
                                      <m:begChr m:val="‖"/>
                                      <m:endChr m:val="‖"/>
                                      <m:ctrlPr>
                                        <a:rPr lang="de-DE" sz="3600" i="1" smtClean="0">
                                          <a:latin typeface="Cambria Math" panose="02040503050406030204" pitchFamily="18" charset="0"/>
                                          <a:ea typeface="Cambria Math" panose="02040503050406030204" pitchFamily="18" charset="0"/>
                                        </a:rPr>
                                      </m:ctrlPr>
                                    </m:dPr>
                                    <m:e>
                                      <m:sSup>
                                        <m:sSupPr>
                                          <m:ctrlPr>
                                            <a:rPr lang="en-GB" sz="3600" i="1">
                                              <a:latin typeface="Cambria Math" panose="02040503050406030204" pitchFamily="18" charset="0"/>
                                              <a:ea typeface="Cambria Math" panose="02040503050406030204" pitchFamily="18" charset="0"/>
                                            </a:rPr>
                                          </m:ctrlPr>
                                        </m:sSupPr>
                                        <m:e>
                                          <m:r>
                                            <a:rPr lang="de-DE" sz="3600" b="1">
                                              <a:latin typeface="Cambria Math" panose="02040503050406030204" pitchFamily="18" charset="0"/>
                                              <a:ea typeface="Cambria Math" panose="02040503050406030204" pitchFamily="18" charset="0"/>
                                            </a:rPr>
                                            <m:t>𝐗</m:t>
                                          </m:r>
                                        </m:e>
                                        <m:sup>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sup>
                                      </m:sSup>
                                      <m:sSup>
                                        <m:sSupPr>
                                          <m:ctrlPr>
                                            <a:rPr lang="en-GB" sz="3600" i="1">
                                              <a:latin typeface="Cambria Math" panose="02040503050406030204" pitchFamily="18" charset="0"/>
                                              <a:ea typeface="Cambria Math" panose="02040503050406030204" pitchFamily="18" charset="0"/>
                                            </a:rPr>
                                          </m:ctrlPr>
                                        </m:sSupPr>
                                        <m:e>
                                          <m:r>
                                            <a:rPr lang="de-DE" sz="3600" b="1">
                                              <a:latin typeface="Cambria Math" panose="02040503050406030204" pitchFamily="18" charset="0"/>
                                              <a:ea typeface="Cambria Math" panose="02040503050406030204" pitchFamily="18" charset="0"/>
                                            </a:rPr>
                                            <m:t>𝐰</m:t>
                                          </m:r>
                                        </m:e>
                                        <m:sup>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sup>
                                      </m:sSup>
                                      <m:r>
                                        <a:rPr lang="de-DE" sz="3600" i="1">
                                          <a:latin typeface="Cambria Math" panose="02040503050406030204" pitchFamily="18" charset="0"/>
                                          <a:ea typeface="Cambria Math" panose="02040503050406030204" pitchFamily="18" charset="0"/>
                                        </a:rPr>
                                        <m:t>−</m:t>
                                      </m:r>
                                      <m:sSup>
                                        <m:sSupPr>
                                          <m:ctrlPr>
                                            <a:rPr lang="en-GB" sz="3600" i="1">
                                              <a:latin typeface="Cambria Math" panose="02040503050406030204" pitchFamily="18" charset="0"/>
                                              <a:ea typeface="Cambria Math" panose="02040503050406030204" pitchFamily="18" charset="0"/>
                                            </a:rPr>
                                          </m:ctrlPr>
                                        </m:sSupPr>
                                        <m:e>
                                          <m:r>
                                            <a:rPr lang="de-DE" sz="3600" b="1">
                                              <a:latin typeface="Cambria Math" panose="02040503050406030204" pitchFamily="18" charset="0"/>
                                              <a:ea typeface="Cambria Math" panose="02040503050406030204" pitchFamily="18" charset="0"/>
                                            </a:rPr>
                                            <m:t>𝐲</m:t>
                                          </m:r>
                                        </m:e>
                                        <m:sup>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sup>
                                      </m:sSup>
                                    </m:e>
                                  </m:d>
                                </m:e>
                                <m:sup>
                                  <m:r>
                                    <a:rPr lang="de-DE" sz="3600" b="0" i="1" smtClean="0">
                                      <a:latin typeface="Cambria Math" panose="02040503050406030204" pitchFamily="18" charset="0"/>
                                      <a:ea typeface="Cambria Math" panose="02040503050406030204" pitchFamily="18" charset="0"/>
                                    </a:rPr>
                                    <m:t>2</m:t>
                                  </m:r>
                                </m:sup>
                              </m:sSup>
                            </m:e>
                          </m:nary>
                          <m:r>
                            <a:rPr lang="de-DE" sz="3600" i="1">
                              <a:latin typeface="Cambria Math" panose="02040503050406030204" pitchFamily="18" charset="0"/>
                              <a:ea typeface="Cambria Math" panose="02040503050406030204" pitchFamily="18" charset="0"/>
                            </a:rPr>
                            <m:t>+</m:t>
                          </m:r>
                          <m:r>
                            <a:rPr lang="en-GB" sz="3600" i="1">
                              <a:latin typeface="Cambria Math" panose="02040503050406030204" pitchFamily="18" charset="0"/>
                              <a:ea typeface="Cambria Math" panose="02040503050406030204" pitchFamily="18" charset="0"/>
                            </a:rPr>
                            <m:t>𝜆</m:t>
                          </m:r>
                          <m:nary>
                            <m:naryPr>
                              <m:chr m:val="∑"/>
                              <m:supHide m:val="on"/>
                              <m:ctrlPr>
                                <a:rPr lang="en-GB" sz="3600" i="1">
                                  <a:latin typeface="Cambria Math" panose="02040503050406030204" pitchFamily="18" charset="0"/>
                                  <a:ea typeface="Cambria Math" panose="02040503050406030204" pitchFamily="18" charset="0"/>
                                </a:rPr>
                              </m:ctrlPr>
                            </m:naryPr>
                            <m:sub>
                              <m:d>
                                <m:dPr>
                                  <m:begChr m:val="{"/>
                                  <m:endChr m:val="}"/>
                                  <m:ctrlPr>
                                    <a:rPr lang="en-GB"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𝑗</m:t>
                                  </m:r>
                                </m:e>
                              </m:d>
                            </m:sub>
                            <m:sup/>
                            <m:e>
                              <m:sSub>
                                <m:sSubPr>
                                  <m:ctrlPr>
                                    <a:rPr lang="en-GB" sz="3600" i="1">
                                      <a:latin typeface="Cambria Math" panose="02040503050406030204" pitchFamily="18" charset="0"/>
                                    </a:rPr>
                                  </m:ctrlPr>
                                </m:sSubPr>
                                <m:e>
                                  <m:r>
                                    <a:rPr lang="de-DE" sz="3600" i="1">
                                      <a:latin typeface="Cambria Math" panose="02040503050406030204" pitchFamily="18" charset="0"/>
                                    </a:rPr>
                                    <m:t>𝐴</m:t>
                                  </m:r>
                                </m:e>
                                <m:sub>
                                  <m:r>
                                    <a:rPr lang="de-DE" sz="3600" i="1">
                                      <a:latin typeface="Cambria Math" panose="02040503050406030204" pitchFamily="18" charset="0"/>
                                    </a:rPr>
                                    <m:t>𝑖</m:t>
                                  </m:r>
                                  <m:r>
                                    <a:rPr lang="de-DE" sz="3600" i="1">
                                      <a:latin typeface="Cambria Math" panose="02040503050406030204" pitchFamily="18" charset="0"/>
                                    </a:rPr>
                                    <m:t>,</m:t>
                                  </m:r>
                                  <m:r>
                                    <a:rPr lang="de-DE" sz="3600" i="1">
                                      <a:latin typeface="Cambria Math" panose="02040503050406030204" pitchFamily="18" charset="0"/>
                                    </a:rPr>
                                    <m:t>𝑗</m:t>
                                  </m:r>
                                </m:sub>
                              </m:sSub>
                              <m:sSup>
                                <m:sSupPr>
                                  <m:ctrlPr>
                                    <a:rPr lang="de-DE" sz="3600" i="1" smtClean="0">
                                      <a:latin typeface="Cambria Math" panose="02040503050406030204" pitchFamily="18" charset="0"/>
                                    </a:rPr>
                                  </m:ctrlPr>
                                </m:sSupPr>
                                <m:e>
                                  <m:d>
                                    <m:dPr>
                                      <m:begChr m:val="‖"/>
                                      <m:endChr m:val="‖"/>
                                      <m:ctrlPr>
                                        <a:rPr lang="de-DE" sz="3600" i="1" smtClean="0">
                                          <a:latin typeface="Cambria Math" panose="02040503050406030204" pitchFamily="18" charset="0"/>
                                        </a:rPr>
                                      </m:ctrlPr>
                                    </m:dPr>
                                    <m:e>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𝑖</m:t>
                                          </m:r>
                                          <m:r>
                                            <a:rPr lang="de-DE" sz="3600" i="1">
                                              <a:latin typeface="Cambria Math" panose="02040503050406030204" pitchFamily="18" charset="0"/>
                                            </a:rPr>
                                            <m:t>)</m:t>
                                          </m:r>
                                        </m:sup>
                                      </m:sSup>
                                      <m:r>
                                        <a:rPr lang="de-DE" sz="3600" i="1">
                                          <a:latin typeface="Cambria Math" panose="02040503050406030204" pitchFamily="18" charset="0"/>
                                        </a:rPr>
                                        <m:t>−</m:t>
                                      </m:r>
                                      <m:sSup>
                                        <m:sSupPr>
                                          <m:ctrlPr>
                                            <a:rPr lang="de-DE"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𝑗</m:t>
                                          </m:r>
                                          <m:r>
                                            <a:rPr lang="de-DE" sz="3600" i="1">
                                              <a:latin typeface="Cambria Math" panose="02040503050406030204" pitchFamily="18" charset="0"/>
                                            </a:rPr>
                                            <m:t>)</m:t>
                                          </m:r>
                                        </m:sup>
                                      </m:sSup>
                                    </m:e>
                                  </m:d>
                                </m:e>
                                <m:sup>
                                  <m:r>
                                    <a:rPr lang="de-DE" sz="3600" b="0" i="1" smtClean="0">
                                      <a:latin typeface="Cambria Math" panose="02040503050406030204" pitchFamily="18" charset="0"/>
                                    </a:rPr>
                                    <m:t>2</m:t>
                                  </m:r>
                                </m:sup>
                              </m:sSup>
                            </m:e>
                          </m:nary>
                        </m:e>
                      </m:func>
                    </m:oMath>
                  </m:oMathPara>
                </a14:m>
                <a:endParaRPr lang="en-GB" sz="3600" dirty="0"/>
              </a:p>
              <a:p>
                <a:endParaRPr lang="en-GB" dirty="0"/>
              </a:p>
            </p:txBody>
          </p:sp>
        </mc:Choice>
        <mc:Fallback>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428364" y="1355309"/>
                <a:ext cx="11636472" cy="1802994"/>
              </a:xfrm>
              <a:prstGeom prst="rect">
                <a:avLst/>
              </a:prstGeom>
              <a:blipFill>
                <a:blip r:embed="rId2"/>
                <a:stretch>
                  <a:fillRect t="-107692" b="-130769"/>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3/26/23</a:t>
            </a:fld>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65BC20D-5D31-9E4E-C2E7-486F04BBF4F6}"/>
                  </a:ext>
                </a:extLst>
              </p:cNvPr>
              <p:cNvSpPr txBox="1"/>
              <p:nvPr/>
            </p:nvSpPr>
            <p:spPr>
              <a:xfrm>
                <a:off x="658689" y="2607188"/>
                <a:ext cx="9814418" cy="1104470"/>
              </a:xfrm>
              <a:prstGeom prst="rect">
                <a:avLst/>
              </a:prstGeom>
              <a:noFill/>
            </p:spPr>
            <p:txBody>
              <a:bodyPr wrap="none" rtlCol="0">
                <a:spAutoFit/>
              </a:bodyPr>
              <a:lstStyle/>
              <a:p>
                <a:r>
                  <a:rPr lang="en-GB" sz="3600" dirty="0"/>
                  <a:t>using stacked parameters </a:t>
                </a:r>
                <a14:m>
                  <m:oMath xmlns:m="http://schemas.openxmlformats.org/officeDocument/2006/math">
                    <m:r>
                      <a:rPr lang="de-DE" sz="3600" b="1">
                        <a:latin typeface="Cambria Math" panose="02040503050406030204" pitchFamily="18" charset="0"/>
                      </a:rPr>
                      <m:t>𝐰</m:t>
                    </m:r>
                    <m:r>
                      <a:rPr lang="de-DE" sz="3600" b="0" i="1" smtClean="0">
                        <a:latin typeface="Cambria Math" panose="02040503050406030204" pitchFamily="18" charset="0"/>
                      </a:rPr>
                      <m:t>=</m:t>
                    </m:r>
                    <m:sSup>
                      <m:sSupPr>
                        <m:ctrlPr>
                          <a:rPr lang="en-GB" sz="3600" i="1" smtClean="0">
                            <a:latin typeface="Cambria Math" panose="02040503050406030204" pitchFamily="18" charset="0"/>
                          </a:rPr>
                        </m:ctrlPr>
                      </m:sSupPr>
                      <m:e>
                        <m:d>
                          <m:dPr>
                            <m:ctrlPr>
                              <a:rPr lang="en-GB" sz="3600" i="1" smtClean="0">
                                <a:latin typeface="Cambria Math" panose="02040503050406030204" pitchFamily="18" charset="0"/>
                              </a:rPr>
                            </m:ctrlPr>
                          </m:dPr>
                          <m:e>
                            <m:sSup>
                              <m:sSupPr>
                                <m:ctrlPr>
                                  <a:rPr lang="en-GB" sz="360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(1)</m:t>
                                </m:r>
                              </m:sup>
                            </m:sSup>
                            <m:r>
                              <a:rPr lang="de-DE" sz="3600" b="0" i="1" smtClean="0">
                                <a:latin typeface="Cambria Math" panose="02040503050406030204" pitchFamily="18" charset="0"/>
                              </a:rPr>
                              <m:t>,⋯,</m:t>
                            </m:r>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b="0" i="1" smtClean="0">
                                    <a:latin typeface="Cambria Math" panose="02040503050406030204" pitchFamily="18" charset="0"/>
                                  </a:rPr>
                                  <m:t>𝑛</m:t>
                                </m:r>
                                <m:r>
                                  <a:rPr lang="de-DE" sz="3600" i="1">
                                    <a:latin typeface="Cambria Math" panose="02040503050406030204" pitchFamily="18" charset="0"/>
                                  </a:rPr>
                                  <m:t>)</m:t>
                                </m:r>
                              </m:sup>
                            </m:sSup>
                          </m:e>
                        </m:d>
                      </m:e>
                      <m:sup>
                        <m:r>
                          <a:rPr lang="de-DE" sz="3600" b="0" i="1" smtClean="0">
                            <a:latin typeface="Cambria Math" panose="02040503050406030204" pitchFamily="18" charset="0"/>
                          </a:rPr>
                          <m:t>𝑇</m:t>
                        </m:r>
                      </m:sup>
                    </m:sSup>
                  </m:oMath>
                </a14:m>
                <a:r>
                  <a:rPr lang="en-GB" sz="3600" dirty="0"/>
                  <a:t>,    </a:t>
                </a:r>
              </a:p>
              <a:p>
                <a:endParaRPr lang="en-GB" dirty="0"/>
              </a:p>
            </p:txBody>
          </p:sp>
        </mc:Choice>
        <mc:Fallback>
          <p:sp>
            <p:nvSpPr>
              <p:cNvPr id="5" name="TextBox 4">
                <a:extLst>
                  <a:ext uri="{FF2B5EF4-FFF2-40B4-BE49-F238E27FC236}">
                    <a16:creationId xmlns:a16="http://schemas.microsoft.com/office/drawing/2014/main" id="{765BC20D-5D31-9E4E-C2E7-486F04BBF4F6}"/>
                  </a:ext>
                </a:extLst>
              </p:cNvPr>
              <p:cNvSpPr txBox="1">
                <a:spLocks noRot="1" noChangeAspect="1" noMove="1" noResize="1" noEditPoints="1" noAdjustHandles="1" noChangeArrowheads="1" noChangeShapeType="1" noTextEdit="1"/>
              </p:cNvSpPr>
              <p:nvPr/>
            </p:nvSpPr>
            <p:spPr>
              <a:xfrm>
                <a:off x="658689" y="2607188"/>
                <a:ext cx="9814418" cy="1104470"/>
              </a:xfrm>
              <a:prstGeom prst="rect">
                <a:avLst/>
              </a:prstGeom>
              <a:blipFill>
                <a:blip r:embed="rId3"/>
                <a:stretch>
                  <a:fillRect l="-1809" r="-90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EC54E34-3456-7F58-9482-8ED17D8C978B}"/>
                  </a:ext>
                </a:extLst>
              </p:cNvPr>
              <p:cNvSpPr txBox="1"/>
              <p:nvPr/>
            </p:nvSpPr>
            <p:spPr>
              <a:xfrm>
                <a:off x="133315" y="3674719"/>
                <a:ext cx="11220485" cy="195072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de-DE" sz="2400" b="1" i="0" smtClean="0">
                          <a:latin typeface="Cambria Math" panose="02040503050406030204" pitchFamily="18" charset="0"/>
                        </a:rPr>
                        <m:t>𝐐</m:t>
                      </m:r>
                      <m:r>
                        <a:rPr lang="de-DE" sz="2400" b="1" i="0" smtClean="0">
                          <a:latin typeface="Cambria Math" panose="02040503050406030204" pitchFamily="18" charset="0"/>
                        </a:rPr>
                        <m:t>=</m:t>
                      </m:r>
                      <m:d>
                        <m:dPr>
                          <m:ctrlPr>
                            <a:rPr lang="de-DE" sz="2400" b="1" i="1" smtClean="0">
                              <a:latin typeface="Cambria Math" panose="02040503050406030204" pitchFamily="18" charset="0"/>
                            </a:rPr>
                          </m:ctrlPr>
                        </m:dPr>
                        <m:e>
                          <m:m>
                            <m:mPr>
                              <m:mcs>
                                <m:mc>
                                  <m:mcPr>
                                    <m:count m:val="3"/>
                                    <m:mcJc m:val="center"/>
                                  </m:mcPr>
                                </m:mc>
                              </m:mcs>
                              <m:ctrlPr>
                                <a:rPr lang="de-DE" sz="2400" b="1" i="1" smtClean="0">
                                  <a:latin typeface="Cambria Math" panose="02040503050406030204" pitchFamily="18" charset="0"/>
                                </a:rPr>
                              </m:ctrlPr>
                            </m:mPr>
                            <m:mr>
                              <m:e>
                                <m:f>
                                  <m:fPr>
                                    <m:ctrlPr>
                                      <a:rPr lang="de-DE" sz="2400" b="1" i="1" smtClean="0">
                                        <a:latin typeface="Cambria Math" panose="02040503050406030204" pitchFamily="18" charset="0"/>
                                      </a:rPr>
                                    </m:ctrlPr>
                                  </m:fPr>
                                  <m:num>
                                    <m:r>
                                      <m:rPr>
                                        <m:brk m:alnAt="7"/>
                                      </m:rPr>
                                      <a:rPr lang="de-DE" sz="2400" b="1" i="1" smtClean="0">
                                        <a:latin typeface="Cambria Math" panose="02040503050406030204" pitchFamily="18" charset="0"/>
                                      </a:rPr>
                                      <m:t>𝟏</m:t>
                                    </m:r>
                                  </m:num>
                                  <m:den>
                                    <m:sSub>
                                      <m:sSubPr>
                                        <m:ctrlPr>
                                          <a:rPr lang="de-DE" sz="2400" b="1" i="1">
                                            <a:latin typeface="Cambria Math" panose="02040503050406030204" pitchFamily="18" charset="0"/>
                                            <a:ea typeface="Cambria Math" panose="02040503050406030204" pitchFamily="18" charset="0"/>
                                          </a:rPr>
                                        </m:ctrlPr>
                                      </m:sSubPr>
                                      <m:e>
                                        <m:r>
                                          <a:rPr lang="de-DE" sz="2400" b="1" i="1">
                                            <a:latin typeface="Cambria Math" panose="02040503050406030204" pitchFamily="18" charset="0"/>
                                            <a:ea typeface="Cambria Math" panose="02040503050406030204" pitchFamily="18" charset="0"/>
                                          </a:rPr>
                                          <m:t>𝒎</m:t>
                                        </m:r>
                                      </m:e>
                                      <m:sub>
                                        <m:r>
                                          <a:rPr lang="de-DE" sz="2400" b="1" i="1" smtClean="0">
                                            <a:latin typeface="Cambria Math" panose="02040503050406030204" pitchFamily="18" charset="0"/>
                                            <a:ea typeface="Cambria Math" panose="02040503050406030204" pitchFamily="18" charset="0"/>
                                          </a:rPr>
                                          <m:t>𝟏</m:t>
                                        </m:r>
                                      </m:sub>
                                    </m:sSub>
                                  </m:den>
                                </m:f>
                                <m:sSup>
                                  <m:sSupPr>
                                    <m:ctrlPr>
                                      <a:rPr lang="de-DE" sz="2400" b="1" i="1" smtClean="0">
                                        <a:latin typeface="Cambria Math" panose="02040503050406030204" pitchFamily="18" charset="0"/>
                                      </a:rPr>
                                    </m:ctrlPr>
                                  </m:sSupPr>
                                  <m:e>
                                    <m:d>
                                      <m:dPr>
                                        <m:ctrlPr>
                                          <a:rPr lang="de-DE" sz="2400" b="1" i="1" smtClean="0">
                                            <a:latin typeface="Cambria Math" panose="02040503050406030204" pitchFamily="18" charset="0"/>
                                          </a:rPr>
                                        </m:ctrlPr>
                                      </m:dPr>
                                      <m:e>
                                        <m:sSup>
                                          <m:sSupPr>
                                            <m:ctrlPr>
                                              <a:rPr lang="en-GB" sz="2400" i="1">
                                                <a:latin typeface="Cambria Math" panose="02040503050406030204" pitchFamily="18" charset="0"/>
                                                <a:ea typeface="Cambria Math" panose="02040503050406030204" pitchFamily="18" charset="0"/>
                                              </a:rPr>
                                            </m:ctrlPr>
                                          </m:sSupPr>
                                          <m:e>
                                            <m:r>
                                              <a:rPr lang="de-DE" sz="2400" b="1">
                                                <a:latin typeface="Cambria Math" panose="02040503050406030204" pitchFamily="18" charset="0"/>
                                                <a:ea typeface="Cambria Math" panose="02040503050406030204" pitchFamily="18" charset="0"/>
                                              </a:rPr>
                                              <m:t>𝐗</m:t>
                                            </m:r>
                                          </m:e>
                                          <m:sup>
                                            <m:r>
                                              <a:rPr lang="de-DE" sz="2400" i="1">
                                                <a:latin typeface="Cambria Math" panose="02040503050406030204" pitchFamily="18" charset="0"/>
                                                <a:ea typeface="Cambria Math" panose="02040503050406030204" pitchFamily="18" charset="0"/>
                                              </a:rPr>
                                              <m:t>(</m:t>
                                            </m:r>
                                            <m:r>
                                              <a:rPr lang="de-DE" sz="2400" b="0" i="1" smtClean="0">
                                                <a:latin typeface="Cambria Math" panose="02040503050406030204" pitchFamily="18" charset="0"/>
                                                <a:ea typeface="Cambria Math" panose="02040503050406030204" pitchFamily="18" charset="0"/>
                                              </a:rPr>
                                              <m:t>1</m:t>
                                            </m:r>
                                            <m:r>
                                              <a:rPr lang="de-DE" sz="2400" i="1">
                                                <a:latin typeface="Cambria Math" panose="02040503050406030204" pitchFamily="18" charset="0"/>
                                                <a:ea typeface="Cambria Math" panose="02040503050406030204" pitchFamily="18" charset="0"/>
                                              </a:rPr>
                                              <m:t>)</m:t>
                                            </m:r>
                                          </m:sup>
                                        </m:sSup>
                                      </m:e>
                                    </m:d>
                                  </m:e>
                                  <m:sup>
                                    <m:r>
                                      <a:rPr lang="de-DE" sz="2400" b="1" i="1" smtClean="0">
                                        <a:latin typeface="Cambria Math" panose="02040503050406030204" pitchFamily="18" charset="0"/>
                                      </a:rPr>
                                      <m:t>𝑻</m:t>
                                    </m:r>
                                  </m:sup>
                                </m:sSup>
                                <m:sSup>
                                  <m:sSupPr>
                                    <m:ctrlPr>
                                      <a:rPr lang="en-GB" sz="2400" i="1">
                                        <a:latin typeface="Cambria Math" panose="02040503050406030204" pitchFamily="18" charset="0"/>
                                        <a:ea typeface="Cambria Math" panose="02040503050406030204" pitchFamily="18" charset="0"/>
                                      </a:rPr>
                                    </m:ctrlPr>
                                  </m:sSupPr>
                                  <m:e>
                                    <m:r>
                                      <a:rPr lang="de-DE" sz="2400" b="1">
                                        <a:latin typeface="Cambria Math" panose="02040503050406030204" pitchFamily="18" charset="0"/>
                                        <a:ea typeface="Cambria Math" panose="02040503050406030204" pitchFamily="18" charset="0"/>
                                      </a:rPr>
                                      <m:t>𝐗</m:t>
                                    </m:r>
                                  </m:e>
                                  <m:sup>
                                    <m:r>
                                      <a:rPr lang="de-DE" sz="2400" i="1">
                                        <a:latin typeface="Cambria Math" panose="02040503050406030204" pitchFamily="18" charset="0"/>
                                        <a:ea typeface="Cambria Math" panose="02040503050406030204" pitchFamily="18" charset="0"/>
                                      </a:rPr>
                                      <m:t>(</m:t>
                                    </m:r>
                                    <m:r>
                                      <a:rPr lang="de-DE" sz="2400" b="0" i="1" smtClean="0">
                                        <a:latin typeface="Cambria Math" panose="02040503050406030204" pitchFamily="18" charset="0"/>
                                        <a:ea typeface="Cambria Math" panose="02040503050406030204" pitchFamily="18" charset="0"/>
                                      </a:rPr>
                                      <m:t>1</m:t>
                                    </m:r>
                                    <m:r>
                                      <a:rPr lang="de-DE" sz="2400" i="1">
                                        <a:latin typeface="Cambria Math" panose="02040503050406030204" pitchFamily="18" charset="0"/>
                                        <a:ea typeface="Cambria Math" panose="02040503050406030204" pitchFamily="18" charset="0"/>
                                      </a:rPr>
                                      <m:t>)</m:t>
                                    </m:r>
                                  </m:sup>
                                </m:sSup>
                              </m:e>
                              <m:e>
                                <m:r>
                                  <a:rPr lang="de-DE" sz="2400" b="1" i="1" smtClean="0">
                                    <a:latin typeface="Cambria Math" panose="02040503050406030204" pitchFamily="18" charset="0"/>
                                  </a:rPr>
                                  <m:t>⋯</m:t>
                                </m:r>
                              </m:e>
                              <m:e>
                                <m:r>
                                  <a:rPr lang="de-DE" sz="2400" b="1" i="1" smtClean="0">
                                    <a:latin typeface="Cambria Math" panose="02040503050406030204" pitchFamily="18" charset="0"/>
                                  </a:rPr>
                                  <m:t>𝟎</m:t>
                                </m:r>
                              </m:e>
                            </m:mr>
                            <m:mr>
                              <m:e>
                                <m:r>
                                  <a:rPr lang="de-DE" sz="2400" b="1" i="1" smtClean="0">
                                    <a:latin typeface="Cambria Math" panose="02040503050406030204" pitchFamily="18" charset="0"/>
                                  </a:rPr>
                                  <m:t>⋮</m:t>
                                </m:r>
                              </m:e>
                              <m:e>
                                <m:r>
                                  <a:rPr lang="de-DE" sz="2400" b="1" i="1" smtClean="0">
                                    <a:latin typeface="Cambria Math" panose="02040503050406030204" pitchFamily="18" charset="0"/>
                                  </a:rPr>
                                  <m:t>⋱</m:t>
                                </m:r>
                              </m:e>
                              <m:e>
                                <m:r>
                                  <a:rPr lang="de-DE" sz="2400" b="1" i="1" smtClean="0">
                                    <a:latin typeface="Cambria Math" panose="02040503050406030204" pitchFamily="18" charset="0"/>
                                  </a:rPr>
                                  <m:t>⋮</m:t>
                                </m:r>
                              </m:e>
                            </m:mr>
                            <m:mr>
                              <m:e>
                                <m:r>
                                  <a:rPr lang="de-DE" sz="2400" b="1" i="1" smtClean="0">
                                    <a:latin typeface="Cambria Math" panose="02040503050406030204" pitchFamily="18" charset="0"/>
                                  </a:rPr>
                                  <m:t>𝟎</m:t>
                                </m:r>
                              </m:e>
                              <m:e>
                                <m:r>
                                  <a:rPr lang="de-DE" sz="2400" b="1" i="1" smtClean="0">
                                    <a:latin typeface="Cambria Math" panose="02040503050406030204" pitchFamily="18" charset="0"/>
                                  </a:rPr>
                                  <m:t>⋯</m:t>
                                </m:r>
                              </m:e>
                              <m:e>
                                <m:f>
                                  <m:fPr>
                                    <m:ctrlPr>
                                      <a:rPr lang="de-DE" sz="2400" b="1" i="1">
                                        <a:latin typeface="Cambria Math" panose="02040503050406030204" pitchFamily="18" charset="0"/>
                                      </a:rPr>
                                    </m:ctrlPr>
                                  </m:fPr>
                                  <m:num>
                                    <m:r>
                                      <m:rPr>
                                        <m:brk m:alnAt="7"/>
                                      </m:rPr>
                                      <a:rPr lang="de-DE" sz="2400" b="1" i="1">
                                        <a:latin typeface="Cambria Math" panose="02040503050406030204" pitchFamily="18" charset="0"/>
                                      </a:rPr>
                                      <m:t>𝟏</m:t>
                                    </m:r>
                                  </m:num>
                                  <m:den>
                                    <m:sSub>
                                      <m:sSubPr>
                                        <m:ctrlPr>
                                          <a:rPr lang="de-DE" sz="2400" b="1" i="1">
                                            <a:latin typeface="Cambria Math" panose="02040503050406030204" pitchFamily="18" charset="0"/>
                                            <a:ea typeface="Cambria Math" panose="02040503050406030204" pitchFamily="18" charset="0"/>
                                          </a:rPr>
                                        </m:ctrlPr>
                                      </m:sSubPr>
                                      <m:e>
                                        <m:r>
                                          <a:rPr lang="de-DE" sz="2400" b="1" i="1">
                                            <a:latin typeface="Cambria Math" panose="02040503050406030204" pitchFamily="18" charset="0"/>
                                            <a:ea typeface="Cambria Math" panose="02040503050406030204" pitchFamily="18" charset="0"/>
                                          </a:rPr>
                                          <m:t>𝒎</m:t>
                                        </m:r>
                                      </m:e>
                                      <m:sub>
                                        <m:r>
                                          <a:rPr lang="de-DE" sz="2400" b="1" i="1" smtClean="0">
                                            <a:latin typeface="Cambria Math" panose="02040503050406030204" pitchFamily="18" charset="0"/>
                                            <a:ea typeface="Cambria Math" panose="02040503050406030204" pitchFamily="18" charset="0"/>
                                          </a:rPr>
                                          <m:t>𝒏</m:t>
                                        </m:r>
                                      </m:sub>
                                    </m:sSub>
                                  </m:den>
                                </m:f>
                                <m:sSup>
                                  <m:sSupPr>
                                    <m:ctrlPr>
                                      <a:rPr lang="de-DE" sz="2400" b="1" i="1">
                                        <a:latin typeface="Cambria Math" panose="02040503050406030204" pitchFamily="18" charset="0"/>
                                      </a:rPr>
                                    </m:ctrlPr>
                                  </m:sSupPr>
                                  <m:e>
                                    <m:d>
                                      <m:dPr>
                                        <m:ctrlPr>
                                          <a:rPr lang="de-DE" sz="2400" b="1" i="1">
                                            <a:latin typeface="Cambria Math" panose="02040503050406030204" pitchFamily="18" charset="0"/>
                                          </a:rPr>
                                        </m:ctrlPr>
                                      </m:dPr>
                                      <m:e>
                                        <m:sSup>
                                          <m:sSupPr>
                                            <m:ctrlPr>
                                              <a:rPr lang="en-GB" sz="2400" i="1">
                                                <a:latin typeface="Cambria Math" panose="02040503050406030204" pitchFamily="18" charset="0"/>
                                                <a:ea typeface="Cambria Math" panose="02040503050406030204" pitchFamily="18" charset="0"/>
                                              </a:rPr>
                                            </m:ctrlPr>
                                          </m:sSupPr>
                                          <m:e>
                                            <m:r>
                                              <a:rPr lang="de-DE" sz="2400" b="1">
                                                <a:latin typeface="Cambria Math" panose="02040503050406030204" pitchFamily="18" charset="0"/>
                                                <a:ea typeface="Cambria Math" panose="02040503050406030204" pitchFamily="18" charset="0"/>
                                              </a:rPr>
                                              <m:t>𝐗</m:t>
                                            </m:r>
                                          </m:e>
                                          <m:sup>
                                            <m:r>
                                              <a:rPr lang="de-DE" sz="2400" i="1">
                                                <a:latin typeface="Cambria Math" panose="02040503050406030204" pitchFamily="18" charset="0"/>
                                                <a:ea typeface="Cambria Math" panose="02040503050406030204" pitchFamily="18" charset="0"/>
                                              </a:rPr>
                                              <m:t>(</m:t>
                                            </m:r>
                                            <m:r>
                                              <a:rPr lang="de-DE" sz="2400" b="0" i="1" smtClean="0">
                                                <a:latin typeface="Cambria Math" panose="02040503050406030204" pitchFamily="18" charset="0"/>
                                                <a:ea typeface="Cambria Math" panose="02040503050406030204" pitchFamily="18" charset="0"/>
                                              </a:rPr>
                                              <m:t>𝑛</m:t>
                                            </m:r>
                                            <m:r>
                                              <a:rPr lang="de-DE" sz="2400" i="1">
                                                <a:latin typeface="Cambria Math" panose="02040503050406030204" pitchFamily="18" charset="0"/>
                                                <a:ea typeface="Cambria Math" panose="02040503050406030204" pitchFamily="18" charset="0"/>
                                              </a:rPr>
                                              <m:t>)</m:t>
                                            </m:r>
                                          </m:sup>
                                        </m:sSup>
                                      </m:e>
                                    </m:d>
                                  </m:e>
                                  <m:sup>
                                    <m:r>
                                      <a:rPr lang="de-DE" sz="2400" b="1" i="1">
                                        <a:latin typeface="Cambria Math" panose="02040503050406030204" pitchFamily="18" charset="0"/>
                                      </a:rPr>
                                      <m:t>𝑻</m:t>
                                    </m:r>
                                  </m:sup>
                                </m:sSup>
                                <m:sSup>
                                  <m:sSupPr>
                                    <m:ctrlPr>
                                      <a:rPr lang="en-GB" sz="2400" i="1">
                                        <a:latin typeface="Cambria Math" panose="02040503050406030204" pitchFamily="18" charset="0"/>
                                        <a:ea typeface="Cambria Math" panose="02040503050406030204" pitchFamily="18" charset="0"/>
                                      </a:rPr>
                                    </m:ctrlPr>
                                  </m:sSupPr>
                                  <m:e>
                                    <m:r>
                                      <a:rPr lang="de-DE" sz="2400" b="1">
                                        <a:latin typeface="Cambria Math" panose="02040503050406030204" pitchFamily="18" charset="0"/>
                                        <a:ea typeface="Cambria Math" panose="02040503050406030204" pitchFamily="18" charset="0"/>
                                      </a:rPr>
                                      <m:t>𝐗</m:t>
                                    </m:r>
                                  </m:e>
                                  <m:sup>
                                    <m:r>
                                      <a:rPr lang="de-DE" sz="2400" i="1">
                                        <a:latin typeface="Cambria Math" panose="02040503050406030204" pitchFamily="18" charset="0"/>
                                        <a:ea typeface="Cambria Math" panose="02040503050406030204" pitchFamily="18" charset="0"/>
                                      </a:rPr>
                                      <m:t>(</m:t>
                                    </m:r>
                                    <m:r>
                                      <a:rPr lang="de-DE" sz="2400" b="0" i="1" smtClean="0">
                                        <a:latin typeface="Cambria Math" panose="02040503050406030204" pitchFamily="18" charset="0"/>
                                        <a:ea typeface="Cambria Math" panose="02040503050406030204" pitchFamily="18" charset="0"/>
                                      </a:rPr>
                                      <m:t>𝑛</m:t>
                                    </m:r>
                                    <m:r>
                                      <a:rPr lang="de-DE" sz="2400" i="1">
                                        <a:latin typeface="Cambria Math" panose="02040503050406030204" pitchFamily="18" charset="0"/>
                                        <a:ea typeface="Cambria Math" panose="02040503050406030204" pitchFamily="18" charset="0"/>
                                      </a:rPr>
                                      <m:t>)</m:t>
                                    </m:r>
                                  </m:sup>
                                </m:sSup>
                              </m:e>
                            </m:mr>
                          </m:m>
                        </m:e>
                      </m:d>
                      <m:r>
                        <a:rPr lang="de-DE" sz="2400" b="1" i="1" smtClean="0">
                          <a:latin typeface="Cambria Math" panose="02040503050406030204" pitchFamily="18" charset="0"/>
                        </a:rPr>
                        <m:t>+</m:t>
                      </m:r>
                      <m:r>
                        <a:rPr lang="en-GB" sz="2400" i="1">
                          <a:latin typeface="Cambria Math" panose="02040503050406030204" pitchFamily="18" charset="0"/>
                          <a:ea typeface="Cambria Math" panose="02040503050406030204" pitchFamily="18" charset="0"/>
                        </a:rPr>
                        <m:t>𝜆</m:t>
                      </m:r>
                      <m:r>
                        <a:rPr lang="de-DE" sz="2400" b="1" i="0" smtClean="0">
                          <a:latin typeface="Cambria Math" panose="02040503050406030204" pitchFamily="18" charset="0"/>
                          <a:ea typeface="Cambria Math" panose="02040503050406030204" pitchFamily="18" charset="0"/>
                        </a:rPr>
                        <m:t>𝐋</m:t>
                      </m:r>
                      <m:r>
                        <a:rPr lang="de-DE" sz="2400" b="1" i="1" smtClean="0">
                          <a:latin typeface="Cambria Math" panose="02040503050406030204" pitchFamily="18" charset="0"/>
                          <a:ea typeface="Cambria Math" panose="02040503050406030204" pitchFamily="18" charset="0"/>
                        </a:rPr>
                        <m:t>⨂</m:t>
                      </m:r>
                      <m:r>
                        <a:rPr lang="de-DE" sz="2400" b="1" i="0" smtClean="0">
                          <a:latin typeface="Cambria Math" panose="02040503050406030204" pitchFamily="18" charset="0"/>
                          <a:ea typeface="Cambria Math" panose="02040503050406030204" pitchFamily="18" charset="0"/>
                        </a:rPr>
                        <m:t>𝐈</m:t>
                      </m:r>
                    </m:oMath>
                  </m:oMathPara>
                </a14:m>
                <a:endParaRPr lang="en-GB" sz="2400" b="1" dirty="0"/>
              </a:p>
            </p:txBody>
          </p:sp>
        </mc:Choice>
        <mc:Fallback>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33315" y="3674719"/>
                <a:ext cx="11220485" cy="1950727"/>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01846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14</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3/26/23</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745566" y="1893761"/>
                <a:ext cx="6865034" cy="11943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sSup>
                            <m:sSupPr>
                              <m:ctrlPr>
                                <a:rPr lang="de-DE" sz="4000" b="1" i="1" smtClean="0">
                                  <a:latin typeface="Cambria Math" panose="02040503050406030204" pitchFamily="18" charset="0"/>
                                  <a:ea typeface="Cambria Math" panose="02040503050406030204" pitchFamily="18" charset="0"/>
                                </a:rPr>
                              </m:ctrlPr>
                            </m:sSupPr>
                            <m:e>
                              <m:r>
                                <a:rPr lang="de-DE" sz="4000" b="1" i="0" smtClean="0">
                                  <a:latin typeface="Cambria Math" panose="02040503050406030204" pitchFamily="18" charset="0"/>
                                  <a:ea typeface="Cambria Math" panose="02040503050406030204" pitchFamily="18" charset="0"/>
                                </a:rPr>
                                <m:t>𝐰</m:t>
                              </m:r>
                            </m:e>
                            <m:sup>
                              <m:r>
                                <a:rPr lang="de-DE" sz="4000" b="1" i="1" smtClean="0">
                                  <a:latin typeface="Cambria Math" panose="02040503050406030204" pitchFamily="18" charset="0"/>
                                  <a:ea typeface="Cambria Math" panose="02040503050406030204" pitchFamily="18" charset="0"/>
                                </a:rPr>
                                <m:t>𝑻</m:t>
                              </m:r>
                            </m:sup>
                          </m:sSup>
                        </m:e>
                      </m:func>
                      <m:r>
                        <a:rPr lang="de-DE" sz="4000" b="1">
                          <a:latin typeface="Cambria Math" panose="02040503050406030204" pitchFamily="18" charset="0"/>
                        </a:rPr>
                        <m:t>𝐐</m:t>
                      </m:r>
                      <m:r>
                        <a:rPr lang="de-DE" sz="4000" b="1">
                          <a:latin typeface="Cambria Math" panose="02040503050406030204" pitchFamily="18" charset="0"/>
                        </a:rPr>
                        <m:t> </m:t>
                      </m:r>
                      <m:r>
                        <a:rPr lang="de-DE" sz="4000" b="1">
                          <a:latin typeface="Cambria Math" panose="02040503050406030204" pitchFamily="18" charset="0"/>
                        </a:rPr>
                        <m:t>𝐰</m:t>
                      </m:r>
                      <m:r>
                        <a:rPr lang="de-DE" sz="4000" b="1">
                          <a:latin typeface="Cambria Math" panose="02040503050406030204" pitchFamily="18" charset="0"/>
                        </a:rPr>
                        <m:t>+</m:t>
                      </m:r>
                      <m:sSup>
                        <m:sSupPr>
                          <m:ctrlPr>
                            <a:rPr lang="de-DE" sz="4000" b="1"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b="1" i="1">
                              <a:latin typeface="Cambria Math" panose="02040503050406030204" pitchFamily="18" charset="0"/>
                              <a:ea typeface="Cambria Math" panose="02040503050406030204" pitchFamily="18" charset="0"/>
                            </a:rPr>
                            <m:t>𝑻</m:t>
                          </m:r>
                        </m:sup>
                      </m:sSup>
                      <m:r>
                        <m:rPr>
                          <m:nor/>
                        </m:rPr>
                        <a:rPr lang="en-GB" sz="4000" b="1" dirty="0"/>
                        <m:t>q</m:t>
                      </m:r>
                    </m:oMath>
                  </m:oMathPara>
                </a14:m>
                <a:endParaRPr lang="en-GB" sz="40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745566" y="1893761"/>
                <a:ext cx="6865034" cy="1194301"/>
              </a:xfrm>
              <a:prstGeom prst="rect">
                <a:avLst/>
              </a:prstGeom>
              <a:blipFill>
                <a:blip r:embed="rId2"/>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B9BB0C21-C53C-2E6F-AC1B-FF36BD99AF29}"/>
              </a:ext>
            </a:extLst>
          </p:cNvPr>
          <p:cNvSpPr txBox="1"/>
          <p:nvPr/>
        </p:nvSpPr>
        <p:spPr>
          <a:xfrm>
            <a:off x="658689" y="3123608"/>
            <a:ext cx="7347909" cy="646331"/>
          </a:xfrm>
          <a:prstGeom prst="rect">
            <a:avLst/>
          </a:prstGeom>
          <a:noFill/>
        </p:spPr>
        <p:txBody>
          <a:bodyPr wrap="none" rtlCol="0">
            <a:spAutoFit/>
          </a:bodyPr>
          <a:lstStyle/>
          <a:p>
            <a:r>
              <a:rPr lang="de-DE" sz="3600" dirty="0" err="1"/>
              <a:t>can</a:t>
            </a:r>
            <a:r>
              <a:rPr lang="de-DE" sz="3600" dirty="0"/>
              <a:t> </a:t>
            </a:r>
            <a:r>
              <a:rPr lang="de-DE" sz="3600" dirty="0" err="1"/>
              <a:t>be</a:t>
            </a:r>
            <a:r>
              <a:rPr lang="de-DE" sz="3600" dirty="0"/>
              <a:t> </a:t>
            </a:r>
            <a:r>
              <a:rPr lang="de-DE" sz="3600" dirty="0" err="1"/>
              <a:t>solved</a:t>
            </a:r>
            <a:r>
              <a:rPr lang="de-DE" sz="3600" dirty="0"/>
              <a:t> </a:t>
            </a:r>
            <a:r>
              <a:rPr lang="de-DE" sz="3600" dirty="0" err="1"/>
              <a:t>using</a:t>
            </a:r>
            <a:r>
              <a:rPr lang="de-DE" sz="3600" dirty="0"/>
              <a:t> </a:t>
            </a:r>
            <a:r>
              <a:rPr lang="de-DE" sz="3600" dirty="0" err="1"/>
              <a:t>gradient</a:t>
            </a:r>
            <a:r>
              <a:rPr lang="de-DE" sz="3600" dirty="0"/>
              <a:t> </a:t>
            </a:r>
            <a:r>
              <a:rPr lang="de-DE" sz="3600" dirty="0" err="1"/>
              <a:t>methods</a:t>
            </a:r>
            <a:r>
              <a:rPr lang="de-DE" sz="3600" dirty="0"/>
              <a:t> </a:t>
            </a:r>
            <a:endParaRPr lang="en-GB" sz="36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D62090-9C23-F367-61DF-B5FA4F2DF656}"/>
                  </a:ext>
                </a:extLst>
              </p:cNvPr>
              <p:cNvSpPr txBox="1"/>
              <p:nvPr/>
            </p:nvSpPr>
            <p:spPr>
              <a:xfrm>
                <a:off x="1928446" y="4229763"/>
                <a:ext cx="7778262" cy="9848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sz="4000" b="1" i="1" smtClean="0">
                              <a:latin typeface="Cambria Math" panose="02040503050406030204" pitchFamily="18" charset="0"/>
                              <a:ea typeface="Cambria Math" panose="02040503050406030204" pitchFamily="18" charset="0"/>
                            </a:rPr>
                          </m:ctrlPr>
                        </m:sSubPr>
                        <m:e>
                          <m:r>
                            <a:rPr lang="de-DE" sz="4000" b="1" i="1" smtClean="0">
                              <a:latin typeface="Cambria Math" panose="02040503050406030204" pitchFamily="18" charset="0"/>
                              <a:ea typeface="Cambria Math" panose="02040503050406030204" pitchFamily="18" charset="0"/>
                            </a:rPr>
                            <m:t>𝒘</m:t>
                          </m:r>
                        </m:e>
                        <m:sub>
                          <m:r>
                            <a:rPr lang="de-DE" sz="4000" b="1" i="1" smtClean="0">
                              <a:latin typeface="Cambria Math" panose="02040503050406030204" pitchFamily="18" charset="0"/>
                              <a:ea typeface="Cambria Math" panose="02040503050406030204" pitchFamily="18" charset="0"/>
                            </a:rPr>
                            <m:t>𝒓</m:t>
                          </m:r>
                          <m:r>
                            <a:rPr lang="de-DE" sz="4000" b="1" i="1" smtClean="0">
                              <a:latin typeface="Cambria Math" panose="02040503050406030204" pitchFamily="18" charset="0"/>
                              <a:ea typeface="Cambria Math" panose="02040503050406030204" pitchFamily="18" charset="0"/>
                            </a:rPr>
                            <m:t>+</m:t>
                          </m:r>
                          <m:r>
                            <a:rPr lang="de-DE" sz="4000" b="1" i="1" smtClean="0">
                              <a:latin typeface="Cambria Math" panose="02040503050406030204" pitchFamily="18" charset="0"/>
                              <a:ea typeface="Cambria Math" panose="02040503050406030204" pitchFamily="18" charset="0"/>
                            </a:rPr>
                            <m:t>𝟏</m:t>
                          </m:r>
                        </m:sub>
                      </m:sSub>
                      <m:r>
                        <a:rPr lang="de-DE" sz="4000" b="1" i="1" smtClean="0">
                          <a:latin typeface="Cambria Math" panose="02040503050406030204" pitchFamily="18" charset="0"/>
                          <a:ea typeface="Cambria Math" panose="02040503050406030204" pitchFamily="18" charset="0"/>
                        </a:rPr>
                        <m:t>=</m:t>
                      </m:r>
                      <m:sSub>
                        <m:sSubPr>
                          <m:ctrlPr>
                            <a:rPr lang="de-DE" sz="4000" b="1" i="1">
                              <a:latin typeface="Cambria Math" panose="02040503050406030204" pitchFamily="18" charset="0"/>
                              <a:ea typeface="Cambria Math" panose="02040503050406030204" pitchFamily="18" charset="0"/>
                            </a:rPr>
                          </m:ctrlPr>
                        </m:sSubPr>
                        <m:e>
                          <m:r>
                            <a:rPr lang="de-DE" sz="4000" b="1" i="1">
                              <a:latin typeface="Cambria Math" panose="02040503050406030204" pitchFamily="18" charset="0"/>
                              <a:ea typeface="Cambria Math" panose="02040503050406030204" pitchFamily="18" charset="0"/>
                            </a:rPr>
                            <m:t>𝒘</m:t>
                          </m:r>
                        </m:e>
                        <m:sub>
                          <m:r>
                            <a:rPr lang="de-DE" sz="4000" b="1" i="1">
                              <a:latin typeface="Cambria Math" panose="02040503050406030204" pitchFamily="18" charset="0"/>
                              <a:ea typeface="Cambria Math" panose="02040503050406030204" pitchFamily="18" charset="0"/>
                            </a:rPr>
                            <m:t>𝒓</m:t>
                          </m:r>
                        </m:sub>
                      </m:sSub>
                      <m:r>
                        <a:rPr lang="de-DE" sz="4000" b="1" i="0" smtClean="0">
                          <a:latin typeface="Cambria Math" panose="02040503050406030204" pitchFamily="18" charset="0"/>
                        </a:rPr>
                        <m:t>−</m:t>
                      </m:r>
                      <m:sSub>
                        <m:sSubPr>
                          <m:ctrlPr>
                            <a:rPr lang="de-DE" sz="4000" b="1" i="1" smtClean="0">
                              <a:latin typeface="Cambria Math" panose="02040503050406030204" pitchFamily="18" charset="0"/>
                            </a:rPr>
                          </m:ctrlPr>
                        </m:sSubPr>
                        <m:e>
                          <m:r>
                            <a:rPr lang="de-DE" sz="4000" b="1" i="1" smtClean="0">
                              <a:latin typeface="Cambria Math" panose="02040503050406030204" pitchFamily="18" charset="0"/>
                              <a:ea typeface="Cambria Math" panose="02040503050406030204" pitchFamily="18" charset="0"/>
                            </a:rPr>
                            <m:t>𝜶</m:t>
                          </m:r>
                        </m:e>
                        <m:sub>
                          <m:r>
                            <a:rPr lang="de-DE" sz="4000" b="1" i="1" smtClean="0">
                              <a:latin typeface="Cambria Math" panose="02040503050406030204" pitchFamily="18" charset="0"/>
                              <a:ea typeface="Cambria Math" panose="02040503050406030204" pitchFamily="18" charset="0"/>
                            </a:rPr>
                            <m:t>𝒓</m:t>
                          </m:r>
                        </m:sub>
                      </m:sSub>
                      <m:d>
                        <m:dPr>
                          <m:ctrlPr>
                            <a:rPr lang="de-DE" sz="4000" b="1" i="1" smtClean="0">
                              <a:latin typeface="Cambria Math" panose="02040503050406030204" pitchFamily="18" charset="0"/>
                            </a:rPr>
                          </m:ctrlPr>
                        </m:dPr>
                        <m:e>
                          <m:r>
                            <a:rPr lang="de-DE" sz="4000" b="1" i="1">
                              <a:latin typeface="Cambria Math" panose="02040503050406030204" pitchFamily="18" charset="0"/>
                            </a:rPr>
                            <m:t>𝟐</m:t>
                          </m:r>
                          <m:r>
                            <a:rPr lang="de-DE" sz="4000" b="1">
                              <a:latin typeface="Cambria Math" panose="02040503050406030204" pitchFamily="18" charset="0"/>
                            </a:rPr>
                            <m:t>𝐐</m:t>
                          </m:r>
                          <m:sSub>
                            <m:sSubPr>
                              <m:ctrlPr>
                                <a:rPr lang="de-DE" sz="4000" b="1" i="1">
                                  <a:latin typeface="Cambria Math" panose="02040503050406030204" pitchFamily="18" charset="0"/>
                                  <a:ea typeface="Cambria Math" panose="02040503050406030204" pitchFamily="18" charset="0"/>
                                </a:rPr>
                              </m:ctrlPr>
                            </m:sSubPr>
                            <m:e>
                              <m:r>
                                <a:rPr lang="de-DE" sz="4000" b="1" i="1">
                                  <a:latin typeface="Cambria Math" panose="02040503050406030204" pitchFamily="18" charset="0"/>
                                  <a:ea typeface="Cambria Math" panose="02040503050406030204" pitchFamily="18" charset="0"/>
                                </a:rPr>
                                <m:t>𝒘</m:t>
                              </m:r>
                            </m:e>
                            <m:sub>
                              <m:r>
                                <a:rPr lang="de-DE" sz="4000" b="1" i="1">
                                  <a:latin typeface="Cambria Math" panose="02040503050406030204" pitchFamily="18" charset="0"/>
                                  <a:ea typeface="Cambria Math" panose="02040503050406030204" pitchFamily="18" charset="0"/>
                                </a:rPr>
                                <m:t>𝒓</m:t>
                              </m:r>
                            </m:sub>
                          </m:sSub>
                          <m:r>
                            <a:rPr lang="de-DE" sz="4000" b="1" i="1" smtClean="0">
                              <a:latin typeface="Cambria Math" panose="02040503050406030204" pitchFamily="18" charset="0"/>
                            </a:rPr>
                            <m:t>+</m:t>
                          </m:r>
                          <m:r>
                            <m:rPr>
                              <m:nor/>
                            </m:rPr>
                            <a:rPr lang="en-GB" sz="4000" b="1" dirty="0"/>
                            <m:t>q</m:t>
                          </m:r>
                        </m:e>
                      </m:d>
                    </m:oMath>
                  </m:oMathPara>
                </a14:m>
                <a:endParaRPr lang="en-GB" sz="4000" b="1" dirty="0"/>
              </a:p>
              <a:p>
                <a:endParaRPr lang="en-GB" dirty="0"/>
              </a:p>
            </p:txBody>
          </p:sp>
        </mc:Choice>
        <mc:Fallback xmlns="">
          <p:sp>
            <p:nvSpPr>
              <p:cNvPr id="10" name="TextBox 9">
                <a:extLst>
                  <a:ext uri="{FF2B5EF4-FFF2-40B4-BE49-F238E27FC236}">
                    <a16:creationId xmlns:a16="http://schemas.microsoft.com/office/drawing/2014/main" id="{ACD62090-9C23-F367-61DF-B5FA4F2DF656}"/>
                  </a:ext>
                </a:extLst>
              </p:cNvPr>
              <p:cNvSpPr txBox="1">
                <a:spLocks noRot="1" noChangeAspect="1" noMove="1" noResize="1" noEditPoints="1" noAdjustHandles="1" noChangeArrowheads="1" noChangeShapeType="1" noTextEdit="1"/>
              </p:cNvSpPr>
              <p:nvPr/>
            </p:nvSpPr>
            <p:spPr>
              <a:xfrm>
                <a:off x="1928446" y="4229763"/>
                <a:ext cx="7778262" cy="984885"/>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1342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479180" y="340925"/>
            <a:ext cx="10874620" cy="1157823"/>
          </a:xfrm>
        </p:spPr>
        <p:txBody>
          <a:bodyPr>
            <a:normAutofit/>
          </a:bodyPr>
          <a:lstStyle/>
          <a:p>
            <a:r>
              <a:rPr lang="en-US" sz="5400" b="1" dirty="0">
                <a:latin typeface="+mn-lt"/>
              </a:rPr>
              <a:t>Quiz “FL Algorithms”</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15</a:t>
            </a:fld>
            <a:endParaRPr lang="en-US" dirty="0"/>
          </a:p>
        </p:txBody>
      </p:sp>
      <p:sp>
        <p:nvSpPr>
          <p:cNvPr id="4" name="TextBox 3">
            <a:extLst>
              <a:ext uri="{FF2B5EF4-FFF2-40B4-BE49-F238E27FC236}">
                <a16:creationId xmlns:a16="http://schemas.microsoft.com/office/drawing/2014/main" id="{5A6B777F-8738-7542-B939-E79A1A7236E9}"/>
              </a:ext>
            </a:extLst>
          </p:cNvPr>
          <p:cNvSpPr txBox="1"/>
          <p:nvPr/>
        </p:nvSpPr>
        <p:spPr>
          <a:xfrm>
            <a:off x="479180" y="1657438"/>
            <a:ext cx="10874620" cy="4161396"/>
          </a:xfrm>
          <a:prstGeom prst="rect">
            <a:avLst/>
          </a:prstGeom>
          <a:noFill/>
        </p:spPr>
        <p:txBody>
          <a:bodyPr wrap="square" rtlCol="0">
            <a:spAutoFit/>
          </a:bodyPr>
          <a:lstStyle/>
          <a:p>
            <a:pPr>
              <a:lnSpc>
                <a:spcPct val="150000"/>
              </a:lnSpc>
            </a:pPr>
            <a:r>
              <a:rPr lang="en-US" sz="3600" dirty="0"/>
              <a:t>tests your solutions to coding assignment</a:t>
            </a:r>
          </a:p>
          <a:p>
            <a:pPr>
              <a:lnSpc>
                <a:spcPct val="150000"/>
              </a:lnSpc>
            </a:pPr>
            <a:r>
              <a:rPr lang="en-US" sz="3600" dirty="0"/>
              <a:t>read in local datasets for FMI weather stations listed in ”….csv”</a:t>
            </a:r>
          </a:p>
          <a:p>
            <a:pPr>
              <a:lnSpc>
                <a:spcPct val="150000"/>
              </a:lnSpc>
            </a:pPr>
            <a:endParaRPr lang="en-US" sz="3600" dirty="0"/>
          </a:p>
          <a:p>
            <a:pPr>
              <a:lnSpc>
                <a:spcPct val="150000"/>
              </a:lnSpc>
            </a:pPr>
            <a:r>
              <a:rPr lang="en-US" sz="3600"/>
              <a:t>train </a:t>
            </a:r>
            <a:endParaRPr lang="en-US" sz="3600" dirty="0"/>
          </a:p>
        </p:txBody>
      </p:sp>
      <p:sp>
        <p:nvSpPr>
          <p:cNvPr id="6" name="Date Placeholder 5">
            <a:extLst>
              <a:ext uri="{FF2B5EF4-FFF2-40B4-BE49-F238E27FC236}">
                <a16:creationId xmlns:a16="http://schemas.microsoft.com/office/drawing/2014/main" id="{B72ABD73-EE9B-8919-8BB0-F178AB8A93FB}"/>
              </a:ext>
            </a:extLst>
          </p:cNvPr>
          <p:cNvSpPr>
            <a:spLocks noGrp="1"/>
          </p:cNvSpPr>
          <p:nvPr>
            <p:ph type="dt" sz="half" idx="10"/>
          </p:nvPr>
        </p:nvSpPr>
        <p:spPr/>
        <p:txBody>
          <a:bodyPr/>
          <a:lstStyle/>
          <a:p>
            <a:fld id="{8F526571-8B0C-7043-8989-F29E5BFEF81F}" type="datetime1">
              <a:rPr lang="en-US" smtClean="0"/>
              <a:t>3/26/23</a:t>
            </a:fld>
            <a:endParaRPr lang="en-US" dirty="0"/>
          </a:p>
        </p:txBody>
      </p:sp>
    </p:spTree>
    <p:extLst>
      <p:ext uri="{BB962C8B-B14F-4D97-AF65-F5344CB8AC3E}">
        <p14:creationId xmlns:p14="http://schemas.microsoft.com/office/powerpoint/2010/main" val="1233780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371E2-F489-A64E-A5ED-BDD0B4A753AF}"/>
              </a:ext>
            </a:extLst>
          </p:cNvPr>
          <p:cNvSpPr>
            <a:spLocks noGrp="1"/>
          </p:cNvSpPr>
          <p:nvPr>
            <p:ph idx="1"/>
          </p:nvPr>
        </p:nvSpPr>
        <p:spPr>
          <a:xfrm>
            <a:off x="838200" y="2370374"/>
            <a:ext cx="10515600" cy="3232758"/>
          </a:xfrm>
        </p:spPr>
        <p:txBody>
          <a:bodyPr>
            <a:normAutofit/>
          </a:bodyPr>
          <a:lstStyle/>
          <a:p>
            <a:pPr marL="0" indent="0">
              <a:buNone/>
            </a:pPr>
            <a:r>
              <a:rPr lang="en-GB" sz="8800" dirty="0"/>
              <a:t>Thank you for </a:t>
            </a:r>
          </a:p>
          <a:p>
            <a:pPr marL="0" indent="0">
              <a:buNone/>
            </a:pPr>
            <a:r>
              <a:rPr lang="en-GB" sz="8800" dirty="0"/>
              <a:t>your attention!</a:t>
            </a:r>
          </a:p>
        </p:txBody>
      </p:sp>
      <p:sp>
        <p:nvSpPr>
          <p:cNvPr id="4" name="Slide Number Placeholder 3">
            <a:extLst>
              <a:ext uri="{FF2B5EF4-FFF2-40B4-BE49-F238E27FC236}">
                <a16:creationId xmlns:a16="http://schemas.microsoft.com/office/drawing/2014/main" id="{7F02FBD0-61E0-2C44-91CC-54EBE4F4874A}"/>
              </a:ext>
            </a:extLst>
          </p:cNvPr>
          <p:cNvSpPr>
            <a:spLocks noGrp="1"/>
          </p:cNvSpPr>
          <p:nvPr>
            <p:ph type="sldNum" sz="quarter" idx="12"/>
          </p:nvPr>
        </p:nvSpPr>
        <p:spPr/>
        <p:txBody>
          <a:bodyPr/>
          <a:lstStyle/>
          <a:p>
            <a:fld id="{D75B69EA-F5F3-9148-B3D2-85669F9D4A27}" type="slidenum">
              <a:rPr lang="en-US" smtClean="0"/>
              <a:pPr/>
              <a:t>16</a:t>
            </a:fld>
            <a:endParaRPr lang="en-US" dirty="0"/>
          </a:p>
        </p:txBody>
      </p:sp>
      <p:sp>
        <p:nvSpPr>
          <p:cNvPr id="5" name="Date Placeholder 4">
            <a:extLst>
              <a:ext uri="{FF2B5EF4-FFF2-40B4-BE49-F238E27FC236}">
                <a16:creationId xmlns:a16="http://schemas.microsoft.com/office/drawing/2014/main" id="{114A4400-576F-508D-5169-AA257C645D15}"/>
              </a:ext>
            </a:extLst>
          </p:cNvPr>
          <p:cNvSpPr>
            <a:spLocks noGrp="1"/>
          </p:cNvSpPr>
          <p:nvPr>
            <p:ph type="dt" sz="half" idx="10"/>
          </p:nvPr>
        </p:nvSpPr>
        <p:spPr/>
        <p:txBody>
          <a:bodyPr/>
          <a:lstStyle/>
          <a:p>
            <a:fld id="{46D66C15-90E3-3E4B-92C1-16981A9C2E22}" type="datetime1">
              <a:rPr lang="en-US" smtClean="0"/>
              <a:t>3/26/23</a:t>
            </a:fld>
            <a:endParaRPr lang="en-US" dirty="0"/>
          </a:p>
        </p:txBody>
      </p:sp>
    </p:spTree>
    <p:extLst>
      <p:ext uri="{BB962C8B-B14F-4D97-AF65-F5344CB8AC3E}">
        <p14:creationId xmlns:p14="http://schemas.microsoft.com/office/powerpoint/2010/main" val="271410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E0692-1CB9-CAF0-FBFC-A7DCB6FA4EA1}"/>
              </a:ext>
            </a:extLst>
          </p:cNvPr>
          <p:cNvSpPr>
            <a:spLocks noGrp="1"/>
          </p:cNvSpPr>
          <p:nvPr>
            <p:ph idx="1"/>
          </p:nvPr>
        </p:nvSpPr>
        <p:spPr>
          <a:xfrm>
            <a:off x="205154" y="770547"/>
            <a:ext cx="12132212" cy="5827201"/>
          </a:xfrm>
        </p:spPr>
        <p:txBody>
          <a:bodyPr>
            <a:normAutofit/>
          </a:bodyPr>
          <a:lstStyle/>
          <a:p>
            <a:r>
              <a:rPr lang="en-GB" dirty="0"/>
              <a:t>For example Question 6 on Mocha optimal choice of parameters is mentioned in introduction of Chapter 7 in Lecture notes, referring that it will be explained in section 7.2. but then there is no mention of optimal parameters in that section. Is it so that the algorithm learns this parameter?</a:t>
            </a:r>
          </a:p>
          <a:p>
            <a:pPr marL="0" indent="0">
              <a:buNone/>
            </a:pPr>
            <a:endParaRPr lang="en-GB" dirty="0"/>
          </a:p>
          <a:p>
            <a:r>
              <a:rPr lang="en-GB" dirty="0"/>
              <a:t>Also there is no mention of uniqueness (Question 7) nor quantitative measure of variation between local hypothesis maps (Question 3). Maybe it was so that these should be somehow induced from the material but I did not see the connections.</a:t>
            </a:r>
          </a:p>
        </p:txBody>
      </p:sp>
      <p:sp>
        <p:nvSpPr>
          <p:cNvPr id="4" name="Date Placeholder 3">
            <a:extLst>
              <a:ext uri="{FF2B5EF4-FFF2-40B4-BE49-F238E27FC236}">
                <a16:creationId xmlns:a16="http://schemas.microsoft.com/office/drawing/2014/main" id="{4A96841F-8AAF-8DF6-9C29-C62D43D6678E}"/>
              </a:ext>
            </a:extLst>
          </p:cNvPr>
          <p:cNvSpPr>
            <a:spLocks noGrp="1"/>
          </p:cNvSpPr>
          <p:nvPr>
            <p:ph type="dt" sz="half" idx="10"/>
          </p:nvPr>
        </p:nvSpPr>
        <p:spPr/>
        <p:txBody>
          <a:bodyPr/>
          <a:lstStyle/>
          <a:p>
            <a:fld id="{296FA5BE-6560-2B4F-B398-067F34961958}" type="datetime1">
              <a:rPr lang="en-US" smtClean="0"/>
              <a:t>3/26/23</a:t>
            </a:fld>
            <a:endParaRPr lang="en-US" dirty="0"/>
          </a:p>
        </p:txBody>
      </p:sp>
      <p:sp>
        <p:nvSpPr>
          <p:cNvPr id="5" name="Slide Number Placeholder 4">
            <a:extLst>
              <a:ext uri="{FF2B5EF4-FFF2-40B4-BE49-F238E27FC236}">
                <a16:creationId xmlns:a16="http://schemas.microsoft.com/office/drawing/2014/main" id="{A721F338-975A-8615-3909-870AFA8EB821}"/>
              </a:ext>
            </a:extLst>
          </p:cNvPr>
          <p:cNvSpPr>
            <a:spLocks noGrp="1"/>
          </p:cNvSpPr>
          <p:nvPr>
            <p:ph type="sldNum" sz="quarter" idx="12"/>
          </p:nvPr>
        </p:nvSpPr>
        <p:spPr/>
        <p:txBody>
          <a:bodyPr/>
          <a:lstStyle/>
          <a:p>
            <a:fld id="{D75B69EA-F5F3-9148-B3D2-85669F9D4A27}" type="slidenum">
              <a:rPr lang="en-US" smtClean="0"/>
              <a:pPr/>
              <a:t>2</a:t>
            </a:fld>
            <a:endParaRPr lang="en-US" dirty="0"/>
          </a:p>
        </p:txBody>
      </p:sp>
    </p:spTree>
    <p:extLst>
      <p:ext uri="{BB962C8B-B14F-4D97-AF65-F5344CB8AC3E}">
        <p14:creationId xmlns:p14="http://schemas.microsoft.com/office/powerpoint/2010/main" val="365231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EEA3A6-6DC1-4450-6735-BFE33B21F588}"/>
              </a:ext>
            </a:extLst>
          </p:cNvPr>
          <p:cNvSpPr>
            <a:spLocks noGrp="1"/>
          </p:cNvSpPr>
          <p:nvPr>
            <p:ph type="dt" sz="half" idx="10"/>
          </p:nvPr>
        </p:nvSpPr>
        <p:spPr/>
        <p:txBody>
          <a:bodyPr/>
          <a:lstStyle/>
          <a:p>
            <a:fld id="{296FA5BE-6560-2B4F-B398-067F34961958}" type="datetime1">
              <a:rPr lang="en-US" smtClean="0"/>
              <a:t>3/26/23</a:t>
            </a:fld>
            <a:endParaRPr lang="en-US" dirty="0"/>
          </a:p>
        </p:txBody>
      </p:sp>
      <p:sp>
        <p:nvSpPr>
          <p:cNvPr id="5" name="Slide Number Placeholder 4">
            <a:extLst>
              <a:ext uri="{FF2B5EF4-FFF2-40B4-BE49-F238E27FC236}">
                <a16:creationId xmlns:a16="http://schemas.microsoft.com/office/drawing/2014/main" id="{262AAD99-9CC7-6A26-CF59-84C4D8F5AFC5}"/>
              </a:ext>
            </a:extLst>
          </p:cNvPr>
          <p:cNvSpPr>
            <a:spLocks noGrp="1"/>
          </p:cNvSpPr>
          <p:nvPr>
            <p:ph type="sldNum" sz="quarter" idx="12"/>
          </p:nvPr>
        </p:nvSpPr>
        <p:spPr/>
        <p:txBody>
          <a:bodyPr/>
          <a:lstStyle/>
          <a:p>
            <a:fld id="{D75B69EA-F5F3-9148-B3D2-85669F9D4A27}" type="slidenum">
              <a:rPr lang="en-US" smtClean="0"/>
              <a:pPr/>
              <a:t>3</a:t>
            </a:fld>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6B889770-A0FF-C96B-145E-48F80157294A}"/>
              </a:ext>
            </a:extLst>
          </p:cNvPr>
          <p:cNvPicPr>
            <a:picLocks noChangeAspect="1"/>
          </p:cNvPicPr>
          <p:nvPr/>
        </p:nvPicPr>
        <p:blipFill>
          <a:blip r:embed="rId2"/>
          <a:stretch>
            <a:fillRect/>
          </a:stretch>
        </p:blipFill>
        <p:spPr>
          <a:xfrm>
            <a:off x="353241" y="1003299"/>
            <a:ext cx="11485518" cy="4518270"/>
          </a:xfrm>
          <a:prstGeom prst="rect">
            <a:avLst/>
          </a:prstGeom>
        </p:spPr>
      </p:pic>
    </p:spTree>
    <p:extLst>
      <p:ext uri="{BB962C8B-B14F-4D97-AF65-F5344CB8AC3E}">
        <p14:creationId xmlns:p14="http://schemas.microsoft.com/office/powerpoint/2010/main" val="30823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EEA3A6-6DC1-4450-6735-BFE33B21F588}"/>
              </a:ext>
            </a:extLst>
          </p:cNvPr>
          <p:cNvSpPr>
            <a:spLocks noGrp="1"/>
          </p:cNvSpPr>
          <p:nvPr>
            <p:ph type="dt" sz="half" idx="10"/>
          </p:nvPr>
        </p:nvSpPr>
        <p:spPr/>
        <p:txBody>
          <a:bodyPr/>
          <a:lstStyle/>
          <a:p>
            <a:fld id="{296FA5BE-6560-2B4F-B398-067F34961958}" type="datetime1">
              <a:rPr lang="en-US" smtClean="0"/>
              <a:t>3/26/23</a:t>
            </a:fld>
            <a:endParaRPr lang="en-US" dirty="0"/>
          </a:p>
        </p:txBody>
      </p:sp>
      <p:sp>
        <p:nvSpPr>
          <p:cNvPr id="5" name="Slide Number Placeholder 4">
            <a:extLst>
              <a:ext uri="{FF2B5EF4-FFF2-40B4-BE49-F238E27FC236}">
                <a16:creationId xmlns:a16="http://schemas.microsoft.com/office/drawing/2014/main" id="{262AAD99-9CC7-6A26-CF59-84C4D8F5AFC5}"/>
              </a:ext>
            </a:extLst>
          </p:cNvPr>
          <p:cNvSpPr>
            <a:spLocks noGrp="1"/>
          </p:cNvSpPr>
          <p:nvPr>
            <p:ph type="sldNum" sz="quarter" idx="12"/>
          </p:nvPr>
        </p:nvSpPr>
        <p:spPr/>
        <p:txBody>
          <a:bodyPr/>
          <a:lstStyle/>
          <a:p>
            <a:fld id="{D75B69EA-F5F3-9148-B3D2-85669F9D4A27}" type="slidenum">
              <a:rPr lang="en-US" smtClean="0"/>
              <a:pPr/>
              <a:t>4</a:t>
            </a:fld>
            <a:endParaRPr lang="en-US" dirty="0"/>
          </a:p>
        </p:txBody>
      </p:sp>
      <p:pic>
        <p:nvPicPr>
          <p:cNvPr id="3" name="Picture 2" descr="Graphical user interface, text, application, email&#10;&#10;Description automatically generated">
            <a:extLst>
              <a:ext uri="{FF2B5EF4-FFF2-40B4-BE49-F238E27FC236}">
                <a16:creationId xmlns:a16="http://schemas.microsoft.com/office/drawing/2014/main" id="{D11B4CB8-09BB-677B-9B1A-CFAD0A6A77B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6630" y="857250"/>
            <a:ext cx="10635155" cy="3327888"/>
          </a:xfrm>
          <a:prstGeom prst="rect">
            <a:avLst/>
          </a:prstGeom>
        </p:spPr>
      </p:pic>
    </p:spTree>
    <p:extLst>
      <p:ext uri="{BB962C8B-B14F-4D97-AF65-F5344CB8AC3E}">
        <p14:creationId xmlns:p14="http://schemas.microsoft.com/office/powerpoint/2010/main" val="384517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EEA3A6-6DC1-4450-6735-BFE33B21F588}"/>
              </a:ext>
            </a:extLst>
          </p:cNvPr>
          <p:cNvSpPr>
            <a:spLocks noGrp="1"/>
          </p:cNvSpPr>
          <p:nvPr>
            <p:ph type="dt" sz="half" idx="10"/>
          </p:nvPr>
        </p:nvSpPr>
        <p:spPr/>
        <p:txBody>
          <a:bodyPr/>
          <a:lstStyle/>
          <a:p>
            <a:fld id="{296FA5BE-6560-2B4F-B398-067F34961958}" type="datetime1">
              <a:rPr lang="en-US" smtClean="0"/>
              <a:t>3/26/23</a:t>
            </a:fld>
            <a:endParaRPr lang="en-US" dirty="0"/>
          </a:p>
        </p:txBody>
      </p:sp>
      <p:sp>
        <p:nvSpPr>
          <p:cNvPr id="5" name="Slide Number Placeholder 4">
            <a:extLst>
              <a:ext uri="{FF2B5EF4-FFF2-40B4-BE49-F238E27FC236}">
                <a16:creationId xmlns:a16="http://schemas.microsoft.com/office/drawing/2014/main" id="{262AAD99-9CC7-6A26-CF59-84C4D8F5AFC5}"/>
              </a:ext>
            </a:extLst>
          </p:cNvPr>
          <p:cNvSpPr>
            <a:spLocks noGrp="1"/>
          </p:cNvSpPr>
          <p:nvPr>
            <p:ph type="sldNum" sz="quarter" idx="12"/>
          </p:nvPr>
        </p:nvSpPr>
        <p:spPr/>
        <p:txBody>
          <a:bodyPr/>
          <a:lstStyle/>
          <a:p>
            <a:fld id="{D75B69EA-F5F3-9148-B3D2-85669F9D4A27}" type="slidenum">
              <a:rPr lang="en-US" smtClean="0"/>
              <a:pPr/>
              <a:t>5</a:t>
            </a:fld>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0CE6CB2E-755D-3A52-0CB3-ED2E97562AD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84202" y="1159168"/>
            <a:ext cx="9029685" cy="4076895"/>
          </a:xfrm>
          <a:prstGeom prst="rect">
            <a:avLst/>
          </a:prstGeom>
        </p:spPr>
      </p:pic>
    </p:spTree>
    <p:extLst>
      <p:ext uri="{BB962C8B-B14F-4D97-AF65-F5344CB8AC3E}">
        <p14:creationId xmlns:p14="http://schemas.microsoft.com/office/powerpoint/2010/main" val="215270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88D944-658C-8B4C-CAB5-6C2ECDE6F6FD}"/>
              </a:ext>
            </a:extLst>
          </p:cNvPr>
          <p:cNvSpPr>
            <a:spLocks noGrp="1"/>
          </p:cNvSpPr>
          <p:nvPr>
            <p:ph type="dt" sz="half" idx="10"/>
          </p:nvPr>
        </p:nvSpPr>
        <p:spPr/>
        <p:txBody>
          <a:bodyPr/>
          <a:lstStyle/>
          <a:p>
            <a:fld id="{296FA5BE-6560-2B4F-B398-067F34961958}" type="datetime1">
              <a:rPr lang="en-US" smtClean="0"/>
              <a:t>3/26/23</a:t>
            </a:fld>
            <a:endParaRPr lang="en-US" dirty="0"/>
          </a:p>
        </p:txBody>
      </p:sp>
      <p:sp>
        <p:nvSpPr>
          <p:cNvPr id="5" name="Slide Number Placeholder 4">
            <a:extLst>
              <a:ext uri="{FF2B5EF4-FFF2-40B4-BE49-F238E27FC236}">
                <a16:creationId xmlns:a16="http://schemas.microsoft.com/office/drawing/2014/main" id="{E2BD9DE6-3885-F7CD-D181-591E65158D85}"/>
              </a:ext>
            </a:extLst>
          </p:cNvPr>
          <p:cNvSpPr>
            <a:spLocks noGrp="1"/>
          </p:cNvSpPr>
          <p:nvPr>
            <p:ph type="sldNum" sz="quarter" idx="12"/>
          </p:nvPr>
        </p:nvSpPr>
        <p:spPr/>
        <p:txBody>
          <a:bodyPr/>
          <a:lstStyle/>
          <a:p>
            <a:fld id="{D75B69EA-F5F3-9148-B3D2-85669F9D4A27}" type="slidenum">
              <a:rPr lang="en-US" smtClean="0"/>
              <a:pPr/>
              <a:t>6</a:t>
            </a:fld>
            <a:endParaRPr lang="en-US" dirty="0"/>
          </a:p>
        </p:txBody>
      </p:sp>
      <p:pic>
        <p:nvPicPr>
          <p:cNvPr id="3" name="Picture 2" descr="Graphical user interface, text, application, email&#10;&#10;Description automatically generated">
            <a:extLst>
              <a:ext uri="{FF2B5EF4-FFF2-40B4-BE49-F238E27FC236}">
                <a16:creationId xmlns:a16="http://schemas.microsoft.com/office/drawing/2014/main" id="{7E7FF76C-EC5F-A841-1CB2-DB7489711B5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4183" y="1705459"/>
            <a:ext cx="10969617" cy="3447081"/>
          </a:xfrm>
          <a:prstGeom prst="rect">
            <a:avLst/>
          </a:prstGeom>
        </p:spPr>
      </p:pic>
      <p:sp>
        <p:nvSpPr>
          <p:cNvPr id="7" name="TextBox 6">
            <a:extLst>
              <a:ext uri="{FF2B5EF4-FFF2-40B4-BE49-F238E27FC236}">
                <a16:creationId xmlns:a16="http://schemas.microsoft.com/office/drawing/2014/main" id="{870CEC95-D937-0056-ADAB-41C364786339}"/>
              </a:ext>
            </a:extLst>
          </p:cNvPr>
          <p:cNvSpPr txBox="1"/>
          <p:nvPr/>
        </p:nvSpPr>
        <p:spPr>
          <a:xfrm>
            <a:off x="914400" y="774915"/>
            <a:ext cx="5993051" cy="769441"/>
          </a:xfrm>
          <a:prstGeom prst="rect">
            <a:avLst/>
          </a:prstGeom>
          <a:noFill/>
        </p:spPr>
        <p:txBody>
          <a:bodyPr wrap="none" rtlCol="0">
            <a:spAutoFit/>
          </a:bodyPr>
          <a:lstStyle/>
          <a:p>
            <a:r>
              <a:rPr lang="en-GB" sz="4400" dirty="0"/>
              <a:t>Quiz “Gradient Methods”</a:t>
            </a:r>
          </a:p>
        </p:txBody>
      </p:sp>
    </p:spTree>
    <p:extLst>
      <p:ext uri="{BB962C8B-B14F-4D97-AF65-F5344CB8AC3E}">
        <p14:creationId xmlns:p14="http://schemas.microsoft.com/office/powerpoint/2010/main" val="98614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669208" y="2260834"/>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7</a:t>
            </a:fld>
            <a:endParaRPr lang="en-US" dirty="0"/>
          </a:p>
        </p:txBody>
      </p:sp>
      <p:sp>
        <p:nvSpPr>
          <p:cNvPr id="6" name="Oval 5">
            <a:extLst>
              <a:ext uri="{FF2B5EF4-FFF2-40B4-BE49-F238E27FC236}">
                <a16:creationId xmlns:a16="http://schemas.microsoft.com/office/drawing/2014/main" id="{813080D5-35EC-1347-8DCB-E4F38DE88848}"/>
              </a:ext>
            </a:extLst>
          </p:cNvPr>
          <p:cNvSpPr/>
          <p:nvPr/>
        </p:nvSpPr>
        <p:spPr>
          <a:xfrm>
            <a:off x="1972533" y="145404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131533" y="224421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96133" y="407984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972533" y="560955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331435" y="43086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696435" y="1980455"/>
            <a:ext cx="1397000" cy="5275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847139" y="2502753"/>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353533" y="4813299"/>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677133" y="4409125"/>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677133" y="4409125"/>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5002725" y="2087255"/>
            <a:ext cx="2922210" cy="707886"/>
          </a:xfrm>
          <a:prstGeom prst="rect">
            <a:avLst/>
          </a:prstGeom>
          <a:noFill/>
        </p:spPr>
        <p:txBody>
          <a:bodyPr wrap="none" rtlCol="0">
            <a:spAutoFit/>
          </a:bodyPr>
          <a:lstStyle/>
          <a:p>
            <a:r>
              <a:rPr lang="en-US" sz="4000" dirty="0"/>
              <a:t>local dataset </a:t>
            </a:r>
          </a:p>
        </p:txBody>
      </p:sp>
      <p:pic>
        <p:nvPicPr>
          <p:cNvPr id="37" name="Picture 36">
            <a:extLst>
              <a:ext uri="{FF2B5EF4-FFF2-40B4-BE49-F238E27FC236}">
                <a16:creationId xmlns:a16="http://schemas.microsoft.com/office/drawing/2014/main" id="{8B745FCD-35F0-9F45-96E2-629CD655484E}"/>
              </a:ext>
            </a:extLst>
          </p:cNvPr>
          <p:cNvPicPr>
            <a:picLocks noChangeAspect="1"/>
          </p:cNvPicPr>
          <p:nvPr/>
        </p:nvPicPr>
        <p:blipFill>
          <a:blip r:embed="rId3"/>
          <a:stretch>
            <a:fillRect/>
          </a:stretch>
        </p:blipFill>
        <p:spPr>
          <a:xfrm>
            <a:off x="3079121" y="3030279"/>
            <a:ext cx="976214" cy="633683"/>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17BBADA-CE6C-0E4F-92B0-56FD342368B6}"/>
                  </a:ext>
                </a:extLst>
              </p:cNvPr>
              <p:cNvSpPr txBox="1"/>
              <p:nvPr/>
            </p:nvSpPr>
            <p:spPr>
              <a:xfrm>
                <a:off x="5536189" y="3163296"/>
                <a:ext cx="5762283" cy="1650003"/>
              </a:xfrm>
              <a:prstGeom prst="rect">
                <a:avLst/>
              </a:prstGeom>
              <a:noFill/>
            </p:spPr>
            <p:txBody>
              <a:bodyPr wrap="none" rtlCol="0">
                <a:spAutoFit/>
              </a:bodyPr>
              <a:lstStyle/>
              <a:p>
                <a:r>
                  <a:rPr lang="en-US" sz="4000" dirty="0"/>
                  <a:t>edge weights </a:t>
                </a:r>
                <a14:m>
                  <m:oMath xmlns:m="http://schemas.openxmlformats.org/officeDocument/2006/math">
                    <m:sSub>
                      <m:sSubPr>
                        <m:ctrlPr>
                          <a:rPr lang="en-US" sz="4000" i="1" smtClean="0">
                            <a:latin typeface="Cambria Math" panose="02040503050406030204" pitchFamily="18" charset="0"/>
                          </a:rPr>
                        </m:ctrlPr>
                      </m:sSubPr>
                      <m:e>
                        <m:r>
                          <a:rPr lang="de-DE" sz="4000" b="0" i="1" smtClean="0">
                            <a:latin typeface="Cambria Math" panose="02040503050406030204" pitchFamily="18" charset="0"/>
                          </a:rPr>
                          <m:t>𝐴</m:t>
                        </m:r>
                      </m:e>
                      <m:sub>
                        <m:r>
                          <a:rPr lang="de-DE" sz="4000" b="0" i="1" smtClean="0">
                            <a:latin typeface="Cambria Math" panose="02040503050406030204" pitchFamily="18" charset="0"/>
                          </a:rPr>
                          <m:t>𝑖</m:t>
                        </m:r>
                        <m:r>
                          <a:rPr lang="de-DE" sz="4000" b="0" i="1" smtClean="0">
                            <a:latin typeface="Cambria Math" panose="02040503050406030204" pitchFamily="18" charset="0"/>
                          </a:rPr>
                          <m:t>,</m:t>
                        </m:r>
                        <m:r>
                          <a:rPr lang="de-DE" sz="4000" b="0" i="1" smtClean="0">
                            <a:latin typeface="Cambria Math" panose="02040503050406030204" pitchFamily="18" charset="0"/>
                          </a:rPr>
                          <m:t>𝑗</m:t>
                        </m:r>
                      </m:sub>
                    </m:sSub>
                  </m:oMath>
                </a14:m>
                <a:r>
                  <a:rPr lang="en-US" sz="4000" dirty="0"/>
                  <a:t> quantify </a:t>
                </a:r>
              </a:p>
              <a:p>
                <a:r>
                  <a:rPr lang="en-US" sz="4000" dirty="0"/>
                  <a:t>“statistical similarities”</a:t>
                </a:r>
              </a:p>
              <a:p>
                <a:endParaRPr lang="en-US" dirty="0"/>
              </a:p>
            </p:txBody>
          </p:sp>
        </mc:Choice>
        <mc:Fallback xmlns="">
          <p:sp>
            <p:nvSpPr>
              <p:cNvPr id="38" name="TextBox 37">
                <a:extLst>
                  <a:ext uri="{FF2B5EF4-FFF2-40B4-BE49-F238E27FC236}">
                    <a16:creationId xmlns:a16="http://schemas.microsoft.com/office/drawing/2014/main" id="{F17BBADA-CE6C-0E4F-92B0-56FD342368B6}"/>
                  </a:ext>
                </a:extLst>
              </p:cNvPr>
              <p:cNvSpPr txBox="1">
                <a:spLocks noRot="1" noChangeAspect="1" noMove="1" noResize="1" noEditPoints="1" noAdjustHandles="1" noChangeArrowheads="1" noChangeShapeType="1" noTextEdit="1"/>
              </p:cNvSpPr>
              <p:nvPr/>
            </p:nvSpPr>
            <p:spPr>
              <a:xfrm>
                <a:off x="5536189" y="3163296"/>
                <a:ext cx="5762283" cy="1650003"/>
              </a:xfrm>
              <a:prstGeom prst="rect">
                <a:avLst/>
              </a:prstGeom>
              <a:blipFill>
                <a:blip r:embed="rId6"/>
                <a:stretch>
                  <a:fillRect l="-3516" t="-6107" r="-2857"/>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4D9D0E9-C796-C741-8186-B55AC83D35A5}"/>
              </a:ext>
            </a:extLst>
          </p:cNvPr>
          <p:cNvSpPr txBox="1"/>
          <p:nvPr/>
        </p:nvSpPr>
        <p:spPr>
          <a:xfrm>
            <a:off x="296133" y="-24907"/>
            <a:ext cx="8762592" cy="1323439"/>
          </a:xfrm>
          <a:prstGeom prst="rect">
            <a:avLst/>
          </a:prstGeom>
          <a:noFill/>
        </p:spPr>
        <p:txBody>
          <a:bodyPr wrap="none" rtlCol="0">
            <a:spAutoFit/>
          </a:bodyPr>
          <a:lstStyle/>
          <a:p>
            <a:r>
              <a:rPr lang="en-GB" sz="8000" b="1" dirty="0"/>
              <a:t>The Empirical Graph</a:t>
            </a:r>
          </a:p>
        </p:txBody>
      </p:sp>
      <p:sp>
        <p:nvSpPr>
          <p:cNvPr id="11" name="Date Placeholder 10">
            <a:extLst>
              <a:ext uri="{FF2B5EF4-FFF2-40B4-BE49-F238E27FC236}">
                <a16:creationId xmlns:a16="http://schemas.microsoft.com/office/drawing/2014/main" id="{ED05EC63-83C4-CDB4-512B-7E1FBAC5BE29}"/>
              </a:ext>
            </a:extLst>
          </p:cNvPr>
          <p:cNvSpPr>
            <a:spLocks noGrp="1"/>
          </p:cNvSpPr>
          <p:nvPr>
            <p:ph type="dt" sz="half" idx="10"/>
          </p:nvPr>
        </p:nvSpPr>
        <p:spPr/>
        <p:txBody>
          <a:bodyPr/>
          <a:lstStyle/>
          <a:p>
            <a:fld id="{09B700F3-64F3-CE4D-A115-9297053E858B}" type="datetime1">
              <a:rPr lang="en-US" smtClean="0"/>
              <a:t>3/26/23</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4D58BF-7F3C-5808-1A5B-813A06B8431F}"/>
                  </a:ext>
                </a:extLst>
              </p:cNvPr>
              <p:cNvSpPr txBox="1"/>
              <p:nvPr/>
            </p:nvSpPr>
            <p:spPr>
              <a:xfrm>
                <a:off x="7793902" y="1840049"/>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2" name="TextBox 1">
                <a:extLst>
                  <a:ext uri="{FF2B5EF4-FFF2-40B4-BE49-F238E27FC236}">
                    <a16:creationId xmlns:a16="http://schemas.microsoft.com/office/drawing/2014/main" id="{904D58BF-7F3C-5808-1A5B-813A06B8431F}"/>
                  </a:ext>
                </a:extLst>
              </p:cNvPr>
              <p:cNvSpPr txBox="1">
                <a:spLocks noRot="1" noChangeAspect="1" noMove="1" noResize="1" noEditPoints="1" noAdjustHandles="1" noChangeArrowheads="1" noChangeShapeType="1" noTextEdit="1"/>
              </p:cNvSpPr>
              <p:nvPr/>
            </p:nvSpPr>
            <p:spPr>
              <a:xfrm>
                <a:off x="7793902" y="1840049"/>
                <a:ext cx="1524905" cy="957891"/>
              </a:xfrm>
              <a:prstGeom prst="rect">
                <a:avLst/>
              </a:prstGeom>
              <a:blipFill>
                <a:blip r:embed="rId7"/>
                <a:stretch>
                  <a:fillRect l="-3306" r="-16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0A0C66C-C045-C026-3ED4-F363CBA9920B}"/>
                  </a:ext>
                </a:extLst>
              </p:cNvPr>
              <p:cNvSpPr txBox="1"/>
              <p:nvPr/>
            </p:nvSpPr>
            <p:spPr>
              <a:xfrm>
                <a:off x="4054883" y="4477036"/>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B0A0C66C-C045-C026-3ED4-F363CBA9920B}"/>
                  </a:ext>
                </a:extLst>
              </p:cNvPr>
              <p:cNvSpPr txBox="1">
                <a:spLocks noRot="1" noChangeAspect="1" noMove="1" noResize="1" noEditPoints="1" noAdjustHandles="1" noChangeArrowheads="1" noChangeShapeType="1" noTextEdit="1"/>
              </p:cNvSpPr>
              <p:nvPr/>
            </p:nvSpPr>
            <p:spPr>
              <a:xfrm>
                <a:off x="4054883" y="4477036"/>
                <a:ext cx="1584216" cy="957891"/>
              </a:xfrm>
              <a:prstGeom prst="rect">
                <a:avLst/>
              </a:prstGeom>
              <a:blipFill>
                <a:blip r:embed="rId8"/>
                <a:stretch>
                  <a:fillRect l="-3968" r="-794"/>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01FCFBB7-3D26-E2CC-A3BB-9FAAA21993B4}"/>
                  </a:ext>
                </a:extLst>
              </p14:cNvPr>
              <p14:cNvContentPartPr/>
              <p14:nvPr/>
            </p14:nvContentPartPr>
            <p14:xfrm>
              <a:off x="2950200" y="2943000"/>
              <a:ext cx="1284480" cy="910800"/>
            </p14:xfrm>
          </p:contentPart>
        </mc:Choice>
        <mc:Fallback xmlns="">
          <p:pic>
            <p:nvPicPr>
              <p:cNvPr id="18" name="Ink 17">
                <a:extLst>
                  <a:ext uri="{FF2B5EF4-FFF2-40B4-BE49-F238E27FC236}">
                    <a16:creationId xmlns:a16="http://schemas.microsoft.com/office/drawing/2014/main" id="{01FCFBB7-3D26-E2CC-A3BB-9FAAA21993B4}"/>
                  </a:ext>
                </a:extLst>
              </p:cNvPr>
              <p:cNvPicPr/>
              <p:nvPr/>
            </p:nvPicPr>
            <p:blipFill>
              <a:blip r:embed="rId10"/>
              <a:stretch>
                <a:fillRect/>
              </a:stretch>
            </p:blipFill>
            <p:spPr>
              <a:xfrm>
                <a:off x="2940840" y="2933640"/>
                <a:ext cx="1303200" cy="929520"/>
              </a:xfrm>
              <a:prstGeom prst="rect">
                <a:avLst/>
              </a:prstGeom>
            </p:spPr>
          </p:pic>
        </mc:Fallback>
      </mc:AlternateContent>
    </p:spTree>
    <p:extLst>
      <p:ext uri="{BB962C8B-B14F-4D97-AF65-F5344CB8AC3E}">
        <p14:creationId xmlns:p14="http://schemas.microsoft.com/office/powerpoint/2010/main" val="278537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Autofit/>
          </a:bodyPr>
          <a:lstStyle/>
          <a:p>
            <a:r>
              <a:rPr lang="en-US" sz="8000" b="1" dirty="0">
                <a:latin typeface="+mn-lt"/>
              </a:rPr>
              <a:t>GTV Minimization</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8</a:t>
            </a:fld>
            <a:endParaRPr lang="en-US" dirty="0"/>
          </a:p>
        </p:txBody>
      </p:sp>
      <p:cxnSp>
        <p:nvCxnSpPr>
          <p:cNvPr id="9" name="Straight Arrow Connector 8">
            <a:extLst>
              <a:ext uri="{FF2B5EF4-FFF2-40B4-BE49-F238E27FC236}">
                <a16:creationId xmlns:a16="http://schemas.microsoft.com/office/drawing/2014/main" id="{4D8C87F1-3D66-9147-9A08-16FA29955CDD}"/>
              </a:ext>
            </a:extLst>
          </p:cNvPr>
          <p:cNvCxnSpPr>
            <a:cxnSpLocks/>
          </p:cNvCxnSpPr>
          <p:nvPr/>
        </p:nvCxnSpPr>
        <p:spPr>
          <a:xfrm flipV="1">
            <a:off x="2498720" y="2813538"/>
            <a:ext cx="511766" cy="220719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A4F3DD-0D2E-DC41-8CE6-49CEF64CADFA}"/>
              </a:ext>
            </a:extLst>
          </p:cNvPr>
          <p:cNvSpPr txBox="1"/>
          <p:nvPr/>
        </p:nvSpPr>
        <p:spPr>
          <a:xfrm>
            <a:off x="225260" y="4988003"/>
            <a:ext cx="3907993" cy="707886"/>
          </a:xfrm>
          <a:prstGeom prst="rect">
            <a:avLst/>
          </a:prstGeom>
          <a:noFill/>
        </p:spPr>
        <p:txBody>
          <a:bodyPr wrap="none" rtlCol="0">
            <a:spAutoFit/>
          </a:bodyPr>
          <a:lstStyle/>
          <a:p>
            <a:r>
              <a:rPr lang="en-US" sz="4000" dirty="0"/>
              <a:t>average local loss </a:t>
            </a:r>
          </a:p>
        </p:txBody>
      </p:sp>
      <p:cxnSp>
        <p:nvCxnSpPr>
          <p:cNvPr id="13" name="Straight Arrow Connector 12">
            <a:extLst>
              <a:ext uri="{FF2B5EF4-FFF2-40B4-BE49-F238E27FC236}">
                <a16:creationId xmlns:a16="http://schemas.microsoft.com/office/drawing/2014/main" id="{BD21BAA7-2D76-6849-864B-FA2B85CD2323}"/>
              </a:ext>
            </a:extLst>
          </p:cNvPr>
          <p:cNvCxnSpPr>
            <a:cxnSpLocks/>
          </p:cNvCxnSpPr>
          <p:nvPr/>
        </p:nvCxnSpPr>
        <p:spPr>
          <a:xfrm flipV="1">
            <a:off x="8420100" y="2813538"/>
            <a:ext cx="0" cy="212252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87C745-1DAF-344F-8A07-4C70F196006C}"/>
              </a:ext>
            </a:extLst>
          </p:cNvPr>
          <p:cNvSpPr txBox="1"/>
          <p:nvPr/>
        </p:nvSpPr>
        <p:spPr>
          <a:xfrm>
            <a:off x="7923181" y="5147869"/>
            <a:ext cx="3430619" cy="707886"/>
          </a:xfrm>
          <a:prstGeom prst="rect">
            <a:avLst/>
          </a:prstGeom>
          <a:noFill/>
        </p:spPr>
        <p:txBody>
          <a:bodyPr wrap="none" rtlCol="0">
            <a:spAutoFit/>
          </a:bodyPr>
          <a:lstStyle/>
          <a:p>
            <a:r>
              <a:rPr lang="en-US" sz="4000" dirty="0"/>
              <a:t>“</a:t>
            </a:r>
            <a:r>
              <a:rPr lang="en-GB" sz="4000" dirty="0"/>
              <a:t>clusteredness</a:t>
            </a:r>
            <a:r>
              <a:rPr lang="en-US" sz="4000" dirty="0"/>
              <a:t>”</a:t>
            </a:r>
          </a:p>
        </p:txBody>
      </p:sp>
      <p:cxnSp>
        <p:nvCxnSpPr>
          <p:cNvPr id="18" name="Straight Arrow Connector 17">
            <a:extLst>
              <a:ext uri="{FF2B5EF4-FFF2-40B4-BE49-F238E27FC236}">
                <a16:creationId xmlns:a16="http://schemas.microsoft.com/office/drawing/2014/main" id="{C6393881-5285-F74A-86B3-512F4CA25F3E}"/>
              </a:ext>
            </a:extLst>
          </p:cNvPr>
          <p:cNvCxnSpPr/>
          <p:nvPr/>
        </p:nvCxnSpPr>
        <p:spPr>
          <a:xfrm>
            <a:off x="3802026" y="4235977"/>
            <a:ext cx="31242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CF70E2B-CECB-9345-B445-64D4249855D4}"/>
              </a:ext>
            </a:extLst>
          </p:cNvPr>
          <p:cNvSpPr txBox="1"/>
          <p:nvPr/>
        </p:nvSpPr>
        <p:spPr>
          <a:xfrm>
            <a:off x="3906675" y="4490252"/>
            <a:ext cx="2289088" cy="707886"/>
          </a:xfrm>
          <a:prstGeom prst="rect">
            <a:avLst/>
          </a:prstGeom>
          <a:noFill/>
        </p:spPr>
        <p:txBody>
          <a:bodyPr wrap="none" rtlCol="0">
            <a:spAutoFit/>
          </a:bodyPr>
          <a:lstStyle/>
          <a:p>
            <a:r>
              <a:rPr lang="en-US" sz="4000" dirty="0"/>
              <a:t>increasing</a:t>
            </a:r>
          </a:p>
        </p:txBody>
      </p:sp>
      <p:pic>
        <p:nvPicPr>
          <p:cNvPr id="20" name="Picture 19">
            <a:extLst>
              <a:ext uri="{FF2B5EF4-FFF2-40B4-BE49-F238E27FC236}">
                <a16:creationId xmlns:a16="http://schemas.microsoft.com/office/drawing/2014/main" id="{5D5F7B28-4F4A-BC4A-A93F-FA0C71EC89D9}"/>
              </a:ext>
            </a:extLst>
          </p:cNvPr>
          <p:cNvPicPr>
            <a:picLocks noChangeAspect="1"/>
          </p:cNvPicPr>
          <p:nvPr/>
        </p:nvPicPr>
        <p:blipFill>
          <a:blip r:embed="rId2"/>
          <a:stretch>
            <a:fillRect/>
          </a:stretch>
        </p:blipFill>
        <p:spPr>
          <a:xfrm>
            <a:off x="6195763" y="4592188"/>
            <a:ext cx="368318" cy="50401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33350" y="1540091"/>
                <a:ext cx="12007390"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0">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b="0" i="1" smtClean="0">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rPr>
                                      </m:ctrlPr>
                                    </m:sSupPr>
                                    <m:e>
                                      <m:r>
                                        <a:rPr lang="en-GB" sz="4000" i="1">
                                          <a:latin typeface="Cambria Math" panose="02040503050406030204" pitchFamily="18" charset="0"/>
                                          <a:ea typeface="Cambria Math" panose="02040503050406030204" pitchFamily="18" charset="0"/>
                                        </a:rPr>
                                        <m:t>𝒟</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i="1">
                                  <a:latin typeface="Cambria Math" panose="02040503050406030204" pitchFamily="18" charset="0"/>
                                  <a:ea typeface="Cambria Math" panose="02040503050406030204" pitchFamily="18" charset="0"/>
                                </a:rPr>
                                <m:t>𝜙</m:t>
                              </m:r>
                              <m:d>
                                <m:dPr>
                                  <m:ctrlPr>
                                    <a:rPr lang="de-DE"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nary>
                        </m:e>
                      </m:func>
                    </m:oMath>
                  </m:oMathPara>
                </a14:m>
                <a:endParaRPr lang="en-GB" sz="40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33350" y="1540091"/>
                <a:ext cx="12007390" cy="1936684"/>
              </a:xfrm>
              <a:prstGeom prst="rect">
                <a:avLst/>
              </a:prstGeom>
              <a:blipFill>
                <a:blip r:embed="rId3"/>
                <a:stretch>
                  <a:fillRect l="-2429" t="-112418" b="-135948"/>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3/26/23</a:t>
            </a:fld>
            <a:endParaRPr lang="en-US" dirty="0"/>
          </a:p>
        </p:txBody>
      </p:sp>
    </p:spTree>
    <p:extLst>
      <p:ext uri="{BB962C8B-B14F-4D97-AF65-F5344CB8AC3E}">
        <p14:creationId xmlns:p14="http://schemas.microsoft.com/office/powerpoint/2010/main" val="327373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Two Key Questions of FL</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9</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3/26/23</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7CB7D2-FB7D-E692-F5FE-4B91518BB89B}"/>
                  </a:ext>
                </a:extLst>
              </p:cNvPr>
              <p:cNvSpPr txBox="1"/>
              <p:nvPr/>
            </p:nvSpPr>
            <p:spPr>
              <a:xfrm>
                <a:off x="0" y="1495380"/>
                <a:ext cx="11049884"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0">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i="1">
                                  <a:latin typeface="Cambria Math" panose="02040503050406030204" pitchFamily="18" charset="0"/>
                                  <a:ea typeface="Cambria Math" panose="02040503050406030204" pitchFamily="18" charset="0"/>
                                </a:rPr>
                                <m:t>𝜙</m:t>
                              </m:r>
                              <m:d>
                                <m:dPr>
                                  <m:ctrlPr>
                                    <a:rPr lang="de-DE"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nary>
                        </m:e>
                      </m:func>
                    </m:oMath>
                  </m:oMathPara>
                </a14:m>
                <a:endParaRPr lang="en-GB" sz="4000" dirty="0"/>
              </a:p>
              <a:p>
                <a:endParaRPr lang="en-GB" dirty="0"/>
              </a:p>
            </p:txBody>
          </p:sp>
        </mc:Choice>
        <mc:Fallback xmlns="">
          <p:sp>
            <p:nvSpPr>
              <p:cNvPr id="10" name="TextBox 9">
                <a:extLst>
                  <a:ext uri="{FF2B5EF4-FFF2-40B4-BE49-F238E27FC236}">
                    <a16:creationId xmlns:a16="http://schemas.microsoft.com/office/drawing/2014/main" id="{247CB7D2-FB7D-E692-F5FE-4B91518BB89B}"/>
                  </a:ext>
                </a:extLst>
              </p:cNvPr>
              <p:cNvSpPr txBox="1">
                <a:spLocks noRot="1" noChangeAspect="1" noMove="1" noResize="1" noEditPoints="1" noAdjustHandles="1" noChangeArrowheads="1" noChangeShapeType="1" noTextEdit="1"/>
              </p:cNvSpPr>
              <p:nvPr/>
            </p:nvSpPr>
            <p:spPr>
              <a:xfrm>
                <a:off x="0" y="1495380"/>
                <a:ext cx="11049884" cy="1936684"/>
              </a:xfrm>
              <a:prstGeom prst="rect">
                <a:avLst/>
              </a:prstGeom>
              <a:blipFill>
                <a:blip r:embed="rId2"/>
                <a:stretch>
                  <a:fillRect l="-2411" t="-111039" b="-135065"/>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6492DBF3-515C-F1FA-8B15-B46143E7BCD2}"/>
              </a:ext>
            </a:extLst>
          </p:cNvPr>
          <p:cNvSpPr txBox="1"/>
          <p:nvPr/>
        </p:nvSpPr>
        <p:spPr>
          <a:xfrm>
            <a:off x="400570" y="3277772"/>
            <a:ext cx="11390860" cy="2800767"/>
          </a:xfrm>
          <a:prstGeom prst="rect">
            <a:avLst/>
          </a:prstGeom>
          <a:noFill/>
        </p:spPr>
        <p:txBody>
          <a:bodyPr wrap="square" rtlCol="0">
            <a:spAutoFit/>
          </a:bodyPr>
          <a:lstStyle/>
          <a:p>
            <a:pPr marL="285750" indent="-285750">
              <a:buFont typeface="Arial" panose="020B0604020202020204" pitchFamily="34" charset="0"/>
              <a:buChar char="•"/>
            </a:pPr>
            <a:r>
              <a:rPr lang="en-GB" sz="4400" dirty="0"/>
              <a:t>computational aspects: how to compute (approximate) solutions efficiently ?</a:t>
            </a:r>
          </a:p>
          <a:p>
            <a:pPr marL="285750" indent="-285750">
              <a:buFont typeface="Arial" panose="020B0604020202020204" pitchFamily="34" charset="0"/>
              <a:buChar char="•"/>
            </a:pPr>
            <a:endParaRPr lang="en-GB" sz="4400" dirty="0"/>
          </a:p>
          <a:p>
            <a:pPr marL="285750" indent="-285750">
              <a:buFont typeface="Arial" panose="020B0604020202020204" pitchFamily="34" charset="0"/>
              <a:buChar char="•"/>
            </a:pPr>
            <a:r>
              <a:rPr lang="en-GB" sz="4400" dirty="0"/>
              <a:t>statistical aspects: are the solutions any good?</a:t>
            </a:r>
          </a:p>
        </p:txBody>
      </p:sp>
    </p:spTree>
    <p:extLst>
      <p:ext uri="{BB962C8B-B14F-4D97-AF65-F5344CB8AC3E}">
        <p14:creationId xmlns:p14="http://schemas.microsoft.com/office/powerpoint/2010/main" val="4076598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14902</TotalTime>
  <Words>378</Words>
  <Application>Microsoft Macintosh PowerPoint</Application>
  <PresentationFormat>Widescreen</PresentationFormat>
  <Paragraphs>86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Comic Sans MS</vt:lpstr>
      <vt:lpstr>Office Theme</vt:lpstr>
      <vt:lpstr>CS-E4740 Federated Learning  “FL Algorithms”  Dipl.-Ing. Dr.techn. Alexander Jung</vt:lpstr>
      <vt:lpstr>PowerPoint Presentation</vt:lpstr>
      <vt:lpstr>PowerPoint Presentation</vt:lpstr>
      <vt:lpstr>PowerPoint Presentation</vt:lpstr>
      <vt:lpstr>PowerPoint Presentation</vt:lpstr>
      <vt:lpstr>PowerPoint Presentation</vt:lpstr>
      <vt:lpstr>PowerPoint Presentation</vt:lpstr>
      <vt:lpstr>GTV Minimization</vt:lpstr>
      <vt:lpstr>Two Key Questions of FL</vt:lpstr>
      <vt:lpstr>Two Key Questions of FL</vt:lpstr>
      <vt:lpstr>Networked Lin.Reg.</vt:lpstr>
      <vt:lpstr>GTV Min. for Local Lin.Reg.</vt:lpstr>
      <vt:lpstr>GTV Min. for Local Lin.Reg.</vt:lpstr>
      <vt:lpstr>GTV Min. for Local Lin.Reg.</vt:lpstr>
      <vt:lpstr>Quiz “FL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Alex</dc:creator>
  <cp:lastModifiedBy>Jung Alex</cp:lastModifiedBy>
  <cp:revision>277</cp:revision>
  <cp:lastPrinted>2022-09-29T08:05:50Z</cp:lastPrinted>
  <dcterms:created xsi:type="dcterms:W3CDTF">2021-05-05T08:57:28Z</dcterms:created>
  <dcterms:modified xsi:type="dcterms:W3CDTF">2023-03-26T09:54:41Z</dcterms:modified>
</cp:coreProperties>
</file>