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690" r:id="rId3"/>
    <p:sldId id="697" r:id="rId4"/>
    <p:sldId id="656" r:id="rId5"/>
    <p:sldId id="695" r:id="rId6"/>
    <p:sldId id="696" r:id="rId7"/>
    <p:sldId id="698" r:id="rId8"/>
    <p:sldId id="699" r:id="rId9"/>
    <p:sldId id="700" r:id="rId10"/>
    <p:sldId id="701" r:id="rId11"/>
    <p:sldId id="694" r:id="rId12"/>
    <p:sldId id="702" r:id="rId13"/>
    <p:sldId id="703" r:id="rId14"/>
    <p:sldId id="691" r:id="rId15"/>
    <p:sldId id="693" r:id="rId16"/>
    <p:sldId id="692" r:id="rId17"/>
    <p:sldId id="689" r:id="rId18"/>
    <p:sldId id="365" r:id="rId19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13"/>
    <p:restoredTop sz="83897"/>
  </p:normalViewPr>
  <p:slideViewPr>
    <p:cSldViewPr snapToGrid="0" snapToObjects="1">
      <p:cViewPr varScale="1">
        <p:scale>
          <a:sx n="46" d="100"/>
          <a:sy n="46" d="100"/>
        </p:scale>
        <p:origin x="17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2C89E-AE76-CF41-9C0B-87D42EF6952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F596F-AE3B-CB49-A71A-0B549FB2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3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4A2C-78AF-4741-BA32-97A2ACFAB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B3AD3-FA5A-3240-9BC2-75660411C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64DCA-6611-FE48-9A11-8712D674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3122-6CA6-DD44-9265-4A59AD12EC18}" type="datetime1">
              <a:rPr lang="en-US" smtClean="0"/>
              <a:t>4/16/23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53DD3-9F27-4446-B3C9-4F617C90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4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89ED-C163-4E46-9DB4-48298221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A56C-CAF3-0D4D-984E-0AF0E541E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6DF2-73C3-F041-BA8B-4AD1E708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800"/>
            </a:lvl1pPr>
          </a:lstStyle>
          <a:p>
            <a:fld id="{6D4460FB-C2DD-074C-B6BE-9D35BEC77C27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605FA-4B33-3D41-9103-D074DF34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9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3A41A-480F-3642-B8CC-AEDC6144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DF23D-991A-1A41-AFB9-FD00CB3C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F2A22-E007-0449-B272-F3D36FE82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7FB0-4FDB-0A47-B154-519DCDCC2AC6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5ECEE-F3E4-FE4F-B491-213DB480B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8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1C94-4B0E-5547-9316-69C00834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26" y="988092"/>
            <a:ext cx="10634083" cy="436182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  <a:t>CS-E4740 Federated Learning</a:t>
            </a:r>
            <a:b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</a:br>
            <a:b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</a:br>
            <a: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  <a:t>“Graph Learning”</a:t>
            </a:r>
            <a:br>
              <a:rPr lang="en-US" sz="4000" b="1" dirty="0">
                <a:latin typeface="+mn-lt"/>
                <a:cs typeface="Arial" panose="020B0604020202020204" pitchFamily="34" charset="0"/>
              </a:rPr>
            </a:br>
            <a:br>
              <a:rPr lang="en-US" sz="5400" dirty="0">
                <a:latin typeface="+mn-lt"/>
                <a:cs typeface="Arial" panose="020B0604020202020204" pitchFamily="34" charset="0"/>
              </a:rPr>
            </a:br>
            <a:r>
              <a:rPr lang="en-US" sz="5400" dirty="0">
                <a:latin typeface="+mn-lt"/>
                <a:cs typeface="Arial" panose="020B0604020202020204" pitchFamily="34" charset="0"/>
              </a:rPr>
              <a:t>Dipl.-Ing. </a:t>
            </a:r>
            <a:r>
              <a:rPr lang="en-US" sz="5400" dirty="0" err="1">
                <a:latin typeface="+mn-lt"/>
                <a:cs typeface="Arial" panose="020B0604020202020204" pitchFamily="34" charset="0"/>
              </a:rPr>
              <a:t>Dr.techn</a:t>
            </a:r>
            <a:r>
              <a:rPr lang="en-US" sz="5400" dirty="0">
                <a:latin typeface="+mn-lt"/>
                <a:cs typeface="Arial" panose="020B0604020202020204" pitchFamily="34" charset="0"/>
              </a:rPr>
              <a:t>. Alexander Jung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82F7E-50BA-8F4E-B2E8-088E95CA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31ACB80-66CB-4F68-9C03-620F63FF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B615-BE65-1E4B-B2E8-D0FED3A26C12}" type="datetime1">
              <a:rPr lang="en-US" smtClean="0"/>
              <a:t>4/16/23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5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84" y="557199"/>
            <a:ext cx="10904914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Distance between Prob. Dist.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64A26AF-24DA-1C88-D154-CA3E1E4B6972}"/>
              </a:ext>
            </a:extLst>
          </p:cNvPr>
          <p:cNvSpPr/>
          <p:nvPr/>
        </p:nvSpPr>
        <p:spPr>
          <a:xfrm>
            <a:off x="360218" y="2676393"/>
            <a:ext cx="10695709" cy="2394371"/>
          </a:xfrm>
          <a:custGeom>
            <a:avLst/>
            <a:gdLst>
              <a:gd name="connsiteX0" fmla="*/ 0 w 10695709"/>
              <a:gd name="connsiteY0" fmla="*/ 2338952 h 2394371"/>
              <a:gd name="connsiteX1" fmla="*/ 1302327 w 10695709"/>
              <a:gd name="connsiteY1" fmla="*/ 1341425 h 2394371"/>
              <a:gd name="connsiteX2" fmla="*/ 2161309 w 10695709"/>
              <a:gd name="connsiteY2" fmla="*/ 39098 h 2394371"/>
              <a:gd name="connsiteX3" fmla="*/ 4294909 w 10695709"/>
              <a:gd name="connsiteY3" fmla="*/ 454734 h 2394371"/>
              <a:gd name="connsiteX4" fmla="*/ 5569527 w 10695709"/>
              <a:gd name="connsiteY4" fmla="*/ 1618516 h 2394371"/>
              <a:gd name="connsiteX5" fmla="*/ 10695709 w 10695709"/>
              <a:gd name="connsiteY5" fmla="*/ 2394371 h 239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95709" h="2394371">
                <a:moveTo>
                  <a:pt x="0" y="2338952"/>
                </a:moveTo>
                <a:cubicBezTo>
                  <a:pt x="471054" y="2031843"/>
                  <a:pt x="942109" y="1724734"/>
                  <a:pt x="1302327" y="1341425"/>
                </a:cubicBezTo>
                <a:cubicBezTo>
                  <a:pt x="1662545" y="958116"/>
                  <a:pt x="1662545" y="186880"/>
                  <a:pt x="2161309" y="39098"/>
                </a:cubicBezTo>
                <a:cubicBezTo>
                  <a:pt x="2660073" y="-108684"/>
                  <a:pt x="3726873" y="191498"/>
                  <a:pt x="4294909" y="454734"/>
                </a:cubicBezTo>
                <a:cubicBezTo>
                  <a:pt x="4862945" y="717970"/>
                  <a:pt x="4502727" y="1295243"/>
                  <a:pt x="5569527" y="1618516"/>
                </a:cubicBezTo>
                <a:cubicBezTo>
                  <a:pt x="6636327" y="1941789"/>
                  <a:pt x="8666018" y="2168080"/>
                  <a:pt x="10695709" y="2394371"/>
                </a:cubicBezTo>
              </a:path>
            </a:pathLst>
          </a:cu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1D405A0-9828-1483-4446-AE244A58041D}"/>
              </a:ext>
            </a:extLst>
          </p:cNvPr>
          <p:cNvSpPr/>
          <p:nvPr/>
        </p:nvSpPr>
        <p:spPr>
          <a:xfrm>
            <a:off x="2216727" y="2049804"/>
            <a:ext cx="9476509" cy="3602851"/>
          </a:xfrm>
          <a:custGeom>
            <a:avLst/>
            <a:gdLst>
              <a:gd name="connsiteX0" fmla="*/ 0 w 9476509"/>
              <a:gd name="connsiteY0" fmla="*/ 3602851 h 3602851"/>
              <a:gd name="connsiteX1" fmla="*/ 2770909 w 9476509"/>
              <a:gd name="connsiteY1" fmla="*/ 2854705 h 3602851"/>
              <a:gd name="connsiteX2" fmla="*/ 4378037 w 9476509"/>
              <a:gd name="connsiteY2" fmla="*/ 721105 h 3602851"/>
              <a:gd name="connsiteX3" fmla="*/ 5126182 w 9476509"/>
              <a:gd name="connsiteY3" fmla="*/ 1136741 h 3602851"/>
              <a:gd name="connsiteX4" fmla="*/ 6123709 w 9476509"/>
              <a:gd name="connsiteY4" fmla="*/ 305469 h 3602851"/>
              <a:gd name="connsiteX5" fmla="*/ 7038109 w 9476509"/>
              <a:gd name="connsiteY5" fmla="*/ 610269 h 3602851"/>
              <a:gd name="connsiteX6" fmla="*/ 7536873 w 9476509"/>
              <a:gd name="connsiteY6" fmla="*/ 669 h 3602851"/>
              <a:gd name="connsiteX7" fmla="*/ 8478982 w 9476509"/>
              <a:gd name="connsiteY7" fmla="*/ 748814 h 3602851"/>
              <a:gd name="connsiteX8" fmla="*/ 9476509 w 9476509"/>
              <a:gd name="connsiteY8" fmla="*/ 3214923 h 3602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76509" h="3602851">
                <a:moveTo>
                  <a:pt x="0" y="3602851"/>
                </a:moveTo>
                <a:cubicBezTo>
                  <a:pt x="1020618" y="3468923"/>
                  <a:pt x="2041236" y="3334996"/>
                  <a:pt x="2770909" y="2854705"/>
                </a:cubicBezTo>
                <a:cubicBezTo>
                  <a:pt x="3500582" y="2374414"/>
                  <a:pt x="3985492" y="1007432"/>
                  <a:pt x="4378037" y="721105"/>
                </a:cubicBezTo>
                <a:cubicBezTo>
                  <a:pt x="4770582" y="434778"/>
                  <a:pt x="4835237" y="1206014"/>
                  <a:pt x="5126182" y="1136741"/>
                </a:cubicBezTo>
                <a:cubicBezTo>
                  <a:pt x="5417127" y="1067468"/>
                  <a:pt x="5805055" y="393214"/>
                  <a:pt x="6123709" y="305469"/>
                </a:cubicBezTo>
                <a:cubicBezTo>
                  <a:pt x="6442363" y="217724"/>
                  <a:pt x="6802582" y="661069"/>
                  <a:pt x="7038109" y="610269"/>
                </a:cubicBezTo>
                <a:cubicBezTo>
                  <a:pt x="7273636" y="559469"/>
                  <a:pt x="7296728" y="-22422"/>
                  <a:pt x="7536873" y="669"/>
                </a:cubicBezTo>
                <a:cubicBezTo>
                  <a:pt x="7777019" y="23760"/>
                  <a:pt x="8155709" y="213105"/>
                  <a:pt x="8478982" y="748814"/>
                </a:cubicBezTo>
                <a:cubicBezTo>
                  <a:pt x="8802255" y="1284523"/>
                  <a:pt x="9139382" y="2249723"/>
                  <a:pt x="9476509" y="3214923"/>
                </a:cubicBezTo>
              </a:path>
            </a:pathLst>
          </a:custGeom>
          <a:noFill/>
          <a:ln w="1270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513984-173F-57A4-67A3-F77FBB4D8BB2}"/>
                  </a:ext>
                </a:extLst>
              </p:cNvPr>
              <p:cNvSpPr txBox="1"/>
              <p:nvPr/>
            </p:nvSpPr>
            <p:spPr>
              <a:xfrm>
                <a:off x="1461654" y="1901106"/>
                <a:ext cx="1496291" cy="881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8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d>
                            <m:dPr>
                              <m:ctrlPr>
                                <a:rPr lang="de-DE" sz="4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4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513984-173F-57A4-67A3-F77FBB4D8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4" y="1901106"/>
                <a:ext cx="1496291" cy="881010"/>
              </a:xfrm>
              <a:prstGeom prst="rect">
                <a:avLst/>
              </a:prstGeom>
              <a:blipFill>
                <a:blip r:embed="rId2"/>
                <a:stretch>
                  <a:fillRect b="-1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1F653C7-1FCB-938D-8A6E-8A7AED50CFCD}"/>
                  </a:ext>
                </a:extLst>
              </p:cNvPr>
              <p:cNvSpPr txBox="1"/>
              <p:nvPr/>
            </p:nvSpPr>
            <p:spPr>
              <a:xfrm>
                <a:off x="6795653" y="1565463"/>
                <a:ext cx="1496291" cy="894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8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d>
                            <m:dPr>
                              <m:ctrlPr>
                                <a:rPr lang="de-DE" sz="4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8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4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1F653C7-1FCB-938D-8A6E-8A7AED50C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653" y="1565463"/>
                <a:ext cx="1496291" cy="894219"/>
              </a:xfrm>
              <a:prstGeom prst="rect">
                <a:avLst/>
              </a:prstGeom>
              <a:blipFill>
                <a:blip r:embed="rId3"/>
                <a:stretch>
                  <a:fillRect b="-14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42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6A0C2-FBAC-E046-2940-F3569A92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60FB-C2DD-074C-B6BE-9D35BEC77C27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E8D3A-1A57-02BF-6B71-2B067DA5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134AB7-A79A-3709-9EA9-53E388F4A5F5}"/>
                  </a:ext>
                </a:extLst>
              </p:cNvPr>
              <p:cNvSpPr txBox="1"/>
              <p:nvPr/>
            </p:nvSpPr>
            <p:spPr>
              <a:xfrm>
                <a:off x="292238" y="1541816"/>
                <a:ext cx="10867598" cy="3774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400" dirty="0"/>
                  <a:t>KL Divergence </a:t>
                </a:r>
              </a:p>
              <a:p>
                <a:r>
                  <a:rPr lang="en-GB" sz="4400" dirty="0"/>
                  <a:t>KL(P||Q) </a:t>
                </a:r>
                <a14:m>
                  <m:oMath xmlns:m="http://schemas.openxmlformats.org/officeDocument/2006/math">
                    <m:r>
                      <a:rPr lang="en-GB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de-DE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de-DE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de-DE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4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de-DE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de-DE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de-DE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de-DE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GB" sz="4400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4400" dirty="0"/>
                  <a:t>not symmetric: KL(P||Q)</a:t>
                </a:r>
                <a14:m>
                  <m:oMath xmlns:m="http://schemas.openxmlformats.org/officeDocument/2006/math">
                    <m:r>
                      <a:rPr lang="en-GB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GB" sz="4400" dirty="0"/>
                  <a:t>KL(Q||P) in general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4400" dirty="0"/>
                  <a:t>non-negative, equal to 0 if P=Q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134AB7-A79A-3709-9EA9-53E388F4A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38" y="1541816"/>
                <a:ext cx="10867598" cy="3774367"/>
              </a:xfrm>
              <a:prstGeom prst="rect">
                <a:avLst/>
              </a:prstGeom>
              <a:blipFill>
                <a:blip r:embed="rId2"/>
                <a:stretch>
                  <a:fillRect l="-2336" t="-7383" r="-1869" b="-70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 descr="Smiling face outline with solid fill">
            <a:extLst>
              <a:ext uri="{FF2B5EF4-FFF2-40B4-BE49-F238E27FC236}">
                <a16:creationId xmlns:a16="http://schemas.microsoft.com/office/drawing/2014/main" id="{F6F7E8A0-C729-1D3F-E427-F7E828D8E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6200" y="4464666"/>
            <a:ext cx="914400" cy="914400"/>
          </a:xfrm>
          <a:prstGeom prst="rect">
            <a:avLst/>
          </a:prstGeom>
        </p:spPr>
      </p:pic>
      <p:pic>
        <p:nvPicPr>
          <p:cNvPr id="12" name="Graphic 11" descr="Sad face outline with solid fill">
            <a:extLst>
              <a:ext uri="{FF2B5EF4-FFF2-40B4-BE49-F238E27FC236}">
                <a16:creationId xmlns:a16="http://schemas.microsoft.com/office/drawing/2014/main" id="{36AD5EC6-114A-1E10-C9A8-00DD0C5BDB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49000" y="34220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0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6A0C2-FBAC-E046-2940-F3569A92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60FB-C2DD-074C-B6BE-9D35BEC77C27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E8D3A-1A57-02BF-6B71-2B067DA5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134AB7-A79A-3709-9EA9-53E388F4A5F5}"/>
              </a:ext>
            </a:extLst>
          </p:cNvPr>
          <p:cNvSpPr txBox="1"/>
          <p:nvPr/>
        </p:nvSpPr>
        <p:spPr>
          <a:xfrm>
            <a:off x="257602" y="1017471"/>
            <a:ext cx="10867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KL between two </a:t>
            </a:r>
            <a:r>
              <a:rPr lang="en-GB" sz="4400" dirty="0" err="1"/>
              <a:t>multiv</a:t>
            </a:r>
            <a:r>
              <a:rPr lang="en-GB" sz="4400" dirty="0"/>
              <a:t>. normal dist. 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A772D5D-CD1A-F72E-AF1B-F7117EDEB9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40" t="61738" r="29775"/>
          <a:stretch/>
        </p:blipFill>
        <p:spPr>
          <a:xfrm>
            <a:off x="75945" y="2817460"/>
            <a:ext cx="12040110" cy="15566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9B7BB6-6A1B-8C2F-4B9B-C620531477A7}"/>
              </a:ext>
            </a:extLst>
          </p:cNvPr>
          <p:cNvSpPr txBox="1"/>
          <p:nvPr/>
        </p:nvSpPr>
        <p:spPr>
          <a:xfrm>
            <a:off x="332509" y="5375564"/>
            <a:ext cx="1040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https://</a:t>
            </a:r>
            <a:r>
              <a:rPr lang="en-GB" sz="2800" dirty="0" err="1"/>
              <a:t>en.wikipedia.org</a:t>
            </a:r>
            <a:r>
              <a:rPr lang="en-GB" sz="2800" dirty="0"/>
              <a:t>/wiki/Kullback%E2%80%93Leibler_divergence</a:t>
            </a:r>
          </a:p>
        </p:txBody>
      </p:sp>
    </p:spTree>
    <p:extLst>
      <p:ext uri="{BB962C8B-B14F-4D97-AF65-F5344CB8AC3E}">
        <p14:creationId xmlns:p14="http://schemas.microsoft.com/office/powerpoint/2010/main" val="2462644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9873-17B7-D28E-89D5-F26BDB61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 between Bernoulli RVs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48B8-E70A-112C-892B-7CDC053D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60FB-C2DD-074C-B6BE-9D35BEC77C27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DA14C-618D-3B83-64DD-FB2BB2AF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9E2EA6-7C7D-C314-0F32-DF9FBE9E5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5979"/>
            <a:ext cx="9712426" cy="110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74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5025-754D-0B6F-BCFB-2A943F95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60FB-C2DD-074C-B6BE-9D35BEC77C27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CFA49-2B8C-67CB-9B66-D684344D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8D85B27-CB3D-794A-9212-0AC45A0EBCB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0374" y="748144"/>
            <a:ext cx="9591252" cy="44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33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B2E97-2F55-81E6-8AB6-F81C7A16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60FB-C2DD-074C-B6BE-9D35BEC77C27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37C82-92FC-162E-397C-768976FF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3D39E5B-1E75-34E4-BF5F-81A4DF8908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902" y="766406"/>
            <a:ext cx="9393382" cy="3412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4176C1-4CF1-0FD5-71C2-5DFDC3A48C6C}"/>
              </a:ext>
            </a:extLst>
          </p:cNvPr>
          <p:cNvSpPr txBox="1"/>
          <p:nvPr/>
        </p:nvSpPr>
        <p:spPr>
          <a:xfrm>
            <a:off x="509848" y="4748617"/>
            <a:ext cx="114937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FL project: what if the package is not available on </a:t>
            </a:r>
            <a:r>
              <a:rPr lang="en-GB" sz="3200" dirty="0" err="1"/>
              <a:t>jupyter.cs.aalto</a:t>
            </a:r>
            <a:r>
              <a:rPr lang="en-GB" sz="3200" dirty="0"/>
              <a:t>? </a:t>
            </a:r>
          </a:p>
          <a:p>
            <a:r>
              <a:rPr lang="en-GB" sz="3200" dirty="0"/>
              <a:t>-&gt; compute it on your own computer and then use results as “manually” chosen edges, weights of </a:t>
            </a:r>
            <a:r>
              <a:rPr lang="en-GB" sz="3200" err="1"/>
              <a:t>emp</a:t>
            </a:r>
            <a:r>
              <a:rPr lang="en-GB" sz="3200"/>
              <a:t>. graph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73356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A3EE5-C9F3-1411-13F3-C2FB4491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60FB-C2DD-074C-B6BE-9D35BEC77C27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4621E-1CFD-4F0E-D6F9-66D6DCE8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620A67E-A678-9D0A-AF09-84A67BBD2D6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524808"/>
            <a:ext cx="9651492" cy="36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25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5D3D1A-2057-BBB8-6EDF-C537C6D2D3CC}"/>
              </a:ext>
            </a:extLst>
          </p:cNvPr>
          <p:cNvSpPr txBox="1"/>
          <p:nvPr/>
        </p:nvSpPr>
        <p:spPr>
          <a:xfrm>
            <a:off x="369755" y="423019"/>
            <a:ext cx="5991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Quiz – “FL Flavors”</a:t>
            </a:r>
            <a:endParaRPr lang="en-GB" sz="6000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537FC325-145E-A834-37DD-D3EADB7C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3FF-8DAC-0548-A254-050FD67336A8}" type="datetime1">
              <a:rPr lang="en-US" smtClean="0"/>
              <a:t>4/16/23</a:t>
            </a:fld>
            <a:endParaRPr lang="en-US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D1E0D9F-CD48-CBEB-9F09-1CDDEF13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Graphic 4" descr="Scientist female outline">
            <a:extLst>
              <a:ext uri="{FF2B5EF4-FFF2-40B4-BE49-F238E27FC236}">
                <a16:creationId xmlns:a16="http://schemas.microsoft.com/office/drawing/2014/main" id="{2B6D6020-0939-7ACD-6BBE-1303B637B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9951" y="1336359"/>
            <a:ext cx="2092641" cy="2092641"/>
          </a:xfrm>
          <a:prstGeom prst="rect">
            <a:avLst/>
          </a:prstGeom>
        </p:spPr>
      </p:pic>
      <p:pic>
        <p:nvPicPr>
          <p:cNvPr id="9" name="Graphic 8" descr="Scientist female with solid fill">
            <a:extLst>
              <a:ext uri="{FF2B5EF4-FFF2-40B4-BE49-F238E27FC236}">
                <a16:creationId xmlns:a16="http://schemas.microsoft.com/office/drawing/2014/main" id="{44F3CE41-FF71-662B-682D-79B16E354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3320" y="2723676"/>
            <a:ext cx="2092640" cy="2092640"/>
          </a:xfrm>
          <a:prstGeom prst="rect">
            <a:avLst/>
          </a:prstGeom>
        </p:spPr>
      </p:pic>
      <p:pic>
        <p:nvPicPr>
          <p:cNvPr id="11" name="Graphic 10" descr="Scientist female with solid fill">
            <a:extLst>
              <a:ext uri="{FF2B5EF4-FFF2-40B4-BE49-F238E27FC236}">
                <a16:creationId xmlns:a16="http://schemas.microsoft.com/office/drawing/2014/main" id="{FFFEAC5E-A158-994F-0179-B6705A4D5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8793" y="571542"/>
            <a:ext cx="2092640" cy="2092640"/>
          </a:xfrm>
          <a:prstGeom prst="rect">
            <a:avLst/>
          </a:prstGeom>
        </p:spPr>
      </p:pic>
      <p:pic>
        <p:nvPicPr>
          <p:cNvPr id="14" name="Graphic 13" descr="Scientist female outline">
            <a:extLst>
              <a:ext uri="{FF2B5EF4-FFF2-40B4-BE49-F238E27FC236}">
                <a16:creationId xmlns:a16="http://schemas.microsoft.com/office/drawing/2014/main" id="{9AA38486-7E19-4740-896F-3CA33E636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7698" y="3302826"/>
            <a:ext cx="2467317" cy="24673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F87D3F-4111-1EAE-DC5E-0D012B8EBCBB}"/>
              </a:ext>
            </a:extLst>
          </p:cNvPr>
          <p:cNvSpPr txBox="1"/>
          <p:nvPr/>
        </p:nvSpPr>
        <p:spPr>
          <a:xfrm>
            <a:off x="927045" y="4419826"/>
            <a:ext cx="1742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Anika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E9866E-5D26-EF4D-F29A-1660E3FBBD2E}"/>
              </a:ext>
            </a:extLst>
          </p:cNvPr>
          <p:cNvSpPr txBox="1"/>
          <p:nvPr/>
        </p:nvSpPr>
        <p:spPr>
          <a:xfrm>
            <a:off x="8340542" y="3455452"/>
            <a:ext cx="17075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Emily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F0F3A7-6813-F018-9372-95178A30BBB0}"/>
              </a:ext>
            </a:extLst>
          </p:cNvPr>
          <p:cNvSpPr txBox="1"/>
          <p:nvPr/>
        </p:nvSpPr>
        <p:spPr>
          <a:xfrm>
            <a:off x="1110531" y="1672010"/>
            <a:ext cx="2319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Isabella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C9A45E-1017-9813-F7C7-78840DD7AA55}"/>
              </a:ext>
            </a:extLst>
          </p:cNvPr>
          <p:cNvSpPr txBox="1"/>
          <p:nvPr/>
        </p:nvSpPr>
        <p:spPr>
          <a:xfrm>
            <a:off x="8818945" y="1088707"/>
            <a:ext cx="2172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Helene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A2E989-7902-4BE2-B1D4-E36117FBD56A}"/>
              </a:ext>
            </a:extLst>
          </p:cNvPr>
          <p:cNvSpPr txBox="1"/>
          <p:nvPr/>
        </p:nvSpPr>
        <p:spPr>
          <a:xfrm>
            <a:off x="2997698" y="5603984"/>
            <a:ext cx="8952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each wants to learn a linear model </a:t>
            </a:r>
          </a:p>
        </p:txBody>
      </p:sp>
    </p:spTree>
    <p:extLst>
      <p:ext uri="{BB962C8B-B14F-4D97-AF65-F5344CB8AC3E}">
        <p14:creationId xmlns:p14="http://schemas.microsoft.com/office/powerpoint/2010/main" val="804749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71E2-F489-A64E-A5ED-BDD0B4A75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374"/>
            <a:ext cx="10515600" cy="3232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8800" dirty="0"/>
              <a:t>Thank you for </a:t>
            </a:r>
          </a:p>
          <a:p>
            <a:pPr marL="0" indent="0">
              <a:buNone/>
            </a:pPr>
            <a:r>
              <a:rPr lang="en-GB" sz="8800" dirty="0"/>
              <a:t>your attention!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2FBD0-61E0-2C44-91CC-54EBE4F4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A4400-576F-508D-5169-AA257C64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59E-02BE-D34B-951F-313AF5509FD4}" type="datetime1">
              <a:rPr lang="en-US" smtClean="0"/>
              <a:t>4/16/23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0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82F7E-50BA-8F4E-B2E8-088E95CA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31ACB80-66CB-4F68-9C03-620F63FF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B615-BE65-1E4B-B2E8-D0FED3A26C12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359860-C937-5C0F-2A10-64A946C2E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12911"/>
            <a:ext cx="10515600" cy="1325563"/>
          </a:xfrm>
        </p:spPr>
        <p:txBody>
          <a:bodyPr/>
          <a:lstStyle/>
          <a:p>
            <a:r>
              <a:rPr lang="en-GB" dirty="0"/>
              <a:t>FL Project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7022B-D797-994B-D773-78C6FE65C836}"/>
              </a:ext>
            </a:extLst>
          </p:cNvPr>
          <p:cNvSpPr txBox="1"/>
          <p:nvPr/>
        </p:nvSpPr>
        <p:spPr>
          <a:xfrm>
            <a:off x="548640" y="1520911"/>
            <a:ext cx="9427324" cy="4161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allowed models listed in </a:t>
            </a:r>
            <a:r>
              <a:rPr lang="en-GB" sz="3600" dirty="0" err="1"/>
              <a:t>mycourses</a:t>
            </a:r>
            <a:r>
              <a:rPr lang="en-GB" sz="3600" dirty="0"/>
              <a:t> “FL project”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these models require numeric feature vectors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what if your project involves non-numeric data?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you are free to choose/construct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transform text into numeric feature vectors ! </a:t>
            </a:r>
          </a:p>
        </p:txBody>
      </p:sp>
    </p:spTree>
    <p:extLst>
      <p:ext uri="{BB962C8B-B14F-4D97-AF65-F5344CB8AC3E}">
        <p14:creationId xmlns:p14="http://schemas.microsoft.com/office/powerpoint/2010/main" val="206719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Networked </a:t>
            </a:r>
            <a:r>
              <a:rPr lang="en-US" sz="8000" b="1" dirty="0" err="1">
                <a:latin typeface="+mn-lt"/>
              </a:rPr>
              <a:t>Data+Model</a:t>
            </a:r>
            <a:endParaRPr lang="en-US" sz="8000" b="1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3202A9-64CC-78D7-55A6-A28786F1F24B}"/>
              </a:ext>
            </a:extLst>
          </p:cNvPr>
          <p:cNvSpPr/>
          <p:nvPr/>
        </p:nvSpPr>
        <p:spPr>
          <a:xfrm>
            <a:off x="1396538" y="2327564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8D5EB0-3476-DE22-4E58-8F6E1C4BB85E}"/>
              </a:ext>
            </a:extLst>
          </p:cNvPr>
          <p:cNvSpPr/>
          <p:nvPr/>
        </p:nvSpPr>
        <p:spPr>
          <a:xfrm>
            <a:off x="1180406" y="3352721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9B7D69-F679-B485-0196-AD8192482614}"/>
              </a:ext>
            </a:extLst>
          </p:cNvPr>
          <p:cNvSpPr/>
          <p:nvPr/>
        </p:nvSpPr>
        <p:spPr>
          <a:xfrm>
            <a:off x="2209800" y="2862350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62F921-5D04-09C5-FE54-0CAD705FE6A5}"/>
              </a:ext>
            </a:extLst>
          </p:cNvPr>
          <p:cNvSpPr/>
          <p:nvPr/>
        </p:nvSpPr>
        <p:spPr>
          <a:xfrm>
            <a:off x="2625436" y="2236124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930F21-574D-B6B0-0BC7-92DF8E38BF56}"/>
              </a:ext>
            </a:extLst>
          </p:cNvPr>
          <p:cNvSpPr/>
          <p:nvPr/>
        </p:nvSpPr>
        <p:spPr>
          <a:xfrm>
            <a:off x="673928" y="3129742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D85334-51EC-A6FB-46DC-171454B00E6E}"/>
              </a:ext>
            </a:extLst>
          </p:cNvPr>
          <p:cNvSpPr/>
          <p:nvPr/>
        </p:nvSpPr>
        <p:spPr>
          <a:xfrm>
            <a:off x="7464829" y="4657898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A1A6C9-089B-70B6-927F-98EF55DCB3C9}"/>
              </a:ext>
            </a:extLst>
          </p:cNvPr>
          <p:cNvSpPr/>
          <p:nvPr/>
        </p:nvSpPr>
        <p:spPr>
          <a:xfrm>
            <a:off x="7248697" y="5683055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AD242C-F0DF-BAA6-901B-7A15342E7988}"/>
              </a:ext>
            </a:extLst>
          </p:cNvPr>
          <p:cNvSpPr/>
          <p:nvPr/>
        </p:nvSpPr>
        <p:spPr>
          <a:xfrm>
            <a:off x="8693726" y="5426825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DD299A-6410-676B-9BDD-66A5174C6575}"/>
              </a:ext>
            </a:extLst>
          </p:cNvPr>
          <p:cNvSpPr/>
          <p:nvPr/>
        </p:nvSpPr>
        <p:spPr>
          <a:xfrm>
            <a:off x="7971212" y="5137344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59C0F-6449-4A2D-AA8E-249738772247}"/>
              </a:ext>
            </a:extLst>
          </p:cNvPr>
          <p:cNvSpPr/>
          <p:nvPr/>
        </p:nvSpPr>
        <p:spPr>
          <a:xfrm>
            <a:off x="6742219" y="5460076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E3E663-5A0C-62A6-11D0-B0198850D945}"/>
              </a:ext>
            </a:extLst>
          </p:cNvPr>
          <p:cNvSpPr/>
          <p:nvPr/>
        </p:nvSpPr>
        <p:spPr>
          <a:xfrm>
            <a:off x="2044931" y="3352721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3FCE4B-CF78-D3F6-B5B7-C296390E53C9}"/>
              </a:ext>
            </a:extLst>
          </p:cNvPr>
          <p:cNvSpPr/>
          <p:nvPr/>
        </p:nvSpPr>
        <p:spPr>
          <a:xfrm>
            <a:off x="6493530" y="4716087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F740EB-CCB7-F77D-C427-CCEC8B71FA79}"/>
              </a:ext>
            </a:extLst>
          </p:cNvPr>
          <p:cNvCxnSpPr>
            <a:cxnSpLocks/>
          </p:cNvCxnSpPr>
          <p:nvPr/>
        </p:nvCxnSpPr>
        <p:spPr>
          <a:xfrm>
            <a:off x="2293620" y="3563349"/>
            <a:ext cx="4448599" cy="1363366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7051169-C4BB-7C90-B0B6-11D3802B436C}"/>
              </a:ext>
            </a:extLst>
          </p:cNvPr>
          <p:cNvSpPr/>
          <p:nvPr/>
        </p:nvSpPr>
        <p:spPr>
          <a:xfrm>
            <a:off x="8659091" y="1605601"/>
            <a:ext cx="332509" cy="37261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FECB89-2951-A577-43C9-35CDC032D063}"/>
              </a:ext>
            </a:extLst>
          </p:cNvPr>
          <p:cNvSpPr txBox="1"/>
          <p:nvPr/>
        </p:nvSpPr>
        <p:spPr>
          <a:xfrm>
            <a:off x="9026235" y="1395193"/>
            <a:ext cx="1511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err="1"/>
              <a:t>val</a:t>
            </a:r>
            <a:r>
              <a:rPr lang="en-GB" sz="4000" dirty="0"/>
              <a:t> set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29D4969-8D13-D86E-2E5F-EB24251D2B34}"/>
              </a:ext>
            </a:extLst>
          </p:cNvPr>
          <p:cNvSpPr/>
          <p:nvPr/>
        </p:nvSpPr>
        <p:spPr>
          <a:xfrm flipV="1">
            <a:off x="8659091" y="2385556"/>
            <a:ext cx="332509" cy="357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31DF96-8B37-9633-D992-DD6CF6753A83}"/>
              </a:ext>
            </a:extLst>
          </p:cNvPr>
          <p:cNvSpPr txBox="1"/>
          <p:nvPr/>
        </p:nvSpPr>
        <p:spPr>
          <a:xfrm>
            <a:off x="9026235" y="2187562"/>
            <a:ext cx="189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train set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F0E9BE-5C87-703E-F98D-E0CA54BD3D1B}"/>
              </a:ext>
            </a:extLst>
          </p:cNvPr>
          <p:cNvCxnSpPr/>
          <p:nvPr/>
        </p:nvCxnSpPr>
        <p:spPr>
          <a:xfrm flipV="1">
            <a:off x="304800" y="1694451"/>
            <a:ext cx="2992582" cy="255058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521B6F-687D-A69F-D95F-5BC0A234CC44}"/>
              </a:ext>
            </a:extLst>
          </p:cNvPr>
          <p:cNvCxnSpPr>
            <a:cxnSpLocks/>
          </p:cNvCxnSpPr>
          <p:nvPr/>
        </p:nvCxnSpPr>
        <p:spPr>
          <a:xfrm flipV="1">
            <a:off x="304800" y="2477193"/>
            <a:ext cx="3082058" cy="684415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>
            <a:extLst>
              <a:ext uri="{FF2B5EF4-FFF2-40B4-BE49-F238E27FC236}">
                <a16:creationId xmlns:a16="http://schemas.microsoft.com/office/drawing/2014/main" id="{CF41AB1C-40BA-4150-A727-43DC401F1E0A}"/>
              </a:ext>
            </a:extLst>
          </p:cNvPr>
          <p:cNvSpPr/>
          <p:nvPr/>
        </p:nvSpPr>
        <p:spPr>
          <a:xfrm>
            <a:off x="5735782" y="4378036"/>
            <a:ext cx="4710545" cy="1662546"/>
          </a:xfrm>
          <a:custGeom>
            <a:avLst/>
            <a:gdLst>
              <a:gd name="connsiteX0" fmla="*/ 0 w 4710545"/>
              <a:gd name="connsiteY0" fmla="*/ 1662546 h 1662546"/>
              <a:gd name="connsiteX1" fmla="*/ 1745673 w 4710545"/>
              <a:gd name="connsiteY1" fmla="*/ 914400 h 1662546"/>
              <a:gd name="connsiteX2" fmla="*/ 3241963 w 4710545"/>
              <a:gd name="connsiteY2" fmla="*/ 858982 h 1662546"/>
              <a:gd name="connsiteX3" fmla="*/ 4710545 w 4710545"/>
              <a:gd name="connsiteY3" fmla="*/ 0 h 166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0545" h="1662546">
                <a:moveTo>
                  <a:pt x="0" y="1662546"/>
                </a:moveTo>
                <a:cubicBezTo>
                  <a:pt x="602673" y="1355436"/>
                  <a:pt x="1205346" y="1048327"/>
                  <a:pt x="1745673" y="914400"/>
                </a:cubicBezTo>
                <a:cubicBezTo>
                  <a:pt x="2286000" y="780473"/>
                  <a:pt x="2747818" y="1011382"/>
                  <a:pt x="3241963" y="858982"/>
                </a:cubicBezTo>
                <a:cubicBezTo>
                  <a:pt x="3736108" y="706582"/>
                  <a:pt x="4223326" y="353291"/>
                  <a:pt x="4710545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189719F4-988F-B40C-FD03-92C8C392B66E}"/>
              </a:ext>
            </a:extLst>
          </p:cNvPr>
          <p:cNvSpPr/>
          <p:nvPr/>
        </p:nvSpPr>
        <p:spPr>
          <a:xfrm>
            <a:off x="5957455" y="4128655"/>
            <a:ext cx="3297381" cy="2322134"/>
          </a:xfrm>
          <a:custGeom>
            <a:avLst/>
            <a:gdLst>
              <a:gd name="connsiteX0" fmla="*/ 0 w 3297381"/>
              <a:gd name="connsiteY0" fmla="*/ 969818 h 2322134"/>
              <a:gd name="connsiteX1" fmla="*/ 1163781 w 3297381"/>
              <a:gd name="connsiteY1" fmla="*/ 2299854 h 2322134"/>
              <a:gd name="connsiteX2" fmla="*/ 3297381 w 3297381"/>
              <a:gd name="connsiteY2" fmla="*/ 0 h 232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7381" h="2322134">
                <a:moveTo>
                  <a:pt x="0" y="969818"/>
                </a:moveTo>
                <a:cubicBezTo>
                  <a:pt x="307109" y="1715654"/>
                  <a:pt x="614218" y="2461490"/>
                  <a:pt x="1163781" y="2299854"/>
                </a:cubicBezTo>
                <a:cubicBezTo>
                  <a:pt x="1713344" y="2138218"/>
                  <a:pt x="2505362" y="1069109"/>
                  <a:pt x="3297381" y="0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E7564D-725A-1F72-35AE-A2F31DE23C8A}"/>
              </a:ext>
            </a:extLst>
          </p:cNvPr>
          <p:cNvSpPr txBox="1"/>
          <p:nvPr/>
        </p:nvSpPr>
        <p:spPr>
          <a:xfrm>
            <a:off x="1562792" y="3915696"/>
            <a:ext cx="1938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node </a:t>
            </a:r>
            <a:r>
              <a:rPr lang="en-GB" sz="5400" dirty="0" err="1"/>
              <a:t>i</a:t>
            </a:r>
            <a:endParaRPr lang="en-GB" sz="5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BB27D5-A387-DF07-16E6-055395444B5F}"/>
              </a:ext>
            </a:extLst>
          </p:cNvPr>
          <p:cNvSpPr txBox="1"/>
          <p:nvPr/>
        </p:nvSpPr>
        <p:spPr>
          <a:xfrm>
            <a:off x="5852059" y="3773978"/>
            <a:ext cx="194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node j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4D1F18E-1F11-37B4-669D-01C21C786FF4}"/>
                  </a:ext>
                </a:extLst>
              </p:cNvPr>
              <p:cNvSpPr txBox="1"/>
              <p:nvPr/>
            </p:nvSpPr>
            <p:spPr>
              <a:xfrm>
                <a:off x="3165766" y="1222644"/>
                <a:ext cx="1206731" cy="669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4D1F18E-1F11-37B4-669D-01C21C786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66" y="1222644"/>
                <a:ext cx="1206731" cy="66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53A0280-DF44-8509-62B3-DCE7278BC72C}"/>
                  </a:ext>
                </a:extLst>
              </p:cNvPr>
              <p:cNvSpPr txBox="1"/>
              <p:nvPr/>
            </p:nvSpPr>
            <p:spPr>
              <a:xfrm>
                <a:off x="10307784" y="3746881"/>
                <a:ext cx="1206731" cy="669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53A0280-DF44-8509-62B3-DCE7278BC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784" y="3746881"/>
                <a:ext cx="1206731" cy="66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59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FL Design Principle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4/16/23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/>
              <p:nvPr/>
            </p:nvSpPr>
            <p:spPr>
              <a:xfrm>
                <a:off x="658689" y="1832891"/>
                <a:ext cx="9644115" cy="1936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de-DE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9" y="1832891"/>
                <a:ext cx="9644115" cy="1936684"/>
              </a:xfrm>
              <a:prstGeom prst="rect">
                <a:avLst/>
              </a:prstGeom>
              <a:blipFill>
                <a:blip r:embed="rId2"/>
                <a:stretch>
                  <a:fillRect l="-8016" t="-112418" b="-1359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92DBF3-515C-F1FA-8B15-B46143E7BCD2}"/>
                  </a:ext>
                </a:extLst>
              </p:cNvPr>
              <p:cNvSpPr txBox="1"/>
              <p:nvPr/>
            </p:nvSpPr>
            <p:spPr>
              <a:xfrm>
                <a:off x="400570" y="4357185"/>
                <a:ext cx="11390860" cy="823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4400" dirty="0"/>
                  <a:t>what edges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e-DE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∈ℇ</m:t>
                    </m:r>
                  </m:oMath>
                </a14:m>
                <a:r>
                  <a:rPr lang="en-GB" sz="4400" dirty="0"/>
                  <a:t> and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4400" dirty="0"/>
                  <a:t> ?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92DBF3-515C-F1FA-8B15-B46143E7B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70" y="4357185"/>
                <a:ext cx="11390860" cy="823944"/>
              </a:xfrm>
              <a:prstGeom prst="rect">
                <a:avLst/>
              </a:prstGeom>
              <a:blipFill>
                <a:blip r:embed="rId3"/>
                <a:stretch>
                  <a:fillRect l="-2004" t="-13636" b="-287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59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31" y="294213"/>
            <a:ext cx="12079031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Choosing Edges = Model Selection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2DBF3-515C-F1FA-8B15-B46143E7BCD2}"/>
              </a:ext>
            </a:extLst>
          </p:cNvPr>
          <p:cNvSpPr txBox="1"/>
          <p:nvPr/>
        </p:nvSpPr>
        <p:spPr>
          <a:xfrm>
            <a:off x="562207" y="3920708"/>
            <a:ext cx="1138687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4400" dirty="0" err="1"/>
              <a:t>try</a:t>
            </a:r>
            <a:r>
              <a:rPr lang="de-DE" sz="4400" dirty="0"/>
              <a:t> different </a:t>
            </a:r>
            <a:r>
              <a:rPr lang="de-DE" sz="4400" dirty="0" err="1"/>
              <a:t>choices</a:t>
            </a:r>
            <a:r>
              <a:rPr lang="de-DE" sz="4400" dirty="0"/>
              <a:t> </a:t>
            </a:r>
            <a:r>
              <a:rPr lang="de-DE" sz="4400" dirty="0" err="1"/>
              <a:t>for</a:t>
            </a:r>
            <a:r>
              <a:rPr lang="de-DE" sz="4400" dirty="0"/>
              <a:t> </a:t>
            </a:r>
            <a:r>
              <a:rPr lang="de-DE" sz="4400" dirty="0" err="1"/>
              <a:t>emp.graph</a:t>
            </a:r>
            <a:endParaRPr lang="de-DE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4400" dirty="0" err="1"/>
              <a:t>solve</a:t>
            </a:r>
            <a:r>
              <a:rPr lang="de-DE" sz="4400" dirty="0"/>
              <a:t> </a:t>
            </a:r>
            <a:r>
              <a:rPr lang="de-DE" sz="4400" dirty="0" err="1"/>
              <a:t>GTVMin</a:t>
            </a:r>
            <a:r>
              <a:rPr lang="de-DE" sz="4400" dirty="0"/>
              <a:t> </a:t>
            </a:r>
            <a:r>
              <a:rPr lang="de-DE" sz="4400" dirty="0" err="1"/>
              <a:t>for</a:t>
            </a:r>
            <a:r>
              <a:rPr lang="de-DE" sz="4400" dirty="0"/>
              <a:t> </a:t>
            </a:r>
            <a:r>
              <a:rPr lang="de-DE" sz="4400" dirty="0" err="1"/>
              <a:t>each</a:t>
            </a:r>
            <a:r>
              <a:rPr lang="de-DE" sz="4400" dirty="0"/>
              <a:t> </a:t>
            </a:r>
            <a:r>
              <a:rPr lang="de-DE" sz="4400" dirty="0" err="1"/>
              <a:t>choice</a:t>
            </a:r>
            <a:r>
              <a:rPr lang="de-DE" sz="4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4400" dirty="0"/>
              <a:t>pick </a:t>
            </a:r>
            <a:r>
              <a:rPr lang="de-DE" sz="4400" dirty="0" err="1"/>
              <a:t>emp.graph</a:t>
            </a:r>
            <a:r>
              <a:rPr lang="de-DE" sz="4400" dirty="0"/>
              <a:t> </a:t>
            </a:r>
            <a:r>
              <a:rPr lang="de-DE" sz="4400" dirty="0" err="1"/>
              <a:t>with</a:t>
            </a:r>
            <a:r>
              <a:rPr lang="de-DE" sz="4400" dirty="0"/>
              <a:t> </a:t>
            </a:r>
            <a:r>
              <a:rPr lang="de-DE" sz="4400" dirty="0" err="1"/>
              <a:t>smallest</a:t>
            </a:r>
            <a:r>
              <a:rPr lang="de-DE" sz="4400" dirty="0"/>
              <a:t> </a:t>
            </a:r>
            <a:r>
              <a:rPr lang="de-DE" sz="4400" dirty="0" err="1"/>
              <a:t>val</a:t>
            </a:r>
            <a:r>
              <a:rPr lang="de-DE" sz="4400" dirty="0"/>
              <a:t> </a:t>
            </a:r>
            <a:r>
              <a:rPr lang="de-DE" sz="4400" dirty="0" err="1"/>
              <a:t>err</a:t>
            </a:r>
            <a:r>
              <a:rPr lang="de-DE" sz="4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383BC7-78A0-978F-F1E9-B65552C2E876}"/>
                  </a:ext>
                </a:extLst>
              </p:cNvPr>
              <p:cNvSpPr txBox="1"/>
              <p:nvPr/>
            </p:nvSpPr>
            <p:spPr>
              <a:xfrm>
                <a:off x="658689" y="1832891"/>
                <a:ext cx="9644115" cy="1936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de-DE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383BC7-78A0-978F-F1E9-B65552C2E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9" y="1832891"/>
                <a:ext cx="9644115" cy="1936684"/>
              </a:xfrm>
              <a:prstGeom prst="rect">
                <a:avLst/>
              </a:prstGeom>
              <a:blipFill>
                <a:blip r:embed="rId2"/>
                <a:stretch>
                  <a:fillRect l="-8016" t="-112418" b="-1359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52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6" y="360714"/>
            <a:ext cx="9209755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Probabilistic Models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232BD0-602E-0362-F6CC-1E42846687F1}"/>
              </a:ext>
            </a:extLst>
          </p:cNvPr>
          <p:cNvSpPr/>
          <p:nvPr/>
        </p:nvSpPr>
        <p:spPr>
          <a:xfrm>
            <a:off x="1396538" y="2327564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790269-CCEC-EA4C-D90C-5011F61B7811}"/>
              </a:ext>
            </a:extLst>
          </p:cNvPr>
          <p:cNvSpPr/>
          <p:nvPr/>
        </p:nvSpPr>
        <p:spPr>
          <a:xfrm>
            <a:off x="1180406" y="3352721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37AA8F-992B-A854-F292-088396A0EE29}"/>
              </a:ext>
            </a:extLst>
          </p:cNvPr>
          <p:cNvSpPr/>
          <p:nvPr/>
        </p:nvSpPr>
        <p:spPr>
          <a:xfrm>
            <a:off x="2209800" y="2862350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0DC2C4-2BBC-9B28-69AD-288DBB470E3F}"/>
              </a:ext>
            </a:extLst>
          </p:cNvPr>
          <p:cNvSpPr/>
          <p:nvPr/>
        </p:nvSpPr>
        <p:spPr>
          <a:xfrm>
            <a:off x="2625436" y="2236124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012A20-470B-A6C5-F0B2-7F1690E73B66}"/>
              </a:ext>
            </a:extLst>
          </p:cNvPr>
          <p:cNvSpPr/>
          <p:nvPr/>
        </p:nvSpPr>
        <p:spPr>
          <a:xfrm>
            <a:off x="673928" y="3129742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50DF1F-8B5F-EE3F-5960-169F82DEC57A}"/>
              </a:ext>
            </a:extLst>
          </p:cNvPr>
          <p:cNvSpPr/>
          <p:nvPr/>
        </p:nvSpPr>
        <p:spPr>
          <a:xfrm>
            <a:off x="7464829" y="4657898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D68FC2-33C5-F84E-299D-325470E07D3F}"/>
              </a:ext>
            </a:extLst>
          </p:cNvPr>
          <p:cNvSpPr/>
          <p:nvPr/>
        </p:nvSpPr>
        <p:spPr>
          <a:xfrm>
            <a:off x="7248697" y="5683055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0EBCF9-5F32-8858-7AE5-7A86239F514D}"/>
              </a:ext>
            </a:extLst>
          </p:cNvPr>
          <p:cNvSpPr/>
          <p:nvPr/>
        </p:nvSpPr>
        <p:spPr>
          <a:xfrm>
            <a:off x="8693726" y="5426825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43F4FE-6AFF-3E1E-0693-79CB4A93FFEA}"/>
              </a:ext>
            </a:extLst>
          </p:cNvPr>
          <p:cNvSpPr/>
          <p:nvPr/>
        </p:nvSpPr>
        <p:spPr>
          <a:xfrm>
            <a:off x="7971212" y="5137344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693DA0-95AC-8BDF-7043-1390AE107230}"/>
              </a:ext>
            </a:extLst>
          </p:cNvPr>
          <p:cNvSpPr/>
          <p:nvPr/>
        </p:nvSpPr>
        <p:spPr>
          <a:xfrm>
            <a:off x="6742219" y="5460076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A81C8F-0EAC-472F-1790-243986EB2D3C}"/>
              </a:ext>
            </a:extLst>
          </p:cNvPr>
          <p:cNvSpPr/>
          <p:nvPr/>
        </p:nvSpPr>
        <p:spPr>
          <a:xfrm>
            <a:off x="2044931" y="3352721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5AC46E-75DC-FA60-4654-95418C456AEE}"/>
              </a:ext>
            </a:extLst>
          </p:cNvPr>
          <p:cNvSpPr/>
          <p:nvPr/>
        </p:nvSpPr>
        <p:spPr>
          <a:xfrm>
            <a:off x="6493530" y="4716087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026B04B-E376-162D-64AB-21EF4B0884D4}"/>
              </a:ext>
            </a:extLst>
          </p:cNvPr>
          <p:cNvCxnSpPr>
            <a:cxnSpLocks/>
          </p:cNvCxnSpPr>
          <p:nvPr/>
        </p:nvCxnSpPr>
        <p:spPr>
          <a:xfrm>
            <a:off x="2293620" y="3563349"/>
            <a:ext cx="4448599" cy="1363366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A9F2B0-C866-E4AE-2E4D-3F82027A7970}"/>
              </a:ext>
            </a:extLst>
          </p:cNvPr>
          <p:cNvSpPr txBox="1"/>
          <p:nvPr/>
        </p:nvSpPr>
        <p:spPr>
          <a:xfrm>
            <a:off x="946080" y="3830161"/>
            <a:ext cx="1938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node </a:t>
            </a:r>
            <a:r>
              <a:rPr lang="en-GB" sz="5400" dirty="0" err="1"/>
              <a:t>i</a:t>
            </a:r>
            <a:endParaRPr lang="en-GB" sz="5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1C59DF-8EC3-B0B8-5419-2BAA6DE400F5}"/>
              </a:ext>
            </a:extLst>
          </p:cNvPr>
          <p:cNvSpPr txBox="1"/>
          <p:nvPr/>
        </p:nvSpPr>
        <p:spPr>
          <a:xfrm>
            <a:off x="5703380" y="3551360"/>
            <a:ext cx="194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node j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E1224E0-4062-C396-B078-86FF891685B2}"/>
                  </a:ext>
                </a:extLst>
              </p:cNvPr>
              <p:cNvSpPr txBox="1"/>
              <p:nvPr/>
            </p:nvSpPr>
            <p:spPr>
              <a:xfrm>
                <a:off x="8554068" y="3977529"/>
                <a:ext cx="3067506" cy="979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de-DE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5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E1224E0-4062-C396-B078-86FF89168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068" y="3977529"/>
                <a:ext cx="3067506" cy="979627"/>
              </a:xfrm>
              <a:prstGeom prst="rect">
                <a:avLst/>
              </a:prstGeom>
              <a:blipFill>
                <a:blip r:embed="rId2"/>
                <a:stretch>
                  <a:fillRect l="-1653" r="-4545" b="-22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997125-DD1D-9D94-0023-C6A67C3A7107}"/>
                  </a:ext>
                </a:extLst>
              </p:cNvPr>
              <p:cNvSpPr txBox="1"/>
              <p:nvPr/>
            </p:nvSpPr>
            <p:spPr>
              <a:xfrm>
                <a:off x="1939554" y="1247676"/>
                <a:ext cx="3008196" cy="979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de-DE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997125-DD1D-9D94-0023-C6A67C3A7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554" y="1247676"/>
                <a:ext cx="3008196" cy="979627"/>
              </a:xfrm>
              <a:prstGeom prst="rect">
                <a:avLst/>
              </a:prstGeom>
              <a:blipFill>
                <a:blip r:embed="rId3"/>
                <a:stretch>
                  <a:fillRect l="-1681" r="-4622" b="-2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57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6" y="360714"/>
            <a:ext cx="10904914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Graph Learning via Distances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232BD0-602E-0362-F6CC-1E42846687F1}"/>
              </a:ext>
            </a:extLst>
          </p:cNvPr>
          <p:cNvSpPr/>
          <p:nvPr/>
        </p:nvSpPr>
        <p:spPr>
          <a:xfrm>
            <a:off x="1396538" y="2327564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790269-CCEC-EA4C-D90C-5011F61B7811}"/>
              </a:ext>
            </a:extLst>
          </p:cNvPr>
          <p:cNvSpPr/>
          <p:nvPr/>
        </p:nvSpPr>
        <p:spPr>
          <a:xfrm>
            <a:off x="1180406" y="3352721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37AA8F-992B-A854-F292-088396A0EE29}"/>
              </a:ext>
            </a:extLst>
          </p:cNvPr>
          <p:cNvSpPr/>
          <p:nvPr/>
        </p:nvSpPr>
        <p:spPr>
          <a:xfrm>
            <a:off x="2209800" y="2862350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0DC2C4-2BBC-9B28-69AD-288DBB470E3F}"/>
              </a:ext>
            </a:extLst>
          </p:cNvPr>
          <p:cNvSpPr/>
          <p:nvPr/>
        </p:nvSpPr>
        <p:spPr>
          <a:xfrm>
            <a:off x="2625436" y="2236124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012A20-470B-A6C5-F0B2-7F1690E73B66}"/>
              </a:ext>
            </a:extLst>
          </p:cNvPr>
          <p:cNvSpPr/>
          <p:nvPr/>
        </p:nvSpPr>
        <p:spPr>
          <a:xfrm>
            <a:off x="673928" y="3129742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50DF1F-8B5F-EE3F-5960-169F82DEC57A}"/>
              </a:ext>
            </a:extLst>
          </p:cNvPr>
          <p:cNvSpPr/>
          <p:nvPr/>
        </p:nvSpPr>
        <p:spPr>
          <a:xfrm>
            <a:off x="7464829" y="4657898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D68FC2-33C5-F84E-299D-325470E07D3F}"/>
              </a:ext>
            </a:extLst>
          </p:cNvPr>
          <p:cNvSpPr/>
          <p:nvPr/>
        </p:nvSpPr>
        <p:spPr>
          <a:xfrm>
            <a:off x="7248697" y="5683055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0EBCF9-5F32-8858-7AE5-7A86239F514D}"/>
              </a:ext>
            </a:extLst>
          </p:cNvPr>
          <p:cNvSpPr/>
          <p:nvPr/>
        </p:nvSpPr>
        <p:spPr>
          <a:xfrm>
            <a:off x="8693726" y="5426825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43F4FE-6AFF-3E1E-0693-79CB4A93FFEA}"/>
              </a:ext>
            </a:extLst>
          </p:cNvPr>
          <p:cNvSpPr/>
          <p:nvPr/>
        </p:nvSpPr>
        <p:spPr>
          <a:xfrm>
            <a:off x="7971212" y="5137344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693DA0-95AC-8BDF-7043-1390AE107230}"/>
              </a:ext>
            </a:extLst>
          </p:cNvPr>
          <p:cNvSpPr/>
          <p:nvPr/>
        </p:nvSpPr>
        <p:spPr>
          <a:xfrm>
            <a:off x="6742219" y="5460076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A81C8F-0EAC-472F-1790-243986EB2D3C}"/>
              </a:ext>
            </a:extLst>
          </p:cNvPr>
          <p:cNvSpPr/>
          <p:nvPr/>
        </p:nvSpPr>
        <p:spPr>
          <a:xfrm>
            <a:off x="2044931" y="3352721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5AC46E-75DC-FA60-4654-95418C456AEE}"/>
              </a:ext>
            </a:extLst>
          </p:cNvPr>
          <p:cNvSpPr/>
          <p:nvPr/>
        </p:nvSpPr>
        <p:spPr>
          <a:xfrm>
            <a:off x="6493530" y="4716087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026B04B-E376-162D-64AB-21EF4B0884D4}"/>
              </a:ext>
            </a:extLst>
          </p:cNvPr>
          <p:cNvCxnSpPr>
            <a:cxnSpLocks/>
          </p:cNvCxnSpPr>
          <p:nvPr/>
        </p:nvCxnSpPr>
        <p:spPr>
          <a:xfrm>
            <a:off x="2293620" y="3563349"/>
            <a:ext cx="4448599" cy="1363366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A9F2B0-C866-E4AE-2E4D-3F82027A7970}"/>
              </a:ext>
            </a:extLst>
          </p:cNvPr>
          <p:cNvSpPr txBox="1"/>
          <p:nvPr/>
        </p:nvSpPr>
        <p:spPr>
          <a:xfrm>
            <a:off x="946080" y="3830161"/>
            <a:ext cx="1938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node </a:t>
            </a:r>
            <a:r>
              <a:rPr lang="en-GB" sz="5400" dirty="0" err="1"/>
              <a:t>i</a:t>
            </a:r>
            <a:endParaRPr lang="en-GB" sz="5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1C59DF-8EC3-B0B8-5419-2BAA6DE400F5}"/>
              </a:ext>
            </a:extLst>
          </p:cNvPr>
          <p:cNvSpPr txBox="1"/>
          <p:nvPr/>
        </p:nvSpPr>
        <p:spPr>
          <a:xfrm>
            <a:off x="5703380" y="3551360"/>
            <a:ext cx="194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node j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E1224E0-4062-C396-B078-86FF891685B2}"/>
                  </a:ext>
                </a:extLst>
              </p:cNvPr>
              <p:cNvSpPr txBox="1"/>
              <p:nvPr/>
            </p:nvSpPr>
            <p:spPr>
              <a:xfrm>
                <a:off x="8554068" y="3977529"/>
                <a:ext cx="3067506" cy="979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de-DE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5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E1224E0-4062-C396-B078-86FF89168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068" y="3977529"/>
                <a:ext cx="3067506" cy="979627"/>
              </a:xfrm>
              <a:prstGeom prst="rect">
                <a:avLst/>
              </a:prstGeom>
              <a:blipFill>
                <a:blip r:embed="rId2"/>
                <a:stretch>
                  <a:fillRect l="-1653" r="-4545" b="-22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997125-DD1D-9D94-0023-C6A67C3A7107}"/>
                  </a:ext>
                </a:extLst>
              </p:cNvPr>
              <p:cNvSpPr txBox="1"/>
              <p:nvPr/>
            </p:nvSpPr>
            <p:spPr>
              <a:xfrm>
                <a:off x="1939554" y="1247676"/>
                <a:ext cx="3008196" cy="979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de-DE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997125-DD1D-9D94-0023-C6A67C3A7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554" y="1247676"/>
                <a:ext cx="3008196" cy="979627"/>
              </a:xfrm>
              <a:prstGeom prst="rect">
                <a:avLst/>
              </a:prstGeom>
              <a:blipFill>
                <a:blip r:embed="rId3"/>
                <a:stretch>
                  <a:fillRect l="-1681" r="-4622" b="-2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A85842-315C-0CFB-BD2A-E4E2E83323D4}"/>
                  </a:ext>
                </a:extLst>
              </p:cNvPr>
              <p:cNvSpPr txBox="1"/>
              <p:nvPr/>
            </p:nvSpPr>
            <p:spPr>
              <a:xfrm>
                <a:off x="4980910" y="1808164"/>
                <a:ext cx="6228565" cy="141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000" dirty="0"/>
                  <a:t>determine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4000" dirty="0"/>
                  <a:t> based </a:t>
                </a:r>
              </a:p>
              <a:p>
                <a:r>
                  <a:rPr lang="en-GB" sz="4000" dirty="0"/>
                  <a:t>on distance D(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lang="de-DE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4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lang="de-DE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4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4000" dirty="0"/>
                  <a:t>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A85842-315C-0CFB-BD2A-E4E2E8332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910" y="1808164"/>
                <a:ext cx="6228565" cy="1414746"/>
              </a:xfrm>
              <a:prstGeom prst="rect">
                <a:avLst/>
              </a:prstGeom>
              <a:blipFill>
                <a:blip r:embed="rId4"/>
                <a:stretch>
                  <a:fillRect l="-3462" t="-7143" r="-2444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44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84" y="557199"/>
            <a:ext cx="10904914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k Nearest-Neighbor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0ABCD9-3CEE-3FB2-2619-2532BD171187}"/>
              </a:ext>
            </a:extLst>
          </p:cNvPr>
          <p:cNvSpPr/>
          <p:nvPr/>
        </p:nvSpPr>
        <p:spPr>
          <a:xfrm>
            <a:off x="5256500" y="3237058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07254E-BFED-904E-DF45-01C56DA3B1C2}"/>
              </a:ext>
            </a:extLst>
          </p:cNvPr>
          <p:cNvSpPr txBox="1"/>
          <p:nvPr/>
        </p:nvSpPr>
        <p:spPr>
          <a:xfrm>
            <a:off x="4157649" y="3714498"/>
            <a:ext cx="1938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node </a:t>
            </a:r>
            <a:r>
              <a:rPr lang="en-GB" sz="5400" dirty="0" err="1"/>
              <a:t>i</a:t>
            </a:r>
            <a:endParaRPr lang="en-GB" sz="5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5A02E0-C38F-98B9-418A-7346900D2567}"/>
              </a:ext>
            </a:extLst>
          </p:cNvPr>
          <p:cNvSpPr/>
          <p:nvPr/>
        </p:nvSpPr>
        <p:spPr>
          <a:xfrm>
            <a:off x="7060276" y="3965534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1BA679-D9A4-A22A-417E-555AE45D01BD}"/>
              </a:ext>
            </a:extLst>
          </p:cNvPr>
          <p:cNvSpPr/>
          <p:nvPr/>
        </p:nvSpPr>
        <p:spPr>
          <a:xfrm>
            <a:off x="8361911" y="1880618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B4E69F-E4D6-FE7A-0CF3-628BF0AC3BA5}"/>
              </a:ext>
            </a:extLst>
          </p:cNvPr>
          <p:cNvSpPr/>
          <p:nvPr/>
        </p:nvSpPr>
        <p:spPr>
          <a:xfrm>
            <a:off x="4629446" y="2121361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ACA044-4714-02C5-8B05-C9074D91BD72}"/>
              </a:ext>
            </a:extLst>
          </p:cNvPr>
          <p:cNvSpPr/>
          <p:nvPr/>
        </p:nvSpPr>
        <p:spPr>
          <a:xfrm>
            <a:off x="1310639" y="5179443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9C8DA0-6ACB-4354-D744-F15250C4A482}"/>
              </a:ext>
            </a:extLst>
          </p:cNvPr>
          <p:cNvSpPr txBox="1"/>
          <p:nvPr/>
        </p:nvSpPr>
        <p:spPr>
          <a:xfrm>
            <a:off x="8361911" y="5353998"/>
            <a:ext cx="1502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k = 2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18C2656-31C7-4299-1984-3A9D69EB872D}"/>
              </a:ext>
            </a:extLst>
          </p:cNvPr>
          <p:cNvCxnSpPr/>
          <p:nvPr/>
        </p:nvCxnSpPr>
        <p:spPr>
          <a:xfrm>
            <a:off x="5505189" y="3447686"/>
            <a:ext cx="1803776" cy="72847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84309CF-0359-0FA5-0758-D8E40FFF030B}"/>
              </a:ext>
            </a:extLst>
          </p:cNvPr>
          <p:cNvCxnSpPr>
            <a:cxnSpLocks/>
          </p:cNvCxnSpPr>
          <p:nvPr/>
        </p:nvCxnSpPr>
        <p:spPr>
          <a:xfrm>
            <a:off x="4821382" y="2318157"/>
            <a:ext cx="683807" cy="1110843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34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84" y="557199"/>
            <a:ext cx="10904914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Fully Connected Weighted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0ABCD9-3CEE-3FB2-2619-2532BD171187}"/>
              </a:ext>
            </a:extLst>
          </p:cNvPr>
          <p:cNvSpPr/>
          <p:nvPr/>
        </p:nvSpPr>
        <p:spPr>
          <a:xfrm>
            <a:off x="886641" y="4939049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07254E-BFED-904E-DF45-01C56DA3B1C2}"/>
              </a:ext>
            </a:extLst>
          </p:cNvPr>
          <p:cNvSpPr txBox="1"/>
          <p:nvPr/>
        </p:nvSpPr>
        <p:spPr>
          <a:xfrm>
            <a:off x="453036" y="5433020"/>
            <a:ext cx="1938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node </a:t>
            </a:r>
            <a:r>
              <a:rPr lang="en-GB" sz="5400" dirty="0" err="1"/>
              <a:t>i</a:t>
            </a:r>
            <a:endParaRPr lang="en-GB" sz="5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5A02E0-C38F-98B9-418A-7346900D2567}"/>
              </a:ext>
            </a:extLst>
          </p:cNvPr>
          <p:cNvSpPr/>
          <p:nvPr/>
        </p:nvSpPr>
        <p:spPr>
          <a:xfrm>
            <a:off x="3503772" y="5303288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1BA679-D9A4-A22A-417E-555AE45D01BD}"/>
              </a:ext>
            </a:extLst>
          </p:cNvPr>
          <p:cNvSpPr/>
          <p:nvPr/>
        </p:nvSpPr>
        <p:spPr>
          <a:xfrm>
            <a:off x="4805407" y="3218372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B4E69F-E4D6-FE7A-0CF3-628BF0AC3BA5}"/>
              </a:ext>
            </a:extLst>
          </p:cNvPr>
          <p:cNvSpPr/>
          <p:nvPr/>
        </p:nvSpPr>
        <p:spPr>
          <a:xfrm>
            <a:off x="997369" y="3429792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18C2656-31C7-4299-1984-3A9D69EB872D}"/>
              </a:ext>
            </a:extLst>
          </p:cNvPr>
          <p:cNvCxnSpPr>
            <a:cxnSpLocks/>
          </p:cNvCxnSpPr>
          <p:nvPr/>
        </p:nvCxnSpPr>
        <p:spPr>
          <a:xfrm>
            <a:off x="1242503" y="5189339"/>
            <a:ext cx="2509958" cy="324577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84309CF-0359-0FA5-0758-D8E40FFF030B}"/>
              </a:ext>
            </a:extLst>
          </p:cNvPr>
          <p:cNvCxnSpPr>
            <a:cxnSpLocks/>
          </p:cNvCxnSpPr>
          <p:nvPr/>
        </p:nvCxnSpPr>
        <p:spPr>
          <a:xfrm flipH="1">
            <a:off x="1173523" y="3655911"/>
            <a:ext cx="137961" cy="149376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3C48F6-AB33-B988-8B9B-390A5F9F1F15}"/>
              </a:ext>
            </a:extLst>
          </p:cNvPr>
          <p:cNvCxnSpPr>
            <a:cxnSpLocks/>
          </p:cNvCxnSpPr>
          <p:nvPr/>
        </p:nvCxnSpPr>
        <p:spPr>
          <a:xfrm flipH="1">
            <a:off x="3752461" y="3218372"/>
            <a:ext cx="1301635" cy="229554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DD6BBF-E5D9-017C-6074-8A642FBF4EAA}"/>
              </a:ext>
            </a:extLst>
          </p:cNvPr>
          <p:cNvCxnSpPr>
            <a:cxnSpLocks/>
          </p:cNvCxnSpPr>
          <p:nvPr/>
        </p:nvCxnSpPr>
        <p:spPr>
          <a:xfrm flipH="1">
            <a:off x="1242503" y="3429000"/>
            <a:ext cx="3811593" cy="1663659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CE92C9-2462-8D84-3E92-B81EAA8619E0}"/>
              </a:ext>
            </a:extLst>
          </p:cNvPr>
          <p:cNvCxnSpPr>
            <a:cxnSpLocks/>
          </p:cNvCxnSpPr>
          <p:nvPr/>
        </p:nvCxnSpPr>
        <p:spPr>
          <a:xfrm flipH="1">
            <a:off x="1422212" y="3394364"/>
            <a:ext cx="3631884" cy="261547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18AE3F-7D93-2BE1-FA61-D2F5ED85EA98}"/>
              </a:ext>
            </a:extLst>
          </p:cNvPr>
          <p:cNvCxnSpPr>
            <a:cxnSpLocks/>
          </p:cNvCxnSpPr>
          <p:nvPr/>
        </p:nvCxnSpPr>
        <p:spPr>
          <a:xfrm>
            <a:off x="1318335" y="3655911"/>
            <a:ext cx="2427533" cy="182868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EF5A33-26AB-C7A4-285A-03102FB9EB73}"/>
                  </a:ext>
                </a:extLst>
              </p:cNvPr>
              <p:cNvSpPr txBox="1"/>
              <p:nvPr/>
            </p:nvSpPr>
            <p:spPr>
              <a:xfrm>
                <a:off x="5568563" y="4328721"/>
                <a:ext cx="5244577" cy="1220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de-DE" sz="4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sSup>
                            <m:sSupPr>
                              <m:ctrlPr>
                                <a:rPr lang="de-DE" sz="4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4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de-DE" sz="4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4800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de-DE" sz="48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sz="4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de-DE" sz="4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4800" b="1" i="1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de-DE" sz="4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4800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EF5A33-26AB-C7A4-285A-03102FB9E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563" y="4328721"/>
                <a:ext cx="5244577" cy="1220655"/>
              </a:xfrm>
              <a:prstGeom prst="rect">
                <a:avLst/>
              </a:prstGeom>
              <a:blipFill>
                <a:blip r:embed="rId2"/>
                <a:stretch>
                  <a:fillRect l="-483" b="-134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241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16220</TotalTime>
  <Words>351</Words>
  <Application>Microsoft Macintosh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Comic Sans MS</vt:lpstr>
      <vt:lpstr>Office Theme</vt:lpstr>
      <vt:lpstr>CS-E4740 Federated Learning  “Graph Learning”  Dipl.-Ing. Dr.techn. Alexander Jung</vt:lpstr>
      <vt:lpstr>FL Project </vt:lpstr>
      <vt:lpstr>Networked Data+Model</vt:lpstr>
      <vt:lpstr>FL Design Principle</vt:lpstr>
      <vt:lpstr>Choosing Edges = Model Selection</vt:lpstr>
      <vt:lpstr>Probabilistic Models </vt:lpstr>
      <vt:lpstr>Graph Learning via Distances</vt:lpstr>
      <vt:lpstr>k Nearest-Neighbor</vt:lpstr>
      <vt:lpstr>Fully Connected Weighted</vt:lpstr>
      <vt:lpstr>Distance between Prob. Dist.</vt:lpstr>
      <vt:lpstr>PowerPoint Presentation</vt:lpstr>
      <vt:lpstr>PowerPoint Presentation</vt:lpstr>
      <vt:lpstr>KL between Bernoulli RVs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Alex</dc:creator>
  <cp:lastModifiedBy>Jung Alex</cp:lastModifiedBy>
  <cp:revision>304</cp:revision>
  <cp:lastPrinted>2022-09-29T08:05:50Z</cp:lastPrinted>
  <dcterms:created xsi:type="dcterms:W3CDTF">2021-05-05T08:57:28Z</dcterms:created>
  <dcterms:modified xsi:type="dcterms:W3CDTF">2023-04-16T06:44:20Z</dcterms:modified>
</cp:coreProperties>
</file>