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27"/>
  </p:normalViewPr>
  <p:slideViewPr>
    <p:cSldViewPr>
      <p:cViewPr varScale="1">
        <p:scale>
          <a:sx n="93" d="100"/>
          <a:sy n="93" d="100"/>
        </p:scale>
        <p:origin x="536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svg"/><Relationship Id="rId1" Type="http://schemas.openxmlformats.org/officeDocument/2006/relationships/image" Target="../media/image3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E413A-A4E7-4BAF-9E67-5E73FBAB759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A5D651-B360-465C-8DE2-8AC90FAF22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purpose of generating forecasts,</a:t>
          </a:r>
        </a:p>
      </dgm:t>
    </dgm:pt>
    <dgm:pt modelId="{63E1B2DE-3422-4A28-98D2-80D7B2BBF69D}" type="parTrans" cxnId="{D60678EF-FB02-49FC-AF77-487EC4F0BA47}">
      <dgm:prSet/>
      <dgm:spPr/>
      <dgm:t>
        <a:bodyPr/>
        <a:lstStyle/>
        <a:p>
          <a:endParaRPr lang="en-US"/>
        </a:p>
      </dgm:t>
    </dgm:pt>
    <dgm:pt modelId="{5B53D4A6-1EAD-4D27-8C8F-FD269AB71ECB}" type="sibTrans" cxnId="{D60678EF-FB02-49FC-AF77-487EC4F0BA47}">
      <dgm:prSet/>
      <dgm:spPr/>
      <dgm:t>
        <a:bodyPr/>
        <a:lstStyle/>
        <a:p>
          <a:endParaRPr lang="en-US"/>
        </a:p>
      </dgm:t>
    </dgm:pt>
    <dgm:pt modelId="{B8872EB3-E030-4537-A69E-44EAE0DDD3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type of forecasts that are needed,</a:t>
          </a:r>
        </a:p>
      </dgm:t>
    </dgm:pt>
    <dgm:pt modelId="{9D50C9C6-6904-4F7D-B170-E7A261FAE9E7}" type="parTrans" cxnId="{EDA2A5E7-3174-42FD-804D-5AA780695285}">
      <dgm:prSet/>
      <dgm:spPr/>
      <dgm:t>
        <a:bodyPr/>
        <a:lstStyle/>
        <a:p>
          <a:endParaRPr lang="en-US"/>
        </a:p>
      </dgm:t>
    </dgm:pt>
    <dgm:pt modelId="{0350DC06-600F-44A7-9CDD-E60BB6CAC100}" type="sibTrans" cxnId="{EDA2A5E7-3174-42FD-804D-5AA780695285}">
      <dgm:prSet/>
      <dgm:spPr/>
      <dgm:t>
        <a:bodyPr/>
        <a:lstStyle/>
        <a:p>
          <a:endParaRPr lang="en-US"/>
        </a:p>
      </dgm:t>
    </dgm:pt>
    <dgm:pt modelId="{06C930CF-34DC-42FD-A10D-064ED367D5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How the forecasts will be used by the organization,</a:t>
          </a:r>
        </a:p>
      </dgm:t>
    </dgm:pt>
    <dgm:pt modelId="{992B5005-F54C-4062-AEA0-E576A0BE5FA9}" type="parTrans" cxnId="{E5D72235-BA86-4407-B92E-70BB3E280AEC}">
      <dgm:prSet/>
      <dgm:spPr/>
      <dgm:t>
        <a:bodyPr/>
        <a:lstStyle/>
        <a:p>
          <a:endParaRPr lang="en-US"/>
        </a:p>
      </dgm:t>
    </dgm:pt>
    <dgm:pt modelId="{97608BA8-2489-4146-9D57-6EDF158C52DE}" type="sibTrans" cxnId="{E5D72235-BA86-4407-B92E-70BB3E280AEC}">
      <dgm:prSet/>
      <dgm:spPr/>
      <dgm:t>
        <a:bodyPr/>
        <a:lstStyle/>
        <a:p>
          <a:endParaRPr lang="en-US"/>
        </a:p>
      </dgm:t>
    </dgm:pt>
    <dgm:pt modelId="{73874761-7430-4831-8FE0-4EB09A4FCA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are the costs associated with forecast errors,</a:t>
          </a:r>
        </a:p>
      </dgm:t>
    </dgm:pt>
    <dgm:pt modelId="{B743AE6C-616B-4A02-B772-BE81354663CF}" type="parTrans" cxnId="{583FD7EB-0D07-410A-A5E0-F87A7F87D9B4}">
      <dgm:prSet/>
      <dgm:spPr/>
      <dgm:t>
        <a:bodyPr/>
        <a:lstStyle/>
        <a:p>
          <a:endParaRPr lang="en-US"/>
        </a:p>
      </dgm:t>
    </dgm:pt>
    <dgm:pt modelId="{87E82095-6067-4BF0-BB3D-AFE6594CD1EC}" type="sibTrans" cxnId="{583FD7EB-0D07-410A-A5E0-F87A7F87D9B4}">
      <dgm:prSet/>
      <dgm:spPr/>
      <dgm:t>
        <a:bodyPr/>
        <a:lstStyle/>
        <a:p>
          <a:endParaRPr lang="en-US"/>
        </a:p>
      </dgm:t>
    </dgm:pt>
    <dgm:pt modelId="{E0B8AF01-9275-4515-89DB-F1BD065E05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What data will be available in the future, and more</a:t>
          </a:r>
        </a:p>
      </dgm:t>
    </dgm:pt>
    <dgm:pt modelId="{35CDF810-5856-483C-9AD6-D2F3AE3E86AB}" type="parTrans" cxnId="{7ABECEE6-0C74-427A-9D94-B880D97575B4}">
      <dgm:prSet/>
      <dgm:spPr/>
      <dgm:t>
        <a:bodyPr/>
        <a:lstStyle/>
        <a:p>
          <a:endParaRPr lang="en-US"/>
        </a:p>
      </dgm:t>
    </dgm:pt>
    <dgm:pt modelId="{C9A51FA6-565F-4536-A2BE-1F2CC41BC689}" type="sibTrans" cxnId="{7ABECEE6-0C74-427A-9D94-B880D97575B4}">
      <dgm:prSet/>
      <dgm:spPr/>
      <dgm:t>
        <a:bodyPr/>
        <a:lstStyle/>
        <a:p>
          <a:endParaRPr lang="en-US"/>
        </a:p>
      </dgm:t>
    </dgm:pt>
    <dgm:pt modelId="{FECE85DE-7BA1-45FD-98D8-CEBA7E141F46}" type="pres">
      <dgm:prSet presAssocID="{8AAE413A-A4E7-4BAF-9E67-5E73FBAB7590}" presName="root" presStyleCnt="0">
        <dgm:presLayoutVars>
          <dgm:dir/>
          <dgm:resizeHandles val="exact"/>
        </dgm:presLayoutVars>
      </dgm:prSet>
      <dgm:spPr/>
    </dgm:pt>
    <dgm:pt modelId="{5E4B26A8-5BCC-4653-8E00-224CBACCCBF2}" type="pres">
      <dgm:prSet presAssocID="{C5A5D651-B360-465C-8DE2-8AC90FAF2235}" presName="compNode" presStyleCnt="0"/>
      <dgm:spPr/>
    </dgm:pt>
    <dgm:pt modelId="{D29852A9-8BC7-4459-A9F1-45C661CC2E35}" type="pres">
      <dgm:prSet presAssocID="{C5A5D651-B360-465C-8DE2-8AC90FAF2235}" presName="bgRect" presStyleLbl="bgShp" presStyleIdx="0" presStyleCnt="5"/>
      <dgm:spPr/>
    </dgm:pt>
    <dgm:pt modelId="{07AB5259-6B54-442A-A566-1984B063215D}" type="pres">
      <dgm:prSet presAssocID="{C5A5D651-B360-465C-8DE2-8AC90FAF223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15F37436-7AA7-44B8-9041-116588F7C110}" type="pres">
      <dgm:prSet presAssocID="{C5A5D651-B360-465C-8DE2-8AC90FAF2235}" presName="spaceRect" presStyleCnt="0"/>
      <dgm:spPr/>
    </dgm:pt>
    <dgm:pt modelId="{67D967C0-663F-49DF-A2D1-EF9BF304DA28}" type="pres">
      <dgm:prSet presAssocID="{C5A5D651-B360-465C-8DE2-8AC90FAF2235}" presName="parTx" presStyleLbl="revTx" presStyleIdx="0" presStyleCnt="5">
        <dgm:presLayoutVars>
          <dgm:chMax val="0"/>
          <dgm:chPref val="0"/>
        </dgm:presLayoutVars>
      </dgm:prSet>
      <dgm:spPr/>
    </dgm:pt>
    <dgm:pt modelId="{E257B312-1E6A-40AA-A1ED-9FAF2B6526C8}" type="pres">
      <dgm:prSet presAssocID="{5B53D4A6-1EAD-4D27-8C8F-FD269AB71ECB}" presName="sibTrans" presStyleCnt="0"/>
      <dgm:spPr/>
    </dgm:pt>
    <dgm:pt modelId="{AC5C1417-48E9-4209-9768-3FFF0E56E2BB}" type="pres">
      <dgm:prSet presAssocID="{B8872EB3-E030-4537-A69E-44EAE0DDD3F7}" presName="compNode" presStyleCnt="0"/>
      <dgm:spPr/>
    </dgm:pt>
    <dgm:pt modelId="{47BE9547-F970-43DE-B978-5453DCB25A80}" type="pres">
      <dgm:prSet presAssocID="{B8872EB3-E030-4537-A69E-44EAE0DDD3F7}" presName="bgRect" presStyleLbl="bgShp" presStyleIdx="1" presStyleCnt="5"/>
      <dgm:spPr/>
    </dgm:pt>
    <dgm:pt modelId="{B413A5C9-55E1-4295-87F0-0874833FBB7F}" type="pres">
      <dgm:prSet presAssocID="{B8872EB3-E030-4537-A69E-44EAE0DDD3F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FF237654-7AB1-4448-A344-57EDAB5BAA4D}" type="pres">
      <dgm:prSet presAssocID="{B8872EB3-E030-4537-A69E-44EAE0DDD3F7}" presName="spaceRect" presStyleCnt="0"/>
      <dgm:spPr/>
    </dgm:pt>
    <dgm:pt modelId="{5E8918C7-837C-490E-B668-3DA1BA717DD6}" type="pres">
      <dgm:prSet presAssocID="{B8872EB3-E030-4537-A69E-44EAE0DDD3F7}" presName="parTx" presStyleLbl="revTx" presStyleIdx="1" presStyleCnt="5">
        <dgm:presLayoutVars>
          <dgm:chMax val="0"/>
          <dgm:chPref val="0"/>
        </dgm:presLayoutVars>
      </dgm:prSet>
      <dgm:spPr/>
    </dgm:pt>
    <dgm:pt modelId="{0453AB70-2AC3-4BDE-A2D0-DFF6E5BCC113}" type="pres">
      <dgm:prSet presAssocID="{0350DC06-600F-44A7-9CDD-E60BB6CAC100}" presName="sibTrans" presStyleCnt="0"/>
      <dgm:spPr/>
    </dgm:pt>
    <dgm:pt modelId="{DEAC1220-7D2F-43A2-AD66-FA0F8AC9EB30}" type="pres">
      <dgm:prSet presAssocID="{06C930CF-34DC-42FD-A10D-064ED367D582}" presName="compNode" presStyleCnt="0"/>
      <dgm:spPr/>
    </dgm:pt>
    <dgm:pt modelId="{D1C8375D-C6EE-47F2-8139-A2865E82C719}" type="pres">
      <dgm:prSet presAssocID="{06C930CF-34DC-42FD-A10D-064ED367D582}" presName="bgRect" presStyleLbl="bgShp" presStyleIdx="2" presStyleCnt="5"/>
      <dgm:spPr/>
    </dgm:pt>
    <dgm:pt modelId="{0690F6B2-820E-455F-BC27-0E8CD2EDB079}" type="pres">
      <dgm:prSet presAssocID="{06C930CF-34DC-42FD-A10D-064ED367D58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21DCEA4-0AFA-46E7-AE37-602BA5A347D9}" type="pres">
      <dgm:prSet presAssocID="{06C930CF-34DC-42FD-A10D-064ED367D582}" presName="spaceRect" presStyleCnt="0"/>
      <dgm:spPr/>
    </dgm:pt>
    <dgm:pt modelId="{9CBAE5E1-D61C-409B-898B-4155C70BFC34}" type="pres">
      <dgm:prSet presAssocID="{06C930CF-34DC-42FD-A10D-064ED367D582}" presName="parTx" presStyleLbl="revTx" presStyleIdx="2" presStyleCnt="5">
        <dgm:presLayoutVars>
          <dgm:chMax val="0"/>
          <dgm:chPref val="0"/>
        </dgm:presLayoutVars>
      </dgm:prSet>
      <dgm:spPr/>
    </dgm:pt>
    <dgm:pt modelId="{0B970907-0285-47DB-BF1C-4DA5A0991EAC}" type="pres">
      <dgm:prSet presAssocID="{97608BA8-2489-4146-9D57-6EDF158C52DE}" presName="sibTrans" presStyleCnt="0"/>
      <dgm:spPr/>
    </dgm:pt>
    <dgm:pt modelId="{CFEC24C9-2C02-4AE6-B357-FABF0E49B9BD}" type="pres">
      <dgm:prSet presAssocID="{73874761-7430-4831-8FE0-4EB09A4FCAAB}" presName="compNode" presStyleCnt="0"/>
      <dgm:spPr/>
    </dgm:pt>
    <dgm:pt modelId="{7BBF14FB-C746-4583-8C11-AB3A252CA28E}" type="pres">
      <dgm:prSet presAssocID="{73874761-7430-4831-8FE0-4EB09A4FCAAB}" presName="bgRect" presStyleLbl="bgShp" presStyleIdx="3" presStyleCnt="5"/>
      <dgm:spPr/>
    </dgm:pt>
    <dgm:pt modelId="{C336B9B3-5277-404C-B187-6F84340D8248}" type="pres">
      <dgm:prSet presAssocID="{73874761-7430-4831-8FE0-4EB09A4FCA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AB8A8C8-D9EF-42A4-A5FE-7D0475786973}" type="pres">
      <dgm:prSet presAssocID="{73874761-7430-4831-8FE0-4EB09A4FCAAB}" presName="spaceRect" presStyleCnt="0"/>
      <dgm:spPr/>
    </dgm:pt>
    <dgm:pt modelId="{8072656F-C71A-4D6D-86FE-FD0656B1ECD1}" type="pres">
      <dgm:prSet presAssocID="{73874761-7430-4831-8FE0-4EB09A4FCAAB}" presName="parTx" presStyleLbl="revTx" presStyleIdx="3" presStyleCnt="5">
        <dgm:presLayoutVars>
          <dgm:chMax val="0"/>
          <dgm:chPref val="0"/>
        </dgm:presLayoutVars>
      </dgm:prSet>
      <dgm:spPr/>
    </dgm:pt>
    <dgm:pt modelId="{D5F55949-36F5-4D04-B7FD-85DD1426EA57}" type="pres">
      <dgm:prSet presAssocID="{87E82095-6067-4BF0-BB3D-AFE6594CD1EC}" presName="sibTrans" presStyleCnt="0"/>
      <dgm:spPr/>
    </dgm:pt>
    <dgm:pt modelId="{CF206566-080A-4363-A795-DF3339CA7E20}" type="pres">
      <dgm:prSet presAssocID="{E0B8AF01-9275-4515-89DB-F1BD065E056F}" presName="compNode" presStyleCnt="0"/>
      <dgm:spPr/>
    </dgm:pt>
    <dgm:pt modelId="{FE86A41A-D0E5-4130-8B6A-E738196E3538}" type="pres">
      <dgm:prSet presAssocID="{E0B8AF01-9275-4515-89DB-F1BD065E056F}" presName="bgRect" presStyleLbl="bgShp" presStyleIdx="4" presStyleCnt="5"/>
      <dgm:spPr/>
    </dgm:pt>
    <dgm:pt modelId="{1CE10312-598A-4059-AAA9-91013DE22176}" type="pres">
      <dgm:prSet presAssocID="{E0B8AF01-9275-4515-89DB-F1BD065E056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88949B0-4A30-415F-9841-A1101D8155AA}" type="pres">
      <dgm:prSet presAssocID="{E0B8AF01-9275-4515-89DB-F1BD065E056F}" presName="spaceRect" presStyleCnt="0"/>
      <dgm:spPr/>
    </dgm:pt>
    <dgm:pt modelId="{65DC1C94-41DB-4D19-BC2D-E20561BD7B2D}" type="pres">
      <dgm:prSet presAssocID="{E0B8AF01-9275-4515-89DB-F1BD065E056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23FC309-3759-4AB6-A65E-D69CB59CCCE8}" type="presOf" srcId="{E0B8AF01-9275-4515-89DB-F1BD065E056F}" destId="{65DC1C94-41DB-4D19-BC2D-E20561BD7B2D}" srcOrd="0" destOrd="0" presId="urn:microsoft.com/office/officeart/2018/2/layout/IconVerticalSolidList"/>
    <dgm:cxn modelId="{E5D72235-BA86-4407-B92E-70BB3E280AEC}" srcId="{8AAE413A-A4E7-4BAF-9E67-5E73FBAB7590}" destId="{06C930CF-34DC-42FD-A10D-064ED367D582}" srcOrd="2" destOrd="0" parTransId="{992B5005-F54C-4062-AEA0-E576A0BE5FA9}" sibTransId="{97608BA8-2489-4146-9D57-6EDF158C52DE}"/>
    <dgm:cxn modelId="{50F87A37-D7F1-4FA3-8C46-16293702D06C}" type="presOf" srcId="{73874761-7430-4831-8FE0-4EB09A4FCAAB}" destId="{8072656F-C71A-4D6D-86FE-FD0656B1ECD1}" srcOrd="0" destOrd="0" presId="urn:microsoft.com/office/officeart/2018/2/layout/IconVerticalSolidList"/>
    <dgm:cxn modelId="{8F46995C-1462-4702-9A4C-7975EA4559CC}" type="presOf" srcId="{06C930CF-34DC-42FD-A10D-064ED367D582}" destId="{9CBAE5E1-D61C-409B-898B-4155C70BFC34}" srcOrd="0" destOrd="0" presId="urn:microsoft.com/office/officeart/2018/2/layout/IconVerticalSolidList"/>
    <dgm:cxn modelId="{7A40FE77-B559-426A-BE09-BB9FDB1B8F4D}" type="presOf" srcId="{8AAE413A-A4E7-4BAF-9E67-5E73FBAB7590}" destId="{FECE85DE-7BA1-45FD-98D8-CEBA7E141F46}" srcOrd="0" destOrd="0" presId="urn:microsoft.com/office/officeart/2018/2/layout/IconVerticalSolidList"/>
    <dgm:cxn modelId="{716916C0-F55D-4303-9648-4144D997E856}" type="presOf" srcId="{B8872EB3-E030-4537-A69E-44EAE0DDD3F7}" destId="{5E8918C7-837C-490E-B668-3DA1BA717DD6}" srcOrd="0" destOrd="0" presId="urn:microsoft.com/office/officeart/2018/2/layout/IconVerticalSolidList"/>
    <dgm:cxn modelId="{161046D6-6AC8-4D3D-8436-EF809B29AB85}" type="presOf" srcId="{C5A5D651-B360-465C-8DE2-8AC90FAF2235}" destId="{67D967C0-663F-49DF-A2D1-EF9BF304DA28}" srcOrd="0" destOrd="0" presId="urn:microsoft.com/office/officeart/2018/2/layout/IconVerticalSolidList"/>
    <dgm:cxn modelId="{7ABECEE6-0C74-427A-9D94-B880D97575B4}" srcId="{8AAE413A-A4E7-4BAF-9E67-5E73FBAB7590}" destId="{E0B8AF01-9275-4515-89DB-F1BD065E056F}" srcOrd="4" destOrd="0" parTransId="{35CDF810-5856-483C-9AD6-D2F3AE3E86AB}" sibTransId="{C9A51FA6-565F-4536-A2BE-1F2CC41BC689}"/>
    <dgm:cxn modelId="{EDA2A5E7-3174-42FD-804D-5AA780695285}" srcId="{8AAE413A-A4E7-4BAF-9E67-5E73FBAB7590}" destId="{B8872EB3-E030-4537-A69E-44EAE0DDD3F7}" srcOrd="1" destOrd="0" parTransId="{9D50C9C6-6904-4F7D-B170-E7A261FAE9E7}" sibTransId="{0350DC06-600F-44A7-9CDD-E60BB6CAC100}"/>
    <dgm:cxn modelId="{583FD7EB-0D07-410A-A5E0-F87A7F87D9B4}" srcId="{8AAE413A-A4E7-4BAF-9E67-5E73FBAB7590}" destId="{73874761-7430-4831-8FE0-4EB09A4FCAAB}" srcOrd="3" destOrd="0" parTransId="{B743AE6C-616B-4A02-B772-BE81354663CF}" sibTransId="{87E82095-6067-4BF0-BB3D-AFE6594CD1EC}"/>
    <dgm:cxn modelId="{D60678EF-FB02-49FC-AF77-487EC4F0BA47}" srcId="{8AAE413A-A4E7-4BAF-9E67-5E73FBAB7590}" destId="{C5A5D651-B360-465C-8DE2-8AC90FAF2235}" srcOrd="0" destOrd="0" parTransId="{63E1B2DE-3422-4A28-98D2-80D7B2BBF69D}" sibTransId="{5B53D4A6-1EAD-4D27-8C8F-FD269AB71ECB}"/>
    <dgm:cxn modelId="{AA8FAABE-A3A6-4CE3-ADEC-811EC690CD9F}" type="presParOf" srcId="{FECE85DE-7BA1-45FD-98D8-CEBA7E141F46}" destId="{5E4B26A8-5BCC-4653-8E00-224CBACCCBF2}" srcOrd="0" destOrd="0" presId="urn:microsoft.com/office/officeart/2018/2/layout/IconVerticalSolidList"/>
    <dgm:cxn modelId="{93A3D60A-B903-4EA9-B5D6-80F23EB774E5}" type="presParOf" srcId="{5E4B26A8-5BCC-4653-8E00-224CBACCCBF2}" destId="{D29852A9-8BC7-4459-A9F1-45C661CC2E35}" srcOrd="0" destOrd="0" presId="urn:microsoft.com/office/officeart/2018/2/layout/IconVerticalSolidList"/>
    <dgm:cxn modelId="{A52B1AC3-BE6B-40A5-B85A-31057D4DABFF}" type="presParOf" srcId="{5E4B26A8-5BCC-4653-8E00-224CBACCCBF2}" destId="{07AB5259-6B54-442A-A566-1984B063215D}" srcOrd="1" destOrd="0" presId="urn:microsoft.com/office/officeart/2018/2/layout/IconVerticalSolidList"/>
    <dgm:cxn modelId="{8122A8EB-7CA3-4A50-BFD7-0C5A04322544}" type="presParOf" srcId="{5E4B26A8-5BCC-4653-8E00-224CBACCCBF2}" destId="{15F37436-7AA7-44B8-9041-116588F7C110}" srcOrd="2" destOrd="0" presId="urn:microsoft.com/office/officeart/2018/2/layout/IconVerticalSolidList"/>
    <dgm:cxn modelId="{45CE80C0-527D-4B7D-9348-18E742EF4E68}" type="presParOf" srcId="{5E4B26A8-5BCC-4653-8E00-224CBACCCBF2}" destId="{67D967C0-663F-49DF-A2D1-EF9BF304DA28}" srcOrd="3" destOrd="0" presId="urn:microsoft.com/office/officeart/2018/2/layout/IconVerticalSolidList"/>
    <dgm:cxn modelId="{0281DEFC-29DC-478F-934A-8BE48BCBAF92}" type="presParOf" srcId="{FECE85DE-7BA1-45FD-98D8-CEBA7E141F46}" destId="{E257B312-1E6A-40AA-A1ED-9FAF2B6526C8}" srcOrd="1" destOrd="0" presId="urn:microsoft.com/office/officeart/2018/2/layout/IconVerticalSolidList"/>
    <dgm:cxn modelId="{A56A17D2-3693-4021-8D6F-4A6DA8FCD31E}" type="presParOf" srcId="{FECE85DE-7BA1-45FD-98D8-CEBA7E141F46}" destId="{AC5C1417-48E9-4209-9768-3FFF0E56E2BB}" srcOrd="2" destOrd="0" presId="urn:microsoft.com/office/officeart/2018/2/layout/IconVerticalSolidList"/>
    <dgm:cxn modelId="{DDA0E365-458F-4CAA-B000-6187327DB33C}" type="presParOf" srcId="{AC5C1417-48E9-4209-9768-3FFF0E56E2BB}" destId="{47BE9547-F970-43DE-B978-5453DCB25A80}" srcOrd="0" destOrd="0" presId="urn:microsoft.com/office/officeart/2018/2/layout/IconVerticalSolidList"/>
    <dgm:cxn modelId="{5D7848FB-46B6-4FD9-AE2C-C8FC3634739E}" type="presParOf" srcId="{AC5C1417-48E9-4209-9768-3FFF0E56E2BB}" destId="{B413A5C9-55E1-4295-87F0-0874833FBB7F}" srcOrd="1" destOrd="0" presId="urn:microsoft.com/office/officeart/2018/2/layout/IconVerticalSolidList"/>
    <dgm:cxn modelId="{AA18C506-EBB1-4D52-8705-67370A9EDDF1}" type="presParOf" srcId="{AC5C1417-48E9-4209-9768-3FFF0E56E2BB}" destId="{FF237654-7AB1-4448-A344-57EDAB5BAA4D}" srcOrd="2" destOrd="0" presId="urn:microsoft.com/office/officeart/2018/2/layout/IconVerticalSolidList"/>
    <dgm:cxn modelId="{3DC7B3D9-9C90-4310-A5AA-3DB5355829E5}" type="presParOf" srcId="{AC5C1417-48E9-4209-9768-3FFF0E56E2BB}" destId="{5E8918C7-837C-490E-B668-3DA1BA717DD6}" srcOrd="3" destOrd="0" presId="urn:microsoft.com/office/officeart/2018/2/layout/IconVerticalSolidList"/>
    <dgm:cxn modelId="{0480FBBF-CB09-4159-8B8E-D0AA6F5B87A6}" type="presParOf" srcId="{FECE85DE-7BA1-45FD-98D8-CEBA7E141F46}" destId="{0453AB70-2AC3-4BDE-A2D0-DFF6E5BCC113}" srcOrd="3" destOrd="0" presId="urn:microsoft.com/office/officeart/2018/2/layout/IconVerticalSolidList"/>
    <dgm:cxn modelId="{3DD71CD4-1680-4744-95E0-8BF616C03B6A}" type="presParOf" srcId="{FECE85DE-7BA1-45FD-98D8-CEBA7E141F46}" destId="{DEAC1220-7D2F-43A2-AD66-FA0F8AC9EB30}" srcOrd="4" destOrd="0" presId="urn:microsoft.com/office/officeart/2018/2/layout/IconVerticalSolidList"/>
    <dgm:cxn modelId="{2A19505B-D14A-40D3-B2F3-D73ABA4CEC17}" type="presParOf" srcId="{DEAC1220-7D2F-43A2-AD66-FA0F8AC9EB30}" destId="{D1C8375D-C6EE-47F2-8139-A2865E82C719}" srcOrd="0" destOrd="0" presId="urn:microsoft.com/office/officeart/2018/2/layout/IconVerticalSolidList"/>
    <dgm:cxn modelId="{F4D30EE3-1D36-4B45-986A-CE3ED225088F}" type="presParOf" srcId="{DEAC1220-7D2F-43A2-AD66-FA0F8AC9EB30}" destId="{0690F6B2-820E-455F-BC27-0E8CD2EDB079}" srcOrd="1" destOrd="0" presId="urn:microsoft.com/office/officeart/2018/2/layout/IconVerticalSolidList"/>
    <dgm:cxn modelId="{40425F19-90E9-466D-8953-39E5A2EBB35B}" type="presParOf" srcId="{DEAC1220-7D2F-43A2-AD66-FA0F8AC9EB30}" destId="{921DCEA4-0AFA-46E7-AE37-602BA5A347D9}" srcOrd="2" destOrd="0" presId="urn:microsoft.com/office/officeart/2018/2/layout/IconVerticalSolidList"/>
    <dgm:cxn modelId="{AB0FB334-481A-410F-847C-2D4BDF6D4638}" type="presParOf" srcId="{DEAC1220-7D2F-43A2-AD66-FA0F8AC9EB30}" destId="{9CBAE5E1-D61C-409B-898B-4155C70BFC34}" srcOrd="3" destOrd="0" presId="urn:microsoft.com/office/officeart/2018/2/layout/IconVerticalSolidList"/>
    <dgm:cxn modelId="{7ADFB691-D4B5-49A9-B508-ACE64F92C549}" type="presParOf" srcId="{FECE85DE-7BA1-45FD-98D8-CEBA7E141F46}" destId="{0B970907-0285-47DB-BF1C-4DA5A0991EAC}" srcOrd="5" destOrd="0" presId="urn:microsoft.com/office/officeart/2018/2/layout/IconVerticalSolidList"/>
    <dgm:cxn modelId="{7845A9EA-63C2-488B-A1B2-83F38FE41862}" type="presParOf" srcId="{FECE85DE-7BA1-45FD-98D8-CEBA7E141F46}" destId="{CFEC24C9-2C02-4AE6-B357-FABF0E49B9BD}" srcOrd="6" destOrd="0" presId="urn:microsoft.com/office/officeart/2018/2/layout/IconVerticalSolidList"/>
    <dgm:cxn modelId="{28C4D5E0-FE1E-4821-8463-13D56600B634}" type="presParOf" srcId="{CFEC24C9-2C02-4AE6-B357-FABF0E49B9BD}" destId="{7BBF14FB-C746-4583-8C11-AB3A252CA28E}" srcOrd="0" destOrd="0" presId="urn:microsoft.com/office/officeart/2018/2/layout/IconVerticalSolidList"/>
    <dgm:cxn modelId="{A2A82C4F-8218-4E90-928C-6829C557164C}" type="presParOf" srcId="{CFEC24C9-2C02-4AE6-B357-FABF0E49B9BD}" destId="{C336B9B3-5277-404C-B187-6F84340D8248}" srcOrd="1" destOrd="0" presId="urn:microsoft.com/office/officeart/2018/2/layout/IconVerticalSolidList"/>
    <dgm:cxn modelId="{BBA1F9BD-C837-42BD-BEED-3A7C460A6365}" type="presParOf" srcId="{CFEC24C9-2C02-4AE6-B357-FABF0E49B9BD}" destId="{6AB8A8C8-D9EF-42A4-A5FE-7D0475786973}" srcOrd="2" destOrd="0" presId="urn:microsoft.com/office/officeart/2018/2/layout/IconVerticalSolidList"/>
    <dgm:cxn modelId="{853975B9-B239-4F42-A1E6-325860862A7E}" type="presParOf" srcId="{CFEC24C9-2C02-4AE6-B357-FABF0E49B9BD}" destId="{8072656F-C71A-4D6D-86FE-FD0656B1ECD1}" srcOrd="3" destOrd="0" presId="urn:microsoft.com/office/officeart/2018/2/layout/IconVerticalSolidList"/>
    <dgm:cxn modelId="{D4471C32-0C2E-414F-BFFF-B00A3B254AE3}" type="presParOf" srcId="{FECE85DE-7BA1-45FD-98D8-CEBA7E141F46}" destId="{D5F55949-36F5-4D04-B7FD-85DD1426EA57}" srcOrd="7" destOrd="0" presId="urn:microsoft.com/office/officeart/2018/2/layout/IconVerticalSolidList"/>
    <dgm:cxn modelId="{57D71896-87A9-4196-9B09-09C0F0C457FC}" type="presParOf" srcId="{FECE85DE-7BA1-45FD-98D8-CEBA7E141F46}" destId="{CF206566-080A-4363-A795-DF3339CA7E20}" srcOrd="8" destOrd="0" presId="urn:microsoft.com/office/officeart/2018/2/layout/IconVerticalSolidList"/>
    <dgm:cxn modelId="{E2F6A07E-57FD-4FAE-889A-A0C50C13F288}" type="presParOf" srcId="{CF206566-080A-4363-A795-DF3339CA7E20}" destId="{FE86A41A-D0E5-4130-8B6A-E738196E3538}" srcOrd="0" destOrd="0" presId="urn:microsoft.com/office/officeart/2018/2/layout/IconVerticalSolidList"/>
    <dgm:cxn modelId="{BB73D28F-8816-4167-B67C-3C3C11EB5CC0}" type="presParOf" srcId="{CF206566-080A-4363-A795-DF3339CA7E20}" destId="{1CE10312-598A-4059-AAA9-91013DE22176}" srcOrd="1" destOrd="0" presId="urn:microsoft.com/office/officeart/2018/2/layout/IconVerticalSolidList"/>
    <dgm:cxn modelId="{ACD616E1-C676-4807-B324-6A61A2154C76}" type="presParOf" srcId="{CF206566-080A-4363-A795-DF3339CA7E20}" destId="{B88949B0-4A30-415F-9841-A1101D8155AA}" srcOrd="2" destOrd="0" presId="urn:microsoft.com/office/officeart/2018/2/layout/IconVerticalSolidList"/>
    <dgm:cxn modelId="{AB5B439A-90D6-4E7E-BC55-656D45591095}" type="presParOf" srcId="{CF206566-080A-4363-A795-DF3339CA7E20}" destId="{65DC1C94-41DB-4D19-BC2D-E20561BD7B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B9429-A16F-46A1-8EFE-F0AA95F120B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066A83-6C75-4119-9FF1-608BD0644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most basic and informative plot for visualizing a time series is the </a:t>
          </a:r>
          <a:r>
            <a:rPr lang="en-US" b="1"/>
            <a:t>time plot</a:t>
          </a:r>
          <a:r>
            <a:rPr lang="en-US"/>
            <a:t>.</a:t>
          </a:r>
        </a:p>
      </dgm:t>
    </dgm:pt>
    <dgm:pt modelId="{BF842E6A-2B97-4295-9B07-9B8F5A25086D}" type="parTrans" cxnId="{10043E75-6216-492F-AE24-3A3D373BD037}">
      <dgm:prSet/>
      <dgm:spPr/>
      <dgm:t>
        <a:bodyPr/>
        <a:lstStyle/>
        <a:p>
          <a:endParaRPr lang="en-US"/>
        </a:p>
      </dgm:t>
    </dgm:pt>
    <dgm:pt modelId="{728F11A2-1C9D-4CB9-9218-AE9D887261F2}" type="sibTrans" cxnId="{10043E75-6216-492F-AE24-3A3D373BD037}">
      <dgm:prSet/>
      <dgm:spPr/>
      <dgm:t>
        <a:bodyPr/>
        <a:lstStyle/>
        <a:p>
          <a:endParaRPr lang="en-US"/>
        </a:p>
      </dgm:t>
    </dgm:pt>
    <dgm:pt modelId="{BCA36178-361D-4914-A628-A046F87E47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is a line chart of the series values (y1, y2, . . .) over time (t = 1, 2, . . .), with temporal labels (e.g., calendar  date) on the horizontal axis</a:t>
          </a:r>
        </a:p>
      </dgm:t>
    </dgm:pt>
    <dgm:pt modelId="{74CD1600-2D48-4D79-8A98-55AD44095626}" type="parTrans" cxnId="{88832E28-680F-467F-9DF9-8342894811F9}">
      <dgm:prSet/>
      <dgm:spPr/>
      <dgm:t>
        <a:bodyPr/>
        <a:lstStyle/>
        <a:p>
          <a:endParaRPr lang="en-US"/>
        </a:p>
      </dgm:t>
    </dgm:pt>
    <dgm:pt modelId="{F14EBECB-02D3-4C32-892E-93B5A2F0AAB2}" type="sibTrans" cxnId="{88832E28-680F-467F-9DF9-8342894811F9}">
      <dgm:prSet/>
      <dgm:spPr/>
      <dgm:t>
        <a:bodyPr/>
        <a:lstStyle/>
        <a:p>
          <a:endParaRPr lang="en-US"/>
        </a:p>
      </dgm:t>
    </dgm:pt>
    <dgm:pt modelId="{6326DCA5-D6E7-44DE-8841-554BC9EEDF11}">
      <dgm:prSet/>
      <dgm:spPr/>
      <dgm:t>
        <a:bodyPr/>
        <a:lstStyle/>
        <a:p>
          <a:r>
            <a:rPr lang="en-US"/>
            <a:t>Ridership (Number of Passengers in thousands)</a:t>
          </a:r>
        </a:p>
      </dgm:t>
    </dgm:pt>
    <dgm:pt modelId="{1A815F00-1BC4-4BD9-85FE-BF80DB9986CD}" type="parTrans" cxnId="{E6388102-7BB9-4872-BE21-81F8A5272B33}">
      <dgm:prSet/>
      <dgm:spPr/>
      <dgm:t>
        <a:bodyPr/>
        <a:lstStyle/>
        <a:p>
          <a:endParaRPr lang="en-US"/>
        </a:p>
      </dgm:t>
    </dgm:pt>
    <dgm:pt modelId="{42A2666F-C5BD-4388-9721-8AEF60E706AD}" type="sibTrans" cxnId="{E6388102-7BB9-4872-BE21-81F8A5272B33}">
      <dgm:prSet/>
      <dgm:spPr/>
      <dgm:t>
        <a:bodyPr/>
        <a:lstStyle/>
        <a:p>
          <a:endParaRPr lang="en-US"/>
        </a:p>
      </dgm:t>
    </dgm:pt>
    <dgm:pt modelId="{F79E0C82-FC27-4002-A628-A30FADA2D60D}" type="pres">
      <dgm:prSet presAssocID="{A15B9429-A16F-46A1-8EFE-F0AA95F120BF}" presName="root" presStyleCnt="0">
        <dgm:presLayoutVars>
          <dgm:dir/>
          <dgm:resizeHandles val="exact"/>
        </dgm:presLayoutVars>
      </dgm:prSet>
      <dgm:spPr/>
    </dgm:pt>
    <dgm:pt modelId="{C365D6A3-E20A-46C5-B62E-5FB297A30E9C}" type="pres">
      <dgm:prSet presAssocID="{13066A83-6C75-4119-9FF1-608BD0644C4C}" presName="compNode" presStyleCnt="0"/>
      <dgm:spPr/>
    </dgm:pt>
    <dgm:pt modelId="{11EF6192-982B-4137-B330-F408DB5C4D4A}" type="pres">
      <dgm:prSet presAssocID="{13066A83-6C75-4119-9FF1-608BD0644C4C}" presName="bgRect" presStyleLbl="bgShp" presStyleIdx="0" presStyleCnt="1"/>
      <dgm:spPr/>
    </dgm:pt>
    <dgm:pt modelId="{659F6990-0CD6-4B03-A3FB-AC25FAF68F7A}" type="pres">
      <dgm:prSet presAssocID="{13066A83-6C75-4119-9FF1-608BD0644C4C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6C8E1426-E624-4494-A207-C742B71F875B}" type="pres">
      <dgm:prSet presAssocID="{13066A83-6C75-4119-9FF1-608BD0644C4C}" presName="spaceRect" presStyleCnt="0"/>
      <dgm:spPr/>
    </dgm:pt>
    <dgm:pt modelId="{98D9EC8A-007A-4FBB-B0E7-FC0382E5FC07}" type="pres">
      <dgm:prSet presAssocID="{13066A83-6C75-4119-9FF1-608BD0644C4C}" presName="parTx" presStyleLbl="revTx" presStyleIdx="0" presStyleCnt="2">
        <dgm:presLayoutVars>
          <dgm:chMax val="0"/>
          <dgm:chPref val="0"/>
        </dgm:presLayoutVars>
      </dgm:prSet>
      <dgm:spPr/>
    </dgm:pt>
    <dgm:pt modelId="{84C96537-58EA-416A-A087-F2E1410398B1}" type="pres">
      <dgm:prSet presAssocID="{13066A83-6C75-4119-9FF1-608BD0644C4C}" presName="desTx" presStyleLbl="revTx" presStyleIdx="1" presStyleCnt="2">
        <dgm:presLayoutVars/>
      </dgm:prSet>
      <dgm:spPr/>
    </dgm:pt>
  </dgm:ptLst>
  <dgm:cxnLst>
    <dgm:cxn modelId="{E6388102-7BB9-4872-BE21-81F8A5272B33}" srcId="{BCA36178-361D-4914-A628-A046F87E47DD}" destId="{6326DCA5-D6E7-44DE-8841-554BC9EEDF11}" srcOrd="0" destOrd="0" parTransId="{1A815F00-1BC4-4BD9-85FE-BF80DB9986CD}" sibTransId="{42A2666F-C5BD-4388-9721-8AEF60E706AD}"/>
    <dgm:cxn modelId="{9E196C1A-BADB-4D92-BCCA-2D6394DB2533}" type="presOf" srcId="{A15B9429-A16F-46A1-8EFE-F0AA95F120BF}" destId="{F79E0C82-FC27-4002-A628-A30FADA2D60D}" srcOrd="0" destOrd="0" presId="urn:microsoft.com/office/officeart/2018/2/layout/IconVerticalSolidList"/>
    <dgm:cxn modelId="{88832E28-680F-467F-9DF9-8342894811F9}" srcId="{13066A83-6C75-4119-9FF1-608BD0644C4C}" destId="{BCA36178-361D-4914-A628-A046F87E47DD}" srcOrd="0" destOrd="0" parTransId="{74CD1600-2D48-4D79-8A98-55AD44095626}" sibTransId="{F14EBECB-02D3-4C32-892E-93B5A2F0AAB2}"/>
    <dgm:cxn modelId="{10043E75-6216-492F-AE24-3A3D373BD037}" srcId="{A15B9429-A16F-46A1-8EFE-F0AA95F120BF}" destId="{13066A83-6C75-4119-9FF1-608BD0644C4C}" srcOrd="0" destOrd="0" parTransId="{BF842E6A-2B97-4295-9B07-9B8F5A25086D}" sibTransId="{728F11A2-1C9D-4CB9-9218-AE9D887261F2}"/>
    <dgm:cxn modelId="{5A20257A-C683-4462-BC5A-BA0F9A6811FF}" type="presOf" srcId="{6326DCA5-D6E7-44DE-8841-554BC9EEDF11}" destId="{84C96537-58EA-416A-A087-F2E1410398B1}" srcOrd="0" destOrd="1" presId="urn:microsoft.com/office/officeart/2018/2/layout/IconVerticalSolidList"/>
    <dgm:cxn modelId="{EB534B8E-7320-4DE8-BCE9-DFBD3E7DAEB6}" type="presOf" srcId="{BCA36178-361D-4914-A628-A046F87E47DD}" destId="{84C96537-58EA-416A-A087-F2E1410398B1}" srcOrd="0" destOrd="0" presId="urn:microsoft.com/office/officeart/2018/2/layout/IconVerticalSolidList"/>
    <dgm:cxn modelId="{D9CB9891-53FE-43DF-9973-CB9C4E14FB45}" type="presOf" srcId="{13066A83-6C75-4119-9FF1-608BD0644C4C}" destId="{98D9EC8A-007A-4FBB-B0E7-FC0382E5FC07}" srcOrd="0" destOrd="0" presId="urn:microsoft.com/office/officeart/2018/2/layout/IconVerticalSolidList"/>
    <dgm:cxn modelId="{8899E834-FD7E-433B-A0F5-857F02ADF6B8}" type="presParOf" srcId="{F79E0C82-FC27-4002-A628-A30FADA2D60D}" destId="{C365D6A3-E20A-46C5-B62E-5FB297A30E9C}" srcOrd="0" destOrd="0" presId="urn:microsoft.com/office/officeart/2018/2/layout/IconVerticalSolidList"/>
    <dgm:cxn modelId="{FF2E8B12-CBFB-493C-9371-AACCD522E623}" type="presParOf" srcId="{C365D6A3-E20A-46C5-B62E-5FB297A30E9C}" destId="{11EF6192-982B-4137-B330-F408DB5C4D4A}" srcOrd="0" destOrd="0" presId="urn:microsoft.com/office/officeart/2018/2/layout/IconVerticalSolidList"/>
    <dgm:cxn modelId="{204BC3A5-6ADC-4AD8-A6AB-233E364235EC}" type="presParOf" srcId="{C365D6A3-E20A-46C5-B62E-5FB297A30E9C}" destId="{659F6990-0CD6-4B03-A3FB-AC25FAF68F7A}" srcOrd="1" destOrd="0" presId="urn:microsoft.com/office/officeart/2018/2/layout/IconVerticalSolidList"/>
    <dgm:cxn modelId="{FC446267-A049-4495-ACE7-0BCA8376314D}" type="presParOf" srcId="{C365D6A3-E20A-46C5-B62E-5FB297A30E9C}" destId="{6C8E1426-E624-4494-A207-C742B71F875B}" srcOrd="2" destOrd="0" presId="urn:microsoft.com/office/officeart/2018/2/layout/IconVerticalSolidList"/>
    <dgm:cxn modelId="{1F020EB2-164F-4B7D-9C29-C04B0B10B43E}" type="presParOf" srcId="{C365D6A3-E20A-46C5-B62E-5FB297A30E9C}" destId="{98D9EC8A-007A-4FBB-B0E7-FC0382E5FC07}" srcOrd="3" destOrd="0" presId="urn:microsoft.com/office/officeart/2018/2/layout/IconVerticalSolidList"/>
    <dgm:cxn modelId="{A849E2E0-EAC8-437C-8790-6860C6199EDC}" type="presParOf" srcId="{C365D6A3-E20A-46C5-B62E-5FB297A30E9C}" destId="{84C96537-58EA-416A-A087-F2E1410398B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852A9-8BC7-4459-A9F1-45C661CC2E35}">
      <dsp:nvSpPr>
        <dsp:cNvPr id="0" name=""/>
        <dsp:cNvSpPr/>
      </dsp:nvSpPr>
      <dsp:spPr>
        <a:xfrm>
          <a:off x="0" y="2163"/>
          <a:ext cx="6768465" cy="460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B5259-6B54-442A-A566-1984B063215D}">
      <dsp:nvSpPr>
        <dsp:cNvPr id="0" name=""/>
        <dsp:cNvSpPr/>
      </dsp:nvSpPr>
      <dsp:spPr>
        <a:xfrm>
          <a:off x="139397" y="105847"/>
          <a:ext cx="253449" cy="253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D967C0-663F-49DF-A2D1-EF9BF304DA28}">
      <dsp:nvSpPr>
        <dsp:cNvPr id="0" name=""/>
        <dsp:cNvSpPr/>
      </dsp:nvSpPr>
      <dsp:spPr>
        <a:xfrm>
          <a:off x="532244" y="2163"/>
          <a:ext cx="6236220" cy="460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70" tIns="48770" rIns="48770" bIns="487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purpose of generating forecasts,</a:t>
          </a:r>
        </a:p>
      </dsp:txBody>
      <dsp:txXfrm>
        <a:off x="532244" y="2163"/>
        <a:ext cx="6236220" cy="460818"/>
      </dsp:txXfrm>
    </dsp:sp>
    <dsp:sp modelId="{47BE9547-F970-43DE-B978-5453DCB25A80}">
      <dsp:nvSpPr>
        <dsp:cNvPr id="0" name=""/>
        <dsp:cNvSpPr/>
      </dsp:nvSpPr>
      <dsp:spPr>
        <a:xfrm>
          <a:off x="0" y="578185"/>
          <a:ext cx="6768465" cy="460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3A5C9-55E1-4295-87F0-0874833FBB7F}">
      <dsp:nvSpPr>
        <dsp:cNvPr id="0" name=""/>
        <dsp:cNvSpPr/>
      </dsp:nvSpPr>
      <dsp:spPr>
        <a:xfrm>
          <a:off x="139397" y="681870"/>
          <a:ext cx="253449" cy="253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8918C7-837C-490E-B668-3DA1BA717DD6}">
      <dsp:nvSpPr>
        <dsp:cNvPr id="0" name=""/>
        <dsp:cNvSpPr/>
      </dsp:nvSpPr>
      <dsp:spPr>
        <a:xfrm>
          <a:off x="532244" y="578185"/>
          <a:ext cx="6236220" cy="460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70" tIns="48770" rIns="48770" bIns="487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type of forecasts that are needed,</a:t>
          </a:r>
        </a:p>
      </dsp:txBody>
      <dsp:txXfrm>
        <a:off x="532244" y="578185"/>
        <a:ext cx="6236220" cy="460818"/>
      </dsp:txXfrm>
    </dsp:sp>
    <dsp:sp modelId="{D1C8375D-C6EE-47F2-8139-A2865E82C719}">
      <dsp:nvSpPr>
        <dsp:cNvPr id="0" name=""/>
        <dsp:cNvSpPr/>
      </dsp:nvSpPr>
      <dsp:spPr>
        <a:xfrm>
          <a:off x="0" y="1154208"/>
          <a:ext cx="6768465" cy="460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0F6B2-820E-455F-BC27-0E8CD2EDB079}">
      <dsp:nvSpPr>
        <dsp:cNvPr id="0" name=""/>
        <dsp:cNvSpPr/>
      </dsp:nvSpPr>
      <dsp:spPr>
        <a:xfrm>
          <a:off x="139397" y="1257892"/>
          <a:ext cx="253449" cy="253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AE5E1-D61C-409B-898B-4155C70BFC34}">
      <dsp:nvSpPr>
        <dsp:cNvPr id="0" name=""/>
        <dsp:cNvSpPr/>
      </dsp:nvSpPr>
      <dsp:spPr>
        <a:xfrm>
          <a:off x="532244" y="1154208"/>
          <a:ext cx="6236220" cy="460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70" tIns="48770" rIns="48770" bIns="487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the forecasts will be used by the organization,</a:t>
          </a:r>
        </a:p>
      </dsp:txBody>
      <dsp:txXfrm>
        <a:off x="532244" y="1154208"/>
        <a:ext cx="6236220" cy="460818"/>
      </dsp:txXfrm>
    </dsp:sp>
    <dsp:sp modelId="{7BBF14FB-C746-4583-8C11-AB3A252CA28E}">
      <dsp:nvSpPr>
        <dsp:cNvPr id="0" name=""/>
        <dsp:cNvSpPr/>
      </dsp:nvSpPr>
      <dsp:spPr>
        <a:xfrm>
          <a:off x="0" y="1730231"/>
          <a:ext cx="6768465" cy="460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6B9B3-5277-404C-B187-6F84340D8248}">
      <dsp:nvSpPr>
        <dsp:cNvPr id="0" name=""/>
        <dsp:cNvSpPr/>
      </dsp:nvSpPr>
      <dsp:spPr>
        <a:xfrm>
          <a:off x="139397" y="1833915"/>
          <a:ext cx="253449" cy="253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2656F-C71A-4D6D-86FE-FD0656B1ECD1}">
      <dsp:nvSpPr>
        <dsp:cNvPr id="0" name=""/>
        <dsp:cNvSpPr/>
      </dsp:nvSpPr>
      <dsp:spPr>
        <a:xfrm>
          <a:off x="532244" y="1730231"/>
          <a:ext cx="6236220" cy="460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70" tIns="48770" rIns="48770" bIns="487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the costs associated with forecast errors,</a:t>
          </a:r>
        </a:p>
      </dsp:txBody>
      <dsp:txXfrm>
        <a:off x="532244" y="1730231"/>
        <a:ext cx="6236220" cy="460818"/>
      </dsp:txXfrm>
    </dsp:sp>
    <dsp:sp modelId="{FE86A41A-D0E5-4130-8B6A-E738196E3538}">
      <dsp:nvSpPr>
        <dsp:cNvPr id="0" name=""/>
        <dsp:cNvSpPr/>
      </dsp:nvSpPr>
      <dsp:spPr>
        <a:xfrm>
          <a:off x="0" y="2306253"/>
          <a:ext cx="6768465" cy="46081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10312-598A-4059-AAA9-91013DE22176}">
      <dsp:nvSpPr>
        <dsp:cNvPr id="0" name=""/>
        <dsp:cNvSpPr/>
      </dsp:nvSpPr>
      <dsp:spPr>
        <a:xfrm>
          <a:off x="139397" y="2409937"/>
          <a:ext cx="253449" cy="253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DC1C94-41DB-4D19-BC2D-E20561BD7B2D}">
      <dsp:nvSpPr>
        <dsp:cNvPr id="0" name=""/>
        <dsp:cNvSpPr/>
      </dsp:nvSpPr>
      <dsp:spPr>
        <a:xfrm>
          <a:off x="532244" y="2306253"/>
          <a:ext cx="6236220" cy="460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770" tIns="48770" rIns="48770" bIns="487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data will be available in the future, and more</a:t>
          </a:r>
        </a:p>
      </dsp:txBody>
      <dsp:txXfrm>
        <a:off x="532244" y="2306253"/>
        <a:ext cx="6236220" cy="460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EF6192-982B-4137-B330-F408DB5C4D4A}">
      <dsp:nvSpPr>
        <dsp:cNvPr id="0" name=""/>
        <dsp:cNvSpPr/>
      </dsp:nvSpPr>
      <dsp:spPr>
        <a:xfrm>
          <a:off x="0" y="530097"/>
          <a:ext cx="11038205" cy="56222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9F6990-0CD6-4B03-A3FB-AC25FAF68F7A}">
      <dsp:nvSpPr>
        <dsp:cNvPr id="0" name=""/>
        <dsp:cNvSpPr/>
      </dsp:nvSpPr>
      <dsp:spPr>
        <a:xfrm>
          <a:off x="170074" y="656599"/>
          <a:ext cx="309225" cy="3092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9EC8A-007A-4FBB-B0E7-FC0382E5FC07}">
      <dsp:nvSpPr>
        <dsp:cNvPr id="0" name=""/>
        <dsp:cNvSpPr/>
      </dsp:nvSpPr>
      <dsp:spPr>
        <a:xfrm>
          <a:off x="649374" y="530097"/>
          <a:ext cx="4967192" cy="56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03" tIns="59503" rIns="59503" bIns="59503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most basic and informative plot for visualizing a time series is the </a:t>
          </a:r>
          <a:r>
            <a:rPr lang="en-US" sz="1400" b="1" kern="1200"/>
            <a:t>time plot</a:t>
          </a:r>
          <a:r>
            <a:rPr lang="en-US" sz="1400" kern="1200"/>
            <a:t>.</a:t>
          </a:r>
        </a:p>
      </dsp:txBody>
      <dsp:txXfrm>
        <a:off x="649374" y="530097"/>
        <a:ext cx="4967192" cy="562229"/>
      </dsp:txXfrm>
    </dsp:sp>
    <dsp:sp modelId="{84C96537-58EA-416A-A087-F2E1410398B1}">
      <dsp:nvSpPr>
        <dsp:cNvPr id="0" name=""/>
        <dsp:cNvSpPr/>
      </dsp:nvSpPr>
      <dsp:spPr>
        <a:xfrm>
          <a:off x="5616566" y="530097"/>
          <a:ext cx="5421003" cy="562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503" tIns="59503" rIns="59503" bIns="5950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it is a line chart of the series values (y1, y2, . . .) over time (t = 1, 2, . . .), with temporal labels (e.g., calendar  date) on the horizontal axis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Ridership (Number of Passengers in thousands)</a:t>
          </a:r>
        </a:p>
      </dsp:txBody>
      <dsp:txXfrm>
        <a:off x="5616566" y="530097"/>
        <a:ext cx="5421003" cy="5622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BBFC5-84D2-064A-9C79-184548B74BA1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2FCA5-BB0D-CE46-B410-2E107313D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40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DA0A-EFDB-BB33-7B20-F94C7BDB5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CB6A62-04C2-33F6-710F-E0C30179E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BE8CC-654B-4AC2-4B66-D1F08E272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432E1-6587-E346-9040-F6AA01DE4132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5CF05-2BFE-132D-317E-BCD3C1A0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1B3D3-6BC9-F37F-0A33-F4D01C00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95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EFAF-0A47-9360-EB3D-027AE8D7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59320-D805-2C6A-9E3D-CC3EA9056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DA9C-7D2C-6062-2824-AE50BBD84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207C4-35FB-C744-900C-861FC8D0E02C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605A-E23C-F627-13B0-9B1B52CD7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AED78-217C-E550-2A92-2D605D2C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38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C2AE5A-0EF3-BF06-B211-B36C0597F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4D791-5972-07B2-21A9-F8EDE0AB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9E0D2-6D96-F375-B1C4-DC48FF3E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30E87-9A54-4D49-831C-FDA275F60C4B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C290-7886-4084-02B1-FB0E90587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F64CD-12D1-4549-1C2E-967E45F2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1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68678" y="305181"/>
            <a:ext cx="945464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A2696-1809-F148-957F-794F4C9A74E5}" type="datetime1">
              <a:rPr lang="en-IN" smtClean="0"/>
              <a:t>12/06/24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351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F759-9BA0-8605-E2C8-0FA58C794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CEFF-863E-EA89-3CA4-7A0E8A96E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D384D-9908-277F-87C0-CDBD6CB7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B8DB3-B107-514E-8CDD-0DFDED25F94D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1786-574C-58FE-15B0-33AECD89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C2D5-5F9F-9533-6728-2A2C37C3B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201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34D26-F1D0-3710-F590-078ADD9BA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6FFD6-3C89-4EAD-0B0B-D4B69D2AF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64F77-2E8E-AFC6-E473-521AE4F6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8AC1D-452E-8A46-BC25-8F28114CBDF6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84B60-E655-EB64-6338-A059BE974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072C2-5F15-9CBF-9FE0-53CD316E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15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FB5E-E8E9-7E9A-D382-40085CE9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EE682-5CFD-35D4-6260-3497F0934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77E2B-2BB0-B2A9-A51B-8DD104C3F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F643E-77AF-DAE6-52E6-070106B6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D0D2-9452-9A41-9A48-C86450FB0896}" type="datetime1">
              <a:rPr lang="en-IN" smtClean="0"/>
              <a:t>12/06/24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A6E8A-935B-2FCD-8B5F-2D109069D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lang="en-IN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D38F6-B01C-1788-3370-C09D6D61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9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78F15-EF2F-593D-F163-6274B3E66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F21DA-75BB-2EDB-A233-71986007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F6A285-DCFB-FDEB-33DA-F34570EE3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836FC-C1FB-EE2A-C943-92B3BBFC7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6D0C1-F5AC-5939-E203-717F49F04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218A09-3F41-0C9F-739A-6C92B662D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28FD-8D60-0445-89CC-EFC4C2405ABB}" type="datetime1">
              <a:rPr lang="en-IN" smtClean="0"/>
              <a:t>12/06/24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5167E-B05B-6FF9-F783-1A95BDACF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lang="en-IN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68A884-8639-319A-6EAF-67921F0B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69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D725-07A8-69FB-0D9F-2B0F4CE9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329E77-1EBF-0F08-FF24-FE271EC3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3A125-BB34-054C-8C92-2A2CE5A5A4FC}" type="datetime1">
              <a:rPr lang="en-IN" smtClean="0"/>
              <a:t>12/06/24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941BE-6A39-3CC0-D1AD-45A29B9FD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lang="en-IN" spc="-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39A514-B6DB-6949-8000-0378ADB7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67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09840-D164-5751-7A94-0645655B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FA3E-3A79-8642-ADCB-EDACD108A6C7}" type="datetime1">
              <a:rPr lang="en-IN" smtClean="0"/>
              <a:t>12/06/24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81ACF-48EA-9413-E026-CE9D92A8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lang="en-IN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241D5-5370-4D72-7FE7-5818B248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17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DBEE-79B4-1F0B-52DD-9138959F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313DE-CB33-F13A-31BB-67EC119C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4B349-074B-F07B-F5F2-AD5DFDB1D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869FF-9702-CF04-D394-86C775967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08416-10BD-464C-BDA8-EC6A7DA2BD50}" type="datetime1">
              <a:rPr lang="en-IN" smtClean="0"/>
              <a:t>12/06/24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48D570-87C7-8A54-193F-7F09F965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lang="en-IN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B155B-EA24-CB4F-F4B3-FDF964DE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01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3B0CC-3E92-C0FE-D50E-BC34B5A4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10E14-C4E5-B61F-63C6-20194E2667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97B9F-A360-E700-6398-0D09DB6C5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A6359-56B2-C868-7575-04DC2208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BE97-EF6E-044F-9714-6D7B08EBC13A}" type="datetime1">
              <a:rPr lang="en-IN" smtClean="0"/>
              <a:t>12/06/24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13134-D10F-4FEE-F687-2AF52D4A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lang="en-IN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1EE15-FFEF-CCF3-BA12-463182F3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5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B3084B-4180-8F10-1118-A8D836F5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DFEE-6E7B-C616-703A-7E7A5FBF2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0C648-D4AE-0BCF-BEAB-922E2BAC4B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E097-78CF-4240-AF59-D30CFE24D595}" type="datetime1">
              <a:rPr lang="en-IN" smtClean="0"/>
              <a:t>12/06/24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A968E-B458-1B31-E411-7B953E6CC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4387-96F7-C686-F385-AD419E6BEA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76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7D9990-9EF6-C052-07F3-DC2F744F9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Forecasting Using Time Series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DFA3CCD-C02F-BD1B-DA20-C68B7EBC5E8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Project-12</a:t>
            </a:r>
          </a:p>
        </p:txBody>
      </p:sp>
      <p:pic>
        <p:nvPicPr>
          <p:cNvPr id="26" name="Graphic 25" descr="Upward trend">
            <a:extLst>
              <a:ext uri="{FF2B5EF4-FFF2-40B4-BE49-F238E27FC236}">
                <a16:creationId xmlns:a16="http://schemas.microsoft.com/office/drawing/2014/main" id="{41718796-44AD-269B-9405-BEE0DB511E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8" name="Freeform: Shape 19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0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Freeform: Shape 21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211FC-6662-1AE8-73DC-8A438623A67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lang="en-IN"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44176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Forecasting</a:t>
            </a:r>
            <a:r>
              <a:rPr spc="-70" dirty="0"/>
              <a:t> </a:t>
            </a:r>
            <a:r>
              <a:rPr spc="-25" dirty="0"/>
              <a:t>Process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xfrm>
            <a:off x="4038600" y="6449144"/>
            <a:ext cx="411480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0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02329" y="2093214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2884" y="3431540"/>
            <a:ext cx="25768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Goal</a:t>
            </a:r>
            <a:r>
              <a:rPr sz="3200" b="1" spc="-4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Definition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7975" y="2106295"/>
            <a:ext cx="3209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One</a:t>
            </a:r>
            <a:r>
              <a:rPr sz="2400" b="1" spc="-10" dirty="0">
                <a:latin typeface="Calibri"/>
                <a:cs typeface="Calibri"/>
              </a:rPr>
              <a:t> must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first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determine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5008F12B-E6A8-76A2-A8E3-EA40763AD747}"/>
              </a:ext>
            </a:extLst>
          </p:cNvPr>
          <p:cNvGraphicFramePr/>
          <p:nvPr/>
        </p:nvGraphicFramePr>
        <p:xfrm>
          <a:off x="4117975" y="2415666"/>
          <a:ext cx="6768465" cy="276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</a:t>
            </a:r>
            <a:r>
              <a:rPr lang="en-US" sz="4400" kern="1200" spc="-7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73350" y="2280230"/>
            <a:ext cx="0" cy="2809073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09554" y="3437915"/>
            <a:ext cx="2229022" cy="4443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922" defTabSz="786384">
              <a:spcBef>
                <a:spcPts val="90"/>
              </a:spcBef>
            </a:pPr>
            <a:r>
              <a:rPr lang="en-IN" sz="2752" b="1" kern="1200" spc="-4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Goal</a:t>
            </a:r>
            <a:r>
              <a:rPr lang="en-IN" sz="2752" b="1" kern="1200" spc="-39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2752" b="1" kern="1200" spc="-9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Definition</a:t>
            </a:r>
            <a:endParaRPr lang="en-IN"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36177" y="1926266"/>
            <a:ext cx="5646269" cy="3515900"/>
          </a:xfrm>
          <a:prstGeom prst="rect">
            <a:avLst/>
          </a:prstGeom>
        </p:spPr>
      </p:pic>
      <p:sp>
        <p:nvSpPr>
          <p:cNvPr id="6" name="object 6"/>
          <p:cNvSpPr txBox="1">
            <a:spLocks/>
          </p:cNvSpPr>
          <p:nvPr/>
        </p:nvSpPr>
        <p:spPr>
          <a:xfrm>
            <a:off x="4723740" y="5967948"/>
            <a:ext cx="3559404" cy="3158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922" defTabSz="786384">
              <a:lnSpc>
                <a:spcPts val="1234"/>
              </a:lnSpc>
              <a:spcAft>
                <a:spcPts val="600"/>
              </a:spcAft>
            </a:pPr>
            <a:r>
              <a:rPr lang="en-IN" sz="1548" kern="1200" spc="-13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Stamatics</a:t>
            </a:r>
            <a:endParaRPr spc="-1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0" tIns="12700" rIns="0" bIns="0" rtlCol="0" anchor="b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5400" spc="-20"/>
              <a:t>Forecasting</a:t>
            </a:r>
            <a:r>
              <a:rPr lang="en-IN" sz="5400" spc="-70"/>
              <a:t> </a:t>
            </a:r>
            <a:r>
              <a:rPr lang="en-IN" sz="5400" spc="-25"/>
              <a:t>Process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7163064" y="4925939"/>
            <a:ext cx="2817277" cy="249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6" defTabSz="621792">
              <a:lnSpc>
                <a:spcPts val="976"/>
              </a:lnSpc>
              <a:spcAft>
                <a:spcPts val="600"/>
              </a:spcAft>
            </a:pPr>
            <a:r>
              <a:rPr lang="en-IN" sz="1224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Stamatics</a:t>
            </a:r>
            <a:endParaRPr spc="-10"/>
          </a:p>
        </p:txBody>
      </p:sp>
      <p:sp>
        <p:nvSpPr>
          <p:cNvPr id="3" name="object 3"/>
          <p:cNvSpPr/>
          <p:nvPr/>
        </p:nvSpPr>
        <p:spPr>
          <a:xfrm>
            <a:off x="6727429" y="2007101"/>
            <a:ext cx="0" cy="2223388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654296" y="2754810"/>
            <a:ext cx="1764276" cy="6856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9915" marR="3454" indent="-381711" defTabSz="621792">
              <a:spcBef>
                <a:spcPts val="71"/>
              </a:spcBef>
            </a:pPr>
            <a:r>
              <a:rPr lang="en-IN" sz="2176" b="1" kern="1200" spc="-3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Goal </a:t>
            </a:r>
            <a:r>
              <a:rPr lang="en-IN" sz="2176" b="1" kern="1200" spc="-7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Definition </a:t>
            </a:r>
            <a:r>
              <a:rPr lang="en-IN" sz="2176" b="1" kern="1200" spc="-483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2176" b="1" kern="1200" spc="-3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Example</a:t>
            </a:r>
            <a:endParaRPr lang="en-IN"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4163" y="1682071"/>
            <a:ext cx="3623853" cy="203783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768129" y="3732943"/>
            <a:ext cx="1996006" cy="5808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1114" marR="3454" indent="-522910" defTabSz="621792">
              <a:spcBef>
                <a:spcPts val="68"/>
              </a:spcBef>
            </a:pPr>
            <a:r>
              <a:rPr lang="en-IN" sz="1224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AMTRAK </a:t>
            </a:r>
            <a:r>
              <a:rPr lang="en-IN" sz="1224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–US </a:t>
            </a:r>
            <a:r>
              <a:rPr lang="en-IN" sz="1224" kern="1200" spc="-1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Railway </a:t>
            </a:r>
            <a:r>
              <a:rPr lang="en-IN" sz="1224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company </a:t>
            </a:r>
            <a:r>
              <a:rPr lang="en-IN" sz="1224" kern="1200" spc="-269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224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Ridership</a:t>
            </a:r>
            <a:r>
              <a:rPr lang="en-IN" sz="1224" kern="1200" spc="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224" kern="1200" spc="-1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Data</a:t>
            </a:r>
            <a:endParaRPr lang="en-IN" sz="1224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50089" defTabSz="621792"/>
            <a:r>
              <a:rPr lang="en-IN" sz="1224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From</a:t>
            </a:r>
            <a:r>
              <a:rPr lang="en-IN" sz="1224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224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Jan</a:t>
            </a:r>
            <a:r>
              <a:rPr lang="en-IN" sz="1224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224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1991 </a:t>
            </a:r>
            <a:r>
              <a:rPr lang="en-IN" sz="1224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to</a:t>
            </a:r>
            <a:r>
              <a:rPr lang="en-IN" sz="1224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224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March</a:t>
            </a:r>
            <a:r>
              <a:rPr lang="en-IN" sz="1224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224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2004</a:t>
            </a:r>
            <a:endParaRPr lang="en-IN"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3DC68B-54DD-4053-BE4D-615259684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36331" y="540167"/>
            <a:ext cx="2824070" cy="2135867"/>
          </a:xfrm>
          <a:prstGeom prst="rect">
            <a:avLst/>
          </a:prstGeom>
        </p:spPr>
        <p:txBody>
          <a:bodyPr vert="horz" lIns="0" tIns="12700" rIns="0" bIns="0" rtlCol="0" anchor="b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4800" spc="-20"/>
              <a:t>Forecasting</a:t>
            </a:r>
            <a:r>
              <a:rPr lang="en-IN" sz="4800" spc="-70"/>
              <a:t> </a:t>
            </a:r>
            <a:r>
              <a:rPr lang="en-IN" sz="4800" spc="-25"/>
              <a:t>Process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F31C88-3DEF-4EA8-AE3A-49441413F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713232"/>
            <a:ext cx="422899" cy="540410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ACA08E-D537-41C6-96A5-5900E05D3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bject 9"/>
          <p:cNvSpPr txBox="1">
            <a:spLocks/>
          </p:cNvSpPr>
          <p:nvPr/>
        </p:nvSpPr>
        <p:spPr>
          <a:xfrm>
            <a:off x="2906794" y="5869504"/>
            <a:ext cx="2800455" cy="248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36" defTabSz="621792">
              <a:lnSpc>
                <a:spcPts val="976"/>
              </a:lnSpc>
              <a:spcAft>
                <a:spcPts val="600"/>
              </a:spcAft>
            </a:pPr>
            <a:r>
              <a:rPr lang="en-IN" sz="1224" kern="1200" spc="-1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Stamatics</a:t>
            </a:r>
            <a:endParaRPr spc="-10"/>
          </a:p>
        </p:txBody>
      </p:sp>
      <p:sp>
        <p:nvSpPr>
          <p:cNvPr id="3" name="object 3"/>
          <p:cNvSpPr/>
          <p:nvPr/>
        </p:nvSpPr>
        <p:spPr>
          <a:xfrm>
            <a:off x="2473760" y="2968094"/>
            <a:ext cx="0" cy="2210112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3005" y="3711338"/>
            <a:ext cx="1753742" cy="68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9915" marR="3454" indent="-381711" defTabSz="621792">
              <a:spcBef>
                <a:spcPts val="71"/>
              </a:spcBef>
            </a:pPr>
            <a:r>
              <a:rPr lang="en-IN" sz="2176" b="1" kern="1200" spc="-3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Goal </a:t>
            </a:r>
            <a:r>
              <a:rPr lang="en-IN" sz="2176" b="1" kern="1200" spc="-7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Definition </a:t>
            </a:r>
            <a:r>
              <a:rPr lang="en-IN" sz="2176" b="1" kern="1200" spc="-483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2176" b="1" kern="1200" spc="-3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Example</a:t>
            </a:r>
            <a:endParaRPr lang="en-IN"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91660" y="2569374"/>
            <a:ext cx="909716" cy="307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36" defTabSz="621792">
              <a:spcBef>
                <a:spcPts val="65"/>
              </a:spcBef>
            </a:pPr>
            <a:r>
              <a:rPr lang="en-IN" sz="1904" b="1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AMTRAK</a:t>
            </a:r>
            <a:endParaRPr lang="en-IN" sz="2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6794" y="2971724"/>
            <a:ext cx="4876941" cy="578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42149" y="3710905"/>
            <a:ext cx="2144423" cy="1677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636" marR="3454" indent="1295" algn="ctr" defTabSz="621792">
              <a:spcBef>
                <a:spcPts val="71"/>
              </a:spcBef>
            </a:pP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Evaluating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the </a:t>
            </a:r>
            <a:r>
              <a:rPr lang="en-IN" sz="1360" kern="1200" spc="-1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effect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of some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event,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such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as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airport closures </a:t>
            </a:r>
            <a:r>
              <a:rPr lang="en-IN" sz="1360" kern="1200" spc="-299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due</a:t>
            </a:r>
            <a:r>
              <a:rPr lang="en-IN" sz="1360" kern="1200" spc="-1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to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inclement</a:t>
            </a:r>
            <a:r>
              <a:rPr lang="en-IN" sz="1360" kern="1200" spc="1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2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weather,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or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the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opening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of a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new </a:t>
            </a: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large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national </a:t>
            </a:r>
            <a:r>
              <a:rPr lang="en-IN" sz="1360" kern="1200" spc="-2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highway.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This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goal is </a:t>
            </a:r>
            <a:r>
              <a:rPr lang="en-IN" sz="1360" kern="1200" spc="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1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retrospective</a:t>
            </a:r>
            <a:r>
              <a:rPr lang="en-IN" sz="1360" kern="1200" spc="1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in</a:t>
            </a:r>
            <a:r>
              <a:rPr lang="en-IN" sz="1360" kern="1200" spc="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nature,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and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is </a:t>
            </a:r>
            <a:r>
              <a:rPr lang="en-IN" sz="1360" kern="1200" spc="-299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1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therefore </a:t>
            </a: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descriptive</a:t>
            </a:r>
            <a:r>
              <a:rPr lang="en-IN" sz="1360" kern="1200" spc="1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or</a:t>
            </a:r>
            <a:r>
              <a:rPr lang="en-IN" sz="1360" kern="1200" spc="-1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even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explanatory.</a:t>
            </a:r>
            <a:endParaRPr lang="en-IN"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6644" y="3710905"/>
            <a:ext cx="2337169" cy="1677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249" marR="29362" algn="ctr" defTabSz="621792">
              <a:spcBef>
                <a:spcPts val="71"/>
              </a:spcBef>
            </a:pP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Amtrak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might</a:t>
            </a:r>
            <a:r>
              <a:rPr lang="en-IN" sz="1360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have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is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1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to forecast </a:t>
            </a:r>
            <a:r>
              <a:rPr lang="en-IN" sz="1360" kern="1200" spc="-29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future monthly </a:t>
            </a: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ridership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on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its </a:t>
            </a:r>
            <a:r>
              <a:rPr lang="en-IN" sz="1360" kern="1200" spc="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trains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1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for</a:t>
            </a:r>
            <a:r>
              <a:rPr lang="en-IN" sz="1360" kern="1200" spc="-1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purposes</a:t>
            </a: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of pricing.</a:t>
            </a:r>
            <a:endParaRPr lang="en-IN" sz="1360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8636" marR="3454" algn="ctr" defTabSz="621792"/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Using</a:t>
            </a:r>
            <a:r>
              <a:rPr lang="en-IN" sz="1360" kern="1200" spc="-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demand</a:t>
            </a:r>
            <a:r>
              <a:rPr lang="en-IN" sz="1360" kern="1200" spc="-2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data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to</a:t>
            </a:r>
            <a:r>
              <a:rPr lang="en-IN" sz="1360" kern="1200" spc="-2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determine </a:t>
            </a:r>
            <a:r>
              <a:rPr lang="en-IN" sz="1360" kern="1200" spc="-29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pricing</a:t>
            </a: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is</a:t>
            </a:r>
            <a:r>
              <a:rPr lang="en-IN" sz="1360" kern="1200" spc="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called </a:t>
            </a: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"revenue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management"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and is a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popular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practice by airlines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and </a:t>
            </a:r>
            <a:r>
              <a:rPr lang="en-IN" sz="1360" kern="1200" spc="-7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hotel </a:t>
            </a:r>
            <a:r>
              <a:rPr lang="en-IN" sz="136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36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chains</a:t>
            </a:r>
            <a:endParaRPr lang="en-IN"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8678" y="305181"/>
            <a:ext cx="4462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" dirty="0">
                <a:solidFill>
                  <a:srgbClr val="FFFFFF"/>
                </a:solidFill>
                <a:latin typeface="Calibri Light"/>
                <a:cs typeface="Calibri Light"/>
              </a:rPr>
              <a:t>Forecasting</a:t>
            </a:r>
            <a:r>
              <a:rPr sz="4400" spc="-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20" dirty="0">
                <a:solidFill>
                  <a:srgbClr val="FFFFFF"/>
                </a:solidFill>
                <a:latin typeface="Calibri Light"/>
                <a:cs typeface="Calibri Light"/>
              </a:rPr>
              <a:t>Horizon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02329" y="2093214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8332" y="3431540"/>
            <a:ext cx="24822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Basic</a:t>
            </a:r>
            <a:r>
              <a:rPr sz="3200" b="1" spc="-8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Notation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961551" y="1804346"/>
            <a:ext cx="7066280" cy="4218940"/>
            <a:chOff x="3961551" y="1804346"/>
            <a:chExt cx="7066280" cy="42189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1551" y="1804346"/>
              <a:ext cx="7065809" cy="404181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461247" y="5524500"/>
              <a:ext cx="1727200" cy="498475"/>
            </a:xfrm>
            <a:custGeom>
              <a:avLst/>
              <a:gdLst/>
              <a:ahLst/>
              <a:cxnLst/>
              <a:rect l="l" t="t" r="r" b="b"/>
              <a:pathLst>
                <a:path w="1727200" h="498475">
                  <a:moveTo>
                    <a:pt x="1726692" y="0"/>
                  </a:moveTo>
                  <a:lnTo>
                    <a:pt x="0" y="0"/>
                  </a:lnTo>
                  <a:lnTo>
                    <a:pt x="0" y="498347"/>
                  </a:lnTo>
                  <a:lnTo>
                    <a:pt x="1726692" y="498347"/>
                  </a:lnTo>
                  <a:lnTo>
                    <a:pt x="17266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44621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Forecasting</a:t>
            </a:r>
            <a:r>
              <a:rPr spc="-75" dirty="0"/>
              <a:t> </a:t>
            </a:r>
            <a:r>
              <a:rPr spc="-20" dirty="0"/>
              <a:t>Horizon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02329" y="2093214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2289" y="3185287"/>
            <a:ext cx="1953260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0040" marR="5080" indent="-307975">
              <a:lnSpc>
                <a:spcPct val="100000"/>
              </a:lnSpc>
              <a:spcBef>
                <a:spcPts val="105"/>
              </a:spcBef>
            </a:pPr>
            <a:r>
              <a:rPr sz="3200" b="1" spc="-35" dirty="0">
                <a:solidFill>
                  <a:srgbClr val="0E6EC5"/>
                </a:solidFill>
                <a:latin typeface="Calibri"/>
                <a:cs typeface="Calibri"/>
              </a:rPr>
              <a:t>F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o</a:t>
            </a:r>
            <a:r>
              <a:rPr sz="3200" b="1" spc="-30" dirty="0">
                <a:solidFill>
                  <a:srgbClr val="0E6EC5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e</a:t>
            </a:r>
            <a:r>
              <a:rPr sz="3200" b="1" spc="-25" dirty="0">
                <a:solidFill>
                  <a:srgbClr val="0E6EC5"/>
                </a:solidFill>
                <a:latin typeface="Calibri"/>
                <a:cs typeface="Calibri"/>
              </a:rPr>
              <a:t>c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a</a:t>
            </a:r>
            <a:r>
              <a:rPr sz="3200" b="1" spc="-30" dirty="0">
                <a:solidFill>
                  <a:srgbClr val="0E6EC5"/>
                </a:solidFill>
                <a:latin typeface="Calibri"/>
                <a:cs typeface="Calibri"/>
              </a:rPr>
              <a:t>s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ting  </a:t>
            </a: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Horizon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1485" y="2764663"/>
            <a:ext cx="7065645" cy="6375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>
              <a:lnSpc>
                <a:spcPct val="100499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forecast </a:t>
            </a:r>
            <a:r>
              <a:rPr sz="2000" spc="-10" dirty="0">
                <a:latin typeface="Calibri"/>
                <a:cs typeface="Calibri"/>
              </a:rPr>
              <a:t>horizon </a:t>
            </a:r>
            <a:r>
              <a:rPr sz="2000" dirty="0">
                <a:latin typeface="Calibri"/>
                <a:cs typeface="Calibri"/>
              </a:rPr>
              <a:t>k is the number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periods ahead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spc="-10" dirty="0">
                <a:latin typeface="Calibri"/>
                <a:cs typeface="Calibri"/>
              </a:rPr>
              <a:t>we must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forecast,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mbria Math"/>
                <a:cs typeface="Cambria Math"/>
              </a:rPr>
              <a:t>𝐹</a:t>
            </a:r>
            <a:r>
              <a:rPr sz="2175" spc="-22" baseline="-15325" dirty="0">
                <a:latin typeface="Cambria Math"/>
                <a:cs typeface="Cambria Math"/>
              </a:rPr>
              <a:t>𝑡+𝑘</a:t>
            </a:r>
            <a:r>
              <a:rPr sz="2175" spc="38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k-step-ahead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forecast.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61485" y="3680282"/>
            <a:ext cx="7712709" cy="1244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999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Amtrak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ridership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example,</a:t>
            </a:r>
            <a:r>
              <a:rPr sz="2000" dirty="0">
                <a:latin typeface="Calibri"/>
                <a:cs typeface="Calibri"/>
              </a:rPr>
              <a:t> one-month-ahead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forecasts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dirty="0">
                <a:latin typeface="Cambria Math"/>
                <a:cs typeface="Cambria Math"/>
              </a:rPr>
              <a:t>𝐹</a:t>
            </a:r>
            <a:r>
              <a:rPr sz="2175" baseline="-15325" dirty="0">
                <a:latin typeface="Cambria Math"/>
                <a:cs typeface="Cambria Math"/>
              </a:rPr>
              <a:t>𝑡+1</a:t>
            </a:r>
            <a:r>
              <a:rPr sz="2000" dirty="0">
                <a:latin typeface="Calibri"/>
                <a:cs typeface="Calibri"/>
              </a:rPr>
              <a:t>)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might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sufficient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revenue</a:t>
            </a:r>
            <a:r>
              <a:rPr sz="2000" dirty="0">
                <a:latin typeface="Calibri"/>
                <a:cs typeface="Calibri"/>
              </a:rPr>
              <a:t> management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(for </a:t>
            </a:r>
            <a:r>
              <a:rPr sz="2000" spc="-5" dirty="0">
                <a:latin typeface="Calibri"/>
                <a:cs typeface="Calibri"/>
              </a:rPr>
              <a:t>creating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flexible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pricing),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whereas </a:t>
            </a:r>
            <a:r>
              <a:rPr sz="2000" dirty="0">
                <a:latin typeface="Calibri"/>
                <a:cs typeface="Calibri"/>
              </a:rPr>
              <a:t>longer </a:t>
            </a:r>
            <a:r>
              <a:rPr sz="2000" spc="-5" dirty="0">
                <a:latin typeface="Calibri"/>
                <a:cs typeface="Calibri"/>
              </a:rPr>
              <a:t>term </a:t>
            </a:r>
            <a:r>
              <a:rPr sz="2000" spc="-10" dirty="0">
                <a:latin typeface="Calibri"/>
                <a:cs typeface="Calibri"/>
              </a:rPr>
              <a:t>forecasts, </a:t>
            </a:r>
            <a:r>
              <a:rPr sz="2000" dirty="0">
                <a:latin typeface="Calibri"/>
                <a:cs typeface="Calibri"/>
              </a:rPr>
              <a:t>such as </a:t>
            </a:r>
            <a:r>
              <a:rPr sz="2000" spc="-5" dirty="0">
                <a:latin typeface="Calibri"/>
                <a:cs typeface="Calibri"/>
              </a:rPr>
              <a:t>three-month </a:t>
            </a:r>
            <a:r>
              <a:rPr sz="2000" dirty="0">
                <a:latin typeface="Calibri"/>
                <a:cs typeface="Calibri"/>
              </a:rPr>
              <a:t>ahead </a:t>
            </a:r>
            <a:r>
              <a:rPr sz="2000" spc="-5" dirty="0">
                <a:latin typeface="Calibri"/>
                <a:cs typeface="Calibri"/>
              </a:rPr>
              <a:t>(</a:t>
            </a:r>
            <a:r>
              <a:rPr sz="2000" spc="-5" dirty="0">
                <a:latin typeface="Cambria Math"/>
                <a:cs typeface="Cambria Math"/>
              </a:rPr>
              <a:t>𝐹</a:t>
            </a:r>
            <a:r>
              <a:rPr sz="2175" spc="-7" baseline="-15325" dirty="0">
                <a:latin typeface="Cambria Math"/>
                <a:cs typeface="Cambria Math"/>
              </a:rPr>
              <a:t>𝑡+3</a:t>
            </a:r>
            <a:r>
              <a:rPr sz="2000" spc="-5" dirty="0">
                <a:latin typeface="Calibri"/>
                <a:cs typeface="Calibri"/>
              </a:rPr>
              <a:t>),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likely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scheduling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procurement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purposes.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25946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F</a:t>
            </a:r>
            <a:r>
              <a:rPr spc="-5" dirty="0"/>
              <a:t>o</a:t>
            </a:r>
            <a:r>
              <a:rPr spc="-60" dirty="0"/>
              <a:t>r</a:t>
            </a:r>
            <a:r>
              <a:rPr spc="-5" dirty="0"/>
              <a:t>e</a:t>
            </a:r>
            <a:r>
              <a:rPr spc="-55" dirty="0"/>
              <a:t>c</a:t>
            </a:r>
            <a:r>
              <a:rPr dirty="0"/>
              <a:t>a</a:t>
            </a:r>
            <a:r>
              <a:rPr spc="-50" dirty="0"/>
              <a:t>s</a:t>
            </a:r>
            <a:r>
              <a:rPr dirty="0"/>
              <a:t>ting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02329" y="2093214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7456" y="3185287"/>
            <a:ext cx="278320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5461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Forecasting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Use </a:t>
            </a:r>
            <a:r>
              <a:rPr sz="3200" b="1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and</a:t>
            </a:r>
            <a:r>
              <a:rPr sz="3200" b="1" spc="-9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Automation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0094" y="1532001"/>
            <a:ext cx="63150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important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to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understand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how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forecasts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will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00094" y="1836801"/>
            <a:ext cx="7735570" cy="1550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Over-prediction </a:t>
            </a:r>
            <a:r>
              <a:rPr sz="2000" spc="-10" dirty="0">
                <a:latin typeface="Calibri"/>
                <a:cs typeface="Calibri"/>
              </a:rPr>
              <a:t>vs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under-prediction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Presented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management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5" dirty="0">
                <a:latin typeface="Calibri"/>
                <a:cs typeface="Calibri"/>
              </a:rPr>
              <a:t>technical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department</a:t>
            </a:r>
            <a:endParaRPr sz="20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10" dirty="0">
                <a:latin typeface="Calibri"/>
                <a:cs typeface="Calibri"/>
              </a:rPr>
              <a:t>Forecasts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used directly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they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5" dirty="0">
                <a:latin typeface="Calibri"/>
                <a:cs typeface="Calibri"/>
              </a:rPr>
              <a:t> "adjusted"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some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way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</a:t>
            </a:r>
            <a:endParaRPr sz="200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spc="-5" dirty="0">
                <a:latin typeface="Calibri"/>
                <a:cs typeface="Calibri"/>
              </a:rPr>
              <a:t>Should </a:t>
            </a:r>
            <a:r>
              <a:rPr sz="2000" spc="-15" dirty="0">
                <a:latin typeface="Calibri"/>
                <a:cs typeface="Calibri"/>
              </a:rPr>
              <a:t>forecasts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numerical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binary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("event"/"non-event“)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00094" y="3665677"/>
            <a:ext cx="26708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Automation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requirement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0094" y="3971035"/>
            <a:ext cx="6979284" cy="124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forecasted?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forecasting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ongoing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-5" dirty="0">
                <a:latin typeface="Calibri"/>
                <a:cs typeface="Calibri"/>
              </a:rPr>
              <a:t> 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event?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software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forecasting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period?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0094" y="5189931"/>
            <a:ext cx="75628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dirty="0">
                <a:latin typeface="Calibri"/>
                <a:cs typeface="Calibri"/>
              </a:rPr>
              <a:t>4.	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forecasting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expertise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available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organization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during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forecasting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period?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7416" y="265175"/>
            <a:ext cx="1624965" cy="914400"/>
          </a:xfrm>
          <a:custGeom>
            <a:avLst/>
            <a:gdLst/>
            <a:ahLst/>
            <a:cxnLst/>
            <a:rect l="l" t="t" r="r" b="b"/>
            <a:pathLst>
              <a:path w="1624965" h="914400">
                <a:moveTo>
                  <a:pt x="0" y="914400"/>
                </a:moveTo>
                <a:lnTo>
                  <a:pt x="1624584" y="914400"/>
                </a:lnTo>
                <a:lnTo>
                  <a:pt x="16245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2065" cy="1181100"/>
            <a:chOff x="0" y="0"/>
            <a:chExt cx="1282065" cy="1181100"/>
          </a:xfrm>
        </p:grpSpPr>
        <p:sp>
          <p:nvSpPr>
            <p:cNvPr id="4" name="object 4"/>
            <p:cNvSpPr/>
            <p:nvPr/>
          </p:nvSpPr>
          <p:spPr>
            <a:xfrm>
              <a:off x="313944" y="0"/>
              <a:ext cx="844550" cy="914400"/>
            </a:xfrm>
            <a:custGeom>
              <a:avLst/>
              <a:gdLst/>
              <a:ahLst/>
              <a:cxnLst/>
              <a:rect l="l" t="t" r="r" b="b"/>
              <a:pathLst>
                <a:path w="844550" h="914400">
                  <a:moveTo>
                    <a:pt x="844296" y="9144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422148" y="914400"/>
                  </a:lnTo>
                  <a:lnTo>
                    <a:pt x="844296" y="9144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82065" cy="1179830"/>
            </a:xfrm>
            <a:custGeom>
              <a:avLst/>
              <a:gdLst/>
              <a:ahLst/>
              <a:cxnLst/>
              <a:rect l="l" t="t" r="r" b="b"/>
              <a:pathLst>
                <a:path w="1282065" h="1179830">
                  <a:moveTo>
                    <a:pt x="871728" y="914400"/>
                  </a:moveTo>
                  <a:lnTo>
                    <a:pt x="44958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9580" y="914400"/>
                  </a:lnTo>
                  <a:lnTo>
                    <a:pt x="871728" y="914400"/>
                  </a:lnTo>
                  <a:close/>
                </a:path>
                <a:path w="1282065" h="1179830">
                  <a:moveTo>
                    <a:pt x="1281684" y="265176"/>
                  </a:moveTo>
                  <a:lnTo>
                    <a:pt x="859536" y="265176"/>
                  </a:lnTo>
                  <a:lnTo>
                    <a:pt x="1281684" y="1179576"/>
                  </a:lnTo>
                  <a:lnTo>
                    <a:pt x="1281684" y="26517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567416" y="266700"/>
            <a:ext cx="422275" cy="914400"/>
          </a:xfrm>
          <a:custGeom>
            <a:avLst/>
            <a:gdLst/>
            <a:ahLst/>
            <a:cxnLst/>
            <a:rect l="l" t="t" r="r" b="b"/>
            <a:pathLst>
              <a:path w="422275" h="914400">
                <a:moveTo>
                  <a:pt x="0" y="0"/>
                </a:moveTo>
                <a:lnTo>
                  <a:pt x="0" y="914400"/>
                </a:lnTo>
                <a:lnTo>
                  <a:pt x="422148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1796" y="6356603"/>
            <a:ext cx="8490585" cy="365760"/>
          </a:xfrm>
          <a:custGeom>
            <a:avLst/>
            <a:gdLst/>
            <a:ahLst/>
            <a:cxnLst/>
            <a:rect l="l" t="t" r="r" b="b"/>
            <a:pathLst>
              <a:path w="8490585" h="365759">
                <a:moveTo>
                  <a:pt x="8490204" y="0"/>
                </a:moveTo>
                <a:lnTo>
                  <a:pt x="172212" y="0"/>
                </a:lnTo>
                <a:lnTo>
                  <a:pt x="0" y="0"/>
                </a:lnTo>
                <a:lnTo>
                  <a:pt x="172212" y="365760"/>
                </a:lnTo>
                <a:lnTo>
                  <a:pt x="172212" y="364236"/>
                </a:lnTo>
                <a:lnTo>
                  <a:pt x="8490204" y="364236"/>
                </a:lnTo>
                <a:lnTo>
                  <a:pt x="8490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1683" y="265175"/>
            <a:ext cx="9286240" cy="9144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33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20"/>
              </a:spcBef>
            </a:pPr>
            <a:r>
              <a:rPr spc="-5" dirty="0"/>
              <a:t>Visualizing</a:t>
            </a:r>
            <a:r>
              <a:rPr spc="-20" dirty="0"/>
              <a:t> </a:t>
            </a:r>
            <a:r>
              <a:rPr spc="-5" dirty="0"/>
              <a:t>Time</a:t>
            </a:r>
            <a:r>
              <a:rPr spc="-15" dirty="0"/>
              <a:t> </a:t>
            </a:r>
            <a:r>
              <a:rPr spc="-10" dirty="0"/>
              <a:t>Series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3015233" y="2654045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085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0681" y="3858844"/>
            <a:ext cx="16300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Time</a:t>
            </a:r>
            <a:r>
              <a:rPr sz="3200" b="1" spc="-7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Plot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65576" y="2453639"/>
            <a:ext cx="2295525" cy="3877310"/>
            <a:chOff x="3465576" y="2453639"/>
            <a:chExt cx="2295525" cy="387731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5576" y="2453639"/>
              <a:ext cx="2295144" cy="33802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442460" y="5807963"/>
              <a:ext cx="399415" cy="233679"/>
            </a:xfrm>
            <a:custGeom>
              <a:avLst/>
              <a:gdLst/>
              <a:ahLst/>
              <a:cxnLst/>
              <a:rect l="l" t="t" r="r" b="b"/>
              <a:pathLst>
                <a:path w="399414" h="233679">
                  <a:moveTo>
                    <a:pt x="299465" y="0"/>
                  </a:moveTo>
                  <a:lnTo>
                    <a:pt x="99822" y="0"/>
                  </a:lnTo>
                  <a:lnTo>
                    <a:pt x="99822" y="116586"/>
                  </a:lnTo>
                  <a:lnTo>
                    <a:pt x="0" y="116586"/>
                  </a:lnTo>
                  <a:lnTo>
                    <a:pt x="199643" y="233172"/>
                  </a:lnTo>
                  <a:lnTo>
                    <a:pt x="399288" y="116586"/>
                  </a:lnTo>
                  <a:lnTo>
                    <a:pt x="299465" y="116586"/>
                  </a:lnTo>
                  <a:lnTo>
                    <a:pt x="299465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42460" y="5807963"/>
              <a:ext cx="399415" cy="233679"/>
            </a:xfrm>
            <a:custGeom>
              <a:avLst/>
              <a:gdLst/>
              <a:ahLst/>
              <a:cxnLst/>
              <a:rect l="l" t="t" r="r" b="b"/>
              <a:pathLst>
                <a:path w="399414" h="233679">
                  <a:moveTo>
                    <a:pt x="0" y="116586"/>
                  </a:moveTo>
                  <a:lnTo>
                    <a:pt x="99822" y="116586"/>
                  </a:lnTo>
                  <a:lnTo>
                    <a:pt x="99822" y="0"/>
                  </a:lnTo>
                  <a:lnTo>
                    <a:pt x="299465" y="0"/>
                  </a:lnTo>
                  <a:lnTo>
                    <a:pt x="299465" y="116586"/>
                  </a:lnTo>
                  <a:lnTo>
                    <a:pt x="399288" y="116586"/>
                  </a:lnTo>
                  <a:lnTo>
                    <a:pt x="199643" y="233172"/>
                  </a:lnTo>
                  <a:lnTo>
                    <a:pt x="0" y="116586"/>
                  </a:lnTo>
                  <a:close/>
                </a:path>
              </a:pathLst>
            </a:custGeom>
            <a:ln w="12192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3488" y="6063995"/>
              <a:ext cx="2237232" cy="266700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6947916" y="5102352"/>
            <a:ext cx="5104130" cy="0"/>
          </a:xfrm>
          <a:custGeom>
            <a:avLst/>
            <a:gdLst/>
            <a:ahLst/>
            <a:cxnLst/>
            <a:rect l="l" t="t" r="r" b="b"/>
            <a:pathLst>
              <a:path w="5104130">
                <a:moveTo>
                  <a:pt x="0" y="0"/>
                </a:moveTo>
                <a:lnTo>
                  <a:pt x="510387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6947916" y="3351276"/>
            <a:ext cx="5104130" cy="1493520"/>
            <a:chOff x="6947916" y="3351276"/>
            <a:chExt cx="5104130" cy="1493520"/>
          </a:xfrm>
        </p:grpSpPr>
        <p:sp>
          <p:nvSpPr>
            <p:cNvPr id="20" name="object 20"/>
            <p:cNvSpPr/>
            <p:nvPr/>
          </p:nvSpPr>
          <p:spPr>
            <a:xfrm>
              <a:off x="6947916" y="3406140"/>
              <a:ext cx="5104130" cy="1358265"/>
            </a:xfrm>
            <a:custGeom>
              <a:avLst/>
              <a:gdLst/>
              <a:ahLst/>
              <a:cxnLst/>
              <a:rect l="l" t="t" r="r" b="b"/>
              <a:pathLst>
                <a:path w="5104130" h="1358264">
                  <a:moveTo>
                    <a:pt x="0" y="1357884"/>
                  </a:moveTo>
                  <a:lnTo>
                    <a:pt x="5103876" y="1357884"/>
                  </a:lnTo>
                </a:path>
                <a:path w="5104130" h="1358264">
                  <a:moveTo>
                    <a:pt x="0" y="1018032"/>
                  </a:moveTo>
                  <a:lnTo>
                    <a:pt x="5103876" y="1018032"/>
                  </a:lnTo>
                </a:path>
                <a:path w="5104130" h="1358264">
                  <a:moveTo>
                    <a:pt x="0" y="678180"/>
                  </a:moveTo>
                  <a:lnTo>
                    <a:pt x="5103876" y="678180"/>
                  </a:lnTo>
                </a:path>
                <a:path w="5104130" h="1358264">
                  <a:moveTo>
                    <a:pt x="0" y="339852"/>
                  </a:moveTo>
                  <a:lnTo>
                    <a:pt x="5103876" y="339852"/>
                  </a:lnTo>
                </a:path>
                <a:path w="5104130" h="1358264">
                  <a:moveTo>
                    <a:pt x="0" y="0"/>
                  </a:moveTo>
                  <a:lnTo>
                    <a:pt x="510387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963918" y="3365754"/>
              <a:ext cx="5072380" cy="1464945"/>
            </a:xfrm>
            <a:custGeom>
              <a:avLst/>
              <a:gdLst/>
              <a:ahLst/>
              <a:cxnLst/>
              <a:rect l="l" t="t" r="r" b="b"/>
              <a:pathLst>
                <a:path w="5072380" h="1464945">
                  <a:moveTo>
                    <a:pt x="0" y="873252"/>
                  </a:moveTo>
                  <a:lnTo>
                    <a:pt x="32003" y="1022604"/>
                  </a:lnTo>
                  <a:lnTo>
                    <a:pt x="64007" y="425196"/>
                  </a:lnTo>
                  <a:lnTo>
                    <a:pt x="96011" y="699516"/>
                  </a:lnTo>
                  <a:lnTo>
                    <a:pt x="128015" y="422148"/>
                  </a:lnTo>
                  <a:lnTo>
                    <a:pt x="160020" y="612648"/>
                  </a:lnTo>
                  <a:lnTo>
                    <a:pt x="192024" y="481584"/>
                  </a:lnTo>
                  <a:lnTo>
                    <a:pt x="225551" y="356616"/>
                  </a:lnTo>
                  <a:lnTo>
                    <a:pt x="257555" y="1065276"/>
                  </a:lnTo>
                  <a:lnTo>
                    <a:pt x="289559" y="845820"/>
                  </a:lnTo>
                  <a:lnTo>
                    <a:pt x="321563" y="929640"/>
                  </a:lnTo>
                  <a:lnTo>
                    <a:pt x="353567" y="694944"/>
                  </a:lnTo>
                  <a:lnTo>
                    <a:pt x="385572" y="1033272"/>
                  </a:lnTo>
                  <a:lnTo>
                    <a:pt x="417575" y="1130808"/>
                  </a:lnTo>
                  <a:lnTo>
                    <a:pt x="449579" y="563880"/>
                  </a:lnTo>
                  <a:lnTo>
                    <a:pt x="481583" y="454152"/>
                  </a:lnTo>
                  <a:lnTo>
                    <a:pt x="513587" y="574548"/>
                  </a:lnTo>
                  <a:lnTo>
                    <a:pt x="545591" y="1019556"/>
                  </a:lnTo>
                  <a:lnTo>
                    <a:pt x="577596" y="544068"/>
                  </a:lnTo>
                  <a:lnTo>
                    <a:pt x="609600" y="385572"/>
                  </a:lnTo>
                  <a:lnTo>
                    <a:pt x="641603" y="882396"/>
                  </a:lnTo>
                  <a:lnTo>
                    <a:pt x="673607" y="702564"/>
                  </a:lnTo>
                  <a:lnTo>
                    <a:pt x="705611" y="614172"/>
                  </a:lnTo>
                  <a:lnTo>
                    <a:pt x="739139" y="591312"/>
                  </a:lnTo>
                  <a:lnTo>
                    <a:pt x="771143" y="879348"/>
                  </a:lnTo>
                  <a:lnTo>
                    <a:pt x="803148" y="1027176"/>
                  </a:lnTo>
                  <a:lnTo>
                    <a:pt x="835151" y="656844"/>
                  </a:lnTo>
                  <a:lnTo>
                    <a:pt x="867155" y="452628"/>
                  </a:lnTo>
                  <a:lnTo>
                    <a:pt x="899159" y="519684"/>
                  </a:lnTo>
                  <a:lnTo>
                    <a:pt x="931163" y="579120"/>
                  </a:lnTo>
                  <a:lnTo>
                    <a:pt x="963167" y="493776"/>
                  </a:lnTo>
                  <a:lnTo>
                    <a:pt x="995172" y="385572"/>
                  </a:lnTo>
                  <a:lnTo>
                    <a:pt x="1027176" y="934212"/>
                  </a:lnTo>
                  <a:lnTo>
                    <a:pt x="1059179" y="798576"/>
                  </a:lnTo>
                  <a:lnTo>
                    <a:pt x="1091183" y="853440"/>
                  </a:lnTo>
                  <a:lnTo>
                    <a:pt x="1123187" y="830580"/>
                  </a:lnTo>
                  <a:lnTo>
                    <a:pt x="1155191" y="1120140"/>
                  </a:lnTo>
                  <a:lnTo>
                    <a:pt x="1187196" y="1101852"/>
                  </a:lnTo>
                  <a:lnTo>
                    <a:pt x="1220724" y="544068"/>
                  </a:lnTo>
                  <a:lnTo>
                    <a:pt x="1252727" y="661416"/>
                  </a:lnTo>
                  <a:lnTo>
                    <a:pt x="1284731" y="665988"/>
                  </a:lnTo>
                  <a:lnTo>
                    <a:pt x="1316735" y="760476"/>
                  </a:lnTo>
                  <a:lnTo>
                    <a:pt x="1348739" y="605028"/>
                  </a:lnTo>
                  <a:lnTo>
                    <a:pt x="1380743" y="537972"/>
                  </a:lnTo>
                  <a:lnTo>
                    <a:pt x="1412748" y="912876"/>
                  </a:lnTo>
                  <a:lnTo>
                    <a:pt x="1444752" y="755904"/>
                  </a:lnTo>
                  <a:lnTo>
                    <a:pt x="1476755" y="758952"/>
                  </a:lnTo>
                  <a:lnTo>
                    <a:pt x="1508759" y="746760"/>
                  </a:lnTo>
                  <a:lnTo>
                    <a:pt x="1540763" y="1146048"/>
                  </a:lnTo>
                  <a:lnTo>
                    <a:pt x="1572767" y="1232916"/>
                  </a:lnTo>
                  <a:lnTo>
                    <a:pt x="1604772" y="722376"/>
                  </a:lnTo>
                  <a:lnTo>
                    <a:pt x="1636776" y="832104"/>
                  </a:lnTo>
                  <a:lnTo>
                    <a:pt x="1668779" y="766572"/>
                  </a:lnTo>
                  <a:lnTo>
                    <a:pt x="1702307" y="784860"/>
                  </a:lnTo>
                  <a:lnTo>
                    <a:pt x="1734311" y="733044"/>
                  </a:lnTo>
                  <a:lnTo>
                    <a:pt x="1766315" y="591312"/>
                  </a:lnTo>
                  <a:lnTo>
                    <a:pt x="1798320" y="1106424"/>
                  </a:lnTo>
                  <a:lnTo>
                    <a:pt x="1830324" y="978408"/>
                  </a:lnTo>
                  <a:lnTo>
                    <a:pt x="1862327" y="935736"/>
                  </a:lnTo>
                  <a:lnTo>
                    <a:pt x="1894331" y="961644"/>
                  </a:lnTo>
                  <a:lnTo>
                    <a:pt x="1926335" y="1427988"/>
                  </a:lnTo>
                  <a:lnTo>
                    <a:pt x="1958339" y="1464564"/>
                  </a:lnTo>
                  <a:lnTo>
                    <a:pt x="1990343" y="1129284"/>
                  </a:lnTo>
                  <a:lnTo>
                    <a:pt x="2022348" y="1043940"/>
                  </a:lnTo>
                  <a:lnTo>
                    <a:pt x="2054352" y="894588"/>
                  </a:lnTo>
                  <a:lnTo>
                    <a:pt x="2086355" y="900684"/>
                  </a:lnTo>
                  <a:lnTo>
                    <a:pt x="2118359" y="658368"/>
                  </a:lnTo>
                  <a:lnTo>
                    <a:pt x="2150363" y="477012"/>
                  </a:lnTo>
                  <a:lnTo>
                    <a:pt x="2182367" y="1141476"/>
                  </a:lnTo>
                  <a:lnTo>
                    <a:pt x="2215896" y="911352"/>
                  </a:lnTo>
                  <a:lnTo>
                    <a:pt x="2247900" y="1098804"/>
                  </a:lnTo>
                  <a:lnTo>
                    <a:pt x="2279904" y="888492"/>
                  </a:lnTo>
                  <a:lnTo>
                    <a:pt x="2311907" y="1403604"/>
                  </a:lnTo>
                  <a:lnTo>
                    <a:pt x="2343911" y="1446276"/>
                  </a:lnTo>
                  <a:lnTo>
                    <a:pt x="2375915" y="876300"/>
                  </a:lnTo>
                  <a:lnTo>
                    <a:pt x="2407920" y="966216"/>
                  </a:lnTo>
                  <a:lnTo>
                    <a:pt x="2439924" y="781812"/>
                  </a:lnTo>
                  <a:lnTo>
                    <a:pt x="2471928" y="760476"/>
                  </a:lnTo>
                  <a:lnTo>
                    <a:pt x="2503931" y="490728"/>
                  </a:lnTo>
                  <a:lnTo>
                    <a:pt x="2535935" y="365760"/>
                  </a:lnTo>
                  <a:lnTo>
                    <a:pt x="2567939" y="1031748"/>
                  </a:lnTo>
                  <a:lnTo>
                    <a:pt x="2599943" y="763524"/>
                  </a:lnTo>
                  <a:lnTo>
                    <a:pt x="2631948" y="833628"/>
                  </a:lnTo>
                  <a:lnTo>
                    <a:pt x="2663952" y="723900"/>
                  </a:lnTo>
                  <a:lnTo>
                    <a:pt x="2697479" y="1107948"/>
                  </a:lnTo>
                  <a:lnTo>
                    <a:pt x="2729483" y="1376172"/>
                  </a:lnTo>
                  <a:lnTo>
                    <a:pt x="2761487" y="795528"/>
                  </a:lnTo>
                  <a:lnTo>
                    <a:pt x="2793491" y="676656"/>
                  </a:lnTo>
                  <a:lnTo>
                    <a:pt x="2825496" y="646176"/>
                  </a:lnTo>
                  <a:lnTo>
                    <a:pt x="2857500" y="675132"/>
                  </a:lnTo>
                  <a:lnTo>
                    <a:pt x="2889504" y="432816"/>
                  </a:lnTo>
                  <a:lnTo>
                    <a:pt x="2921507" y="512064"/>
                  </a:lnTo>
                  <a:lnTo>
                    <a:pt x="2953511" y="940308"/>
                  </a:lnTo>
                  <a:lnTo>
                    <a:pt x="2985515" y="733044"/>
                  </a:lnTo>
                  <a:lnTo>
                    <a:pt x="3017520" y="690372"/>
                  </a:lnTo>
                  <a:lnTo>
                    <a:pt x="3049524" y="640080"/>
                  </a:lnTo>
                  <a:lnTo>
                    <a:pt x="3081528" y="1059180"/>
                  </a:lnTo>
                  <a:lnTo>
                    <a:pt x="3113531" y="1144524"/>
                  </a:lnTo>
                  <a:lnTo>
                    <a:pt x="3145535" y="664464"/>
                  </a:lnTo>
                  <a:lnTo>
                    <a:pt x="3177539" y="650748"/>
                  </a:lnTo>
                  <a:lnTo>
                    <a:pt x="3211067" y="640080"/>
                  </a:lnTo>
                  <a:lnTo>
                    <a:pt x="3243072" y="609600"/>
                  </a:lnTo>
                  <a:lnTo>
                    <a:pt x="3275076" y="437388"/>
                  </a:lnTo>
                  <a:lnTo>
                    <a:pt x="3307079" y="466344"/>
                  </a:lnTo>
                  <a:lnTo>
                    <a:pt x="3339083" y="1045464"/>
                  </a:lnTo>
                  <a:lnTo>
                    <a:pt x="3371087" y="713232"/>
                  </a:lnTo>
                  <a:lnTo>
                    <a:pt x="3403091" y="633984"/>
                  </a:lnTo>
                  <a:lnTo>
                    <a:pt x="3435096" y="656844"/>
                  </a:lnTo>
                  <a:lnTo>
                    <a:pt x="3467100" y="1156716"/>
                  </a:lnTo>
                  <a:lnTo>
                    <a:pt x="3499104" y="1030224"/>
                  </a:lnTo>
                  <a:lnTo>
                    <a:pt x="3531107" y="516636"/>
                  </a:lnTo>
                  <a:lnTo>
                    <a:pt x="3563111" y="428244"/>
                  </a:lnTo>
                  <a:lnTo>
                    <a:pt x="3595115" y="393192"/>
                  </a:lnTo>
                  <a:lnTo>
                    <a:pt x="3627120" y="362712"/>
                  </a:lnTo>
                  <a:lnTo>
                    <a:pt x="3659124" y="288036"/>
                  </a:lnTo>
                  <a:lnTo>
                    <a:pt x="3692652" y="214884"/>
                  </a:lnTo>
                  <a:lnTo>
                    <a:pt x="3724655" y="678180"/>
                  </a:lnTo>
                  <a:lnTo>
                    <a:pt x="3756659" y="419100"/>
                  </a:lnTo>
                  <a:lnTo>
                    <a:pt x="3788663" y="411480"/>
                  </a:lnTo>
                  <a:lnTo>
                    <a:pt x="3820667" y="379476"/>
                  </a:lnTo>
                  <a:lnTo>
                    <a:pt x="3852672" y="917448"/>
                  </a:lnTo>
                  <a:lnTo>
                    <a:pt x="3884676" y="950976"/>
                  </a:lnTo>
                  <a:lnTo>
                    <a:pt x="3916679" y="365760"/>
                  </a:lnTo>
                  <a:lnTo>
                    <a:pt x="3948683" y="339852"/>
                  </a:lnTo>
                  <a:lnTo>
                    <a:pt x="3980687" y="300228"/>
                  </a:lnTo>
                  <a:lnTo>
                    <a:pt x="4012691" y="256032"/>
                  </a:lnTo>
                  <a:lnTo>
                    <a:pt x="4044696" y="164592"/>
                  </a:lnTo>
                  <a:lnTo>
                    <a:pt x="4076700" y="35051"/>
                  </a:lnTo>
                  <a:lnTo>
                    <a:pt x="4108704" y="874776"/>
                  </a:lnTo>
                  <a:lnTo>
                    <a:pt x="4140707" y="463296"/>
                  </a:lnTo>
                  <a:lnTo>
                    <a:pt x="4172711" y="423672"/>
                  </a:lnTo>
                  <a:lnTo>
                    <a:pt x="4206239" y="405384"/>
                  </a:lnTo>
                  <a:lnTo>
                    <a:pt x="4238243" y="787908"/>
                  </a:lnTo>
                  <a:lnTo>
                    <a:pt x="4270248" y="768096"/>
                  </a:lnTo>
                  <a:lnTo>
                    <a:pt x="4302252" y="345948"/>
                  </a:lnTo>
                  <a:lnTo>
                    <a:pt x="4334256" y="297180"/>
                  </a:lnTo>
                  <a:lnTo>
                    <a:pt x="4366259" y="262128"/>
                  </a:lnTo>
                  <a:lnTo>
                    <a:pt x="4398263" y="388620"/>
                  </a:lnTo>
                  <a:lnTo>
                    <a:pt x="4430267" y="251460"/>
                  </a:lnTo>
                  <a:lnTo>
                    <a:pt x="4462272" y="333756"/>
                  </a:lnTo>
                  <a:lnTo>
                    <a:pt x="4494276" y="830580"/>
                  </a:lnTo>
                  <a:lnTo>
                    <a:pt x="4526280" y="521208"/>
                  </a:lnTo>
                  <a:lnTo>
                    <a:pt x="4558283" y="620268"/>
                  </a:lnTo>
                  <a:lnTo>
                    <a:pt x="4590287" y="385572"/>
                  </a:lnTo>
                  <a:lnTo>
                    <a:pt x="4622291" y="755904"/>
                  </a:lnTo>
                  <a:lnTo>
                    <a:pt x="4654296" y="804672"/>
                  </a:lnTo>
                  <a:lnTo>
                    <a:pt x="4687824" y="266700"/>
                  </a:lnTo>
                  <a:lnTo>
                    <a:pt x="4719828" y="211836"/>
                  </a:lnTo>
                  <a:lnTo>
                    <a:pt x="4751832" y="201168"/>
                  </a:lnTo>
                  <a:lnTo>
                    <a:pt x="4783835" y="160020"/>
                  </a:lnTo>
                  <a:lnTo>
                    <a:pt x="4815839" y="0"/>
                  </a:lnTo>
                  <a:lnTo>
                    <a:pt x="4847843" y="83820"/>
                  </a:lnTo>
                  <a:lnTo>
                    <a:pt x="4879848" y="495300"/>
                  </a:lnTo>
                  <a:lnTo>
                    <a:pt x="4911852" y="173736"/>
                  </a:lnTo>
                  <a:lnTo>
                    <a:pt x="4943856" y="249936"/>
                  </a:lnTo>
                  <a:lnTo>
                    <a:pt x="4975859" y="140208"/>
                  </a:lnTo>
                  <a:lnTo>
                    <a:pt x="5007863" y="665988"/>
                  </a:lnTo>
                  <a:lnTo>
                    <a:pt x="5039867" y="653796"/>
                  </a:lnTo>
                  <a:lnTo>
                    <a:pt x="5071872" y="155448"/>
                  </a:lnTo>
                </a:path>
              </a:pathLst>
            </a:custGeom>
            <a:ln w="28955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6947916" y="3066288"/>
            <a:ext cx="5104130" cy="0"/>
          </a:xfrm>
          <a:custGeom>
            <a:avLst/>
            <a:gdLst/>
            <a:ahLst/>
            <a:cxnLst/>
            <a:rect l="l" t="t" r="r" b="b"/>
            <a:pathLst>
              <a:path w="5104130">
                <a:moveTo>
                  <a:pt x="0" y="0"/>
                </a:moveTo>
                <a:lnTo>
                  <a:pt x="510387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947916" y="5442203"/>
            <a:ext cx="5104130" cy="36830"/>
          </a:xfrm>
          <a:custGeom>
            <a:avLst/>
            <a:gdLst/>
            <a:ahLst/>
            <a:cxnLst/>
            <a:rect l="l" t="t" r="r" b="b"/>
            <a:pathLst>
              <a:path w="5104130" h="36829">
                <a:moveTo>
                  <a:pt x="0" y="0"/>
                </a:moveTo>
                <a:lnTo>
                  <a:pt x="5103876" y="0"/>
                </a:lnTo>
              </a:path>
              <a:path w="5104130" h="36829">
                <a:moveTo>
                  <a:pt x="0" y="0"/>
                </a:moveTo>
                <a:lnTo>
                  <a:pt x="0" y="36576"/>
                </a:lnTo>
              </a:path>
              <a:path w="5104130" h="36829">
                <a:moveTo>
                  <a:pt x="192024" y="0"/>
                </a:moveTo>
                <a:lnTo>
                  <a:pt x="192024" y="36576"/>
                </a:lnTo>
              </a:path>
              <a:path w="5104130" h="36829">
                <a:moveTo>
                  <a:pt x="385572" y="0"/>
                </a:moveTo>
                <a:lnTo>
                  <a:pt x="385572" y="36576"/>
                </a:lnTo>
              </a:path>
              <a:path w="5104130" h="36829">
                <a:moveTo>
                  <a:pt x="577595" y="0"/>
                </a:moveTo>
                <a:lnTo>
                  <a:pt x="577595" y="36576"/>
                </a:lnTo>
              </a:path>
              <a:path w="5104130" h="36829">
                <a:moveTo>
                  <a:pt x="771143" y="0"/>
                </a:moveTo>
                <a:lnTo>
                  <a:pt x="771143" y="36576"/>
                </a:lnTo>
              </a:path>
              <a:path w="5104130" h="36829">
                <a:moveTo>
                  <a:pt x="963167" y="0"/>
                </a:moveTo>
                <a:lnTo>
                  <a:pt x="963167" y="36576"/>
                </a:lnTo>
              </a:path>
              <a:path w="5104130" h="36829">
                <a:moveTo>
                  <a:pt x="1155191" y="0"/>
                </a:moveTo>
                <a:lnTo>
                  <a:pt x="1155191" y="36576"/>
                </a:lnTo>
              </a:path>
              <a:path w="5104130" h="36829">
                <a:moveTo>
                  <a:pt x="1348739" y="0"/>
                </a:moveTo>
                <a:lnTo>
                  <a:pt x="1348739" y="36576"/>
                </a:lnTo>
              </a:path>
              <a:path w="5104130" h="36829">
                <a:moveTo>
                  <a:pt x="1540763" y="0"/>
                </a:moveTo>
                <a:lnTo>
                  <a:pt x="1540763" y="36576"/>
                </a:lnTo>
              </a:path>
              <a:path w="5104130" h="36829">
                <a:moveTo>
                  <a:pt x="1734311" y="0"/>
                </a:moveTo>
                <a:lnTo>
                  <a:pt x="1734311" y="36576"/>
                </a:lnTo>
              </a:path>
              <a:path w="5104130" h="36829">
                <a:moveTo>
                  <a:pt x="1926335" y="0"/>
                </a:moveTo>
                <a:lnTo>
                  <a:pt x="1926335" y="36576"/>
                </a:lnTo>
              </a:path>
              <a:path w="5104130" h="36829">
                <a:moveTo>
                  <a:pt x="2118359" y="0"/>
                </a:moveTo>
                <a:lnTo>
                  <a:pt x="2118359" y="36576"/>
                </a:lnTo>
              </a:path>
              <a:path w="5104130" h="36829">
                <a:moveTo>
                  <a:pt x="2311907" y="0"/>
                </a:moveTo>
                <a:lnTo>
                  <a:pt x="2311907" y="36576"/>
                </a:lnTo>
              </a:path>
              <a:path w="5104130" h="36829">
                <a:moveTo>
                  <a:pt x="2503931" y="0"/>
                </a:moveTo>
                <a:lnTo>
                  <a:pt x="2503931" y="36576"/>
                </a:lnTo>
              </a:path>
              <a:path w="5104130" h="36829">
                <a:moveTo>
                  <a:pt x="2695955" y="0"/>
                </a:moveTo>
                <a:lnTo>
                  <a:pt x="2695955" y="36576"/>
                </a:lnTo>
              </a:path>
              <a:path w="5104130" h="36829">
                <a:moveTo>
                  <a:pt x="2889504" y="0"/>
                </a:moveTo>
                <a:lnTo>
                  <a:pt x="2889504" y="36576"/>
                </a:lnTo>
              </a:path>
              <a:path w="5104130" h="36829">
                <a:moveTo>
                  <a:pt x="3081528" y="0"/>
                </a:moveTo>
                <a:lnTo>
                  <a:pt x="3081528" y="36576"/>
                </a:lnTo>
              </a:path>
              <a:path w="5104130" h="36829">
                <a:moveTo>
                  <a:pt x="3275076" y="0"/>
                </a:moveTo>
                <a:lnTo>
                  <a:pt x="3275076" y="36576"/>
                </a:lnTo>
              </a:path>
              <a:path w="5104130" h="36829">
                <a:moveTo>
                  <a:pt x="3467100" y="0"/>
                </a:moveTo>
                <a:lnTo>
                  <a:pt x="3467100" y="36576"/>
                </a:lnTo>
              </a:path>
              <a:path w="5104130" h="36829">
                <a:moveTo>
                  <a:pt x="3659124" y="0"/>
                </a:moveTo>
                <a:lnTo>
                  <a:pt x="3659124" y="36576"/>
                </a:lnTo>
              </a:path>
              <a:path w="5104130" h="36829">
                <a:moveTo>
                  <a:pt x="3852672" y="0"/>
                </a:moveTo>
                <a:lnTo>
                  <a:pt x="3852672" y="36576"/>
                </a:lnTo>
              </a:path>
              <a:path w="5104130" h="36829">
                <a:moveTo>
                  <a:pt x="4044695" y="0"/>
                </a:moveTo>
                <a:lnTo>
                  <a:pt x="4044695" y="36576"/>
                </a:lnTo>
              </a:path>
              <a:path w="5104130" h="36829">
                <a:moveTo>
                  <a:pt x="4238243" y="0"/>
                </a:moveTo>
                <a:lnTo>
                  <a:pt x="4238243" y="36576"/>
                </a:lnTo>
              </a:path>
              <a:path w="5104130" h="36829">
                <a:moveTo>
                  <a:pt x="4430267" y="0"/>
                </a:moveTo>
                <a:lnTo>
                  <a:pt x="4430267" y="36576"/>
                </a:lnTo>
              </a:path>
              <a:path w="5104130" h="36829">
                <a:moveTo>
                  <a:pt x="4622291" y="0"/>
                </a:moveTo>
                <a:lnTo>
                  <a:pt x="4622291" y="36576"/>
                </a:lnTo>
              </a:path>
              <a:path w="5104130" h="36829">
                <a:moveTo>
                  <a:pt x="4815839" y="0"/>
                </a:moveTo>
                <a:lnTo>
                  <a:pt x="4815839" y="36576"/>
                </a:lnTo>
              </a:path>
              <a:path w="5104130" h="36829">
                <a:moveTo>
                  <a:pt x="5007863" y="0"/>
                </a:moveTo>
                <a:lnTo>
                  <a:pt x="5007863" y="3657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598411" y="4330065"/>
            <a:ext cx="257175" cy="1181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98411" y="3990594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98411" y="2972180"/>
            <a:ext cx="257175" cy="842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04990" y="5502088"/>
            <a:ext cx="5148580" cy="3289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n-91</a:t>
            </a:r>
            <a:endParaRPr sz="900">
              <a:latin typeface="Calibri"/>
              <a:cs typeface="Calibri"/>
            </a:endParaRPr>
          </a:p>
          <a:p>
            <a:pPr marL="12700" marR="5080" indent="28575" algn="just">
              <a:lnSpc>
                <a:spcPct val="1405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-91 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n-92  Jul-92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n-93  Jul-93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n-94  Jul-94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n-95  Jul-95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n-96  Jul-96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n-97  Jul-97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n-98  Jul-98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n-99  Jul-99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n-00  Jul-00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-01  Jul-01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n-02  Jul-02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n-03  Jul-03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n-04</a:t>
            </a:r>
            <a:endParaRPr sz="900">
              <a:latin typeface="Calibri"/>
              <a:cs typeface="Calibri"/>
            </a:endParaRPr>
          </a:p>
        </p:txBody>
      </p:sp>
      <p:graphicFrame>
        <p:nvGraphicFramePr>
          <p:cNvPr id="32" name="object 17">
            <a:extLst>
              <a:ext uri="{FF2B5EF4-FFF2-40B4-BE49-F238E27FC236}">
                <a16:creationId xmlns:a16="http://schemas.microsoft.com/office/drawing/2014/main" id="{16DD341A-9F5F-46FB-9978-98B4A5848B91}"/>
              </a:ext>
            </a:extLst>
          </p:cNvPr>
          <p:cNvGraphicFramePr/>
          <p:nvPr/>
        </p:nvGraphicFramePr>
        <p:xfrm>
          <a:off x="606653" y="1286637"/>
          <a:ext cx="11038205" cy="1622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7416" y="265175"/>
            <a:ext cx="1624965" cy="914400"/>
          </a:xfrm>
          <a:custGeom>
            <a:avLst/>
            <a:gdLst/>
            <a:ahLst/>
            <a:cxnLst/>
            <a:rect l="l" t="t" r="r" b="b"/>
            <a:pathLst>
              <a:path w="1624965" h="914400">
                <a:moveTo>
                  <a:pt x="0" y="914400"/>
                </a:moveTo>
                <a:lnTo>
                  <a:pt x="1624584" y="914400"/>
                </a:lnTo>
                <a:lnTo>
                  <a:pt x="16245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2065" cy="1181100"/>
            <a:chOff x="0" y="0"/>
            <a:chExt cx="1282065" cy="1181100"/>
          </a:xfrm>
        </p:grpSpPr>
        <p:sp>
          <p:nvSpPr>
            <p:cNvPr id="4" name="object 4"/>
            <p:cNvSpPr/>
            <p:nvPr/>
          </p:nvSpPr>
          <p:spPr>
            <a:xfrm>
              <a:off x="313944" y="0"/>
              <a:ext cx="844550" cy="914400"/>
            </a:xfrm>
            <a:custGeom>
              <a:avLst/>
              <a:gdLst/>
              <a:ahLst/>
              <a:cxnLst/>
              <a:rect l="l" t="t" r="r" b="b"/>
              <a:pathLst>
                <a:path w="844550" h="914400">
                  <a:moveTo>
                    <a:pt x="844296" y="9144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422148" y="914400"/>
                  </a:lnTo>
                  <a:lnTo>
                    <a:pt x="844296" y="9144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82065" cy="1179830"/>
            </a:xfrm>
            <a:custGeom>
              <a:avLst/>
              <a:gdLst/>
              <a:ahLst/>
              <a:cxnLst/>
              <a:rect l="l" t="t" r="r" b="b"/>
              <a:pathLst>
                <a:path w="1282065" h="1179830">
                  <a:moveTo>
                    <a:pt x="871728" y="914400"/>
                  </a:moveTo>
                  <a:lnTo>
                    <a:pt x="44958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9580" y="914400"/>
                  </a:lnTo>
                  <a:lnTo>
                    <a:pt x="871728" y="914400"/>
                  </a:lnTo>
                  <a:close/>
                </a:path>
                <a:path w="1282065" h="1179830">
                  <a:moveTo>
                    <a:pt x="1281684" y="265176"/>
                  </a:moveTo>
                  <a:lnTo>
                    <a:pt x="859536" y="265176"/>
                  </a:lnTo>
                  <a:lnTo>
                    <a:pt x="1281684" y="1179576"/>
                  </a:lnTo>
                  <a:lnTo>
                    <a:pt x="1281684" y="26517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567416" y="266700"/>
            <a:ext cx="422275" cy="914400"/>
          </a:xfrm>
          <a:custGeom>
            <a:avLst/>
            <a:gdLst/>
            <a:ahLst/>
            <a:cxnLst/>
            <a:rect l="l" t="t" r="r" b="b"/>
            <a:pathLst>
              <a:path w="422275" h="914400">
                <a:moveTo>
                  <a:pt x="0" y="0"/>
                </a:moveTo>
                <a:lnTo>
                  <a:pt x="0" y="914400"/>
                </a:lnTo>
                <a:lnTo>
                  <a:pt x="422148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1796" y="6356603"/>
            <a:ext cx="8490585" cy="365760"/>
          </a:xfrm>
          <a:custGeom>
            <a:avLst/>
            <a:gdLst/>
            <a:ahLst/>
            <a:cxnLst/>
            <a:rect l="l" t="t" r="r" b="b"/>
            <a:pathLst>
              <a:path w="8490585" h="365759">
                <a:moveTo>
                  <a:pt x="8490204" y="0"/>
                </a:moveTo>
                <a:lnTo>
                  <a:pt x="172212" y="0"/>
                </a:lnTo>
                <a:lnTo>
                  <a:pt x="0" y="0"/>
                </a:lnTo>
                <a:lnTo>
                  <a:pt x="172212" y="365760"/>
                </a:lnTo>
                <a:lnTo>
                  <a:pt x="172212" y="364236"/>
                </a:lnTo>
                <a:lnTo>
                  <a:pt x="8490204" y="364236"/>
                </a:lnTo>
                <a:lnTo>
                  <a:pt x="8490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1683" y="265175"/>
            <a:ext cx="9286240" cy="9144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33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20"/>
              </a:spcBef>
            </a:pPr>
            <a:r>
              <a:rPr spc="-5" dirty="0"/>
              <a:t>Visualizing</a:t>
            </a:r>
            <a:r>
              <a:rPr spc="-20" dirty="0"/>
              <a:t> </a:t>
            </a:r>
            <a:r>
              <a:rPr spc="-5" dirty="0"/>
              <a:t>Time</a:t>
            </a:r>
            <a:r>
              <a:rPr spc="-15" dirty="0"/>
              <a:t> </a:t>
            </a:r>
            <a:r>
              <a:rPr spc="-10" dirty="0"/>
              <a:t>Series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3015233" y="2654045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085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71601" y="3744214"/>
            <a:ext cx="19069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Zooming</a:t>
            </a:r>
            <a:r>
              <a:rPr sz="3200" b="1" spc="-8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in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6925" y="1286637"/>
            <a:ext cx="1119949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36800" marR="5080" indent="-2324735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Calibri"/>
                <a:cs typeface="Calibri"/>
              </a:rPr>
              <a:t>Zooming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shorter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period</a:t>
            </a:r>
            <a:r>
              <a:rPr sz="2000" dirty="0">
                <a:latin typeface="Calibri"/>
                <a:cs typeface="Calibri"/>
              </a:rPr>
              <a:t> within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reveal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hidden when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viewing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entire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series.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especially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important</a:t>
            </a:r>
            <a:r>
              <a:rPr sz="2000" dirty="0">
                <a:latin typeface="Calibri"/>
                <a:cs typeface="Calibri"/>
              </a:rPr>
              <a:t> when the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593591" y="4986528"/>
            <a:ext cx="3080385" cy="0"/>
          </a:xfrm>
          <a:custGeom>
            <a:avLst/>
            <a:gdLst/>
            <a:ahLst/>
            <a:cxnLst/>
            <a:rect l="l" t="t" r="r" b="b"/>
            <a:pathLst>
              <a:path w="3080384">
                <a:moveTo>
                  <a:pt x="0" y="0"/>
                </a:moveTo>
                <a:lnTo>
                  <a:pt x="30800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589020" y="3404615"/>
            <a:ext cx="3089275" cy="1350645"/>
            <a:chOff x="3589020" y="3404615"/>
            <a:chExt cx="3089275" cy="1350645"/>
          </a:xfrm>
        </p:grpSpPr>
        <p:sp>
          <p:nvSpPr>
            <p:cNvPr id="15" name="object 15"/>
            <p:cNvSpPr/>
            <p:nvPr/>
          </p:nvSpPr>
          <p:spPr>
            <a:xfrm>
              <a:off x="3593592" y="3454907"/>
              <a:ext cx="3080385" cy="1225550"/>
            </a:xfrm>
            <a:custGeom>
              <a:avLst/>
              <a:gdLst/>
              <a:ahLst/>
              <a:cxnLst/>
              <a:rect l="l" t="t" r="r" b="b"/>
              <a:pathLst>
                <a:path w="3080384" h="1225550">
                  <a:moveTo>
                    <a:pt x="0" y="1225295"/>
                  </a:moveTo>
                  <a:lnTo>
                    <a:pt x="3080004" y="1225295"/>
                  </a:lnTo>
                </a:path>
                <a:path w="3080384" h="1225550">
                  <a:moveTo>
                    <a:pt x="0" y="918971"/>
                  </a:moveTo>
                  <a:lnTo>
                    <a:pt x="3080004" y="918971"/>
                  </a:lnTo>
                </a:path>
                <a:path w="3080384" h="1225550">
                  <a:moveTo>
                    <a:pt x="0" y="612647"/>
                  </a:moveTo>
                  <a:lnTo>
                    <a:pt x="3080004" y="612647"/>
                  </a:lnTo>
                </a:path>
                <a:path w="3080384" h="1225550">
                  <a:moveTo>
                    <a:pt x="0" y="306323"/>
                  </a:moveTo>
                  <a:lnTo>
                    <a:pt x="3080004" y="306323"/>
                  </a:lnTo>
                </a:path>
                <a:path w="3080384" h="1225550">
                  <a:moveTo>
                    <a:pt x="0" y="0"/>
                  </a:moveTo>
                  <a:lnTo>
                    <a:pt x="3080004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03498" y="3419093"/>
              <a:ext cx="3060700" cy="1321435"/>
            </a:xfrm>
            <a:custGeom>
              <a:avLst/>
              <a:gdLst/>
              <a:ahLst/>
              <a:cxnLst/>
              <a:rect l="l" t="t" r="r" b="b"/>
              <a:pathLst>
                <a:path w="3060700" h="1321435">
                  <a:moveTo>
                    <a:pt x="0" y="787907"/>
                  </a:moveTo>
                  <a:lnTo>
                    <a:pt x="19812" y="923543"/>
                  </a:lnTo>
                  <a:lnTo>
                    <a:pt x="39624" y="384047"/>
                  </a:lnTo>
                  <a:lnTo>
                    <a:pt x="57912" y="630935"/>
                  </a:lnTo>
                  <a:lnTo>
                    <a:pt x="77724" y="380999"/>
                  </a:lnTo>
                  <a:lnTo>
                    <a:pt x="97536" y="553211"/>
                  </a:lnTo>
                  <a:lnTo>
                    <a:pt x="115824" y="434339"/>
                  </a:lnTo>
                  <a:lnTo>
                    <a:pt x="135636" y="321563"/>
                  </a:lnTo>
                  <a:lnTo>
                    <a:pt x="155448" y="961643"/>
                  </a:lnTo>
                  <a:lnTo>
                    <a:pt x="173736" y="763523"/>
                  </a:lnTo>
                  <a:lnTo>
                    <a:pt x="193548" y="838199"/>
                  </a:lnTo>
                  <a:lnTo>
                    <a:pt x="213360" y="626363"/>
                  </a:lnTo>
                  <a:lnTo>
                    <a:pt x="233172" y="931163"/>
                  </a:lnTo>
                  <a:lnTo>
                    <a:pt x="251460" y="1019555"/>
                  </a:lnTo>
                  <a:lnTo>
                    <a:pt x="271272" y="509015"/>
                  </a:lnTo>
                  <a:lnTo>
                    <a:pt x="291084" y="409955"/>
                  </a:lnTo>
                  <a:lnTo>
                    <a:pt x="309372" y="518159"/>
                  </a:lnTo>
                  <a:lnTo>
                    <a:pt x="329184" y="918971"/>
                  </a:lnTo>
                  <a:lnTo>
                    <a:pt x="348996" y="490727"/>
                  </a:lnTo>
                  <a:lnTo>
                    <a:pt x="368807" y="347471"/>
                  </a:lnTo>
                  <a:lnTo>
                    <a:pt x="387096" y="795527"/>
                  </a:lnTo>
                  <a:lnTo>
                    <a:pt x="406907" y="632459"/>
                  </a:lnTo>
                  <a:lnTo>
                    <a:pt x="426719" y="553211"/>
                  </a:lnTo>
                  <a:lnTo>
                    <a:pt x="445007" y="533399"/>
                  </a:lnTo>
                  <a:lnTo>
                    <a:pt x="464819" y="794003"/>
                  </a:lnTo>
                  <a:lnTo>
                    <a:pt x="484631" y="926591"/>
                  </a:lnTo>
                  <a:lnTo>
                    <a:pt x="502919" y="592835"/>
                  </a:lnTo>
                  <a:lnTo>
                    <a:pt x="522731" y="408431"/>
                  </a:lnTo>
                  <a:lnTo>
                    <a:pt x="542543" y="469391"/>
                  </a:lnTo>
                  <a:lnTo>
                    <a:pt x="562355" y="522731"/>
                  </a:lnTo>
                  <a:lnTo>
                    <a:pt x="580643" y="445007"/>
                  </a:lnTo>
                  <a:lnTo>
                    <a:pt x="600455" y="347471"/>
                  </a:lnTo>
                  <a:lnTo>
                    <a:pt x="620267" y="842771"/>
                  </a:lnTo>
                  <a:lnTo>
                    <a:pt x="638555" y="720851"/>
                  </a:lnTo>
                  <a:lnTo>
                    <a:pt x="658367" y="769619"/>
                  </a:lnTo>
                  <a:lnTo>
                    <a:pt x="678179" y="748283"/>
                  </a:lnTo>
                  <a:lnTo>
                    <a:pt x="697991" y="1010411"/>
                  </a:lnTo>
                  <a:lnTo>
                    <a:pt x="716279" y="993647"/>
                  </a:lnTo>
                  <a:lnTo>
                    <a:pt x="736091" y="490727"/>
                  </a:lnTo>
                  <a:lnTo>
                    <a:pt x="755903" y="595883"/>
                  </a:lnTo>
                  <a:lnTo>
                    <a:pt x="774191" y="600455"/>
                  </a:lnTo>
                  <a:lnTo>
                    <a:pt x="794003" y="685799"/>
                  </a:lnTo>
                  <a:lnTo>
                    <a:pt x="813815" y="545591"/>
                  </a:lnTo>
                  <a:lnTo>
                    <a:pt x="833627" y="484631"/>
                  </a:lnTo>
                  <a:lnTo>
                    <a:pt x="851915" y="822959"/>
                  </a:lnTo>
                  <a:lnTo>
                    <a:pt x="871727" y="681227"/>
                  </a:lnTo>
                  <a:lnTo>
                    <a:pt x="891539" y="685799"/>
                  </a:lnTo>
                  <a:lnTo>
                    <a:pt x="909827" y="673607"/>
                  </a:lnTo>
                  <a:lnTo>
                    <a:pt x="929639" y="1033271"/>
                  </a:lnTo>
                  <a:lnTo>
                    <a:pt x="949451" y="1112519"/>
                  </a:lnTo>
                  <a:lnTo>
                    <a:pt x="967739" y="650747"/>
                  </a:lnTo>
                  <a:lnTo>
                    <a:pt x="987551" y="751331"/>
                  </a:lnTo>
                  <a:lnTo>
                    <a:pt x="1007363" y="690371"/>
                  </a:lnTo>
                  <a:lnTo>
                    <a:pt x="1027176" y="707135"/>
                  </a:lnTo>
                  <a:lnTo>
                    <a:pt x="1045463" y="661415"/>
                  </a:lnTo>
                  <a:lnTo>
                    <a:pt x="1065276" y="533399"/>
                  </a:lnTo>
                  <a:lnTo>
                    <a:pt x="1085088" y="998219"/>
                  </a:lnTo>
                  <a:lnTo>
                    <a:pt x="1103376" y="882395"/>
                  </a:lnTo>
                  <a:lnTo>
                    <a:pt x="1123188" y="842771"/>
                  </a:lnTo>
                  <a:lnTo>
                    <a:pt x="1143000" y="867155"/>
                  </a:lnTo>
                  <a:lnTo>
                    <a:pt x="1162812" y="1289303"/>
                  </a:lnTo>
                  <a:lnTo>
                    <a:pt x="1181100" y="1321307"/>
                  </a:lnTo>
                  <a:lnTo>
                    <a:pt x="1200912" y="1018031"/>
                  </a:lnTo>
                  <a:lnTo>
                    <a:pt x="1220724" y="941831"/>
                  </a:lnTo>
                  <a:lnTo>
                    <a:pt x="1239012" y="806195"/>
                  </a:lnTo>
                  <a:lnTo>
                    <a:pt x="1258824" y="812291"/>
                  </a:lnTo>
                  <a:lnTo>
                    <a:pt x="1278636" y="594359"/>
                  </a:lnTo>
                  <a:lnTo>
                    <a:pt x="1298448" y="429767"/>
                  </a:lnTo>
                  <a:lnTo>
                    <a:pt x="1316736" y="1028699"/>
                  </a:lnTo>
                  <a:lnTo>
                    <a:pt x="1336548" y="821435"/>
                  </a:lnTo>
                  <a:lnTo>
                    <a:pt x="1356360" y="990599"/>
                  </a:lnTo>
                  <a:lnTo>
                    <a:pt x="1374648" y="800099"/>
                  </a:lnTo>
                  <a:lnTo>
                    <a:pt x="1394460" y="1266443"/>
                  </a:lnTo>
                  <a:lnTo>
                    <a:pt x="1414272" y="1304543"/>
                  </a:lnTo>
                  <a:lnTo>
                    <a:pt x="1432560" y="789431"/>
                  </a:lnTo>
                  <a:lnTo>
                    <a:pt x="1452372" y="870203"/>
                  </a:lnTo>
                  <a:lnTo>
                    <a:pt x="1472184" y="705611"/>
                  </a:lnTo>
                  <a:lnTo>
                    <a:pt x="1491996" y="685799"/>
                  </a:lnTo>
                  <a:lnTo>
                    <a:pt x="1510284" y="443483"/>
                  </a:lnTo>
                  <a:lnTo>
                    <a:pt x="1530096" y="329183"/>
                  </a:lnTo>
                  <a:lnTo>
                    <a:pt x="1549907" y="929639"/>
                  </a:lnTo>
                  <a:lnTo>
                    <a:pt x="1568196" y="688847"/>
                  </a:lnTo>
                  <a:lnTo>
                    <a:pt x="1588007" y="751331"/>
                  </a:lnTo>
                  <a:lnTo>
                    <a:pt x="1607819" y="653795"/>
                  </a:lnTo>
                  <a:lnTo>
                    <a:pt x="1627631" y="999743"/>
                  </a:lnTo>
                  <a:lnTo>
                    <a:pt x="1645919" y="1242059"/>
                  </a:lnTo>
                  <a:lnTo>
                    <a:pt x="1665731" y="717803"/>
                  </a:lnTo>
                  <a:lnTo>
                    <a:pt x="1685543" y="609599"/>
                  </a:lnTo>
                  <a:lnTo>
                    <a:pt x="1703831" y="582167"/>
                  </a:lnTo>
                  <a:lnTo>
                    <a:pt x="1723643" y="608075"/>
                  </a:lnTo>
                  <a:lnTo>
                    <a:pt x="1743455" y="390143"/>
                  </a:lnTo>
                  <a:lnTo>
                    <a:pt x="1761743" y="461771"/>
                  </a:lnTo>
                  <a:lnTo>
                    <a:pt x="1781555" y="847343"/>
                  </a:lnTo>
                  <a:lnTo>
                    <a:pt x="1801367" y="661415"/>
                  </a:lnTo>
                  <a:lnTo>
                    <a:pt x="1821179" y="623315"/>
                  </a:lnTo>
                  <a:lnTo>
                    <a:pt x="1839467" y="576071"/>
                  </a:lnTo>
                  <a:lnTo>
                    <a:pt x="1859279" y="955547"/>
                  </a:lnTo>
                  <a:lnTo>
                    <a:pt x="1879091" y="1033271"/>
                  </a:lnTo>
                  <a:lnTo>
                    <a:pt x="1897379" y="598931"/>
                  </a:lnTo>
                  <a:lnTo>
                    <a:pt x="1917191" y="586739"/>
                  </a:lnTo>
                  <a:lnTo>
                    <a:pt x="1937003" y="577595"/>
                  </a:lnTo>
                  <a:lnTo>
                    <a:pt x="1956815" y="548639"/>
                  </a:lnTo>
                  <a:lnTo>
                    <a:pt x="1975103" y="394715"/>
                  </a:lnTo>
                  <a:lnTo>
                    <a:pt x="1994915" y="420623"/>
                  </a:lnTo>
                  <a:lnTo>
                    <a:pt x="2014727" y="943355"/>
                  </a:lnTo>
                  <a:lnTo>
                    <a:pt x="2033015" y="643127"/>
                  </a:lnTo>
                  <a:lnTo>
                    <a:pt x="2052827" y="571499"/>
                  </a:lnTo>
                  <a:lnTo>
                    <a:pt x="2072639" y="592835"/>
                  </a:lnTo>
                  <a:lnTo>
                    <a:pt x="2092452" y="1043939"/>
                  </a:lnTo>
                  <a:lnTo>
                    <a:pt x="2110740" y="928115"/>
                  </a:lnTo>
                  <a:lnTo>
                    <a:pt x="2130552" y="464819"/>
                  </a:lnTo>
                  <a:lnTo>
                    <a:pt x="2150364" y="385571"/>
                  </a:lnTo>
                  <a:lnTo>
                    <a:pt x="2168652" y="353567"/>
                  </a:lnTo>
                  <a:lnTo>
                    <a:pt x="2188464" y="327659"/>
                  </a:lnTo>
                  <a:lnTo>
                    <a:pt x="2208276" y="259079"/>
                  </a:lnTo>
                  <a:lnTo>
                    <a:pt x="2226564" y="193547"/>
                  </a:lnTo>
                  <a:lnTo>
                    <a:pt x="2246376" y="612647"/>
                  </a:lnTo>
                  <a:lnTo>
                    <a:pt x="2266188" y="377951"/>
                  </a:lnTo>
                  <a:lnTo>
                    <a:pt x="2286000" y="370331"/>
                  </a:lnTo>
                  <a:lnTo>
                    <a:pt x="2304288" y="341375"/>
                  </a:lnTo>
                  <a:lnTo>
                    <a:pt x="2324100" y="827531"/>
                  </a:lnTo>
                  <a:lnTo>
                    <a:pt x="2343912" y="858011"/>
                  </a:lnTo>
                  <a:lnTo>
                    <a:pt x="2362200" y="329183"/>
                  </a:lnTo>
                  <a:lnTo>
                    <a:pt x="2382012" y="306323"/>
                  </a:lnTo>
                  <a:lnTo>
                    <a:pt x="2401824" y="269747"/>
                  </a:lnTo>
                  <a:lnTo>
                    <a:pt x="2421636" y="230123"/>
                  </a:lnTo>
                  <a:lnTo>
                    <a:pt x="2439924" y="147827"/>
                  </a:lnTo>
                  <a:lnTo>
                    <a:pt x="2459736" y="32003"/>
                  </a:lnTo>
                  <a:lnTo>
                    <a:pt x="2479548" y="789431"/>
                  </a:lnTo>
                  <a:lnTo>
                    <a:pt x="2497836" y="417575"/>
                  </a:lnTo>
                  <a:lnTo>
                    <a:pt x="2517648" y="382523"/>
                  </a:lnTo>
                  <a:lnTo>
                    <a:pt x="2537460" y="365759"/>
                  </a:lnTo>
                  <a:lnTo>
                    <a:pt x="2557272" y="710183"/>
                  </a:lnTo>
                  <a:lnTo>
                    <a:pt x="2575560" y="693419"/>
                  </a:lnTo>
                  <a:lnTo>
                    <a:pt x="2595372" y="310895"/>
                  </a:lnTo>
                  <a:lnTo>
                    <a:pt x="2615184" y="268223"/>
                  </a:lnTo>
                  <a:lnTo>
                    <a:pt x="2633472" y="236219"/>
                  </a:lnTo>
                  <a:lnTo>
                    <a:pt x="2653284" y="350519"/>
                  </a:lnTo>
                  <a:lnTo>
                    <a:pt x="2673096" y="227075"/>
                  </a:lnTo>
                  <a:lnTo>
                    <a:pt x="2691384" y="301751"/>
                  </a:lnTo>
                  <a:lnTo>
                    <a:pt x="2711196" y="749807"/>
                  </a:lnTo>
                  <a:lnTo>
                    <a:pt x="2731007" y="469391"/>
                  </a:lnTo>
                  <a:lnTo>
                    <a:pt x="2750819" y="559307"/>
                  </a:lnTo>
                  <a:lnTo>
                    <a:pt x="2769107" y="347471"/>
                  </a:lnTo>
                  <a:lnTo>
                    <a:pt x="2788919" y="681227"/>
                  </a:lnTo>
                  <a:lnTo>
                    <a:pt x="2808731" y="725423"/>
                  </a:lnTo>
                  <a:lnTo>
                    <a:pt x="2827019" y="240791"/>
                  </a:lnTo>
                  <a:lnTo>
                    <a:pt x="2846831" y="190499"/>
                  </a:lnTo>
                  <a:lnTo>
                    <a:pt x="2866643" y="181355"/>
                  </a:lnTo>
                  <a:lnTo>
                    <a:pt x="2886455" y="143255"/>
                  </a:lnTo>
                  <a:lnTo>
                    <a:pt x="2904744" y="0"/>
                  </a:lnTo>
                  <a:lnTo>
                    <a:pt x="2924555" y="74675"/>
                  </a:lnTo>
                  <a:lnTo>
                    <a:pt x="2944368" y="446531"/>
                  </a:lnTo>
                  <a:lnTo>
                    <a:pt x="2962655" y="155447"/>
                  </a:lnTo>
                  <a:lnTo>
                    <a:pt x="2982468" y="225551"/>
                  </a:lnTo>
                  <a:lnTo>
                    <a:pt x="3002279" y="126491"/>
                  </a:lnTo>
                  <a:lnTo>
                    <a:pt x="3020568" y="600455"/>
                  </a:lnTo>
                  <a:lnTo>
                    <a:pt x="3040379" y="589787"/>
                  </a:lnTo>
                  <a:lnTo>
                    <a:pt x="3060192" y="138683"/>
                  </a:lnTo>
                </a:path>
              </a:pathLst>
            </a:custGeom>
            <a:ln w="28955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593591" y="3148583"/>
            <a:ext cx="3080385" cy="0"/>
          </a:xfrm>
          <a:custGeom>
            <a:avLst/>
            <a:gdLst/>
            <a:ahLst/>
            <a:cxnLst/>
            <a:rect l="l" t="t" r="r" b="b"/>
            <a:pathLst>
              <a:path w="3080384">
                <a:moveTo>
                  <a:pt x="0" y="0"/>
                </a:moveTo>
                <a:lnTo>
                  <a:pt x="3080004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593591" y="5292852"/>
            <a:ext cx="3080385" cy="35560"/>
          </a:xfrm>
          <a:custGeom>
            <a:avLst/>
            <a:gdLst/>
            <a:ahLst/>
            <a:cxnLst/>
            <a:rect l="l" t="t" r="r" b="b"/>
            <a:pathLst>
              <a:path w="3080384" h="35560">
                <a:moveTo>
                  <a:pt x="0" y="0"/>
                </a:moveTo>
                <a:lnTo>
                  <a:pt x="3080004" y="0"/>
                </a:lnTo>
              </a:path>
              <a:path w="3080384" h="35560">
                <a:moveTo>
                  <a:pt x="0" y="0"/>
                </a:moveTo>
                <a:lnTo>
                  <a:pt x="0" y="35052"/>
                </a:lnTo>
              </a:path>
              <a:path w="3080384" h="35560">
                <a:moveTo>
                  <a:pt x="175260" y="0"/>
                </a:moveTo>
                <a:lnTo>
                  <a:pt x="175260" y="35052"/>
                </a:lnTo>
              </a:path>
              <a:path w="3080384" h="35560">
                <a:moveTo>
                  <a:pt x="348996" y="0"/>
                </a:moveTo>
                <a:lnTo>
                  <a:pt x="348996" y="35052"/>
                </a:lnTo>
              </a:path>
              <a:path w="3080384" h="35560">
                <a:moveTo>
                  <a:pt x="522732" y="0"/>
                </a:moveTo>
                <a:lnTo>
                  <a:pt x="522732" y="35052"/>
                </a:lnTo>
              </a:path>
              <a:path w="3080384" h="35560">
                <a:moveTo>
                  <a:pt x="697992" y="0"/>
                </a:moveTo>
                <a:lnTo>
                  <a:pt x="697992" y="35052"/>
                </a:lnTo>
              </a:path>
              <a:path w="3080384" h="35560">
                <a:moveTo>
                  <a:pt x="871728" y="0"/>
                </a:moveTo>
                <a:lnTo>
                  <a:pt x="871728" y="35052"/>
                </a:lnTo>
              </a:path>
              <a:path w="3080384" h="35560">
                <a:moveTo>
                  <a:pt x="1045463" y="0"/>
                </a:moveTo>
                <a:lnTo>
                  <a:pt x="1045463" y="35052"/>
                </a:lnTo>
              </a:path>
              <a:path w="3080384" h="35560">
                <a:moveTo>
                  <a:pt x="1220724" y="0"/>
                </a:moveTo>
                <a:lnTo>
                  <a:pt x="1220724" y="35052"/>
                </a:lnTo>
              </a:path>
              <a:path w="3080384" h="35560">
                <a:moveTo>
                  <a:pt x="1394460" y="0"/>
                </a:moveTo>
                <a:lnTo>
                  <a:pt x="1394460" y="35052"/>
                </a:lnTo>
              </a:path>
              <a:path w="3080384" h="35560">
                <a:moveTo>
                  <a:pt x="1569720" y="0"/>
                </a:moveTo>
                <a:lnTo>
                  <a:pt x="1569720" y="35052"/>
                </a:lnTo>
              </a:path>
              <a:path w="3080384" h="35560">
                <a:moveTo>
                  <a:pt x="1743456" y="0"/>
                </a:moveTo>
                <a:lnTo>
                  <a:pt x="1743456" y="35052"/>
                </a:lnTo>
              </a:path>
              <a:path w="3080384" h="35560">
                <a:moveTo>
                  <a:pt x="1917192" y="0"/>
                </a:moveTo>
                <a:lnTo>
                  <a:pt x="1917192" y="35052"/>
                </a:lnTo>
              </a:path>
              <a:path w="3080384" h="35560">
                <a:moveTo>
                  <a:pt x="2092452" y="0"/>
                </a:moveTo>
                <a:lnTo>
                  <a:pt x="2092452" y="35052"/>
                </a:lnTo>
              </a:path>
              <a:path w="3080384" h="35560">
                <a:moveTo>
                  <a:pt x="2266188" y="0"/>
                </a:moveTo>
                <a:lnTo>
                  <a:pt x="2266188" y="35052"/>
                </a:lnTo>
              </a:path>
              <a:path w="3080384" h="35560">
                <a:moveTo>
                  <a:pt x="2439924" y="0"/>
                </a:moveTo>
                <a:lnTo>
                  <a:pt x="2439924" y="35052"/>
                </a:lnTo>
              </a:path>
              <a:path w="3080384" h="35560">
                <a:moveTo>
                  <a:pt x="2615184" y="0"/>
                </a:moveTo>
                <a:lnTo>
                  <a:pt x="2615184" y="35052"/>
                </a:lnTo>
              </a:path>
              <a:path w="3080384" h="35560">
                <a:moveTo>
                  <a:pt x="2788920" y="0"/>
                </a:moveTo>
                <a:lnTo>
                  <a:pt x="2788920" y="35052"/>
                </a:lnTo>
              </a:path>
              <a:path w="3080384" h="35560">
                <a:moveTo>
                  <a:pt x="2964180" y="0"/>
                </a:moveTo>
                <a:lnTo>
                  <a:pt x="2964180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44088" y="5198491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44088" y="4892167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44088" y="4585842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244088" y="4279214"/>
            <a:ext cx="2571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44088" y="3973448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44088" y="366712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44088" y="3360801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44088" y="3054477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4189" y="5352516"/>
            <a:ext cx="3103245" cy="3435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27305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n-91</a:t>
            </a:r>
            <a:endParaRPr sz="900">
              <a:latin typeface="Calibri"/>
              <a:cs typeface="Calibri"/>
            </a:endParaRPr>
          </a:p>
          <a:p>
            <a:pPr marL="12700" marR="5080" indent="3810" algn="just">
              <a:lnSpc>
                <a:spcPct val="127099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91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Jul-92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r-93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Jan-94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94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Jul-95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r-96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Jan-97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97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Jul-98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r-99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Jan-00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00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Jul-01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A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r-02  Jan-03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c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900" spc="-15" dirty="0">
                <a:solidFill>
                  <a:srgbClr val="585858"/>
                </a:solidFill>
                <a:latin typeface="Calibri"/>
                <a:cs typeface="Calibri"/>
              </a:rPr>
              <a:t>-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00653" y="2534538"/>
            <a:ext cx="2585085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90269" marR="5080" indent="-878205">
              <a:lnSpc>
                <a:spcPct val="102099"/>
              </a:lnSpc>
              <a:spcBef>
                <a:spcPts val="6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Ridership (Number of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Passengers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-3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thousands)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91400" y="4850891"/>
            <a:ext cx="4615180" cy="0"/>
          </a:xfrm>
          <a:custGeom>
            <a:avLst/>
            <a:gdLst/>
            <a:ahLst/>
            <a:cxnLst/>
            <a:rect l="l" t="t" r="r" b="b"/>
            <a:pathLst>
              <a:path w="4615180">
                <a:moveTo>
                  <a:pt x="0" y="0"/>
                </a:moveTo>
                <a:lnTo>
                  <a:pt x="46146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7391400" y="3611879"/>
            <a:ext cx="4615180" cy="1010919"/>
            <a:chOff x="7391400" y="3611879"/>
            <a:chExt cx="4615180" cy="1010919"/>
          </a:xfrm>
        </p:grpSpPr>
        <p:sp>
          <p:nvSpPr>
            <p:cNvPr id="31" name="object 31"/>
            <p:cNvSpPr/>
            <p:nvPr/>
          </p:nvSpPr>
          <p:spPr>
            <a:xfrm>
              <a:off x="7391400" y="3637787"/>
              <a:ext cx="4615180" cy="909955"/>
            </a:xfrm>
            <a:custGeom>
              <a:avLst/>
              <a:gdLst/>
              <a:ahLst/>
              <a:cxnLst/>
              <a:rect l="l" t="t" r="r" b="b"/>
              <a:pathLst>
                <a:path w="4615180" h="909954">
                  <a:moveTo>
                    <a:pt x="0" y="909828"/>
                  </a:moveTo>
                  <a:lnTo>
                    <a:pt x="4614672" y="909828"/>
                  </a:lnTo>
                </a:path>
                <a:path w="4615180" h="909954">
                  <a:moveTo>
                    <a:pt x="0" y="606551"/>
                  </a:moveTo>
                  <a:lnTo>
                    <a:pt x="4614672" y="606551"/>
                  </a:lnTo>
                </a:path>
                <a:path w="4615180" h="909954">
                  <a:moveTo>
                    <a:pt x="0" y="303275"/>
                  </a:moveTo>
                  <a:lnTo>
                    <a:pt x="4614672" y="303275"/>
                  </a:lnTo>
                </a:path>
                <a:path w="4615180" h="909954">
                  <a:moveTo>
                    <a:pt x="0" y="0"/>
                  </a:moveTo>
                  <a:lnTo>
                    <a:pt x="461467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488173" y="3626357"/>
              <a:ext cx="4421505" cy="981710"/>
            </a:xfrm>
            <a:custGeom>
              <a:avLst/>
              <a:gdLst/>
              <a:ahLst/>
              <a:cxnLst/>
              <a:rect l="l" t="t" r="r" b="b"/>
              <a:pathLst>
                <a:path w="4421505" h="981710">
                  <a:moveTo>
                    <a:pt x="0" y="949452"/>
                  </a:moveTo>
                  <a:lnTo>
                    <a:pt x="192024" y="981456"/>
                  </a:lnTo>
                  <a:lnTo>
                    <a:pt x="384048" y="681228"/>
                  </a:lnTo>
                  <a:lnTo>
                    <a:pt x="576072" y="605028"/>
                  </a:lnTo>
                  <a:lnTo>
                    <a:pt x="768096" y="470916"/>
                  </a:lnTo>
                  <a:lnTo>
                    <a:pt x="961644" y="477012"/>
                  </a:lnTo>
                  <a:lnTo>
                    <a:pt x="1153668" y="260604"/>
                  </a:lnTo>
                  <a:lnTo>
                    <a:pt x="1345692" y="99060"/>
                  </a:lnTo>
                  <a:lnTo>
                    <a:pt x="1537716" y="691896"/>
                  </a:lnTo>
                  <a:lnTo>
                    <a:pt x="1729740" y="487680"/>
                  </a:lnTo>
                  <a:lnTo>
                    <a:pt x="1921764" y="653796"/>
                  </a:lnTo>
                  <a:lnTo>
                    <a:pt x="2113787" y="466344"/>
                  </a:lnTo>
                  <a:lnTo>
                    <a:pt x="2307335" y="926592"/>
                  </a:lnTo>
                  <a:lnTo>
                    <a:pt x="2499359" y="964692"/>
                  </a:lnTo>
                  <a:lnTo>
                    <a:pt x="2691383" y="455676"/>
                  </a:lnTo>
                  <a:lnTo>
                    <a:pt x="2883407" y="534924"/>
                  </a:lnTo>
                  <a:lnTo>
                    <a:pt x="3075431" y="371856"/>
                  </a:lnTo>
                  <a:lnTo>
                    <a:pt x="3267455" y="352044"/>
                  </a:lnTo>
                  <a:lnTo>
                    <a:pt x="3459479" y="111252"/>
                  </a:lnTo>
                  <a:lnTo>
                    <a:pt x="3653028" y="0"/>
                  </a:lnTo>
                  <a:lnTo>
                    <a:pt x="3845052" y="594360"/>
                  </a:lnTo>
                  <a:lnTo>
                    <a:pt x="4037076" y="355092"/>
                  </a:lnTo>
                  <a:lnTo>
                    <a:pt x="4229100" y="417576"/>
                  </a:lnTo>
                  <a:lnTo>
                    <a:pt x="4421124" y="320040"/>
                  </a:lnTo>
                </a:path>
              </a:pathLst>
            </a:custGeom>
            <a:ln w="28956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7391400" y="3334511"/>
            <a:ext cx="4615180" cy="0"/>
          </a:xfrm>
          <a:custGeom>
            <a:avLst/>
            <a:gdLst/>
            <a:ahLst/>
            <a:cxnLst/>
            <a:rect l="l" t="t" r="r" b="b"/>
            <a:pathLst>
              <a:path w="4615180">
                <a:moveTo>
                  <a:pt x="0" y="0"/>
                </a:moveTo>
                <a:lnTo>
                  <a:pt x="46146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391400" y="3031235"/>
            <a:ext cx="4615180" cy="0"/>
          </a:xfrm>
          <a:custGeom>
            <a:avLst/>
            <a:gdLst/>
            <a:ahLst/>
            <a:cxnLst/>
            <a:rect l="l" t="t" r="r" b="b"/>
            <a:pathLst>
              <a:path w="4615180">
                <a:moveTo>
                  <a:pt x="0" y="0"/>
                </a:moveTo>
                <a:lnTo>
                  <a:pt x="461467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91400" y="5154167"/>
            <a:ext cx="4615180" cy="36830"/>
          </a:xfrm>
          <a:custGeom>
            <a:avLst/>
            <a:gdLst/>
            <a:ahLst/>
            <a:cxnLst/>
            <a:rect l="l" t="t" r="r" b="b"/>
            <a:pathLst>
              <a:path w="4615180" h="36829">
                <a:moveTo>
                  <a:pt x="0" y="0"/>
                </a:moveTo>
                <a:lnTo>
                  <a:pt x="4614672" y="0"/>
                </a:lnTo>
              </a:path>
              <a:path w="4615180" h="36829">
                <a:moveTo>
                  <a:pt x="0" y="0"/>
                </a:moveTo>
                <a:lnTo>
                  <a:pt x="0" y="36575"/>
                </a:lnTo>
              </a:path>
              <a:path w="4615180" h="36829">
                <a:moveTo>
                  <a:pt x="192024" y="0"/>
                </a:moveTo>
                <a:lnTo>
                  <a:pt x="192024" y="36575"/>
                </a:lnTo>
              </a:path>
              <a:path w="4615180" h="36829">
                <a:moveTo>
                  <a:pt x="385572" y="0"/>
                </a:moveTo>
                <a:lnTo>
                  <a:pt x="385572" y="36575"/>
                </a:lnTo>
              </a:path>
              <a:path w="4615180" h="36829">
                <a:moveTo>
                  <a:pt x="577596" y="0"/>
                </a:moveTo>
                <a:lnTo>
                  <a:pt x="577596" y="36575"/>
                </a:lnTo>
              </a:path>
              <a:path w="4615180" h="36829">
                <a:moveTo>
                  <a:pt x="769620" y="0"/>
                </a:moveTo>
                <a:lnTo>
                  <a:pt x="769620" y="36575"/>
                </a:lnTo>
              </a:path>
              <a:path w="4615180" h="36829">
                <a:moveTo>
                  <a:pt x="961644" y="0"/>
                </a:moveTo>
                <a:lnTo>
                  <a:pt x="961644" y="36575"/>
                </a:lnTo>
              </a:path>
              <a:path w="4615180" h="36829">
                <a:moveTo>
                  <a:pt x="1153668" y="0"/>
                </a:moveTo>
                <a:lnTo>
                  <a:pt x="1153668" y="36575"/>
                </a:lnTo>
              </a:path>
              <a:path w="4615180" h="36829">
                <a:moveTo>
                  <a:pt x="1345692" y="0"/>
                </a:moveTo>
                <a:lnTo>
                  <a:pt x="1345692" y="36575"/>
                </a:lnTo>
              </a:path>
              <a:path w="4615180" h="36829">
                <a:moveTo>
                  <a:pt x="1537716" y="0"/>
                </a:moveTo>
                <a:lnTo>
                  <a:pt x="1537716" y="36575"/>
                </a:lnTo>
              </a:path>
              <a:path w="4615180" h="36829">
                <a:moveTo>
                  <a:pt x="1731264" y="0"/>
                </a:moveTo>
                <a:lnTo>
                  <a:pt x="1731264" y="36575"/>
                </a:lnTo>
              </a:path>
              <a:path w="4615180" h="36829">
                <a:moveTo>
                  <a:pt x="1923288" y="0"/>
                </a:moveTo>
                <a:lnTo>
                  <a:pt x="1923288" y="36575"/>
                </a:lnTo>
              </a:path>
              <a:path w="4615180" h="36829">
                <a:moveTo>
                  <a:pt x="2115311" y="0"/>
                </a:moveTo>
                <a:lnTo>
                  <a:pt x="2115311" y="36575"/>
                </a:lnTo>
              </a:path>
              <a:path w="4615180" h="36829">
                <a:moveTo>
                  <a:pt x="2307335" y="0"/>
                </a:moveTo>
                <a:lnTo>
                  <a:pt x="2307335" y="36575"/>
                </a:lnTo>
              </a:path>
              <a:path w="4615180" h="36829">
                <a:moveTo>
                  <a:pt x="2499359" y="0"/>
                </a:moveTo>
                <a:lnTo>
                  <a:pt x="2499359" y="36575"/>
                </a:lnTo>
              </a:path>
              <a:path w="4615180" h="36829">
                <a:moveTo>
                  <a:pt x="2691383" y="0"/>
                </a:moveTo>
                <a:lnTo>
                  <a:pt x="2691383" y="36575"/>
                </a:lnTo>
              </a:path>
              <a:path w="4615180" h="36829">
                <a:moveTo>
                  <a:pt x="2883407" y="0"/>
                </a:moveTo>
                <a:lnTo>
                  <a:pt x="2883407" y="36575"/>
                </a:lnTo>
              </a:path>
              <a:path w="4615180" h="36829">
                <a:moveTo>
                  <a:pt x="3076955" y="0"/>
                </a:moveTo>
                <a:lnTo>
                  <a:pt x="3076955" y="36575"/>
                </a:lnTo>
              </a:path>
              <a:path w="4615180" h="36829">
                <a:moveTo>
                  <a:pt x="3268979" y="0"/>
                </a:moveTo>
                <a:lnTo>
                  <a:pt x="3268979" y="36575"/>
                </a:lnTo>
              </a:path>
              <a:path w="4615180" h="36829">
                <a:moveTo>
                  <a:pt x="3461004" y="0"/>
                </a:moveTo>
                <a:lnTo>
                  <a:pt x="3461004" y="36575"/>
                </a:lnTo>
              </a:path>
              <a:path w="4615180" h="36829">
                <a:moveTo>
                  <a:pt x="3653028" y="0"/>
                </a:moveTo>
                <a:lnTo>
                  <a:pt x="3653028" y="36575"/>
                </a:lnTo>
              </a:path>
              <a:path w="4615180" h="36829">
                <a:moveTo>
                  <a:pt x="3845052" y="0"/>
                </a:moveTo>
                <a:lnTo>
                  <a:pt x="3845052" y="36575"/>
                </a:lnTo>
              </a:path>
              <a:path w="4615180" h="36829">
                <a:moveTo>
                  <a:pt x="4037076" y="0"/>
                </a:moveTo>
                <a:lnTo>
                  <a:pt x="4037076" y="36575"/>
                </a:lnTo>
              </a:path>
              <a:path w="4615180" h="36829">
                <a:moveTo>
                  <a:pt x="4230624" y="0"/>
                </a:moveTo>
                <a:lnTo>
                  <a:pt x="4230624" y="36575"/>
                </a:lnTo>
              </a:path>
              <a:path w="4615180" h="36829">
                <a:moveTo>
                  <a:pt x="4422648" y="0"/>
                </a:moveTo>
                <a:lnTo>
                  <a:pt x="4422648" y="36575"/>
                </a:lnTo>
              </a:path>
              <a:path w="4615180" h="36829">
                <a:moveTo>
                  <a:pt x="4614672" y="0"/>
                </a:moveTo>
                <a:lnTo>
                  <a:pt x="4614672" y="36575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042150" y="506069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42150" y="475742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042150" y="445389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42150" y="4150614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42150" y="3847338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42150" y="354368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042150" y="3240404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042150" y="2937128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428865" y="5214744"/>
            <a:ext cx="4562475" cy="3816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R="5715" algn="r">
              <a:lnSpc>
                <a:spcPts val="955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Jan-96</a:t>
            </a:r>
            <a:endParaRPr sz="900">
              <a:latin typeface="Calibri"/>
              <a:cs typeface="Calibri"/>
            </a:endParaRPr>
          </a:p>
          <a:p>
            <a:pPr marL="12700" marR="5080" indent="34290" algn="r">
              <a:lnSpc>
                <a:spcPct val="1402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F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b-96 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r-96  Apr-96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May-96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Jun-96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Jul-96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Aug-96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Sep-96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Oct-96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Nov-96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Dec-96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Jan-97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Feb-97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r-97  Apr-97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May-97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Jun-97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Jul-97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Aug-97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Sep-97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Oct-97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Nov-97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Dec-97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44408" y="2634233"/>
            <a:ext cx="343090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Ridership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(Number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Passengers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thousands)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7416" y="265175"/>
            <a:ext cx="1624965" cy="914400"/>
          </a:xfrm>
          <a:custGeom>
            <a:avLst/>
            <a:gdLst/>
            <a:ahLst/>
            <a:cxnLst/>
            <a:rect l="l" t="t" r="r" b="b"/>
            <a:pathLst>
              <a:path w="1624965" h="914400">
                <a:moveTo>
                  <a:pt x="0" y="914400"/>
                </a:moveTo>
                <a:lnTo>
                  <a:pt x="1624584" y="914400"/>
                </a:lnTo>
                <a:lnTo>
                  <a:pt x="16245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2065" cy="1181100"/>
            <a:chOff x="0" y="0"/>
            <a:chExt cx="1282065" cy="1181100"/>
          </a:xfrm>
        </p:grpSpPr>
        <p:sp>
          <p:nvSpPr>
            <p:cNvPr id="4" name="object 4"/>
            <p:cNvSpPr/>
            <p:nvPr/>
          </p:nvSpPr>
          <p:spPr>
            <a:xfrm>
              <a:off x="313944" y="0"/>
              <a:ext cx="844550" cy="914400"/>
            </a:xfrm>
            <a:custGeom>
              <a:avLst/>
              <a:gdLst/>
              <a:ahLst/>
              <a:cxnLst/>
              <a:rect l="l" t="t" r="r" b="b"/>
              <a:pathLst>
                <a:path w="844550" h="914400">
                  <a:moveTo>
                    <a:pt x="844296" y="9144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422148" y="914400"/>
                  </a:lnTo>
                  <a:lnTo>
                    <a:pt x="844296" y="9144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82065" cy="1179830"/>
            </a:xfrm>
            <a:custGeom>
              <a:avLst/>
              <a:gdLst/>
              <a:ahLst/>
              <a:cxnLst/>
              <a:rect l="l" t="t" r="r" b="b"/>
              <a:pathLst>
                <a:path w="1282065" h="1179830">
                  <a:moveTo>
                    <a:pt x="871728" y="914400"/>
                  </a:moveTo>
                  <a:lnTo>
                    <a:pt x="44958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9580" y="914400"/>
                  </a:lnTo>
                  <a:lnTo>
                    <a:pt x="871728" y="914400"/>
                  </a:lnTo>
                  <a:close/>
                </a:path>
                <a:path w="1282065" h="1179830">
                  <a:moveTo>
                    <a:pt x="1281684" y="265176"/>
                  </a:moveTo>
                  <a:lnTo>
                    <a:pt x="859536" y="265176"/>
                  </a:lnTo>
                  <a:lnTo>
                    <a:pt x="1281684" y="1179576"/>
                  </a:lnTo>
                  <a:lnTo>
                    <a:pt x="1281684" y="26517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567416" y="266700"/>
            <a:ext cx="422275" cy="914400"/>
          </a:xfrm>
          <a:custGeom>
            <a:avLst/>
            <a:gdLst/>
            <a:ahLst/>
            <a:cxnLst/>
            <a:rect l="l" t="t" r="r" b="b"/>
            <a:pathLst>
              <a:path w="422275" h="914400">
                <a:moveTo>
                  <a:pt x="0" y="0"/>
                </a:moveTo>
                <a:lnTo>
                  <a:pt x="0" y="914400"/>
                </a:lnTo>
                <a:lnTo>
                  <a:pt x="422148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1796" y="6356603"/>
            <a:ext cx="8490585" cy="365760"/>
          </a:xfrm>
          <a:custGeom>
            <a:avLst/>
            <a:gdLst/>
            <a:ahLst/>
            <a:cxnLst/>
            <a:rect l="l" t="t" r="r" b="b"/>
            <a:pathLst>
              <a:path w="8490585" h="365759">
                <a:moveTo>
                  <a:pt x="8490204" y="0"/>
                </a:moveTo>
                <a:lnTo>
                  <a:pt x="172212" y="0"/>
                </a:lnTo>
                <a:lnTo>
                  <a:pt x="0" y="0"/>
                </a:lnTo>
                <a:lnTo>
                  <a:pt x="172212" y="365760"/>
                </a:lnTo>
                <a:lnTo>
                  <a:pt x="172212" y="364236"/>
                </a:lnTo>
                <a:lnTo>
                  <a:pt x="8490204" y="364236"/>
                </a:lnTo>
                <a:lnTo>
                  <a:pt x="8490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1683" y="265175"/>
            <a:ext cx="9286240" cy="9144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33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20"/>
              </a:spcBef>
            </a:pPr>
            <a:r>
              <a:rPr spc="-5" dirty="0"/>
              <a:t>Visualizing</a:t>
            </a:r>
            <a:r>
              <a:rPr spc="-20" dirty="0"/>
              <a:t> </a:t>
            </a:r>
            <a:r>
              <a:rPr spc="-5" dirty="0"/>
              <a:t>Time</a:t>
            </a:r>
            <a:r>
              <a:rPr spc="-15" dirty="0"/>
              <a:t> </a:t>
            </a:r>
            <a:r>
              <a:rPr spc="-10" dirty="0"/>
              <a:t>Series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2820161" y="265557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085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3189" y="3581780"/>
            <a:ext cx="227012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06120" marR="5080" indent="-69342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Adding</a:t>
            </a:r>
            <a:r>
              <a:rPr sz="3200" b="1" spc="-10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45" dirty="0">
                <a:solidFill>
                  <a:srgbClr val="0E6EC5"/>
                </a:solidFill>
                <a:latin typeface="Calibri"/>
                <a:cs typeface="Calibri"/>
              </a:rPr>
              <a:t>Trend </a:t>
            </a:r>
            <a:r>
              <a:rPr sz="3200" b="1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Lines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4709" y="1286637"/>
            <a:ext cx="1008316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Another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possibility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better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capturing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shape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 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</a:t>
            </a:r>
            <a:endParaRPr sz="20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trying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trend lines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(e.g.,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linear,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exponential,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cubic)</a:t>
            </a:r>
            <a:r>
              <a:rPr sz="2000" spc="-10" dirty="0">
                <a:latin typeface="Calibri"/>
                <a:cs typeface="Calibri"/>
              </a:rPr>
              <a:t> best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approximates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35096" y="4953000"/>
            <a:ext cx="3560445" cy="0"/>
          </a:xfrm>
          <a:custGeom>
            <a:avLst/>
            <a:gdLst/>
            <a:ahLst/>
            <a:cxnLst/>
            <a:rect l="l" t="t" r="r" b="b"/>
            <a:pathLst>
              <a:path w="3560445">
                <a:moveTo>
                  <a:pt x="0" y="0"/>
                </a:moveTo>
                <a:lnTo>
                  <a:pt x="35600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432047" y="3400044"/>
            <a:ext cx="3566160" cy="1325880"/>
            <a:chOff x="3432047" y="3400044"/>
            <a:chExt cx="3566160" cy="1325880"/>
          </a:xfrm>
        </p:grpSpPr>
        <p:sp>
          <p:nvSpPr>
            <p:cNvPr id="15" name="object 15"/>
            <p:cNvSpPr/>
            <p:nvPr/>
          </p:nvSpPr>
          <p:spPr>
            <a:xfrm>
              <a:off x="3435095" y="3448812"/>
              <a:ext cx="3560445" cy="1203960"/>
            </a:xfrm>
            <a:custGeom>
              <a:avLst/>
              <a:gdLst/>
              <a:ahLst/>
              <a:cxnLst/>
              <a:rect l="l" t="t" r="r" b="b"/>
              <a:pathLst>
                <a:path w="3560445" h="1203960">
                  <a:moveTo>
                    <a:pt x="0" y="1203960"/>
                  </a:moveTo>
                  <a:lnTo>
                    <a:pt x="3560063" y="1203960"/>
                  </a:lnTo>
                </a:path>
                <a:path w="3560445" h="1203960">
                  <a:moveTo>
                    <a:pt x="0" y="903732"/>
                  </a:moveTo>
                  <a:lnTo>
                    <a:pt x="3560063" y="903732"/>
                  </a:lnTo>
                </a:path>
                <a:path w="3560445" h="1203960">
                  <a:moveTo>
                    <a:pt x="0" y="601980"/>
                  </a:moveTo>
                  <a:lnTo>
                    <a:pt x="3560063" y="601980"/>
                  </a:lnTo>
                </a:path>
                <a:path w="3560445" h="1203960">
                  <a:moveTo>
                    <a:pt x="0" y="301751"/>
                  </a:moveTo>
                  <a:lnTo>
                    <a:pt x="3560063" y="301751"/>
                  </a:lnTo>
                </a:path>
                <a:path w="3560445" h="1203960">
                  <a:moveTo>
                    <a:pt x="0" y="0"/>
                  </a:moveTo>
                  <a:lnTo>
                    <a:pt x="3560063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6525" y="3414522"/>
              <a:ext cx="3537585" cy="1297305"/>
            </a:xfrm>
            <a:custGeom>
              <a:avLst/>
              <a:gdLst/>
              <a:ahLst/>
              <a:cxnLst/>
              <a:rect l="l" t="t" r="r" b="b"/>
              <a:pathLst>
                <a:path w="3537584" h="1297304">
                  <a:moveTo>
                    <a:pt x="0" y="774191"/>
                  </a:moveTo>
                  <a:lnTo>
                    <a:pt x="22860" y="906779"/>
                  </a:lnTo>
                  <a:lnTo>
                    <a:pt x="44196" y="376427"/>
                  </a:lnTo>
                  <a:lnTo>
                    <a:pt x="67056" y="618744"/>
                  </a:lnTo>
                  <a:lnTo>
                    <a:pt x="89915" y="373379"/>
                  </a:lnTo>
                  <a:lnTo>
                    <a:pt x="111251" y="542544"/>
                  </a:lnTo>
                  <a:lnTo>
                    <a:pt x="134112" y="426719"/>
                  </a:lnTo>
                  <a:lnTo>
                    <a:pt x="156972" y="315467"/>
                  </a:lnTo>
                  <a:lnTo>
                    <a:pt x="179832" y="943355"/>
                  </a:lnTo>
                  <a:lnTo>
                    <a:pt x="201168" y="749807"/>
                  </a:lnTo>
                  <a:lnTo>
                    <a:pt x="224027" y="822959"/>
                  </a:lnTo>
                  <a:lnTo>
                    <a:pt x="246887" y="615695"/>
                  </a:lnTo>
                  <a:lnTo>
                    <a:pt x="268224" y="914400"/>
                  </a:lnTo>
                  <a:lnTo>
                    <a:pt x="291084" y="1001267"/>
                  </a:lnTo>
                  <a:lnTo>
                    <a:pt x="313944" y="499871"/>
                  </a:lnTo>
                  <a:lnTo>
                    <a:pt x="335279" y="402335"/>
                  </a:lnTo>
                  <a:lnTo>
                    <a:pt x="358139" y="509015"/>
                  </a:lnTo>
                  <a:lnTo>
                    <a:pt x="381000" y="902207"/>
                  </a:lnTo>
                  <a:lnTo>
                    <a:pt x="402336" y="481583"/>
                  </a:lnTo>
                  <a:lnTo>
                    <a:pt x="425196" y="341375"/>
                  </a:lnTo>
                  <a:lnTo>
                    <a:pt x="448056" y="781811"/>
                  </a:lnTo>
                  <a:lnTo>
                    <a:pt x="470915" y="621791"/>
                  </a:lnTo>
                  <a:lnTo>
                    <a:pt x="492251" y="544067"/>
                  </a:lnTo>
                  <a:lnTo>
                    <a:pt x="515112" y="524255"/>
                  </a:lnTo>
                  <a:lnTo>
                    <a:pt x="537972" y="778763"/>
                  </a:lnTo>
                  <a:lnTo>
                    <a:pt x="559308" y="909827"/>
                  </a:lnTo>
                  <a:lnTo>
                    <a:pt x="582168" y="580644"/>
                  </a:lnTo>
                  <a:lnTo>
                    <a:pt x="605027" y="400811"/>
                  </a:lnTo>
                  <a:lnTo>
                    <a:pt x="626363" y="460247"/>
                  </a:lnTo>
                  <a:lnTo>
                    <a:pt x="649224" y="512063"/>
                  </a:lnTo>
                  <a:lnTo>
                    <a:pt x="672084" y="435863"/>
                  </a:lnTo>
                  <a:lnTo>
                    <a:pt x="693420" y="341375"/>
                  </a:lnTo>
                  <a:lnTo>
                    <a:pt x="716279" y="827532"/>
                  </a:lnTo>
                  <a:lnTo>
                    <a:pt x="739139" y="707135"/>
                  </a:lnTo>
                  <a:lnTo>
                    <a:pt x="762000" y="755903"/>
                  </a:lnTo>
                  <a:lnTo>
                    <a:pt x="783336" y="736091"/>
                  </a:lnTo>
                  <a:lnTo>
                    <a:pt x="806196" y="992123"/>
                  </a:lnTo>
                  <a:lnTo>
                    <a:pt x="829056" y="976883"/>
                  </a:lnTo>
                  <a:lnTo>
                    <a:pt x="850391" y="481583"/>
                  </a:lnTo>
                  <a:lnTo>
                    <a:pt x="873251" y="585215"/>
                  </a:lnTo>
                  <a:lnTo>
                    <a:pt x="896112" y="589788"/>
                  </a:lnTo>
                  <a:lnTo>
                    <a:pt x="917448" y="673607"/>
                  </a:lnTo>
                  <a:lnTo>
                    <a:pt x="940308" y="534923"/>
                  </a:lnTo>
                  <a:lnTo>
                    <a:pt x="963168" y="475488"/>
                  </a:lnTo>
                  <a:lnTo>
                    <a:pt x="984503" y="809244"/>
                  </a:lnTo>
                  <a:lnTo>
                    <a:pt x="1007363" y="669035"/>
                  </a:lnTo>
                  <a:lnTo>
                    <a:pt x="1030224" y="672083"/>
                  </a:lnTo>
                  <a:lnTo>
                    <a:pt x="1053084" y="661415"/>
                  </a:lnTo>
                  <a:lnTo>
                    <a:pt x="1074420" y="1014983"/>
                  </a:lnTo>
                  <a:lnTo>
                    <a:pt x="1097279" y="1092708"/>
                  </a:lnTo>
                  <a:lnTo>
                    <a:pt x="1120139" y="638555"/>
                  </a:lnTo>
                  <a:lnTo>
                    <a:pt x="1141476" y="737615"/>
                  </a:lnTo>
                  <a:lnTo>
                    <a:pt x="1164336" y="678179"/>
                  </a:lnTo>
                  <a:lnTo>
                    <a:pt x="1187196" y="694944"/>
                  </a:lnTo>
                  <a:lnTo>
                    <a:pt x="1208532" y="649223"/>
                  </a:lnTo>
                  <a:lnTo>
                    <a:pt x="1231391" y="524255"/>
                  </a:lnTo>
                  <a:lnTo>
                    <a:pt x="1254252" y="979932"/>
                  </a:lnTo>
                  <a:lnTo>
                    <a:pt x="1275588" y="867155"/>
                  </a:lnTo>
                  <a:lnTo>
                    <a:pt x="1298448" y="827532"/>
                  </a:lnTo>
                  <a:lnTo>
                    <a:pt x="1321308" y="851915"/>
                  </a:lnTo>
                  <a:lnTo>
                    <a:pt x="1342644" y="1264920"/>
                  </a:lnTo>
                  <a:lnTo>
                    <a:pt x="1365503" y="1296923"/>
                  </a:lnTo>
                  <a:lnTo>
                    <a:pt x="1388364" y="999744"/>
                  </a:lnTo>
                  <a:lnTo>
                    <a:pt x="1411224" y="925067"/>
                  </a:lnTo>
                  <a:lnTo>
                    <a:pt x="1432560" y="792479"/>
                  </a:lnTo>
                  <a:lnTo>
                    <a:pt x="1455420" y="797051"/>
                  </a:lnTo>
                  <a:lnTo>
                    <a:pt x="1478279" y="583691"/>
                  </a:lnTo>
                  <a:lnTo>
                    <a:pt x="1499615" y="422147"/>
                  </a:lnTo>
                  <a:lnTo>
                    <a:pt x="1522476" y="1010411"/>
                  </a:lnTo>
                  <a:lnTo>
                    <a:pt x="1545336" y="807719"/>
                  </a:lnTo>
                  <a:lnTo>
                    <a:pt x="1566672" y="973835"/>
                  </a:lnTo>
                  <a:lnTo>
                    <a:pt x="1589532" y="786383"/>
                  </a:lnTo>
                  <a:lnTo>
                    <a:pt x="1612391" y="1243583"/>
                  </a:lnTo>
                  <a:lnTo>
                    <a:pt x="1633727" y="1280159"/>
                  </a:lnTo>
                  <a:lnTo>
                    <a:pt x="1656588" y="775715"/>
                  </a:lnTo>
                  <a:lnTo>
                    <a:pt x="1679448" y="854963"/>
                  </a:lnTo>
                  <a:lnTo>
                    <a:pt x="1702308" y="691895"/>
                  </a:lnTo>
                  <a:lnTo>
                    <a:pt x="1723644" y="673607"/>
                  </a:lnTo>
                  <a:lnTo>
                    <a:pt x="1746503" y="434339"/>
                  </a:lnTo>
                  <a:lnTo>
                    <a:pt x="1769364" y="323088"/>
                  </a:lnTo>
                  <a:lnTo>
                    <a:pt x="1790700" y="912876"/>
                  </a:lnTo>
                  <a:lnTo>
                    <a:pt x="1813560" y="675132"/>
                  </a:lnTo>
                  <a:lnTo>
                    <a:pt x="1836420" y="737615"/>
                  </a:lnTo>
                  <a:lnTo>
                    <a:pt x="1857756" y="641603"/>
                  </a:lnTo>
                  <a:lnTo>
                    <a:pt x="1880615" y="981455"/>
                  </a:lnTo>
                  <a:lnTo>
                    <a:pt x="1903476" y="1219200"/>
                  </a:lnTo>
                  <a:lnTo>
                    <a:pt x="1924812" y="704088"/>
                  </a:lnTo>
                  <a:lnTo>
                    <a:pt x="1947672" y="598932"/>
                  </a:lnTo>
                  <a:lnTo>
                    <a:pt x="1970532" y="571500"/>
                  </a:lnTo>
                  <a:lnTo>
                    <a:pt x="1993391" y="597407"/>
                  </a:lnTo>
                  <a:lnTo>
                    <a:pt x="2014727" y="384047"/>
                  </a:lnTo>
                  <a:lnTo>
                    <a:pt x="2037588" y="454151"/>
                  </a:lnTo>
                  <a:lnTo>
                    <a:pt x="2060448" y="832103"/>
                  </a:lnTo>
                  <a:lnTo>
                    <a:pt x="2081784" y="649223"/>
                  </a:lnTo>
                  <a:lnTo>
                    <a:pt x="2104644" y="611123"/>
                  </a:lnTo>
                  <a:lnTo>
                    <a:pt x="2127504" y="566927"/>
                  </a:lnTo>
                  <a:lnTo>
                    <a:pt x="2148840" y="938783"/>
                  </a:lnTo>
                  <a:lnTo>
                    <a:pt x="2171700" y="1014983"/>
                  </a:lnTo>
                  <a:lnTo>
                    <a:pt x="2194560" y="588263"/>
                  </a:lnTo>
                  <a:lnTo>
                    <a:pt x="2215896" y="576071"/>
                  </a:lnTo>
                  <a:lnTo>
                    <a:pt x="2238756" y="566927"/>
                  </a:lnTo>
                  <a:lnTo>
                    <a:pt x="2261616" y="539495"/>
                  </a:lnTo>
                  <a:lnTo>
                    <a:pt x="2282952" y="387095"/>
                  </a:lnTo>
                  <a:lnTo>
                    <a:pt x="2305812" y="413003"/>
                  </a:lnTo>
                  <a:lnTo>
                    <a:pt x="2328672" y="926591"/>
                  </a:lnTo>
                  <a:lnTo>
                    <a:pt x="2351532" y="630935"/>
                  </a:lnTo>
                  <a:lnTo>
                    <a:pt x="2372868" y="560832"/>
                  </a:lnTo>
                  <a:lnTo>
                    <a:pt x="2395728" y="582167"/>
                  </a:lnTo>
                  <a:lnTo>
                    <a:pt x="2418588" y="1025651"/>
                  </a:lnTo>
                  <a:lnTo>
                    <a:pt x="2439924" y="911351"/>
                  </a:lnTo>
                  <a:lnTo>
                    <a:pt x="2462784" y="457200"/>
                  </a:lnTo>
                  <a:lnTo>
                    <a:pt x="2485644" y="377951"/>
                  </a:lnTo>
                  <a:lnTo>
                    <a:pt x="2506979" y="347471"/>
                  </a:lnTo>
                  <a:lnTo>
                    <a:pt x="2529840" y="321563"/>
                  </a:lnTo>
                  <a:lnTo>
                    <a:pt x="2552700" y="254507"/>
                  </a:lnTo>
                  <a:lnTo>
                    <a:pt x="2574036" y="188975"/>
                  </a:lnTo>
                  <a:lnTo>
                    <a:pt x="2596896" y="600455"/>
                  </a:lnTo>
                  <a:lnTo>
                    <a:pt x="2619756" y="370331"/>
                  </a:lnTo>
                  <a:lnTo>
                    <a:pt x="2642616" y="364235"/>
                  </a:lnTo>
                  <a:lnTo>
                    <a:pt x="2663952" y="335279"/>
                  </a:lnTo>
                  <a:lnTo>
                    <a:pt x="2686812" y="812291"/>
                  </a:lnTo>
                  <a:lnTo>
                    <a:pt x="2709672" y="841247"/>
                  </a:lnTo>
                  <a:lnTo>
                    <a:pt x="2731008" y="323088"/>
                  </a:lnTo>
                  <a:lnTo>
                    <a:pt x="2753868" y="300227"/>
                  </a:lnTo>
                  <a:lnTo>
                    <a:pt x="2776728" y="265175"/>
                  </a:lnTo>
                  <a:lnTo>
                    <a:pt x="2798064" y="225551"/>
                  </a:lnTo>
                  <a:lnTo>
                    <a:pt x="2820924" y="144779"/>
                  </a:lnTo>
                  <a:lnTo>
                    <a:pt x="2843784" y="30479"/>
                  </a:lnTo>
                  <a:lnTo>
                    <a:pt x="2865120" y="775715"/>
                  </a:lnTo>
                  <a:lnTo>
                    <a:pt x="2887979" y="409955"/>
                  </a:lnTo>
                  <a:lnTo>
                    <a:pt x="2910840" y="374903"/>
                  </a:lnTo>
                  <a:lnTo>
                    <a:pt x="2933700" y="358139"/>
                  </a:lnTo>
                  <a:lnTo>
                    <a:pt x="2955036" y="697991"/>
                  </a:lnTo>
                  <a:lnTo>
                    <a:pt x="2977896" y="681227"/>
                  </a:lnTo>
                  <a:lnTo>
                    <a:pt x="3000756" y="306323"/>
                  </a:lnTo>
                  <a:lnTo>
                    <a:pt x="3022091" y="263651"/>
                  </a:lnTo>
                  <a:lnTo>
                    <a:pt x="3044952" y="231647"/>
                  </a:lnTo>
                  <a:lnTo>
                    <a:pt x="3067812" y="344423"/>
                  </a:lnTo>
                  <a:lnTo>
                    <a:pt x="3089148" y="222503"/>
                  </a:lnTo>
                  <a:lnTo>
                    <a:pt x="3112007" y="295655"/>
                  </a:lnTo>
                  <a:lnTo>
                    <a:pt x="3134868" y="736091"/>
                  </a:lnTo>
                  <a:lnTo>
                    <a:pt x="3156204" y="460247"/>
                  </a:lnTo>
                  <a:lnTo>
                    <a:pt x="3179064" y="548639"/>
                  </a:lnTo>
                  <a:lnTo>
                    <a:pt x="3201924" y="341375"/>
                  </a:lnTo>
                  <a:lnTo>
                    <a:pt x="3224783" y="669035"/>
                  </a:lnTo>
                  <a:lnTo>
                    <a:pt x="3246120" y="713232"/>
                  </a:lnTo>
                  <a:lnTo>
                    <a:pt x="3268979" y="236219"/>
                  </a:lnTo>
                  <a:lnTo>
                    <a:pt x="3291840" y="187451"/>
                  </a:lnTo>
                  <a:lnTo>
                    <a:pt x="3313176" y="178307"/>
                  </a:lnTo>
                  <a:lnTo>
                    <a:pt x="3336035" y="140207"/>
                  </a:lnTo>
                  <a:lnTo>
                    <a:pt x="3358896" y="0"/>
                  </a:lnTo>
                  <a:lnTo>
                    <a:pt x="3380231" y="73151"/>
                  </a:lnTo>
                  <a:lnTo>
                    <a:pt x="3403092" y="438911"/>
                  </a:lnTo>
                  <a:lnTo>
                    <a:pt x="3425952" y="152400"/>
                  </a:lnTo>
                  <a:lnTo>
                    <a:pt x="3447288" y="220979"/>
                  </a:lnTo>
                  <a:lnTo>
                    <a:pt x="3470148" y="123443"/>
                  </a:lnTo>
                  <a:lnTo>
                    <a:pt x="3493007" y="589788"/>
                  </a:lnTo>
                  <a:lnTo>
                    <a:pt x="3514344" y="579119"/>
                  </a:lnTo>
                  <a:lnTo>
                    <a:pt x="3537204" y="137160"/>
                  </a:lnTo>
                </a:path>
              </a:pathLst>
            </a:custGeom>
            <a:ln w="28956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435096" y="3148583"/>
            <a:ext cx="3560445" cy="0"/>
          </a:xfrm>
          <a:custGeom>
            <a:avLst/>
            <a:gdLst/>
            <a:ahLst/>
            <a:cxnLst/>
            <a:rect l="l" t="t" r="r" b="b"/>
            <a:pathLst>
              <a:path w="3560445">
                <a:moveTo>
                  <a:pt x="0" y="0"/>
                </a:moveTo>
                <a:lnTo>
                  <a:pt x="35600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5096" y="5254752"/>
            <a:ext cx="3560445" cy="35560"/>
          </a:xfrm>
          <a:custGeom>
            <a:avLst/>
            <a:gdLst/>
            <a:ahLst/>
            <a:cxnLst/>
            <a:rect l="l" t="t" r="r" b="b"/>
            <a:pathLst>
              <a:path w="3560445" h="35560">
                <a:moveTo>
                  <a:pt x="0" y="0"/>
                </a:moveTo>
                <a:lnTo>
                  <a:pt x="3560063" y="0"/>
                </a:lnTo>
              </a:path>
              <a:path w="3560445" h="35560">
                <a:moveTo>
                  <a:pt x="0" y="0"/>
                </a:moveTo>
                <a:lnTo>
                  <a:pt x="0" y="35052"/>
                </a:lnTo>
              </a:path>
              <a:path w="3560445" h="35560">
                <a:moveTo>
                  <a:pt x="179831" y="0"/>
                </a:moveTo>
                <a:lnTo>
                  <a:pt x="179831" y="35052"/>
                </a:lnTo>
              </a:path>
              <a:path w="3560445" h="35560">
                <a:moveTo>
                  <a:pt x="358139" y="0"/>
                </a:moveTo>
                <a:lnTo>
                  <a:pt x="358139" y="35052"/>
                </a:lnTo>
              </a:path>
              <a:path w="3560445" h="35560">
                <a:moveTo>
                  <a:pt x="537971" y="0"/>
                </a:moveTo>
                <a:lnTo>
                  <a:pt x="537971" y="35052"/>
                </a:lnTo>
              </a:path>
              <a:path w="3560445" h="35560">
                <a:moveTo>
                  <a:pt x="716279" y="0"/>
                </a:moveTo>
                <a:lnTo>
                  <a:pt x="716279" y="35052"/>
                </a:lnTo>
              </a:path>
              <a:path w="3560445" h="35560">
                <a:moveTo>
                  <a:pt x="896112" y="0"/>
                </a:moveTo>
                <a:lnTo>
                  <a:pt x="896112" y="35052"/>
                </a:lnTo>
              </a:path>
              <a:path w="3560445" h="35560">
                <a:moveTo>
                  <a:pt x="1074419" y="0"/>
                </a:moveTo>
                <a:lnTo>
                  <a:pt x="1074419" y="35052"/>
                </a:lnTo>
              </a:path>
              <a:path w="3560445" h="35560">
                <a:moveTo>
                  <a:pt x="1254252" y="0"/>
                </a:moveTo>
                <a:lnTo>
                  <a:pt x="1254252" y="35052"/>
                </a:lnTo>
              </a:path>
              <a:path w="3560445" h="35560">
                <a:moveTo>
                  <a:pt x="1432559" y="0"/>
                </a:moveTo>
                <a:lnTo>
                  <a:pt x="1432559" y="35052"/>
                </a:lnTo>
              </a:path>
              <a:path w="3560445" h="35560">
                <a:moveTo>
                  <a:pt x="1612391" y="0"/>
                </a:moveTo>
                <a:lnTo>
                  <a:pt x="1612391" y="35052"/>
                </a:lnTo>
              </a:path>
              <a:path w="3560445" h="35560">
                <a:moveTo>
                  <a:pt x="1790700" y="0"/>
                </a:moveTo>
                <a:lnTo>
                  <a:pt x="1790700" y="35052"/>
                </a:lnTo>
              </a:path>
              <a:path w="3560445" h="35560">
                <a:moveTo>
                  <a:pt x="1970531" y="0"/>
                </a:moveTo>
                <a:lnTo>
                  <a:pt x="1970531" y="35052"/>
                </a:lnTo>
              </a:path>
              <a:path w="3560445" h="35560">
                <a:moveTo>
                  <a:pt x="2150364" y="0"/>
                </a:moveTo>
                <a:lnTo>
                  <a:pt x="2150364" y="35052"/>
                </a:lnTo>
              </a:path>
              <a:path w="3560445" h="35560">
                <a:moveTo>
                  <a:pt x="2328671" y="0"/>
                </a:moveTo>
                <a:lnTo>
                  <a:pt x="2328671" y="35052"/>
                </a:lnTo>
              </a:path>
              <a:path w="3560445" h="35560">
                <a:moveTo>
                  <a:pt x="2508504" y="0"/>
                </a:moveTo>
                <a:lnTo>
                  <a:pt x="2508504" y="35052"/>
                </a:lnTo>
              </a:path>
              <a:path w="3560445" h="35560">
                <a:moveTo>
                  <a:pt x="2686812" y="0"/>
                </a:moveTo>
                <a:lnTo>
                  <a:pt x="2686812" y="35052"/>
                </a:lnTo>
              </a:path>
              <a:path w="3560445" h="35560">
                <a:moveTo>
                  <a:pt x="2866643" y="0"/>
                </a:moveTo>
                <a:lnTo>
                  <a:pt x="2866643" y="35052"/>
                </a:lnTo>
              </a:path>
              <a:path w="3560445" h="35560">
                <a:moveTo>
                  <a:pt x="3044952" y="0"/>
                </a:moveTo>
                <a:lnTo>
                  <a:pt x="3044952" y="35052"/>
                </a:lnTo>
              </a:path>
              <a:path w="3560445" h="35560">
                <a:moveTo>
                  <a:pt x="3224783" y="0"/>
                </a:moveTo>
                <a:lnTo>
                  <a:pt x="3224783" y="35052"/>
                </a:lnTo>
              </a:path>
              <a:path w="3560445" h="35560">
                <a:moveTo>
                  <a:pt x="3403092" y="0"/>
                </a:moveTo>
                <a:lnTo>
                  <a:pt x="3403092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85338" y="5160391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85338" y="4859528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85338" y="455866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85338" y="4257802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85338" y="3957066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5338" y="3656203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5338" y="335534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5338" y="3054477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86963" y="5315155"/>
            <a:ext cx="3543935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5405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n-91</a:t>
            </a:r>
            <a:endParaRPr sz="900">
              <a:latin typeface="Calibri"/>
              <a:cs typeface="Calibri"/>
            </a:endParaRPr>
          </a:p>
          <a:p>
            <a:pPr marL="12700" marR="5080" indent="34290" algn="just">
              <a:lnSpc>
                <a:spcPct val="1306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p-91 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May-92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Jan-93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Sep-93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May-94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Jan-95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Sep-95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May-96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Jan-97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Sep-97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May-98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Jan-99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Sep-99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May-00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Jan-01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Sep-01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May-02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Jan-03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Sep-03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83838" y="2534538"/>
            <a:ext cx="2585085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89000" marR="5080" indent="-876300">
              <a:lnSpc>
                <a:spcPct val="102099"/>
              </a:lnSpc>
              <a:spcBef>
                <a:spcPts val="6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Ridership (Number of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Passengers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-3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thousands)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51064" y="4942332"/>
            <a:ext cx="4011295" cy="0"/>
          </a:xfrm>
          <a:custGeom>
            <a:avLst/>
            <a:gdLst/>
            <a:ahLst/>
            <a:cxnLst/>
            <a:rect l="l" t="t" r="r" b="b"/>
            <a:pathLst>
              <a:path w="4011295">
                <a:moveTo>
                  <a:pt x="0" y="0"/>
                </a:moveTo>
                <a:lnTo>
                  <a:pt x="401116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7744968" y="3328415"/>
            <a:ext cx="4022090" cy="1376680"/>
            <a:chOff x="7744968" y="3328415"/>
            <a:chExt cx="4022090" cy="1376680"/>
          </a:xfrm>
        </p:grpSpPr>
        <p:sp>
          <p:nvSpPr>
            <p:cNvPr id="31" name="object 31"/>
            <p:cNvSpPr/>
            <p:nvPr/>
          </p:nvSpPr>
          <p:spPr>
            <a:xfrm>
              <a:off x="7751064" y="3378707"/>
              <a:ext cx="4011295" cy="1251585"/>
            </a:xfrm>
            <a:custGeom>
              <a:avLst/>
              <a:gdLst/>
              <a:ahLst/>
              <a:cxnLst/>
              <a:rect l="l" t="t" r="r" b="b"/>
              <a:pathLst>
                <a:path w="4011295" h="1251585">
                  <a:moveTo>
                    <a:pt x="0" y="1251203"/>
                  </a:moveTo>
                  <a:lnTo>
                    <a:pt x="4011167" y="1251203"/>
                  </a:lnTo>
                </a:path>
                <a:path w="4011295" h="1251585">
                  <a:moveTo>
                    <a:pt x="0" y="937259"/>
                  </a:moveTo>
                  <a:lnTo>
                    <a:pt x="4011167" y="937259"/>
                  </a:lnTo>
                </a:path>
                <a:path w="4011295" h="1251585">
                  <a:moveTo>
                    <a:pt x="0" y="624839"/>
                  </a:moveTo>
                  <a:lnTo>
                    <a:pt x="4011167" y="624839"/>
                  </a:lnTo>
                </a:path>
                <a:path w="4011295" h="1251585">
                  <a:moveTo>
                    <a:pt x="0" y="312419"/>
                  </a:moveTo>
                  <a:lnTo>
                    <a:pt x="4011167" y="312419"/>
                  </a:lnTo>
                </a:path>
                <a:path w="4011295" h="1251585">
                  <a:moveTo>
                    <a:pt x="0" y="0"/>
                  </a:moveTo>
                  <a:lnTo>
                    <a:pt x="4011167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62494" y="3342893"/>
              <a:ext cx="3987165" cy="1347470"/>
            </a:xfrm>
            <a:custGeom>
              <a:avLst/>
              <a:gdLst/>
              <a:ahLst/>
              <a:cxnLst/>
              <a:rect l="l" t="t" r="r" b="b"/>
              <a:pathLst>
                <a:path w="3987165" h="1347470">
                  <a:moveTo>
                    <a:pt x="0" y="803147"/>
                  </a:moveTo>
                  <a:lnTo>
                    <a:pt x="25907" y="941831"/>
                  </a:lnTo>
                  <a:lnTo>
                    <a:pt x="50291" y="391667"/>
                  </a:lnTo>
                  <a:lnTo>
                    <a:pt x="76200" y="643127"/>
                  </a:lnTo>
                  <a:lnTo>
                    <a:pt x="102107" y="387095"/>
                  </a:lnTo>
                  <a:lnTo>
                    <a:pt x="126491" y="563879"/>
                  </a:lnTo>
                  <a:lnTo>
                    <a:pt x="152400" y="441959"/>
                  </a:lnTo>
                  <a:lnTo>
                    <a:pt x="176783" y="327659"/>
                  </a:lnTo>
                  <a:lnTo>
                    <a:pt x="202691" y="979931"/>
                  </a:lnTo>
                  <a:lnTo>
                    <a:pt x="227075" y="778763"/>
                  </a:lnTo>
                  <a:lnTo>
                    <a:pt x="252983" y="854963"/>
                  </a:lnTo>
                  <a:lnTo>
                    <a:pt x="278891" y="640079"/>
                  </a:lnTo>
                  <a:lnTo>
                    <a:pt x="303275" y="950975"/>
                  </a:lnTo>
                  <a:lnTo>
                    <a:pt x="329183" y="1040891"/>
                  </a:lnTo>
                  <a:lnTo>
                    <a:pt x="353567" y="518159"/>
                  </a:lnTo>
                  <a:lnTo>
                    <a:pt x="379475" y="417575"/>
                  </a:lnTo>
                  <a:lnTo>
                    <a:pt x="403859" y="528827"/>
                  </a:lnTo>
                  <a:lnTo>
                    <a:pt x="429767" y="937259"/>
                  </a:lnTo>
                  <a:lnTo>
                    <a:pt x="454151" y="499871"/>
                  </a:lnTo>
                  <a:lnTo>
                    <a:pt x="480059" y="353567"/>
                  </a:lnTo>
                  <a:lnTo>
                    <a:pt x="505967" y="810767"/>
                  </a:lnTo>
                  <a:lnTo>
                    <a:pt x="530351" y="646175"/>
                  </a:lnTo>
                  <a:lnTo>
                    <a:pt x="556259" y="565403"/>
                  </a:lnTo>
                  <a:lnTo>
                    <a:pt x="580644" y="544067"/>
                  </a:lnTo>
                  <a:lnTo>
                    <a:pt x="606551" y="809243"/>
                  </a:lnTo>
                  <a:lnTo>
                    <a:pt x="630935" y="944879"/>
                  </a:lnTo>
                  <a:lnTo>
                    <a:pt x="656844" y="603503"/>
                  </a:lnTo>
                  <a:lnTo>
                    <a:pt x="681227" y="416051"/>
                  </a:lnTo>
                  <a:lnTo>
                    <a:pt x="707135" y="478535"/>
                  </a:lnTo>
                  <a:lnTo>
                    <a:pt x="733044" y="531875"/>
                  </a:lnTo>
                  <a:lnTo>
                    <a:pt x="757427" y="454151"/>
                  </a:lnTo>
                  <a:lnTo>
                    <a:pt x="783335" y="355091"/>
                  </a:lnTo>
                  <a:lnTo>
                    <a:pt x="807720" y="859535"/>
                  </a:lnTo>
                  <a:lnTo>
                    <a:pt x="833627" y="734567"/>
                  </a:lnTo>
                  <a:lnTo>
                    <a:pt x="858011" y="786383"/>
                  </a:lnTo>
                  <a:lnTo>
                    <a:pt x="883920" y="763523"/>
                  </a:lnTo>
                  <a:lnTo>
                    <a:pt x="908303" y="1031747"/>
                  </a:lnTo>
                  <a:lnTo>
                    <a:pt x="934211" y="1014983"/>
                  </a:lnTo>
                  <a:lnTo>
                    <a:pt x="960120" y="501395"/>
                  </a:lnTo>
                  <a:lnTo>
                    <a:pt x="984503" y="608075"/>
                  </a:lnTo>
                  <a:lnTo>
                    <a:pt x="1010411" y="612647"/>
                  </a:lnTo>
                  <a:lnTo>
                    <a:pt x="1034796" y="699515"/>
                  </a:lnTo>
                  <a:lnTo>
                    <a:pt x="1060703" y="556259"/>
                  </a:lnTo>
                  <a:lnTo>
                    <a:pt x="1085087" y="495299"/>
                  </a:lnTo>
                  <a:lnTo>
                    <a:pt x="1110996" y="839723"/>
                  </a:lnTo>
                  <a:lnTo>
                    <a:pt x="1135379" y="694943"/>
                  </a:lnTo>
                  <a:lnTo>
                    <a:pt x="1161287" y="697991"/>
                  </a:lnTo>
                  <a:lnTo>
                    <a:pt x="1187196" y="687323"/>
                  </a:lnTo>
                  <a:lnTo>
                    <a:pt x="1211579" y="1054607"/>
                  </a:lnTo>
                  <a:lnTo>
                    <a:pt x="1237487" y="1135379"/>
                  </a:lnTo>
                  <a:lnTo>
                    <a:pt x="1261872" y="664463"/>
                  </a:lnTo>
                  <a:lnTo>
                    <a:pt x="1287779" y="766571"/>
                  </a:lnTo>
                  <a:lnTo>
                    <a:pt x="1312163" y="704087"/>
                  </a:lnTo>
                  <a:lnTo>
                    <a:pt x="1338072" y="722375"/>
                  </a:lnTo>
                  <a:lnTo>
                    <a:pt x="1362455" y="673607"/>
                  </a:lnTo>
                  <a:lnTo>
                    <a:pt x="1388363" y="544067"/>
                  </a:lnTo>
                  <a:lnTo>
                    <a:pt x="1414272" y="1018031"/>
                  </a:lnTo>
                  <a:lnTo>
                    <a:pt x="1438655" y="900683"/>
                  </a:lnTo>
                  <a:lnTo>
                    <a:pt x="1464563" y="859535"/>
                  </a:lnTo>
                  <a:lnTo>
                    <a:pt x="1488948" y="885443"/>
                  </a:lnTo>
                  <a:lnTo>
                    <a:pt x="1514855" y="1315211"/>
                  </a:lnTo>
                  <a:lnTo>
                    <a:pt x="1539239" y="1347215"/>
                  </a:lnTo>
                  <a:lnTo>
                    <a:pt x="1565148" y="1037843"/>
                  </a:lnTo>
                  <a:lnTo>
                    <a:pt x="1589531" y="960119"/>
                  </a:lnTo>
                  <a:lnTo>
                    <a:pt x="1615439" y="822959"/>
                  </a:lnTo>
                  <a:lnTo>
                    <a:pt x="1641348" y="827531"/>
                  </a:lnTo>
                  <a:lnTo>
                    <a:pt x="1665731" y="605027"/>
                  </a:lnTo>
                  <a:lnTo>
                    <a:pt x="1691639" y="438911"/>
                  </a:lnTo>
                  <a:lnTo>
                    <a:pt x="1716024" y="1050035"/>
                  </a:lnTo>
                  <a:lnTo>
                    <a:pt x="1741931" y="838199"/>
                  </a:lnTo>
                  <a:lnTo>
                    <a:pt x="1766315" y="1010411"/>
                  </a:lnTo>
                  <a:lnTo>
                    <a:pt x="1792224" y="816863"/>
                  </a:lnTo>
                  <a:lnTo>
                    <a:pt x="1816607" y="1292351"/>
                  </a:lnTo>
                  <a:lnTo>
                    <a:pt x="1842515" y="1330451"/>
                  </a:lnTo>
                  <a:lnTo>
                    <a:pt x="1868424" y="806195"/>
                  </a:lnTo>
                  <a:lnTo>
                    <a:pt x="1892807" y="888491"/>
                  </a:lnTo>
                  <a:lnTo>
                    <a:pt x="1918715" y="719327"/>
                  </a:lnTo>
                  <a:lnTo>
                    <a:pt x="1943100" y="699515"/>
                  </a:lnTo>
                  <a:lnTo>
                    <a:pt x="1969007" y="451103"/>
                  </a:lnTo>
                  <a:lnTo>
                    <a:pt x="1993391" y="336803"/>
                  </a:lnTo>
                  <a:lnTo>
                    <a:pt x="2019300" y="949451"/>
                  </a:lnTo>
                  <a:lnTo>
                    <a:pt x="2045207" y="702563"/>
                  </a:lnTo>
                  <a:lnTo>
                    <a:pt x="2069591" y="766571"/>
                  </a:lnTo>
                  <a:lnTo>
                    <a:pt x="2095500" y="665987"/>
                  </a:lnTo>
                  <a:lnTo>
                    <a:pt x="2119883" y="1019555"/>
                  </a:lnTo>
                  <a:lnTo>
                    <a:pt x="2145791" y="1266443"/>
                  </a:lnTo>
                  <a:lnTo>
                    <a:pt x="2170176" y="731519"/>
                  </a:lnTo>
                  <a:lnTo>
                    <a:pt x="2196083" y="621791"/>
                  </a:lnTo>
                  <a:lnTo>
                    <a:pt x="2220467" y="592835"/>
                  </a:lnTo>
                  <a:lnTo>
                    <a:pt x="2246376" y="620267"/>
                  </a:lnTo>
                  <a:lnTo>
                    <a:pt x="2272283" y="397763"/>
                  </a:lnTo>
                  <a:lnTo>
                    <a:pt x="2296667" y="470915"/>
                  </a:lnTo>
                  <a:lnTo>
                    <a:pt x="2322576" y="865631"/>
                  </a:lnTo>
                  <a:lnTo>
                    <a:pt x="2346959" y="675131"/>
                  </a:lnTo>
                  <a:lnTo>
                    <a:pt x="2372867" y="635507"/>
                  </a:lnTo>
                  <a:lnTo>
                    <a:pt x="2397252" y="588263"/>
                  </a:lnTo>
                  <a:lnTo>
                    <a:pt x="2423159" y="975359"/>
                  </a:lnTo>
                  <a:lnTo>
                    <a:pt x="2447544" y="1053083"/>
                  </a:lnTo>
                  <a:lnTo>
                    <a:pt x="2473452" y="611123"/>
                  </a:lnTo>
                  <a:lnTo>
                    <a:pt x="2499359" y="598931"/>
                  </a:lnTo>
                  <a:lnTo>
                    <a:pt x="2523744" y="588263"/>
                  </a:lnTo>
                  <a:lnTo>
                    <a:pt x="2549652" y="559307"/>
                  </a:lnTo>
                  <a:lnTo>
                    <a:pt x="2574035" y="402335"/>
                  </a:lnTo>
                  <a:lnTo>
                    <a:pt x="2599944" y="428243"/>
                  </a:lnTo>
                  <a:lnTo>
                    <a:pt x="2624328" y="961643"/>
                  </a:lnTo>
                  <a:lnTo>
                    <a:pt x="2650235" y="655319"/>
                  </a:lnTo>
                  <a:lnTo>
                    <a:pt x="2674620" y="582167"/>
                  </a:lnTo>
                  <a:lnTo>
                    <a:pt x="2700528" y="605027"/>
                  </a:lnTo>
                  <a:lnTo>
                    <a:pt x="2726435" y="1065275"/>
                  </a:lnTo>
                  <a:lnTo>
                    <a:pt x="2750820" y="947927"/>
                  </a:lnTo>
                  <a:lnTo>
                    <a:pt x="2776728" y="473963"/>
                  </a:lnTo>
                  <a:lnTo>
                    <a:pt x="2801111" y="393191"/>
                  </a:lnTo>
                  <a:lnTo>
                    <a:pt x="2827020" y="361187"/>
                  </a:lnTo>
                  <a:lnTo>
                    <a:pt x="2851404" y="333755"/>
                  </a:lnTo>
                  <a:lnTo>
                    <a:pt x="2877311" y="263651"/>
                  </a:lnTo>
                  <a:lnTo>
                    <a:pt x="2901696" y="196595"/>
                  </a:lnTo>
                  <a:lnTo>
                    <a:pt x="2927604" y="624839"/>
                  </a:lnTo>
                  <a:lnTo>
                    <a:pt x="2953511" y="384047"/>
                  </a:lnTo>
                  <a:lnTo>
                    <a:pt x="2977896" y="377951"/>
                  </a:lnTo>
                  <a:lnTo>
                    <a:pt x="3003804" y="348995"/>
                  </a:lnTo>
                  <a:lnTo>
                    <a:pt x="3028187" y="844295"/>
                  </a:lnTo>
                  <a:lnTo>
                    <a:pt x="3054096" y="874775"/>
                  </a:lnTo>
                  <a:lnTo>
                    <a:pt x="3078479" y="336803"/>
                  </a:lnTo>
                  <a:lnTo>
                    <a:pt x="3104387" y="310895"/>
                  </a:lnTo>
                  <a:lnTo>
                    <a:pt x="3128772" y="275843"/>
                  </a:lnTo>
                  <a:lnTo>
                    <a:pt x="3154679" y="234695"/>
                  </a:lnTo>
                  <a:lnTo>
                    <a:pt x="3180587" y="150875"/>
                  </a:lnTo>
                  <a:lnTo>
                    <a:pt x="3204972" y="32003"/>
                  </a:lnTo>
                  <a:lnTo>
                    <a:pt x="3230879" y="806195"/>
                  </a:lnTo>
                  <a:lnTo>
                    <a:pt x="3255263" y="425195"/>
                  </a:lnTo>
                  <a:lnTo>
                    <a:pt x="3281172" y="390143"/>
                  </a:lnTo>
                  <a:lnTo>
                    <a:pt x="3305555" y="371855"/>
                  </a:lnTo>
                  <a:lnTo>
                    <a:pt x="3331463" y="723899"/>
                  </a:lnTo>
                  <a:lnTo>
                    <a:pt x="3355848" y="707135"/>
                  </a:lnTo>
                  <a:lnTo>
                    <a:pt x="3381755" y="316991"/>
                  </a:lnTo>
                  <a:lnTo>
                    <a:pt x="3407663" y="272795"/>
                  </a:lnTo>
                  <a:lnTo>
                    <a:pt x="3432048" y="240791"/>
                  </a:lnTo>
                  <a:lnTo>
                    <a:pt x="3457955" y="358139"/>
                  </a:lnTo>
                  <a:lnTo>
                    <a:pt x="3482339" y="231647"/>
                  </a:lnTo>
                  <a:lnTo>
                    <a:pt x="3508248" y="307847"/>
                  </a:lnTo>
                  <a:lnTo>
                    <a:pt x="3532631" y="763523"/>
                  </a:lnTo>
                  <a:lnTo>
                    <a:pt x="3558539" y="478535"/>
                  </a:lnTo>
                  <a:lnTo>
                    <a:pt x="3582924" y="569975"/>
                  </a:lnTo>
                  <a:lnTo>
                    <a:pt x="3608831" y="355091"/>
                  </a:lnTo>
                  <a:lnTo>
                    <a:pt x="3634739" y="694943"/>
                  </a:lnTo>
                  <a:lnTo>
                    <a:pt x="3659124" y="740663"/>
                  </a:lnTo>
                  <a:lnTo>
                    <a:pt x="3685031" y="245363"/>
                  </a:lnTo>
                  <a:lnTo>
                    <a:pt x="3709415" y="193547"/>
                  </a:lnTo>
                  <a:lnTo>
                    <a:pt x="3735324" y="184403"/>
                  </a:lnTo>
                  <a:lnTo>
                    <a:pt x="3759707" y="146303"/>
                  </a:lnTo>
                  <a:lnTo>
                    <a:pt x="3785615" y="0"/>
                  </a:lnTo>
                  <a:lnTo>
                    <a:pt x="3811524" y="76200"/>
                  </a:lnTo>
                  <a:lnTo>
                    <a:pt x="3835907" y="455675"/>
                  </a:lnTo>
                  <a:lnTo>
                    <a:pt x="3861815" y="158495"/>
                  </a:lnTo>
                  <a:lnTo>
                    <a:pt x="3886200" y="230123"/>
                  </a:lnTo>
                  <a:lnTo>
                    <a:pt x="3912107" y="129539"/>
                  </a:lnTo>
                  <a:lnTo>
                    <a:pt x="3936491" y="612647"/>
                  </a:lnTo>
                  <a:lnTo>
                    <a:pt x="3962400" y="601979"/>
                  </a:lnTo>
                  <a:lnTo>
                    <a:pt x="3986783" y="141731"/>
                  </a:lnTo>
                </a:path>
              </a:pathLst>
            </a:custGeom>
            <a:ln w="28956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762494" y="3521201"/>
              <a:ext cx="3987165" cy="601980"/>
            </a:xfrm>
            <a:custGeom>
              <a:avLst/>
              <a:gdLst/>
              <a:ahLst/>
              <a:cxnLst/>
              <a:rect l="l" t="t" r="r" b="b"/>
              <a:pathLst>
                <a:path w="3987165" h="601979">
                  <a:moveTo>
                    <a:pt x="0" y="405384"/>
                  </a:moveTo>
                  <a:lnTo>
                    <a:pt x="10667" y="406908"/>
                  </a:lnTo>
                  <a:lnTo>
                    <a:pt x="19811" y="409956"/>
                  </a:lnTo>
                  <a:lnTo>
                    <a:pt x="28955" y="413004"/>
                  </a:lnTo>
                  <a:lnTo>
                    <a:pt x="38100" y="414528"/>
                  </a:lnTo>
                  <a:lnTo>
                    <a:pt x="47244" y="417575"/>
                  </a:lnTo>
                  <a:lnTo>
                    <a:pt x="57911" y="419100"/>
                  </a:lnTo>
                  <a:lnTo>
                    <a:pt x="67055" y="422148"/>
                  </a:lnTo>
                  <a:lnTo>
                    <a:pt x="76200" y="425196"/>
                  </a:lnTo>
                  <a:lnTo>
                    <a:pt x="85344" y="426720"/>
                  </a:lnTo>
                  <a:lnTo>
                    <a:pt x="96011" y="429768"/>
                  </a:lnTo>
                  <a:lnTo>
                    <a:pt x="105155" y="431292"/>
                  </a:lnTo>
                  <a:lnTo>
                    <a:pt x="114300" y="434340"/>
                  </a:lnTo>
                  <a:lnTo>
                    <a:pt x="123444" y="437388"/>
                  </a:lnTo>
                  <a:lnTo>
                    <a:pt x="132587" y="438912"/>
                  </a:lnTo>
                  <a:lnTo>
                    <a:pt x="143255" y="441960"/>
                  </a:lnTo>
                  <a:lnTo>
                    <a:pt x="152400" y="443484"/>
                  </a:lnTo>
                  <a:lnTo>
                    <a:pt x="161544" y="446531"/>
                  </a:lnTo>
                  <a:lnTo>
                    <a:pt x="170687" y="448056"/>
                  </a:lnTo>
                  <a:lnTo>
                    <a:pt x="179831" y="451104"/>
                  </a:lnTo>
                  <a:lnTo>
                    <a:pt x="190500" y="452628"/>
                  </a:lnTo>
                  <a:lnTo>
                    <a:pt x="199644" y="455675"/>
                  </a:lnTo>
                  <a:lnTo>
                    <a:pt x="208787" y="457200"/>
                  </a:lnTo>
                  <a:lnTo>
                    <a:pt x="217931" y="458724"/>
                  </a:lnTo>
                  <a:lnTo>
                    <a:pt x="228600" y="461772"/>
                  </a:lnTo>
                  <a:lnTo>
                    <a:pt x="237744" y="463296"/>
                  </a:lnTo>
                  <a:lnTo>
                    <a:pt x="246887" y="466344"/>
                  </a:lnTo>
                  <a:lnTo>
                    <a:pt x="256031" y="467868"/>
                  </a:lnTo>
                  <a:lnTo>
                    <a:pt x="265175" y="470916"/>
                  </a:lnTo>
                  <a:lnTo>
                    <a:pt x="275844" y="472440"/>
                  </a:lnTo>
                  <a:lnTo>
                    <a:pt x="284987" y="473964"/>
                  </a:lnTo>
                  <a:lnTo>
                    <a:pt x="294131" y="477012"/>
                  </a:lnTo>
                  <a:lnTo>
                    <a:pt x="303275" y="478536"/>
                  </a:lnTo>
                  <a:lnTo>
                    <a:pt x="312420" y="480060"/>
                  </a:lnTo>
                  <a:lnTo>
                    <a:pt x="323087" y="483108"/>
                  </a:lnTo>
                  <a:lnTo>
                    <a:pt x="332231" y="484631"/>
                  </a:lnTo>
                  <a:lnTo>
                    <a:pt x="341375" y="486156"/>
                  </a:lnTo>
                  <a:lnTo>
                    <a:pt x="350520" y="487680"/>
                  </a:lnTo>
                  <a:lnTo>
                    <a:pt x="361187" y="490728"/>
                  </a:lnTo>
                  <a:lnTo>
                    <a:pt x="370331" y="492252"/>
                  </a:lnTo>
                  <a:lnTo>
                    <a:pt x="379475" y="493775"/>
                  </a:lnTo>
                  <a:lnTo>
                    <a:pt x="388620" y="495300"/>
                  </a:lnTo>
                  <a:lnTo>
                    <a:pt x="397763" y="498348"/>
                  </a:lnTo>
                  <a:lnTo>
                    <a:pt x="408431" y="499872"/>
                  </a:lnTo>
                  <a:lnTo>
                    <a:pt x="417575" y="501396"/>
                  </a:lnTo>
                  <a:lnTo>
                    <a:pt x="426720" y="502920"/>
                  </a:lnTo>
                  <a:lnTo>
                    <a:pt x="435863" y="504444"/>
                  </a:lnTo>
                  <a:lnTo>
                    <a:pt x="445007" y="507492"/>
                  </a:lnTo>
                  <a:lnTo>
                    <a:pt x="455675" y="509016"/>
                  </a:lnTo>
                  <a:lnTo>
                    <a:pt x="464820" y="510540"/>
                  </a:lnTo>
                  <a:lnTo>
                    <a:pt x="473963" y="512064"/>
                  </a:lnTo>
                  <a:lnTo>
                    <a:pt x="483107" y="513588"/>
                  </a:lnTo>
                  <a:lnTo>
                    <a:pt x="493775" y="515112"/>
                  </a:lnTo>
                  <a:lnTo>
                    <a:pt x="502920" y="518160"/>
                  </a:lnTo>
                  <a:lnTo>
                    <a:pt x="512063" y="519684"/>
                  </a:lnTo>
                  <a:lnTo>
                    <a:pt x="521207" y="521208"/>
                  </a:lnTo>
                  <a:lnTo>
                    <a:pt x="530351" y="522731"/>
                  </a:lnTo>
                  <a:lnTo>
                    <a:pt x="541020" y="524256"/>
                  </a:lnTo>
                  <a:lnTo>
                    <a:pt x="550163" y="525780"/>
                  </a:lnTo>
                  <a:lnTo>
                    <a:pt x="559307" y="527304"/>
                  </a:lnTo>
                  <a:lnTo>
                    <a:pt x="568451" y="528828"/>
                  </a:lnTo>
                  <a:lnTo>
                    <a:pt x="577596" y="530352"/>
                  </a:lnTo>
                  <a:lnTo>
                    <a:pt x="588263" y="531876"/>
                  </a:lnTo>
                  <a:lnTo>
                    <a:pt x="597407" y="533400"/>
                  </a:lnTo>
                  <a:lnTo>
                    <a:pt x="606551" y="534924"/>
                  </a:lnTo>
                  <a:lnTo>
                    <a:pt x="615696" y="536448"/>
                  </a:lnTo>
                  <a:lnTo>
                    <a:pt x="624839" y="537972"/>
                  </a:lnTo>
                  <a:lnTo>
                    <a:pt x="635507" y="539496"/>
                  </a:lnTo>
                  <a:lnTo>
                    <a:pt x="644651" y="541020"/>
                  </a:lnTo>
                  <a:lnTo>
                    <a:pt x="653796" y="542544"/>
                  </a:lnTo>
                  <a:lnTo>
                    <a:pt x="662939" y="544068"/>
                  </a:lnTo>
                  <a:lnTo>
                    <a:pt x="673607" y="544068"/>
                  </a:lnTo>
                  <a:lnTo>
                    <a:pt x="682751" y="545592"/>
                  </a:lnTo>
                  <a:lnTo>
                    <a:pt x="691896" y="547116"/>
                  </a:lnTo>
                  <a:lnTo>
                    <a:pt x="701039" y="548640"/>
                  </a:lnTo>
                  <a:lnTo>
                    <a:pt x="710183" y="550164"/>
                  </a:lnTo>
                  <a:lnTo>
                    <a:pt x="720851" y="551688"/>
                  </a:lnTo>
                  <a:lnTo>
                    <a:pt x="729996" y="553212"/>
                  </a:lnTo>
                  <a:lnTo>
                    <a:pt x="739139" y="554736"/>
                  </a:lnTo>
                  <a:lnTo>
                    <a:pt x="748283" y="554736"/>
                  </a:lnTo>
                  <a:lnTo>
                    <a:pt x="757427" y="556260"/>
                  </a:lnTo>
                  <a:lnTo>
                    <a:pt x="768096" y="557784"/>
                  </a:lnTo>
                  <a:lnTo>
                    <a:pt x="777239" y="559308"/>
                  </a:lnTo>
                  <a:lnTo>
                    <a:pt x="786383" y="560832"/>
                  </a:lnTo>
                  <a:lnTo>
                    <a:pt x="795527" y="560832"/>
                  </a:lnTo>
                  <a:lnTo>
                    <a:pt x="806196" y="562356"/>
                  </a:lnTo>
                  <a:lnTo>
                    <a:pt x="815339" y="563880"/>
                  </a:lnTo>
                  <a:lnTo>
                    <a:pt x="824483" y="565404"/>
                  </a:lnTo>
                  <a:lnTo>
                    <a:pt x="833627" y="565404"/>
                  </a:lnTo>
                  <a:lnTo>
                    <a:pt x="842772" y="566928"/>
                  </a:lnTo>
                  <a:lnTo>
                    <a:pt x="853439" y="568452"/>
                  </a:lnTo>
                  <a:lnTo>
                    <a:pt x="862583" y="568452"/>
                  </a:lnTo>
                  <a:lnTo>
                    <a:pt x="871727" y="569976"/>
                  </a:lnTo>
                  <a:lnTo>
                    <a:pt x="880872" y="571500"/>
                  </a:lnTo>
                  <a:lnTo>
                    <a:pt x="890015" y="571500"/>
                  </a:lnTo>
                  <a:lnTo>
                    <a:pt x="900683" y="573024"/>
                  </a:lnTo>
                  <a:lnTo>
                    <a:pt x="909827" y="574548"/>
                  </a:lnTo>
                  <a:lnTo>
                    <a:pt x="918972" y="574548"/>
                  </a:lnTo>
                  <a:lnTo>
                    <a:pt x="928115" y="576072"/>
                  </a:lnTo>
                  <a:lnTo>
                    <a:pt x="938783" y="576072"/>
                  </a:lnTo>
                  <a:lnTo>
                    <a:pt x="947927" y="577596"/>
                  </a:lnTo>
                  <a:lnTo>
                    <a:pt x="957072" y="579120"/>
                  </a:lnTo>
                  <a:lnTo>
                    <a:pt x="966215" y="579120"/>
                  </a:lnTo>
                  <a:lnTo>
                    <a:pt x="975359" y="580644"/>
                  </a:lnTo>
                  <a:lnTo>
                    <a:pt x="986027" y="580644"/>
                  </a:lnTo>
                  <a:lnTo>
                    <a:pt x="995172" y="582168"/>
                  </a:lnTo>
                  <a:lnTo>
                    <a:pt x="1004315" y="582168"/>
                  </a:lnTo>
                  <a:lnTo>
                    <a:pt x="1013459" y="583692"/>
                  </a:lnTo>
                  <a:lnTo>
                    <a:pt x="1022603" y="583692"/>
                  </a:lnTo>
                  <a:lnTo>
                    <a:pt x="1033272" y="585216"/>
                  </a:lnTo>
                  <a:lnTo>
                    <a:pt x="1042415" y="585216"/>
                  </a:lnTo>
                  <a:lnTo>
                    <a:pt x="1051559" y="586740"/>
                  </a:lnTo>
                  <a:lnTo>
                    <a:pt x="1060703" y="586740"/>
                  </a:lnTo>
                  <a:lnTo>
                    <a:pt x="1071372" y="588264"/>
                  </a:lnTo>
                  <a:lnTo>
                    <a:pt x="1080515" y="588264"/>
                  </a:lnTo>
                  <a:lnTo>
                    <a:pt x="1089659" y="589788"/>
                  </a:lnTo>
                  <a:lnTo>
                    <a:pt x="1098803" y="589788"/>
                  </a:lnTo>
                  <a:lnTo>
                    <a:pt x="1107948" y="589788"/>
                  </a:lnTo>
                  <a:lnTo>
                    <a:pt x="1118615" y="591312"/>
                  </a:lnTo>
                  <a:lnTo>
                    <a:pt x="1127759" y="591312"/>
                  </a:lnTo>
                  <a:lnTo>
                    <a:pt x="1136903" y="591312"/>
                  </a:lnTo>
                  <a:lnTo>
                    <a:pt x="1146048" y="592836"/>
                  </a:lnTo>
                  <a:lnTo>
                    <a:pt x="1155191" y="592836"/>
                  </a:lnTo>
                  <a:lnTo>
                    <a:pt x="1165859" y="594360"/>
                  </a:lnTo>
                  <a:lnTo>
                    <a:pt x="1175003" y="594360"/>
                  </a:lnTo>
                  <a:lnTo>
                    <a:pt x="1184148" y="594360"/>
                  </a:lnTo>
                  <a:lnTo>
                    <a:pt x="1193291" y="594360"/>
                  </a:lnTo>
                  <a:lnTo>
                    <a:pt x="1203959" y="595884"/>
                  </a:lnTo>
                  <a:lnTo>
                    <a:pt x="1213103" y="595884"/>
                  </a:lnTo>
                  <a:lnTo>
                    <a:pt x="1222248" y="595884"/>
                  </a:lnTo>
                  <a:lnTo>
                    <a:pt x="1231391" y="597408"/>
                  </a:lnTo>
                  <a:lnTo>
                    <a:pt x="1240535" y="597408"/>
                  </a:lnTo>
                  <a:lnTo>
                    <a:pt x="1251203" y="597408"/>
                  </a:lnTo>
                  <a:lnTo>
                    <a:pt x="1260348" y="597408"/>
                  </a:lnTo>
                  <a:lnTo>
                    <a:pt x="1269491" y="597408"/>
                  </a:lnTo>
                  <a:lnTo>
                    <a:pt x="1278635" y="598932"/>
                  </a:lnTo>
                  <a:lnTo>
                    <a:pt x="1287779" y="598932"/>
                  </a:lnTo>
                  <a:lnTo>
                    <a:pt x="1298448" y="598932"/>
                  </a:lnTo>
                  <a:lnTo>
                    <a:pt x="1307591" y="598932"/>
                  </a:lnTo>
                  <a:lnTo>
                    <a:pt x="1316735" y="598932"/>
                  </a:lnTo>
                  <a:lnTo>
                    <a:pt x="1325879" y="600456"/>
                  </a:lnTo>
                  <a:lnTo>
                    <a:pt x="1431035" y="600456"/>
                  </a:lnTo>
                  <a:lnTo>
                    <a:pt x="1440179" y="601980"/>
                  </a:lnTo>
                  <a:lnTo>
                    <a:pt x="1449324" y="601980"/>
                  </a:lnTo>
                  <a:lnTo>
                    <a:pt x="1458467" y="601980"/>
                  </a:lnTo>
                  <a:lnTo>
                    <a:pt x="1469135" y="600456"/>
                  </a:lnTo>
                  <a:lnTo>
                    <a:pt x="1572767" y="600456"/>
                  </a:lnTo>
                  <a:lnTo>
                    <a:pt x="1581911" y="598932"/>
                  </a:lnTo>
                  <a:lnTo>
                    <a:pt x="1629155" y="598932"/>
                  </a:lnTo>
                  <a:lnTo>
                    <a:pt x="1638300" y="597408"/>
                  </a:lnTo>
                  <a:lnTo>
                    <a:pt x="1648967" y="597408"/>
                  </a:lnTo>
                  <a:lnTo>
                    <a:pt x="1658111" y="597408"/>
                  </a:lnTo>
                  <a:lnTo>
                    <a:pt x="1667255" y="597408"/>
                  </a:lnTo>
                  <a:lnTo>
                    <a:pt x="1676400" y="595884"/>
                  </a:lnTo>
                  <a:lnTo>
                    <a:pt x="1685544" y="595884"/>
                  </a:lnTo>
                  <a:lnTo>
                    <a:pt x="1696211" y="595884"/>
                  </a:lnTo>
                  <a:lnTo>
                    <a:pt x="1705355" y="595884"/>
                  </a:lnTo>
                  <a:lnTo>
                    <a:pt x="1714500" y="594360"/>
                  </a:lnTo>
                  <a:lnTo>
                    <a:pt x="1723644" y="594360"/>
                  </a:lnTo>
                  <a:lnTo>
                    <a:pt x="1734311" y="594360"/>
                  </a:lnTo>
                  <a:lnTo>
                    <a:pt x="1743455" y="592836"/>
                  </a:lnTo>
                  <a:lnTo>
                    <a:pt x="1752600" y="592836"/>
                  </a:lnTo>
                  <a:lnTo>
                    <a:pt x="1761744" y="592836"/>
                  </a:lnTo>
                  <a:lnTo>
                    <a:pt x="1770887" y="591312"/>
                  </a:lnTo>
                  <a:lnTo>
                    <a:pt x="1781555" y="591312"/>
                  </a:lnTo>
                  <a:lnTo>
                    <a:pt x="1790700" y="589788"/>
                  </a:lnTo>
                  <a:lnTo>
                    <a:pt x="1799844" y="589788"/>
                  </a:lnTo>
                  <a:lnTo>
                    <a:pt x="1808987" y="589788"/>
                  </a:lnTo>
                  <a:lnTo>
                    <a:pt x="1818131" y="588264"/>
                  </a:lnTo>
                  <a:lnTo>
                    <a:pt x="1828800" y="588264"/>
                  </a:lnTo>
                  <a:lnTo>
                    <a:pt x="1837944" y="586740"/>
                  </a:lnTo>
                  <a:lnTo>
                    <a:pt x="1847087" y="586740"/>
                  </a:lnTo>
                  <a:lnTo>
                    <a:pt x="1856231" y="585216"/>
                  </a:lnTo>
                  <a:lnTo>
                    <a:pt x="1866900" y="585216"/>
                  </a:lnTo>
                  <a:lnTo>
                    <a:pt x="1876044" y="583692"/>
                  </a:lnTo>
                  <a:lnTo>
                    <a:pt x="1885187" y="583692"/>
                  </a:lnTo>
                  <a:lnTo>
                    <a:pt x="1894331" y="582168"/>
                  </a:lnTo>
                  <a:lnTo>
                    <a:pt x="1903476" y="582168"/>
                  </a:lnTo>
                  <a:lnTo>
                    <a:pt x="1914144" y="580644"/>
                  </a:lnTo>
                  <a:lnTo>
                    <a:pt x="1923287" y="580644"/>
                  </a:lnTo>
                  <a:lnTo>
                    <a:pt x="1932431" y="579120"/>
                  </a:lnTo>
                  <a:lnTo>
                    <a:pt x="1941576" y="579120"/>
                  </a:lnTo>
                  <a:lnTo>
                    <a:pt x="1950720" y="577596"/>
                  </a:lnTo>
                  <a:lnTo>
                    <a:pt x="1961387" y="577596"/>
                  </a:lnTo>
                  <a:lnTo>
                    <a:pt x="1970531" y="576072"/>
                  </a:lnTo>
                  <a:lnTo>
                    <a:pt x="1979676" y="574548"/>
                  </a:lnTo>
                  <a:lnTo>
                    <a:pt x="1988820" y="574548"/>
                  </a:lnTo>
                  <a:lnTo>
                    <a:pt x="1999487" y="573024"/>
                  </a:lnTo>
                  <a:lnTo>
                    <a:pt x="2008631" y="571500"/>
                  </a:lnTo>
                  <a:lnTo>
                    <a:pt x="2017776" y="571500"/>
                  </a:lnTo>
                  <a:lnTo>
                    <a:pt x="2026920" y="569976"/>
                  </a:lnTo>
                  <a:lnTo>
                    <a:pt x="2036063" y="568452"/>
                  </a:lnTo>
                  <a:lnTo>
                    <a:pt x="2046731" y="568452"/>
                  </a:lnTo>
                  <a:lnTo>
                    <a:pt x="2055876" y="566928"/>
                  </a:lnTo>
                  <a:lnTo>
                    <a:pt x="2065020" y="565404"/>
                  </a:lnTo>
                  <a:lnTo>
                    <a:pt x="2074163" y="565404"/>
                  </a:lnTo>
                  <a:lnTo>
                    <a:pt x="2083307" y="563880"/>
                  </a:lnTo>
                  <a:lnTo>
                    <a:pt x="2093976" y="562356"/>
                  </a:lnTo>
                  <a:lnTo>
                    <a:pt x="2103120" y="560832"/>
                  </a:lnTo>
                  <a:lnTo>
                    <a:pt x="2112263" y="560832"/>
                  </a:lnTo>
                  <a:lnTo>
                    <a:pt x="2121407" y="559308"/>
                  </a:lnTo>
                  <a:lnTo>
                    <a:pt x="2130552" y="557784"/>
                  </a:lnTo>
                  <a:lnTo>
                    <a:pt x="2141220" y="556260"/>
                  </a:lnTo>
                  <a:lnTo>
                    <a:pt x="2150363" y="554736"/>
                  </a:lnTo>
                  <a:lnTo>
                    <a:pt x="2159507" y="554736"/>
                  </a:lnTo>
                  <a:lnTo>
                    <a:pt x="2168652" y="553212"/>
                  </a:lnTo>
                  <a:lnTo>
                    <a:pt x="2179320" y="551688"/>
                  </a:lnTo>
                  <a:lnTo>
                    <a:pt x="2188463" y="550164"/>
                  </a:lnTo>
                  <a:lnTo>
                    <a:pt x="2197607" y="548640"/>
                  </a:lnTo>
                  <a:lnTo>
                    <a:pt x="2206752" y="547116"/>
                  </a:lnTo>
                  <a:lnTo>
                    <a:pt x="2215896" y="547116"/>
                  </a:lnTo>
                  <a:lnTo>
                    <a:pt x="2226563" y="545592"/>
                  </a:lnTo>
                  <a:lnTo>
                    <a:pt x="2235707" y="544068"/>
                  </a:lnTo>
                  <a:lnTo>
                    <a:pt x="2244852" y="542544"/>
                  </a:lnTo>
                  <a:lnTo>
                    <a:pt x="2253996" y="541020"/>
                  </a:lnTo>
                  <a:lnTo>
                    <a:pt x="2263139" y="539496"/>
                  </a:lnTo>
                  <a:lnTo>
                    <a:pt x="2273807" y="537972"/>
                  </a:lnTo>
                  <a:lnTo>
                    <a:pt x="2282952" y="536448"/>
                  </a:lnTo>
                  <a:lnTo>
                    <a:pt x="2292096" y="534924"/>
                  </a:lnTo>
                  <a:lnTo>
                    <a:pt x="2301239" y="533400"/>
                  </a:lnTo>
                  <a:lnTo>
                    <a:pt x="2311907" y="531876"/>
                  </a:lnTo>
                  <a:lnTo>
                    <a:pt x="2321052" y="530352"/>
                  </a:lnTo>
                  <a:lnTo>
                    <a:pt x="2330196" y="528828"/>
                  </a:lnTo>
                  <a:lnTo>
                    <a:pt x="2339339" y="527304"/>
                  </a:lnTo>
                  <a:lnTo>
                    <a:pt x="2348483" y="525780"/>
                  </a:lnTo>
                  <a:lnTo>
                    <a:pt x="2359152" y="524256"/>
                  </a:lnTo>
                  <a:lnTo>
                    <a:pt x="2368296" y="522731"/>
                  </a:lnTo>
                  <a:lnTo>
                    <a:pt x="2377439" y="521208"/>
                  </a:lnTo>
                  <a:lnTo>
                    <a:pt x="2386583" y="519684"/>
                  </a:lnTo>
                  <a:lnTo>
                    <a:pt x="2395728" y="518160"/>
                  </a:lnTo>
                  <a:lnTo>
                    <a:pt x="2406396" y="515112"/>
                  </a:lnTo>
                  <a:lnTo>
                    <a:pt x="2415539" y="513588"/>
                  </a:lnTo>
                  <a:lnTo>
                    <a:pt x="2424683" y="512064"/>
                  </a:lnTo>
                  <a:lnTo>
                    <a:pt x="2433828" y="510540"/>
                  </a:lnTo>
                  <a:lnTo>
                    <a:pt x="2444496" y="509016"/>
                  </a:lnTo>
                  <a:lnTo>
                    <a:pt x="2453639" y="507492"/>
                  </a:lnTo>
                  <a:lnTo>
                    <a:pt x="2462783" y="505968"/>
                  </a:lnTo>
                  <a:lnTo>
                    <a:pt x="2471928" y="504444"/>
                  </a:lnTo>
                  <a:lnTo>
                    <a:pt x="2481072" y="501396"/>
                  </a:lnTo>
                  <a:lnTo>
                    <a:pt x="2491739" y="499872"/>
                  </a:lnTo>
                  <a:lnTo>
                    <a:pt x="2500883" y="498348"/>
                  </a:lnTo>
                  <a:lnTo>
                    <a:pt x="2510028" y="496824"/>
                  </a:lnTo>
                  <a:lnTo>
                    <a:pt x="2519172" y="493775"/>
                  </a:lnTo>
                  <a:lnTo>
                    <a:pt x="2528315" y="492252"/>
                  </a:lnTo>
                  <a:lnTo>
                    <a:pt x="2538983" y="490728"/>
                  </a:lnTo>
                  <a:lnTo>
                    <a:pt x="2548128" y="489204"/>
                  </a:lnTo>
                  <a:lnTo>
                    <a:pt x="2557272" y="486156"/>
                  </a:lnTo>
                  <a:lnTo>
                    <a:pt x="2566415" y="484631"/>
                  </a:lnTo>
                  <a:lnTo>
                    <a:pt x="2577083" y="483108"/>
                  </a:lnTo>
                  <a:lnTo>
                    <a:pt x="2586228" y="480060"/>
                  </a:lnTo>
                  <a:lnTo>
                    <a:pt x="2595372" y="478536"/>
                  </a:lnTo>
                  <a:lnTo>
                    <a:pt x="2604515" y="477012"/>
                  </a:lnTo>
                  <a:lnTo>
                    <a:pt x="2613659" y="473964"/>
                  </a:lnTo>
                  <a:lnTo>
                    <a:pt x="2624328" y="472440"/>
                  </a:lnTo>
                  <a:lnTo>
                    <a:pt x="2633472" y="470916"/>
                  </a:lnTo>
                  <a:lnTo>
                    <a:pt x="2642615" y="467868"/>
                  </a:lnTo>
                  <a:lnTo>
                    <a:pt x="2651759" y="466344"/>
                  </a:lnTo>
                  <a:lnTo>
                    <a:pt x="2660904" y="464820"/>
                  </a:lnTo>
                  <a:lnTo>
                    <a:pt x="2671572" y="461772"/>
                  </a:lnTo>
                  <a:lnTo>
                    <a:pt x="2680715" y="460248"/>
                  </a:lnTo>
                  <a:lnTo>
                    <a:pt x="2689859" y="457200"/>
                  </a:lnTo>
                  <a:lnTo>
                    <a:pt x="2699004" y="455675"/>
                  </a:lnTo>
                  <a:lnTo>
                    <a:pt x="2709672" y="452628"/>
                  </a:lnTo>
                  <a:lnTo>
                    <a:pt x="2718815" y="451104"/>
                  </a:lnTo>
                  <a:lnTo>
                    <a:pt x="2727959" y="448056"/>
                  </a:lnTo>
                  <a:lnTo>
                    <a:pt x="2737104" y="446531"/>
                  </a:lnTo>
                  <a:lnTo>
                    <a:pt x="2746248" y="443484"/>
                  </a:lnTo>
                  <a:lnTo>
                    <a:pt x="2756915" y="441960"/>
                  </a:lnTo>
                  <a:lnTo>
                    <a:pt x="2766059" y="438912"/>
                  </a:lnTo>
                  <a:lnTo>
                    <a:pt x="2775204" y="437388"/>
                  </a:lnTo>
                  <a:lnTo>
                    <a:pt x="2784348" y="434340"/>
                  </a:lnTo>
                  <a:lnTo>
                    <a:pt x="2793491" y="432816"/>
                  </a:lnTo>
                  <a:lnTo>
                    <a:pt x="2804159" y="429768"/>
                  </a:lnTo>
                  <a:lnTo>
                    <a:pt x="2813304" y="428244"/>
                  </a:lnTo>
                  <a:lnTo>
                    <a:pt x="2822448" y="425196"/>
                  </a:lnTo>
                  <a:lnTo>
                    <a:pt x="2831591" y="422148"/>
                  </a:lnTo>
                  <a:lnTo>
                    <a:pt x="2842259" y="420624"/>
                  </a:lnTo>
                  <a:lnTo>
                    <a:pt x="2851404" y="417575"/>
                  </a:lnTo>
                  <a:lnTo>
                    <a:pt x="2860548" y="416052"/>
                  </a:lnTo>
                  <a:lnTo>
                    <a:pt x="2869691" y="413004"/>
                  </a:lnTo>
                  <a:lnTo>
                    <a:pt x="2878835" y="409956"/>
                  </a:lnTo>
                  <a:lnTo>
                    <a:pt x="2889504" y="408431"/>
                  </a:lnTo>
                  <a:lnTo>
                    <a:pt x="2898648" y="405384"/>
                  </a:lnTo>
                  <a:lnTo>
                    <a:pt x="2907791" y="402336"/>
                  </a:lnTo>
                  <a:lnTo>
                    <a:pt x="2916935" y="399288"/>
                  </a:lnTo>
                  <a:lnTo>
                    <a:pt x="2926079" y="397764"/>
                  </a:lnTo>
                  <a:lnTo>
                    <a:pt x="2936748" y="394716"/>
                  </a:lnTo>
                  <a:lnTo>
                    <a:pt x="2945891" y="391668"/>
                  </a:lnTo>
                  <a:lnTo>
                    <a:pt x="2955035" y="390144"/>
                  </a:lnTo>
                  <a:lnTo>
                    <a:pt x="2964179" y="387096"/>
                  </a:lnTo>
                  <a:lnTo>
                    <a:pt x="2974848" y="384048"/>
                  </a:lnTo>
                  <a:lnTo>
                    <a:pt x="2983991" y="381000"/>
                  </a:lnTo>
                  <a:lnTo>
                    <a:pt x="2993135" y="377952"/>
                  </a:lnTo>
                  <a:lnTo>
                    <a:pt x="3002279" y="376428"/>
                  </a:lnTo>
                  <a:lnTo>
                    <a:pt x="3011424" y="373380"/>
                  </a:lnTo>
                  <a:lnTo>
                    <a:pt x="3022091" y="370331"/>
                  </a:lnTo>
                  <a:lnTo>
                    <a:pt x="3031235" y="367284"/>
                  </a:lnTo>
                  <a:lnTo>
                    <a:pt x="3040379" y="364236"/>
                  </a:lnTo>
                  <a:lnTo>
                    <a:pt x="3049524" y="361188"/>
                  </a:lnTo>
                  <a:lnTo>
                    <a:pt x="3058667" y="359664"/>
                  </a:lnTo>
                  <a:lnTo>
                    <a:pt x="3069335" y="356616"/>
                  </a:lnTo>
                  <a:lnTo>
                    <a:pt x="3078479" y="353568"/>
                  </a:lnTo>
                  <a:lnTo>
                    <a:pt x="3087624" y="350520"/>
                  </a:lnTo>
                  <a:lnTo>
                    <a:pt x="3096767" y="347472"/>
                  </a:lnTo>
                  <a:lnTo>
                    <a:pt x="3107435" y="344424"/>
                  </a:lnTo>
                  <a:lnTo>
                    <a:pt x="3116579" y="341375"/>
                  </a:lnTo>
                  <a:lnTo>
                    <a:pt x="3125724" y="338328"/>
                  </a:lnTo>
                  <a:lnTo>
                    <a:pt x="3134867" y="335280"/>
                  </a:lnTo>
                  <a:lnTo>
                    <a:pt x="3144011" y="332231"/>
                  </a:lnTo>
                  <a:lnTo>
                    <a:pt x="3154679" y="329184"/>
                  </a:lnTo>
                  <a:lnTo>
                    <a:pt x="3163824" y="327660"/>
                  </a:lnTo>
                  <a:lnTo>
                    <a:pt x="3172967" y="324612"/>
                  </a:lnTo>
                  <a:lnTo>
                    <a:pt x="3182111" y="321564"/>
                  </a:lnTo>
                  <a:lnTo>
                    <a:pt x="3191255" y="318516"/>
                  </a:lnTo>
                  <a:lnTo>
                    <a:pt x="3201924" y="313944"/>
                  </a:lnTo>
                  <a:lnTo>
                    <a:pt x="3211067" y="310896"/>
                  </a:lnTo>
                  <a:lnTo>
                    <a:pt x="3220211" y="307848"/>
                  </a:lnTo>
                  <a:lnTo>
                    <a:pt x="3229355" y="304800"/>
                  </a:lnTo>
                  <a:lnTo>
                    <a:pt x="3240024" y="301752"/>
                  </a:lnTo>
                  <a:lnTo>
                    <a:pt x="3249167" y="298704"/>
                  </a:lnTo>
                  <a:lnTo>
                    <a:pt x="3258311" y="295656"/>
                  </a:lnTo>
                  <a:lnTo>
                    <a:pt x="3267455" y="292608"/>
                  </a:lnTo>
                  <a:lnTo>
                    <a:pt x="3276600" y="289560"/>
                  </a:lnTo>
                  <a:lnTo>
                    <a:pt x="3287267" y="286512"/>
                  </a:lnTo>
                  <a:lnTo>
                    <a:pt x="3296411" y="281940"/>
                  </a:lnTo>
                  <a:lnTo>
                    <a:pt x="3305555" y="278892"/>
                  </a:lnTo>
                  <a:lnTo>
                    <a:pt x="3314700" y="275844"/>
                  </a:lnTo>
                  <a:lnTo>
                    <a:pt x="3323844" y="272796"/>
                  </a:lnTo>
                  <a:lnTo>
                    <a:pt x="3334511" y="269748"/>
                  </a:lnTo>
                  <a:lnTo>
                    <a:pt x="3343655" y="265175"/>
                  </a:lnTo>
                  <a:lnTo>
                    <a:pt x="3352800" y="262128"/>
                  </a:lnTo>
                  <a:lnTo>
                    <a:pt x="3361944" y="259080"/>
                  </a:lnTo>
                  <a:lnTo>
                    <a:pt x="3372611" y="256031"/>
                  </a:lnTo>
                  <a:lnTo>
                    <a:pt x="3381755" y="252984"/>
                  </a:lnTo>
                  <a:lnTo>
                    <a:pt x="3390900" y="249936"/>
                  </a:lnTo>
                  <a:lnTo>
                    <a:pt x="3400044" y="245364"/>
                  </a:lnTo>
                  <a:lnTo>
                    <a:pt x="3409187" y="242316"/>
                  </a:lnTo>
                  <a:lnTo>
                    <a:pt x="3419855" y="239268"/>
                  </a:lnTo>
                  <a:lnTo>
                    <a:pt x="3429000" y="236220"/>
                  </a:lnTo>
                  <a:lnTo>
                    <a:pt x="3438144" y="231648"/>
                  </a:lnTo>
                  <a:lnTo>
                    <a:pt x="3447287" y="228600"/>
                  </a:lnTo>
                  <a:lnTo>
                    <a:pt x="3456431" y="225552"/>
                  </a:lnTo>
                  <a:lnTo>
                    <a:pt x="3467100" y="220980"/>
                  </a:lnTo>
                  <a:lnTo>
                    <a:pt x="3476244" y="217931"/>
                  </a:lnTo>
                  <a:lnTo>
                    <a:pt x="3485387" y="214884"/>
                  </a:lnTo>
                  <a:lnTo>
                    <a:pt x="3494531" y="210312"/>
                  </a:lnTo>
                  <a:lnTo>
                    <a:pt x="3505200" y="207264"/>
                  </a:lnTo>
                  <a:lnTo>
                    <a:pt x="3514344" y="202692"/>
                  </a:lnTo>
                  <a:lnTo>
                    <a:pt x="3523487" y="199644"/>
                  </a:lnTo>
                  <a:lnTo>
                    <a:pt x="3532631" y="195072"/>
                  </a:lnTo>
                  <a:lnTo>
                    <a:pt x="3541776" y="192024"/>
                  </a:lnTo>
                  <a:lnTo>
                    <a:pt x="3552444" y="188975"/>
                  </a:lnTo>
                  <a:lnTo>
                    <a:pt x="3561587" y="184404"/>
                  </a:lnTo>
                  <a:lnTo>
                    <a:pt x="3570731" y="181356"/>
                  </a:lnTo>
                  <a:lnTo>
                    <a:pt x="3579876" y="176784"/>
                  </a:lnTo>
                  <a:lnTo>
                    <a:pt x="3589020" y="173736"/>
                  </a:lnTo>
                  <a:lnTo>
                    <a:pt x="3599687" y="169164"/>
                  </a:lnTo>
                  <a:lnTo>
                    <a:pt x="3608831" y="166116"/>
                  </a:lnTo>
                  <a:lnTo>
                    <a:pt x="3617976" y="161544"/>
                  </a:lnTo>
                  <a:lnTo>
                    <a:pt x="3627120" y="158496"/>
                  </a:lnTo>
                  <a:lnTo>
                    <a:pt x="3637787" y="153924"/>
                  </a:lnTo>
                  <a:lnTo>
                    <a:pt x="3646931" y="150875"/>
                  </a:lnTo>
                  <a:lnTo>
                    <a:pt x="3656076" y="146304"/>
                  </a:lnTo>
                  <a:lnTo>
                    <a:pt x="3665220" y="141731"/>
                  </a:lnTo>
                  <a:lnTo>
                    <a:pt x="3674363" y="138684"/>
                  </a:lnTo>
                  <a:lnTo>
                    <a:pt x="3685031" y="135636"/>
                  </a:lnTo>
                  <a:lnTo>
                    <a:pt x="3694176" y="131064"/>
                  </a:lnTo>
                  <a:lnTo>
                    <a:pt x="3703320" y="126492"/>
                  </a:lnTo>
                  <a:lnTo>
                    <a:pt x="3712463" y="123443"/>
                  </a:lnTo>
                  <a:lnTo>
                    <a:pt x="3721607" y="118872"/>
                  </a:lnTo>
                  <a:lnTo>
                    <a:pt x="3732276" y="115824"/>
                  </a:lnTo>
                  <a:lnTo>
                    <a:pt x="3741420" y="111252"/>
                  </a:lnTo>
                  <a:lnTo>
                    <a:pt x="3750563" y="106680"/>
                  </a:lnTo>
                  <a:lnTo>
                    <a:pt x="3759707" y="102108"/>
                  </a:lnTo>
                  <a:lnTo>
                    <a:pt x="3768852" y="99060"/>
                  </a:lnTo>
                  <a:lnTo>
                    <a:pt x="3779520" y="94487"/>
                  </a:lnTo>
                  <a:lnTo>
                    <a:pt x="3788663" y="89916"/>
                  </a:lnTo>
                  <a:lnTo>
                    <a:pt x="3797807" y="86868"/>
                  </a:lnTo>
                  <a:lnTo>
                    <a:pt x="3806952" y="82296"/>
                  </a:lnTo>
                  <a:lnTo>
                    <a:pt x="3817620" y="77724"/>
                  </a:lnTo>
                  <a:lnTo>
                    <a:pt x="3826763" y="73151"/>
                  </a:lnTo>
                  <a:lnTo>
                    <a:pt x="3835907" y="68580"/>
                  </a:lnTo>
                  <a:lnTo>
                    <a:pt x="3845052" y="65532"/>
                  </a:lnTo>
                  <a:lnTo>
                    <a:pt x="3854196" y="60960"/>
                  </a:lnTo>
                  <a:lnTo>
                    <a:pt x="3864863" y="56387"/>
                  </a:lnTo>
                  <a:lnTo>
                    <a:pt x="3874007" y="51815"/>
                  </a:lnTo>
                  <a:lnTo>
                    <a:pt x="3883152" y="47244"/>
                  </a:lnTo>
                  <a:lnTo>
                    <a:pt x="3892296" y="44196"/>
                  </a:lnTo>
                  <a:lnTo>
                    <a:pt x="3901439" y="39624"/>
                  </a:lnTo>
                  <a:lnTo>
                    <a:pt x="3912107" y="35051"/>
                  </a:lnTo>
                  <a:lnTo>
                    <a:pt x="3921252" y="30480"/>
                  </a:lnTo>
                  <a:lnTo>
                    <a:pt x="3930396" y="25908"/>
                  </a:lnTo>
                  <a:lnTo>
                    <a:pt x="3939539" y="21336"/>
                  </a:lnTo>
                  <a:lnTo>
                    <a:pt x="3950207" y="16763"/>
                  </a:lnTo>
                  <a:lnTo>
                    <a:pt x="3959352" y="12192"/>
                  </a:lnTo>
                  <a:lnTo>
                    <a:pt x="3968496" y="7620"/>
                  </a:lnTo>
                  <a:lnTo>
                    <a:pt x="3977639" y="4572"/>
                  </a:lnTo>
                  <a:lnTo>
                    <a:pt x="3986783" y="0"/>
                  </a:lnTo>
                </a:path>
              </a:pathLst>
            </a:custGeom>
            <a:ln w="35052">
              <a:solidFill>
                <a:srgbClr val="FF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7751064" y="3066288"/>
            <a:ext cx="4011295" cy="0"/>
          </a:xfrm>
          <a:custGeom>
            <a:avLst/>
            <a:gdLst/>
            <a:ahLst/>
            <a:cxnLst/>
            <a:rect l="l" t="t" r="r" b="b"/>
            <a:pathLst>
              <a:path w="4011295">
                <a:moveTo>
                  <a:pt x="0" y="0"/>
                </a:moveTo>
                <a:lnTo>
                  <a:pt x="4011167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751064" y="5254752"/>
            <a:ext cx="4011295" cy="35560"/>
          </a:xfrm>
          <a:custGeom>
            <a:avLst/>
            <a:gdLst/>
            <a:ahLst/>
            <a:cxnLst/>
            <a:rect l="l" t="t" r="r" b="b"/>
            <a:pathLst>
              <a:path w="4011295" h="35560">
                <a:moveTo>
                  <a:pt x="0" y="0"/>
                </a:moveTo>
                <a:lnTo>
                  <a:pt x="4011167" y="0"/>
                </a:lnTo>
              </a:path>
              <a:path w="4011295" h="35560">
                <a:moveTo>
                  <a:pt x="0" y="0"/>
                </a:moveTo>
                <a:lnTo>
                  <a:pt x="0" y="35052"/>
                </a:lnTo>
              </a:path>
              <a:path w="4011295" h="35560">
                <a:moveTo>
                  <a:pt x="176783" y="0"/>
                </a:moveTo>
                <a:lnTo>
                  <a:pt x="176783" y="35052"/>
                </a:lnTo>
              </a:path>
              <a:path w="4011295" h="35560">
                <a:moveTo>
                  <a:pt x="352043" y="0"/>
                </a:moveTo>
                <a:lnTo>
                  <a:pt x="352043" y="35052"/>
                </a:lnTo>
              </a:path>
              <a:path w="4011295" h="35560">
                <a:moveTo>
                  <a:pt x="528827" y="0"/>
                </a:moveTo>
                <a:lnTo>
                  <a:pt x="528827" y="35052"/>
                </a:lnTo>
              </a:path>
              <a:path w="4011295" h="35560">
                <a:moveTo>
                  <a:pt x="705611" y="0"/>
                </a:moveTo>
                <a:lnTo>
                  <a:pt x="705611" y="35052"/>
                </a:lnTo>
              </a:path>
              <a:path w="4011295" h="35560">
                <a:moveTo>
                  <a:pt x="882395" y="0"/>
                </a:moveTo>
                <a:lnTo>
                  <a:pt x="882395" y="35052"/>
                </a:lnTo>
              </a:path>
              <a:path w="4011295" h="35560">
                <a:moveTo>
                  <a:pt x="1059179" y="0"/>
                </a:moveTo>
                <a:lnTo>
                  <a:pt x="1059179" y="35052"/>
                </a:lnTo>
              </a:path>
              <a:path w="4011295" h="35560">
                <a:moveTo>
                  <a:pt x="1235963" y="0"/>
                </a:moveTo>
                <a:lnTo>
                  <a:pt x="1235963" y="35052"/>
                </a:lnTo>
              </a:path>
              <a:path w="4011295" h="35560">
                <a:moveTo>
                  <a:pt x="1412747" y="0"/>
                </a:moveTo>
                <a:lnTo>
                  <a:pt x="1412747" y="35052"/>
                </a:lnTo>
              </a:path>
              <a:path w="4011295" h="35560">
                <a:moveTo>
                  <a:pt x="1589531" y="0"/>
                </a:moveTo>
                <a:lnTo>
                  <a:pt x="1589531" y="35052"/>
                </a:lnTo>
              </a:path>
              <a:path w="4011295" h="35560">
                <a:moveTo>
                  <a:pt x="1766315" y="0"/>
                </a:moveTo>
                <a:lnTo>
                  <a:pt x="1766315" y="35052"/>
                </a:lnTo>
              </a:path>
              <a:path w="4011295" h="35560">
                <a:moveTo>
                  <a:pt x="1943100" y="0"/>
                </a:moveTo>
                <a:lnTo>
                  <a:pt x="1943100" y="35052"/>
                </a:lnTo>
              </a:path>
              <a:path w="4011295" h="35560">
                <a:moveTo>
                  <a:pt x="2118359" y="0"/>
                </a:moveTo>
                <a:lnTo>
                  <a:pt x="2118359" y="35052"/>
                </a:lnTo>
              </a:path>
              <a:path w="4011295" h="35560">
                <a:moveTo>
                  <a:pt x="2295143" y="0"/>
                </a:moveTo>
                <a:lnTo>
                  <a:pt x="2295143" y="35052"/>
                </a:lnTo>
              </a:path>
              <a:path w="4011295" h="35560">
                <a:moveTo>
                  <a:pt x="2471928" y="0"/>
                </a:moveTo>
                <a:lnTo>
                  <a:pt x="2471928" y="35052"/>
                </a:lnTo>
              </a:path>
              <a:path w="4011295" h="35560">
                <a:moveTo>
                  <a:pt x="2648711" y="0"/>
                </a:moveTo>
                <a:lnTo>
                  <a:pt x="2648711" y="35052"/>
                </a:lnTo>
              </a:path>
              <a:path w="4011295" h="35560">
                <a:moveTo>
                  <a:pt x="2825495" y="0"/>
                </a:moveTo>
                <a:lnTo>
                  <a:pt x="2825495" y="35052"/>
                </a:lnTo>
              </a:path>
              <a:path w="4011295" h="35560">
                <a:moveTo>
                  <a:pt x="3002279" y="0"/>
                </a:moveTo>
                <a:lnTo>
                  <a:pt x="3002279" y="35052"/>
                </a:lnTo>
              </a:path>
              <a:path w="4011295" h="35560">
                <a:moveTo>
                  <a:pt x="3179063" y="0"/>
                </a:moveTo>
                <a:lnTo>
                  <a:pt x="3179063" y="35052"/>
                </a:lnTo>
              </a:path>
              <a:path w="4011295" h="35560">
                <a:moveTo>
                  <a:pt x="3355847" y="0"/>
                </a:moveTo>
                <a:lnTo>
                  <a:pt x="3355847" y="35052"/>
                </a:lnTo>
              </a:path>
              <a:path w="4011295" h="35560">
                <a:moveTo>
                  <a:pt x="3532631" y="0"/>
                </a:moveTo>
                <a:lnTo>
                  <a:pt x="3532631" y="35052"/>
                </a:lnTo>
              </a:path>
              <a:path w="4011295" h="35560">
                <a:moveTo>
                  <a:pt x="3709415" y="0"/>
                </a:moveTo>
                <a:lnTo>
                  <a:pt x="3709415" y="35052"/>
                </a:lnTo>
              </a:path>
              <a:path w="4011295" h="35560">
                <a:moveTo>
                  <a:pt x="3884676" y="0"/>
                </a:moveTo>
                <a:lnTo>
                  <a:pt x="3884676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400925" y="5160391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00925" y="484797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00925" y="453517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00925" y="422275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00925" y="3910076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00925" y="3597097"/>
            <a:ext cx="25717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00925" y="3284982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00925" y="297218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704201" y="5314313"/>
            <a:ext cx="4026535" cy="3816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R="5715" algn="r">
              <a:lnSpc>
                <a:spcPts val="955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Jan-91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30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Aug-91</a:t>
            </a:r>
            <a:endParaRPr sz="900">
              <a:latin typeface="Calibri"/>
              <a:cs typeface="Calibri"/>
            </a:endParaRPr>
          </a:p>
          <a:p>
            <a:pPr marL="12700" marR="5080" indent="11430" algn="r">
              <a:lnSpc>
                <a:spcPct val="128800"/>
              </a:lnSpc>
              <a:spcBef>
                <a:spcPts val="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r-92  Oct-92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May-93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Dec-93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Jul-94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Feb-95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Sep-95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Apr-96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Nov-96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Jun-97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Jan-98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Aug-98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r-99  Oct-99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May-00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Dec-00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Jul-01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Feb-02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Sep-02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Apr-03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Nov-03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810625" y="2669539"/>
            <a:ext cx="16129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Polynomial</a:t>
            </a:r>
            <a:r>
              <a:rPr sz="1400" spc="-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585858"/>
                </a:solidFill>
                <a:latin typeface="Calibri"/>
                <a:cs typeface="Calibri"/>
              </a:rPr>
              <a:t>Trend</a:t>
            </a:r>
            <a:r>
              <a:rPr sz="14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Line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pc="-5"/>
              <a:t>Time</a:t>
            </a:r>
            <a:r>
              <a:rPr lang="en-IN" spc="-15"/>
              <a:t> </a:t>
            </a:r>
            <a:r>
              <a:rPr lang="en-IN" spc="-5"/>
              <a:t>Series</a:t>
            </a:r>
            <a:r>
              <a:rPr lang="en-IN" spc="-15"/>
              <a:t> </a:t>
            </a:r>
            <a:r>
              <a:rPr lang="en-IN"/>
              <a:t>and</a:t>
            </a:r>
            <a:r>
              <a:rPr lang="en-IN" spc="-10"/>
              <a:t> </a:t>
            </a:r>
            <a:r>
              <a:rPr lang="en-IN" spc="-25"/>
              <a:t>Forecasting</a:t>
            </a:r>
          </a:p>
        </p:txBody>
      </p:sp>
      <p:sp>
        <p:nvSpPr>
          <p:cNvPr id="3" name="object 3"/>
          <p:cNvSpPr/>
          <p:nvPr/>
        </p:nvSpPr>
        <p:spPr>
          <a:xfrm>
            <a:off x="6970067" y="2294741"/>
            <a:ext cx="0" cy="1787319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45457" y="3031337"/>
            <a:ext cx="1079241" cy="282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985" defTabSz="502920">
              <a:spcBef>
                <a:spcPts val="58"/>
              </a:spcBef>
            </a:pPr>
            <a:r>
              <a:rPr lang="en-IN" sz="1760" b="1" kern="1200" spc="-3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Time</a:t>
            </a:r>
            <a:r>
              <a:rPr lang="en-IN" sz="1760" b="1" kern="1200" spc="-41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760" b="1" kern="1200" spc="-3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Series</a:t>
            </a:r>
            <a:endParaRPr lang="en-IN"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001" y="2039668"/>
            <a:ext cx="3858077" cy="53232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6985" defTabSz="502920">
              <a:spcBef>
                <a:spcPts val="646"/>
              </a:spcBef>
            </a:pPr>
            <a:r>
              <a:rPr lang="en-IN" sz="99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 </a:t>
            </a:r>
            <a:r>
              <a:rPr lang="en-IN" sz="99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time</a:t>
            </a:r>
            <a:r>
              <a:rPr lang="en-IN" sz="990" kern="1200" spc="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9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series</a:t>
            </a:r>
            <a:r>
              <a:rPr lang="en-IN" sz="990" kern="1200" spc="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9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is a</a:t>
            </a:r>
            <a:r>
              <a:rPr lang="en-IN" sz="99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series</a:t>
            </a:r>
            <a:r>
              <a:rPr lang="en-IN" sz="990" kern="1200" spc="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9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of </a:t>
            </a:r>
            <a:r>
              <a:rPr lang="en-IN" sz="990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data</a:t>
            </a:r>
            <a:r>
              <a:rPr lang="en-IN" sz="99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points</a:t>
            </a:r>
            <a:r>
              <a:rPr lang="en-IN" sz="99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90" kern="1200" spc="-6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indexed</a:t>
            </a:r>
            <a:r>
              <a:rPr lang="en-IN" sz="990" kern="1200" spc="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9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(or</a:t>
            </a:r>
            <a:r>
              <a:rPr lang="en-IN" sz="990" kern="1200" spc="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90" kern="1200" spc="-6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listed</a:t>
            </a:r>
            <a:r>
              <a:rPr lang="en-IN" sz="990" kern="1200" spc="1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9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or graphed)</a:t>
            </a:r>
            <a:r>
              <a:rPr lang="en-IN" sz="990" kern="1200" spc="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9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in</a:t>
            </a:r>
            <a:r>
              <a:rPr lang="en-IN" sz="990" kern="1200" spc="6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90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time</a:t>
            </a:r>
            <a:endParaRPr lang="en-IN" sz="990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6985" defTabSz="502920">
              <a:spcBef>
                <a:spcPts val="594"/>
              </a:spcBef>
            </a:pPr>
            <a:r>
              <a:rPr lang="en-IN" sz="990" kern="1200" spc="-2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order.</a:t>
            </a:r>
            <a:endParaRPr lang="en-IN"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4459" y="2399170"/>
            <a:ext cx="1101329" cy="154253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08481" y="3057845"/>
            <a:ext cx="1447293" cy="60325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114227" y="2416361"/>
            <a:ext cx="1486371" cy="154715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71059" y="3847758"/>
            <a:ext cx="476431" cy="46804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08558" y="4010483"/>
            <a:ext cx="476431" cy="4680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29282" y="4003773"/>
            <a:ext cx="567021" cy="559472"/>
          </a:xfrm>
          <a:prstGeom prst="rect">
            <a:avLst/>
          </a:prstGeom>
        </p:spPr>
      </p:pic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E4C3556-699F-42F6-42CF-A232E5EC93EC}"/>
              </a:ext>
            </a:extLst>
          </p:cNvPr>
          <p:cNvSpPr>
            <a:spLocks/>
          </p:cNvSpPr>
          <p:nvPr/>
        </p:nvSpPr>
        <p:spPr>
          <a:xfrm>
            <a:off x="7320261" y="4641112"/>
            <a:ext cx="2264729" cy="200960"/>
          </a:xfrm>
          <a:prstGeom prst="rect">
            <a:avLst/>
          </a:prstGeom>
        </p:spPr>
        <p:txBody>
          <a:bodyPr/>
          <a:lstStyle/>
          <a:p>
            <a:pPr marL="6985" defTabSz="502920">
              <a:lnSpc>
                <a:spcPts val="789"/>
              </a:lnSpc>
              <a:spcAft>
                <a:spcPts val="600"/>
              </a:spcAft>
            </a:pPr>
            <a:r>
              <a:rPr lang="en-IN" sz="990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Stamatics</a:t>
            </a:r>
            <a:endParaRPr lang="en-IN" spc="-1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7416" y="265175"/>
            <a:ext cx="1624965" cy="914400"/>
          </a:xfrm>
          <a:custGeom>
            <a:avLst/>
            <a:gdLst/>
            <a:ahLst/>
            <a:cxnLst/>
            <a:rect l="l" t="t" r="r" b="b"/>
            <a:pathLst>
              <a:path w="1624965" h="914400">
                <a:moveTo>
                  <a:pt x="0" y="914400"/>
                </a:moveTo>
                <a:lnTo>
                  <a:pt x="1624584" y="914400"/>
                </a:lnTo>
                <a:lnTo>
                  <a:pt x="16245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2065" cy="1181100"/>
            <a:chOff x="0" y="0"/>
            <a:chExt cx="1282065" cy="1181100"/>
          </a:xfrm>
        </p:grpSpPr>
        <p:sp>
          <p:nvSpPr>
            <p:cNvPr id="4" name="object 4"/>
            <p:cNvSpPr/>
            <p:nvPr/>
          </p:nvSpPr>
          <p:spPr>
            <a:xfrm>
              <a:off x="313944" y="0"/>
              <a:ext cx="844550" cy="914400"/>
            </a:xfrm>
            <a:custGeom>
              <a:avLst/>
              <a:gdLst/>
              <a:ahLst/>
              <a:cxnLst/>
              <a:rect l="l" t="t" r="r" b="b"/>
              <a:pathLst>
                <a:path w="844550" h="914400">
                  <a:moveTo>
                    <a:pt x="844296" y="9144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422148" y="914400"/>
                  </a:lnTo>
                  <a:lnTo>
                    <a:pt x="844296" y="9144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82065" cy="1179830"/>
            </a:xfrm>
            <a:custGeom>
              <a:avLst/>
              <a:gdLst/>
              <a:ahLst/>
              <a:cxnLst/>
              <a:rect l="l" t="t" r="r" b="b"/>
              <a:pathLst>
                <a:path w="1282065" h="1179830">
                  <a:moveTo>
                    <a:pt x="871728" y="914400"/>
                  </a:moveTo>
                  <a:lnTo>
                    <a:pt x="44958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9580" y="914400"/>
                  </a:lnTo>
                  <a:lnTo>
                    <a:pt x="871728" y="914400"/>
                  </a:lnTo>
                  <a:close/>
                </a:path>
                <a:path w="1282065" h="1179830">
                  <a:moveTo>
                    <a:pt x="1281684" y="265176"/>
                  </a:moveTo>
                  <a:lnTo>
                    <a:pt x="859536" y="265176"/>
                  </a:lnTo>
                  <a:lnTo>
                    <a:pt x="1281684" y="1179576"/>
                  </a:lnTo>
                  <a:lnTo>
                    <a:pt x="1281684" y="26517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567416" y="266700"/>
            <a:ext cx="422275" cy="914400"/>
          </a:xfrm>
          <a:custGeom>
            <a:avLst/>
            <a:gdLst/>
            <a:ahLst/>
            <a:cxnLst/>
            <a:rect l="l" t="t" r="r" b="b"/>
            <a:pathLst>
              <a:path w="422275" h="914400">
                <a:moveTo>
                  <a:pt x="0" y="0"/>
                </a:moveTo>
                <a:lnTo>
                  <a:pt x="0" y="914400"/>
                </a:lnTo>
                <a:lnTo>
                  <a:pt x="422148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1796" y="6356603"/>
            <a:ext cx="8490585" cy="365760"/>
          </a:xfrm>
          <a:custGeom>
            <a:avLst/>
            <a:gdLst/>
            <a:ahLst/>
            <a:cxnLst/>
            <a:rect l="l" t="t" r="r" b="b"/>
            <a:pathLst>
              <a:path w="8490585" h="365759">
                <a:moveTo>
                  <a:pt x="8490204" y="0"/>
                </a:moveTo>
                <a:lnTo>
                  <a:pt x="172212" y="0"/>
                </a:lnTo>
                <a:lnTo>
                  <a:pt x="0" y="0"/>
                </a:lnTo>
                <a:lnTo>
                  <a:pt x="172212" y="365760"/>
                </a:lnTo>
                <a:lnTo>
                  <a:pt x="172212" y="364236"/>
                </a:lnTo>
                <a:lnTo>
                  <a:pt x="8490204" y="364236"/>
                </a:lnTo>
                <a:lnTo>
                  <a:pt x="8490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1683" y="265175"/>
            <a:ext cx="9286240" cy="9144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33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20"/>
              </a:spcBef>
            </a:pPr>
            <a:r>
              <a:rPr spc="-5" dirty="0"/>
              <a:t>Visualizing</a:t>
            </a:r>
            <a:r>
              <a:rPr spc="-20" dirty="0"/>
              <a:t> </a:t>
            </a:r>
            <a:r>
              <a:rPr spc="-5" dirty="0"/>
              <a:t>Time</a:t>
            </a:r>
            <a:r>
              <a:rPr spc="-15" dirty="0"/>
              <a:t> </a:t>
            </a:r>
            <a:r>
              <a:rPr spc="-10" dirty="0"/>
              <a:t>Series</a:t>
            </a:r>
          </a:p>
        </p:txBody>
      </p:sp>
      <p:sp>
        <p:nvSpPr>
          <p:cNvPr id="46" name="object 4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2820161" y="265557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085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31393" y="3581780"/>
            <a:ext cx="2053589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690" marR="5080" indent="-47625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Su</a:t>
            </a:r>
            <a:r>
              <a:rPr sz="3200" b="1" spc="-15" dirty="0">
                <a:solidFill>
                  <a:srgbClr val="0E6EC5"/>
                </a:solidFill>
                <a:latin typeface="Calibri"/>
                <a:cs typeface="Calibri"/>
              </a:rPr>
              <a:t>p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p</a:t>
            </a:r>
            <a:r>
              <a:rPr sz="3200" b="1" spc="-40" dirty="0">
                <a:solidFill>
                  <a:srgbClr val="0E6EC5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ess</a:t>
            </a:r>
            <a:r>
              <a:rPr sz="3200" b="1" spc="5" dirty="0">
                <a:solidFill>
                  <a:srgbClr val="0E6EC5"/>
                </a:solidFill>
                <a:latin typeface="Calibri"/>
                <a:cs typeface="Calibri"/>
              </a:rPr>
              <a:t>i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ng  Seasonality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09471" y="1286637"/>
            <a:ext cx="89744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often </a:t>
            </a:r>
            <a:r>
              <a:rPr sz="2000" dirty="0">
                <a:latin typeface="Calibri"/>
                <a:cs typeface="Calibri"/>
              </a:rPr>
              <a:t>easier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see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trends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seasonality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suppressed.</a:t>
            </a:r>
            <a:endParaRPr sz="2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Suppressing seasonal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patterns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done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plotting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cruder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435096" y="4953000"/>
            <a:ext cx="3560445" cy="0"/>
          </a:xfrm>
          <a:custGeom>
            <a:avLst/>
            <a:gdLst/>
            <a:ahLst/>
            <a:cxnLst/>
            <a:rect l="l" t="t" r="r" b="b"/>
            <a:pathLst>
              <a:path w="3560445">
                <a:moveTo>
                  <a:pt x="0" y="0"/>
                </a:moveTo>
                <a:lnTo>
                  <a:pt x="35600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432047" y="3400044"/>
            <a:ext cx="3566160" cy="1325880"/>
            <a:chOff x="3432047" y="3400044"/>
            <a:chExt cx="3566160" cy="1325880"/>
          </a:xfrm>
        </p:grpSpPr>
        <p:sp>
          <p:nvSpPr>
            <p:cNvPr id="15" name="object 15"/>
            <p:cNvSpPr/>
            <p:nvPr/>
          </p:nvSpPr>
          <p:spPr>
            <a:xfrm>
              <a:off x="3435095" y="3448812"/>
              <a:ext cx="3560445" cy="1203960"/>
            </a:xfrm>
            <a:custGeom>
              <a:avLst/>
              <a:gdLst/>
              <a:ahLst/>
              <a:cxnLst/>
              <a:rect l="l" t="t" r="r" b="b"/>
              <a:pathLst>
                <a:path w="3560445" h="1203960">
                  <a:moveTo>
                    <a:pt x="0" y="1203960"/>
                  </a:moveTo>
                  <a:lnTo>
                    <a:pt x="3560063" y="1203960"/>
                  </a:lnTo>
                </a:path>
                <a:path w="3560445" h="1203960">
                  <a:moveTo>
                    <a:pt x="0" y="903732"/>
                  </a:moveTo>
                  <a:lnTo>
                    <a:pt x="3560063" y="903732"/>
                  </a:lnTo>
                </a:path>
                <a:path w="3560445" h="1203960">
                  <a:moveTo>
                    <a:pt x="0" y="601980"/>
                  </a:moveTo>
                  <a:lnTo>
                    <a:pt x="3560063" y="601980"/>
                  </a:lnTo>
                </a:path>
                <a:path w="3560445" h="1203960">
                  <a:moveTo>
                    <a:pt x="0" y="301751"/>
                  </a:moveTo>
                  <a:lnTo>
                    <a:pt x="3560063" y="301751"/>
                  </a:lnTo>
                </a:path>
                <a:path w="3560445" h="1203960">
                  <a:moveTo>
                    <a:pt x="0" y="0"/>
                  </a:moveTo>
                  <a:lnTo>
                    <a:pt x="3560063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46525" y="3414522"/>
              <a:ext cx="3537585" cy="1297305"/>
            </a:xfrm>
            <a:custGeom>
              <a:avLst/>
              <a:gdLst/>
              <a:ahLst/>
              <a:cxnLst/>
              <a:rect l="l" t="t" r="r" b="b"/>
              <a:pathLst>
                <a:path w="3537584" h="1297304">
                  <a:moveTo>
                    <a:pt x="0" y="774191"/>
                  </a:moveTo>
                  <a:lnTo>
                    <a:pt x="22860" y="906779"/>
                  </a:lnTo>
                  <a:lnTo>
                    <a:pt x="44196" y="376427"/>
                  </a:lnTo>
                  <a:lnTo>
                    <a:pt x="67056" y="618744"/>
                  </a:lnTo>
                  <a:lnTo>
                    <a:pt x="89915" y="373379"/>
                  </a:lnTo>
                  <a:lnTo>
                    <a:pt x="111251" y="542544"/>
                  </a:lnTo>
                  <a:lnTo>
                    <a:pt x="134112" y="426719"/>
                  </a:lnTo>
                  <a:lnTo>
                    <a:pt x="156972" y="315467"/>
                  </a:lnTo>
                  <a:lnTo>
                    <a:pt x="179832" y="943355"/>
                  </a:lnTo>
                  <a:lnTo>
                    <a:pt x="201168" y="749807"/>
                  </a:lnTo>
                  <a:lnTo>
                    <a:pt x="224027" y="822959"/>
                  </a:lnTo>
                  <a:lnTo>
                    <a:pt x="246887" y="615695"/>
                  </a:lnTo>
                  <a:lnTo>
                    <a:pt x="268224" y="914400"/>
                  </a:lnTo>
                  <a:lnTo>
                    <a:pt x="291084" y="1001267"/>
                  </a:lnTo>
                  <a:lnTo>
                    <a:pt x="313944" y="499871"/>
                  </a:lnTo>
                  <a:lnTo>
                    <a:pt x="335279" y="402335"/>
                  </a:lnTo>
                  <a:lnTo>
                    <a:pt x="358139" y="509015"/>
                  </a:lnTo>
                  <a:lnTo>
                    <a:pt x="381000" y="902207"/>
                  </a:lnTo>
                  <a:lnTo>
                    <a:pt x="402336" y="481583"/>
                  </a:lnTo>
                  <a:lnTo>
                    <a:pt x="425196" y="341375"/>
                  </a:lnTo>
                  <a:lnTo>
                    <a:pt x="448056" y="781811"/>
                  </a:lnTo>
                  <a:lnTo>
                    <a:pt x="470915" y="621791"/>
                  </a:lnTo>
                  <a:lnTo>
                    <a:pt x="492251" y="544067"/>
                  </a:lnTo>
                  <a:lnTo>
                    <a:pt x="515112" y="524255"/>
                  </a:lnTo>
                  <a:lnTo>
                    <a:pt x="537972" y="778763"/>
                  </a:lnTo>
                  <a:lnTo>
                    <a:pt x="559308" y="909827"/>
                  </a:lnTo>
                  <a:lnTo>
                    <a:pt x="582168" y="580644"/>
                  </a:lnTo>
                  <a:lnTo>
                    <a:pt x="605027" y="400811"/>
                  </a:lnTo>
                  <a:lnTo>
                    <a:pt x="626363" y="460247"/>
                  </a:lnTo>
                  <a:lnTo>
                    <a:pt x="649224" y="512063"/>
                  </a:lnTo>
                  <a:lnTo>
                    <a:pt x="672084" y="435863"/>
                  </a:lnTo>
                  <a:lnTo>
                    <a:pt x="693420" y="341375"/>
                  </a:lnTo>
                  <a:lnTo>
                    <a:pt x="716279" y="827532"/>
                  </a:lnTo>
                  <a:lnTo>
                    <a:pt x="739139" y="707135"/>
                  </a:lnTo>
                  <a:lnTo>
                    <a:pt x="762000" y="755903"/>
                  </a:lnTo>
                  <a:lnTo>
                    <a:pt x="783336" y="736091"/>
                  </a:lnTo>
                  <a:lnTo>
                    <a:pt x="806196" y="992123"/>
                  </a:lnTo>
                  <a:lnTo>
                    <a:pt x="829056" y="976883"/>
                  </a:lnTo>
                  <a:lnTo>
                    <a:pt x="850391" y="481583"/>
                  </a:lnTo>
                  <a:lnTo>
                    <a:pt x="873251" y="585215"/>
                  </a:lnTo>
                  <a:lnTo>
                    <a:pt x="896112" y="589788"/>
                  </a:lnTo>
                  <a:lnTo>
                    <a:pt x="917448" y="673607"/>
                  </a:lnTo>
                  <a:lnTo>
                    <a:pt x="940308" y="534923"/>
                  </a:lnTo>
                  <a:lnTo>
                    <a:pt x="963168" y="475488"/>
                  </a:lnTo>
                  <a:lnTo>
                    <a:pt x="984503" y="809244"/>
                  </a:lnTo>
                  <a:lnTo>
                    <a:pt x="1007363" y="669035"/>
                  </a:lnTo>
                  <a:lnTo>
                    <a:pt x="1030224" y="672083"/>
                  </a:lnTo>
                  <a:lnTo>
                    <a:pt x="1053084" y="661415"/>
                  </a:lnTo>
                  <a:lnTo>
                    <a:pt x="1074420" y="1014983"/>
                  </a:lnTo>
                  <a:lnTo>
                    <a:pt x="1097279" y="1092708"/>
                  </a:lnTo>
                  <a:lnTo>
                    <a:pt x="1120139" y="638555"/>
                  </a:lnTo>
                  <a:lnTo>
                    <a:pt x="1141476" y="737615"/>
                  </a:lnTo>
                  <a:lnTo>
                    <a:pt x="1164336" y="678179"/>
                  </a:lnTo>
                  <a:lnTo>
                    <a:pt x="1187196" y="694944"/>
                  </a:lnTo>
                  <a:lnTo>
                    <a:pt x="1208532" y="649223"/>
                  </a:lnTo>
                  <a:lnTo>
                    <a:pt x="1231391" y="524255"/>
                  </a:lnTo>
                  <a:lnTo>
                    <a:pt x="1254252" y="979932"/>
                  </a:lnTo>
                  <a:lnTo>
                    <a:pt x="1275588" y="867155"/>
                  </a:lnTo>
                  <a:lnTo>
                    <a:pt x="1298448" y="827532"/>
                  </a:lnTo>
                  <a:lnTo>
                    <a:pt x="1321308" y="851915"/>
                  </a:lnTo>
                  <a:lnTo>
                    <a:pt x="1342644" y="1264920"/>
                  </a:lnTo>
                  <a:lnTo>
                    <a:pt x="1365503" y="1296923"/>
                  </a:lnTo>
                  <a:lnTo>
                    <a:pt x="1388364" y="999744"/>
                  </a:lnTo>
                  <a:lnTo>
                    <a:pt x="1411224" y="925067"/>
                  </a:lnTo>
                  <a:lnTo>
                    <a:pt x="1432560" y="792479"/>
                  </a:lnTo>
                  <a:lnTo>
                    <a:pt x="1455420" y="797051"/>
                  </a:lnTo>
                  <a:lnTo>
                    <a:pt x="1478279" y="583691"/>
                  </a:lnTo>
                  <a:lnTo>
                    <a:pt x="1499615" y="422147"/>
                  </a:lnTo>
                  <a:lnTo>
                    <a:pt x="1522476" y="1010411"/>
                  </a:lnTo>
                  <a:lnTo>
                    <a:pt x="1545336" y="807719"/>
                  </a:lnTo>
                  <a:lnTo>
                    <a:pt x="1566672" y="973835"/>
                  </a:lnTo>
                  <a:lnTo>
                    <a:pt x="1589532" y="786383"/>
                  </a:lnTo>
                  <a:lnTo>
                    <a:pt x="1612391" y="1243583"/>
                  </a:lnTo>
                  <a:lnTo>
                    <a:pt x="1633727" y="1280159"/>
                  </a:lnTo>
                  <a:lnTo>
                    <a:pt x="1656588" y="775715"/>
                  </a:lnTo>
                  <a:lnTo>
                    <a:pt x="1679448" y="854963"/>
                  </a:lnTo>
                  <a:lnTo>
                    <a:pt x="1702308" y="691895"/>
                  </a:lnTo>
                  <a:lnTo>
                    <a:pt x="1723644" y="673607"/>
                  </a:lnTo>
                  <a:lnTo>
                    <a:pt x="1746503" y="434339"/>
                  </a:lnTo>
                  <a:lnTo>
                    <a:pt x="1769364" y="323088"/>
                  </a:lnTo>
                  <a:lnTo>
                    <a:pt x="1790700" y="912876"/>
                  </a:lnTo>
                  <a:lnTo>
                    <a:pt x="1813560" y="675132"/>
                  </a:lnTo>
                  <a:lnTo>
                    <a:pt x="1836420" y="737615"/>
                  </a:lnTo>
                  <a:lnTo>
                    <a:pt x="1857756" y="641603"/>
                  </a:lnTo>
                  <a:lnTo>
                    <a:pt x="1880615" y="981455"/>
                  </a:lnTo>
                  <a:lnTo>
                    <a:pt x="1903476" y="1219200"/>
                  </a:lnTo>
                  <a:lnTo>
                    <a:pt x="1924812" y="704088"/>
                  </a:lnTo>
                  <a:lnTo>
                    <a:pt x="1947672" y="598932"/>
                  </a:lnTo>
                  <a:lnTo>
                    <a:pt x="1970532" y="571500"/>
                  </a:lnTo>
                  <a:lnTo>
                    <a:pt x="1993391" y="597407"/>
                  </a:lnTo>
                  <a:lnTo>
                    <a:pt x="2014727" y="384047"/>
                  </a:lnTo>
                  <a:lnTo>
                    <a:pt x="2037588" y="454151"/>
                  </a:lnTo>
                  <a:lnTo>
                    <a:pt x="2060448" y="832103"/>
                  </a:lnTo>
                  <a:lnTo>
                    <a:pt x="2081784" y="649223"/>
                  </a:lnTo>
                  <a:lnTo>
                    <a:pt x="2104644" y="611123"/>
                  </a:lnTo>
                  <a:lnTo>
                    <a:pt x="2127504" y="566927"/>
                  </a:lnTo>
                  <a:lnTo>
                    <a:pt x="2148840" y="938783"/>
                  </a:lnTo>
                  <a:lnTo>
                    <a:pt x="2171700" y="1014983"/>
                  </a:lnTo>
                  <a:lnTo>
                    <a:pt x="2194560" y="588263"/>
                  </a:lnTo>
                  <a:lnTo>
                    <a:pt x="2215896" y="576071"/>
                  </a:lnTo>
                  <a:lnTo>
                    <a:pt x="2238756" y="566927"/>
                  </a:lnTo>
                  <a:lnTo>
                    <a:pt x="2261616" y="539495"/>
                  </a:lnTo>
                  <a:lnTo>
                    <a:pt x="2282952" y="387095"/>
                  </a:lnTo>
                  <a:lnTo>
                    <a:pt x="2305812" y="413003"/>
                  </a:lnTo>
                  <a:lnTo>
                    <a:pt x="2328672" y="926591"/>
                  </a:lnTo>
                  <a:lnTo>
                    <a:pt x="2351532" y="630935"/>
                  </a:lnTo>
                  <a:lnTo>
                    <a:pt x="2372868" y="560832"/>
                  </a:lnTo>
                  <a:lnTo>
                    <a:pt x="2395728" y="582167"/>
                  </a:lnTo>
                  <a:lnTo>
                    <a:pt x="2418588" y="1025651"/>
                  </a:lnTo>
                  <a:lnTo>
                    <a:pt x="2439924" y="911351"/>
                  </a:lnTo>
                  <a:lnTo>
                    <a:pt x="2462784" y="457200"/>
                  </a:lnTo>
                  <a:lnTo>
                    <a:pt x="2485644" y="377951"/>
                  </a:lnTo>
                  <a:lnTo>
                    <a:pt x="2506979" y="347471"/>
                  </a:lnTo>
                  <a:lnTo>
                    <a:pt x="2529840" y="321563"/>
                  </a:lnTo>
                  <a:lnTo>
                    <a:pt x="2552700" y="254507"/>
                  </a:lnTo>
                  <a:lnTo>
                    <a:pt x="2574036" y="188975"/>
                  </a:lnTo>
                  <a:lnTo>
                    <a:pt x="2596896" y="600455"/>
                  </a:lnTo>
                  <a:lnTo>
                    <a:pt x="2619756" y="370331"/>
                  </a:lnTo>
                  <a:lnTo>
                    <a:pt x="2642616" y="364235"/>
                  </a:lnTo>
                  <a:lnTo>
                    <a:pt x="2663952" y="335279"/>
                  </a:lnTo>
                  <a:lnTo>
                    <a:pt x="2686812" y="812291"/>
                  </a:lnTo>
                  <a:lnTo>
                    <a:pt x="2709672" y="841247"/>
                  </a:lnTo>
                  <a:lnTo>
                    <a:pt x="2731008" y="323088"/>
                  </a:lnTo>
                  <a:lnTo>
                    <a:pt x="2753868" y="300227"/>
                  </a:lnTo>
                  <a:lnTo>
                    <a:pt x="2776728" y="265175"/>
                  </a:lnTo>
                  <a:lnTo>
                    <a:pt x="2798064" y="225551"/>
                  </a:lnTo>
                  <a:lnTo>
                    <a:pt x="2820924" y="144779"/>
                  </a:lnTo>
                  <a:lnTo>
                    <a:pt x="2843784" y="30479"/>
                  </a:lnTo>
                  <a:lnTo>
                    <a:pt x="2865120" y="775715"/>
                  </a:lnTo>
                  <a:lnTo>
                    <a:pt x="2887979" y="409955"/>
                  </a:lnTo>
                  <a:lnTo>
                    <a:pt x="2910840" y="374903"/>
                  </a:lnTo>
                  <a:lnTo>
                    <a:pt x="2933700" y="358139"/>
                  </a:lnTo>
                  <a:lnTo>
                    <a:pt x="2955036" y="697991"/>
                  </a:lnTo>
                  <a:lnTo>
                    <a:pt x="2977896" y="681227"/>
                  </a:lnTo>
                  <a:lnTo>
                    <a:pt x="3000756" y="306323"/>
                  </a:lnTo>
                  <a:lnTo>
                    <a:pt x="3022091" y="263651"/>
                  </a:lnTo>
                  <a:lnTo>
                    <a:pt x="3044952" y="231647"/>
                  </a:lnTo>
                  <a:lnTo>
                    <a:pt x="3067812" y="344423"/>
                  </a:lnTo>
                  <a:lnTo>
                    <a:pt x="3089148" y="222503"/>
                  </a:lnTo>
                  <a:lnTo>
                    <a:pt x="3112007" y="295655"/>
                  </a:lnTo>
                  <a:lnTo>
                    <a:pt x="3134868" y="736091"/>
                  </a:lnTo>
                  <a:lnTo>
                    <a:pt x="3156204" y="460247"/>
                  </a:lnTo>
                  <a:lnTo>
                    <a:pt x="3179064" y="548639"/>
                  </a:lnTo>
                  <a:lnTo>
                    <a:pt x="3201924" y="341375"/>
                  </a:lnTo>
                  <a:lnTo>
                    <a:pt x="3224783" y="669035"/>
                  </a:lnTo>
                  <a:lnTo>
                    <a:pt x="3246120" y="713232"/>
                  </a:lnTo>
                  <a:lnTo>
                    <a:pt x="3268979" y="236219"/>
                  </a:lnTo>
                  <a:lnTo>
                    <a:pt x="3291840" y="187451"/>
                  </a:lnTo>
                  <a:lnTo>
                    <a:pt x="3313176" y="178307"/>
                  </a:lnTo>
                  <a:lnTo>
                    <a:pt x="3336035" y="140207"/>
                  </a:lnTo>
                  <a:lnTo>
                    <a:pt x="3358896" y="0"/>
                  </a:lnTo>
                  <a:lnTo>
                    <a:pt x="3380231" y="73151"/>
                  </a:lnTo>
                  <a:lnTo>
                    <a:pt x="3403092" y="438911"/>
                  </a:lnTo>
                  <a:lnTo>
                    <a:pt x="3425952" y="152400"/>
                  </a:lnTo>
                  <a:lnTo>
                    <a:pt x="3447288" y="220979"/>
                  </a:lnTo>
                  <a:lnTo>
                    <a:pt x="3470148" y="123443"/>
                  </a:lnTo>
                  <a:lnTo>
                    <a:pt x="3493007" y="589788"/>
                  </a:lnTo>
                  <a:lnTo>
                    <a:pt x="3514344" y="579119"/>
                  </a:lnTo>
                  <a:lnTo>
                    <a:pt x="3537204" y="137160"/>
                  </a:lnTo>
                </a:path>
              </a:pathLst>
            </a:custGeom>
            <a:ln w="28956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3435096" y="3148583"/>
            <a:ext cx="3560445" cy="0"/>
          </a:xfrm>
          <a:custGeom>
            <a:avLst/>
            <a:gdLst/>
            <a:ahLst/>
            <a:cxnLst/>
            <a:rect l="l" t="t" r="r" b="b"/>
            <a:pathLst>
              <a:path w="3560445">
                <a:moveTo>
                  <a:pt x="0" y="0"/>
                </a:moveTo>
                <a:lnTo>
                  <a:pt x="3560063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35096" y="5254752"/>
            <a:ext cx="3560445" cy="35560"/>
          </a:xfrm>
          <a:custGeom>
            <a:avLst/>
            <a:gdLst/>
            <a:ahLst/>
            <a:cxnLst/>
            <a:rect l="l" t="t" r="r" b="b"/>
            <a:pathLst>
              <a:path w="3560445" h="35560">
                <a:moveTo>
                  <a:pt x="0" y="0"/>
                </a:moveTo>
                <a:lnTo>
                  <a:pt x="3560063" y="0"/>
                </a:lnTo>
              </a:path>
              <a:path w="3560445" h="35560">
                <a:moveTo>
                  <a:pt x="0" y="0"/>
                </a:moveTo>
                <a:lnTo>
                  <a:pt x="0" y="35052"/>
                </a:lnTo>
              </a:path>
              <a:path w="3560445" h="35560">
                <a:moveTo>
                  <a:pt x="179831" y="0"/>
                </a:moveTo>
                <a:lnTo>
                  <a:pt x="179831" y="35052"/>
                </a:lnTo>
              </a:path>
              <a:path w="3560445" h="35560">
                <a:moveTo>
                  <a:pt x="358139" y="0"/>
                </a:moveTo>
                <a:lnTo>
                  <a:pt x="358139" y="35052"/>
                </a:lnTo>
              </a:path>
              <a:path w="3560445" h="35560">
                <a:moveTo>
                  <a:pt x="537971" y="0"/>
                </a:moveTo>
                <a:lnTo>
                  <a:pt x="537971" y="35052"/>
                </a:lnTo>
              </a:path>
              <a:path w="3560445" h="35560">
                <a:moveTo>
                  <a:pt x="716279" y="0"/>
                </a:moveTo>
                <a:lnTo>
                  <a:pt x="716279" y="35052"/>
                </a:lnTo>
              </a:path>
              <a:path w="3560445" h="35560">
                <a:moveTo>
                  <a:pt x="896112" y="0"/>
                </a:moveTo>
                <a:lnTo>
                  <a:pt x="896112" y="35052"/>
                </a:lnTo>
              </a:path>
              <a:path w="3560445" h="35560">
                <a:moveTo>
                  <a:pt x="1074419" y="0"/>
                </a:moveTo>
                <a:lnTo>
                  <a:pt x="1074419" y="35052"/>
                </a:lnTo>
              </a:path>
              <a:path w="3560445" h="35560">
                <a:moveTo>
                  <a:pt x="1254252" y="0"/>
                </a:moveTo>
                <a:lnTo>
                  <a:pt x="1254252" y="35052"/>
                </a:lnTo>
              </a:path>
              <a:path w="3560445" h="35560">
                <a:moveTo>
                  <a:pt x="1432559" y="0"/>
                </a:moveTo>
                <a:lnTo>
                  <a:pt x="1432559" y="35052"/>
                </a:lnTo>
              </a:path>
              <a:path w="3560445" h="35560">
                <a:moveTo>
                  <a:pt x="1612391" y="0"/>
                </a:moveTo>
                <a:lnTo>
                  <a:pt x="1612391" y="35052"/>
                </a:lnTo>
              </a:path>
              <a:path w="3560445" h="35560">
                <a:moveTo>
                  <a:pt x="1790700" y="0"/>
                </a:moveTo>
                <a:lnTo>
                  <a:pt x="1790700" y="35052"/>
                </a:lnTo>
              </a:path>
              <a:path w="3560445" h="35560">
                <a:moveTo>
                  <a:pt x="1970531" y="0"/>
                </a:moveTo>
                <a:lnTo>
                  <a:pt x="1970531" y="35052"/>
                </a:lnTo>
              </a:path>
              <a:path w="3560445" h="35560">
                <a:moveTo>
                  <a:pt x="2150364" y="0"/>
                </a:moveTo>
                <a:lnTo>
                  <a:pt x="2150364" y="35052"/>
                </a:lnTo>
              </a:path>
              <a:path w="3560445" h="35560">
                <a:moveTo>
                  <a:pt x="2328671" y="0"/>
                </a:moveTo>
                <a:lnTo>
                  <a:pt x="2328671" y="35052"/>
                </a:lnTo>
              </a:path>
              <a:path w="3560445" h="35560">
                <a:moveTo>
                  <a:pt x="2508504" y="0"/>
                </a:moveTo>
                <a:lnTo>
                  <a:pt x="2508504" y="35052"/>
                </a:lnTo>
              </a:path>
              <a:path w="3560445" h="35560">
                <a:moveTo>
                  <a:pt x="2686812" y="0"/>
                </a:moveTo>
                <a:lnTo>
                  <a:pt x="2686812" y="35052"/>
                </a:lnTo>
              </a:path>
              <a:path w="3560445" h="35560">
                <a:moveTo>
                  <a:pt x="2866643" y="0"/>
                </a:moveTo>
                <a:lnTo>
                  <a:pt x="2866643" y="35052"/>
                </a:lnTo>
              </a:path>
              <a:path w="3560445" h="35560">
                <a:moveTo>
                  <a:pt x="3044952" y="0"/>
                </a:moveTo>
                <a:lnTo>
                  <a:pt x="3044952" y="35052"/>
                </a:lnTo>
              </a:path>
              <a:path w="3560445" h="35560">
                <a:moveTo>
                  <a:pt x="3224783" y="0"/>
                </a:moveTo>
                <a:lnTo>
                  <a:pt x="3224783" y="35052"/>
                </a:lnTo>
              </a:path>
              <a:path w="3560445" h="35560">
                <a:moveTo>
                  <a:pt x="3403092" y="0"/>
                </a:moveTo>
                <a:lnTo>
                  <a:pt x="3403092" y="35052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085338" y="5160391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85338" y="4859528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85338" y="455866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85338" y="4257802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85338" y="3957066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085338" y="3656203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85338" y="3355340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85338" y="3054477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86963" y="5315155"/>
            <a:ext cx="3543935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65405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n-91</a:t>
            </a:r>
            <a:endParaRPr sz="900">
              <a:latin typeface="Calibri"/>
              <a:cs typeface="Calibri"/>
            </a:endParaRPr>
          </a:p>
          <a:p>
            <a:pPr marL="12700" marR="5080" indent="34290" algn="just">
              <a:lnSpc>
                <a:spcPct val="1306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p-91 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May-92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Jan-93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Sep-93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May-94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Jan-95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Sep-95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May-96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Jan-97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Sep-97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May-98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Jan-99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Sep-99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May-00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Jan-01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Sep-01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May-02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Jan-03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Sep-03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83838" y="2534538"/>
            <a:ext cx="2585085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889000" marR="5080" indent="-876300">
              <a:lnSpc>
                <a:spcPct val="102099"/>
              </a:lnSpc>
              <a:spcBef>
                <a:spcPts val="6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Ridership (Number of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Passengers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-3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thousands)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808976" y="4917947"/>
            <a:ext cx="3938270" cy="0"/>
          </a:xfrm>
          <a:custGeom>
            <a:avLst/>
            <a:gdLst/>
            <a:ahLst/>
            <a:cxnLst/>
            <a:rect l="l" t="t" r="r" b="b"/>
            <a:pathLst>
              <a:path w="3938270">
                <a:moveTo>
                  <a:pt x="0" y="0"/>
                </a:moveTo>
                <a:lnTo>
                  <a:pt x="39380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808976" y="4559808"/>
            <a:ext cx="3938270" cy="0"/>
          </a:xfrm>
          <a:custGeom>
            <a:avLst/>
            <a:gdLst/>
            <a:ahLst/>
            <a:cxnLst/>
            <a:rect l="l" t="t" r="r" b="b"/>
            <a:pathLst>
              <a:path w="3938270">
                <a:moveTo>
                  <a:pt x="0" y="0"/>
                </a:moveTo>
                <a:lnTo>
                  <a:pt x="39380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7808976" y="3541776"/>
            <a:ext cx="3938270" cy="925194"/>
            <a:chOff x="7808976" y="3541776"/>
            <a:chExt cx="3938270" cy="925194"/>
          </a:xfrm>
        </p:grpSpPr>
        <p:sp>
          <p:nvSpPr>
            <p:cNvPr id="32" name="object 32"/>
            <p:cNvSpPr/>
            <p:nvPr/>
          </p:nvSpPr>
          <p:spPr>
            <a:xfrm>
              <a:off x="7808976" y="3842004"/>
              <a:ext cx="3938270" cy="358140"/>
            </a:xfrm>
            <a:custGeom>
              <a:avLst/>
              <a:gdLst/>
              <a:ahLst/>
              <a:cxnLst/>
              <a:rect l="l" t="t" r="r" b="b"/>
              <a:pathLst>
                <a:path w="3938270" h="358139">
                  <a:moveTo>
                    <a:pt x="0" y="358140"/>
                  </a:moveTo>
                  <a:lnTo>
                    <a:pt x="3938016" y="358140"/>
                  </a:lnTo>
                </a:path>
                <a:path w="3938270" h="358139">
                  <a:moveTo>
                    <a:pt x="0" y="0"/>
                  </a:moveTo>
                  <a:lnTo>
                    <a:pt x="3938016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960614" y="3556254"/>
              <a:ext cx="3634740" cy="896619"/>
            </a:xfrm>
            <a:custGeom>
              <a:avLst/>
              <a:gdLst/>
              <a:ahLst/>
              <a:cxnLst/>
              <a:rect l="l" t="t" r="r" b="b"/>
              <a:pathLst>
                <a:path w="3634740" h="896620">
                  <a:moveTo>
                    <a:pt x="0" y="516636"/>
                  </a:moveTo>
                  <a:lnTo>
                    <a:pt x="301751" y="522732"/>
                  </a:lnTo>
                  <a:lnTo>
                    <a:pt x="605027" y="513588"/>
                  </a:lnTo>
                  <a:lnTo>
                    <a:pt x="908303" y="594360"/>
                  </a:lnTo>
                  <a:lnTo>
                    <a:pt x="1211579" y="765048"/>
                  </a:lnTo>
                  <a:lnTo>
                    <a:pt x="1514855" y="896112"/>
                  </a:lnTo>
                  <a:lnTo>
                    <a:pt x="1816607" y="728472"/>
                  </a:lnTo>
                  <a:lnTo>
                    <a:pt x="2119883" y="600456"/>
                  </a:lnTo>
                  <a:lnTo>
                    <a:pt x="2423159" y="547116"/>
                  </a:lnTo>
                  <a:lnTo>
                    <a:pt x="2726435" y="288036"/>
                  </a:lnTo>
                  <a:lnTo>
                    <a:pt x="3029711" y="205740"/>
                  </a:lnTo>
                  <a:lnTo>
                    <a:pt x="3332987" y="237744"/>
                  </a:lnTo>
                  <a:lnTo>
                    <a:pt x="3634739" y="0"/>
                  </a:lnTo>
                </a:path>
              </a:pathLst>
            </a:custGeom>
            <a:ln w="28956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7808976" y="3483864"/>
            <a:ext cx="3938270" cy="0"/>
          </a:xfrm>
          <a:custGeom>
            <a:avLst/>
            <a:gdLst/>
            <a:ahLst/>
            <a:cxnLst/>
            <a:rect l="l" t="t" r="r" b="b"/>
            <a:pathLst>
              <a:path w="3938270">
                <a:moveTo>
                  <a:pt x="0" y="0"/>
                </a:moveTo>
                <a:lnTo>
                  <a:pt x="39380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08976" y="3125723"/>
            <a:ext cx="3938270" cy="0"/>
          </a:xfrm>
          <a:custGeom>
            <a:avLst/>
            <a:gdLst/>
            <a:ahLst/>
            <a:cxnLst/>
            <a:rect l="l" t="t" r="r" b="b"/>
            <a:pathLst>
              <a:path w="3938270">
                <a:moveTo>
                  <a:pt x="0" y="0"/>
                </a:moveTo>
                <a:lnTo>
                  <a:pt x="39380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08976" y="5276088"/>
            <a:ext cx="3938270" cy="0"/>
          </a:xfrm>
          <a:custGeom>
            <a:avLst/>
            <a:gdLst/>
            <a:ahLst/>
            <a:cxnLst/>
            <a:rect l="l" t="t" r="r" b="b"/>
            <a:pathLst>
              <a:path w="3938270">
                <a:moveTo>
                  <a:pt x="0" y="0"/>
                </a:moveTo>
                <a:lnTo>
                  <a:pt x="3938016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400925" y="5182361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15000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400925" y="4823841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17000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00925" y="4465066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400925" y="4106671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400925" y="3747592"/>
            <a:ext cx="31496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23000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400925" y="3389503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25000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400925" y="3030982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27000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832217" y="5331078"/>
            <a:ext cx="389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1991</a:t>
            </a:r>
            <a:r>
              <a:rPr sz="900" spc="16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1992</a:t>
            </a:r>
            <a:r>
              <a:rPr sz="900" spc="3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1993</a:t>
            </a:r>
            <a:r>
              <a:rPr sz="900" spc="3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1994</a:t>
            </a:r>
            <a:r>
              <a:rPr sz="900" spc="3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1995</a:t>
            </a:r>
            <a:r>
              <a:rPr sz="900" spc="3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1996</a:t>
            </a:r>
            <a:r>
              <a:rPr sz="900" spc="3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1997</a:t>
            </a:r>
            <a:r>
              <a:rPr sz="900" spc="3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1998</a:t>
            </a:r>
            <a:r>
              <a:rPr sz="900" spc="3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1999</a:t>
            </a:r>
            <a:r>
              <a:rPr sz="900" spc="35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r>
              <a:rPr sz="900" spc="3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2001</a:t>
            </a:r>
            <a:r>
              <a:rPr sz="900" spc="3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2002</a:t>
            </a:r>
            <a:r>
              <a:rPr sz="900" spc="35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421748" y="2728087"/>
            <a:ext cx="3765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20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o</a:t>
            </a:r>
            <a:r>
              <a:rPr sz="1400" spc="-15" dirty="0">
                <a:solidFill>
                  <a:srgbClr val="585858"/>
                </a:solidFill>
                <a:latin typeface="Calibri"/>
                <a:cs typeface="Calibri"/>
              </a:rPr>
              <a:t>t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al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3518" y="2682031"/>
            <a:ext cx="4585584" cy="360081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5070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Visualizing</a:t>
            </a:r>
            <a:r>
              <a:rPr spc="-25" dirty="0"/>
              <a:t> </a:t>
            </a:r>
            <a:r>
              <a:rPr spc="-5" dirty="0"/>
              <a:t>Time</a:t>
            </a:r>
            <a:r>
              <a:rPr spc="-20" dirty="0"/>
              <a:t> </a:t>
            </a:r>
            <a:r>
              <a:rPr spc="-10" dirty="0"/>
              <a:t>Series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4" name="object 4"/>
          <p:cNvSpPr/>
          <p:nvPr/>
        </p:nvSpPr>
        <p:spPr>
          <a:xfrm>
            <a:off x="2820161" y="265557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085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7405" y="3581780"/>
            <a:ext cx="186245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91820" marR="5080" indent="-57912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Lag</a:t>
            </a:r>
            <a:r>
              <a:rPr sz="3200" b="1" spc="-9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E6EC5"/>
                </a:solidFill>
                <a:latin typeface="Calibri"/>
                <a:cs typeface="Calibri"/>
              </a:rPr>
              <a:t>Scatter </a:t>
            </a:r>
            <a:r>
              <a:rPr sz="3200" b="1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Plot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1265" y="1286637"/>
            <a:ext cx="1032891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assumes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relationship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</a:t>
            </a:r>
            <a:r>
              <a:rPr sz="2000" dirty="0">
                <a:latin typeface="Calibri"/>
                <a:cs typeface="Calibri"/>
              </a:rPr>
              <a:t> an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observation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observation.</a:t>
            </a:r>
            <a:endParaRPr sz="2000">
              <a:latin typeface="Calibri"/>
              <a:cs typeface="Calibri"/>
            </a:endParaRPr>
          </a:p>
          <a:p>
            <a:pPr marL="10795" algn="ctr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observations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lags.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useful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5" dirty="0">
                <a:latin typeface="Calibri"/>
                <a:cs typeface="Calibri"/>
              </a:rPr>
              <a:t>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</a:t>
            </a:r>
            <a:endParaRPr sz="2000">
              <a:latin typeface="Calibri"/>
              <a:cs typeface="Calibri"/>
            </a:endParaRPr>
          </a:p>
          <a:p>
            <a:pPr marL="250190" marR="241300" algn="ctr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explore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relationship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" dirty="0">
                <a:latin typeface="Calibri"/>
                <a:cs typeface="Calibri"/>
              </a:rPr>
              <a:t> observation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lag</a:t>
            </a:r>
            <a:r>
              <a:rPr sz="2000" spc="-5" dirty="0">
                <a:latin typeface="Calibri"/>
                <a:cs typeface="Calibri"/>
              </a:rPr>
              <a:t> of that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observation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scatter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plot.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51747" y="3655705"/>
            <a:ext cx="1555383" cy="27008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76409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25" dirty="0"/>
              <a:t>Feature</a:t>
            </a:r>
            <a:r>
              <a:rPr spc="-40" dirty="0"/>
              <a:t> </a:t>
            </a:r>
            <a:r>
              <a:rPr dirty="0"/>
              <a:t>Engineering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6861" y="3206318"/>
            <a:ext cx="224218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6435" marR="5080" indent="-67437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What</a:t>
            </a:r>
            <a:r>
              <a:rPr sz="3200" b="1" spc="-6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we</a:t>
            </a:r>
            <a:r>
              <a:rPr sz="3200" b="1" spc="-4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will </a:t>
            </a:r>
            <a:r>
              <a:rPr sz="3200" b="1" spc="-70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learn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17060" y="2350135"/>
            <a:ext cx="6895465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What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Feature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rationale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goals 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</a:t>
            </a:r>
            <a:r>
              <a:rPr sz="2000" dirty="0">
                <a:latin typeface="Calibri"/>
                <a:cs typeface="Calibri"/>
              </a:rPr>
              <a:t> engineering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17060" y="3569589"/>
            <a:ext cx="58915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basic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date-time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17060" y="4178884"/>
            <a:ext cx="7450455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How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develop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sophisticated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lag and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sliding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window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summary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"/>
                <a:cs typeface="Calibri"/>
              </a:rPr>
              <a:t>statistics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7416" y="265175"/>
            <a:ext cx="1624965" cy="914400"/>
          </a:xfrm>
          <a:custGeom>
            <a:avLst/>
            <a:gdLst/>
            <a:ahLst/>
            <a:cxnLst/>
            <a:rect l="l" t="t" r="r" b="b"/>
            <a:pathLst>
              <a:path w="1624965" h="914400">
                <a:moveTo>
                  <a:pt x="0" y="914400"/>
                </a:moveTo>
                <a:lnTo>
                  <a:pt x="1624584" y="914400"/>
                </a:lnTo>
                <a:lnTo>
                  <a:pt x="16245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2065" cy="1181100"/>
            <a:chOff x="0" y="0"/>
            <a:chExt cx="1282065" cy="1181100"/>
          </a:xfrm>
        </p:grpSpPr>
        <p:sp>
          <p:nvSpPr>
            <p:cNvPr id="4" name="object 4"/>
            <p:cNvSpPr/>
            <p:nvPr/>
          </p:nvSpPr>
          <p:spPr>
            <a:xfrm>
              <a:off x="313944" y="0"/>
              <a:ext cx="844550" cy="914400"/>
            </a:xfrm>
            <a:custGeom>
              <a:avLst/>
              <a:gdLst/>
              <a:ahLst/>
              <a:cxnLst/>
              <a:rect l="l" t="t" r="r" b="b"/>
              <a:pathLst>
                <a:path w="844550" h="914400">
                  <a:moveTo>
                    <a:pt x="844296" y="9144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422148" y="914400"/>
                  </a:lnTo>
                  <a:lnTo>
                    <a:pt x="844296" y="9144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82065" cy="1179830"/>
            </a:xfrm>
            <a:custGeom>
              <a:avLst/>
              <a:gdLst/>
              <a:ahLst/>
              <a:cxnLst/>
              <a:rect l="l" t="t" r="r" b="b"/>
              <a:pathLst>
                <a:path w="1282065" h="1179830">
                  <a:moveTo>
                    <a:pt x="871728" y="914400"/>
                  </a:moveTo>
                  <a:lnTo>
                    <a:pt x="44958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9580" y="914400"/>
                  </a:lnTo>
                  <a:lnTo>
                    <a:pt x="871728" y="914400"/>
                  </a:lnTo>
                  <a:close/>
                </a:path>
                <a:path w="1282065" h="1179830">
                  <a:moveTo>
                    <a:pt x="1281684" y="265176"/>
                  </a:moveTo>
                  <a:lnTo>
                    <a:pt x="859536" y="265176"/>
                  </a:lnTo>
                  <a:lnTo>
                    <a:pt x="1281684" y="1179576"/>
                  </a:lnTo>
                  <a:lnTo>
                    <a:pt x="1281684" y="26517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567416" y="266700"/>
            <a:ext cx="422275" cy="914400"/>
          </a:xfrm>
          <a:custGeom>
            <a:avLst/>
            <a:gdLst/>
            <a:ahLst/>
            <a:cxnLst/>
            <a:rect l="l" t="t" r="r" b="b"/>
            <a:pathLst>
              <a:path w="422275" h="914400">
                <a:moveTo>
                  <a:pt x="0" y="0"/>
                </a:moveTo>
                <a:lnTo>
                  <a:pt x="0" y="914400"/>
                </a:lnTo>
                <a:lnTo>
                  <a:pt x="422148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1796" y="6356603"/>
            <a:ext cx="8490585" cy="365760"/>
          </a:xfrm>
          <a:custGeom>
            <a:avLst/>
            <a:gdLst/>
            <a:ahLst/>
            <a:cxnLst/>
            <a:rect l="l" t="t" r="r" b="b"/>
            <a:pathLst>
              <a:path w="8490585" h="365759">
                <a:moveTo>
                  <a:pt x="8490204" y="0"/>
                </a:moveTo>
                <a:lnTo>
                  <a:pt x="172212" y="0"/>
                </a:lnTo>
                <a:lnTo>
                  <a:pt x="0" y="0"/>
                </a:lnTo>
                <a:lnTo>
                  <a:pt x="172212" y="365760"/>
                </a:lnTo>
                <a:lnTo>
                  <a:pt x="172212" y="364236"/>
                </a:lnTo>
                <a:lnTo>
                  <a:pt x="8490204" y="364236"/>
                </a:lnTo>
                <a:lnTo>
                  <a:pt x="8490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1683" y="265175"/>
            <a:ext cx="9286240" cy="9144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33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20"/>
              </a:spcBef>
            </a:pPr>
            <a:r>
              <a:rPr spc="-5" dirty="0"/>
              <a:t>Time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1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25" dirty="0"/>
              <a:t>Feature</a:t>
            </a:r>
            <a:r>
              <a:rPr spc="-35" dirty="0"/>
              <a:t> </a:t>
            </a:r>
            <a:r>
              <a:rPr dirty="0"/>
              <a:t>Engineering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341500" y="3452571"/>
            <a:ext cx="10521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Basi</a:t>
            </a:r>
            <a:r>
              <a:rPr sz="3200" b="1" spc="10" dirty="0">
                <a:solidFill>
                  <a:srgbClr val="0E6EC5"/>
                </a:solidFill>
                <a:latin typeface="Calibri"/>
                <a:cs typeface="Calibri"/>
              </a:rPr>
              <a:t>c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36975" y="1724406"/>
            <a:ext cx="761873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must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transformed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dirty="0">
                <a:latin typeface="Calibri"/>
                <a:cs typeface="Calibri"/>
              </a:rPr>
              <a:t> modeled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supervised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problem.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870197" y="2910967"/>
          <a:ext cx="290703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519414" y="2910967"/>
          <a:ext cx="2907030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3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output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output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output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7429500" y="3209544"/>
            <a:ext cx="588645" cy="527685"/>
            <a:chOff x="7429500" y="3209544"/>
            <a:chExt cx="588645" cy="527685"/>
          </a:xfrm>
        </p:grpSpPr>
        <p:sp>
          <p:nvSpPr>
            <p:cNvPr id="16" name="object 16"/>
            <p:cNvSpPr/>
            <p:nvPr/>
          </p:nvSpPr>
          <p:spPr>
            <a:xfrm>
              <a:off x="7435595" y="3215640"/>
              <a:ext cx="576580" cy="515620"/>
            </a:xfrm>
            <a:custGeom>
              <a:avLst/>
              <a:gdLst/>
              <a:ahLst/>
              <a:cxnLst/>
              <a:rect l="l" t="t" r="r" b="b"/>
              <a:pathLst>
                <a:path w="576579" h="515620">
                  <a:moveTo>
                    <a:pt x="318515" y="0"/>
                  </a:moveTo>
                  <a:lnTo>
                    <a:pt x="318515" y="128777"/>
                  </a:lnTo>
                  <a:lnTo>
                    <a:pt x="0" y="128777"/>
                  </a:lnTo>
                  <a:lnTo>
                    <a:pt x="0" y="386334"/>
                  </a:lnTo>
                  <a:lnTo>
                    <a:pt x="318515" y="386334"/>
                  </a:lnTo>
                  <a:lnTo>
                    <a:pt x="318515" y="515112"/>
                  </a:lnTo>
                  <a:lnTo>
                    <a:pt x="576072" y="257556"/>
                  </a:lnTo>
                  <a:lnTo>
                    <a:pt x="318515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35595" y="3215640"/>
              <a:ext cx="576580" cy="515620"/>
            </a:xfrm>
            <a:custGeom>
              <a:avLst/>
              <a:gdLst/>
              <a:ahLst/>
              <a:cxnLst/>
              <a:rect l="l" t="t" r="r" b="b"/>
              <a:pathLst>
                <a:path w="576579" h="515620">
                  <a:moveTo>
                    <a:pt x="0" y="128777"/>
                  </a:moveTo>
                  <a:lnTo>
                    <a:pt x="318515" y="128777"/>
                  </a:lnTo>
                  <a:lnTo>
                    <a:pt x="318515" y="0"/>
                  </a:lnTo>
                  <a:lnTo>
                    <a:pt x="576072" y="257556"/>
                  </a:lnTo>
                  <a:lnTo>
                    <a:pt x="318515" y="515112"/>
                  </a:lnTo>
                  <a:lnTo>
                    <a:pt x="318515" y="386334"/>
                  </a:lnTo>
                  <a:lnTo>
                    <a:pt x="0" y="386334"/>
                  </a:lnTo>
                  <a:lnTo>
                    <a:pt x="0" y="128777"/>
                  </a:lnTo>
                  <a:close/>
                </a:path>
              </a:pathLst>
            </a:custGeom>
            <a:ln w="12192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36975" y="4548885"/>
            <a:ext cx="777684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Input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also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field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machine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learning,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task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before</a:t>
            </a:r>
            <a:r>
              <a:rPr sz="2000" spc="-5" dirty="0">
                <a:latin typeface="Calibri"/>
                <a:cs typeface="Calibri"/>
              </a:rPr>
              <a:t> us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create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input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features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our time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dataset.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7416" y="265175"/>
            <a:ext cx="1624965" cy="914400"/>
          </a:xfrm>
          <a:custGeom>
            <a:avLst/>
            <a:gdLst/>
            <a:ahLst/>
            <a:cxnLst/>
            <a:rect l="l" t="t" r="r" b="b"/>
            <a:pathLst>
              <a:path w="1624965" h="914400">
                <a:moveTo>
                  <a:pt x="0" y="914400"/>
                </a:moveTo>
                <a:lnTo>
                  <a:pt x="1624584" y="914400"/>
                </a:lnTo>
                <a:lnTo>
                  <a:pt x="16245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2065" cy="1181100"/>
            <a:chOff x="0" y="0"/>
            <a:chExt cx="1282065" cy="1181100"/>
          </a:xfrm>
        </p:grpSpPr>
        <p:sp>
          <p:nvSpPr>
            <p:cNvPr id="4" name="object 4"/>
            <p:cNvSpPr/>
            <p:nvPr/>
          </p:nvSpPr>
          <p:spPr>
            <a:xfrm>
              <a:off x="313944" y="0"/>
              <a:ext cx="844550" cy="914400"/>
            </a:xfrm>
            <a:custGeom>
              <a:avLst/>
              <a:gdLst/>
              <a:ahLst/>
              <a:cxnLst/>
              <a:rect l="l" t="t" r="r" b="b"/>
              <a:pathLst>
                <a:path w="844550" h="914400">
                  <a:moveTo>
                    <a:pt x="844296" y="9144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422148" y="914400"/>
                  </a:lnTo>
                  <a:lnTo>
                    <a:pt x="844296" y="9144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82065" cy="1179830"/>
            </a:xfrm>
            <a:custGeom>
              <a:avLst/>
              <a:gdLst/>
              <a:ahLst/>
              <a:cxnLst/>
              <a:rect l="l" t="t" r="r" b="b"/>
              <a:pathLst>
                <a:path w="1282065" h="1179830">
                  <a:moveTo>
                    <a:pt x="871728" y="914400"/>
                  </a:moveTo>
                  <a:lnTo>
                    <a:pt x="44958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9580" y="914400"/>
                  </a:lnTo>
                  <a:lnTo>
                    <a:pt x="871728" y="914400"/>
                  </a:lnTo>
                  <a:close/>
                </a:path>
                <a:path w="1282065" h="1179830">
                  <a:moveTo>
                    <a:pt x="1281684" y="265176"/>
                  </a:moveTo>
                  <a:lnTo>
                    <a:pt x="859536" y="265176"/>
                  </a:lnTo>
                  <a:lnTo>
                    <a:pt x="1281684" y="1179576"/>
                  </a:lnTo>
                  <a:lnTo>
                    <a:pt x="1281684" y="26517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567416" y="266700"/>
            <a:ext cx="422275" cy="914400"/>
          </a:xfrm>
          <a:custGeom>
            <a:avLst/>
            <a:gdLst/>
            <a:ahLst/>
            <a:cxnLst/>
            <a:rect l="l" t="t" r="r" b="b"/>
            <a:pathLst>
              <a:path w="422275" h="914400">
                <a:moveTo>
                  <a:pt x="0" y="0"/>
                </a:moveTo>
                <a:lnTo>
                  <a:pt x="0" y="914400"/>
                </a:lnTo>
                <a:lnTo>
                  <a:pt x="422148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1796" y="6356603"/>
            <a:ext cx="8490585" cy="365760"/>
          </a:xfrm>
          <a:custGeom>
            <a:avLst/>
            <a:gdLst/>
            <a:ahLst/>
            <a:cxnLst/>
            <a:rect l="l" t="t" r="r" b="b"/>
            <a:pathLst>
              <a:path w="8490585" h="365759">
                <a:moveTo>
                  <a:pt x="8490204" y="0"/>
                </a:moveTo>
                <a:lnTo>
                  <a:pt x="172212" y="0"/>
                </a:lnTo>
                <a:lnTo>
                  <a:pt x="0" y="0"/>
                </a:lnTo>
                <a:lnTo>
                  <a:pt x="172212" y="365760"/>
                </a:lnTo>
                <a:lnTo>
                  <a:pt x="172212" y="364236"/>
                </a:lnTo>
                <a:lnTo>
                  <a:pt x="8490204" y="364236"/>
                </a:lnTo>
                <a:lnTo>
                  <a:pt x="8490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1683" y="265175"/>
            <a:ext cx="9286240" cy="9144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33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20"/>
              </a:spcBef>
            </a:pPr>
            <a:r>
              <a:rPr spc="-5" dirty="0"/>
              <a:t>Time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1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25" dirty="0"/>
              <a:t>Feature</a:t>
            </a:r>
            <a:r>
              <a:rPr spc="-35" dirty="0"/>
              <a:t> </a:t>
            </a:r>
            <a:r>
              <a:rPr dirty="0"/>
              <a:t>Engineering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3176" y="3452571"/>
            <a:ext cx="28155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solidFill>
                  <a:srgbClr val="0E6EC5"/>
                </a:solidFill>
                <a:latin typeface="Calibri"/>
                <a:cs typeface="Calibri"/>
              </a:rPr>
              <a:t>Types</a:t>
            </a:r>
            <a:r>
              <a:rPr sz="3200" b="1" spc="-4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5" dirty="0">
                <a:solidFill>
                  <a:srgbClr val="0E6EC5"/>
                </a:solidFill>
                <a:latin typeface="Calibri"/>
                <a:cs typeface="Calibri"/>
              </a:rPr>
              <a:t>of</a:t>
            </a:r>
            <a:r>
              <a:rPr sz="3200" b="1" spc="-4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15" dirty="0">
                <a:solidFill>
                  <a:srgbClr val="0E6EC5"/>
                </a:solidFill>
                <a:latin typeface="Calibri"/>
                <a:cs typeface="Calibri"/>
              </a:rPr>
              <a:t>Feature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5328" y="1355826"/>
            <a:ext cx="789305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24815" indent="-343535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-15" dirty="0">
                <a:latin typeface="Calibri"/>
                <a:cs typeface="Calibri"/>
              </a:rPr>
              <a:t>Date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Time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Features: </a:t>
            </a:r>
            <a:r>
              <a:rPr sz="2000" dirty="0">
                <a:latin typeface="Calibri"/>
                <a:cs typeface="Calibri"/>
              </a:rPr>
              <a:t>these </a:t>
            </a:r>
            <a:r>
              <a:rPr sz="2000" spc="-5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components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itself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observation.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dirty="0">
                <a:latin typeface="Calibri"/>
                <a:cs typeface="Calibri"/>
              </a:rPr>
              <a:t>Lag</a:t>
            </a:r>
            <a:r>
              <a:rPr sz="2000" b="1" spc="-10" dirty="0">
                <a:latin typeface="Calibri"/>
                <a:cs typeface="Calibri"/>
              </a:rPr>
              <a:t> Features: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-10" dirty="0">
                <a:latin typeface="Calibri"/>
                <a:cs typeface="Calibri"/>
              </a:rPr>
              <a:t> 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steps.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ct val="150000"/>
              </a:lnSpc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Calibri"/>
                <a:cs typeface="Calibri"/>
              </a:rPr>
              <a:t>Window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Features: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summary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 </a:t>
            </a:r>
            <a:r>
              <a:rPr sz="2000" spc="-10" dirty="0">
                <a:latin typeface="Calibri"/>
                <a:cs typeface="Calibri"/>
              </a:rPr>
              <a:t>over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fixed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window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prior 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steps.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89858" y="3938396"/>
          <a:ext cx="2743200" cy="1854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Footfall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853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04203" y="3938396"/>
          <a:ext cx="5166359" cy="1854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2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Weekend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Footfall</a:t>
                      </a:r>
                      <a:r>
                        <a:rPr sz="1800" b="1" spc="3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ago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Day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1456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7416" y="265175"/>
            <a:ext cx="1624965" cy="914400"/>
          </a:xfrm>
          <a:custGeom>
            <a:avLst/>
            <a:gdLst/>
            <a:ahLst/>
            <a:cxnLst/>
            <a:rect l="l" t="t" r="r" b="b"/>
            <a:pathLst>
              <a:path w="1624965" h="914400">
                <a:moveTo>
                  <a:pt x="0" y="914400"/>
                </a:moveTo>
                <a:lnTo>
                  <a:pt x="1624584" y="914400"/>
                </a:lnTo>
                <a:lnTo>
                  <a:pt x="16245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2065" cy="1181100"/>
            <a:chOff x="0" y="0"/>
            <a:chExt cx="1282065" cy="1181100"/>
          </a:xfrm>
        </p:grpSpPr>
        <p:sp>
          <p:nvSpPr>
            <p:cNvPr id="4" name="object 4"/>
            <p:cNvSpPr/>
            <p:nvPr/>
          </p:nvSpPr>
          <p:spPr>
            <a:xfrm>
              <a:off x="313944" y="0"/>
              <a:ext cx="844550" cy="914400"/>
            </a:xfrm>
            <a:custGeom>
              <a:avLst/>
              <a:gdLst/>
              <a:ahLst/>
              <a:cxnLst/>
              <a:rect l="l" t="t" r="r" b="b"/>
              <a:pathLst>
                <a:path w="844550" h="914400">
                  <a:moveTo>
                    <a:pt x="844296" y="9144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422148" y="914400"/>
                  </a:lnTo>
                  <a:lnTo>
                    <a:pt x="844296" y="9144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82065" cy="1179830"/>
            </a:xfrm>
            <a:custGeom>
              <a:avLst/>
              <a:gdLst/>
              <a:ahLst/>
              <a:cxnLst/>
              <a:rect l="l" t="t" r="r" b="b"/>
              <a:pathLst>
                <a:path w="1282065" h="1179830">
                  <a:moveTo>
                    <a:pt x="871728" y="914400"/>
                  </a:moveTo>
                  <a:lnTo>
                    <a:pt x="44958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9580" y="914400"/>
                  </a:lnTo>
                  <a:lnTo>
                    <a:pt x="871728" y="914400"/>
                  </a:lnTo>
                  <a:close/>
                </a:path>
                <a:path w="1282065" h="1179830">
                  <a:moveTo>
                    <a:pt x="1281684" y="265176"/>
                  </a:moveTo>
                  <a:lnTo>
                    <a:pt x="859536" y="265176"/>
                  </a:lnTo>
                  <a:lnTo>
                    <a:pt x="1281684" y="1179576"/>
                  </a:lnTo>
                  <a:lnTo>
                    <a:pt x="1281684" y="26517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567416" y="266700"/>
            <a:ext cx="422275" cy="914400"/>
          </a:xfrm>
          <a:custGeom>
            <a:avLst/>
            <a:gdLst/>
            <a:ahLst/>
            <a:cxnLst/>
            <a:rect l="l" t="t" r="r" b="b"/>
            <a:pathLst>
              <a:path w="422275" h="914400">
                <a:moveTo>
                  <a:pt x="0" y="0"/>
                </a:moveTo>
                <a:lnTo>
                  <a:pt x="0" y="914400"/>
                </a:lnTo>
                <a:lnTo>
                  <a:pt x="422148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1796" y="6356603"/>
            <a:ext cx="8490585" cy="365760"/>
          </a:xfrm>
          <a:custGeom>
            <a:avLst/>
            <a:gdLst/>
            <a:ahLst/>
            <a:cxnLst/>
            <a:rect l="l" t="t" r="r" b="b"/>
            <a:pathLst>
              <a:path w="8490585" h="365759">
                <a:moveTo>
                  <a:pt x="8490204" y="0"/>
                </a:moveTo>
                <a:lnTo>
                  <a:pt x="172212" y="0"/>
                </a:lnTo>
                <a:lnTo>
                  <a:pt x="0" y="0"/>
                </a:lnTo>
                <a:lnTo>
                  <a:pt x="172212" y="365760"/>
                </a:lnTo>
                <a:lnTo>
                  <a:pt x="172212" y="364236"/>
                </a:lnTo>
                <a:lnTo>
                  <a:pt x="8490204" y="364236"/>
                </a:lnTo>
                <a:lnTo>
                  <a:pt x="8490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1683" y="265175"/>
            <a:ext cx="9286240" cy="9144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33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20"/>
              </a:spcBef>
            </a:pPr>
            <a:r>
              <a:rPr spc="-5" dirty="0"/>
              <a:t>Time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10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25" dirty="0"/>
              <a:t>Feature</a:t>
            </a:r>
            <a:r>
              <a:rPr spc="-35" dirty="0"/>
              <a:t> </a:t>
            </a:r>
            <a:r>
              <a:rPr dirty="0"/>
              <a:t>Engineering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9385" y="3206318"/>
            <a:ext cx="147764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065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Window </a:t>
            </a:r>
            <a:r>
              <a:rPr sz="3200" b="1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45" dirty="0">
                <a:solidFill>
                  <a:srgbClr val="0E6EC5"/>
                </a:solidFill>
                <a:latin typeface="Calibri"/>
                <a:cs typeface="Calibri"/>
              </a:rPr>
              <a:t>F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e</a:t>
            </a:r>
            <a:r>
              <a:rPr sz="3200" b="1" spc="-25" dirty="0">
                <a:solidFill>
                  <a:srgbClr val="0E6EC5"/>
                </a:solidFill>
                <a:latin typeface="Calibri"/>
                <a:cs typeface="Calibri"/>
              </a:rPr>
              <a:t>a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tu</a:t>
            </a:r>
            <a:r>
              <a:rPr sz="3200" b="1" spc="-25" dirty="0">
                <a:solidFill>
                  <a:srgbClr val="0E6EC5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75328" y="1355826"/>
            <a:ext cx="8002270" cy="1397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b="1" spc="-5" dirty="0">
                <a:latin typeface="Calibri"/>
                <a:cs typeface="Calibri"/>
              </a:rPr>
              <a:t>Rolling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window: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summary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previous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Steps</a:t>
            </a:r>
            <a:endParaRPr sz="2000">
              <a:latin typeface="Calibri"/>
              <a:cs typeface="Calibri"/>
            </a:endParaRPr>
          </a:p>
          <a:p>
            <a:pPr marL="355600" marR="5080" indent="-343535">
              <a:lnSpc>
                <a:spcPts val="3600"/>
              </a:lnSpc>
              <a:spcBef>
                <a:spcPts val="120"/>
              </a:spcBef>
              <a:buFont typeface="Arial MT"/>
              <a:buChar char="•"/>
              <a:tabLst>
                <a:tab pos="412115" algn="l"/>
                <a:tab pos="412750" algn="l"/>
              </a:tabLst>
            </a:pPr>
            <a:r>
              <a:rPr dirty="0"/>
              <a:t>	</a:t>
            </a:r>
            <a:r>
              <a:rPr sz="2000" b="1" dirty="0">
                <a:latin typeface="Calibri"/>
                <a:cs typeface="Calibri"/>
              </a:rPr>
              <a:t>Expanding </a:t>
            </a:r>
            <a:r>
              <a:rPr sz="2000" b="1" spc="-5" dirty="0">
                <a:latin typeface="Calibri"/>
                <a:cs typeface="Calibri"/>
              </a:rPr>
              <a:t>Window: </a:t>
            </a:r>
            <a:r>
              <a:rPr sz="2000" dirty="0">
                <a:latin typeface="Calibri"/>
                <a:cs typeface="Calibri"/>
              </a:rPr>
              <a:t>Another type </a:t>
            </a:r>
            <a:r>
              <a:rPr sz="2000" spc="-5" dirty="0">
                <a:latin typeface="Calibri"/>
                <a:cs typeface="Calibri"/>
              </a:rPr>
              <a:t>of window that </a:t>
            </a:r>
            <a:r>
              <a:rPr sz="2000" spc="-15" dirty="0">
                <a:latin typeface="Calibri"/>
                <a:cs typeface="Calibri"/>
              </a:rPr>
              <a:t>may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useful </a:t>
            </a:r>
            <a:r>
              <a:rPr sz="2000" dirty="0">
                <a:latin typeface="Calibri"/>
                <a:cs typeface="Calibri"/>
              </a:rPr>
              <a:t>includes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series.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3689858" y="3938396"/>
          <a:ext cx="2743200" cy="1854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Footfall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853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12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13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Jan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6704203" y="3938396"/>
          <a:ext cx="3855720" cy="18541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27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Last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Day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avg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Maximum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till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985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972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78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57073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20" dirty="0"/>
              <a:t> </a:t>
            </a:r>
            <a:r>
              <a:rPr spc="-5" dirty="0"/>
              <a:t>Series</a:t>
            </a:r>
            <a:r>
              <a:rPr dirty="0"/>
              <a:t> –</a:t>
            </a:r>
            <a:r>
              <a:rPr spc="-15" dirty="0"/>
              <a:t> Resampling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79449" y="3452571"/>
            <a:ext cx="19761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Resampling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4064" y="2507335"/>
            <a:ext cx="700913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Resampling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 </a:t>
            </a:r>
            <a:r>
              <a:rPr sz="2000" dirty="0">
                <a:latin typeface="Calibri"/>
                <a:cs typeface="Calibri"/>
              </a:rPr>
              <a:t>Changing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available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match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frequency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required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forecast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0" dirty="0">
                <a:latin typeface="Calibri"/>
                <a:cs typeface="Calibri"/>
              </a:rPr>
              <a:t>Types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71264" y="3879316"/>
            <a:ext cx="2015489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Upsampling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spc="-5" dirty="0">
                <a:latin typeface="Calibri"/>
                <a:cs typeface="Calibri"/>
              </a:rPr>
              <a:t>Downsampling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7416" y="265175"/>
            <a:ext cx="1624965" cy="914400"/>
          </a:xfrm>
          <a:custGeom>
            <a:avLst/>
            <a:gdLst/>
            <a:ahLst/>
            <a:cxnLst/>
            <a:rect l="l" t="t" r="r" b="b"/>
            <a:pathLst>
              <a:path w="1624965" h="914400">
                <a:moveTo>
                  <a:pt x="0" y="914400"/>
                </a:moveTo>
                <a:lnTo>
                  <a:pt x="1624584" y="914400"/>
                </a:lnTo>
                <a:lnTo>
                  <a:pt x="16245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2065" cy="1181100"/>
            <a:chOff x="0" y="0"/>
            <a:chExt cx="1282065" cy="1181100"/>
          </a:xfrm>
        </p:grpSpPr>
        <p:sp>
          <p:nvSpPr>
            <p:cNvPr id="4" name="object 4"/>
            <p:cNvSpPr/>
            <p:nvPr/>
          </p:nvSpPr>
          <p:spPr>
            <a:xfrm>
              <a:off x="313944" y="0"/>
              <a:ext cx="844550" cy="914400"/>
            </a:xfrm>
            <a:custGeom>
              <a:avLst/>
              <a:gdLst/>
              <a:ahLst/>
              <a:cxnLst/>
              <a:rect l="l" t="t" r="r" b="b"/>
              <a:pathLst>
                <a:path w="844550" h="914400">
                  <a:moveTo>
                    <a:pt x="844296" y="9144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422148" y="914400"/>
                  </a:lnTo>
                  <a:lnTo>
                    <a:pt x="844296" y="9144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82065" cy="1179830"/>
            </a:xfrm>
            <a:custGeom>
              <a:avLst/>
              <a:gdLst/>
              <a:ahLst/>
              <a:cxnLst/>
              <a:rect l="l" t="t" r="r" b="b"/>
              <a:pathLst>
                <a:path w="1282065" h="1179830">
                  <a:moveTo>
                    <a:pt x="871728" y="914400"/>
                  </a:moveTo>
                  <a:lnTo>
                    <a:pt x="44958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9580" y="914400"/>
                  </a:lnTo>
                  <a:lnTo>
                    <a:pt x="871728" y="914400"/>
                  </a:lnTo>
                  <a:close/>
                </a:path>
                <a:path w="1282065" h="1179830">
                  <a:moveTo>
                    <a:pt x="1281684" y="265176"/>
                  </a:moveTo>
                  <a:lnTo>
                    <a:pt x="859536" y="265176"/>
                  </a:lnTo>
                  <a:lnTo>
                    <a:pt x="1281684" y="1179576"/>
                  </a:lnTo>
                  <a:lnTo>
                    <a:pt x="1281684" y="26517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567416" y="266700"/>
            <a:ext cx="422275" cy="914400"/>
          </a:xfrm>
          <a:custGeom>
            <a:avLst/>
            <a:gdLst/>
            <a:ahLst/>
            <a:cxnLst/>
            <a:rect l="l" t="t" r="r" b="b"/>
            <a:pathLst>
              <a:path w="422275" h="914400">
                <a:moveTo>
                  <a:pt x="0" y="0"/>
                </a:moveTo>
                <a:lnTo>
                  <a:pt x="0" y="914400"/>
                </a:lnTo>
                <a:lnTo>
                  <a:pt x="422148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1796" y="6356603"/>
            <a:ext cx="8490585" cy="365760"/>
          </a:xfrm>
          <a:custGeom>
            <a:avLst/>
            <a:gdLst/>
            <a:ahLst/>
            <a:cxnLst/>
            <a:rect l="l" t="t" r="r" b="b"/>
            <a:pathLst>
              <a:path w="8490585" h="365759">
                <a:moveTo>
                  <a:pt x="8490204" y="0"/>
                </a:moveTo>
                <a:lnTo>
                  <a:pt x="172212" y="0"/>
                </a:lnTo>
                <a:lnTo>
                  <a:pt x="0" y="0"/>
                </a:lnTo>
                <a:lnTo>
                  <a:pt x="172212" y="365760"/>
                </a:lnTo>
                <a:lnTo>
                  <a:pt x="172212" y="364236"/>
                </a:lnTo>
                <a:lnTo>
                  <a:pt x="8490204" y="364236"/>
                </a:lnTo>
                <a:lnTo>
                  <a:pt x="8490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1683" y="265175"/>
            <a:ext cx="9286240" cy="9144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33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20"/>
              </a:spcBef>
            </a:pPr>
            <a:r>
              <a:rPr spc="-15" dirty="0"/>
              <a:t>Resampling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98703" y="3452571"/>
            <a:ext cx="20300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Upsampling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02177" y="1526596"/>
            <a:ext cx="7861934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Calibri"/>
                <a:cs typeface="Calibri"/>
              </a:rPr>
              <a:t>Upsampling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increase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frequency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spc="-15" dirty="0">
                <a:latin typeface="Calibri"/>
                <a:cs typeface="Calibri"/>
              </a:rPr>
              <a:t>from </a:t>
            </a:r>
            <a:r>
              <a:rPr sz="2000" spc="-5" dirty="0">
                <a:latin typeface="Calibri"/>
                <a:cs typeface="Calibri"/>
              </a:rPr>
              <a:t>minutes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seconds.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032250" y="3445128"/>
          <a:ext cx="2743200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Quarter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Footfall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Quarter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853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Quarter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1376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Quarter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Quarter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657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147050" y="2164588"/>
          <a:ext cx="2231390" cy="3962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15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Month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Footfall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467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339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5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217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7141464" y="4023359"/>
            <a:ext cx="591820" cy="567055"/>
            <a:chOff x="7141464" y="4023359"/>
            <a:chExt cx="591820" cy="567055"/>
          </a:xfrm>
        </p:grpSpPr>
        <p:sp>
          <p:nvSpPr>
            <p:cNvPr id="16" name="object 16"/>
            <p:cNvSpPr/>
            <p:nvPr/>
          </p:nvSpPr>
          <p:spPr>
            <a:xfrm>
              <a:off x="7147560" y="4029455"/>
              <a:ext cx="579120" cy="554990"/>
            </a:xfrm>
            <a:custGeom>
              <a:avLst/>
              <a:gdLst/>
              <a:ahLst/>
              <a:cxnLst/>
              <a:rect l="l" t="t" r="r" b="b"/>
              <a:pathLst>
                <a:path w="579120" h="554989">
                  <a:moveTo>
                    <a:pt x="301751" y="0"/>
                  </a:moveTo>
                  <a:lnTo>
                    <a:pt x="301751" y="138684"/>
                  </a:lnTo>
                  <a:lnTo>
                    <a:pt x="0" y="138684"/>
                  </a:lnTo>
                  <a:lnTo>
                    <a:pt x="0" y="416052"/>
                  </a:lnTo>
                  <a:lnTo>
                    <a:pt x="301751" y="416052"/>
                  </a:lnTo>
                  <a:lnTo>
                    <a:pt x="301751" y="554736"/>
                  </a:lnTo>
                  <a:lnTo>
                    <a:pt x="579120" y="277368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47560" y="4029455"/>
              <a:ext cx="579120" cy="554990"/>
            </a:xfrm>
            <a:custGeom>
              <a:avLst/>
              <a:gdLst/>
              <a:ahLst/>
              <a:cxnLst/>
              <a:rect l="l" t="t" r="r" b="b"/>
              <a:pathLst>
                <a:path w="579120" h="554989">
                  <a:moveTo>
                    <a:pt x="0" y="138684"/>
                  </a:moveTo>
                  <a:lnTo>
                    <a:pt x="301751" y="138684"/>
                  </a:lnTo>
                  <a:lnTo>
                    <a:pt x="301751" y="0"/>
                  </a:lnTo>
                  <a:lnTo>
                    <a:pt x="579120" y="277368"/>
                  </a:lnTo>
                  <a:lnTo>
                    <a:pt x="301751" y="554736"/>
                  </a:lnTo>
                  <a:lnTo>
                    <a:pt x="301751" y="416052"/>
                  </a:lnTo>
                  <a:lnTo>
                    <a:pt x="0" y="416052"/>
                  </a:lnTo>
                  <a:lnTo>
                    <a:pt x="0" y="138684"/>
                  </a:lnTo>
                  <a:close/>
                </a:path>
              </a:pathLst>
            </a:custGeom>
            <a:ln w="12192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7416" y="265175"/>
            <a:ext cx="1624965" cy="914400"/>
          </a:xfrm>
          <a:custGeom>
            <a:avLst/>
            <a:gdLst/>
            <a:ahLst/>
            <a:cxnLst/>
            <a:rect l="l" t="t" r="r" b="b"/>
            <a:pathLst>
              <a:path w="1624965" h="914400">
                <a:moveTo>
                  <a:pt x="0" y="914400"/>
                </a:moveTo>
                <a:lnTo>
                  <a:pt x="1624584" y="914400"/>
                </a:lnTo>
                <a:lnTo>
                  <a:pt x="16245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2065" cy="1181100"/>
            <a:chOff x="0" y="0"/>
            <a:chExt cx="1282065" cy="1181100"/>
          </a:xfrm>
        </p:grpSpPr>
        <p:sp>
          <p:nvSpPr>
            <p:cNvPr id="4" name="object 4"/>
            <p:cNvSpPr/>
            <p:nvPr/>
          </p:nvSpPr>
          <p:spPr>
            <a:xfrm>
              <a:off x="313944" y="0"/>
              <a:ext cx="844550" cy="914400"/>
            </a:xfrm>
            <a:custGeom>
              <a:avLst/>
              <a:gdLst/>
              <a:ahLst/>
              <a:cxnLst/>
              <a:rect l="l" t="t" r="r" b="b"/>
              <a:pathLst>
                <a:path w="844550" h="914400">
                  <a:moveTo>
                    <a:pt x="844296" y="9144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422148" y="914400"/>
                  </a:lnTo>
                  <a:lnTo>
                    <a:pt x="844296" y="9144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82065" cy="1179830"/>
            </a:xfrm>
            <a:custGeom>
              <a:avLst/>
              <a:gdLst/>
              <a:ahLst/>
              <a:cxnLst/>
              <a:rect l="l" t="t" r="r" b="b"/>
              <a:pathLst>
                <a:path w="1282065" h="1179830">
                  <a:moveTo>
                    <a:pt x="871728" y="914400"/>
                  </a:moveTo>
                  <a:lnTo>
                    <a:pt x="44958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9580" y="914400"/>
                  </a:lnTo>
                  <a:lnTo>
                    <a:pt x="871728" y="914400"/>
                  </a:lnTo>
                  <a:close/>
                </a:path>
                <a:path w="1282065" h="1179830">
                  <a:moveTo>
                    <a:pt x="1281684" y="265176"/>
                  </a:moveTo>
                  <a:lnTo>
                    <a:pt x="859536" y="265176"/>
                  </a:lnTo>
                  <a:lnTo>
                    <a:pt x="1281684" y="1179576"/>
                  </a:lnTo>
                  <a:lnTo>
                    <a:pt x="1281684" y="26517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567416" y="266700"/>
            <a:ext cx="422275" cy="914400"/>
          </a:xfrm>
          <a:custGeom>
            <a:avLst/>
            <a:gdLst/>
            <a:ahLst/>
            <a:cxnLst/>
            <a:rect l="l" t="t" r="r" b="b"/>
            <a:pathLst>
              <a:path w="422275" h="914400">
                <a:moveTo>
                  <a:pt x="0" y="0"/>
                </a:moveTo>
                <a:lnTo>
                  <a:pt x="0" y="914400"/>
                </a:lnTo>
                <a:lnTo>
                  <a:pt x="422148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1796" y="6356603"/>
            <a:ext cx="8490585" cy="365760"/>
          </a:xfrm>
          <a:custGeom>
            <a:avLst/>
            <a:gdLst/>
            <a:ahLst/>
            <a:cxnLst/>
            <a:rect l="l" t="t" r="r" b="b"/>
            <a:pathLst>
              <a:path w="8490585" h="365759">
                <a:moveTo>
                  <a:pt x="8490204" y="0"/>
                </a:moveTo>
                <a:lnTo>
                  <a:pt x="172212" y="0"/>
                </a:lnTo>
                <a:lnTo>
                  <a:pt x="0" y="0"/>
                </a:lnTo>
                <a:lnTo>
                  <a:pt x="172212" y="365760"/>
                </a:lnTo>
                <a:lnTo>
                  <a:pt x="172212" y="364236"/>
                </a:lnTo>
                <a:lnTo>
                  <a:pt x="8490204" y="364236"/>
                </a:lnTo>
                <a:lnTo>
                  <a:pt x="8490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1683" y="265175"/>
            <a:ext cx="9286240" cy="9144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33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20"/>
              </a:spcBef>
            </a:pPr>
            <a:r>
              <a:rPr spc="-15" dirty="0"/>
              <a:t>Resampling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41147" y="3452571"/>
            <a:ext cx="25438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Downsampling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59251" y="1212421"/>
            <a:ext cx="7971155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Calibri"/>
                <a:cs typeface="Calibri"/>
              </a:rPr>
              <a:t>Downsampling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Where </a:t>
            </a:r>
            <a:r>
              <a:rPr sz="2000" spc="-10" dirty="0">
                <a:latin typeface="Calibri"/>
                <a:cs typeface="Calibri"/>
              </a:rPr>
              <a:t>you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decrease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frequency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samples,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such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as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days</a:t>
            </a:r>
            <a:r>
              <a:rPr sz="2000" spc="-10" dirty="0">
                <a:latin typeface="Calibri"/>
                <a:cs typeface="Calibri"/>
              </a:rPr>
              <a:t> to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months.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7986014" y="3438778"/>
          <a:ext cx="2743200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Quarter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Footfall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1793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35" dirty="0">
                          <a:latin typeface="Calibri"/>
                          <a:cs typeface="Calibri"/>
                        </a:rPr>
                        <a:t>Year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4624959" y="2216657"/>
          <a:ext cx="2155190" cy="3994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7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72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Quarter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Footfall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3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260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3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353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2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467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2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476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2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500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3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450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21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339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73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140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2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217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72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–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Q4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300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7141464" y="4023359"/>
            <a:ext cx="591820" cy="567055"/>
            <a:chOff x="7141464" y="4023359"/>
            <a:chExt cx="591820" cy="567055"/>
          </a:xfrm>
        </p:grpSpPr>
        <p:sp>
          <p:nvSpPr>
            <p:cNvPr id="16" name="object 16"/>
            <p:cNvSpPr/>
            <p:nvPr/>
          </p:nvSpPr>
          <p:spPr>
            <a:xfrm>
              <a:off x="7147560" y="4029455"/>
              <a:ext cx="579120" cy="554990"/>
            </a:xfrm>
            <a:custGeom>
              <a:avLst/>
              <a:gdLst/>
              <a:ahLst/>
              <a:cxnLst/>
              <a:rect l="l" t="t" r="r" b="b"/>
              <a:pathLst>
                <a:path w="579120" h="554989">
                  <a:moveTo>
                    <a:pt x="301751" y="0"/>
                  </a:moveTo>
                  <a:lnTo>
                    <a:pt x="301751" y="138684"/>
                  </a:lnTo>
                  <a:lnTo>
                    <a:pt x="0" y="138684"/>
                  </a:lnTo>
                  <a:lnTo>
                    <a:pt x="0" y="416052"/>
                  </a:lnTo>
                  <a:lnTo>
                    <a:pt x="301751" y="416052"/>
                  </a:lnTo>
                  <a:lnTo>
                    <a:pt x="301751" y="554736"/>
                  </a:lnTo>
                  <a:lnTo>
                    <a:pt x="579120" y="277368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47560" y="4029455"/>
              <a:ext cx="579120" cy="554990"/>
            </a:xfrm>
            <a:custGeom>
              <a:avLst/>
              <a:gdLst/>
              <a:ahLst/>
              <a:cxnLst/>
              <a:rect l="l" t="t" r="r" b="b"/>
              <a:pathLst>
                <a:path w="579120" h="554989">
                  <a:moveTo>
                    <a:pt x="0" y="138684"/>
                  </a:moveTo>
                  <a:lnTo>
                    <a:pt x="301751" y="138684"/>
                  </a:lnTo>
                  <a:lnTo>
                    <a:pt x="301751" y="0"/>
                  </a:lnTo>
                  <a:lnTo>
                    <a:pt x="579120" y="277368"/>
                  </a:lnTo>
                  <a:lnTo>
                    <a:pt x="301751" y="554736"/>
                  </a:lnTo>
                  <a:lnTo>
                    <a:pt x="301751" y="416052"/>
                  </a:lnTo>
                  <a:lnTo>
                    <a:pt x="0" y="416052"/>
                  </a:lnTo>
                  <a:lnTo>
                    <a:pt x="0" y="138684"/>
                  </a:lnTo>
                  <a:close/>
                </a:path>
              </a:pathLst>
            </a:custGeom>
            <a:ln w="12192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7416" y="265175"/>
            <a:ext cx="1624965" cy="914400"/>
          </a:xfrm>
          <a:custGeom>
            <a:avLst/>
            <a:gdLst/>
            <a:ahLst/>
            <a:cxnLst/>
            <a:rect l="l" t="t" r="r" b="b"/>
            <a:pathLst>
              <a:path w="1624965" h="914400">
                <a:moveTo>
                  <a:pt x="0" y="914400"/>
                </a:moveTo>
                <a:lnTo>
                  <a:pt x="1624584" y="914400"/>
                </a:lnTo>
                <a:lnTo>
                  <a:pt x="16245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2065" cy="1181100"/>
            <a:chOff x="0" y="0"/>
            <a:chExt cx="1282065" cy="1181100"/>
          </a:xfrm>
        </p:grpSpPr>
        <p:sp>
          <p:nvSpPr>
            <p:cNvPr id="4" name="object 4"/>
            <p:cNvSpPr/>
            <p:nvPr/>
          </p:nvSpPr>
          <p:spPr>
            <a:xfrm>
              <a:off x="313944" y="0"/>
              <a:ext cx="844550" cy="914400"/>
            </a:xfrm>
            <a:custGeom>
              <a:avLst/>
              <a:gdLst/>
              <a:ahLst/>
              <a:cxnLst/>
              <a:rect l="l" t="t" r="r" b="b"/>
              <a:pathLst>
                <a:path w="844550" h="914400">
                  <a:moveTo>
                    <a:pt x="844296" y="9144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422148" y="914400"/>
                  </a:lnTo>
                  <a:lnTo>
                    <a:pt x="844296" y="9144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82065" cy="1179830"/>
            </a:xfrm>
            <a:custGeom>
              <a:avLst/>
              <a:gdLst/>
              <a:ahLst/>
              <a:cxnLst/>
              <a:rect l="l" t="t" r="r" b="b"/>
              <a:pathLst>
                <a:path w="1282065" h="1179830">
                  <a:moveTo>
                    <a:pt x="871728" y="914400"/>
                  </a:moveTo>
                  <a:lnTo>
                    <a:pt x="44958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9580" y="914400"/>
                  </a:lnTo>
                  <a:lnTo>
                    <a:pt x="871728" y="914400"/>
                  </a:lnTo>
                  <a:close/>
                </a:path>
                <a:path w="1282065" h="1179830">
                  <a:moveTo>
                    <a:pt x="1281684" y="265176"/>
                  </a:moveTo>
                  <a:lnTo>
                    <a:pt x="859536" y="265176"/>
                  </a:lnTo>
                  <a:lnTo>
                    <a:pt x="1281684" y="1179576"/>
                  </a:lnTo>
                  <a:lnTo>
                    <a:pt x="1281684" y="26517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567416" y="266700"/>
            <a:ext cx="422275" cy="914400"/>
          </a:xfrm>
          <a:custGeom>
            <a:avLst/>
            <a:gdLst/>
            <a:ahLst/>
            <a:cxnLst/>
            <a:rect l="l" t="t" r="r" b="b"/>
            <a:pathLst>
              <a:path w="422275" h="914400">
                <a:moveTo>
                  <a:pt x="0" y="0"/>
                </a:moveTo>
                <a:lnTo>
                  <a:pt x="0" y="914400"/>
                </a:lnTo>
                <a:lnTo>
                  <a:pt x="422148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1796" y="6356603"/>
            <a:ext cx="8490585" cy="365760"/>
          </a:xfrm>
          <a:custGeom>
            <a:avLst/>
            <a:gdLst/>
            <a:ahLst/>
            <a:cxnLst/>
            <a:rect l="l" t="t" r="r" b="b"/>
            <a:pathLst>
              <a:path w="8490585" h="365759">
                <a:moveTo>
                  <a:pt x="8490204" y="0"/>
                </a:moveTo>
                <a:lnTo>
                  <a:pt x="172212" y="0"/>
                </a:lnTo>
                <a:lnTo>
                  <a:pt x="0" y="0"/>
                </a:lnTo>
                <a:lnTo>
                  <a:pt x="172212" y="365760"/>
                </a:lnTo>
                <a:lnTo>
                  <a:pt x="172212" y="364236"/>
                </a:lnTo>
                <a:lnTo>
                  <a:pt x="8490204" y="364236"/>
                </a:lnTo>
                <a:lnTo>
                  <a:pt x="8490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1683" y="265175"/>
            <a:ext cx="9286240" cy="9144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33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20"/>
              </a:spcBef>
            </a:pPr>
            <a:r>
              <a:rPr spc="-40" dirty="0"/>
              <a:t>Power</a:t>
            </a:r>
            <a:r>
              <a:rPr dirty="0"/>
              <a:t> </a:t>
            </a:r>
            <a:r>
              <a:rPr spc="-45" dirty="0"/>
              <a:t>Transformation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2820161" y="265557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085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2923" y="3382771"/>
            <a:ext cx="22332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3260" marR="5080" indent="-67056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Changing</a:t>
            </a:r>
            <a:r>
              <a:rPr sz="3200" b="1" spc="-114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the </a:t>
            </a:r>
            <a:r>
              <a:rPr sz="3200" b="1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Scale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51786" y="1286637"/>
            <a:ext cx="8488680" cy="695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better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shape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trend,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useful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endParaRPr sz="2000">
              <a:latin typeface="Calibri"/>
              <a:cs typeface="Calibri"/>
            </a:endParaRPr>
          </a:p>
          <a:p>
            <a:pPr marL="3705225">
              <a:lnSpc>
                <a:spcPct val="100000"/>
              </a:lnSpc>
              <a:spcBef>
                <a:spcPts val="1190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Ridership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(Number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Passengers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thousands)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92879" y="2634995"/>
            <a:ext cx="6870700" cy="3048000"/>
            <a:chOff x="3992879" y="2634995"/>
            <a:chExt cx="6870700" cy="3048000"/>
          </a:xfrm>
        </p:grpSpPr>
        <p:sp>
          <p:nvSpPr>
            <p:cNvPr id="14" name="object 14"/>
            <p:cNvSpPr/>
            <p:nvPr/>
          </p:nvSpPr>
          <p:spPr>
            <a:xfrm>
              <a:off x="3997451" y="2641091"/>
              <a:ext cx="6861175" cy="3042285"/>
            </a:xfrm>
            <a:custGeom>
              <a:avLst/>
              <a:gdLst/>
              <a:ahLst/>
              <a:cxnLst/>
              <a:rect l="l" t="t" r="r" b="b"/>
              <a:pathLst>
                <a:path w="6861175" h="3042285">
                  <a:moveTo>
                    <a:pt x="0" y="2505456"/>
                  </a:moveTo>
                  <a:lnTo>
                    <a:pt x="6861048" y="2505456"/>
                  </a:lnTo>
                </a:path>
                <a:path w="6861175" h="3042285">
                  <a:moveTo>
                    <a:pt x="0" y="2004060"/>
                  </a:moveTo>
                  <a:lnTo>
                    <a:pt x="6861048" y="2004060"/>
                  </a:lnTo>
                </a:path>
                <a:path w="6861175" h="3042285">
                  <a:moveTo>
                    <a:pt x="0" y="1502664"/>
                  </a:moveTo>
                  <a:lnTo>
                    <a:pt x="6861048" y="1502664"/>
                  </a:lnTo>
                </a:path>
                <a:path w="6861175" h="3042285">
                  <a:moveTo>
                    <a:pt x="0" y="1002792"/>
                  </a:moveTo>
                  <a:lnTo>
                    <a:pt x="6861048" y="1002792"/>
                  </a:lnTo>
                </a:path>
                <a:path w="6861175" h="3042285">
                  <a:moveTo>
                    <a:pt x="0" y="501396"/>
                  </a:moveTo>
                  <a:lnTo>
                    <a:pt x="6861048" y="501396"/>
                  </a:lnTo>
                </a:path>
                <a:path w="6861175" h="3042285">
                  <a:moveTo>
                    <a:pt x="0" y="0"/>
                  </a:moveTo>
                  <a:lnTo>
                    <a:pt x="6861048" y="0"/>
                  </a:lnTo>
                </a:path>
                <a:path w="6861175" h="3042285">
                  <a:moveTo>
                    <a:pt x="0" y="3005328"/>
                  </a:moveTo>
                  <a:lnTo>
                    <a:pt x="6861048" y="3005328"/>
                  </a:lnTo>
                </a:path>
                <a:path w="6861175" h="3042285">
                  <a:moveTo>
                    <a:pt x="0" y="3005328"/>
                  </a:moveTo>
                  <a:lnTo>
                    <a:pt x="0" y="3041904"/>
                  </a:lnTo>
                </a:path>
                <a:path w="6861175" h="3042285">
                  <a:moveTo>
                    <a:pt x="190500" y="3005328"/>
                  </a:moveTo>
                  <a:lnTo>
                    <a:pt x="190500" y="3041904"/>
                  </a:lnTo>
                </a:path>
                <a:path w="6861175" h="3042285">
                  <a:moveTo>
                    <a:pt x="381000" y="3005328"/>
                  </a:moveTo>
                  <a:lnTo>
                    <a:pt x="381000" y="3041904"/>
                  </a:lnTo>
                </a:path>
                <a:path w="6861175" h="3042285">
                  <a:moveTo>
                    <a:pt x="571500" y="3005328"/>
                  </a:moveTo>
                  <a:lnTo>
                    <a:pt x="571500" y="3041904"/>
                  </a:lnTo>
                </a:path>
                <a:path w="6861175" h="3042285">
                  <a:moveTo>
                    <a:pt x="762000" y="3005328"/>
                  </a:moveTo>
                  <a:lnTo>
                    <a:pt x="762000" y="3041904"/>
                  </a:lnTo>
                </a:path>
                <a:path w="6861175" h="3042285">
                  <a:moveTo>
                    <a:pt x="952500" y="3005328"/>
                  </a:moveTo>
                  <a:lnTo>
                    <a:pt x="952500" y="3041904"/>
                  </a:lnTo>
                </a:path>
                <a:path w="6861175" h="3042285">
                  <a:moveTo>
                    <a:pt x="1143000" y="3005328"/>
                  </a:moveTo>
                  <a:lnTo>
                    <a:pt x="1143000" y="3041904"/>
                  </a:lnTo>
                </a:path>
                <a:path w="6861175" h="3042285">
                  <a:moveTo>
                    <a:pt x="1333500" y="3005328"/>
                  </a:moveTo>
                  <a:lnTo>
                    <a:pt x="1333500" y="3041904"/>
                  </a:lnTo>
                </a:path>
                <a:path w="6861175" h="3042285">
                  <a:moveTo>
                    <a:pt x="1524000" y="3005328"/>
                  </a:moveTo>
                  <a:lnTo>
                    <a:pt x="1524000" y="3041904"/>
                  </a:lnTo>
                </a:path>
                <a:path w="6861175" h="3042285">
                  <a:moveTo>
                    <a:pt x="1714500" y="3005328"/>
                  </a:moveTo>
                  <a:lnTo>
                    <a:pt x="1714500" y="3041904"/>
                  </a:lnTo>
                </a:path>
                <a:path w="6861175" h="3042285">
                  <a:moveTo>
                    <a:pt x="1906524" y="3005328"/>
                  </a:moveTo>
                  <a:lnTo>
                    <a:pt x="1906524" y="3041904"/>
                  </a:lnTo>
                </a:path>
                <a:path w="6861175" h="3042285">
                  <a:moveTo>
                    <a:pt x="2097024" y="3005328"/>
                  </a:moveTo>
                  <a:lnTo>
                    <a:pt x="2097024" y="3041904"/>
                  </a:lnTo>
                </a:path>
                <a:path w="6861175" h="3042285">
                  <a:moveTo>
                    <a:pt x="2287524" y="3005328"/>
                  </a:moveTo>
                  <a:lnTo>
                    <a:pt x="2287524" y="3041904"/>
                  </a:lnTo>
                </a:path>
                <a:path w="6861175" h="3042285">
                  <a:moveTo>
                    <a:pt x="2478024" y="3005328"/>
                  </a:moveTo>
                  <a:lnTo>
                    <a:pt x="2478024" y="3041904"/>
                  </a:lnTo>
                </a:path>
                <a:path w="6861175" h="3042285">
                  <a:moveTo>
                    <a:pt x="2668524" y="3005328"/>
                  </a:moveTo>
                  <a:lnTo>
                    <a:pt x="2668524" y="3041904"/>
                  </a:lnTo>
                </a:path>
                <a:path w="6861175" h="3042285">
                  <a:moveTo>
                    <a:pt x="2859024" y="3005328"/>
                  </a:moveTo>
                  <a:lnTo>
                    <a:pt x="2859024" y="3041904"/>
                  </a:lnTo>
                </a:path>
                <a:path w="6861175" h="3042285">
                  <a:moveTo>
                    <a:pt x="3049524" y="3005328"/>
                  </a:moveTo>
                  <a:lnTo>
                    <a:pt x="3049524" y="3041904"/>
                  </a:lnTo>
                </a:path>
                <a:path w="6861175" h="3042285">
                  <a:moveTo>
                    <a:pt x="3240024" y="3005328"/>
                  </a:moveTo>
                  <a:lnTo>
                    <a:pt x="3240024" y="3041904"/>
                  </a:lnTo>
                </a:path>
                <a:path w="6861175" h="3042285">
                  <a:moveTo>
                    <a:pt x="3430524" y="3005328"/>
                  </a:moveTo>
                  <a:lnTo>
                    <a:pt x="3430524" y="3041904"/>
                  </a:lnTo>
                </a:path>
                <a:path w="6861175" h="3042285">
                  <a:moveTo>
                    <a:pt x="3621024" y="3005328"/>
                  </a:moveTo>
                  <a:lnTo>
                    <a:pt x="3621024" y="3041904"/>
                  </a:lnTo>
                </a:path>
                <a:path w="6861175" h="3042285">
                  <a:moveTo>
                    <a:pt x="3811524" y="3005328"/>
                  </a:moveTo>
                  <a:lnTo>
                    <a:pt x="3811524" y="3041904"/>
                  </a:lnTo>
                </a:path>
                <a:path w="6861175" h="3042285">
                  <a:moveTo>
                    <a:pt x="4002024" y="3005328"/>
                  </a:moveTo>
                  <a:lnTo>
                    <a:pt x="4002024" y="3041904"/>
                  </a:lnTo>
                </a:path>
                <a:path w="6861175" h="3042285">
                  <a:moveTo>
                    <a:pt x="4192524" y="3005328"/>
                  </a:moveTo>
                  <a:lnTo>
                    <a:pt x="4192524" y="3041904"/>
                  </a:lnTo>
                </a:path>
                <a:path w="6861175" h="3042285">
                  <a:moveTo>
                    <a:pt x="4383024" y="3005328"/>
                  </a:moveTo>
                  <a:lnTo>
                    <a:pt x="4383024" y="3041904"/>
                  </a:lnTo>
                </a:path>
                <a:path w="6861175" h="3042285">
                  <a:moveTo>
                    <a:pt x="4573524" y="3005328"/>
                  </a:moveTo>
                  <a:lnTo>
                    <a:pt x="4573524" y="3041904"/>
                  </a:lnTo>
                </a:path>
                <a:path w="6861175" h="3042285">
                  <a:moveTo>
                    <a:pt x="4765548" y="3005328"/>
                  </a:moveTo>
                  <a:lnTo>
                    <a:pt x="4765548" y="3041904"/>
                  </a:lnTo>
                </a:path>
                <a:path w="6861175" h="3042285">
                  <a:moveTo>
                    <a:pt x="4956048" y="3005328"/>
                  </a:moveTo>
                  <a:lnTo>
                    <a:pt x="4956048" y="3041904"/>
                  </a:lnTo>
                </a:path>
                <a:path w="6861175" h="3042285">
                  <a:moveTo>
                    <a:pt x="5146548" y="3005328"/>
                  </a:moveTo>
                  <a:lnTo>
                    <a:pt x="5146548" y="3041904"/>
                  </a:lnTo>
                </a:path>
                <a:path w="6861175" h="3042285">
                  <a:moveTo>
                    <a:pt x="5337048" y="3005328"/>
                  </a:moveTo>
                  <a:lnTo>
                    <a:pt x="5337048" y="3041904"/>
                  </a:lnTo>
                </a:path>
                <a:path w="6861175" h="3042285">
                  <a:moveTo>
                    <a:pt x="5527548" y="3005328"/>
                  </a:moveTo>
                  <a:lnTo>
                    <a:pt x="5527548" y="3041904"/>
                  </a:lnTo>
                </a:path>
                <a:path w="6861175" h="3042285">
                  <a:moveTo>
                    <a:pt x="5718048" y="3005328"/>
                  </a:moveTo>
                  <a:lnTo>
                    <a:pt x="5718048" y="3041904"/>
                  </a:lnTo>
                </a:path>
                <a:path w="6861175" h="3042285">
                  <a:moveTo>
                    <a:pt x="5908548" y="3005328"/>
                  </a:moveTo>
                  <a:lnTo>
                    <a:pt x="5908548" y="3041904"/>
                  </a:lnTo>
                </a:path>
                <a:path w="6861175" h="3042285">
                  <a:moveTo>
                    <a:pt x="6099048" y="3005328"/>
                  </a:moveTo>
                  <a:lnTo>
                    <a:pt x="6099048" y="3041904"/>
                  </a:lnTo>
                </a:path>
                <a:path w="6861175" h="3042285">
                  <a:moveTo>
                    <a:pt x="6289548" y="3005328"/>
                  </a:moveTo>
                  <a:lnTo>
                    <a:pt x="6289548" y="3041904"/>
                  </a:lnTo>
                </a:path>
                <a:path w="6861175" h="3042285">
                  <a:moveTo>
                    <a:pt x="6480048" y="3005328"/>
                  </a:moveTo>
                  <a:lnTo>
                    <a:pt x="6480048" y="3041904"/>
                  </a:lnTo>
                </a:path>
                <a:path w="6861175" h="3042285">
                  <a:moveTo>
                    <a:pt x="6670548" y="3005328"/>
                  </a:moveTo>
                  <a:lnTo>
                    <a:pt x="6670548" y="3041904"/>
                  </a:lnTo>
                </a:path>
                <a:path w="6861175" h="3042285">
                  <a:moveTo>
                    <a:pt x="6861048" y="3005328"/>
                  </a:moveTo>
                  <a:lnTo>
                    <a:pt x="6861048" y="3041904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45457" y="2649473"/>
              <a:ext cx="6765290" cy="2973705"/>
            </a:xfrm>
            <a:custGeom>
              <a:avLst/>
              <a:gdLst/>
              <a:ahLst/>
              <a:cxnLst/>
              <a:rect l="l" t="t" r="r" b="b"/>
              <a:pathLst>
                <a:path w="6765290" h="2973704">
                  <a:moveTo>
                    <a:pt x="0" y="2916936"/>
                  </a:moveTo>
                  <a:lnTo>
                    <a:pt x="94487" y="2958084"/>
                  </a:lnTo>
                  <a:lnTo>
                    <a:pt x="190500" y="2892552"/>
                  </a:lnTo>
                  <a:lnTo>
                    <a:pt x="284988" y="2959608"/>
                  </a:lnTo>
                  <a:lnTo>
                    <a:pt x="381000" y="2942844"/>
                  </a:lnTo>
                  <a:lnTo>
                    <a:pt x="475488" y="2961132"/>
                  </a:lnTo>
                  <a:lnTo>
                    <a:pt x="571500" y="2967228"/>
                  </a:lnTo>
                  <a:lnTo>
                    <a:pt x="665988" y="2910840"/>
                  </a:lnTo>
                  <a:lnTo>
                    <a:pt x="762000" y="2962656"/>
                  </a:lnTo>
                  <a:lnTo>
                    <a:pt x="856488" y="2973324"/>
                  </a:lnTo>
                  <a:lnTo>
                    <a:pt x="952500" y="2854452"/>
                  </a:lnTo>
                  <a:lnTo>
                    <a:pt x="1048512" y="2968752"/>
                  </a:lnTo>
                  <a:lnTo>
                    <a:pt x="1143000" y="2912364"/>
                  </a:lnTo>
                  <a:lnTo>
                    <a:pt x="1239012" y="2936748"/>
                  </a:lnTo>
                  <a:lnTo>
                    <a:pt x="1333500" y="2939796"/>
                  </a:lnTo>
                  <a:lnTo>
                    <a:pt x="1429512" y="2871216"/>
                  </a:lnTo>
                  <a:lnTo>
                    <a:pt x="1524000" y="2823972"/>
                  </a:lnTo>
                  <a:lnTo>
                    <a:pt x="1620012" y="2891028"/>
                  </a:lnTo>
                  <a:lnTo>
                    <a:pt x="1714500" y="2926079"/>
                  </a:lnTo>
                  <a:lnTo>
                    <a:pt x="1810512" y="2906267"/>
                  </a:lnTo>
                  <a:lnTo>
                    <a:pt x="1905000" y="2958084"/>
                  </a:lnTo>
                  <a:lnTo>
                    <a:pt x="2001012" y="2866644"/>
                  </a:lnTo>
                  <a:lnTo>
                    <a:pt x="2095500" y="2735579"/>
                  </a:lnTo>
                  <a:lnTo>
                    <a:pt x="2191512" y="2828544"/>
                  </a:lnTo>
                  <a:lnTo>
                    <a:pt x="2286000" y="2735579"/>
                  </a:lnTo>
                  <a:lnTo>
                    <a:pt x="2382012" y="2810256"/>
                  </a:lnTo>
                  <a:lnTo>
                    <a:pt x="2478023" y="2927604"/>
                  </a:lnTo>
                  <a:lnTo>
                    <a:pt x="2572512" y="2894076"/>
                  </a:lnTo>
                  <a:lnTo>
                    <a:pt x="2668523" y="2741676"/>
                  </a:lnTo>
                  <a:lnTo>
                    <a:pt x="2763012" y="2845308"/>
                  </a:lnTo>
                  <a:lnTo>
                    <a:pt x="2859023" y="2750820"/>
                  </a:lnTo>
                  <a:lnTo>
                    <a:pt x="2953512" y="2633472"/>
                  </a:lnTo>
                  <a:lnTo>
                    <a:pt x="3049523" y="2627376"/>
                  </a:lnTo>
                  <a:lnTo>
                    <a:pt x="3144012" y="2622804"/>
                  </a:lnTo>
                  <a:lnTo>
                    <a:pt x="3240023" y="2840736"/>
                  </a:lnTo>
                  <a:lnTo>
                    <a:pt x="3334512" y="2455164"/>
                  </a:lnTo>
                  <a:lnTo>
                    <a:pt x="3430523" y="2575560"/>
                  </a:lnTo>
                  <a:lnTo>
                    <a:pt x="3525012" y="2602991"/>
                  </a:lnTo>
                  <a:lnTo>
                    <a:pt x="3621023" y="2804160"/>
                  </a:lnTo>
                  <a:lnTo>
                    <a:pt x="3715512" y="2798064"/>
                  </a:lnTo>
                  <a:lnTo>
                    <a:pt x="3811523" y="2738628"/>
                  </a:lnTo>
                  <a:lnTo>
                    <a:pt x="3907536" y="2465832"/>
                  </a:lnTo>
                  <a:lnTo>
                    <a:pt x="4002023" y="2880360"/>
                  </a:lnTo>
                  <a:lnTo>
                    <a:pt x="4098036" y="2796540"/>
                  </a:lnTo>
                  <a:lnTo>
                    <a:pt x="4192523" y="2827020"/>
                  </a:lnTo>
                  <a:lnTo>
                    <a:pt x="4288536" y="2802636"/>
                  </a:lnTo>
                  <a:lnTo>
                    <a:pt x="4383023" y="2657856"/>
                  </a:lnTo>
                  <a:lnTo>
                    <a:pt x="4479036" y="2366772"/>
                  </a:lnTo>
                  <a:lnTo>
                    <a:pt x="4573523" y="2354580"/>
                  </a:lnTo>
                  <a:lnTo>
                    <a:pt x="4669536" y="2674620"/>
                  </a:lnTo>
                  <a:lnTo>
                    <a:pt x="4764023" y="2766060"/>
                  </a:lnTo>
                  <a:lnTo>
                    <a:pt x="4860036" y="2671572"/>
                  </a:lnTo>
                  <a:lnTo>
                    <a:pt x="4954523" y="1850136"/>
                  </a:lnTo>
                  <a:lnTo>
                    <a:pt x="5050536" y="2705100"/>
                  </a:lnTo>
                  <a:lnTo>
                    <a:pt x="5145023" y="2314956"/>
                  </a:lnTo>
                  <a:lnTo>
                    <a:pt x="5241036" y="1802892"/>
                  </a:lnTo>
                  <a:lnTo>
                    <a:pt x="5335523" y="2287524"/>
                  </a:lnTo>
                  <a:lnTo>
                    <a:pt x="5431536" y="1778508"/>
                  </a:lnTo>
                  <a:lnTo>
                    <a:pt x="5527547" y="2266188"/>
                  </a:lnTo>
                  <a:lnTo>
                    <a:pt x="5622036" y="1417320"/>
                  </a:lnTo>
                  <a:lnTo>
                    <a:pt x="5718047" y="2048256"/>
                  </a:lnTo>
                  <a:lnTo>
                    <a:pt x="5812536" y="1284732"/>
                  </a:lnTo>
                  <a:lnTo>
                    <a:pt x="5908547" y="1143000"/>
                  </a:lnTo>
                  <a:lnTo>
                    <a:pt x="6003036" y="2461260"/>
                  </a:lnTo>
                  <a:lnTo>
                    <a:pt x="6099047" y="2516124"/>
                  </a:lnTo>
                  <a:lnTo>
                    <a:pt x="6193536" y="1463039"/>
                  </a:lnTo>
                  <a:lnTo>
                    <a:pt x="6289547" y="2374392"/>
                  </a:lnTo>
                  <a:lnTo>
                    <a:pt x="6384036" y="2386584"/>
                  </a:lnTo>
                  <a:lnTo>
                    <a:pt x="6480047" y="2545080"/>
                  </a:lnTo>
                  <a:lnTo>
                    <a:pt x="6574536" y="0"/>
                  </a:lnTo>
                  <a:lnTo>
                    <a:pt x="6670548" y="2380488"/>
                  </a:lnTo>
                  <a:lnTo>
                    <a:pt x="6765036" y="821436"/>
                  </a:lnTo>
                </a:path>
              </a:pathLst>
            </a:custGeom>
            <a:ln w="28955">
              <a:solidFill>
                <a:srgbClr val="009D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997452" y="2139695"/>
            <a:ext cx="6861175" cy="0"/>
          </a:xfrm>
          <a:custGeom>
            <a:avLst/>
            <a:gdLst/>
            <a:ahLst/>
            <a:cxnLst/>
            <a:rect l="l" t="t" r="r" b="b"/>
            <a:pathLst>
              <a:path w="6861175">
                <a:moveTo>
                  <a:pt x="0" y="0"/>
                </a:moveTo>
                <a:lnTo>
                  <a:pt x="6861048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21048" y="555325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47313" y="5052186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47313" y="4551045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4000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47313" y="4050029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6000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47313" y="3549142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8000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89401" y="3048127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9401" y="2546984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9401" y="2045970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14000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985640" y="5707136"/>
            <a:ext cx="6811645" cy="3816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R="5715" algn="r">
              <a:lnSpc>
                <a:spcPts val="955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Jan-91</a:t>
            </a:r>
            <a:endParaRPr sz="900">
              <a:latin typeface="Calibri"/>
              <a:cs typeface="Calibri"/>
            </a:endParaRPr>
          </a:p>
          <a:p>
            <a:pPr marL="12700" marR="5080" indent="11430" algn="r">
              <a:lnSpc>
                <a:spcPts val="1500"/>
              </a:lnSpc>
              <a:spcBef>
                <a:spcPts val="12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r-91 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May-91</a:t>
            </a:r>
            <a:endParaRPr sz="900">
              <a:latin typeface="Calibri"/>
              <a:cs typeface="Calibri"/>
            </a:endParaRPr>
          </a:p>
          <a:p>
            <a:pPr marL="46990" marR="5080" indent="46355" algn="r">
              <a:lnSpc>
                <a:spcPts val="15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-91 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p-91</a:t>
            </a:r>
            <a:endParaRPr sz="900">
              <a:latin typeface="Calibri"/>
              <a:cs typeface="Calibri"/>
            </a:endParaRPr>
          </a:p>
          <a:p>
            <a:pPr marL="65405" marR="5080" indent="-34925" algn="r">
              <a:lnSpc>
                <a:spcPts val="1500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ov-91  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n-92</a:t>
            </a:r>
            <a:endParaRPr sz="900">
              <a:latin typeface="Calibri"/>
              <a:cs typeface="Calibri"/>
            </a:endParaRPr>
          </a:p>
          <a:p>
            <a:pPr marL="12700" marR="5080" indent="11430" algn="r">
              <a:lnSpc>
                <a:spcPts val="1500"/>
              </a:lnSpc>
              <a:spcBef>
                <a:spcPts val="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r-92 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May-92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Jul-92</a:t>
            </a:r>
            <a:endParaRPr sz="900">
              <a:latin typeface="Calibri"/>
              <a:cs typeface="Calibri"/>
            </a:endParaRPr>
          </a:p>
          <a:p>
            <a:pPr marL="31115" marR="5080" indent="15875" algn="r">
              <a:lnSpc>
                <a:spcPts val="1500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p-92  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ov-92</a:t>
            </a:r>
            <a:endParaRPr sz="900">
              <a:latin typeface="Calibri"/>
              <a:cs typeface="Calibri"/>
            </a:endParaRPr>
          </a:p>
          <a:p>
            <a:pPr marL="12700" marR="5080" indent="52705" algn="just">
              <a:lnSpc>
                <a:spcPts val="1500"/>
              </a:lnSpc>
              <a:spcBef>
                <a:spcPts val="5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n-93 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r-93  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ay-93</a:t>
            </a:r>
            <a:endParaRPr sz="900">
              <a:latin typeface="Calibri"/>
              <a:cs typeface="Calibri"/>
            </a:endParaRPr>
          </a:p>
          <a:p>
            <a:pPr marL="31115" marR="5080" indent="62230" algn="just">
              <a:lnSpc>
                <a:spcPts val="15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u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l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-93  Sep-93 </a:t>
            </a:r>
            <a:r>
              <a:rPr sz="900" spc="-19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ov-93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30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Jan-94</a:t>
            </a:r>
            <a:endParaRPr sz="900">
              <a:latin typeface="Calibri"/>
              <a:cs typeface="Calibri"/>
            </a:endParaRPr>
          </a:p>
          <a:p>
            <a:pPr marR="5715" algn="r">
              <a:lnSpc>
                <a:spcPct val="100000"/>
              </a:lnSpc>
              <a:spcBef>
                <a:spcPts val="42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Mar-94</a:t>
            </a:r>
            <a:endParaRPr sz="900">
              <a:latin typeface="Calibri"/>
              <a:cs typeface="Calibri"/>
            </a:endParaRPr>
          </a:p>
          <a:p>
            <a:pPr marL="12700" marR="5080" algn="r">
              <a:lnSpc>
                <a:spcPct val="139000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May-94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Jul-94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Sep-94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Nov-94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Jan-95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r-95 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May-95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Jul-95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Sep-95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Nov-95 </a:t>
            </a:r>
            <a:r>
              <a:rPr sz="900" spc="-19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Jan-96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Ma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r-96 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May-96 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Jul-96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Sep-96 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Nov-96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0" tIns="12700" rIns="0" bIns="0" rtlCol="0" anchor="b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5000" spc="-5"/>
              <a:t>Time</a:t>
            </a:r>
            <a:r>
              <a:rPr lang="en-IN" sz="5000" spc="-15"/>
              <a:t> </a:t>
            </a:r>
            <a:r>
              <a:rPr lang="en-IN" sz="5000" spc="-5"/>
              <a:t>Series</a:t>
            </a:r>
            <a:r>
              <a:rPr lang="en-IN" sz="5000" spc="-15"/>
              <a:t> </a:t>
            </a:r>
            <a:r>
              <a:rPr lang="en-IN" sz="5000"/>
              <a:t>and</a:t>
            </a:r>
            <a:r>
              <a:rPr lang="en-IN" sz="5000" spc="-10"/>
              <a:t> </a:t>
            </a:r>
            <a:r>
              <a:rPr lang="en-IN" sz="5000" spc="-25"/>
              <a:t>Forecasting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7901195" y="4656366"/>
            <a:ext cx="2176959" cy="949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" defTabSz="475488">
              <a:lnSpc>
                <a:spcPts val="746"/>
              </a:lnSpc>
              <a:spcAft>
                <a:spcPts val="600"/>
              </a:spcAft>
            </a:pPr>
            <a:r>
              <a:rPr lang="en-IN" sz="936" kern="1200" spc="-5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Stamatics</a:t>
            </a:r>
            <a:endParaRPr spc="-10"/>
          </a:p>
        </p:txBody>
      </p:sp>
      <p:sp>
        <p:nvSpPr>
          <p:cNvPr id="3" name="object 3"/>
          <p:cNvSpPr/>
          <p:nvPr/>
        </p:nvSpPr>
        <p:spPr>
          <a:xfrm>
            <a:off x="7564572" y="2351836"/>
            <a:ext cx="0" cy="1718051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99048" y="3059885"/>
            <a:ext cx="1039430" cy="529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915" marR="2642" indent="-2642" defTabSz="475488">
              <a:spcBef>
                <a:spcPts val="55"/>
              </a:spcBef>
            </a:pPr>
            <a:r>
              <a:rPr lang="en-IN" sz="1664" b="1" kern="1200" spc="-3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Time</a:t>
            </a:r>
            <a:r>
              <a:rPr lang="en-IN" sz="1664" b="1" kern="1200" spc="-44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64" b="1" kern="1200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Series </a:t>
            </a:r>
            <a:r>
              <a:rPr lang="en-IN" sz="1664" b="1" kern="1200" spc="-369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64" b="1" kern="1200" spc="-18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F</a:t>
            </a:r>
            <a:r>
              <a:rPr lang="en-IN" sz="1664" b="1" kern="1200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IN" sz="1664" b="1" kern="1200" spc="-16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IN" sz="1664" b="1" kern="1200" spc="-3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IN" sz="1664" b="1" kern="1200" spc="-13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c</a:t>
            </a:r>
            <a:r>
              <a:rPr lang="en-IN" sz="1664" b="1" kern="1200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en-IN" sz="1664" b="1" kern="1200" spc="-16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IN" sz="1664" b="1" kern="1200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ting</a:t>
            </a:r>
            <a:endParaRPr lang="en-IN"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4990" y="2106648"/>
            <a:ext cx="3683026" cy="51565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6604" defTabSz="475488">
              <a:spcBef>
                <a:spcPts val="611"/>
              </a:spcBef>
            </a:pPr>
            <a:r>
              <a:rPr lang="en-IN" sz="936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Time</a:t>
            </a:r>
            <a:r>
              <a:rPr lang="en-IN" sz="936" kern="1200" spc="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series</a:t>
            </a:r>
            <a:r>
              <a:rPr lang="en-IN" sz="936" kern="1200" spc="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forecasting</a:t>
            </a:r>
            <a:r>
              <a:rPr lang="en-IN" sz="936" kern="1200" spc="1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is</a:t>
            </a:r>
            <a:r>
              <a:rPr lang="en-IN" sz="936" kern="1200" spc="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the</a:t>
            </a:r>
            <a:r>
              <a:rPr lang="en-IN" sz="936" kern="1200" spc="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use</a:t>
            </a:r>
            <a:r>
              <a:rPr lang="en-IN" sz="936" kern="1200" spc="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of</a:t>
            </a:r>
            <a:r>
              <a:rPr lang="en-IN" sz="936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a</a:t>
            </a:r>
            <a:r>
              <a:rPr lang="en-IN" sz="936" kern="1200" spc="1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model</a:t>
            </a:r>
            <a:r>
              <a:rPr lang="en-IN" sz="936" kern="1200" spc="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 spc="-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to</a:t>
            </a:r>
            <a:r>
              <a:rPr lang="en-IN" sz="936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 spc="-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predict</a:t>
            </a:r>
            <a:r>
              <a:rPr lang="en-IN" sz="936" kern="1200" spc="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 spc="-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future</a:t>
            </a:r>
            <a:r>
              <a:rPr lang="en-IN" sz="936" kern="1200" spc="1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values</a:t>
            </a:r>
            <a:r>
              <a:rPr lang="en-IN" sz="936" kern="1200" spc="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based</a:t>
            </a:r>
            <a:endParaRPr lang="en-IN" sz="936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6604" defTabSz="475488">
              <a:spcBef>
                <a:spcPts val="562"/>
              </a:spcBef>
            </a:pPr>
            <a:r>
              <a:rPr lang="en-IN" sz="936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on</a:t>
            </a:r>
            <a:r>
              <a:rPr lang="en-IN" sz="936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 spc="-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previously</a:t>
            </a:r>
            <a:r>
              <a:rPr lang="en-IN" sz="936" kern="1200" spc="-3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observed</a:t>
            </a:r>
            <a:r>
              <a:rPr lang="en-IN" sz="936" kern="1200" spc="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936" kern="1200" spc="-5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values</a:t>
            </a:r>
            <a:endParaRPr lang="en-IN"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9674" y="2680395"/>
            <a:ext cx="1381966" cy="188186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7416" y="265175"/>
            <a:ext cx="1624965" cy="914400"/>
          </a:xfrm>
          <a:custGeom>
            <a:avLst/>
            <a:gdLst/>
            <a:ahLst/>
            <a:cxnLst/>
            <a:rect l="l" t="t" r="r" b="b"/>
            <a:pathLst>
              <a:path w="1624965" h="914400">
                <a:moveTo>
                  <a:pt x="0" y="914400"/>
                </a:moveTo>
                <a:lnTo>
                  <a:pt x="1624584" y="914400"/>
                </a:lnTo>
                <a:lnTo>
                  <a:pt x="16245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2065" cy="1181100"/>
            <a:chOff x="0" y="0"/>
            <a:chExt cx="1282065" cy="1181100"/>
          </a:xfrm>
        </p:grpSpPr>
        <p:sp>
          <p:nvSpPr>
            <p:cNvPr id="4" name="object 4"/>
            <p:cNvSpPr/>
            <p:nvPr/>
          </p:nvSpPr>
          <p:spPr>
            <a:xfrm>
              <a:off x="313944" y="0"/>
              <a:ext cx="844550" cy="914400"/>
            </a:xfrm>
            <a:custGeom>
              <a:avLst/>
              <a:gdLst/>
              <a:ahLst/>
              <a:cxnLst/>
              <a:rect l="l" t="t" r="r" b="b"/>
              <a:pathLst>
                <a:path w="844550" h="914400">
                  <a:moveTo>
                    <a:pt x="844296" y="9144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422148" y="914400"/>
                  </a:lnTo>
                  <a:lnTo>
                    <a:pt x="844296" y="9144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82065" cy="1179830"/>
            </a:xfrm>
            <a:custGeom>
              <a:avLst/>
              <a:gdLst/>
              <a:ahLst/>
              <a:cxnLst/>
              <a:rect l="l" t="t" r="r" b="b"/>
              <a:pathLst>
                <a:path w="1282065" h="1179830">
                  <a:moveTo>
                    <a:pt x="871728" y="914400"/>
                  </a:moveTo>
                  <a:lnTo>
                    <a:pt x="44958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9580" y="914400"/>
                  </a:lnTo>
                  <a:lnTo>
                    <a:pt x="871728" y="914400"/>
                  </a:lnTo>
                  <a:close/>
                </a:path>
                <a:path w="1282065" h="1179830">
                  <a:moveTo>
                    <a:pt x="1281684" y="265176"/>
                  </a:moveTo>
                  <a:lnTo>
                    <a:pt x="859536" y="265176"/>
                  </a:lnTo>
                  <a:lnTo>
                    <a:pt x="1281684" y="1179576"/>
                  </a:lnTo>
                  <a:lnTo>
                    <a:pt x="1281684" y="26517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567416" y="266700"/>
            <a:ext cx="422275" cy="914400"/>
          </a:xfrm>
          <a:custGeom>
            <a:avLst/>
            <a:gdLst/>
            <a:ahLst/>
            <a:cxnLst/>
            <a:rect l="l" t="t" r="r" b="b"/>
            <a:pathLst>
              <a:path w="422275" h="914400">
                <a:moveTo>
                  <a:pt x="0" y="0"/>
                </a:moveTo>
                <a:lnTo>
                  <a:pt x="0" y="914400"/>
                </a:lnTo>
                <a:lnTo>
                  <a:pt x="422148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1796" y="6356603"/>
            <a:ext cx="8490585" cy="365760"/>
          </a:xfrm>
          <a:custGeom>
            <a:avLst/>
            <a:gdLst/>
            <a:ahLst/>
            <a:cxnLst/>
            <a:rect l="l" t="t" r="r" b="b"/>
            <a:pathLst>
              <a:path w="8490585" h="365759">
                <a:moveTo>
                  <a:pt x="8490204" y="0"/>
                </a:moveTo>
                <a:lnTo>
                  <a:pt x="172212" y="0"/>
                </a:lnTo>
                <a:lnTo>
                  <a:pt x="0" y="0"/>
                </a:lnTo>
                <a:lnTo>
                  <a:pt x="172212" y="365760"/>
                </a:lnTo>
                <a:lnTo>
                  <a:pt x="172212" y="364236"/>
                </a:lnTo>
                <a:lnTo>
                  <a:pt x="8490204" y="364236"/>
                </a:lnTo>
                <a:lnTo>
                  <a:pt x="8490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1683" y="265175"/>
            <a:ext cx="9286240" cy="9144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33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20"/>
              </a:spcBef>
            </a:pPr>
            <a:r>
              <a:rPr spc="-40" dirty="0"/>
              <a:t>Power</a:t>
            </a:r>
            <a:r>
              <a:rPr dirty="0"/>
              <a:t> </a:t>
            </a:r>
            <a:r>
              <a:rPr spc="-45" dirty="0"/>
              <a:t>Transformation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2820161" y="265557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085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41477" y="3581780"/>
            <a:ext cx="223329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83260" marR="5080" indent="-67056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Changing</a:t>
            </a:r>
            <a:r>
              <a:rPr sz="3200" b="1" spc="-114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the </a:t>
            </a:r>
            <a:r>
              <a:rPr sz="3200" b="1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Scale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6757" y="1286637"/>
            <a:ext cx="10840085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better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identify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shape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trend,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useful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endParaRPr sz="2000">
              <a:latin typeface="Calibri"/>
              <a:cs typeface="Calibri"/>
            </a:endParaRPr>
          </a:p>
          <a:p>
            <a:pPr marL="12700" marR="5080"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scale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appears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linear,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trend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original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closer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an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trend.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29940" y="3425952"/>
            <a:ext cx="3964304" cy="1557655"/>
            <a:chOff x="3329940" y="3425952"/>
            <a:chExt cx="3964304" cy="1557655"/>
          </a:xfrm>
        </p:grpSpPr>
        <p:sp>
          <p:nvSpPr>
            <p:cNvPr id="14" name="object 14"/>
            <p:cNvSpPr/>
            <p:nvPr/>
          </p:nvSpPr>
          <p:spPr>
            <a:xfrm>
              <a:off x="3334512" y="3436620"/>
              <a:ext cx="3954779" cy="1546860"/>
            </a:xfrm>
            <a:custGeom>
              <a:avLst/>
              <a:gdLst/>
              <a:ahLst/>
              <a:cxnLst/>
              <a:rect l="l" t="t" r="r" b="b"/>
              <a:pathLst>
                <a:path w="3954779" h="1546860">
                  <a:moveTo>
                    <a:pt x="0" y="1258823"/>
                  </a:moveTo>
                  <a:lnTo>
                    <a:pt x="3954780" y="1258823"/>
                  </a:lnTo>
                </a:path>
                <a:path w="3954779" h="1546860">
                  <a:moveTo>
                    <a:pt x="0" y="1005839"/>
                  </a:moveTo>
                  <a:lnTo>
                    <a:pt x="3954780" y="1005839"/>
                  </a:lnTo>
                </a:path>
                <a:path w="3954779" h="1546860">
                  <a:moveTo>
                    <a:pt x="0" y="754379"/>
                  </a:moveTo>
                  <a:lnTo>
                    <a:pt x="3954780" y="754379"/>
                  </a:lnTo>
                </a:path>
                <a:path w="3954779" h="1546860">
                  <a:moveTo>
                    <a:pt x="0" y="502919"/>
                  </a:moveTo>
                  <a:lnTo>
                    <a:pt x="3954780" y="502919"/>
                  </a:lnTo>
                </a:path>
                <a:path w="3954779" h="1546860">
                  <a:moveTo>
                    <a:pt x="0" y="251459"/>
                  </a:moveTo>
                  <a:lnTo>
                    <a:pt x="3954780" y="251459"/>
                  </a:lnTo>
                </a:path>
                <a:path w="3954779" h="1546860">
                  <a:moveTo>
                    <a:pt x="0" y="0"/>
                  </a:moveTo>
                  <a:lnTo>
                    <a:pt x="3954780" y="0"/>
                  </a:lnTo>
                </a:path>
                <a:path w="3954779" h="1546860">
                  <a:moveTo>
                    <a:pt x="0" y="1510283"/>
                  </a:moveTo>
                  <a:lnTo>
                    <a:pt x="3954780" y="1510283"/>
                  </a:lnTo>
                </a:path>
                <a:path w="3954779" h="1546860">
                  <a:moveTo>
                    <a:pt x="0" y="1510283"/>
                  </a:moveTo>
                  <a:lnTo>
                    <a:pt x="0" y="1546859"/>
                  </a:lnTo>
                </a:path>
                <a:path w="3954779" h="1546860">
                  <a:moveTo>
                    <a:pt x="220979" y="1510283"/>
                  </a:moveTo>
                  <a:lnTo>
                    <a:pt x="220979" y="1546859"/>
                  </a:lnTo>
                </a:path>
                <a:path w="3954779" h="1546860">
                  <a:moveTo>
                    <a:pt x="440436" y="1510283"/>
                  </a:moveTo>
                  <a:lnTo>
                    <a:pt x="440436" y="1546859"/>
                  </a:lnTo>
                </a:path>
                <a:path w="3954779" h="1546860">
                  <a:moveTo>
                    <a:pt x="659891" y="1510283"/>
                  </a:moveTo>
                  <a:lnTo>
                    <a:pt x="659891" y="1546859"/>
                  </a:lnTo>
                </a:path>
                <a:path w="3954779" h="1546860">
                  <a:moveTo>
                    <a:pt x="879348" y="1510283"/>
                  </a:moveTo>
                  <a:lnTo>
                    <a:pt x="879348" y="1546859"/>
                  </a:lnTo>
                </a:path>
                <a:path w="3954779" h="1546860">
                  <a:moveTo>
                    <a:pt x="1098803" y="1510283"/>
                  </a:moveTo>
                  <a:lnTo>
                    <a:pt x="1098803" y="1546859"/>
                  </a:lnTo>
                </a:path>
                <a:path w="3954779" h="1546860">
                  <a:moveTo>
                    <a:pt x="1318260" y="1510283"/>
                  </a:moveTo>
                  <a:lnTo>
                    <a:pt x="1318260" y="1546859"/>
                  </a:lnTo>
                </a:path>
                <a:path w="3954779" h="1546860">
                  <a:moveTo>
                    <a:pt x="1537715" y="1510283"/>
                  </a:moveTo>
                  <a:lnTo>
                    <a:pt x="1537715" y="1546859"/>
                  </a:lnTo>
                </a:path>
                <a:path w="3954779" h="1546860">
                  <a:moveTo>
                    <a:pt x="1758696" y="1510283"/>
                  </a:moveTo>
                  <a:lnTo>
                    <a:pt x="1758696" y="1546859"/>
                  </a:lnTo>
                </a:path>
                <a:path w="3954779" h="1546860">
                  <a:moveTo>
                    <a:pt x="1978152" y="1510283"/>
                  </a:moveTo>
                  <a:lnTo>
                    <a:pt x="1978152" y="1546859"/>
                  </a:lnTo>
                </a:path>
                <a:path w="3954779" h="1546860">
                  <a:moveTo>
                    <a:pt x="2197608" y="1510283"/>
                  </a:moveTo>
                  <a:lnTo>
                    <a:pt x="2197608" y="1546859"/>
                  </a:lnTo>
                </a:path>
                <a:path w="3954779" h="1546860">
                  <a:moveTo>
                    <a:pt x="2417064" y="1510283"/>
                  </a:moveTo>
                  <a:lnTo>
                    <a:pt x="2417064" y="1546859"/>
                  </a:lnTo>
                </a:path>
                <a:path w="3954779" h="1546860">
                  <a:moveTo>
                    <a:pt x="2636520" y="1510283"/>
                  </a:moveTo>
                  <a:lnTo>
                    <a:pt x="2636520" y="1546859"/>
                  </a:lnTo>
                </a:path>
                <a:path w="3954779" h="1546860">
                  <a:moveTo>
                    <a:pt x="2855976" y="1510283"/>
                  </a:moveTo>
                  <a:lnTo>
                    <a:pt x="2855976" y="1546859"/>
                  </a:lnTo>
                </a:path>
                <a:path w="3954779" h="1546860">
                  <a:moveTo>
                    <a:pt x="3075432" y="1510283"/>
                  </a:moveTo>
                  <a:lnTo>
                    <a:pt x="3075432" y="1546859"/>
                  </a:lnTo>
                </a:path>
                <a:path w="3954779" h="1546860">
                  <a:moveTo>
                    <a:pt x="3296412" y="1510283"/>
                  </a:moveTo>
                  <a:lnTo>
                    <a:pt x="3296412" y="1546859"/>
                  </a:lnTo>
                </a:path>
                <a:path w="3954779" h="1546860">
                  <a:moveTo>
                    <a:pt x="3515867" y="1510283"/>
                  </a:moveTo>
                  <a:lnTo>
                    <a:pt x="3515867" y="1546859"/>
                  </a:lnTo>
                </a:path>
                <a:path w="3954779" h="1546860">
                  <a:moveTo>
                    <a:pt x="3735323" y="1510283"/>
                  </a:moveTo>
                  <a:lnTo>
                    <a:pt x="3735323" y="1546859"/>
                  </a:lnTo>
                </a:path>
                <a:path w="3954779" h="1546860">
                  <a:moveTo>
                    <a:pt x="3954780" y="1510283"/>
                  </a:moveTo>
                  <a:lnTo>
                    <a:pt x="3954780" y="1546859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62706" y="3440430"/>
              <a:ext cx="3898900" cy="1493520"/>
            </a:xfrm>
            <a:custGeom>
              <a:avLst/>
              <a:gdLst/>
              <a:ahLst/>
              <a:cxnLst/>
              <a:rect l="l" t="t" r="r" b="b"/>
              <a:pathLst>
                <a:path w="3898900" h="1493520">
                  <a:moveTo>
                    <a:pt x="0" y="1466088"/>
                  </a:moveTo>
                  <a:lnTo>
                    <a:pt x="54864" y="1485900"/>
                  </a:lnTo>
                  <a:lnTo>
                    <a:pt x="109728" y="1453896"/>
                  </a:lnTo>
                  <a:lnTo>
                    <a:pt x="164592" y="1487424"/>
                  </a:lnTo>
                  <a:lnTo>
                    <a:pt x="219456" y="1478280"/>
                  </a:lnTo>
                  <a:lnTo>
                    <a:pt x="274320" y="1487424"/>
                  </a:lnTo>
                  <a:lnTo>
                    <a:pt x="329184" y="1490472"/>
                  </a:lnTo>
                  <a:lnTo>
                    <a:pt x="384048" y="1463040"/>
                  </a:lnTo>
                  <a:lnTo>
                    <a:pt x="438912" y="1488948"/>
                  </a:lnTo>
                  <a:lnTo>
                    <a:pt x="493776" y="1493520"/>
                  </a:lnTo>
                  <a:lnTo>
                    <a:pt x="548640" y="1434084"/>
                  </a:lnTo>
                  <a:lnTo>
                    <a:pt x="603504" y="1491996"/>
                  </a:lnTo>
                  <a:lnTo>
                    <a:pt x="658368" y="1463040"/>
                  </a:lnTo>
                  <a:lnTo>
                    <a:pt x="713232" y="1475232"/>
                  </a:lnTo>
                  <a:lnTo>
                    <a:pt x="768096" y="1476756"/>
                  </a:lnTo>
                  <a:lnTo>
                    <a:pt x="822960" y="1443228"/>
                  </a:lnTo>
                  <a:lnTo>
                    <a:pt x="877824" y="1418844"/>
                  </a:lnTo>
                  <a:lnTo>
                    <a:pt x="934212" y="1452372"/>
                  </a:lnTo>
                  <a:lnTo>
                    <a:pt x="989076" y="1469136"/>
                  </a:lnTo>
                  <a:lnTo>
                    <a:pt x="1043940" y="1459992"/>
                  </a:lnTo>
                  <a:lnTo>
                    <a:pt x="1098804" y="1485900"/>
                  </a:lnTo>
                  <a:lnTo>
                    <a:pt x="1153668" y="1440180"/>
                  </a:lnTo>
                  <a:lnTo>
                    <a:pt x="1208532" y="1374648"/>
                  </a:lnTo>
                  <a:lnTo>
                    <a:pt x="1263396" y="1421892"/>
                  </a:lnTo>
                  <a:lnTo>
                    <a:pt x="1318260" y="1374648"/>
                  </a:lnTo>
                  <a:lnTo>
                    <a:pt x="1373124" y="1411224"/>
                  </a:lnTo>
                  <a:lnTo>
                    <a:pt x="1427988" y="1470660"/>
                  </a:lnTo>
                  <a:lnTo>
                    <a:pt x="1482852" y="1453896"/>
                  </a:lnTo>
                  <a:lnTo>
                    <a:pt x="1537716" y="1377696"/>
                  </a:lnTo>
                  <a:lnTo>
                    <a:pt x="1592580" y="1429512"/>
                  </a:lnTo>
                  <a:lnTo>
                    <a:pt x="1647444" y="1382268"/>
                  </a:lnTo>
                  <a:lnTo>
                    <a:pt x="1702308" y="1322832"/>
                  </a:lnTo>
                  <a:lnTo>
                    <a:pt x="1757172" y="1319784"/>
                  </a:lnTo>
                  <a:lnTo>
                    <a:pt x="1812036" y="1318260"/>
                  </a:lnTo>
                  <a:lnTo>
                    <a:pt x="1866900" y="1426464"/>
                  </a:lnTo>
                  <a:lnTo>
                    <a:pt x="1921764" y="1232916"/>
                  </a:lnTo>
                  <a:lnTo>
                    <a:pt x="1976628" y="1293876"/>
                  </a:lnTo>
                  <a:lnTo>
                    <a:pt x="2031492" y="1307592"/>
                  </a:lnTo>
                  <a:lnTo>
                    <a:pt x="2086356" y="1408176"/>
                  </a:lnTo>
                  <a:lnTo>
                    <a:pt x="2141220" y="1405128"/>
                  </a:lnTo>
                  <a:lnTo>
                    <a:pt x="2196084" y="1376172"/>
                  </a:lnTo>
                  <a:lnTo>
                    <a:pt x="2250948" y="1239012"/>
                  </a:lnTo>
                  <a:lnTo>
                    <a:pt x="2305812" y="1446276"/>
                  </a:lnTo>
                  <a:lnTo>
                    <a:pt x="2360676" y="1405128"/>
                  </a:lnTo>
                  <a:lnTo>
                    <a:pt x="2415540" y="1420368"/>
                  </a:lnTo>
                  <a:lnTo>
                    <a:pt x="2471928" y="1408176"/>
                  </a:lnTo>
                  <a:lnTo>
                    <a:pt x="2526792" y="1335024"/>
                  </a:lnTo>
                  <a:lnTo>
                    <a:pt x="2581656" y="1190244"/>
                  </a:lnTo>
                  <a:lnTo>
                    <a:pt x="2636520" y="1182624"/>
                  </a:lnTo>
                  <a:lnTo>
                    <a:pt x="2691384" y="1344168"/>
                  </a:lnTo>
                  <a:lnTo>
                    <a:pt x="2746248" y="1389888"/>
                  </a:lnTo>
                  <a:lnTo>
                    <a:pt x="2801112" y="1342644"/>
                  </a:lnTo>
                  <a:lnTo>
                    <a:pt x="2855976" y="929640"/>
                  </a:lnTo>
                  <a:lnTo>
                    <a:pt x="2910840" y="1359408"/>
                  </a:lnTo>
                  <a:lnTo>
                    <a:pt x="2965704" y="1162812"/>
                  </a:lnTo>
                  <a:lnTo>
                    <a:pt x="3020568" y="905256"/>
                  </a:lnTo>
                  <a:lnTo>
                    <a:pt x="3075432" y="1149096"/>
                  </a:lnTo>
                  <a:lnTo>
                    <a:pt x="3130296" y="893064"/>
                  </a:lnTo>
                  <a:lnTo>
                    <a:pt x="3185160" y="1138428"/>
                  </a:lnTo>
                  <a:lnTo>
                    <a:pt x="3240024" y="711708"/>
                  </a:lnTo>
                  <a:lnTo>
                    <a:pt x="3294888" y="1028700"/>
                  </a:lnTo>
                  <a:lnTo>
                    <a:pt x="3349752" y="646176"/>
                  </a:lnTo>
                  <a:lnTo>
                    <a:pt x="3404616" y="574548"/>
                  </a:lnTo>
                  <a:lnTo>
                    <a:pt x="3459479" y="1235964"/>
                  </a:lnTo>
                  <a:lnTo>
                    <a:pt x="3514344" y="1264920"/>
                  </a:lnTo>
                  <a:lnTo>
                    <a:pt x="3569208" y="734568"/>
                  </a:lnTo>
                  <a:lnTo>
                    <a:pt x="3624072" y="1193292"/>
                  </a:lnTo>
                  <a:lnTo>
                    <a:pt x="3678936" y="1199388"/>
                  </a:lnTo>
                  <a:lnTo>
                    <a:pt x="3733800" y="1278636"/>
                  </a:lnTo>
                  <a:lnTo>
                    <a:pt x="3788664" y="0"/>
                  </a:lnTo>
                  <a:lnTo>
                    <a:pt x="3843528" y="1196340"/>
                  </a:lnTo>
                  <a:lnTo>
                    <a:pt x="3898392" y="411480"/>
                  </a:lnTo>
                </a:path>
              </a:pathLst>
            </a:custGeom>
            <a:ln w="28956">
              <a:solidFill>
                <a:srgbClr val="009D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3334511" y="3185160"/>
            <a:ext cx="3954779" cy="0"/>
          </a:xfrm>
          <a:custGeom>
            <a:avLst/>
            <a:gdLst/>
            <a:ahLst/>
            <a:cxnLst/>
            <a:rect l="l" t="t" r="r" b="b"/>
            <a:pathLst>
              <a:path w="3954779">
                <a:moveTo>
                  <a:pt x="0" y="0"/>
                </a:moveTo>
                <a:lnTo>
                  <a:pt x="3954780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158744" y="4852542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85007" y="4600702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85007" y="4348988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4000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85007" y="4097273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6000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85007" y="3845432"/>
            <a:ext cx="2571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8000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27095" y="3593719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27095" y="3341878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27095" y="3090164"/>
            <a:ext cx="3149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14000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03142" y="5007602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22370" y="5006892"/>
            <a:ext cx="140335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ay-91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42309" y="5007796"/>
            <a:ext cx="139700" cy="345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962146" y="5007602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81855" y="5007367"/>
            <a:ext cx="139700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401692" y="5007796"/>
            <a:ext cx="139700" cy="345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21402" y="5007602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40859" y="5007367"/>
            <a:ext cx="359410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May-93</a:t>
            </a:r>
            <a:endParaRPr sz="900">
              <a:latin typeface="Calibri"/>
              <a:cs typeface="Calibri"/>
            </a:endParaRPr>
          </a:p>
          <a:p>
            <a:pPr marL="46990">
              <a:lnSpc>
                <a:spcPct val="100000"/>
              </a:lnSpc>
              <a:spcBef>
                <a:spcPts val="65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80405" y="5007602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00115" y="5007367"/>
            <a:ext cx="139700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19952" y="5007796"/>
            <a:ext cx="139700" cy="345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39409" y="5007602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159119" y="5007367"/>
            <a:ext cx="139700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78828" y="5007796"/>
            <a:ext cx="139700" cy="345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598666" y="5007602"/>
            <a:ext cx="139700" cy="3276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818376" y="5007367"/>
            <a:ext cx="139700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037603" y="5007402"/>
            <a:ext cx="140335" cy="3460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p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-96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428491" y="2787523"/>
            <a:ext cx="3430904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Ridership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(Number</a:t>
            </a:r>
            <a:r>
              <a:rPr sz="1400" spc="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of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Passengers</a:t>
            </a:r>
            <a:r>
              <a:rPr sz="1400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in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 thousands)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848600" y="4732020"/>
            <a:ext cx="4013200" cy="0"/>
          </a:xfrm>
          <a:custGeom>
            <a:avLst/>
            <a:gdLst/>
            <a:ahLst/>
            <a:cxnLst/>
            <a:rect l="l" t="t" r="r" b="b"/>
            <a:pathLst>
              <a:path w="4013200">
                <a:moveTo>
                  <a:pt x="0" y="0"/>
                </a:moveTo>
                <a:lnTo>
                  <a:pt x="40126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48600" y="4424171"/>
            <a:ext cx="4013200" cy="0"/>
          </a:xfrm>
          <a:custGeom>
            <a:avLst/>
            <a:gdLst/>
            <a:ahLst/>
            <a:cxnLst/>
            <a:rect l="l" t="t" r="r" b="b"/>
            <a:pathLst>
              <a:path w="4013200">
                <a:moveTo>
                  <a:pt x="0" y="0"/>
                </a:moveTo>
                <a:lnTo>
                  <a:pt x="40126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848600" y="4268723"/>
            <a:ext cx="4013200" cy="0"/>
          </a:xfrm>
          <a:custGeom>
            <a:avLst/>
            <a:gdLst/>
            <a:ahLst/>
            <a:cxnLst/>
            <a:rect l="l" t="t" r="r" b="b"/>
            <a:pathLst>
              <a:path w="4013200">
                <a:moveTo>
                  <a:pt x="0" y="0"/>
                </a:moveTo>
                <a:lnTo>
                  <a:pt x="40126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7848600" y="3421379"/>
            <a:ext cx="4013200" cy="775970"/>
            <a:chOff x="7848600" y="3421379"/>
            <a:chExt cx="4013200" cy="775970"/>
          </a:xfrm>
        </p:grpSpPr>
        <p:sp>
          <p:nvSpPr>
            <p:cNvPr id="47" name="object 47"/>
            <p:cNvSpPr/>
            <p:nvPr/>
          </p:nvSpPr>
          <p:spPr>
            <a:xfrm>
              <a:off x="7848600" y="3496055"/>
              <a:ext cx="4013200" cy="619125"/>
            </a:xfrm>
            <a:custGeom>
              <a:avLst/>
              <a:gdLst/>
              <a:ahLst/>
              <a:cxnLst/>
              <a:rect l="l" t="t" r="r" b="b"/>
              <a:pathLst>
                <a:path w="4013200" h="619125">
                  <a:moveTo>
                    <a:pt x="0" y="618744"/>
                  </a:moveTo>
                  <a:lnTo>
                    <a:pt x="4012692" y="618744"/>
                  </a:lnTo>
                </a:path>
                <a:path w="4013200" h="619125">
                  <a:moveTo>
                    <a:pt x="0" y="464820"/>
                  </a:moveTo>
                  <a:lnTo>
                    <a:pt x="4012692" y="464820"/>
                  </a:lnTo>
                </a:path>
                <a:path w="4013200" h="619125">
                  <a:moveTo>
                    <a:pt x="0" y="309372"/>
                  </a:moveTo>
                  <a:lnTo>
                    <a:pt x="4012692" y="309372"/>
                  </a:lnTo>
                </a:path>
                <a:path w="4013200" h="619125">
                  <a:moveTo>
                    <a:pt x="0" y="155448"/>
                  </a:moveTo>
                  <a:lnTo>
                    <a:pt x="4012692" y="155448"/>
                  </a:lnTo>
                </a:path>
                <a:path w="4013200" h="619125">
                  <a:moveTo>
                    <a:pt x="0" y="0"/>
                  </a:moveTo>
                  <a:lnTo>
                    <a:pt x="4012692" y="0"/>
                  </a:lnTo>
                </a:path>
              </a:pathLst>
            </a:custGeom>
            <a:ln w="9144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76794" y="3435857"/>
              <a:ext cx="3956685" cy="746760"/>
            </a:xfrm>
            <a:custGeom>
              <a:avLst/>
              <a:gdLst/>
              <a:ahLst/>
              <a:cxnLst/>
              <a:rect l="l" t="t" r="r" b="b"/>
              <a:pathLst>
                <a:path w="3956684" h="746760">
                  <a:moveTo>
                    <a:pt x="0" y="559307"/>
                  </a:moveTo>
                  <a:lnTo>
                    <a:pt x="56387" y="667511"/>
                  </a:lnTo>
                  <a:lnTo>
                    <a:pt x="111251" y="518159"/>
                  </a:lnTo>
                  <a:lnTo>
                    <a:pt x="167639" y="678179"/>
                  </a:lnTo>
                  <a:lnTo>
                    <a:pt x="222503" y="621791"/>
                  </a:lnTo>
                  <a:lnTo>
                    <a:pt x="278891" y="679703"/>
                  </a:lnTo>
                  <a:lnTo>
                    <a:pt x="335279" y="708659"/>
                  </a:lnTo>
                  <a:lnTo>
                    <a:pt x="390144" y="548639"/>
                  </a:lnTo>
                  <a:lnTo>
                    <a:pt x="446531" y="691895"/>
                  </a:lnTo>
                  <a:lnTo>
                    <a:pt x="501396" y="746759"/>
                  </a:lnTo>
                  <a:lnTo>
                    <a:pt x="557783" y="470915"/>
                  </a:lnTo>
                  <a:lnTo>
                    <a:pt x="612648" y="717803"/>
                  </a:lnTo>
                  <a:lnTo>
                    <a:pt x="669035" y="551687"/>
                  </a:lnTo>
                  <a:lnTo>
                    <a:pt x="725424" y="603503"/>
                  </a:lnTo>
                  <a:lnTo>
                    <a:pt x="780287" y="611123"/>
                  </a:lnTo>
                  <a:lnTo>
                    <a:pt x="836676" y="490727"/>
                  </a:lnTo>
                  <a:lnTo>
                    <a:pt x="891539" y="440435"/>
                  </a:lnTo>
                  <a:lnTo>
                    <a:pt x="947927" y="516635"/>
                  </a:lnTo>
                  <a:lnTo>
                    <a:pt x="1002791" y="577595"/>
                  </a:lnTo>
                  <a:lnTo>
                    <a:pt x="1059179" y="541019"/>
                  </a:lnTo>
                  <a:lnTo>
                    <a:pt x="1114044" y="670559"/>
                  </a:lnTo>
                  <a:lnTo>
                    <a:pt x="1170431" y="484631"/>
                  </a:lnTo>
                  <a:lnTo>
                    <a:pt x="1226820" y="377951"/>
                  </a:lnTo>
                  <a:lnTo>
                    <a:pt x="1281683" y="445007"/>
                  </a:lnTo>
                  <a:lnTo>
                    <a:pt x="1338072" y="377951"/>
                  </a:lnTo>
                  <a:lnTo>
                    <a:pt x="1392935" y="428243"/>
                  </a:lnTo>
                  <a:lnTo>
                    <a:pt x="1449324" y="582167"/>
                  </a:lnTo>
                  <a:lnTo>
                    <a:pt x="1504187" y="521207"/>
                  </a:lnTo>
                  <a:lnTo>
                    <a:pt x="1560576" y="380999"/>
                  </a:lnTo>
                  <a:lnTo>
                    <a:pt x="1616963" y="460247"/>
                  </a:lnTo>
                  <a:lnTo>
                    <a:pt x="1671827" y="387095"/>
                  </a:lnTo>
                  <a:lnTo>
                    <a:pt x="1728215" y="326135"/>
                  </a:lnTo>
                  <a:lnTo>
                    <a:pt x="1783079" y="323087"/>
                  </a:lnTo>
                  <a:lnTo>
                    <a:pt x="1839467" y="321563"/>
                  </a:lnTo>
                  <a:lnTo>
                    <a:pt x="1894331" y="455675"/>
                  </a:lnTo>
                  <a:lnTo>
                    <a:pt x="1950720" y="265175"/>
                  </a:lnTo>
                  <a:lnTo>
                    <a:pt x="2005583" y="303275"/>
                  </a:lnTo>
                  <a:lnTo>
                    <a:pt x="2061972" y="313943"/>
                  </a:lnTo>
                  <a:lnTo>
                    <a:pt x="2118359" y="423671"/>
                  </a:lnTo>
                  <a:lnTo>
                    <a:pt x="2173224" y="419099"/>
                  </a:lnTo>
                  <a:lnTo>
                    <a:pt x="2229611" y="379475"/>
                  </a:lnTo>
                  <a:lnTo>
                    <a:pt x="2284476" y="268223"/>
                  </a:lnTo>
                  <a:lnTo>
                    <a:pt x="2340863" y="501395"/>
                  </a:lnTo>
                  <a:lnTo>
                    <a:pt x="2395728" y="417575"/>
                  </a:lnTo>
                  <a:lnTo>
                    <a:pt x="2452115" y="443483"/>
                  </a:lnTo>
                  <a:lnTo>
                    <a:pt x="2508504" y="422147"/>
                  </a:lnTo>
                  <a:lnTo>
                    <a:pt x="2563367" y="336803"/>
                  </a:lnTo>
                  <a:lnTo>
                    <a:pt x="2619755" y="242315"/>
                  </a:lnTo>
                  <a:lnTo>
                    <a:pt x="2674620" y="237743"/>
                  </a:lnTo>
                  <a:lnTo>
                    <a:pt x="2731007" y="344423"/>
                  </a:lnTo>
                  <a:lnTo>
                    <a:pt x="2785872" y="396239"/>
                  </a:lnTo>
                  <a:lnTo>
                    <a:pt x="2842259" y="342899"/>
                  </a:lnTo>
                  <a:lnTo>
                    <a:pt x="2897124" y="149351"/>
                  </a:lnTo>
                  <a:lnTo>
                    <a:pt x="2953511" y="361187"/>
                  </a:lnTo>
                  <a:lnTo>
                    <a:pt x="3009900" y="228599"/>
                  </a:lnTo>
                  <a:lnTo>
                    <a:pt x="3064763" y="143255"/>
                  </a:lnTo>
                  <a:lnTo>
                    <a:pt x="3121152" y="222503"/>
                  </a:lnTo>
                  <a:lnTo>
                    <a:pt x="3176015" y="140207"/>
                  </a:lnTo>
                  <a:lnTo>
                    <a:pt x="3232404" y="217931"/>
                  </a:lnTo>
                  <a:lnTo>
                    <a:pt x="3287267" y="99059"/>
                  </a:lnTo>
                  <a:lnTo>
                    <a:pt x="3343655" y="178307"/>
                  </a:lnTo>
                  <a:lnTo>
                    <a:pt x="3400044" y="86867"/>
                  </a:lnTo>
                  <a:lnTo>
                    <a:pt x="3454907" y="74675"/>
                  </a:lnTo>
                  <a:lnTo>
                    <a:pt x="3511296" y="266699"/>
                  </a:lnTo>
                  <a:lnTo>
                    <a:pt x="3566159" y="283463"/>
                  </a:lnTo>
                  <a:lnTo>
                    <a:pt x="3622548" y="103631"/>
                  </a:lnTo>
                  <a:lnTo>
                    <a:pt x="3677411" y="243839"/>
                  </a:lnTo>
                  <a:lnTo>
                    <a:pt x="3733800" y="246887"/>
                  </a:lnTo>
                  <a:lnTo>
                    <a:pt x="3790187" y="292607"/>
                  </a:lnTo>
                  <a:lnTo>
                    <a:pt x="3845052" y="0"/>
                  </a:lnTo>
                  <a:lnTo>
                    <a:pt x="3901439" y="245363"/>
                  </a:lnTo>
                  <a:lnTo>
                    <a:pt x="3956304" y="50291"/>
                  </a:lnTo>
                </a:path>
              </a:pathLst>
            </a:custGeom>
            <a:ln w="28956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/>
          <p:nvPr/>
        </p:nvSpPr>
        <p:spPr>
          <a:xfrm>
            <a:off x="7848600" y="3342132"/>
            <a:ext cx="4013200" cy="0"/>
          </a:xfrm>
          <a:custGeom>
            <a:avLst/>
            <a:gdLst/>
            <a:ahLst/>
            <a:cxnLst/>
            <a:rect l="l" t="t" r="r" b="b"/>
            <a:pathLst>
              <a:path w="4013200">
                <a:moveTo>
                  <a:pt x="0" y="0"/>
                </a:moveTo>
                <a:lnTo>
                  <a:pt x="4012692" y="0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48600" y="4887467"/>
            <a:ext cx="4013200" cy="36830"/>
          </a:xfrm>
          <a:custGeom>
            <a:avLst/>
            <a:gdLst/>
            <a:ahLst/>
            <a:cxnLst/>
            <a:rect l="l" t="t" r="r" b="b"/>
            <a:pathLst>
              <a:path w="4013200" h="36829">
                <a:moveTo>
                  <a:pt x="0" y="0"/>
                </a:moveTo>
                <a:lnTo>
                  <a:pt x="4012692" y="0"/>
                </a:lnTo>
              </a:path>
              <a:path w="4013200" h="36829">
                <a:moveTo>
                  <a:pt x="0" y="0"/>
                </a:moveTo>
                <a:lnTo>
                  <a:pt x="0" y="36575"/>
                </a:lnTo>
              </a:path>
              <a:path w="4013200" h="36829">
                <a:moveTo>
                  <a:pt x="224027" y="0"/>
                </a:moveTo>
                <a:lnTo>
                  <a:pt x="224027" y="36575"/>
                </a:lnTo>
              </a:path>
              <a:path w="4013200" h="36829">
                <a:moveTo>
                  <a:pt x="446531" y="0"/>
                </a:moveTo>
                <a:lnTo>
                  <a:pt x="446531" y="36575"/>
                </a:lnTo>
              </a:path>
              <a:path w="4013200" h="36829">
                <a:moveTo>
                  <a:pt x="669035" y="0"/>
                </a:moveTo>
                <a:lnTo>
                  <a:pt x="669035" y="36575"/>
                </a:lnTo>
              </a:path>
              <a:path w="4013200" h="36829">
                <a:moveTo>
                  <a:pt x="891540" y="0"/>
                </a:moveTo>
                <a:lnTo>
                  <a:pt x="891540" y="36575"/>
                </a:lnTo>
              </a:path>
              <a:path w="4013200" h="36829">
                <a:moveTo>
                  <a:pt x="1115568" y="0"/>
                </a:moveTo>
                <a:lnTo>
                  <a:pt x="1115568" y="36575"/>
                </a:lnTo>
              </a:path>
              <a:path w="4013200" h="36829">
                <a:moveTo>
                  <a:pt x="1338072" y="0"/>
                </a:moveTo>
                <a:lnTo>
                  <a:pt x="1338072" y="36575"/>
                </a:lnTo>
              </a:path>
              <a:path w="4013200" h="36829">
                <a:moveTo>
                  <a:pt x="1560576" y="0"/>
                </a:moveTo>
                <a:lnTo>
                  <a:pt x="1560576" y="36575"/>
                </a:lnTo>
              </a:path>
              <a:path w="4013200" h="36829">
                <a:moveTo>
                  <a:pt x="1783079" y="0"/>
                </a:moveTo>
                <a:lnTo>
                  <a:pt x="1783079" y="36575"/>
                </a:lnTo>
              </a:path>
              <a:path w="4013200" h="36829">
                <a:moveTo>
                  <a:pt x="2007107" y="0"/>
                </a:moveTo>
                <a:lnTo>
                  <a:pt x="2007107" y="36575"/>
                </a:lnTo>
              </a:path>
              <a:path w="4013200" h="36829">
                <a:moveTo>
                  <a:pt x="2229611" y="0"/>
                </a:moveTo>
                <a:lnTo>
                  <a:pt x="2229611" y="36575"/>
                </a:lnTo>
              </a:path>
              <a:path w="4013200" h="36829">
                <a:moveTo>
                  <a:pt x="2452116" y="0"/>
                </a:moveTo>
                <a:lnTo>
                  <a:pt x="2452116" y="36575"/>
                </a:lnTo>
              </a:path>
              <a:path w="4013200" h="36829">
                <a:moveTo>
                  <a:pt x="2674620" y="0"/>
                </a:moveTo>
                <a:lnTo>
                  <a:pt x="2674620" y="36575"/>
                </a:lnTo>
              </a:path>
              <a:path w="4013200" h="36829">
                <a:moveTo>
                  <a:pt x="2898648" y="0"/>
                </a:moveTo>
                <a:lnTo>
                  <a:pt x="2898648" y="36575"/>
                </a:lnTo>
              </a:path>
              <a:path w="4013200" h="36829">
                <a:moveTo>
                  <a:pt x="3121152" y="0"/>
                </a:moveTo>
                <a:lnTo>
                  <a:pt x="3121152" y="36575"/>
                </a:lnTo>
              </a:path>
              <a:path w="4013200" h="36829">
                <a:moveTo>
                  <a:pt x="3343655" y="0"/>
                </a:moveTo>
                <a:lnTo>
                  <a:pt x="3343655" y="36575"/>
                </a:lnTo>
              </a:path>
              <a:path w="4013200" h="36829">
                <a:moveTo>
                  <a:pt x="3566159" y="0"/>
                </a:moveTo>
                <a:lnTo>
                  <a:pt x="3566159" y="36575"/>
                </a:lnTo>
              </a:path>
              <a:path w="4013200" h="36829">
                <a:moveTo>
                  <a:pt x="3790188" y="0"/>
                </a:moveTo>
                <a:lnTo>
                  <a:pt x="3790188" y="36575"/>
                </a:lnTo>
              </a:path>
              <a:path w="4013200" h="36829">
                <a:moveTo>
                  <a:pt x="4012692" y="0"/>
                </a:moveTo>
                <a:lnTo>
                  <a:pt x="4012692" y="36575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499731" y="3230625"/>
            <a:ext cx="4397375" cy="17252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4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900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700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40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500</a:t>
            </a:r>
            <a:endParaRPr sz="90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 marL="70485" marR="5080">
              <a:lnSpc>
                <a:spcPct val="112700"/>
              </a:lnSpc>
              <a:tabLst>
                <a:tab pos="4384040" algn="l"/>
              </a:tabLst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300 </a:t>
            </a:r>
            <a:r>
              <a:rPr sz="900" u="sng" spc="-5" dirty="0">
                <a:solidFill>
                  <a:srgbClr val="585858"/>
                </a:solidFill>
                <a:uFill>
                  <a:solidFill>
                    <a:srgbClr val="D9D9D9"/>
                  </a:solidFill>
                </a:uFill>
                <a:latin typeface="Calibri"/>
                <a:cs typeface="Calibri"/>
              </a:rPr>
              <a:t>	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 marR="4144645" algn="r">
              <a:lnSpc>
                <a:spcPct val="100000"/>
              </a:lnSpc>
              <a:spcBef>
                <a:spcPts val="135"/>
              </a:spcBef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100</a:t>
            </a:r>
            <a:endParaRPr sz="900">
              <a:latin typeface="Calibri"/>
              <a:cs typeface="Calibri"/>
            </a:endParaRPr>
          </a:p>
          <a:p>
            <a:pPr marR="4144645" algn="r">
              <a:lnSpc>
                <a:spcPct val="100000"/>
              </a:lnSpc>
              <a:spcBef>
                <a:spcPts val="140"/>
              </a:spcBef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18119" y="4947891"/>
            <a:ext cx="139700" cy="328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041005" y="4947932"/>
            <a:ext cx="139700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264017" y="4948360"/>
            <a:ext cx="139700" cy="345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486902" y="4947891"/>
            <a:ext cx="139700" cy="328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709659" y="4947932"/>
            <a:ext cx="139700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932798" y="4948360"/>
            <a:ext cx="139700" cy="345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p-92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55556" y="4947891"/>
            <a:ext cx="139700" cy="328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9378213" y="4947456"/>
            <a:ext cx="140335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M</a:t>
            </a: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ay-93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601581" y="4948360"/>
            <a:ext cx="139700" cy="345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p-93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824339" y="4947891"/>
            <a:ext cx="139700" cy="328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047478" y="4947932"/>
            <a:ext cx="139700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270235" y="4948360"/>
            <a:ext cx="139700" cy="345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493120" y="4947891"/>
            <a:ext cx="139700" cy="328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0716132" y="4947932"/>
            <a:ext cx="139700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939018" y="4948360"/>
            <a:ext cx="139700" cy="345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11161776" y="4947891"/>
            <a:ext cx="139700" cy="32829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Ja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n-96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1384915" y="4947932"/>
            <a:ext cx="139700" cy="3810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dirty="0">
                <a:solidFill>
                  <a:srgbClr val="585858"/>
                </a:solidFill>
                <a:latin typeface="Calibri"/>
                <a:cs typeface="Calibri"/>
              </a:rPr>
              <a:t>May-96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1607672" y="4948360"/>
            <a:ext cx="139700" cy="34544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</a:t>
            </a:r>
            <a:r>
              <a:rPr sz="900" spc="5" dirty="0">
                <a:solidFill>
                  <a:srgbClr val="585858"/>
                </a:solidFill>
                <a:latin typeface="Calibri"/>
                <a:cs typeface="Calibri"/>
              </a:rPr>
              <a:t>e</a:t>
            </a:r>
            <a:r>
              <a:rPr sz="900" spc="-5" dirty="0">
                <a:solidFill>
                  <a:srgbClr val="585858"/>
                </a:solidFill>
                <a:latin typeface="Calibri"/>
                <a:cs typeface="Calibri"/>
              </a:rPr>
              <a:t>p-96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276970" y="2728087"/>
            <a:ext cx="2877820" cy="45783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036319" marR="5080" indent="-1024255">
              <a:lnSpc>
                <a:spcPct val="102099"/>
              </a:lnSpc>
              <a:spcBef>
                <a:spcPts val="65"/>
              </a:spcBef>
            </a:pP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Log Ridership (Number of </a:t>
            </a:r>
            <a:r>
              <a:rPr sz="1400" spc="-10" dirty="0">
                <a:solidFill>
                  <a:srgbClr val="585858"/>
                </a:solidFill>
                <a:latin typeface="Calibri"/>
                <a:cs typeface="Calibri"/>
              </a:rPr>
              <a:t>Passengers </a:t>
            </a:r>
            <a:r>
              <a:rPr sz="1400" dirty="0">
                <a:solidFill>
                  <a:srgbClr val="585858"/>
                </a:solidFill>
                <a:latin typeface="Calibri"/>
                <a:cs typeface="Calibri"/>
              </a:rPr>
              <a:t>in </a:t>
            </a:r>
            <a:r>
              <a:rPr sz="1400" spc="-30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solidFill>
                  <a:srgbClr val="585858"/>
                </a:solidFill>
                <a:latin typeface="Calibri"/>
                <a:cs typeface="Calibri"/>
              </a:rPr>
              <a:t>thousands)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6746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20" dirty="0"/>
              <a:t> </a:t>
            </a:r>
            <a:r>
              <a:rPr spc="-5" dirty="0"/>
              <a:t>Series</a:t>
            </a:r>
            <a:r>
              <a:rPr dirty="0"/>
              <a:t> –</a:t>
            </a:r>
            <a:r>
              <a:rPr spc="-10" dirty="0"/>
              <a:t> </a:t>
            </a:r>
            <a:r>
              <a:rPr spc="-5" dirty="0"/>
              <a:t>Moving</a:t>
            </a:r>
            <a:r>
              <a:rPr spc="-15" dirty="0"/>
              <a:t> </a:t>
            </a:r>
            <a:r>
              <a:rPr spc="-35" dirty="0"/>
              <a:t>Average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829" y="3206318"/>
            <a:ext cx="27539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marR="5080" indent="-23622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Moving</a:t>
            </a:r>
            <a:r>
              <a:rPr sz="3200" b="1" spc="-1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0E6EC5"/>
                </a:solidFill>
                <a:latin typeface="Calibri"/>
                <a:cs typeface="Calibri"/>
              </a:rPr>
              <a:t>Average </a:t>
            </a:r>
            <a:r>
              <a:rPr sz="3200" b="1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Smoothening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6890" y="2889580"/>
            <a:ext cx="2043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latin typeface="Calibri"/>
                <a:cs typeface="Calibri"/>
              </a:rPr>
              <a:t>What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will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cover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6890" y="3195675"/>
            <a:ext cx="5111115" cy="13970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moving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average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smoothening?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Why?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libri"/>
                <a:cs typeface="Calibri"/>
              </a:rPr>
              <a:t>Centered </a:t>
            </a:r>
            <a:r>
              <a:rPr sz="2000" dirty="0">
                <a:latin typeface="Calibri"/>
                <a:cs typeface="Calibri"/>
              </a:rPr>
              <a:t>Window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Trailing</a:t>
            </a:r>
            <a:r>
              <a:rPr sz="2000" dirty="0">
                <a:latin typeface="Calibri"/>
                <a:cs typeface="Calibri"/>
              </a:rPr>
              <a:t> Window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endParaRPr sz="2000">
              <a:latin typeface="Calibri"/>
              <a:cs typeface="Calibri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000" spc="-10" dirty="0">
                <a:latin typeface="Calibri"/>
                <a:cs typeface="Calibri"/>
              </a:rPr>
              <a:t>Feature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engineering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forecasting </a:t>
            </a:r>
            <a:r>
              <a:rPr sz="2000" spc="-5" dirty="0">
                <a:latin typeface="Calibri"/>
                <a:cs typeface="Calibri"/>
              </a:rPr>
              <a:t>using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6746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20" dirty="0"/>
              <a:t> </a:t>
            </a:r>
            <a:r>
              <a:rPr spc="-5" dirty="0"/>
              <a:t>Series</a:t>
            </a:r>
            <a:r>
              <a:rPr dirty="0"/>
              <a:t> –</a:t>
            </a:r>
            <a:r>
              <a:rPr spc="-10" dirty="0"/>
              <a:t> </a:t>
            </a:r>
            <a:r>
              <a:rPr spc="-5" dirty="0"/>
              <a:t>Moving</a:t>
            </a:r>
            <a:r>
              <a:rPr spc="-15" dirty="0"/>
              <a:t> </a:t>
            </a:r>
            <a:r>
              <a:rPr spc="-35" dirty="0"/>
              <a:t>Average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829" y="3206318"/>
            <a:ext cx="27539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marR="5080" indent="-23622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Moving</a:t>
            </a:r>
            <a:r>
              <a:rPr sz="3200" b="1" spc="-1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0E6EC5"/>
                </a:solidFill>
                <a:latin typeface="Calibri"/>
                <a:cs typeface="Calibri"/>
              </a:rPr>
              <a:t>Average </a:t>
            </a:r>
            <a:r>
              <a:rPr sz="3200" b="1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Smoothening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8415" y="1355826"/>
            <a:ext cx="78644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smoothening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 </a:t>
            </a:r>
            <a:r>
              <a:rPr sz="2000" b="1" spc="-10" dirty="0">
                <a:latin typeface="Calibri"/>
                <a:cs typeface="Calibri"/>
              </a:rPr>
              <a:t>creating</a:t>
            </a:r>
            <a:r>
              <a:rPr sz="2000" b="1" dirty="0">
                <a:latin typeface="Calibri"/>
                <a:cs typeface="Calibri"/>
              </a:rPr>
              <a:t> a </a:t>
            </a:r>
            <a:r>
              <a:rPr sz="2000" b="1" spc="-5" dirty="0">
                <a:latin typeface="Calibri"/>
                <a:cs typeface="Calibri"/>
              </a:rPr>
              <a:t>new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series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where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values </a:t>
            </a:r>
            <a:r>
              <a:rPr sz="2000" b="1" spc="-10" dirty="0">
                <a:latin typeface="Calibri"/>
                <a:cs typeface="Calibri"/>
              </a:rPr>
              <a:t>are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averages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 the </a:t>
            </a:r>
            <a:r>
              <a:rPr sz="2000" b="1" spc="-434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raw</a:t>
            </a:r>
            <a:r>
              <a:rPr sz="2000" b="1" spc="-5" dirty="0">
                <a:latin typeface="Calibri"/>
                <a:cs typeface="Calibri"/>
              </a:rPr>
              <a:t> observations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560319"/>
            <a:ext cx="2663951" cy="343204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8678" y="305181"/>
            <a:ext cx="6746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Time</a:t>
            </a:r>
            <a:r>
              <a:rPr sz="4400" spc="-2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Series</a:t>
            </a:r>
            <a:r>
              <a:rPr sz="4400" dirty="0">
                <a:solidFill>
                  <a:srgbClr val="FFFFFF"/>
                </a:solidFill>
                <a:latin typeface="Calibri Light"/>
                <a:cs typeface="Calibri Light"/>
              </a:rPr>
              <a:t> –</a:t>
            </a:r>
            <a:r>
              <a:rPr sz="44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Moving</a:t>
            </a:r>
            <a:r>
              <a:rPr sz="44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35" dirty="0">
                <a:solidFill>
                  <a:srgbClr val="FFFFFF"/>
                </a:solidFill>
                <a:latin typeface="Calibri Light"/>
                <a:cs typeface="Calibri Light"/>
              </a:rPr>
              <a:t>Average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9590" y="3206318"/>
            <a:ext cx="27539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920" marR="5080" indent="-23622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Moving</a:t>
            </a:r>
            <a:r>
              <a:rPr sz="3200" b="1" spc="-1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0E6EC5"/>
                </a:solidFill>
                <a:latin typeface="Calibri"/>
                <a:cs typeface="Calibri"/>
              </a:rPr>
              <a:t>Average </a:t>
            </a:r>
            <a:r>
              <a:rPr sz="3200" b="1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Smoothening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1795272"/>
            <a:ext cx="6909816" cy="418795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6746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20" dirty="0"/>
              <a:t> </a:t>
            </a:r>
            <a:r>
              <a:rPr spc="-5" dirty="0"/>
              <a:t>Series</a:t>
            </a:r>
            <a:r>
              <a:rPr dirty="0"/>
              <a:t> –</a:t>
            </a:r>
            <a:r>
              <a:rPr spc="-10" dirty="0"/>
              <a:t> </a:t>
            </a:r>
            <a:r>
              <a:rPr spc="-5" dirty="0"/>
              <a:t>Moving</a:t>
            </a:r>
            <a:r>
              <a:rPr spc="-15" dirty="0"/>
              <a:t> </a:t>
            </a:r>
            <a:r>
              <a:rPr spc="-35" dirty="0"/>
              <a:t>Average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829" y="3206318"/>
            <a:ext cx="27539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marR="5080" indent="-23622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Moving</a:t>
            </a:r>
            <a:r>
              <a:rPr sz="3200" b="1" spc="-1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0E6EC5"/>
                </a:solidFill>
                <a:latin typeface="Calibri"/>
                <a:cs typeface="Calibri"/>
              </a:rPr>
              <a:t>Average </a:t>
            </a:r>
            <a:r>
              <a:rPr sz="3200" b="1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Smoothening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8415" y="1507616"/>
            <a:ext cx="78644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MA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smoothening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 </a:t>
            </a:r>
            <a:r>
              <a:rPr sz="2000" b="1" spc="-10" dirty="0">
                <a:latin typeface="Calibri"/>
                <a:cs typeface="Calibri"/>
              </a:rPr>
              <a:t>creating</a:t>
            </a:r>
            <a:r>
              <a:rPr sz="2000" b="1" dirty="0">
                <a:latin typeface="Calibri"/>
                <a:cs typeface="Calibri"/>
              </a:rPr>
              <a:t> a </a:t>
            </a:r>
            <a:r>
              <a:rPr sz="2000" b="1" spc="-5" dirty="0">
                <a:latin typeface="Calibri"/>
                <a:cs typeface="Calibri"/>
              </a:rPr>
              <a:t>new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series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where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values </a:t>
            </a:r>
            <a:r>
              <a:rPr sz="2000" b="1" spc="-10" dirty="0">
                <a:latin typeface="Calibri"/>
                <a:cs typeface="Calibri"/>
              </a:rPr>
              <a:t>are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averages</a:t>
            </a:r>
            <a:r>
              <a:rPr sz="2000" b="1" spc="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 the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28415" y="1964817"/>
            <a:ext cx="18395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5" dirty="0">
                <a:latin typeface="Calibri"/>
                <a:cs typeface="Calibri"/>
              </a:rPr>
              <a:t>raw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observations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008" y="2639567"/>
            <a:ext cx="2665476" cy="3432048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7592568" y="2592323"/>
            <a:ext cx="3668395" cy="1355090"/>
            <a:chOff x="7592568" y="2592323"/>
            <a:chExt cx="3668395" cy="13550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92568" y="2630423"/>
              <a:ext cx="3668268" cy="12786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964168" y="2630423"/>
              <a:ext cx="875030" cy="1278890"/>
            </a:xfrm>
            <a:custGeom>
              <a:avLst/>
              <a:gdLst/>
              <a:ahLst/>
              <a:cxnLst/>
              <a:rect l="l" t="t" r="r" b="b"/>
              <a:pathLst>
                <a:path w="875029" h="1278889">
                  <a:moveTo>
                    <a:pt x="0" y="145796"/>
                  </a:moveTo>
                  <a:lnTo>
                    <a:pt x="7433" y="99714"/>
                  </a:lnTo>
                  <a:lnTo>
                    <a:pt x="28131" y="59692"/>
                  </a:lnTo>
                  <a:lnTo>
                    <a:pt x="59692" y="28131"/>
                  </a:lnTo>
                  <a:lnTo>
                    <a:pt x="99714" y="7433"/>
                  </a:lnTo>
                  <a:lnTo>
                    <a:pt x="145796" y="0"/>
                  </a:lnTo>
                  <a:lnTo>
                    <a:pt x="728979" y="0"/>
                  </a:lnTo>
                  <a:lnTo>
                    <a:pt x="775061" y="7433"/>
                  </a:lnTo>
                  <a:lnTo>
                    <a:pt x="815083" y="28131"/>
                  </a:lnTo>
                  <a:lnTo>
                    <a:pt x="846644" y="59692"/>
                  </a:lnTo>
                  <a:lnTo>
                    <a:pt x="867342" y="99714"/>
                  </a:lnTo>
                  <a:lnTo>
                    <a:pt x="874776" y="145796"/>
                  </a:lnTo>
                  <a:lnTo>
                    <a:pt x="874776" y="1132839"/>
                  </a:lnTo>
                  <a:lnTo>
                    <a:pt x="867342" y="1178921"/>
                  </a:lnTo>
                  <a:lnTo>
                    <a:pt x="846644" y="1218943"/>
                  </a:lnTo>
                  <a:lnTo>
                    <a:pt x="815083" y="1250504"/>
                  </a:lnTo>
                  <a:lnTo>
                    <a:pt x="775061" y="1271202"/>
                  </a:lnTo>
                  <a:lnTo>
                    <a:pt x="728979" y="1278636"/>
                  </a:lnTo>
                  <a:lnTo>
                    <a:pt x="145796" y="1278636"/>
                  </a:lnTo>
                  <a:lnTo>
                    <a:pt x="99714" y="1271202"/>
                  </a:lnTo>
                  <a:lnTo>
                    <a:pt x="59692" y="1250504"/>
                  </a:lnTo>
                  <a:lnTo>
                    <a:pt x="28131" y="1218943"/>
                  </a:lnTo>
                  <a:lnTo>
                    <a:pt x="7433" y="1178921"/>
                  </a:lnTo>
                  <a:lnTo>
                    <a:pt x="0" y="1132839"/>
                  </a:lnTo>
                  <a:lnTo>
                    <a:pt x="0" y="145796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80676" y="3619499"/>
              <a:ext cx="437515" cy="228600"/>
            </a:xfrm>
            <a:custGeom>
              <a:avLst/>
              <a:gdLst/>
              <a:ahLst/>
              <a:cxnLst/>
              <a:rect l="l" t="t" r="r" b="b"/>
              <a:pathLst>
                <a:path w="437515" h="228600">
                  <a:moveTo>
                    <a:pt x="208788" y="0"/>
                  </a:moveTo>
                  <a:lnTo>
                    <a:pt x="208788" y="228600"/>
                  </a:lnTo>
                  <a:lnTo>
                    <a:pt x="361188" y="152400"/>
                  </a:lnTo>
                  <a:lnTo>
                    <a:pt x="246888" y="152400"/>
                  </a:lnTo>
                  <a:lnTo>
                    <a:pt x="246888" y="76200"/>
                  </a:lnTo>
                  <a:lnTo>
                    <a:pt x="361188" y="76200"/>
                  </a:lnTo>
                  <a:lnTo>
                    <a:pt x="208788" y="0"/>
                  </a:lnTo>
                  <a:close/>
                </a:path>
                <a:path w="437515" h="228600">
                  <a:moveTo>
                    <a:pt x="208788" y="76200"/>
                  </a:moveTo>
                  <a:lnTo>
                    <a:pt x="0" y="76200"/>
                  </a:lnTo>
                  <a:lnTo>
                    <a:pt x="0" y="152400"/>
                  </a:lnTo>
                  <a:lnTo>
                    <a:pt x="208788" y="152400"/>
                  </a:lnTo>
                  <a:lnTo>
                    <a:pt x="208788" y="76200"/>
                  </a:lnTo>
                  <a:close/>
                </a:path>
                <a:path w="437515" h="228600">
                  <a:moveTo>
                    <a:pt x="361188" y="76200"/>
                  </a:moveTo>
                  <a:lnTo>
                    <a:pt x="246888" y="76200"/>
                  </a:lnTo>
                  <a:lnTo>
                    <a:pt x="246888" y="152400"/>
                  </a:lnTo>
                  <a:lnTo>
                    <a:pt x="361188" y="152400"/>
                  </a:lnTo>
                  <a:lnTo>
                    <a:pt x="437388" y="114300"/>
                  </a:lnTo>
                  <a:lnTo>
                    <a:pt x="361188" y="76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33535" y="2137028"/>
            <a:ext cx="13887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Window</a:t>
            </a:r>
            <a:r>
              <a:rPr sz="18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width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023475" y="3926840"/>
            <a:ext cx="792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5" dirty="0">
                <a:solidFill>
                  <a:srgbClr val="FF0000"/>
                </a:solidFill>
                <a:latin typeface="Calibri"/>
                <a:cs typeface="Calibri"/>
              </a:rPr>
              <a:t>T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i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ling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20583" y="4527803"/>
            <a:ext cx="2286000" cy="1355090"/>
            <a:chOff x="7720583" y="4527803"/>
            <a:chExt cx="2286000" cy="135509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0583" y="4565903"/>
              <a:ext cx="2157983" cy="12786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092183" y="4565903"/>
              <a:ext cx="876300" cy="1278890"/>
            </a:xfrm>
            <a:custGeom>
              <a:avLst/>
              <a:gdLst/>
              <a:ahLst/>
              <a:cxnLst/>
              <a:rect l="l" t="t" r="r" b="b"/>
              <a:pathLst>
                <a:path w="876300" h="1278889">
                  <a:moveTo>
                    <a:pt x="0" y="146050"/>
                  </a:moveTo>
                  <a:lnTo>
                    <a:pt x="7447" y="99893"/>
                  </a:lnTo>
                  <a:lnTo>
                    <a:pt x="28183" y="59801"/>
                  </a:lnTo>
                  <a:lnTo>
                    <a:pt x="59801" y="28183"/>
                  </a:lnTo>
                  <a:lnTo>
                    <a:pt x="99893" y="7447"/>
                  </a:lnTo>
                  <a:lnTo>
                    <a:pt x="146050" y="0"/>
                  </a:lnTo>
                  <a:lnTo>
                    <a:pt x="730250" y="0"/>
                  </a:lnTo>
                  <a:lnTo>
                    <a:pt x="776406" y="7447"/>
                  </a:lnTo>
                  <a:lnTo>
                    <a:pt x="816498" y="28183"/>
                  </a:lnTo>
                  <a:lnTo>
                    <a:pt x="848116" y="59801"/>
                  </a:lnTo>
                  <a:lnTo>
                    <a:pt x="868852" y="99893"/>
                  </a:lnTo>
                  <a:lnTo>
                    <a:pt x="876300" y="146050"/>
                  </a:lnTo>
                  <a:lnTo>
                    <a:pt x="876300" y="1132586"/>
                  </a:lnTo>
                  <a:lnTo>
                    <a:pt x="868852" y="1178747"/>
                  </a:lnTo>
                  <a:lnTo>
                    <a:pt x="848116" y="1218839"/>
                  </a:lnTo>
                  <a:lnTo>
                    <a:pt x="816498" y="1250455"/>
                  </a:lnTo>
                  <a:lnTo>
                    <a:pt x="776406" y="1271189"/>
                  </a:lnTo>
                  <a:lnTo>
                    <a:pt x="730250" y="1278636"/>
                  </a:lnTo>
                  <a:lnTo>
                    <a:pt x="146050" y="1278636"/>
                  </a:lnTo>
                  <a:lnTo>
                    <a:pt x="99893" y="1271189"/>
                  </a:lnTo>
                  <a:lnTo>
                    <a:pt x="59801" y="1250455"/>
                  </a:lnTo>
                  <a:lnTo>
                    <a:pt x="28183" y="1218839"/>
                  </a:lnTo>
                  <a:lnTo>
                    <a:pt x="7447" y="1178747"/>
                  </a:lnTo>
                  <a:lnTo>
                    <a:pt x="0" y="1132586"/>
                  </a:lnTo>
                  <a:lnTo>
                    <a:pt x="0" y="146050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10058400" y="5090159"/>
            <a:ext cx="437515" cy="228600"/>
          </a:xfrm>
          <a:custGeom>
            <a:avLst/>
            <a:gdLst/>
            <a:ahLst/>
            <a:cxnLst/>
            <a:rect l="l" t="t" r="r" b="b"/>
            <a:pathLst>
              <a:path w="437515" h="228600">
                <a:moveTo>
                  <a:pt x="208788" y="0"/>
                </a:moveTo>
                <a:lnTo>
                  <a:pt x="208788" y="228599"/>
                </a:lnTo>
                <a:lnTo>
                  <a:pt x="361188" y="152399"/>
                </a:lnTo>
                <a:lnTo>
                  <a:pt x="246888" y="152399"/>
                </a:lnTo>
                <a:lnTo>
                  <a:pt x="246888" y="76200"/>
                </a:lnTo>
                <a:lnTo>
                  <a:pt x="361188" y="76200"/>
                </a:lnTo>
                <a:lnTo>
                  <a:pt x="208788" y="0"/>
                </a:lnTo>
                <a:close/>
              </a:path>
              <a:path w="437515" h="228600">
                <a:moveTo>
                  <a:pt x="208788" y="76200"/>
                </a:moveTo>
                <a:lnTo>
                  <a:pt x="0" y="76200"/>
                </a:lnTo>
                <a:lnTo>
                  <a:pt x="0" y="152399"/>
                </a:lnTo>
                <a:lnTo>
                  <a:pt x="208788" y="152399"/>
                </a:lnTo>
                <a:lnTo>
                  <a:pt x="208788" y="76200"/>
                </a:lnTo>
                <a:close/>
              </a:path>
              <a:path w="437515" h="228600">
                <a:moveTo>
                  <a:pt x="361188" y="76200"/>
                </a:moveTo>
                <a:lnTo>
                  <a:pt x="246888" y="76200"/>
                </a:lnTo>
                <a:lnTo>
                  <a:pt x="246888" y="152399"/>
                </a:lnTo>
                <a:lnTo>
                  <a:pt x="361188" y="152399"/>
                </a:lnTo>
                <a:lnTo>
                  <a:pt x="437388" y="114300"/>
                </a:lnTo>
                <a:lnTo>
                  <a:pt x="361188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0421873" y="5491988"/>
            <a:ext cx="9867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Centered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65892" y="5031257"/>
            <a:ext cx="327032" cy="26449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67462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20" dirty="0"/>
              <a:t> </a:t>
            </a:r>
            <a:r>
              <a:rPr spc="-5" dirty="0"/>
              <a:t>Series</a:t>
            </a:r>
            <a:r>
              <a:rPr dirty="0"/>
              <a:t> –</a:t>
            </a:r>
            <a:r>
              <a:rPr spc="-10" dirty="0"/>
              <a:t> </a:t>
            </a:r>
            <a:r>
              <a:rPr spc="-5" dirty="0"/>
              <a:t>Moving</a:t>
            </a:r>
            <a:r>
              <a:rPr spc="-15" dirty="0"/>
              <a:t> </a:t>
            </a:r>
            <a:r>
              <a:rPr spc="-35" dirty="0"/>
              <a:t>Average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90829" y="3206318"/>
            <a:ext cx="275399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8285" marR="5080" indent="-23622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Moving</a:t>
            </a:r>
            <a:r>
              <a:rPr sz="3200" b="1" spc="-10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0E6EC5"/>
                </a:solidFill>
                <a:latin typeface="Calibri"/>
                <a:cs typeface="Calibri"/>
              </a:rPr>
              <a:t>Average </a:t>
            </a:r>
            <a:r>
              <a:rPr sz="3200" b="1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Smoothening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5626" y="1545437"/>
            <a:ext cx="3556635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b="1" spc="-20" dirty="0">
                <a:latin typeface="Calibri"/>
                <a:cs typeface="Calibri"/>
              </a:rPr>
              <a:t>Trailing </a:t>
            </a:r>
            <a:r>
              <a:rPr sz="2000" b="1" dirty="0">
                <a:latin typeface="Calibri"/>
                <a:cs typeface="Calibri"/>
              </a:rPr>
              <a:t>MA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can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be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in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ways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1.	</a:t>
            </a:r>
            <a:r>
              <a:rPr sz="2000" spc="-10" dirty="0">
                <a:latin typeface="Calibri"/>
                <a:cs typeface="Calibri"/>
              </a:rPr>
              <a:t>Feature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65626" y="3831310"/>
            <a:ext cx="3881120" cy="18554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2.	</a:t>
            </a:r>
            <a:r>
              <a:rPr sz="2000" spc="-10" dirty="0">
                <a:latin typeface="Calibri"/>
                <a:cs typeface="Calibri"/>
              </a:rPr>
              <a:t>Forecasting</a:t>
            </a:r>
            <a:endParaRPr sz="2000">
              <a:latin typeface="Calibri"/>
              <a:cs typeface="Calibri"/>
            </a:endParaRPr>
          </a:p>
          <a:p>
            <a:pPr marL="469900" marR="5080">
              <a:lnSpc>
                <a:spcPct val="15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Forecating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month 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June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60, which is </a:t>
            </a:r>
            <a:r>
              <a:rPr sz="2000" spc="-5" dirty="0">
                <a:latin typeface="Calibri"/>
                <a:cs typeface="Calibri"/>
              </a:rPr>
              <a:t>trailing </a:t>
            </a:r>
            <a:r>
              <a:rPr sz="2000" dirty="0">
                <a:latin typeface="Calibri"/>
                <a:cs typeface="Calibri"/>
              </a:rPr>
              <a:t>MA </a:t>
            </a:r>
            <a:r>
              <a:rPr sz="2000" spc="-20" dirty="0">
                <a:latin typeface="Calibri"/>
                <a:cs typeface="Calibri"/>
              </a:rPr>
              <a:t>for 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previous </a:t>
            </a:r>
            <a:r>
              <a:rPr sz="2000" dirty="0">
                <a:latin typeface="Calibri"/>
                <a:cs typeface="Calibri"/>
              </a:rPr>
              <a:t>3</a:t>
            </a:r>
            <a:r>
              <a:rPr sz="2000" spc="-5" dirty="0">
                <a:latin typeface="Calibri"/>
                <a:cs typeface="Calibri"/>
              </a:rPr>
              <a:t> months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53400" y="1575816"/>
            <a:ext cx="3249168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58851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20" dirty="0"/>
              <a:t> </a:t>
            </a:r>
            <a:r>
              <a:rPr spc="-5" dirty="0"/>
              <a:t>Series</a:t>
            </a:r>
            <a:r>
              <a:rPr dirty="0"/>
              <a:t> –</a:t>
            </a:r>
            <a:r>
              <a:rPr spc="-15" dirty="0"/>
              <a:t> </a:t>
            </a:r>
            <a:r>
              <a:rPr spc="-10" dirty="0"/>
              <a:t>White</a:t>
            </a:r>
            <a:r>
              <a:rPr spc="-20" dirty="0"/>
              <a:t> </a:t>
            </a:r>
            <a:r>
              <a:rPr spc="-5" dirty="0"/>
              <a:t>Noise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7250" y="3452571"/>
            <a:ext cx="20993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White</a:t>
            </a:r>
            <a:r>
              <a:rPr sz="3200" b="1" spc="-8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Noise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3546" y="2230459"/>
            <a:ext cx="4904136" cy="383276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91534" y="1618614"/>
            <a:ext cx="4810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White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noise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sequence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random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58851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20" dirty="0"/>
              <a:t> </a:t>
            </a:r>
            <a:r>
              <a:rPr spc="-5" dirty="0"/>
              <a:t>Series</a:t>
            </a:r>
            <a:r>
              <a:rPr dirty="0"/>
              <a:t> –</a:t>
            </a:r>
            <a:r>
              <a:rPr spc="-15" dirty="0"/>
              <a:t> </a:t>
            </a:r>
            <a:r>
              <a:rPr spc="-10" dirty="0"/>
              <a:t>White</a:t>
            </a:r>
            <a:r>
              <a:rPr spc="-20" dirty="0"/>
              <a:t> </a:t>
            </a:r>
            <a:r>
              <a:rPr spc="-5" dirty="0"/>
              <a:t>Noise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7250" y="3206318"/>
            <a:ext cx="209931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8960" marR="5080" indent="-55626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White</a:t>
            </a:r>
            <a:r>
              <a:rPr sz="3200" b="1" spc="-9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Noise </a:t>
            </a:r>
            <a:r>
              <a:rPr sz="3200" b="1" spc="-70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20" dirty="0">
                <a:solidFill>
                  <a:srgbClr val="0E6EC5"/>
                </a:solidFill>
                <a:latin typeface="Calibri"/>
                <a:cs typeface="Calibri"/>
              </a:rPr>
              <a:t>Why?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4219" y="2275515"/>
            <a:ext cx="7446009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95" dirty="0">
                <a:latin typeface="Calibri"/>
                <a:cs typeface="Calibri"/>
              </a:rPr>
              <a:t>To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identify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whether 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forecasted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white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noise</a:t>
            </a:r>
            <a:r>
              <a:rPr sz="2000" dirty="0">
                <a:latin typeface="Calibri"/>
                <a:cs typeface="Calibri"/>
              </a:rPr>
              <a:t> or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our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predictions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white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noise 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4219" y="3800094"/>
            <a:ext cx="10337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Calibri"/>
                <a:cs typeface="Calibri"/>
              </a:rPr>
              <a:t>Summary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84219" y="4105757"/>
            <a:ext cx="3913504" cy="93980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should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noise</a:t>
            </a:r>
            <a:endParaRPr sz="2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spc="-10" dirty="0">
                <a:latin typeface="Calibri"/>
                <a:cs typeface="Calibri"/>
              </a:rPr>
              <a:t>Error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white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noise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6239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20" dirty="0"/>
              <a:t> </a:t>
            </a:r>
            <a:r>
              <a:rPr spc="-5" dirty="0"/>
              <a:t>Series</a:t>
            </a:r>
            <a:r>
              <a:rPr dirty="0"/>
              <a:t> –</a:t>
            </a:r>
            <a:r>
              <a:rPr spc="-10" dirty="0"/>
              <a:t> </a:t>
            </a:r>
            <a:r>
              <a:rPr spc="-5" dirty="0"/>
              <a:t>Random</a:t>
            </a:r>
            <a:r>
              <a:rPr spc="-30" dirty="0"/>
              <a:t> </a:t>
            </a:r>
            <a:r>
              <a:rPr spc="-40" dirty="0"/>
              <a:t>Walk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7042" y="3452571"/>
            <a:ext cx="2380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Random</a:t>
            </a:r>
            <a:r>
              <a:rPr sz="3200" b="1" spc="-10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0E6EC5"/>
                </a:solidFill>
                <a:latin typeface="Calibri"/>
                <a:cs typeface="Calibri"/>
              </a:rPr>
              <a:t>Walk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1534" y="1466824"/>
            <a:ext cx="72986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spc="-10" dirty="0">
                <a:latin typeface="Calibri"/>
                <a:cs typeface="Calibri"/>
              </a:rPr>
              <a:t>Next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series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modification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the </a:t>
            </a:r>
            <a:r>
              <a:rPr sz="2000" spc="-10" dirty="0">
                <a:latin typeface="Calibri"/>
                <a:cs typeface="Calibri"/>
              </a:rPr>
              <a:t>previous</a:t>
            </a:r>
            <a:r>
              <a:rPr sz="2000" spc="-5" dirty="0">
                <a:latin typeface="Calibri"/>
                <a:cs typeface="Calibri"/>
              </a:rPr>
              <a:t> value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sequence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0835" y="2575560"/>
            <a:ext cx="3709416" cy="2535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5135" y="2525267"/>
            <a:ext cx="4294632" cy="256851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62395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/>
              <a:t>Time</a:t>
            </a:r>
            <a:r>
              <a:rPr lang="en-IN" spc="-20"/>
              <a:t> </a:t>
            </a:r>
            <a:r>
              <a:rPr lang="en-IN" spc="-5"/>
              <a:t>Series</a:t>
            </a:r>
            <a:r>
              <a:rPr lang="en-IN"/>
              <a:t> –</a:t>
            </a:r>
            <a:r>
              <a:rPr lang="en-IN" spc="-10"/>
              <a:t> </a:t>
            </a:r>
            <a:r>
              <a:rPr lang="en-IN" spc="-5"/>
              <a:t>Random</a:t>
            </a:r>
            <a:r>
              <a:rPr lang="en-IN" spc="-30"/>
              <a:t> </a:t>
            </a:r>
            <a:r>
              <a:rPr lang="en-IN" spc="-40"/>
              <a:t>Walk</a:t>
            </a:r>
            <a:endParaRPr lang="en-IN" spc="-40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7042" y="3452571"/>
            <a:ext cx="23806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>
                <a:solidFill>
                  <a:srgbClr val="0E6EC5"/>
                </a:solidFill>
                <a:latin typeface="Calibri"/>
                <a:cs typeface="Calibri"/>
              </a:rPr>
              <a:t>Random</a:t>
            </a:r>
            <a:r>
              <a:rPr lang="en-IN" sz="3200" b="1" spc="-105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lang="en-IN" sz="3200" b="1" spc="-30">
                <a:solidFill>
                  <a:srgbClr val="0E6EC5"/>
                </a:solidFill>
                <a:latin typeface="Calibri"/>
                <a:cs typeface="Calibri"/>
              </a:rPr>
              <a:t>Walk</a:t>
            </a:r>
            <a:endParaRPr lang="en-IN"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71898" y="4815332"/>
            <a:ext cx="6892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>
                <a:latin typeface="Calibri"/>
                <a:cs typeface="Calibri"/>
              </a:rPr>
              <a:t>In the</a:t>
            </a:r>
            <a:r>
              <a:rPr lang="en-IN" sz="2000" spc="-1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case</a:t>
            </a:r>
            <a:r>
              <a:rPr lang="en-IN" sz="2000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of</a:t>
            </a:r>
            <a:r>
              <a:rPr lang="en-IN" sz="2000" spc="-10">
                <a:latin typeface="Calibri"/>
                <a:cs typeface="Calibri"/>
              </a:rPr>
              <a:t> </a:t>
            </a:r>
            <a:r>
              <a:rPr lang="en-IN" sz="2000">
                <a:latin typeface="Calibri"/>
                <a:cs typeface="Calibri"/>
              </a:rPr>
              <a:t>Random</a:t>
            </a:r>
            <a:r>
              <a:rPr lang="en-IN" sz="2000" spc="-15">
                <a:latin typeface="Calibri"/>
                <a:cs typeface="Calibri"/>
              </a:rPr>
              <a:t> Walk,</a:t>
            </a:r>
            <a:r>
              <a:rPr lang="en-IN" sz="2000" spc="-10">
                <a:latin typeface="Calibri"/>
                <a:cs typeface="Calibri"/>
              </a:rPr>
              <a:t> naïve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lang="en-IN" sz="2000" spc="-10">
                <a:latin typeface="Calibri"/>
                <a:cs typeface="Calibri"/>
              </a:rPr>
              <a:t>forecasting</a:t>
            </a:r>
            <a:r>
              <a:rPr lang="en-IN" sz="2000">
                <a:latin typeface="Calibri"/>
                <a:cs typeface="Calibri"/>
              </a:rPr>
              <a:t> </a:t>
            </a:r>
            <a:r>
              <a:rPr lang="en-IN" sz="2000" spc="-10">
                <a:latin typeface="Calibri"/>
                <a:cs typeface="Calibri"/>
              </a:rPr>
              <a:t>gives</a:t>
            </a:r>
            <a:r>
              <a:rPr lang="en-IN" sz="2000">
                <a:latin typeface="Calibri"/>
                <a:cs typeface="Calibri"/>
              </a:rPr>
              <a:t> the</a:t>
            </a:r>
            <a:r>
              <a:rPr lang="en-IN" sz="2000" spc="25">
                <a:latin typeface="Calibri"/>
                <a:cs typeface="Calibri"/>
              </a:rPr>
              <a:t> </a:t>
            </a:r>
            <a:r>
              <a:rPr lang="en-IN" sz="2000" spc="-10">
                <a:latin typeface="Calibri"/>
                <a:cs typeface="Calibri"/>
              </a:rPr>
              <a:t>best</a:t>
            </a:r>
            <a:r>
              <a:rPr lang="en-IN" sz="2000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result</a:t>
            </a:r>
            <a:endParaRPr lang="en-IN" sz="20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0835" y="1507236"/>
            <a:ext cx="3709416" cy="2534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5135" y="1456944"/>
            <a:ext cx="4294632" cy="256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38200" y="673770"/>
            <a:ext cx="3220329" cy="2027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spc="-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Forecasting</a:t>
            </a:r>
            <a:r>
              <a:rPr lang="en-US" sz="5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spc="-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  <a:endParaRPr lang="en-US" sz="5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48033" y="2283027"/>
            <a:ext cx="0" cy="1625758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2672" y="2953040"/>
            <a:ext cx="1242684" cy="2571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" defTabSz="457200">
              <a:spcBef>
                <a:spcPts val="53"/>
              </a:spcBef>
            </a:pPr>
            <a:r>
              <a:rPr lang="en-IN" sz="1600" b="1" kern="1200" spc="-10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Retail</a:t>
            </a:r>
            <a:r>
              <a:rPr lang="en-IN" sz="1600" b="1" kern="1200" spc="-33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00" b="1" kern="1200" spc="-3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Industry</a:t>
            </a:r>
            <a:endParaRPr lang="en-IN"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68964" y="2161333"/>
            <a:ext cx="2589513" cy="174719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4948" y="2261363"/>
            <a:ext cx="1528852" cy="1248871"/>
          </a:xfrm>
          <a:prstGeom prst="rect">
            <a:avLst/>
          </a:prstGeom>
        </p:spPr>
      </p:pic>
      <p:sp>
        <p:nvSpPr>
          <p:cNvPr id="7" name="object 7"/>
          <p:cNvSpPr txBox="1">
            <a:spLocks/>
          </p:cNvSpPr>
          <p:nvPr/>
        </p:nvSpPr>
        <p:spPr>
          <a:xfrm>
            <a:off x="7366572" y="4417303"/>
            <a:ext cx="2060013" cy="1827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50" defTabSz="457200">
              <a:lnSpc>
                <a:spcPts val="718"/>
              </a:lnSpc>
              <a:spcAft>
                <a:spcPts val="600"/>
              </a:spcAft>
            </a:pPr>
            <a:r>
              <a:rPr lang="en-IN" sz="900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Stamatics</a:t>
            </a:r>
            <a:endParaRPr spc="-1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-242154"/>
            <a:ext cx="556450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25" dirty="0"/>
              <a:t> </a:t>
            </a:r>
            <a:r>
              <a:rPr spc="-5" dirty="0"/>
              <a:t>Series</a:t>
            </a:r>
            <a:r>
              <a:rPr spc="-1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Smoothing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13943" y="2960065"/>
            <a:ext cx="2026920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540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Simple </a:t>
            </a:r>
            <a:r>
              <a:rPr sz="3200" b="1" spc="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55" dirty="0">
                <a:solidFill>
                  <a:srgbClr val="0E6EC5"/>
                </a:solidFill>
                <a:latin typeface="Calibri"/>
                <a:cs typeface="Calibri"/>
              </a:rPr>
              <a:t>e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xpone</a:t>
            </a:r>
            <a:r>
              <a:rPr sz="3200" b="1" spc="-35" dirty="0">
                <a:solidFill>
                  <a:srgbClr val="0E6EC5"/>
                </a:solidFill>
                <a:latin typeface="Calibri"/>
                <a:cs typeface="Calibri"/>
              </a:rPr>
              <a:t>n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tial  smoothing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4219" y="2275515"/>
            <a:ext cx="3305810" cy="185547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Moving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Average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smoothing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Simple</a:t>
            </a:r>
            <a:r>
              <a:rPr sz="2000" spc="-15" dirty="0">
                <a:latin typeface="Calibri"/>
                <a:cs typeface="Calibri"/>
              </a:rPr>
              <a:t> averaging</a:t>
            </a:r>
            <a:endParaRPr sz="2000">
              <a:latin typeface="Calibri"/>
              <a:cs typeface="Calibri"/>
            </a:endParaRPr>
          </a:p>
          <a:p>
            <a:pPr marL="469900" marR="453390" indent="-457200">
              <a:lnSpc>
                <a:spcPct val="150000"/>
              </a:lnSpc>
              <a:buAutoNum type="arabicPeriod" startAt="2"/>
              <a:tabLst>
                <a:tab pos="469265" algn="l"/>
                <a:tab pos="469900" algn="l"/>
              </a:tabLst>
            </a:pPr>
            <a:r>
              <a:rPr sz="2000" spc="-5" dirty="0">
                <a:latin typeface="Calibri"/>
                <a:cs typeface="Calibri"/>
              </a:rPr>
              <a:t>Exponential smoothing </a:t>
            </a:r>
            <a:r>
              <a:rPr sz="2000" spc="-4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weighted</a:t>
            </a:r>
            <a:r>
              <a:rPr sz="2000" spc="-15" dirty="0">
                <a:latin typeface="Calibri"/>
                <a:cs typeface="Calibri"/>
              </a:rPr>
              <a:t> averaging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58043" y="4515611"/>
            <a:ext cx="6743700" cy="615315"/>
            <a:chOff x="4158043" y="4515611"/>
            <a:chExt cx="6743700" cy="6153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8043" y="4538574"/>
              <a:ext cx="6743163" cy="39269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074919" y="4521707"/>
              <a:ext cx="399415" cy="437515"/>
            </a:xfrm>
            <a:custGeom>
              <a:avLst/>
              <a:gdLst/>
              <a:ahLst/>
              <a:cxnLst/>
              <a:rect l="l" t="t" r="r" b="b"/>
              <a:pathLst>
                <a:path w="399414" h="437514">
                  <a:moveTo>
                    <a:pt x="0" y="218694"/>
                  </a:moveTo>
                  <a:lnTo>
                    <a:pt x="5274" y="168550"/>
                  </a:lnTo>
                  <a:lnTo>
                    <a:pt x="20296" y="122519"/>
                  </a:lnTo>
                  <a:lnTo>
                    <a:pt x="43867" y="81913"/>
                  </a:lnTo>
                  <a:lnTo>
                    <a:pt x="74787" y="48045"/>
                  </a:lnTo>
                  <a:lnTo>
                    <a:pt x="111856" y="22229"/>
                  </a:lnTo>
                  <a:lnTo>
                    <a:pt x="153875" y="5776"/>
                  </a:lnTo>
                  <a:lnTo>
                    <a:pt x="199643" y="0"/>
                  </a:lnTo>
                  <a:lnTo>
                    <a:pt x="245412" y="5776"/>
                  </a:lnTo>
                  <a:lnTo>
                    <a:pt x="287431" y="22229"/>
                  </a:lnTo>
                  <a:lnTo>
                    <a:pt x="324500" y="48045"/>
                  </a:lnTo>
                  <a:lnTo>
                    <a:pt x="355420" y="81913"/>
                  </a:lnTo>
                  <a:lnTo>
                    <a:pt x="378991" y="122519"/>
                  </a:lnTo>
                  <a:lnTo>
                    <a:pt x="394013" y="168550"/>
                  </a:lnTo>
                  <a:lnTo>
                    <a:pt x="399288" y="218694"/>
                  </a:lnTo>
                  <a:lnTo>
                    <a:pt x="394013" y="268837"/>
                  </a:lnTo>
                  <a:lnTo>
                    <a:pt x="378991" y="314868"/>
                  </a:lnTo>
                  <a:lnTo>
                    <a:pt x="355420" y="355474"/>
                  </a:lnTo>
                  <a:lnTo>
                    <a:pt x="324500" y="389342"/>
                  </a:lnTo>
                  <a:lnTo>
                    <a:pt x="287431" y="415158"/>
                  </a:lnTo>
                  <a:lnTo>
                    <a:pt x="245412" y="431611"/>
                  </a:lnTo>
                  <a:lnTo>
                    <a:pt x="199643" y="437388"/>
                  </a:lnTo>
                  <a:lnTo>
                    <a:pt x="153875" y="431611"/>
                  </a:lnTo>
                  <a:lnTo>
                    <a:pt x="111856" y="415158"/>
                  </a:lnTo>
                  <a:lnTo>
                    <a:pt x="74787" y="389342"/>
                  </a:lnTo>
                  <a:lnTo>
                    <a:pt x="43867" y="355474"/>
                  </a:lnTo>
                  <a:lnTo>
                    <a:pt x="20296" y="314868"/>
                  </a:lnTo>
                  <a:lnTo>
                    <a:pt x="5274" y="268837"/>
                  </a:lnTo>
                  <a:lnTo>
                    <a:pt x="0" y="218694"/>
                  </a:lnTo>
                  <a:close/>
                </a:path>
              </a:pathLst>
            </a:custGeom>
            <a:ln w="1219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6463" y="4959095"/>
              <a:ext cx="76200" cy="1714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480940" y="5193538"/>
            <a:ext cx="1883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Smoothing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constant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5849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20" dirty="0"/>
              <a:t> </a:t>
            </a:r>
            <a:r>
              <a:rPr spc="-5" dirty="0"/>
              <a:t>Series</a:t>
            </a:r>
            <a:r>
              <a:rPr dirty="0"/>
              <a:t> –</a:t>
            </a:r>
            <a:r>
              <a:rPr spc="-15" dirty="0"/>
              <a:t> </a:t>
            </a:r>
            <a:r>
              <a:rPr spc="-25" dirty="0"/>
              <a:t>Differencing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9214" y="2960065"/>
            <a:ext cx="271716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180" marR="5080" indent="-3048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Removing</a:t>
            </a:r>
            <a:r>
              <a:rPr sz="3200" b="1" spc="-9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trend </a:t>
            </a:r>
            <a:r>
              <a:rPr sz="3200" b="1" spc="-71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and</a:t>
            </a:r>
            <a:r>
              <a:rPr sz="3200" b="1" spc="-5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seasonality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84346" y="1618614"/>
            <a:ext cx="6328410" cy="142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Differencing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removing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seasonality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tabLst>
                <a:tab pos="481965" algn="l"/>
              </a:tabLst>
            </a:pPr>
            <a:r>
              <a:rPr sz="2000" dirty="0">
                <a:latin typeface="Calibri"/>
                <a:cs typeface="Calibri"/>
              </a:rPr>
              <a:t>1.	</a:t>
            </a:r>
            <a:r>
              <a:rPr sz="2000" spc="-5" dirty="0">
                <a:latin typeface="Calibri"/>
                <a:cs typeface="Calibri"/>
              </a:rPr>
              <a:t>Lag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Differencing</a:t>
            </a:r>
            <a:endParaRPr sz="2000">
              <a:latin typeface="Calibri"/>
              <a:cs typeface="Calibri"/>
            </a:endParaRPr>
          </a:p>
          <a:p>
            <a:pPr marL="3529329">
              <a:lnSpc>
                <a:spcPct val="100000"/>
              </a:lnSpc>
              <a:spcBef>
                <a:spcPts val="1610"/>
              </a:spcBef>
            </a:pPr>
            <a:r>
              <a:rPr sz="3000" spc="-187" baseline="11111" dirty="0">
                <a:latin typeface="Cambria Math"/>
                <a:cs typeface="Cambria Math"/>
              </a:rPr>
              <a:t>𝑌</a:t>
            </a:r>
            <a:r>
              <a:rPr sz="1450" spc="-125" dirty="0">
                <a:latin typeface="Cambria Math"/>
                <a:cs typeface="Cambria Math"/>
              </a:rPr>
              <a:t>𝑡</a:t>
            </a:r>
            <a:r>
              <a:rPr sz="1450" spc="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30" baseline="11111" dirty="0">
                <a:latin typeface="Cambria Math"/>
                <a:cs typeface="Cambria Math"/>
              </a:rPr>
              <a:t> </a:t>
            </a:r>
            <a:r>
              <a:rPr sz="3000" spc="-82" baseline="11111" dirty="0">
                <a:latin typeface="Cambria Math"/>
                <a:cs typeface="Cambria Math"/>
              </a:rPr>
              <a:t>𝑌</a:t>
            </a:r>
            <a:r>
              <a:rPr sz="1450" spc="-55" dirty="0">
                <a:latin typeface="Cambria Math"/>
                <a:cs typeface="Cambria Math"/>
              </a:rPr>
              <a:t>𝑡−1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97046" y="3122168"/>
            <a:ext cx="231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69265" algn="l"/>
              </a:tabLst>
            </a:pPr>
            <a:r>
              <a:rPr sz="2000" dirty="0">
                <a:latin typeface="Calibri"/>
                <a:cs typeface="Calibri"/>
              </a:rPr>
              <a:t>2.	</a:t>
            </a:r>
            <a:r>
              <a:rPr sz="2000" spc="-5" dirty="0">
                <a:latin typeface="Calibri"/>
                <a:cs typeface="Calibri"/>
              </a:rPr>
              <a:t>Lag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Differencing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71004" y="3631184"/>
            <a:ext cx="10318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187" baseline="11111" dirty="0">
                <a:latin typeface="Cambria Math"/>
                <a:cs typeface="Cambria Math"/>
              </a:rPr>
              <a:t>𝑌</a:t>
            </a:r>
            <a:r>
              <a:rPr sz="1450" spc="-125" dirty="0">
                <a:latin typeface="Cambria Math"/>
                <a:cs typeface="Cambria Math"/>
              </a:rPr>
              <a:t>𝑡</a:t>
            </a:r>
            <a:r>
              <a:rPr sz="145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−</a:t>
            </a:r>
            <a:r>
              <a:rPr sz="3000" spc="-37" baseline="11111" dirty="0">
                <a:latin typeface="Cambria Math"/>
                <a:cs typeface="Cambria Math"/>
              </a:rPr>
              <a:t> </a:t>
            </a:r>
            <a:r>
              <a:rPr sz="3000" spc="-67" baseline="11111" dirty="0">
                <a:latin typeface="Cambria Math"/>
                <a:cs typeface="Cambria Math"/>
              </a:rPr>
              <a:t>𝑌</a:t>
            </a:r>
            <a:r>
              <a:rPr sz="1450" spc="-45" dirty="0">
                <a:latin typeface="Cambria Math"/>
                <a:cs typeface="Cambria Math"/>
              </a:rPr>
              <a:t>𝑡−𝑘</a:t>
            </a:r>
            <a:endParaRPr sz="1450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1106" y="4273785"/>
            <a:ext cx="3545259" cy="191472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26819"/>
            <a:ext cx="11920855" cy="5521960"/>
            <a:chOff x="0" y="1226819"/>
            <a:chExt cx="11920855" cy="5521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73782" y="3621773"/>
              <a:ext cx="4246859" cy="26444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38600" y="1226819"/>
              <a:ext cx="4125467" cy="264414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553968"/>
              <a:ext cx="4472940" cy="28864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2469" y="2439416"/>
              <a:ext cx="1505839" cy="100812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27191" y="4881372"/>
              <a:ext cx="1172210" cy="464820"/>
            </a:xfrm>
            <a:custGeom>
              <a:avLst/>
              <a:gdLst/>
              <a:ahLst/>
              <a:cxnLst/>
              <a:rect l="l" t="t" r="r" b="b"/>
              <a:pathLst>
                <a:path w="1172209" h="464820">
                  <a:moveTo>
                    <a:pt x="939546" y="0"/>
                  </a:moveTo>
                  <a:lnTo>
                    <a:pt x="939546" y="116204"/>
                  </a:lnTo>
                  <a:lnTo>
                    <a:pt x="0" y="116204"/>
                  </a:lnTo>
                  <a:lnTo>
                    <a:pt x="0" y="348614"/>
                  </a:lnTo>
                  <a:lnTo>
                    <a:pt x="939546" y="348614"/>
                  </a:lnTo>
                  <a:lnTo>
                    <a:pt x="939546" y="464819"/>
                  </a:lnTo>
                  <a:lnTo>
                    <a:pt x="1171956" y="232409"/>
                  </a:lnTo>
                  <a:lnTo>
                    <a:pt x="939546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27191" y="4881372"/>
              <a:ext cx="1172210" cy="464820"/>
            </a:xfrm>
            <a:custGeom>
              <a:avLst/>
              <a:gdLst/>
              <a:ahLst/>
              <a:cxnLst/>
              <a:rect l="l" t="t" r="r" b="b"/>
              <a:pathLst>
                <a:path w="1172209" h="464820">
                  <a:moveTo>
                    <a:pt x="0" y="116204"/>
                  </a:moveTo>
                  <a:lnTo>
                    <a:pt x="939546" y="116204"/>
                  </a:lnTo>
                  <a:lnTo>
                    <a:pt x="939546" y="0"/>
                  </a:lnTo>
                  <a:lnTo>
                    <a:pt x="1171956" y="232409"/>
                  </a:lnTo>
                  <a:lnTo>
                    <a:pt x="939546" y="464819"/>
                  </a:lnTo>
                  <a:lnTo>
                    <a:pt x="939546" y="348614"/>
                  </a:lnTo>
                  <a:lnTo>
                    <a:pt x="0" y="348614"/>
                  </a:lnTo>
                  <a:lnTo>
                    <a:pt x="0" y="116204"/>
                  </a:lnTo>
                  <a:close/>
                </a:path>
              </a:pathLst>
            </a:custGeom>
            <a:ln w="12192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31961" y="2196464"/>
              <a:ext cx="1638935" cy="1270508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584962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20" dirty="0"/>
              <a:t> </a:t>
            </a:r>
            <a:r>
              <a:rPr spc="-5" dirty="0"/>
              <a:t>Series</a:t>
            </a:r>
            <a:r>
              <a:rPr dirty="0"/>
              <a:t> –</a:t>
            </a:r>
            <a:r>
              <a:rPr spc="-15" dirty="0"/>
              <a:t> </a:t>
            </a:r>
            <a:r>
              <a:rPr spc="-25" dirty="0"/>
              <a:t>Differencing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5559044" y="5371287"/>
            <a:ext cx="1506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6EC5"/>
                </a:solidFill>
                <a:latin typeface="Calibri"/>
                <a:cs typeface="Calibri"/>
              </a:rPr>
              <a:t>Deseasonalizing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8204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15" dirty="0"/>
              <a:t>Auto regression</a:t>
            </a:r>
            <a:r>
              <a:rPr spc="-45" dirty="0"/>
              <a:t> </a:t>
            </a:r>
            <a:r>
              <a:rPr spc="-5" dirty="0"/>
              <a:t>model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577" y="3452571"/>
            <a:ext cx="268224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Auto</a:t>
            </a:r>
            <a:r>
              <a:rPr sz="3200" b="1" spc="-6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regression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65626" y="1414094"/>
            <a:ext cx="50425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trend</a:t>
            </a:r>
            <a:r>
              <a:rPr sz="2000" dirty="0">
                <a:latin typeface="Calibri"/>
                <a:cs typeface="Calibri"/>
              </a:rPr>
              <a:t> and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seasonality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43861" y="1979424"/>
            <a:ext cx="4712970" cy="3042920"/>
            <a:chOff x="4643861" y="1979424"/>
            <a:chExt cx="4712970" cy="304292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3861" y="1979424"/>
              <a:ext cx="4712942" cy="304229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86221" y="2227326"/>
              <a:ext cx="3547745" cy="2150745"/>
            </a:xfrm>
            <a:custGeom>
              <a:avLst/>
              <a:gdLst/>
              <a:ahLst/>
              <a:cxnLst/>
              <a:rect l="l" t="t" r="r" b="b"/>
              <a:pathLst>
                <a:path w="3547745" h="2150745">
                  <a:moveTo>
                    <a:pt x="0" y="2150237"/>
                  </a:moveTo>
                  <a:lnTo>
                    <a:pt x="3547236" y="0"/>
                  </a:lnTo>
                </a:path>
              </a:pathLst>
            </a:custGeom>
            <a:ln w="38100">
              <a:solidFill>
                <a:srgbClr val="FF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65626" y="5263337"/>
            <a:ext cx="25634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Simple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regression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12280" y="5683097"/>
            <a:ext cx="21462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-1589" baseline="-9722" dirty="0">
                <a:latin typeface="Cambria Math"/>
                <a:cs typeface="Cambria Math"/>
              </a:rPr>
              <a:t>𝑌</a:t>
            </a:r>
            <a:r>
              <a:rPr sz="2000" spc="-1060" dirty="0">
                <a:latin typeface="Cambria Math"/>
                <a:cs typeface="Cambria Math"/>
              </a:rPr>
              <a:t>෠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73721" y="5730341"/>
            <a:ext cx="17322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𝐵</a:t>
            </a:r>
            <a:r>
              <a:rPr sz="2175" spc="-30" baseline="-15325" dirty="0">
                <a:latin typeface="Cambria Math"/>
                <a:cs typeface="Cambria Math"/>
              </a:rPr>
              <a:t>0</a:t>
            </a:r>
            <a:r>
              <a:rPr sz="2175" spc="27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𝐵</a:t>
            </a:r>
            <a:r>
              <a:rPr sz="2175" spc="-67" baseline="-15325" dirty="0">
                <a:latin typeface="Cambria Math"/>
                <a:cs typeface="Cambria Math"/>
              </a:rPr>
              <a:t>1</a:t>
            </a:r>
            <a:r>
              <a:rPr sz="2175" spc="27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45" dirty="0">
                <a:latin typeface="Cambria Math"/>
                <a:cs typeface="Cambria Math"/>
              </a:rPr>
              <a:t>𝑋</a:t>
            </a:r>
            <a:r>
              <a:rPr sz="2175" spc="-67" baseline="-15325" dirty="0">
                <a:latin typeface="Cambria Math"/>
                <a:cs typeface="Cambria Math"/>
              </a:rPr>
              <a:t>1</a:t>
            </a:r>
            <a:endParaRPr sz="2175" baseline="-153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82042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15" dirty="0"/>
              <a:t>Auto regression</a:t>
            </a:r>
            <a:r>
              <a:rPr spc="-45" dirty="0"/>
              <a:t> </a:t>
            </a:r>
            <a:r>
              <a:rPr spc="-5" dirty="0"/>
              <a:t>model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3134" y="3452571"/>
            <a:ext cx="937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S</a:t>
            </a:r>
            <a:r>
              <a:rPr sz="3200" b="1" spc="-40" dirty="0">
                <a:solidFill>
                  <a:srgbClr val="0E6EC5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e</a:t>
            </a:r>
            <a:r>
              <a:rPr sz="3200" b="1" spc="-25" dirty="0">
                <a:solidFill>
                  <a:srgbClr val="0E6EC5"/>
                </a:solidFill>
                <a:latin typeface="Calibri"/>
                <a:cs typeface="Calibri"/>
              </a:rPr>
              <a:t>p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50741" y="1897735"/>
            <a:ext cx="8033384" cy="32264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000" b="1" spc="-10" dirty="0">
                <a:latin typeface="Calibri"/>
                <a:cs typeface="Calibri"/>
              </a:rPr>
              <a:t>Step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Feed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set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469265" algn="l"/>
                <a:tab pos="469900" algn="l"/>
              </a:tabLst>
            </a:pPr>
            <a:r>
              <a:rPr sz="2000" b="1" spc="-10" dirty="0">
                <a:latin typeface="Calibri"/>
                <a:cs typeface="Calibri"/>
              </a:rPr>
              <a:t>Step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469900" marR="5080">
              <a:lnSpc>
                <a:spcPct val="150000"/>
              </a:lnSpc>
            </a:pP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tries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-5" dirty="0">
                <a:latin typeface="Calibri"/>
                <a:cs typeface="Calibri"/>
              </a:rPr>
              <a:t> fit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straight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line on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given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values. </a:t>
            </a:r>
            <a:r>
              <a:rPr sz="2000" dirty="0">
                <a:latin typeface="Calibri"/>
                <a:cs typeface="Calibri"/>
              </a:rPr>
              <a:t>Finds</a:t>
            </a:r>
            <a:r>
              <a:rPr sz="2000" spc="-5" dirty="0">
                <a:latin typeface="Calibri"/>
                <a:cs typeface="Calibri"/>
              </a:rPr>
              <a:t> value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B0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minimizing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error</a:t>
            </a:r>
            <a:endParaRPr sz="20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1200"/>
              </a:spcBef>
              <a:buAutoNum type="arabicPeriod" startAt="3"/>
              <a:tabLst>
                <a:tab pos="469265" algn="l"/>
                <a:tab pos="469900" algn="l"/>
              </a:tabLst>
            </a:pPr>
            <a:r>
              <a:rPr sz="2000" b="1" spc="-10" dirty="0">
                <a:latin typeface="Calibri"/>
                <a:cs typeface="Calibri"/>
              </a:rPr>
              <a:t>Step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B0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predict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future</a:t>
            </a:r>
            <a:r>
              <a:rPr sz="2000" spc="-10" dirty="0">
                <a:latin typeface="Calibri"/>
                <a:cs typeface="Calibri"/>
              </a:rPr>
              <a:t> values</a:t>
            </a:r>
            <a:r>
              <a:rPr sz="2000" dirty="0">
                <a:latin typeface="Calibri"/>
                <a:cs typeface="Calibri"/>
              </a:rPr>
              <a:t> of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50741" y="5098745"/>
            <a:ext cx="784605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spc="-15" dirty="0">
                <a:latin typeface="Calibri"/>
                <a:cs typeface="Calibri"/>
              </a:rPr>
              <a:t>Fore</a:t>
            </a:r>
            <a:r>
              <a:rPr sz="2000" b="1" spc="-10" dirty="0">
                <a:latin typeface="Calibri"/>
                <a:cs typeface="Calibri"/>
              </a:rPr>
              <a:t> auto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regression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model</a:t>
            </a:r>
            <a:r>
              <a:rPr sz="2000" b="1" dirty="0">
                <a:latin typeface="Calibri"/>
                <a:cs typeface="Calibri"/>
              </a:rPr>
              <a:t> – </a:t>
            </a:r>
            <a:r>
              <a:rPr sz="2000" b="1" spc="-5" dirty="0">
                <a:latin typeface="Calibri"/>
                <a:cs typeface="Calibri"/>
              </a:rPr>
              <a:t>lag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values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same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variable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are</a:t>
            </a:r>
            <a:r>
              <a:rPr sz="2000" b="1" spc="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used </a:t>
            </a:r>
            <a:r>
              <a:rPr sz="2000" b="1" spc="-10" dirty="0">
                <a:latin typeface="Calibri"/>
                <a:cs typeface="Calibri"/>
              </a:rPr>
              <a:t>as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input </a:t>
            </a:r>
            <a:r>
              <a:rPr sz="2000" b="1" spc="-44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values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8529" y="1535429"/>
            <a:ext cx="202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1425" baseline="-10802" dirty="0">
                <a:latin typeface="Cambria Math"/>
                <a:cs typeface="Cambria Math"/>
              </a:rPr>
              <a:t>𝑌</a:t>
            </a:r>
            <a:r>
              <a:rPr sz="1800" spc="-950" dirty="0">
                <a:latin typeface="Cambria Math"/>
                <a:cs typeface="Cambria Math"/>
              </a:rPr>
              <a:t>෠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46190" y="1579626"/>
            <a:ext cx="15684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𝐵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r>
              <a:rPr sz="1950" spc="27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45" dirty="0">
                <a:latin typeface="Cambria Math"/>
                <a:cs typeface="Cambria Math"/>
              </a:rPr>
              <a:t>𝐵</a:t>
            </a:r>
            <a:r>
              <a:rPr sz="1950" spc="-67" baseline="-14957" dirty="0">
                <a:latin typeface="Cambria Math"/>
                <a:cs typeface="Cambria Math"/>
              </a:rPr>
              <a:t>1</a:t>
            </a:r>
            <a:r>
              <a:rPr sz="1950" spc="270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×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40" dirty="0">
                <a:latin typeface="Cambria Math"/>
                <a:cs typeface="Cambria Math"/>
              </a:rPr>
              <a:t>𝑋</a:t>
            </a:r>
            <a:r>
              <a:rPr sz="1950" spc="-60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7416" y="265175"/>
            <a:ext cx="1624965" cy="914400"/>
          </a:xfrm>
          <a:custGeom>
            <a:avLst/>
            <a:gdLst/>
            <a:ahLst/>
            <a:cxnLst/>
            <a:rect l="l" t="t" r="r" b="b"/>
            <a:pathLst>
              <a:path w="1624965" h="914400">
                <a:moveTo>
                  <a:pt x="0" y="914400"/>
                </a:moveTo>
                <a:lnTo>
                  <a:pt x="1624584" y="914400"/>
                </a:lnTo>
                <a:lnTo>
                  <a:pt x="16245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989945" cy="1183005"/>
            <a:chOff x="0" y="0"/>
            <a:chExt cx="10989945" cy="1183005"/>
          </a:xfrm>
        </p:grpSpPr>
        <p:sp>
          <p:nvSpPr>
            <p:cNvPr id="4" name="object 4"/>
            <p:cNvSpPr/>
            <p:nvPr/>
          </p:nvSpPr>
          <p:spPr>
            <a:xfrm>
              <a:off x="313944" y="0"/>
              <a:ext cx="844550" cy="914400"/>
            </a:xfrm>
            <a:custGeom>
              <a:avLst/>
              <a:gdLst/>
              <a:ahLst/>
              <a:cxnLst/>
              <a:rect l="l" t="t" r="r" b="b"/>
              <a:pathLst>
                <a:path w="844550" h="914400">
                  <a:moveTo>
                    <a:pt x="844296" y="9144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422148" y="914400"/>
                  </a:lnTo>
                  <a:lnTo>
                    <a:pt x="844296" y="9144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0989945" cy="1181100"/>
            </a:xfrm>
            <a:custGeom>
              <a:avLst/>
              <a:gdLst/>
              <a:ahLst/>
              <a:cxnLst/>
              <a:rect l="l" t="t" r="r" b="b"/>
              <a:pathLst>
                <a:path w="10989945" h="1181100">
                  <a:moveTo>
                    <a:pt x="871728" y="914400"/>
                  </a:moveTo>
                  <a:lnTo>
                    <a:pt x="44958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9580" y="914400"/>
                  </a:lnTo>
                  <a:lnTo>
                    <a:pt x="871728" y="914400"/>
                  </a:lnTo>
                  <a:close/>
                </a:path>
                <a:path w="10989945" h="1181100">
                  <a:moveTo>
                    <a:pt x="10567403" y="265176"/>
                  </a:moveTo>
                  <a:lnTo>
                    <a:pt x="1281684" y="265176"/>
                  </a:lnTo>
                  <a:lnTo>
                    <a:pt x="859536" y="265176"/>
                  </a:lnTo>
                  <a:lnTo>
                    <a:pt x="1281684" y="1179576"/>
                  </a:lnTo>
                  <a:lnTo>
                    <a:pt x="10567403" y="1179576"/>
                  </a:lnTo>
                  <a:lnTo>
                    <a:pt x="10567403" y="265176"/>
                  </a:lnTo>
                  <a:close/>
                </a:path>
                <a:path w="10989945" h="1181100">
                  <a:moveTo>
                    <a:pt x="10989564" y="1181100"/>
                  </a:moveTo>
                  <a:lnTo>
                    <a:pt x="10567416" y="266700"/>
                  </a:lnTo>
                  <a:lnTo>
                    <a:pt x="10567416" y="1181100"/>
                  </a:lnTo>
                  <a:lnTo>
                    <a:pt x="10989564" y="118110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701796" y="6356603"/>
            <a:ext cx="8490585" cy="365760"/>
          </a:xfrm>
          <a:custGeom>
            <a:avLst/>
            <a:gdLst/>
            <a:ahLst/>
            <a:cxnLst/>
            <a:rect l="l" t="t" r="r" b="b"/>
            <a:pathLst>
              <a:path w="8490585" h="365759">
                <a:moveTo>
                  <a:pt x="8490204" y="0"/>
                </a:moveTo>
                <a:lnTo>
                  <a:pt x="172212" y="0"/>
                </a:lnTo>
                <a:lnTo>
                  <a:pt x="0" y="0"/>
                </a:lnTo>
                <a:lnTo>
                  <a:pt x="172212" y="365760"/>
                </a:lnTo>
                <a:lnTo>
                  <a:pt x="172212" y="364236"/>
                </a:lnTo>
                <a:lnTo>
                  <a:pt x="8490204" y="364236"/>
                </a:lnTo>
                <a:lnTo>
                  <a:pt x="8490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68678" y="305181"/>
            <a:ext cx="82969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Time</a:t>
            </a:r>
            <a:r>
              <a:rPr sz="44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Series</a:t>
            </a:r>
            <a:r>
              <a:rPr sz="4400" spc="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dirty="0">
                <a:solidFill>
                  <a:srgbClr val="FFFFFF"/>
                </a:solidFill>
                <a:latin typeface="Calibri Light"/>
                <a:cs typeface="Calibri Light"/>
              </a:rPr>
              <a:t>–</a:t>
            </a:r>
            <a:r>
              <a:rPr sz="4400" spc="-1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Moving </a:t>
            </a:r>
            <a:r>
              <a:rPr sz="4400" spc="-35" dirty="0">
                <a:solidFill>
                  <a:srgbClr val="FFFFFF"/>
                </a:solidFill>
                <a:latin typeface="Calibri Light"/>
                <a:cs typeface="Calibri Light"/>
              </a:rPr>
              <a:t>Average</a:t>
            </a:r>
            <a:r>
              <a:rPr sz="4400" spc="-1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4400" spc="-5" dirty="0">
                <a:solidFill>
                  <a:srgbClr val="FFFFFF"/>
                </a:solidFill>
                <a:latin typeface="Calibri Light"/>
                <a:cs typeface="Calibri Light"/>
              </a:rPr>
              <a:t>model</a:t>
            </a:r>
            <a:endParaRPr sz="4400">
              <a:latin typeface="Calibri Light"/>
              <a:cs typeface="Calibri Ligh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06140" y="2095500"/>
            <a:ext cx="8475345" cy="3285490"/>
            <a:chOff x="3406140" y="2095500"/>
            <a:chExt cx="8475345" cy="3285490"/>
          </a:xfrm>
        </p:grpSpPr>
        <p:sp>
          <p:nvSpPr>
            <p:cNvPr id="10" name="object 10"/>
            <p:cNvSpPr/>
            <p:nvPr/>
          </p:nvSpPr>
          <p:spPr>
            <a:xfrm>
              <a:off x="3425190" y="2114550"/>
              <a:ext cx="0" cy="3247390"/>
            </a:xfrm>
            <a:custGeom>
              <a:avLst/>
              <a:gdLst/>
              <a:ahLst/>
              <a:cxnLst/>
              <a:rect l="l" t="t" r="r" b="b"/>
              <a:pathLst>
                <a:path h="3247390">
                  <a:moveTo>
                    <a:pt x="0" y="0"/>
                  </a:moveTo>
                  <a:lnTo>
                    <a:pt x="0" y="3247136"/>
                  </a:lnTo>
                </a:path>
              </a:pathLst>
            </a:custGeom>
            <a:ln w="381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1439" y="2557012"/>
              <a:ext cx="314796" cy="14616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29016" y="2567940"/>
              <a:ext cx="934974" cy="86486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0107" y="2652693"/>
              <a:ext cx="2271151" cy="5204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10600" y="2264663"/>
              <a:ext cx="1226057" cy="150190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4525" y="3452571"/>
            <a:ext cx="27539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Moving</a:t>
            </a:r>
            <a:r>
              <a:rPr sz="3200" b="1" spc="-9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30" dirty="0">
                <a:solidFill>
                  <a:srgbClr val="0E6EC5"/>
                </a:solidFill>
                <a:latin typeface="Calibri"/>
                <a:cs typeface="Calibri"/>
              </a:rPr>
              <a:t>Average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42969" y="1507616"/>
            <a:ext cx="5608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It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from</a:t>
            </a:r>
            <a:r>
              <a:rPr sz="2000" spc="-5" dirty="0">
                <a:latin typeface="Calibri"/>
                <a:cs typeface="Calibri"/>
              </a:rPr>
              <a:t> moving </a:t>
            </a:r>
            <a:r>
              <a:rPr sz="2000" spc="-20" dirty="0">
                <a:latin typeface="Calibri"/>
                <a:cs typeface="Calibri"/>
              </a:rPr>
              <a:t>average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smoothing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method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95468" y="2689220"/>
            <a:ext cx="1452492" cy="60258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926713" y="2430221"/>
            <a:ext cx="803719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465320" algn="l"/>
                <a:tab pos="5128260" algn="l"/>
              </a:tabLst>
            </a:pPr>
            <a:r>
              <a:rPr sz="5400" dirty="0">
                <a:solidFill>
                  <a:srgbClr val="0E6EC5"/>
                </a:solidFill>
                <a:latin typeface="Calibri"/>
                <a:cs typeface="Calibri"/>
              </a:rPr>
              <a:t>Input	</a:t>
            </a:r>
            <a:r>
              <a:rPr sz="8100" spc="-4275" baseline="-2057" dirty="0">
                <a:solidFill>
                  <a:srgbClr val="0E6EC5"/>
                </a:solidFill>
                <a:latin typeface="Cambria Math"/>
                <a:cs typeface="Cambria Math"/>
              </a:rPr>
              <a:t>𝑌</a:t>
            </a:r>
            <a:r>
              <a:rPr sz="8100" spc="-4275" baseline="8744" dirty="0">
                <a:solidFill>
                  <a:srgbClr val="0E6EC5"/>
                </a:solidFill>
                <a:latin typeface="Cambria Math"/>
                <a:cs typeface="Cambria Math"/>
              </a:rPr>
              <a:t>෠	</a:t>
            </a:r>
            <a:r>
              <a:rPr sz="5400" dirty="0">
                <a:solidFill>
                  <a:srgbClr val="0E6EC5"/>
                </a:solidFill>
                <a:latin typeface="Calibri"/>
                <a:cs typeface="Calibri"/>
              </a:rPr>
              <a:t>+</a:t>
            </a:r>
            <a:r>
              <a:rPr sz="5400" spc="14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5400" spc="-15" dirty="0">
                <a:solidFill>
                  <a:srgbClr val="0E6EC5"/>
                </a:solidFill>
                <a:latin typeface="Calibri"/>
                <a:cs typeface="Calibri"/>
              </a:rPr>
              <a:t>Residual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80176" y="2246376"/>
            <a:ext cx="1351915" cy="1348740"/>
            <a:chOff x="5980176" y="2246376"/>
            <a:chExt cx="1351915" cy="1348740"/>
          </a:xfrm>
        </p:grpSpPr>
        <p:sp>
          <p:nvSpPr>
            <p:cNvPr id="20" name="object 20"/>
            <p:cNvSpPr/>
            <p:nvPr/>
          </p:nvSpPr>
          <p:spPr>
            <a:xfrm>
              <a:off x="5986272" y="2252472"/>
              <a:ext cx="1339850" cy="1336675"/>
            </a:xfrm>
            <a:custGeom>
              <a:avLst/>
              <a:gdLst/>
              <a:ahLst/>
              <a:cxnLst/>
              <a:rect l="l" t="t" r="r" b="b"/>
              <a:pathLst>
                <a:path w="1339850" h="1336675">
                  <a:moveTo>
                    <a:pt x="196214" y="195706"/>
                  </a:moveTo>
                  <a:lnTo>
                    <a:pt x="1143380" y="1140840"/>
                  </a:lnTo>
                </a:path>
                <a:path w="1339850" h="1336675">
                  <a:moveTo>
                    <a:pt x="1143380" y="195706"/>
                  </a:moveTo>
                  <a:lnTo>
                    <a:pt x="196214" y="1140840"/>
                  </a:lnTo>
                </a:path>
                <a:path w="1339850" h="1336675">
                  <a:moveTo>
                    <a:pt x="0" y="668274"/>
                  </a:moveTo>
                  <a:lnTo>
                    <a:pt x="1681" y="620550"/>
                  </a:lnTo>
                  <a:lnTo>
                    <a:pt x="6650" y="573732"/>
                  </a:lnTo>
                  <a:lnTo>
                    <a:pt x="14794" y="527932"/>
                  </a:lnTo>
                  <a:lnTo>
                    <a:pt x="25998" y="483264"/>
                  </a:lnTo>
                  <a:lnTo>
                    <a:pt x="40151" y="439840"/>
                  </a:lnTo>
                  <a:lnTo>
                    <a:pt x="57137" y="397775"/>
                  </a:lnTo>
                  <a:lnTo>
                    <a:pt x="76845" y="357180"/>
                  </a:lnTo>
                  <a:lnTo>
                    <a:pt x="99161" y="318169"/>
                  </a:lnTo>
                  <a:lnTo>
                    <a:pt x="123971" y="280855"/>
                  </a:lnTo>
                  <a:lnTo>
                    <a:pt x="151163" y="245352"/>
                  </a:lnTo>
                  <a:lnTo>
                    <a:pt x="180622" y="211772"/>
                  </a:lnTo>
                  <a:lnTo>
                    <a:pt x="212236" y="180228"/>
                  </a:lnTo>
                  <a:lnTo>
                    <a:pt x="245892" y="150834"/>
                  </a:lnTo>
                  <a:lnTo>
                    <a:pt x="281475" y="123702"/>
                  </a:lnTo>
                  <a:lnTo>
                    <a:pt x="318874" y="98946"/>
                  </a:lnTo>
                  <a:lnTo>
                    <a:pt x="357974" y="76679"/>
                  </a:lnTo>
                  <a:lnTo>
                    <a:pt x="398662" y="57014"/>
                  </a:lnTo>
                  <a:lnTo>
                    <a:pt x="440825" y="40064"/>
                  </a:lnTo>
                  <a:lnTo>
                    <a:pt x="484349" y="25943"/>
                  </a:lnTo>
                  <a:lnTo>
                    <a:pt x="529122" y="14762"/>
                  </a:lnTo>
                  <a:lnTo>
                    <a:pt x="575030" y="6636"/>
                  </a:lnTo>
                  <a:lnTo>
                    <a:pt x="621959" y="1678"/>
                  </a:lnTo>
                  <a:lnTo>
                    <a:pt x="669798" y="0"/>
                  </a:lnTo>
                  <a:lnTo>
                    <a:pt x="717636" y="1678"/>
                  </a:lnTo>
                  <a:lnTo>
                    <a:pt x="764565" y="6636"/>
                  </a:lnTo>
                  <a:lnTo>
                    <a:pt x="810473" y="14762"/>
                  </a:lnTo>
                  <a:lnTo>
                    <a:pt x="855246" y="25943"/>
                  </a:lnTo>
                  <a:lnTo>
                    <a:pt x="898770" y="40064"/>
                  </a:lnTo>
                  <a:lnTo>
                    <a:pt x="940933" y="57014"/>
                  </a:lnTo>
                  <a:lnTo>
                    <a:pt x="981621" y="76679"/>
                  </a:lnTo>
                  <a:lnTo>
                    <a:pt x="1020721" y="98946"/>
                  </a:lnTo>
                  <a:lnTo>
                    <a:pt x="1058120" y="123702"/>
                  </a:lnTo>
                  <a:lnTo>
                    <a:pt x="1093703" y="150834"/>
                  </a:lnTo>
                  <a:lnTo>
                    <a:pt x="1127359" y="180228"/>
                  </a:lnTo>
                  <a:lnTo>
                    <a:pt x="1158973" y="211772"/>
                  </a:lnTo>
                  <a:lnTo>
                    <a:pt x="1188432" y="245352"/>
                  </a:lnTo>
                  <a:lnTo>
                    <a:pt x="1215624" y="280855"/>
                  </a:lnTo>
                  <a:lnTo>
                    <a:pt x="1240434" y="318169"/>
                  </a:lnTo>
                  <a:lnTo>
                    <a:pt x="1262750" y="357180"/>
                  </a:lnTo>
                  <a:lnTo>
                    <a:pt x="1282458" y="397775"/>
                  </a:lnTo>
                  <a:lnTo>
                    <a:pt x="1299444" y="439840"/>
                  </a:lnTo>
                  <a:lnTo>
                    <a:pt x="1313597" y="483264"/>
                  </a:lnTo>
                  <a:lnTo>
                    <a:pt x="1324801" y="527932"/>
                  </a:lnTo>
                  <a:lnTo>
                    <a:pt x="1332945" y="573732"/>
                  </a:lnTo>
                  <a:lnTo>
                    <a:pt x="1337914" y="620550"/>
                  </a:lnTo>
                  <a:lnTo>
                    <a:pt x="1339596" y="668274"/>
                  </a:lnTo>
                  <a:lnTo>
                    <a:pt x="1337914" y="715997"/>
                  </a:lnTo>
                  <a:lnTo>
                    <a:pt x="1332945" y="762815"/>
                  </a:lnTo>
                  <a:lnTo>
                    <a:pt x="1324801" y="808615"/>
                  </a:lnTo>
                  <a:lnTo>
                    <a:pt x="1313597" y="853283"/>
                  </a:lnTo>
                  <a:lnTo>
                    <a:pt x="1299444" y="896707"/>
                  </a:lnTo>
                  <a:lnTo>
                    <a:pt x="1282458" y="938772"/>
                  </a:lnTo>
                  <a:lnTo>
                    <a:pt x="1262750" y="979367"/>
                  </a:lnTo>
                  <a:lnTo>
                    <a:pt x="1240434" y="1018378"/>
                  </a:lnTo>
                  <a:lnTo>
                    <a:pt x="1215624" y="1055692"/>
                  </a:lnTo>
                  <a:lnTo>
                    <a:pt x="1188432" y="1091195"/>
                  </a:lnTo>
                  <a:lnTo>
                    <a:pt x="1158973" y="1124775"/>
                  </a:lnTo>
                  <a:lnTo>
                    <a:pt x="1127359" y="1156319"/>
                  </a:lnTo>
                  <a:lnTo>
                    <a:pt x="1093703" y="1185713"/>
                  </a:lnTo>
                  <a:lnTo>
                    <a:pt x="1058120" y="1212845"/>
                  </a:lnTo>
                  <a:lnTo>
                    <a:pt x="1020721" y="1237601"/>
                  </a:lnTo>
                  <a:lnTo>
                    <a:pt x="981621" y="1259868"/>
                  </a:lnTo>
                  <a:lnTo>
                    <a:pt x="940933" y="1279533"/>
                  </a:lnTo>
                  <a:lnTo>
                    <a:pt x="898770" y="1296483"/>
                  </a:lnTo>
                  <a:lnTo>
                    <a:pt x="855246" y="1310604"/>
                  </a:lnTo>
                  <a:lnTo>
                    <a:pt x="810473" y="1321785"/>
                  </a:lnTo>
                  <a:lnTo>
                    <a:pt x="764565" y="1329911"/>
                  </a:lnTo>
                  <a:lnTo>
                    <a:pt x="717636" y="1334869"/>
                  </a:lnTo>
                  <a:lnTo>
                    <a:pt x="669798" y="1336548"/>
                  </a:lnTo>
                  <a:lnTo>
                    <a:pt x="621959" y="1334869"/>
                  </a:lnTo>
                  <a:lnTo>
                    <a:pt x="575030" y="1329911"/>
                  </a:lnTo>
                  <a:lnTo>
                    <a:pt x="529122" y="1321785"/>
                  </a:lnTo>
                  <a:lnTo>
                    <a:pt x="484349" y="1310604"/>
                  </a:lnTo>
                  <a:lnTo>
                    <a:pt x="440825" y="1296483"/>
                  </a:lnTo>
                  <a:lnTo>
                    <a:pt x="398662" y="1279533"/>
                  </a:lnTo>
                  <a:lnTo>
                    <a:pt x="357974" y="1259868"/>
                  </a:lnTo>
                  <a:lnTo>
                    <a:pt x="318874" y="1237601"/>
                  </a:lnTo>
                  <a:lnTo>
                    <a:pt x="281475" y="1212845"/>
                  </a:lnTo>
                  <a:lnTo>
                    <a:pt x="245892" y="1185713"/>
                  </a:lnTo>
                  <a:lnTo>
                    <a:pt x="212236" y="1156319"/>
                  </a:lnTo>
                  <a:lnTo>
                    <a:pt x="180622" y="1124775"/>
                  </a:lnTo>
                  <a:lnTo>
                    <a:pt x="151163" y="1091195"/>
                  </a:lnTo>
                  <a:lnTo>
                    <a:pt x="123971" y="1055692"/>
                  </a:lnTo>
                  <a:lnTo>
                    <a:pt x="99161" y="1018378"/>
                  </a:lnTo>
                  <a:lnTo>
                    <a:pt x="76845" y="979367"/>
                  </a:lnTo>
                  <a:lnTo>
                    <a:pt x="57137" y="938772"/>
                  </a:lnTo>
                  <a:lnTo>
                    <a:pt x="40151" y="896707"/>
                  </a:lnTo>
                  <a:lnTo>
                    <a:pt x="25998" y="853283"/>
                  </a:lnTo>
                  <a:lnTo>
                    <a:pt x="14794" y="808615"/>
                  </a:lnTo>
                  <a:lnTo>
                    <a:pt x="6650" y="762815"/>
                  </a:lnTo>
                  <a:lnTo>
                    <a:pt x="1681" y="715997"/>
                  </a:lnTo>
                  <a:lnTo>
                    <a:pt x="0" y="668274"/>
                  </a:lnTo>
                  <a:close/>
                </a:path>
              </a:pathLst>
            </a:custGeom>
            <a:ln w="12192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0280" y="2613660"/>
              <a:ext cx="1206246" cy="67741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241796" y="2680791"/>
            <a:ext cx="828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del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377184" y="4553711"/>
            <a:ext cx="3216402" cy="150190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808603" y="4715636"/>
            <a:ext cx="236093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100" dirty="0">
                <a:solidFill>
                  <a:srgbClr val="0E6EC5"/>
                </a:solidFill>
                <a:latin typeface="Calibri"/>
                <a:cs typeface="Calibri"/>
              </a:rPr>
              <a:t>R</a:t>
            </a:r>
            <a:r>
              <a:rPr sz="5400" dirty="0">
                <a:solidFill>
                  <a:srgbClr val="0E6EC5"/>
                </a:solidFill>
                <a:latin typeface="Calibri"/>
                <a:cs typeface="Calibri"/>
              </a:rPr>
              <a:t>esidual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250935" y="4435773"/>
            <a:ext cx="3216910" cy="1937385"/>
            <a:chOff x="8250935" y="4435773"/>
            <a:chExt cx="3216910" cy="1937385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96567" y="4435773"/>
              <a:ext cx="2975815" cy="5204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50935" y="4870704"/>
              <a:ext cx="3216402" cy="150190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8253221" y="4208729"/>
            <a:ext cx="306324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1959" marR="5080" indent="-429895">
              <a:lnSpc>
                <a:spcPct val="100000"/>
              </a:lnSpc>
              <a:spcBef>
                <a:spcPts val="100"/>
              </a:spcBef>
            </a:pPr>
            <a:r>
              <a:rPr sz="5400" spc="-75" dirty="0">
                <a:solidFill>
                  <a:srgbClr val="0E6EC5"/>
                </a:solidFill>
                <a:latin typeface="Calibri"/>
                <a:cs typeface="Calibri"/>
              </a:rPr>
              <a:t>F</a:t>
            </a:r>
            <a:r>
              <a:rPr sz="5400" spc="-5" dirty="0">
                <a:solidFill>
                  <a:srgbClr val="0E6EC5"/>
                </a:solidFill>
                <a:latin typeface="Calibri"/>
                <a:cs typeface="Calibri"/>
              </a:rPr>
              <a:t>o</a:t>
            </a:r>
            <a:r>
              <a:rPr sz="5400" spc="-80" dirty="0">
                <a:solidFill>
                  <a:srgbClr val="0E6EC5"/>
                </a:solidFill>
                <a:latin typeface="Calibri"/>
                <a:cs typeface="Calibri"/>
              </a:rPr>
              <a:t>r</a:t>
            </a:r>
            <a:r>
              <a:rPr sz="5400" dirty="0">
                <a:solidFill>
                  <a:srgbClr val="0E6EC5"/>
                </a:solidFill>
                <a:latin typeface="Calibri"/>
                <a:cs typeface="Calibri"/>
              </a:rPr>
              <a:t>e</a:t>
            </a:r>
            <a:r>
              <a:rPr sz="5400" spc="-55" dirty="0">
                <a:solidFill>
                  <a:srgbClr val="0E6EC5"/>
                </a:solidFill>
                <a:latin typeface="Calibri"/>
                <a:cs typeface="Calibri"/>
              </a:rPr>
              <a:t>c</a:t>
            </a:r>
            <a:r>
              <a:rPr sz="5400" dirty="0">
                <a:solidFill>
                  <a:srgbClr val="0E6EC5"/>
                </a:solidFill>
                <a:latin typeface="Calibri"/>
                <a:cs typeface="Calibri"/>
              </a:rPr>
              <a:t>a</a:t>
            </a:r>
            <a:r>
              <a:rPr sz="5400" spc="-55" dirty="0">
                <a:solidFill>
                  <a:srgbClr val="0E6EC5"/>
                </a:solidFill>
                <a:latin typeface="Calibri"/>
                <a:cs typeface="Calibri"/>
              </a:rPr>
              <a:t>s</a:t>
            </a:r>
            <a:r>
              <a:rPr sz="5400" spc="-60" dirty="0">
                <a:solidFill>
                  <a:srgbClr val="0E6EC5"/>
                </a:solidFill>
                <a:latin typeface="Calibri"/>
                <a:cs typeface="Calibri"/>
              </a:rPr>
              <a:t>t</a:t>
            </a:r>
            <a:r>
              <a:rPr sz="5400" dirty="0">
                <a:solidFill>
                  <a:srgbClr val="0E6EC5"/>
                </a:solidFill>
                <a:latin typeface="Calibri"/>
                <a:cs typeface="Calibri"/>
              </a:rPr>
              <a:t>ed  </a:t>
            </a:r>
            <a:r>
              <a:rPr sz="5400" spc="-15" dirty="0">
                <a:solidFill>
                  <a:srgbClr val="0E6EC5"/>
                </a:solidFill>
                <a:latin typeface="Calibri"/>
                <a:cs typeface="Calibri"/>
              </a:rPr>
              <a:t>Residual</a:t>
            </a:r>
            <a:endParaRPr sz="54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30441" y="4507738"/>
            <a:ext cx="1352550" cy="1351280"/>
            <a:chOff x="6330441" y="4507738"/>
            <a:chExt cx="1352550" cy="1351280"/>
          </a:xfrm>
        </p:grpSpPr>
        <p:sp>
          <p:nvSpPr>
            <p:cNvPr id="30" name="object 30"/>
            <p:cNvSpPr/>
            <p:nvPr/>
          </p:nvSpPr>
          <p:spPr>
            <a:xfrm>
              <a:off x="6336791" y="4514088"/>
              <a:ext cx="1339850" cy="1338580"/>
            </a:xfrm>
            <a:custGeom>
              <a:avLst/>
              <a:gdLst/>
              <a:ahLst/>
              <a:cxnLst/>
              <a:rect l="l" t="t" r="r" b="b"/>
              <a:pathLst>
                <a:path w="1339850" h="1338579">
                  <a:moveTo>
                    <a:pt x="669798" y="0"/>
                  </a:moveTo>
                  <a:lnTo>
                    <a:pt x="621959" y="1680"/>
                  </a:lnTo>
                  <a:lnTo>
                    <a:pt x="575030" y="6645"/>
                  </a:lnTo>
                  <a:lnTo>
                    <a:pt x="529122" y="14781"/>
                  </a:lnTo>
                  <a:lnTo>
                    <a:pt x="484349" y="25975"/>
                  </a:lnTo>
                  <a:lnTo>
                    <a:pt x="440825" y="40115"/>
                  </a:lnTo>
                  <a:lnTo>
                    <a:pt x="398662" y="57085"/>
                  </a:lnTo>
                  <a:lnTo>
                    <a:pt x="357974" y="76775"/>
                  </a:lnTo>
                  <a:lnTo>
                    <a:pt x="318874" y="99069"/>
                  </a:lnTo>
                  <a:lnTo>
                    <a:pt x="281475" y="123854"/>
                  </a:lnTo>
                  <a:lnTo>
                    <a:pt x="245892" y="151019"/>
                  </a:lnTo>
                  <a:lnTo>
                    <a:pt x="212236" y="180448"/>
                  </a:lnTo>
                  <a:lnTo>
                    <a:pt x="180622" y="212029"/>
                  </a:lnTo>
                  <a:lnTo>
                    <a:pt x="151163" y="245648"/>
                  </a:lnTo>
                  <a:lnTo>
                    <a:pt x="123971" y="281193"/>
                  </a:lnTo>
                  <a:lnTo>
                    <a:pt x="99161" y="318550"/>
                  </a:lnTo>
                  <a:lnTo>
                    <a:pt x="76845" y="357605"/>
                  </a:lnTo>
                  <a:lnTo>
                    <a:pt x="57137" y="398245"/>
                  </a:lnTo>
                  <a:lnTo>
                    <a:pt x="40151" y="440358"/>
                  </a:lnTo>
                  <a:lnTo>
                    <a:pt x="25998" y="483829"/>
                  </a:lnTo>
                  <a:lnTo>
                    <a:pt x="14794" y="528546"/>
                  </a:lnTo>
                  <a:lnTo>
                    <a:pt x="6650" y="574395"/>
                  </a:lnTo>
                  <a:lnTo>
                    <a:pt x="1681" y="621262"/>
                  </a:lnTo>
                  <a:lnTo>
                    <a:pt x="0" y="669036"/>
                  </a:lnTo>
                  <a:lnTo>
                    <a:pt x="1681" y="716809"/>
                  </a:lnTo>
                  <a:lnTo>
                    <a:pt x="6650" y="763676"/>
                  </a:lnTo>
                  <a:lnTo>
                    <a:pt x="14794" y="809525"/>
                  </a:lnTo>
                  <a:lnTo>
                    <a:pt x="25998" y="854242"/>
                  </a:lnTo>
                  <a:lnTo>
                    <a:pt x="40151" y="897713"/>
                  </a:lnTo>
                  <a:lnTo>
                    <a:pt x="57137" y="939826"/>
                  </a:lnTo>
                  <a:lnTo>
                    <a:pt x="76845" y="980466"/>
                  </a:lnTo>
                  <a:lnTo>
                    <a:pt x="99161" y="1019521"/>
                  </a:lnTo>
                  <a:lnTo>
                    <a:pt x="123971" y="1056878"/>
                  </a:lnTo>
                  <a:lnTo>
                    <a:pt x="151163" y="1092423"/>
                  </a:lnTo>
                  <a:lnTo>
                    <a:pt x="180622" y="1126042"/>
                  </a:lnTo>
                  <a:lnTo>
                    <a:pt x="212236" y="1157623"/>
                  </a:lnTo>
                  <a:lnTo>
                    <a:pt x="245892" y="1187052"/>
                  </a:lnTo>
                  <a:lnTo>
                    <a:pt x="281475" y="1214217"/>
                  </a:lnTo>
                  <a:lnTo>
                    <a:pt x="318874" y="1239002"/>
                  </a:lnTo>
                  <a:lnTo>
                    <a:pt x="357974" y="1261296"/>
                  </a:lnTo>
                  <a:lnTo>
                    <a:pt x="398662" y="1280986"/>
                  </a:lnTo>
                  <a:lnTo>
                    <a:pt x="440825" y="1297956"/>
                  </a:lnTo>
                  <a:lnTo>
                    <a:pt x="484349" y="1312096"/>
                  </a:lnTo>
                  <a:lnTo>
                    <a:pt x="529122" y="1323290"/>
                  </a:lnTo>
                  <a:lnTo>
                    <a:pt x="575030" y="1331426"/>
                  </a:lnTo>
                  <a:lnTo>
                    <a:pt x="621959" y="1336391"/>
                  </a:lnTo>
                  <a:lnTo>
                    <a:pt x="669798" y="1338072"/>
                  </a:lnTo>
                  <a:lnTo>
                    <a:pt x="717636" y="1336391"/>
                  </a:lnTo>
                  <a:lnTo>
                    <a:pt x="764565" y="1331426"/>
                  </a:lnTo>
                  <a:lnTo>
                    <a:pt x="810473" y="1323290"/>
                  </a:lnTo>
                  <a:lnTo>
                    <a:pt x="855246" y="1312096"/>
                  </a:lnTo>
                  <a:lnTo>
                    <a:pt x="898770" y="1297956"/>
                  </a:lnTo>
                  <a:lnTo>
                    <a:pt x="940933" y="1280986"/>
                  </a:lnTo>
                  <a:lnTo>
                    <a:pt x="981621" y="1261296"/>
                  </a:lnTo>
                  <a:lnTo>
                    <a:pt x="1020721" y="1239002"/>
                  </a:lnTo>
                  <a:lnTo>
                    <a:pt x="1058120" y="1214217"/>
                  </a:lnTo>
                  <a:lnTo>
                    <a:pt x="1093703" y="1187052"/>
                  </a:lnTo>
                  <a:lnTo>
                    <a:pt x="1127359" y="1157623"/>
                  </a:lnTo>
                  <a:lnTo>
                    <a:pt x="1158973" y="1126042"/>
                  </a:lnTo>
                  <a:lnTo>
                    <a:pt x="1188432" y="1092423"/>
                  </a:lnTo>
                  <a:lnTo>
                    <a:pt x="1215624" y="1056878"/>
                  </a:lnTo>
                  <a:lnTo>
                    <a:pt x="1240434" y="1019521"/>
                  </a:lnTo>
                  <a:lnTo>
                    <a:pt x="1262750" y="980466"/>
                  </a:lnTo>
                  <a:lnTo>
                    <a:pt x="1282458" y="939826"/>
                  </a:lnTo>
                  <a:lnTo>
                    <a:pt x="1299444" y="897713"/>
                  </a:lnTo>
                  <a:lnTo>
                    <a:pt x="1313597" y="854242"/>
                  </a:lnTo>
                  <a:lnTo>
                    <a:pt x="1324801" y="809525"/>
                  </a:lnTo>
                  <a:lnTo>
                    <a:pt x="1332945" y="763676"/>
                  </a:lnTo>
                  <a:lnTo>
                    <a:pt x="1337914" y="716809"/>
                  </a:lnTo>
                  <a:lnTo>
                    <a:pt x="1339596" y="669036"/>
                  </a:lnTo>
                  <a:lnTo>
                    <a:pt x="1337914" y="621262"/>
                  </a:lnTo>
                  <a:lnTo>
                    <a:pt x="1332945" y="574395"/>
                  </a:lnTo>
                  <a:lnTo>
                    <a:pt x="1324801" y="528546"/>
                  </a:lnTo>
                  <a:lnTo>
                    <a:pt x="1313597" y="483829"/>
                  </a:lnTo>
                  <a:lnTo>
                    <a:pt x="1299444" y="440358"/>
                  </a:lnTo>
                  <a:lnTo>
                    <a:pt x="1282458" y="398245"/>
                  </a:lnTo>
                  <a:lnTo>
                    <a:pt x="1262750" y="357605"/>
                  </a:lnTo>
                  <a:lnTo>
                    <a:pt x="1240434" y="318550"/>
                  </a:lnTo>
                  <a:lnTo>
                    <a:pt x="1215624" y="281193"/>
                  </a:lnTo>
                  <a:lnTo>
                    <a:pt x="1188432" y="245648"/>
                  </a:lnTo>
                  <a:lnTo>
                    <a:pt x="1158973" y="212029"/>
                  </a:lnTo>
                  <a:lnTo>
                    <a:pt x="1127359" y="180448"/>
                  </a:lnTo>
                  <a:lnTo>
                    <a:pt x="1093703" y="151019"/>
                  </a:lnTo>
                  <a:lnTo>
                    <a:pt x="1058120" y="123854"/>
                  </a:lnTo>
                  <a:lnTo>
                    <a:pt x="1020721" y="99069"/>
                  </a:lnTo>
                  <a:lnTo>
                    <a:pt x="981621" y="76775"/>
                  </a:lnTo>
                  <a:lnTo>
                    <a:pt x="940933" y="57085"/>
                  </a:lnTo>
                  <a:lnTo>
                    <a:pt x="898770" y="40115"/>
                  </a:lnTo>
                  <a:lnTo>
                    <a:pt x="855246" y="25975"/>
                  </a:lnTo>
                  <a:lnTo>
                    <a:pt x="810473" y="14781"/>
                  </a:lnTo>
                  <a:lnTo>
                    <a:pt x="764565" y="6645"/>
                  </a:lnTo>
                  <a:lnTo>
                    <a:pt x="717636" y="1680"/>
                  </a:lnTo>
                  <a:lnTo>
                    <a:pt x="6697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36791" y="4514088"/>
              <a:ext cx="1339850" cy="1338580"/>
            </a:xfrm>
            <a:custGeom>
              <a:avLst/>
              <a:gdLst/>
              <a:ahLst/>
              <a:cxnLst/>
              <a:rect l="l" t="t" r="r" b="b"/>
              <a:pathLst>
                <a:path w="1339850" h="1338579">
                  <a:moveTo>
                    <a:pt x="196214" y="195961"/>
                  </a:moveTo>
                  <a:lnTo>
                    <a:pt x="1143381" y="1142111"/>
                  </a:lnTo>
                </a:path>
                <a:path w="1339850" h="1338579">
                  <a:moveTo>
                    <a:pt x="1143381" y="195961"/>
                  </a:moveTo>
                  <a:lnTo>
                    <a:pt x="196214" y="1142111"/>
                  </a:lnTo>
                </a:path>
                <a:path w="1339850" h="1338579">
                  <a:moveTo>
                    <a:pt x="0" y="669036"/>
                  </a:moveTo>
                  <a:lnTo>
                    <a:pt x="1681" y="621262"/>
                  </a:lnTo>
                  <a:lnTo>
                    <a:pt x="6650" y="574395"/>
                  </a:lnTo>
                  <a:lnTo>
                    <a:pt x="14794" y="528546"/>
                  </a:lnTo>
                  <a:lnTo>
                    <a:pt x="25998" y="483829"/>
                  </a:lnTo>
                  <a:lnTo>
                    <a:pt x="40151" y="440358"/>
                  </a:lnTo>
                  <a:lnTo>
                    <a:pt x="57137" y="398245"/>
                  </a:lnTo>
                  <a:lnTo>
                    <a:pt x="76845" y="357605"/>
                  </a:lnTo>
                  <a:lnTo>
                    <a:pt x="99161" y="318550"/>
                  </a:lnTo>
                  <a:lnTo>
                    <a:pt x="123971" y="281193"/>
                  </a:lnTo>
                  <a:lnTo>
                    <a:pt x="151163" y="245648"/>
                  </a:lnTo>
                  <a:lnTo>
                    <a:pt x="180622" y="212029"/>
                  </a:lnTo>
                  <a:lnTo>
                    <a:pt x="212236" y="180448"/>
                  </a:lnTo>
                  <a:lnTo>
                    <a:pt x="245892" y="151019"/>
                  </a:lnTo>
                  <a:lnTo>
                    <a:pt x="281475" y="123854"/>
                  </a:lnTo>
                  <a:lnTo>
                    <a:pt x="318874" y="99069"/>
                  </a:lnTo>
                  <a:lnTo>
                    <a:pt x="357974" y="76775"/>
                  </a:lnTo>
                  <a:lnTo>
                    <a:pt x="398662" y="57085"/>
                  </a:lnTo>
                  <a:lnTo>
                    <a:pt x="440825" y="40115"/>
                  </a:lnTo>
                  <a:lnTo>
                    <a:pt x="484349" y="25975"/>
                  </a:lnTo>
                  <a:lnTo>
                    <a:pt x="529122" y="14781"/>
                  </a:lnTo>
                  <a:lnTo>
                    <a:pt x="575030" y="6645"/>
                  </a:lnTo>
                  <a:lnTo>
                    <a:pt x="621959" y="1680"/>
                  </a:lnTo>
                  <a:lnTo>
                    <a:pt x="669798" y="0"/>
                  </a:lnTo>
                  <a:lnTo>
                    <a:pt x="717636" y="1680"/>
                  </a:lnTo>
                  <a:lnTo>
                    <a:pt x="764565" y="6645"/>
                  </a:lnTo>
                  <a:lnTo>
                    <a:pt x="810473" y="14781"/>
                  </a:lnTo>
                  <a:lnTo>
                    <a:pt x="855246" y="25975"/>
                  </a:lnTo>
                  <a:lnTo>
                    <a:pt x="898770" y="40115"/>
                  </a:lnTo>
                  <a:lnTo>
                    <a:pt x="940933" y="57085"/>
                  </a:lnTo>
                  <a:lnTo>
                    <a:pt x="981621" y="76775"/>
                  </a:lnTo>
                  <a:lnTo>
                    <a:pt x="1020721" y="99069"/>
                  </a:lnTo>
                  <a:lnTo>
                    <a:pt x="1058120" y="123854"/>
                  </a:lnTo>
                  <a:lnTo>
                    <a:pt x="1093703" y="151019"/>
                  </a:lnTo>
                  <a:lnTo>
                    <a:pt x="1127359" y="180448"/>
                  </a:lnTo>
                  <a:lnTo>
                    <a:pt x="1158973" y="212029"/>
                  </a:lnTo>
                  <a:lnTo>
                    <a:pt x="1188432" y="245648"/>
                  </a:lnTo>
                  <a:lnTo>
                    <a:pt x="1215624" y="281193"/>
                  </a:lnTo>
                  <a:lnTo>
                    <a:pt x="1240434" y="318550"/>
                  </a:lnTo>
                  <a:lnTo>
                    <a:pt x="1262750" y="357605"/>
                  </a:lnTo>
                  <a:lnTo>
                    <a:pt x="1282458" y="398245"/>
                  </a:lnTo>
                  <a:lnTo>
                    <a:pt x="1299444" y="440358"/>
                  </a:lnTo>
                  <a:lnTo>
                    <a:pt x="1313597" y="483829"/>
                  </a:lnTo>
                  <a:lnTo>
                    <a:pt x="1324801" y="528546"/>
                  </a:lnTo>
                  <a:lnTo>
                    <a:pt x="1332945" y="574395"/>
                  </a:lnTo>
                  <a:lnTo>
                    <a:pt x="1337914" y="621262"/>
                  </a:lnTo>
                  <a:lnTo>
                    <a:pt x="1339596" y="669036"/>
                  </a:lnTo>
                  <a:lnTo>
                    <a:pt x="1337914" y="716809"/>
                  </a:lnTo>
                  <a:lnTo>
                    <a:pt x="1332945" y="763676"/>
                  </a:lnTo>
                  <a:lnTo>
                    <a:pt x="1324801" y="809525"/>
                  </a:lnTo>
                  <a:lnTo>
                    <a:pt x="1313597" y="854242"/>
                  </a:lnTo>
                  <a:lnTo>
                    <a:pt x="1299444" y="897713"/>
                  </a:lnTo>
                  <a:lnTo>
                    <a:pt x="1282458" y="939826"/>
                  </a:lnTo>
                  <a:lnTo>
                    <a:pt x="1262750" y="980466"/>
                  </a:lnTo>
                  <a:lnTo>
                    <a:pt x="1240434" y="1019521"/>
                  </a:lnTo>
                  <a:lnTo>
                    <a:pt x="1215624" y="1056878"/>
                  </a:lnTo>
                  <a:lnTo>
                    <a:pt x="1188432" y="1092423"/>
                  </a:lnTo>
                  <a:lnTo>
                    <a:pt x="1158973" y="1126042"/>
                  </a:lnTo>
                  <a:lnTo>
                    <a:pt x="1127359" y="1157623"/>
                  </a:lnTo>
                  <a:lnTo>
                    <a:pt x="1093703" y="1187052"/>
                  </a:lnTo>
                  <a:lnTo>
                    <a:pt x="1058120" y="1214217"/>
                  </a:lnTo>
                  <a:lnTo>
                    <a:pt x="1020721" y="1239002"/>
                  </a:lnTo>
                  <a:lnTo>
                    <a:pt x="981621" y="1261296"/>
                  </a:lnTo>
                  <a:lnTo>
                    <a:pt x="940933" y="1280986"/>
                  </a:lnTo>
                  <a:lnTo>
                    <a:pt x="898770" y="1297956"/>
                  </a:lnTo>
                  <a:lnTo>
                    <a:pt x="855246" y="1312096"/>
                  </a:lnTo>
                  <a:lnTo>
                    <a:pt x="810473" y="1323290"/>
                  </a:lnTo>
                  <a:lnTo>
                    <a:pt x="764565" y="1331426"/>
                  </a:lnTo>
                  <a:lnTo>
                    <a:pt x="717636" y="1336391"/>
                  </a:lnTo>
                  <a:lnTo>
                    <a:pt x="669798" y="1338072"/>
                  </a:lnTo>
                  <a:lnTo>
                    <a:pt x="621959" y="1336391"/>
                  </a:lnTo>
                  <a:lnTo>
                    <a:pt x="575030" y="1331426"/>
                  </a:lnTo>
                  <a:lnTo>
                    <a:pt x="529122" y="1323290"/>
                  </a:lnTo>
                  <a:lnTo>
                    <a:pt x="484349" y="1312096"/>
                  </a:lnTo>
                  <a:lnTo>
                    <a:pt x="440825" y="1297956"/>
                  </a:lnTo>
                  <a:lnTo>
                    <a:pt x="398662" y="1280986"/>
                  </a:lnTo>
                  <a:lnTo>
                    <a:pt x="357974" y="1261296"/>
                  </a:lnTo>
                  <a:lnTo>
                    <a:pt x="318874" y="1239002"/>
                  </a:lnTo>
                  <a:lnTo>
                    <a:pt x="281475" y="1214217"/>
                  </a:lnTo>
                  <a:lnTo>
                    <a:pt x="245892" y="1187052"/>
                  </a:lnTo>
                  <a:lnTo>
                    <a:pt x="212236" y="1157623"/>
                  </a:lnTo>
                  <a:lnTo>
                    <a:pt x="180622" y="1126042"/>
                  </a:lnTo>
                  <a:lnTo>
                    <a:pt x="151163" y="1092423"/>
                  </a:lnTo>
                  <a:lnTo>
                    <a:pt x="123971" y="1056878"/>
                  </a:lnTo>
                  <a:lnTo>
                    <a:pt x="99161" y="1019521"/>
                  </a:lnTo>
                  <a:lnTo>
                    <a:pt x="76845" y="980466"/>
                  </a:lnTo>
                  <a:lnTo>
                    <a:pt x="57137" y="939826"/>
                  </a:lnTo>
                  <a:lnTo>
                    <a:pt x="40151" y="897713"/>
                  </a:lnTo>
                  <a:lnTo>
                    <a:pt x="25998" y="854242"/>
                  </a:lnTo>
                  <a:lnTo>
                    <a:pt x="14794" y="809525"/>
                  </a:lnTo>
                  <a:lnTo>
                    <a:pt x="6650" y="763676"/>
                  </a:lnTo>
                  <a:lnTo>
                    <a:pt x="1681" y="716809"/>
                  </a:lnTo>
                  <a:lnTo>
                    <a:pt x="0" y="669036"/>
                  </a:lnTo>
                  <a:close/>
                </a:path>
              </a:pathLst>
            </a:custGeom>
            <a:ln w="12192">
              <a:solidFill>
                <a:srgbClr val="0E6E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02323" y="4898136"/>
              <a:ext cx="1206246" cy="67741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592951" y="4965903"/>
            <a:ext cx="828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E6EC5"/>
                </a:solidFill>
                <a:latin typeface="Calibri"/>
                <a:cs typeface="Calibri"/>
              </a:rPr>
              <a:t>M</a:t>
            </a:r>
            <a:r>
              <a:rPr sz="2400" spc="-10" dirty="0">
                <a:solidFill>
                  <a:srgbClr val="0E6EC5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E6EC5"/>
                </a:solidFill>
                <a:latin typeface="Calibri"/>
                <a:cs typeface="Calibri"/>
              </a:rPr>
              <a:t>del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383243" y="3008502"/>
            <a:ext cx="988694" cy="1968500"/>
            <a:chOff x="7383243" y="3008502"/>
            <a:chExt cx="988694" cy="1968500"/>
          </a:xfrm>
        </p:grpSpPr>
        <p:sp>
          <p:nvSpPr>
            <p:cNvPr id="35" name="object 35"/>
            <p:cNvSpPr/>
            <p:nvPr/>
          </p:nvSpPr>
          <p:spPr>
            <a:xfrm>
              <a:off x="7412518" y="3014852"/>
              <a:ext cx="952500" cy="940435"/>
            </a:xfrm>
            <a:custGeom>
              <a:avLst/>
              <a:gdLst/>
              <a:ahLst/>
              <a:cxnLst/>
              <a:rect l="l" t="t" r="r" b="b"/>
              <a:pathLst>
                <a:path w="952500" h="940435">
                  <a:moveTo>
                    <a:pt x="753835" y="0"/>
                  </a:moveTo>
                  <a:lnTo>
                    <a:pt x="742405" y="109474"/>
                  </a:lnTo>
                  <a:lnTo>
                    <a:pt x="692180" y="117526"/>
                  </a:lnTo>
                  <a:lnTo>
                    <a:pt x="643104" y="128148"/>
                  </a:lnTo>
                  <a:lnTo>
                    <a:pt x="595252" y="141257"/>
                  </a:lnTo>
                  <a:lnTo>
                    <a:pt x="548695" y="156771"/>
                  </a:lnTo>
                  <a:lnTo>
                    <a:pt x="503508" y="174608"/>
                  </a:lnTo>
                  <a:lnTo>
                    <a:pt x="459763" y="194686"/>
                  </a:lnTo>
                  <a:lnTo>
                    <a:pt x="417534" y="216922"/>
                  </a:lnTo>
                  <a:lnTo>
                    <a:pt x="376893" y="241235"/>
                  </a:lnTo>
                  <a:lnTo>
                    <a:pt x="337915" y="267543"/>
                  </a:lnTo>
                  <a:lnTo>
                    <a:pt x="300671" y="295764"/>
                  </a:lnTo>
                  <a:lnTo>
                    <a:pt x="265236" y="325815"/>
                  </a:lnTo>
                  <a:lnTo>
                    <a:pt x="231682" y="357614"/>
                  </a:lnTo>
                  <a:lnTo>
                    <a:pt x="200083" y="391080"/>
                  </a:lnTo>
                  <a:lnTo>
                    <a:pt x="170512" y="426130"/>
                  </a:lnTo>
                  <a:lnTo>
                    <a:pt x="143042" y="462683"/>
                  </a:lnTo>
                  <a:lnTo>
                    <a:pt x="117746" y="500655"/>
                  </a:lnTo>
                  <a:lnTo>
                    <a:pt x="94698" y="539966"/>
                  </a:lnTo>
                  <a:lnTo>
                    <a:pt x="73970" y="580533"/>
                  </a:lnTo>
                  <a:lnTo>
                    <a:pt x="55636" y="622273"/>
                  </a:lnTo>
                  <a:lnTo>
                    <a:pt x="39769" y="665106"/>
                  </a:lnTo>
                  <a:lnTo>
                    <a:pt x="26442" y="708948"/>
                  </a:lnTo>
                  <a:lnTo>
                    <a:pt x="15728" y="753718"/>
                  </a:lnTo>
                  <a:lnTo>
                    <a:pt x="7701" y="799334"/>
                  </a:lnTo>
                  <a:lnTo>
                    <a:pt x="2434" y="845713"/>
                  </a:lnTo>
                  <a:lnTo>
                    <a:pt x="0" y="892774"/>
                  </a:lnTo>
                  <a:lnTo>
                    <a:pt x="471" y="940435"/>
                  </a:lnTo>
                  <a:lnTo>
                    <a:pt x="13536" y="894809"/>
                  </a:lnTo>
                  <a:lnTo>
                    <a:pt x="29268" y="850364"/>
                  </a:lnTo>
                  <a:lnTo>
                    <a:pt x="47581" y="807174"/>
                  </a:lnTo>
                  <a:lnTo>
                    <a:pt x="68389" y="765313"/>
                  </a:lnTo>
                  <a:lnTo>
                    <a:pt x="91603" y="724853"/>
                  </a:lnTo>
                  <a:lnTo>
                    <a:pt x="117138" y="685869"/>
                  </a:lnTo>
                  <a:lnTo>
                    <a:pt x="144908" y="648433"/>
                  </a:lnTo>
                  <a:lnTo>
                    <a:pt x="174824" y="612620"/>
                  </a:lnTo>
                  <a:lnTo>
                    <a:pt x="206801" y="578503"/>
                  </a:lnTo>
                  <a:lnTo>
                    <a:pt x="240751" y="546156"/>
                  </a:lnTo>
                  <a:lnTo>
                    <a:pt x="276589" y="515652"/>
                  </a:lnTo>
                  <a:lnTo>
                    <a:pt x="314227" y="487064"/>
                  </a:lnTo>
                  <a:lnTo>
                    <a:pt x="353578" y="460467"/>
                  </a:lnTo>
                  <a:lnTo>
                    <a:pt x="394557" y="435934"/>
                  </a:lnTo>
                  <a:lnTo>
                    <a:pt x="437075" y="413538"/>
                  </a:lnTo>
                  <a:lnTo>
                    <a:pt x="481047" y="393353"/>
                  </a:lnTo>
                  <a:lnTo>
                    <a:pt x="526386" y="375453"/>
                  </a:lnTo>
                  <a:lnTo>
                    <a:pt x="573004" y="359910"/>
                  </a:lnTo>
                  <a:lnTo>
                    <a:pt x="620816" y="346800"/>
                  </a:lnTo>
                  <a:lnTo>
                    <a:pt x="669734" y="336194"/>
                  </a:lnTo>
                  <a:lnTo>
                    <a:pt x="719672" y="328168"/>
                  </a:lnTo>
                  <a:lnTo>
                    <a:pt x="708242" y="437514"/>
                  </a:lnTo>
                  <a:lnTo>
                    <a:pt x="952463" y="215773"/>
                  </a:lnTo>
                  <a:lnTo>
                    <a:pt x="753835" y="0"/>
                  </a:lnTo>
                  <a:close/>
                </a:path>
              </a:pathLst>
            </a:custGeom>
            <a:solidFill>
              <a:srgbClr val="0E6E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389593" y="3845052"/>
              <a:ext cx="817244" cy="1125220"/>
            </a:xfrm>
            <a:custGeom>
              <a:avLst/>
              <a:gdLst/>
              <a:ahLst/>
              <a:cxnLst/>
              <a:rect l="l" t="t" r="r" b="b"/>
              <a:pathLst>
                <a:path w="817245" h="1125220">
                  <a:moveTo>
                    <a:pt x="26825" y="0"/>
                  </a:moveTo>
                  <a:lnTo>
                    <a:pt x="4092" y="218821"/>
                  </a:lnTo>
                  <a:lnTo>
                    <a:pt x="649" y="265210"/>
                  </a:lnTo>
                  <a:lnTo>
                    <a:pt x="0" y="311208"/>
                  </a:lnTo>
                  <a:lnTo>
                    <a:pt x="2076" y="356736"/>
                  </a:lnTo>
                  <a:lnTo>
                    <a:pt x="6811" y="401718"/>
                  </a:lnTo>
                  <a:lnTo>
                    <a:pt x="14140" y="446078"/>
                  </a:lnTo>
                  <a:lnTo>
                    <a:pt x="23993" y="489739"/>
                  </a:lnTo>
                  <a:lnTo>
                    <a:pt x="36306" y="532625"/>
                  </a:lnTo>
                  <a:lnTo>
                    <a:pt x="51011" y="574659"/>
                  </a:lnTo>
                  <a:lnTo>
                    <a:pt x="68041" y="615765"/>
                  </a:lnTo>
                  <a:lnTo>
                    <a:pt x="87330" y="655865"/>
                  </a:lnTo>
                  <a:lnTo>
                    <a:pt x="108811" y="694885"/>
                  </a:lnTo>
                  <a:lnTo>
                    <a:pt x="132417" y="732746"/>
                  </a:lnTo>
                  <a:lnTo>
                    <a:pt x="158081" y="769374"/>
                  </a:lnTo>
                  <a:lnTo>
                    <a:pt x="185737" y="804690"/>
                  </a:lnTo>
                  <a:lnTo>
                    <a:pt x="215317" y="838619"/>
                  </a:lnTo>
                  <a:lnTo>
                    <a:pt x="246756" y="871083"/>
                  </a:lnTo>
                  <a:lnTo>
                    <a:pt x="279986" y="902008"/>
                  </a:lnTo>
                  <a:lnTo>
                    <a:pt x="314940" y="931315"/>
                  </a:lnTo>
                  <a:lnTo>
                    <a:pt x="351552" y="958929"/>
                  </a:lnTo>
                  <a:lnTo>
                    <a:pt x="389755" y="984773"/>
                  </a:lnTo>
                  <a:lnTo>
                    <a:pt x="429482" y="1008770"/>
                  </a:lnTo>
                  <a:lnTo>
                    <a:pt x="470667" y="1030845"/>
                  </a:lnTo>
                  <a:lnTo>
                    <a:pt x="513242" y="1050919"/>
                  </a:lnTo>
                  <a:lnTo>
                    <a:pt x="557141" y="1068918"/>
                  </a:lnTo>
                  <a:lnTo>
                    <a:pt x="602298" y="1084764"/>
                  </a:lnTo>
                  <a:lnTo>
                    <a:pt x="648644" y="1098381"/>
                  </a:lnTo>
                  <a:lnTo>
                    <a:pt x="696114" y="1109693"/>
                  </a:lnTo>
                  <a:lnTo>
                    <a:pt x="744641" y="1118622"/>
                  </a:lnTo>
                  <a:lnTo>
                    <a:pt x="794159" y="1125093"/>
                  </a:lnTo>
                  <a:lnTo>
                    <a:pt x="816892" y="906272"/>
                  </a:lnTo>
                  <a:lnTo>
                    <a:pt x="767375" y="899814"/>
                  </a:lnTo>
                  <a:lnTo>
                    <a:pt x="718849" y="890896"/>
                  </a:lnTo>
                  <a:lnTo>
                    <a:pt x="671381" y="879596"/>
                  </a:lnTo>
                  <a:lnTo>
                    <a:pt x="625037" y="865989"/>
                  </a:lnTo>
                  <a:lnTo>
                    <a:pt x="579884" y="850152"/>
                  </a:lnTo>
                  <a:lnTo>
                    <a:pt x="535988" y="832161"/>
                  </a:lnTo>
                  <a:lnTo>
                    <a:pt x="493417" y="812093"/>
                  </a:lnTo>
                  <a:lnTo>
                    <a:pt x="452236" y="790026"/>
                  </a:lnTo>
                  <a:lnTo>
                    <a:pt x="412513" y="766034"/>
                  </a:lnTo>
                  <a:lnTo>
                    <a:pt x="374315" y="740194"/>
                  </a:lnTo>
                  <a:lnTo>
                    <a:pt x="337707" y="712584"/>
                  </a:lnTo>
                  <a:lnTo>
                    <a:pt x="302757" y="683279"/>
                  </a:lnTo>
                  <a:lnTo>
                    <a:pt x="269531" y="652357"/>
                  </a:lnTo>
                  <a:lnTo>
                    <a:pt x="238096" y="619893"/>
                  </a:lnTo>
                  <a:lnTo>
                    <a:pt x="208519" y="585964"/>
                  </a:lnTo>
                  <a:lnTo>
                    <a:pt x="180866" y="550647"/>
                  </a:lnTo>
                  <a:lnTo>
                    <a:pt x="155204" y="514018"/>
                  </a:lnTo>
                  <a:lnTo>
                    <a:pt x="131600" y="476154"/>
                  </a:lnTo>
                  <a:lnTo>
                    <a:pt x="110120" y="437130"/>
                  </a:lnTo>
                  <a:lnTo>
                    <a:pt x="90830" y="397025"/>
                  </a:lnTo>
                  <a:lnTo>
                    <a:pt x="73799" y="355914"/>
                  </a:lnTo>
                  <a:lnTo>
                    <a:pt x="59092" y="313874"/>
                  </a:lnTo>
                  <a:lnTo>
                    <a:pt x="46776" y="270981"/>
                  </a:lnTo>
                  <a:lnTo>
                    <a:pt x="36918" y="227311"/>
                  </a:lnTo>
                  <a:lnTo>
                    <a:pt x="29584" y="182942"/>
                  </a:lnTo>
                  <a:lnTo>
                    <a:pt x="24841" y="137950"/>
                  </a:lnTo>
                  <a:lnTo>
                    <a:pt x="22755" y="92411"/>
                  </a:lnTo>
                  <a:lnTo>
                    <a:pt x="23394" y="46402"/>
                  </a:lnTo>
                  <a:lnTo>
                    <a:pt x="26825" y="0"/>
                  </a:lnTo>
                  <a:close/>
                </a:path>
              </a:pathLst>
            </a:custGeom>
            <a:solidFill>
              <a:srgbClr val="0C58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389593" y="3014852"/>
              <a:ext cx="975994" cy="1955800"/>
            </a:xfrm>
            <a:custGeom>
              <a:avLst/>
              <a:gdLst/>
              <a:ahLst/>
              <a:cxnLst/>
              <a:rect l="l" t="t" r="r" b="b"/>
              <a:pathLst>
                <a:path w="975995" h="1955800">
                  <a:moveTo>
                    <a:pt x="26825" y="830199"/>
                  </a:moveTo>
                  <a:lnTo>
                    <a:pt x="23394" y="876601"/>
                  </a:lnTo>
                  <a:lnTo>
                    <a:pt x="22755" y="922610"/>
                  </a:lnTo>
                  <a:lnTo>
                    <a:pt x="24841" y="968149"/>
                  </a:lnTo>
                  <a:lnTo>
                    <a:pt x="29584" y="1013141"/>
                  </a:lnTo>
                  <a:lnTo>
                    <a:pt x="36918" y="1057510"/>
                  </a:lnTo>
                  <a:lnTo>
                    <a:pt x="46776" y="1101180"/>
                  </a:lnTo>
                  <a:lnTo>
                    <a:pt x="59092" y="1144073"/>
                  </a:lnTo>
                  <a:lnTo>
                    <a:pt x="73799" y="1186113"/>
                  </a:lnTo>
                  <a:lnTo>
                    <a:pt x="90830" y="1227224"/>
                  </a:lnTo>
                  <a:lnTo>
                    <a:pt x="110120" y="1267329"/>
                  </a:lnTo>
                  <a:lnTo>
                    <a:pt x="131600" y="1306353"/>
                  </a:lnTo>
                  <a:lnTo>
                    <a:pt x="155204" y="1344217"/>
                  </a:lnTo>
                  <a:lnTo>
                    <a:pt x="180866" y="1380846"/>
                  </a:lnTo>
                  <a:lnTo>
                    <a:pt x="208519" y="1416163"/>
                  </a:lnTo>
                  <a:lnTo>
                    <a:pt x="238096" y="1450092"/>
                  </a:lnTo>
                  <a:lnTo>
                    <a:pt x="269531" y="1482556"/>
                  </a:lnTo>
                  <a:lnTo>
                    <a:pt x="302757" y="1513478"/>
                  </a:lnTo>
                  <a:lnTo>
                    <a:pt x="337707" y="1542783"/>
                  </a:lnTo>
                  <a:lnTo>
                    <a:pt x="374315" y="1570393"/>
                  </a:lnTo>
                  <a:lnTo>
                    <a:pt x="412513" y="1596233"/>
                  </a:lnTo>
                  <a:lnTo>
                    <a:pt x="452236" y="1620225"/>
                  </a:lnTo>
                  <a:lnTo>
                    <a:pt x="493417" y="1642292"/>
                  </a:lnTo>
                  <a:lnTo>
                    <a:pt x="535988" y="1662360"/>
                  </a:lnTo>
                  <a:lnTo>
                    <a:pt x="579884" y="1680351"/>
                  </a:lnTo>
                  <a:lnTo>
                    <a:pt x="625037" y="1696188"/>
                  </a:lnTo>
                  <a:lnTo>
                    <a:pt x="671381" y="1709795"/>
                  </a:lnTo>
                  <a:lnTo>
                    <a:pt x="718849" y="1721095"/>
                  </a:lnTo>
                  <a:lnTo>
                    <a:pt x="767375" y="1730013"/>
                  </a:lnTo>
                  <a:lnTo>
                    <a:pt x="816892" y="1736471"/>
                  </a:lnTo>
                  <a:lnTo>
                    <a:pt x="794159" y="1955292"/>
                  </a:lnTo>
                  <a:lnTo>
                    <a:pt x="744641" y="1948821"/>
                  </a:lnTo>
                  <a:lnTo>
                    <a:pt x="696114" y="1939892"/>
                  </a:lnTo>
                  <a:lnTo>
                    <a:pt x="648644" y="1928580"/>
                  </a:lnTo>
                  <a:lnTo>
                    <a:pt x="602298" y="1914963"/>
                  </a:lnTo>
                  <a:lnTo>
                    <a:pt x="557141" y="1899117"/>
                  </a:lnTo>
                  <a:lnTo>
                    <a:pt x="513242" y="1881118"/>
                  </a:lnTo>
                  <a:lnTo>
                    <a:pt x="470667" y="1861044"/>
                  </a:lnTo>
                  <a:lnTo>
                    <a:pt x="429482" y="1838969"/>
                  </a:lnTo>
                  <a:lnTo>
                    <a:pt x="389755" y="1814972"/>
                  </a:lnTo>
                  <a:lnTo>
                    <a:pt x="351552" y="1789128"/>
                  </a:lnTo>
                  <a:lnTo>
                    <a:pt x="314940" y="1761514"/>
                  </a:lnTo>
                  <a:lnTo>
                    <a:pt x="279986" y="1732207"/>
                  </a:lnTo>
                  <a:lnTo>
                    <a:pt x="246756" y="1701282"/>
                  </a:lnTo>
                  <a:lnTo>
                    <a:pt x="215317" y="1668818"/>
                  </a:lnTo>
                  <a:lnTo>
                    <a:pt x="185737" y="1634889"/>
                  </a:lnTo>
                  <a:lnTo>
                    <a:pt x="158081" y="1599573"/>
                  </a:lnTo>
                  <a:lnTo>
                    <a:pt x="132417" y="1562945"/>
                  </a:lnTo>
                  <a:lnTo>
                    <a:pt x="108811" y="1525084"/>
                  </a:lnTo>
                  <a:lnTo>
                    <a:pt x="87330" y="1486064"/>
                  </a:lnTo>
                  <a:lnTo>
                    <a:pt x="68041" y="1445964"/>
                  </a:lnTo>
                  <a:lnTo>
                    <a:pt x="51011" y="1404858"/>
                  </a:lnTo>
                  <a:lnTo>
                    <a:pt x="36306" y="1362824"/>
                  </a:lnTo>
                  <a:lnTo>
                    <a:pt x="23993" y="1319938"/>
                  </a:lnTo>
                  <a:lnTo>
                    <a:pt x="14140" y="1276277"/>
                  </a:lnTo>
                  <a:lnTo>
                    <a:pt x="6811" y="1231917"/>
                  </a:lnTo>
                  <a:lnTo>
                    <a:pt x="2076" y="1186935"/>
                  </a:lnTo>
                  <a:lnTo>
                    <a:pt x="0" y="1141407"/>
                  </a:lnTo>
                  <a:lnTo>
                    <a:pt x="649" y="1095409"/>
                  </a:lnTo>
                  <a:lnTo>
                    <a:pt x="4092" y="1049020"/>
                  </a:lnTo>
                  <a:lnTo>
                    <a:pt x="26825" y="830199"/>
                  </a:lnTo>
                  <a:lnTo>
                    <a:pt x="33034" y="784151"/>
                  </a:lnTo>
                  <a:lnTo>
                    <a:pt x="41930" y="738959"/>
                  </a:lnTo>
                  <a:lnTo>
                    <a:pt x="53437" y="694696"/>
                  </a:lnTo>
                  <a:lnTo>
                    <a:pt x="67479" y="651434"/>
                  </a:lnTo>
                  <a:lnTo>
                    <a:pt x="83983" y="609248"/>
                  </a:lnTo>
                  <a:lnTo>
                    <a:pt x="102872" y="568209"/>
                  </a:lnTo>
                  <a:lnTo>
                    <a:pt x="124072" y="528393"/>
                  </a:lnTo>
                  <a:lnTo>
                    <a:pt x="147507" y="489871"/>
                  </a:lnTo>
                  <a:lnTo>
                    <a:pt x="173104" y="452718"/>
                  </a:lnTo>
                  <a:lnTo>
                    <a:pt x="200786" y="417007"/>
                  </a:lnTo>
                  <a:lnTo>
                    <a:pt x="230479" y="382810"/>
                  </a:lnTo>
                  <a:lnTo>
                    <a:pt x="262108" y="350202"/>
                  </a:lnTo>
                  <a:lnTo>
                    <a:pt x="295597" y="319255"/>
                  </a:lnTo>
                  <a:lnTo>
                    <a:pt x="330872" y="290044"/>
                  </a:lnTo>
                  <a:lnTo>
                    <a:pt x="367858" y="262640"/>
                  </a:lnTo>
                  <a:lnTo>
                    <a:pt x="406479" y="237118"/>
                  </a:lnTo>
                  <a:lnTo>
                    <a:pt x="446661" y="213551"/>
                  </a:lnTo>
                  <a:lnTo>
                    <a:pt x="488329" y="192012"/>
                  </a:lnTo>
                  <a:lnTo>
                    <a:pt x="531407" y="172574"/>
                  </a:lnTo>
                  <a:lnTo>
                    <a:pt x="575820" y="155311"/>
                  </a:lnTo>
                  <a:lnTo>
                    <a:pt x="621494" y="140296"/>
                  </a:lnTo>
                  <a:lnTo>
                    <a:pt x="668354" y="127603"/>
                  </a:lnTo>
                  <a:lnTo>
                    <a:pt x="716324" y="117304"/>
                  </a:lnTo>
                  <a:lnTo>
                    <a:pt x="765330" y="109474"/>
                  </a:lnTo>
                  <a:lnTo>
                    <a:pt x="776760" y="0"/>
                  </a:lnTo>
                  <a:lnTo>
                    <a:pt x="975388" y="215773"/>
                  </a:lnTo>
                  <a:lnTo>
                    <a:pt x="731167" y="437514"/>
                  </a:lnTo>
                  <a:lnTo>
                    <a:pt x="742597" y="328168"/>
                  </a:lnTo>
                  <a:lnTo>
                    <a:pt x="692658" y="336194"/>
                  </a:lnTo>
                  <a:lnTo>
                    <a:pt x="643740" y="346800"/>
                  </a:lnTo>
                  <a:lnTo>
                    <a:pt x="595929" y="359910"/>
                  </a:lnTo>
                  <a:lnTo>
                    <a:pt x="549310" y="375453"/>
                  </a:lnTo>
                  <a:lnTo>
                    <a:pt x="503972" y="393353"/>
                  </a:lnTo>
                  <a:lnTo>
                    <a:pt x="460000" y="413538"/>
                  </a:lnTo>
                  <a:lnTo>
                    <a:pt x="417481" y="435934"/>
                  </a:lnTo>
                  <a:lnTo>
                    <a:pt x="376503" y="460467"/>
                  </a:lnTo>
                  <a:lnTo>
                    <a:pt x="337151" y="487064"/>
                  </a:lnTo>
                  <a:lnTo>
                    <a:pt x="299514" y="515652"/>
                  </a:lnTo>
                  <a:lnTo>
                    <a:pt x="263676" y="546156"/>
                  </a:lnTo>
                  <a:lnTo>
                    <a:pt x="229725" y="578503"/>
                  </a:lnTo>
                  <a:lnTo>
                    <a:pt x="197749" y="612620"/>
                  </a:lnTo>
                  <a:lnTo>
                    <a:pt x="167832" y="648433"/>
                  </a:lnTo>
                  <a:lnTo>
                    <a:pt x="140063" y="685869"/>
                  </a:lnTo>
                  <a:lnTo>
                    <a:pt x="114528" y="724853"/>
                  </a:lnTo>
                  <a:lnTo>
                    <a:pt x="91313" y="765313"/>
                  </a:lnTo>
                  <a:lnTo>
                    <a:pt x="70506" y="807174"/>
                  </a:lnTo>
                  <a:lnTo>
                    <a:pt x="52193" y="850364"/>
                  </a:lnTo>
                  <a:lnTo>
                    <a:pt x="36460" y="894809"/>
                  </a:lnTo>
                  <a:lnTo>
                    <a:pt x="23396" y="940435"/>
                  </a:lnTo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82969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5" dirty="0"/>
              <a:t> </a:t>
            </a:r>
            <a:r>
              <a:rPr dirty="0"/>
              <a:t>–</a:t>
            </a:r>
            <a:r>
              <a:rPr spc="-10" dirty="0"/>
              <a:t> </a:t>
            </a:r>
            <a:r>
              <a:rPr spc="-5" dirty="0"/>
              <a:t>Moving </a:t>
            </a:r>
            <a:r>
              <a:rPr spc="-35" dirty="0"/>
              <a:t>Average</a:t>
            </a:r>
            <a:r>
              <a:rPr spc="-15" dirty="0"/>
              <a:t> </a:t>
            </a:r>
            <a:r>
              <a:rPr spc="-5" dirty="0"/>
              <a:t>model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53134" y="3452571"/>
            <a:ext cx="93726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S</a:t>
            </a:r>
            <a:r>
              <a:rPr sz="3200" b="1" spc="-40" dirty="0">
                <a:solidFill>
                  <a:srgbClr val="0E6EC5"/>
                </a:solidFill>
                <a:latin typeface="Calibri"/>
                <a:cs typeface="Calibri"/>
              </a:rPr>
              <a:t>t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e</a:t>
            </a:r>
            <a:r>
              <a:rPr sz="3200" b="1" spc="-25" dirty="0">
                <a:solidFill>
                  <a:srgbClr val="0E6EC5"/>
                </a:solidFill>
                <a:latin typeface="Calibri"/>
                <a:cs typeface="Calibri"/>
              </a:rPr>
              <a:t>p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0828" y="1355826"/>
            <a:ext cx="5975985" cy="368363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000" b="1" spc="-10" dirty="0">
                <a:latin typeface="Calibri"/>
                <a:cs typeface="Calibri"/>
              </a:rPr>
              <a:t>Step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Build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forecasting</a:t>
            </a:r>
            <a:r>
              <a:rPr sz="2000" spc="-5" dirty="0">
                <a:latin typeface="Calibri"/>
                <a:cs typeface="Calibri"/>
              </a:rPr>
              <a:t> model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(AR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Persistence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model)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sz="2000" b="1" spc="-10" dirty="0">
                <a:latin typeface="Calibri"/>
                <a:cs typeface="Calibri"/>
              </a:rPr>
              <a:t>Step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Find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residual/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Forecast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errors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sz="2000" b="1" spc="-10" dirty="0">
                <a:latin typeface="Calibri"/>
                <a:cs typeface="Calibri"/>
              </a:rPr>
              <a:t>Step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Calibri"/>
                <a:cs typeface="Calibri"/>
              </a:rPr>
              <a:t>Build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forecast</a:t>
            </a:r>
            <a:r>
              <a:rPr sz="2000" spc="-5" dirty="0">
                <a:latin typeface="Calibri"/>
                <a:cs typeface="Calibri"/>
              </a:rPr>
              <a:t> model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residuals</a:t>
            </a:r>
            <a:endParaRPr sz="200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5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sz="2000" b="1" spc="-10" dirty="0">
                <a:latin typeface="Calibri"/>
                <a:cs typeface="Calibri"/>
              </a:rPr>
              <a:t>Step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5" dirty="0">
                <a:latin typeface="Calibri"/>
                <a:cs typeface="Calibri"/>
              </a:rPr>
              <a:t>Use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forecasted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residuals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update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initial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forecast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0828" y="5623356"/>
            <a:ext cx="70338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Calibri"/>
                <a:cs typeface="Calibri"/>
              </a:rPr>
              <a:t>If initial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forecasting </a:t>
            </a:r>
            <a:r>
              <a:rPr sz="2000" b="1" dirty="0">
                <a:latin typeface="Calibri"/>
                <a:cs typeface="Calibri"/>
              </a:rPr>
              <a:t>model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 AR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technique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 </a:t>
            </a:r>
            <a:r>
              <a:rPr sz="2000" b="1" spc="-5" dirty="0">
                <a:latin typeface="Calibri"/>
                <a:cs typeface="Calibri"/>
              </a:rPr>
              <a:t>also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called ARMA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67416" y="265175"/>
            <a:ext cx="1624965" cy="914400"/>
          </a:xfrm>
          <a:custGeom>
            <a:avLst/>
            <a:gdLst/>
            <a:ahLst/>
            <a:cxnLst/>
            <a:rect l="l" t="t" r="r" b="b"/>
            <a:pathLst>
              <a:path w="1624965" h="914400">
                <a:moveTo>
                  <a:pt x="0" y="914400"/>
                </a:moveTo>
                <a:lnTo>
                  <a:pt x="1624584" y="914400"/>
                </a:lnTo>
                <a:lnTo>
                  <a:pt x="162458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82065" cy="1181100"/>
            <a:chOff x="0" y="0"/>
            <a:chExt cx="1282065" cy="1181100"/>
          </a:xfrm>
        </p:grpSpPr>
        <p:sp>
          <p:nvSpPr>
            <p:cNvPr id="4" name="object 4"/>
            <p:cNvSpPr/>
            <p:nvPr/>
          </p:nvSpPr>
          <p:spPr>
            <a:xfrm>
              <a:off x="313944" y="0"/>
              <a:ext cx="844550" cy="914400"/>
            </a:xfrm>
            <a:custGeom>
              <a:avLst/>
              <a:gdLst/>
              <a:ahLst/>
              <a:cxnLst/>
              <a:rect l="l" t="t" r="r" b="b"/>
              <a:pathLst>
                <a:path w="844550" h="914400">
                  <a:moveTo>
                    <a:pt x="844296" y="914400"/>
                  </a:moveTo>
                  <a:lnTo>
                    <a:pt x="422148" y="0"/>
                  </a:lnTo>
                  <a:lnTo>
                    <a:pt x="0" y="0"/>
                  </a:lnTo>
                  <a:lnTo>
                    <a:pt x="422148" y="914400"/>
                  </a:lnTo>
                  <a:lnTo>
                    <a:pt x="844296" y="91440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82065" cy="1179830"/>
            </a:xfrm>
            <a:custGeom>
              <a:avLst/>
              <a:gdLst/>
              <a:ahLst/>
              <a:cxnLst/>
              <a:rect l="l" t="t" r="r" b="b"/>
              <a:pathLst>
                <a:path w="1282065" h="1179830">
                  <a:moveTo>
                    <a:pt x="871728" y="914400"/>
                  </a:moveTo>
                  <a:lnTo>
                    <a:pt x="449580" y="0"/>
                  </a:lnTo>
                  <a:lnTo>
                    <a:pt x="0" y="0"/>
                  </a:lnTo>
                  <a:lnTo>
                    <a:pt x="0" y="914400"/>
                  </a:lnTo>
                  <a:lnTo>
                    <a:pt x="449580" y="914400"/>
                  </a:lnTo>
                  <a:lnTo>
                    <a:pt x="871728" y="914400"/>
                  </a:lnTo>
                  <a:close/>
                </a:path>
                <a:path w="1282065" h="1179830">
                  <a:moveTo>
                    <a:pt x="1281684" y="265176"/>
                  </a:moveTo>
                  <a:lnTo>
                    <a:pt x="859536" y="265176"/>
                  </a:lnTo>
                  <a:lnTo>
                    <a:pt x="1281684" y="1179576"/>
                  </a:lnTo>
                  <a:lnTo>
                    <a:pt x="1281684" y="265176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567416" y="266700"/>
            <a:ext cx="422275" cy="914400"/>
          </a:xfrm>
          <a:custGeom>
            <a:avLst/>
            <a:gdLst/>
            <a:ahLst/>
            <a:cxnLst/>
            <a:rect l="l" t="t" r="r" b="b"/>
            <a:pathLst>
              <a:path w="422275" h="914400">
                <a:moveTo>
                  <a:pt x="0" y="0"/>
                </a:moveTo>
                <a:lnTo>
                  <a:pt x="0" y="914400"/>
                </a:lnTo>
                <a:lnTo>
                  <a:pt x="422148" y="9144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01796" y="6356603"/>
            <a:ext cx="8490585" cy="365760"/>
          </a:xfrm>
          <a:custGeom>
            <a:avLst/>
            <a:gdLst/>
            <a:ahLst/>
            <a:cxnLst/>
            <a:rect l="l" t="t" r="r" b="b"/>
            <a:pathLst>
              <a:path w="8490585" h="365759">
                <a:moveTo>
                  <a:pt x="8490204" y="0"/>
                </a:moveTo>
                <a:lnTo>
                  <a:pt x="172212" y="0"/>
                </a:lnTo>
                <a:lnTo>
                  <a:pt x="0" y="0"/>
                </a:lnTo>
                <a:lnTo>
                  <a:pt x="172212" y="365760"/>
                </a:lnTo>
                <a:lnTo>
                  <a:pt x="172212" y="364236"/>
                </a:lnTo>
                <a:lnTo>
                  <a:pt x="8490204" y="364236"/>
                </a:lnTo>
                <a:lnTo>
                  <a:pt x="849020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81683" y="265175"/>
            <a:ext cx="9286240" cy="914400"/>
          </a:xfrm>
          <a:prstGeom prst="rect">
            <a:avLst/>
          </a:prstGeom>
          <a:solidFill>
            <a:srgbClr val="404040"/>
          </a:solidFill>
        </p:spPr>
        <p:txBody>
          <a:bodyPr vert="horz" wrap="square" lIns="0" tIns="533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420"/>
              </a:spcBef>
            </a:pPr>
            <a:r>
              <a:rPr spc="-5" dirty="0"/>
              <a:t>Time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spc="-10" dirty="0"/>
              <a:t>ACF</a:t>
            </a:r>
            <a:r>
              <a:rPr spc="-2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spc="-100" dirty="0"/>
              <a:t>PACF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10" name="object 10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43864" y="3452571"/>
            <a:ext cx="2325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ACF</a:t>
            </a:r>
            <a:r>
              <a:rPr sz="3200" b="1" spc="-4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and</a:t>
            </a:r>
            <a:r>
              <a:rPr sz="3200" b="1" spc="-5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65" dirty="0">
                <a:solidFill>
                  <a:srgbClr val="0E6EC5"/>
                </a:solidFill>
                <a:latin typeface="Calibri"/>
                <a:cs typeface="Calibri"/>
              </a:rPr>
              <a:t>PACF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30828" y="1475288"/>
            <a:ext cx="7762875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  <a:tabLst>
                <a:tab pos="469900" algn="l"/>
              </a:tabLst>
            </a:pPr>
            <a:r>
              <a:rPr sz="2000" b="1" spc="5" dirty="0">
                <a:latin typeface="Calibri"/>
                <a:cs typeface="Calibri"/>
              </a:rPr>
              <a:t>1.	</a:t>
            </a:r>
            <a:r>
              <a:rPr sz="2000" b="1" spc="-10" dirty="0">
                <a:latin typeface="Calibri"/>
                <a:cs typeface="Calibri"/>
              </a:rPr>
              <a:t>Correlation-</a:t>
            </a:r>
            <a:endParaRPr sz="20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libri"/>
                <a:cs typeface="Calibri"/>
              </a:rPr>
              <a:t>Relation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between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variables.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Measured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Pearson’s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Correlation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Coef.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30828" y="4219549"/>
            <a:ext cx="6768465" cy="1397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25525">
              <a:lnSpc>
                <a:spcPct val="150100"/>
              </a:lnSpc>
              <a:spcBef>
                <a:spcPts val="95"/>
              </a:spcBef>
            </a:pPr>
            <a:r>
              <a:rPr sz="2000" spc="-10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series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analysis,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instead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2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different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variables,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X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lagged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value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latin typeface="Calibri"/>
                <a:cs typeface="Calibri"/>
              </a:rPr>
              <a:t>So,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therefore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AutoCorrelation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=&gt;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Correlation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itself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3745357" y="2558923"/>
          <a:ext cx="8128633" cy="14833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49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7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Coef.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Relationship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Inference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E6E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+1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Positive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increases,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also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increases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Negative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increases,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decreases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Relationship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If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increases,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effect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on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D4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6205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5" dirty="0"/>
              <a:t> </a:t>
            </a:r>
            <a:r>
              <a:rPr dirty="0"/>
              <a:t>–</a:t>
            </a:r>
            <a:r>
              <a:rPr spc="-10" dirty="0"/>
              <a:t> ACF</a:t>
            </a:r>
            <a:r>
              <a:rPr spc="-2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100" dirty="0"/>
              <a:t>PACF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43864" y="3452571"/>
            <a:ext cx="23253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ACF</a:t>
            </a:r>
            <a:r>
              <a:rPr sz="3200" b="1" spc="-4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and</a:t>
            </a:r>
            <a:r>
              <a:rPr sz="3200" b="1" spc="-5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spc="-65" dirty="0">
                <a:solidFill>
                  <a:srgbClr val="0E6EC5"/>
                </a:solidFill>
                <a:latin typeface="Calibri"/>
                <a:cs typeface="Calibri"/>
              </a:rPr>
              <a:t>PACF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952" y="2076829"/>
            <a:ext cx="2037314" cy="26942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0403" y="2068439"/>
            <a:ext cx="2151509" cy="27580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83395" y="2062890"/>
            <a:ext cx="2113494" cy="276361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16882" y="1399413"/>
            <a:ext cx="3348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8590" algn="l"/>
              </a:tabLst>
            </a:pPr>
            <a:r>
              <a:rPr sz="2400" b="1" dirty="0">
                <a:solidFill>
                  <a:srgbClr val="0E6EC5"/>
                </a:solidFill>
                <a:latin typeface="Calibri"/>
                <a:cs typeface="Calibri"/>
              </a:rPr>
              <a:t>Lag</a:t>
            </a:r>
            <a:r>
              <a:rPr sz="2400" b="1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E6EC5"/>
                </a:solidFill>
                <a:latin typeface="Calibri"/>
                <a:cs typeface="Calibri"/>
              </a:rPr>
              <a:t>1	Lag</a:t>
            </a:r>
            <a:r>
              <a:rPr sz="2400" b="1" spc="-9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E6EC5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25710" y="1399413"/>
            <a:ext cx="672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E6EC5"/>
                </a:solidFill>
                <a:latin typeface="Calibri"/>
                <a:cs typeface="Calibri"/>
              </a:rPr>
              <a:t>Lag</a:t>
            </a:r>
            <a:r>
              <a:rPr sz="2400" b="1" spc="-9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E6EC5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0285" y="5048834"/>
            <a:ext cx="106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E6EC5"/>
                </a:solidFill>
                <a:latin typeface="Calibri"/>
                <a:cs typeface="Calibri"/>
              </a:rPr>
              <a:t>Correlation</a:t>
            </a:r>
            <a:endParaRPr sz="180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E6EC5"/>
                </a:solidFill>
                <a:latin typeface="Calibri"/>
                <a:cs typeface="Calibri"/>
              </a:rPr>
              <a:t>Coef</a:t>
            </a:r>
            <a:r>
              <a:rPr sz="18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EC5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EC5"/>
                </a:solidFill>
                <a:latin typeface="Calibri"/>
                <a:cs typeface="Calibri"/>
              </a:rPr>
              <a:t>0.8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6430" y="5048834"/>
            <a:ext cx="106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E6EC5"/>
                </a:solidFill>
                <a:latin typeface="Calibri"/>
                <a:cs typeface="Calibri"/>
              </a:rPr>
              <a:t>Correlation</a:t>
            </a:r>
            <a:endParaRPr sz="180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E6EC5"/>
                </a:solidFill>
                <a:latin typeface="Calibri"/>
                <a:cs typeface="Calibri"/>
              </a:rPr>
              <a:t>Coef</a:t>
            </a:r>
            <a:r>
              <a:rPr sz="18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EC5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EC5"/>
                </a:solidFill>
                <a:latin typeface="Calibri"/>
                <a:cs typeface="Calibri"/>
              </a:rPr>
              <a:t>0.6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29115" y="5048834"/>
            <a:ext cx="106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E6EC5"/>
                </a:solidFill>
                <a:latin typeface="Calibri"/>
                <a:cs typeface="Calibri"/>
              </a:rPr>
              <a:t>Correlation</a:t>
            </a:r>
            <a:endParaRPr sz="180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E6EC5"/>
                </a:solidFill>
                <a:latin typeface="Calibri"/>
                <a:cs typeface="Calibri"/>
              </a:rPr>
              <a:t>Coef</a:t>
            </a:r>
            <a:r>
              <a:rPr sz="18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EC5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EC5"/>
                </a:solidFill>
                <a:latin typeface="Calibri"/>
                <a:cs typeface="Calibri"/>
              </a:rPr>
              <a:t>0.4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6205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5" dirty="0"/>
              <a:t> </a:t>
            </a:r>
            <a:r>
              <a:rPr dirty="0"/>
              <a:t>–</a:t>
            </a:r>
            <a:r>
              <a:rPr spc="-10" dirty="0"/>
              <a:t> ACF</a:t>
            </a:r>
            <a:r>
              <a:rPr spc="-2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100" dirty="0"/>
              <a:t>PACF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3406140" y="1184289"/>
            <a:ext cx="5626735" cy="4218305"/>
            <a:chOff x="3406140" y="1184289"/>
            <a:chExt cx="5626735" cy="4218305"/>
          </a:xfrm>
        </p:grpSpPr>
        <p:sp>
          <p:nvSpPr>
            <p:cNvPr id="4" name="object 4"/>
            <p:cNvSpPr/>
            <p:nvPr/>
          </p:nvSpPr>
          <p:spPr>
            <a:xfrm>
              <a:off x="3425190" y="2114550"/>
              <a:ext cx="0" cy="3247390"/>
            </a:xfrm>
            <a:custGeom>
              <a:avLst/>
              <a:gdLst/>
              <a:ahLst/>
              <a:cxnLst/>
              <a:rect l="l" t="t" r="r" b="b"/>
              <a:pathLst>
                <a:path h="3247390">
                  <a:moveTo>
                    <a:pt x="0" y="0"/>
                  </a:moveTo>
                  <a:lnTo>
                    <a:pt x="0" y="3247136"/>
                  </a:lnTo>
                </a:path>
              </a:pathLst>
            </a:custGeom>
            <a:ln w="38100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4427" y="1184289"/>
              <a:ext cx="5608220" cy="4218288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54888" y="3452571"/>
            <a:ext cx="270129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Autocorrelation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64600" y="4048505"/>
            <a:ext cx="1192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5080" indent="-7366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E6EC5"/>
                </a:solidFill>
                <a:latin typeface="Calibri"/>
                <a:cs typeface="Calibri"/>
              </a:rPr>
              <a:t>Cone</a:t>
            </a:r>
            <a:r>
              <a:rPr sz="18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0E6EC5"/>
                </a:solidFill>
                <a:latin typeface="Calibri"/>
                <a:cs typeface="Calibri"/>
              </a:rPr>
              <a:t>of</a:t>
            </a:r>
            <a:r>
              <a:rPr sz="1800" spc="-5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EC5"/>
                </a:solidFill>
                <a:latin typeface="Calibri"/>
                <a:cs typeface="Calibri"/>
              </a:rPr>
              <a:t>95% </a:t>
            </a:r>
            <a:r>
              <a:rPr sz="1800" spc="-39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E6EC5"/>
                </a:solidFill>
                <a:latin typeface="Calibri"/>
                <a:cs typeface="Calibri"/>
              </a:rPr>
              <a:t>confidence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67759" y="5379516"/>
            <a:ext cx="7647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Lagged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values</a:t>
            </a:r>
            <a:r>
              <a:rPr sz="2000" dirty="0">
                <a:latin typeface="Calibri"/>
                <a:cs typeface="Calibri"/>
              </a:rPr>
              <a:t> with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correlation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coef.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outside</a:t>
            </a:r>
            <a:r>
              <a:rPr sz="2000" dirty="0">
                <a:latin typeface="Calibri"/>
                <a:cs typeface="Calibri"/>
              </a:rPr>
              <a:t> this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cone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MA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38200" y="673770"/>
            <a:ext cx="3220329" cy="2027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spc="-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Forecasting</a:t>
            </a:r>
            <a:r>
              <a:rPr lang="en-US" sz="5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spc="-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  <a:endParaRPr lang="en-US" sz="5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77963" y="2309944"/>
            <a:ext cx="0" cy="1713958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2672" y="3016307"/>
            <a:ext cx="1405620" cy="2711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04" defTabSz="475488">
              <a:spcBef>
                <a:spcPts val="55"/>
              </a:spcBef>
            </a:pPr>
            <a:r>
              <a:rPr lang="en-IN" sz="1664" b="1" kern="1200" spc="-5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Energy</a:t>
            </a:r>
            <a:r>
              <a:rPr lang="en-IN" sz="1664" b="1" kern="1200" spc="-39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64" b="1" kern="1200" spc="-3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Industry</a:t>
            </a:r>
            <a:endParaRPr lang="en-IN"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3784" y="2008711"/>
            <a:ext cx="3840016" cy="2315754"/>
          </a:xfrm>
          <a:prstGeom prst="rect">
            <a:avLst/>
          </a:prstGeom>
        </p:spPr>
      </p:pic>
      <p:sp>
        <p:nvSpPr>
          <p:cNvPr id="6" name="object 6"/>
          <p:cNvSpPr txBox="1">
            <a:spLocks/>
          </p:cNvSpPr>
          <p:nvPr/>
        </p:nvSpPr>
        <p:spPr>
          <a:xfrm>
            <a:off x="7513784" y="4560009"/>
            <a:ext cx="2171773" cy="1927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" defTabSz="475488">
              <a:lnSpc>
                <a:spcPts val="746"/>
              </a:lnSpc>
              <a:spcAft>
                <a:spcPts val="600"/>
              </a:spcAft>
            </a:pPr>
            <a:r>
              <a:rPr lang="en-IN" sz="936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Stamatics</a:t>
            </a:r>
            <a:endParaRPr spc="-1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6205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Time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5" dirty="0"/>
              <a:t> </a:t>
            </a:r>
            <a:r>
              <a:rPr dirty="0"/>
              <a:t>–</a:t>
            </a:r>
            <a:r>
              <a:rPr spc="-10" dirty="0"/>
              <a:t> ACF</a:t>
            </a:r>
            <a:r>
              <a:rPr spc="-25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spc="-100" dirty="0"/>
              <a:t>PACF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2087" y="3206318"/>
            <a:ext cx="27006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74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solidFill>
                  <a:srgbClr val="0E6EC5"/>
                </a:solidFill>
                <a:latin typeface="Calibri"/>
                <a:cs typeface="Calibri"/>
              </a:rPr>
              <a:t>Partial 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Au</a:t>
            </a:r>
            <a:r>
              <a:rPr sz="3200" b="1" spc="-40" dirty="0">
                <a:solidFill>
                  <a:srgbClr val="0E6EC5"/>
                </a:solidFill>
                <a:latin typeface="Calibri"/>
                <a:cs typeface="Calibri"/>
              </a:rPr>
              <a:t>t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ocor</a:t>
            </a:r>
            <a:r>
              <a:rPr sz="3200" b="1" spc="-30" dirty="0">
                <a:solidFill>
                  <a:srgbClr val="0E6EC5"/>
                </a:solidFill>
                <a:latin typeface="Calibri"/>
                <a:cs typeface="Calibri"/>
              </a:rPr>
              <a:t>r</a:t>
            </a:r>
            <a:r>
              <a:rPr sz="3200" b="1" spc="-5" dirty="0">
                <a:solidFill>
                  <a:srgbClr val="0E6EC5"/>
                </a:solidFill>
                <a:latin typeface="Calibri"/>
                <a:cs typeface="Calibri"/>
              </a:rPr>
              <a:t>el</a:t>
            </a:r>
            <a:r>
              <a:rPr sz="3200" b="1" spc="-40" dirty="0">
                <a:solidFill>
                  <a:srgbClr val="0E6EC5"/>
                </a:solidFill>
                <a:latin typeface="Calibri"/>
                <a:cs typeface="Calibri"/>
              </a:rPr>
              <a:t>a</a:t>
            </a:r>
            <a:r>
              <a:rPr sz="3200" b="1" dirty="0">
                <a:solidFill>
                  <a:srgbClr val="0E6EC5"/>
                </a:solidFill>
                <a:latin typeface="Calibri"/>
                <a:cs typeface="Calibri"/>
              </a:rPr>
              <a:t>tion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6952" y="2076829"/>
            <a:ext cx="2037314" cy="26942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0403" y="2068439"/>
            <a:ext cx="2151509" cy="27580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16882" y="1399413"/>
            <a:ext cx="33489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88590" algn="l"/>
              </a:tabLst>
            </a:pPr>
            <a:r>
              <a:rPr sz="2400" b="1" dirty="0">
                <a:solidFill>
                  <a:srgbClr val="0E6EC5"/>
                </a:solidFill>
                <a:latin typeface="Calibri"/>
                <a:cs typeface="Calibri"/>
              </a:rPr>
              <a:t>Lag</a:t>
            </a:r>
            <a:r>
              <a:rPr sz="2400" b="1" spc="-1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E6EC5"/>
                </a:solidFill>
                <a:latin typeface="Calibri"/>
                <a:cs typeface="Calibri"/>
              </a:rPr>
              <a:t>1	Lag</a:t>
            </a:r>
            <a:r>
              <a:rPr sz="2400" b="1" spc="-9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E6EC5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62261" y="1399413"/>
            <a:ext cx="1539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E6EC5"/>
                </a:solidFill>
                <a:latin typeface="Calibri"/>
                <a:cs typeface="Calibri"/>
              </a:rPr>
              <a:t>Lag</a:t>
            </a:r>
            <a:r>
              <a:rPr sz="2400" b="1" spc="-4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E6EC5"/>
                </a:solidFill>
                <a:latin typeface="Calibri"/>
                <a:cs typeface="Calibri"/>
              </a:rPr>
              <a:t>1</a:t>
            </a:r>
            <a:r>
              <a:rPr sz="2400" b="1" spc="-4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E6EC5"/>
                </a:solidFill>
                <a:latin typeface="Calibri"/>
                <a:cs typeface="Calibri"/>
              </a:rPr>
              <a:t>–Lag</a:t>
            </a:r>
            <a:r>
              <a:rPr sz="2400" b="1" spc="-35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E6EC5"/>
                </a:solidFill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0285" y="5048834"/>
            <a:ext cx="106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E6EC5"/>
                </a:solidFill>
                <a:latin typeface="Calibri"/>
                <a:cs typeface="Calibri"/>
              </a:rPr>
              <a:t>Correlation</a:t>
            </a:r>
            <a:endParaRPr sz="180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E6EC5"/>
                </a:solidFill>
                <a:latin typeface="Calibri"/>
                <a:cs typeface="Calibri"/>
              </a:rPr>
              <a:t>Coef</a:t>
            </a:r>
            <a:r>
              <a:rPr sz="18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EC5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EC5"/>
                </a:solidFill>
                <a:latin typeface="Calibri"/>
                <a:cs typeface="Calibri"/>
              </a:rPr>
              <a:t>0.8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6430" y="5048834"/>
            <a:ext cx="106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E6EC5"/>
                </a:solidFill>
                <a:latin typeface="Calibri"/>
                <a:cs typeface="Calibri"/>
              </a:rPr>
              <a:t>Correlation</a:t>
            </a:r>
            <a:endParaRPr sz="180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E6EC5"/>
                </a:solidFill>
                <a:latin typeface="Calibri"/>
                <a:cs typeface="Calibri"/>
              </a:rPr>
              <a:t>Coef</a:t>
            </a:r>
            <a:r>
              <a:rPr sz="18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EC5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EC5"/>
                </a:solidFill>
                <a:latin typeface="Calibri"/>
                <a:cs typeface="Calibri"/>
              </a:rPr>
              <a:t>0.6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29115" y="5048834"/>
            <a:ext cx="10661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E6EC5"/>
                </a:solidFill>
                <a:latin typeface="Calibri"/>
                <a:cs typeface="Calibri"/>
              </a:rPr>
              <a:t>Correlation</a:t>
            </a:r>
            <a:endParaRPr sz="180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solidFill>
                  <a:srgbClr val="0E6EC5"/>
                </a:solidFill>
                <a:latin typeface="Calibri"/>
                <a:cs typeface="Calibri"/>
              </a:rPr>
              <a:t>Coef</a:t>
            </a:r>
            <a:r>
              <a:rPr sz="1800" spc="-3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EC5"/>
                </a:solidFill>
                <a:latin typeface="Calibri"/>
                <a:cs typeface="Calibri"/>
              </a:rPr>
              <a:t>=</a:t>
            </a:r>
            <a:r>
              <a:rPr sz="1800" spc="-20" dirty="0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E6EC5"/>
                </a:solidFill>
                <a:latin typeface="Calibri"/>
                <a:cs typeface="Calibri"/>
              </a:rPr>
              <a:t>0.8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71204" y="2078915"/>
            <a:ext cx="2569821" cy="273235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62058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/>
              <a:t>Time</a:t>
            </a:r>
            <a:r>
              <a:rPr lang="en-IN" spc="-15"/>
              <a:t> </a:t>
            </a:r>
            <a:r>
              <a:rPr lang="en-IN" spc="-5"/>
              <a:t>Series</a:t>
            </a:r>
            <a:r>
              <a:rPr lang="en-IN" spc="5"/>
              <a:t> </a:t>
            </a:r>
            <a:r>
              <a:rPr lang="en-IN"/>
              <a:t>–</a:t>
            </a:r>
            <a:r>
              <a:rPr lang="en-IN" spc="-10"/>
              <a:t> ACF</a:t>
            </a:r>
            <a:r>
              <a:rPr lang="en-IN" spc="-25"/>
              <a:t> </a:t>
            </a:r>
            <a:r>
              <a:rPr lang="en-IN"/>
              <a:t>and</a:t>
            </a:r>
            <a:r>
              <a:rPr lang="en-IN" spc="-10"/>
              <a:t> </a:t>
            </a:r>
            <a:r>
              <a:rPr lang="en-IN" spc="-100"/>
              <a:t>PACF</a:t>
            </a:r>
            <a:endParaRPr lang="en-IN" spc="-100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2087" y="3206318"/>
            <a:ext cx="2700655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787400">
              <a:lnSpc>
                <a:spcPct val="100000"/>
              </a:lnSpc>
              <a:spcBef>
                <a:spcPts val="105"/>
              </a:spcBef>
            </a:pPr>
            <a:r>
              <a:rPr lang="en-IN" sz="3200" b="1" spc="-10">
                <a:solidFill>
                  <a:srgbClr val="0E6EC5"/>
                </a:solidFill>
                <a:latin typeface="Calibri"/>
                <a:cs typeface="Calibri"/>
              </a:rPr>
              <a:t>Partial </a:t>
            </a:r>
            <a:r>
              <a:rPr lang="en-IN" sz="3200" b="1" spc="-5">
                <a:solidFill>
                  <a:srgbClr val="0E6EC5"/>
                </a:solidFill>
                <a:latin typeface="Calibri"/>
                <a:cs typeface="Calibri"/>
              </a:rPr>
              <a:t> </a:t>
            </a:r>
            <a:r>
              <a:rPr lang="en-IN" sz="3200" b="1">
                <a:solidFill>
                  <a:srgbClr val="0E6EC5"/>
                </a:solidFill>
                <a:latin typeface="Calibri"/>
                <a:cs typeface="Calibri"/>
              </a:rPr>
              <a:t>Au</a:t>
            </a:r>
            <a:r>
              <a:rPr lang="en-IN" sz="3200" b="1" spc="-40">
                <a:solidFill>
                  <a:srgbClr val="0E6EC5"/>
                </a:solidFill>
                <a:latin typeface="Calibri"/>
                <a:cs typeface="Calibri"/>
              </a:rPr>
              <a:t>t</a:t>
            </a:r>
            <a:r>
              <a:rPr lang="en-IN" sz="3200" b="1">
                <a:solidFill>
                  <a:srgbClr val="0E6EC5"/>
                </a:solidFill>
                <a:latin typeface="Calibri"/>
                <a:cs typeface="Calibri"/>
              </a:rPr>
              <a:t>ocor</a:t>
            </a:r>
            <a:r>
              <a:rPr lang="en-IN" sz="3200" b="1" spc="-30">
                <a:solidFill>
                  <a:srgbClr val="0E6EC5"/>
                </a:solidFill>
                <a:latin typeface="Calibri"/>
                <a:cs typeface="Calibri"/>
              </a:rPr>
              <a:t>r</a:t>
            </a:r>
            <a:r>
              <a:rPr lang="en-IN" sz="3200" b="1" spc="-5">
                <a:solidFill>
                  <a:srgbClr val="0E6EC5"/>
                </a:solidFill>
                <a:latin typeface="Calibri"/>
                <a:cs typeface="Calibri"/>
              </a:rPr>
              <a:t>el</a:t>
            </a:r>
            <a:r>
              <a:rPr lang="en-IN" sz="3200" b="1" spc="-40">
                <a:solidFill>
                  <a:srgbClr val="0E6EC5"/>
                </a:solidFill>
                <a:latin typeface="Calibri"/>
                <a:cs typeface="Calibri"/>
              </a:rPr>
              <a:t>a</a:t>
            </a:r>
            <a:r>
              <a:rPr lang="en-IN" sz="3200" b="1">
                <a:solidFill>
                  <a:srgbClr val="0E6EC5"/>
                </a:solidFill>
                <a:latin typeface="Calibri"/>
                <a:cs typeface="Calibri"/>
              </a:rPr>
              <a:t>tion</a:t>
            </a:r>
            <a:endParaRPr lang="en-IN"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8783" y="1173623"/>
            <a:ext cx="5710357" cy="42960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72814" y="5164103"/>
            <a:ext cx="7226300" cy="93980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lang="en-IN" sz="2000">
                <a:latin typeface="Calibri"/>
                <a:cs typeface="Calibri"/>
              </a:rPr>
              <a:t>Lagged</a:t>
            </a:r>
            <a:r>
              <a:rPr lang="en-IN" sz="2000" spc="-30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values with</a:t>
            </a:r>
            <a:r>
              <a:rPr lang="en-IN" sz="2000" spc="15">
                <a:latin typeface="Calibri"/>
                <a:cs typeface="Calibri"/>
              </a:rPr>
              <a:t> </a:t>
            </a:r>
            <a:r>
              <a:rPr lang="en-IN" sz="2000" spc="-10">
                <a:latin typeface="Calibri"/>
                <a:cs typeface="Calibri"/>
              </a:rPr>
              <a:t>correlation</a:t>
            </a:r>
            <a:r>
              <a:rPr lang="en-IN" sz="2000" spc="15">
                <a:latin typeface="Calibri"/>
                <a:cs typeface="Calibri"/>
              </a:rPr>
              <a:t> </a:t>
            </a:r>
            <a:r>
              <a:rPr lang="en-IN" sz="2000" spc="-35">
                <a:latin typeface="Calibri"/>
                <a:cs typeface="Calibri"/>
              </a:rPr>
              <a:t>coef.</a:t>
            </a:r>
            <a:r>
              <a:rPr lang="en-IN" sz="2000" spc="-20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outside</a:t>
            </a:r>
            <a:r>
              <a:rPr lang="en-IN" sz="2000">
                <a:latin typeface="Calibri"/>
                <a:cs typeface="Calibri"/>
              </a:rPr>
              <a:t> this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cone</a:t>
            </a:r>
            <a:r>
              <a:rPr lang="en-IN" sz="2000" spc="440">
                <a:latin typeface="Calibri"/>
                <a:cs typeface="Calibri"/>
              </a:rPr>
              <a:t> </a:t>
            </a:r>
            <a:r>
              <a:rPr lang="en-IN" sz="2000">
                <a:latin typeface="Calibri"/>
                <a:cs typeface="Calibri"/>
              </a:rPr>
              <a:t>can</a:t>
            </a:r>
            <a:r>
              <a:rPr lang="en-IN" sz="2000" spc="-20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be</a:t>
            </a:r>
            <a:r>
              <a:rPr lang="en-IN" sz="2000">
                <a:latin typeface="Calibri"/>
                <a:cs typeface="Calibri"/>
              </a:rPr>
              <a:t> used</a:t>
            </a:r>
            <a:r>
              <a:rPr lang="en-IN" sz="2000" spc="-5">
                <a:latin typeface="Calibri"/>
                <a:cs typeface="Calibri"/>
              </a:rPr>
              <a:t> </a:t>
            </a:r>
            <a:r>
              <a:rPr lang="en-IN" sz="2000" spc="-20">
                <a:latin typeface="Calibri"/>
                <a:cs typeface="Calibri"/>
              </a:rPr>
              <a:t>for</a:t>
            </a:r>
            <a:endParaRPr lang="en-IN"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lang="en-IN" sz="2000" spc="-10">
                <a:latin typeface="Calibri"/>
                <a:cs typeface="Calibri"/>
              </a:rPr>
              <a:t>Autoregression</a:t>
            </a:r>
            <a:endParaRPr lang="en-IN"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678" y="305181"/>
            <a:ext cx="46691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5" dirty="0"/>
              <a:t>Time</a:t>
            </a:r>
            <a:r>
              <a:rPr lang="en-IN" spc="-30" dirty="0"/>
              <a:t> </a:t>
            </a:r>
            <a:r>
              <a:rPr lang="en-IN" spc="-5" dirty="0"/>
              <a:t>Series </a:t>
            </a:r>
            <a:r>
              <a:rPr lang="en-IN" dirty="0"/>
              <a:t>–</a:t>
            </a:r>
            <a:r>
              <a:rPr lang="en-IN" spc="-25" dirty="0"/>
              <a:t> </a:t>
            </a:r>
            <a:r>
              <a:rPr lang="en-IN" spc="-5" dirty="0"/>
              <a:t>ARIMA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60850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35"/>
              </a:lnSpc>
            </a:pPr>
            <a:r>
              <a:rPr lang="en-IN" spc="-15"/>
              <a:t>Stamatics</a:t>
            </a:r>
            <a:endParaRPr spc="-10" dirty="0"/>
          </a:p>
        </p:txBody>
      </p:sp>
      <p:sp>
        <p:nvSpPr>
          <p:cNvPr id="3" name="object 3"/>
          <p:cNvSpPr/>
          <p:nvPr/>
        </p:nvSpPr>
        <p:spPr>
          <a:xfrm>
            <a:off x="3425190" y="2114550"/>
            <a:ext cx="0" cy="3247390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5974" y="3452571"/>
            <a:ext cx="12109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>
                <a:solidFill>
                  <a:srgbClr val="0E6EC5"/>
                </a:solidFill>
                <a:latin typeface="Calibri"/>
                <a:cs typeface="Calibri"/>
              </a:rPr>
              <a:t>ARI</a:t>
            </a:r>
            <a:r>
              <a:rPr lang="en-IN" sz="3200" b="1" spc="-15">
                <a:solidFill>
                  <a:srgbClr val="0E6EC5"/>
                </a:solidFill>
                <a:latin typeface="Calibri"/>
                <a:cs typeface="Calibri"/>
              </a:rPr>
              <a:t>M</a:t>
            </a:r>
            <a:r>
              <a:rPr lang="en-IN" sz="3200" b="1">
                <a:solidFill>
                  <a:srgbClr val="0E6EC5"/>
                </a:solidFill>
                <a:latin typeface="Calibri"/>
                <a:cs typeface="Calibri"/>
              </a:rPr>
              <a:t>A</a:t>
            </a:r>
            <a:endParaRPr lang="en-IN"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86208" y="2114550"/>
            <a:ext cx="6121646" cy="3706143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n-IN" sz="2000" b="1" spc="-10" dirty="0">
                <a:latin typeface="Calibri"/>
                <a:cs typeface="Calibri"/>
              </a:rPr>
              <a:t>Step</a:t>
            </a:r>
            <a:r>
              <a:rPr lang="en-IN" sz="2000" b="1" spc="-40" dirty="0">
                <a:latin typeface="Calibri"/>
                <a:cs typeface="Calibri"/>
              </a:rPr>
              <a:t> </a:t>
            </a:r>
            <a:r>
              <a:rPr lang="en-IN" sz="2000" b="1" dirty="0">
                <a:latin typeface="Calibri"/>
                <a:cs typeface="Calibri"/>
              </a:rPr>
              <a:t>1</a:t>
            </a:r>
            <a:endParaRPr lang="en-IN"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lang="en-IN" sz="2000" spc="-5" dirty="0">
                <a:latin typeface="Calibri"/>
                <a:cs typeface="Calibri"/>
              </a:rPr>
              <a:t>Use</a:t>
            </a:r>
            <a:r>
              <a:rPr lang="en-IN" sz="2000" spc="1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differencing</a:t>
            </a:r>
            <a:r>
              <a:rPr lang="en-IN" sz="2000" spc="5" dirty="0">
                <a:latin typeface="Calibri"/>
                <a:cs typeface="Calibri"/>
              </a:rPr>
              <a:t> </a:t>
            </a:r>
            <a:r>
              <a:rPr lang="en-IN" sz="2000" spc="-15" dirty="0">
                <a:latin typeface="Calibri"/>
                <a:cs typeface="Calibri"/>
              </a:rPr>
              <a:t>to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spc="-15" dirty="0">
                <a:latin typeface="Calibri"/>
                <a:cs typeface="Calibri"/>
              </a:rPr>
              <a:t>remove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trend</a:t>
            </a:r>
            <a:r>
              <a:rPr lang="en-IN" sz="2000" spc="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and </a:t>
            </a:r>
            <a:r>
              <a:rPr lang="en-IN" sz="2000" spc="-5" dirty="0">
                <a:latin typeface="Calibri"/>
                <a:cs typeface="Calibri"/>
              </a:rPr>
              <a:t>seasonality</a:t>
            </a:r>
            <a:endParaRPr lang="en-IN"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469900" algn="l"/>
                <a:tab pos="470534" algn="l"/>
              </a:tabLst>
            </a:pPr>
            <a:r>
              <a:rPr lang="en-IN" sz="2000" b="1" spc="-10" dirty="0">
                <a:latin typeface="Calibri"/>
                <a:cs typeface="Calibri"/>
              </a:rPr>
              <a:t>Step</a:t>
            </a:r>
            <a:r>
              <a:rPr lang="en-IN" sz="2000" b="1" spc="-40" dirty="0">
                <a:latin typeface="Calibri"/>
                <a:cs typeface="Calibri"/>
              </a:rPr>
              <a:t> </a:t>
            </a:r>
            <a:r>
              <a:rPr lang="en-IN" sz="2000" b="1" dirty="0">
                <a:latin typeface="Calibri"/>
                <a:cs typeface="Calibri"/>
              </a:rPr>
              <a:t>2</a:t>
            </a:r>
            <a:endParaRPr lang="en-IN"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lang="en-IN" sz="2000" spc="-5" dirty="0">
                <a:latin typeface="Calibri"/>
                <a:cs typeface="Calibri"/>
              </a:rPr>
              <a:t>Use </a:t>
            </a:r>
            <a:r>
              <a:rPr lang="en-IN" sz="2000" dirty="0">
                <a:latin typeface="Calibri"/>
                <a:cs typeface="Calibri"/>
              </a:rPr>
              <a:t>AR</a:t>
            </a:r>
            <a:r>
              <a:rPr lang="en-IN" sz="2000" spc="-10" dirty="0">
                <a:latin typeface="Calibri"/>
                <a:cs typeface="Calibri"/>
              </a:rPr>
              <a:t> </a:t>
            </a:r>
            <a:r>
              <a:rPr lang="en-IN" sz="2000" spc="-15" dirty="0">
                <a:latin typeface="Calibri"/>
                <a:cs typeface="Calibri"/>
              </a:rPr>
              <a:t>to</a:t>
            </a:r>
            <a:r>
              <a:rPr lang="en-IN" sz="2000" spc="-2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do</a:t>
            </a:r>
            <a:r>
              <a:rPr lang="en-IN" sz="2000" spc="-2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forecasting</a:t>
            </a:r>
            <a:endParaRPr lang="en-IN"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 startAt="3"/>
              <a:tabLst>
                <a:tab pos="469900" algn="l"/>
                <a:tab pos="470534" algn="l"/>
              </a:tabLst>
            </a:pPr>
            <a:r>
              <a:rPr lang="en-IN" sz="2000" b="1" spc="-10" dirty="0">
                <a:latin typeface="Calibri"/>
                <a:cs typeface="Calibri"/>
              </a:rPr>
              <a:t>Step</a:t>
            </a:r>
            <a:r>
              <a:rPr lang="en-IN" sz="2000" b="1" spc="-40" dirty="0">
                <a:latin typeface="Calibri"/>
                <a:cs typeface="Calibri"/>
              </a:rPr>
              <a:t> </a:t>
            </a:r>
            <a:r>
              <a:rPr lang="en-IN" sz="2000" b="1" dirty="0">
                <a:latin typeface="Calibri"/>
                <a:cs typeface="Calibri"/>
              </a:rPr>
              <a:t>3</a:t>
            </a:r>
            <a:endParaRPr lang="en-IN"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</a:pPr>
            <a:r>
              <a:rPr lang="en-IN" sz="2000" spc="-5" dirty="0">
                <a:latin typeface="Calibri"/>
                <a:cs typeface="Calibri"/>
              </a:rPr>
              <a:t>Use</a:t>
            </a:r>
            <a:r>
              <a:rPr lang="en-IN" sz="2000" spc="5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MA</a:t>
            </a:r>
            <a:r>
              <a:rPr lang="en-IN" sz="2000" spc="-5" dirty="0">
                <a:latin typeface="Calibri"/>
                <a:cs typeface="Calibri"/>
              </a:rPr>
              <a:t> on</a:t>
            </a:r>
            <a:r>
              <a:rPr lang="en-IN" sz="2000" spc="-2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residuals</a:t>
            </a:r>
            <a:r>
              <a:rPr lang="en-IN" sz="2000" spc="15" dirty="0">
                <a:latin typeface="Calibri"/>
                <a:cs typeface="Calibri"/>
              </a:rPr>
              <a:t> </a:t>
            </a:r>
            <a:r>
              <a:rPr lang="en-IN" sz="2000" spc="-15" dirty="0">
                <a:latin typeface="Calibri"/>
                <a:cs typeface="Calibri"/>
              </a:rPr>
              <a:t>to</a:t>
            </a:r>
            <a:r>
              <a:rPr lang="en-IN" sz="2000" spc="-10" dirty="0">
                <a:latin typeface="Calibri"/>
                <a:cs typeface="Calibri"/>
              </a:rPr>
              <a:t> update</a:t>
            </a:r>
            <a:r>
              <a:rPr lang="en-IN" sz="2000" dirty="0">
                <a:latin typeface="Calibri"/>
                <a:cs typeface="Calibri"/>
              </a:rPr>
              <a:t> the </a:t>
            </a:r>
            <a:r>
              <a:rPr lang="en-IN" sz="2000" spc="-15" dirty="0">
                <a:latin typeface="Calibri"/>
                <a:cs typeface="Calibri"/>
              </a:rPr>
              <a:t>forecast</a:t>
            </a:r>
            <a:endParaRPr lang="en-IN" sz="2000" dirty="0">
              <a:latin typeface="Calibri"/>
              <a:cs typeface="Calibri"/>
            </a:endParaRPr>
          </a:p>
          <a:p>
            <a:pPr marL="469900" indent="-457834">
              <a:lnSpc>
                <a:spcPct val="100000"/>
              </a:lnSpc>
              <a:spcBef>
                <a:spcPts val="1200"/>
              </a:spcBef>
              <a:buAutoNum type="arabicPeriod" startAt="4"/>
              <a:tabLst>
                <a:tab pos="469900" algn="l"/>
                <a:tab pos="470534" algn="l"/>
              </a:tabLst>
            </a:pPr>
            <a:r>
              <a:rPr lang="en-IN" sz="2000" b="1" spc="-10" dirty="0">
                <a:latin typeface="Calibri"/>
                <a:cs typeface="Calibri"/>
              </a:rPr>
              <a:t>Step</a:t>
            </a:r>
            <a:r>
              <a:rPr lang="en-IN" sz="2000" b="1" spc="-45" dirty="0">
                <a:latin typeface="Calibri"/>
                <a:cs typeface="Calibri"/>
              </a:rPr>
              <a:t> </a:t>
            </a:r>
            <a:r>
              <a:rPr lang="en-IN" sz="2000" b="1" dirty="0">
                <a:latin typeface="Calibri"/>
                <a:cs typeface="Calibri"/>
              </a:rPr>
              <a:t>4</a:t>
            </a:r>
            <a:endParaRPr lang="en-IN" sz="20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1205"/>
              </a:spcBef>
            </a:pPr>
            <a:r>
              <a:rPr lang="en-IN" sz="2000" dirty="0">
                <a:latin typeface="Calibri"/>
                <a:cs typeface="Calibri"/>
              </a:rPr>
              <a:t>Add</a:t>
            </a:r>
            <a:r>
              <a:rPr lang="en-IN" sz="2000" spc="-25" dirty="0">
                <a:latin typeface="Calibri"/>
                <a:cs typeface="Calibri"/>
              </a:rPr>
              <a:t> </a:t>
            </a:r>
            <a:r>
              <a:rPr lang="en-IN" sz="2000" spc="-30" dirty="0">
                <a:latin typeface="Calibri"/>
                <a:cs typeface="Calibri"/>
              </a:rPr>
              <a:t>Trend</a:t>
            </a:r>
            <a:r>
              <a:rPr lang="en-IN" sz="2000" dirty="0">
                <a:latin typeface="Calibri"/>
                <a:cs typeface="Calibri"/>
              </a:rPr>
              <a:t> and </a:t>
            </a:r>
            <a:r>
              <a:rPr lang="en-IN" sz="2000" spc="-5" dirty="0">
                <a:latin typeface="Calibri"/>
                <a:cs typeface="Calibri"/>
              </a:rPr>
              <a:t>Seasonality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spc="-10" dirty="0">
                <a:latin typeface="Calibri"/>
                <a:cs typeface="Calibri"/>
              </a:rPr>
              <a:t>to</a:t>
            </a:r>
            <a:r>
              <a:rPr lang="en-IN" sz="2000" spc="-5" dirty="0">
                <a:latin typeface="Calibri"/>
                <a:cs typeface="Calibri"/>
              </a:rPr>
              <a:t> get</a:t>
            </a:r>
            <a:r>
              <a:rPr lang="en-IN" sz="2000" spc="-10" dirty="0">
                <a:latin typeface="Calibri"/>
                <a:cs typeface="Calibri"/>
              </a:rPr>
              <a:t> </a:t>
            </a:r>
            <a:r>
              <a:rPr lang="en-IN" sz="2000" dirty="0">
                <a:latin typeface="Calibri"/>
                <a:cs typeface="Calibri"/>
              </a:rPr>
              <a:t>the</a:t>
            </a:r>
            <a:r>
              <a:rPr lang="en-IN" sz="2000" spc="-10" dirty="0">
                <a:latin typeface="Calibri"/>
                <a:cs typeface="Calibri"/>
              </a:rPr>
              <a:t> </a:t>
            </a:r>
            <a:r>
              <a:rPr lang="en-IN" sz="2000" spc="-15" dirty="0">
                <a:latin typeface="Calibri"/>
                <a:cs typeface="Calibri"/>
              </a:rPr>
              <a:t>forecasted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value</a:t>
            </a:r>
            <a:endParaRPr lang="en-IN"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468898-5A6E-4D55-85EC-308E785EE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  <a:prstGeom prst="rect">
            <a:avLst/>
          </a:prstGeom>
        </p:spPr>
        <p:txBody>
          <a:bodyPr vert="horz" lIns="0" tIns="12700" rIns="0" bIns="0" rtlCol="0">
            <a:normAutofit/>
          </a:bodyPr>
          <a:lstStyle/>
          <a:p>
            <a:pPr marL="12700">
              <a:spcBef>
                <a:spcPts val="100"/>
              </a:spcBef>
            </a:pPr>
            <a:r>
              <a:rPr lang="en-IN" sz="3600" spc="-5"/>
              <a:t>Time</a:t>
            </a:r>
            <a:r>
              <a:rPr lang="en-IN" sz="3600" spc="-30"/>
              <a:t> </a:t>
            </a:r>
            <a:r>
              <a:rPr lang="en-IN" sz="3600" spc="-5"/>
              <a:t>Series </a:t>
            </a:r>
            <a:r>
              <a:rPr lang="en-IN" sz="3600"/>
              <a:t>–</a:t>
            </a:r>
            <a:r>
              <a:rPr lang="en-IN" sz="3600" spc="-25"/>
              <a:t> </a:t>
            </a:r>
            <a:r>
              <a:rPr lang="en-IN" sz="3600" spc="-5"/>
              <a:t>ARIMA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E23A947-2D45-4208-AE2B-64948C87A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845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5BBB0F9-6A59-4D02-A9C7-A2D6516684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3090584" y="5758285"/>
            <a:ext cx="3408173" cy="3024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414" defTabSz="749808">
              <a:lnSpc>
                <a:spcPts val="1177"/>
              </a:lnSpc>
              <a:spcAft>
                <a:spcPts val="600"/>
              </a:spcAft>
            </a:pPr>
            <a:r>
              <a:rPr lang="en-IN" sz="1476" kern="1200" spc="-12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Stamatics</a:t>
            </a:r>
            <a:endParaRPr spc="-10"/>
          </a:p>
        </p:txBody>
      </p:sp>
      <p:sp>
        <p:nvSpPr>
          <p:cNvPr id="3" name="object 3"/>
          <p:cNvSpPr/>
          <p:nvPr/>
        </p:nvSpPr>
        <p:spPr>
          <a:xfrm>
            <a:off x="2582514" y="2244921"/>
            <a:ext cx="0" cy="2689722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9768" y="3353166"/>
            <a:ext cx="1485816" cy="4260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414" defTabSz="749808">
              <a:spcBef>
                <a:spcPts val="86"/>
              </a:spcBef>
            </a:pPr>
            <a:r>
              <a:rPr lang="en-IN" sz="2624" b="1" kern="1200" spc="-53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P</a:t>
            </a:r>
            <a:r>
              <a:rPr lang="en-IN" sz="2624" b="1" kern="1200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a</a:t>
            </a:r>
            <a:r>
              <a:rPr lang="en-IN" sz="2624" b="1" kern="1200" spc="-53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IN" sz="2624" b="1" kern="1200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am</a:t>
            </a:r>
            <a:r>
              <a:rPr lang="en-IN" sz="2624" b="1" kern="1200" spc="-21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IN" sz="2624" b="1" kern="1200" spc="-25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IN" sz="2624" b="1" kern="1200" spc="-4">
                <a:solidFill>
                  <a:srgbClr val="0E6EC5"/>
                </a:solidFill>
                <a:latin typeface="Calibri"/>
                <a:ea typeface="+mn-ea"/>
                <a:cs typeface="Calibri"/>
              </a:rPr>
              <a:t>er</a:t>
            </a:r>
            <a:endParaRPr lang="en-IN"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6756" y="1894571"/>
            <a:ext cx="1892538" cy="120040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47315" y="3151834"/>
            <a:ext cx="4185005" cy="232153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85318" indent="-374904" defTabSz="749808">
              <a:spcBef>
                <a:spcPts val="1062"/>
              </a:spcBef>
              <a:buAutoNum type="arabicPeriod"/>
              <a:tabLst>
                <a:tab pos="384797" algn="l"/>
                <a:tab pos="385318" algn="l"/>
              </a:tabLst>
            </a:pPr>
            <a:r>
              <a:rPr lang="en-IN" sz="1640" b="1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P</a:t>
            </a:r>
            <a:r>
              <a:rPr lang="en-IN" sz="1640" b="1" kern="1200" spc="-1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b="1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– </a:t>
            </a:r>
            <a:r>
              <a:rPr lang="en-IN" sz="1640" b="1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Order</a:t>
            </a:r>
            <a:r>
              <a:rPr lang="en-IN" sz="1640" b="1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b="1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of</a:t>
            </a:r>
            <a:r>
              <a:rPr lang="en-IN" sz="1640" b="1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autoregression</a:t>
            </a:r>
            <a:endParaRPr lang="en-IN" sz="1640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385318" defTabSz="749808">
              <a:spcBef>
                <a:spcPts val="984"/>
              </a:spcBef>
            </a:pPr>
            <a:r>
              <a:rPr lang="en-IN" sz="1640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how</a:t>
            </a:r>
            <a:r>
              <a:rPr lang="en-IN" sz="1640" kern="1200" spc="-2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many</a:t>
            </a:r>
            <a:r>
              <a:rPr lang="en-IN" sz="1640" kern="1200" spc="-2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lag</a:t>
            </a:r>
            <a:r>
              <a:rPr lang="en-IN" sz="1640" kern="1200" spc="-1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variables</a:t>
            </a:r>
            <a:r>
              <a:rPr lang="en-IN" sz="1640" kern="1200" spc="1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to</a:t>
            </a:r>
            <a:r>
              <a:rPr lang="en-IN" sz="1640" kern="1200" spc="-16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choose</a:t>
            </a:r>
          </a:p>
          <a:p>
            <a:pPr marL="385318" indent="-374904" defTabSz="749808">
              <a:spcBef>
                <a:spcPts val="984"/>
              </a:spcBef>
              <a:buAutoNum type="arabicPeriod" startAt="2"/>
              <a:tabLst>
                <a:tab pos="384797" algn="l"/>
                <a:tab pos="385318" algn="l"/>
              </a:tabLst>
            </a:pPr>
            <a:r>
              <a:rPr lang="en-IN" sz="1640" b="1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</a:t>
            </a:r>
            <a:r>
              <a:rPr lang="en-IN" sz="1640" b="1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b="1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–</a:t>
            </a:r>
            <a:r>
              <a:rPr lang="en-IN" sz="1640" b="1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b="1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Order</a:t>
            </a:r>
            <a:r>
              <a:rPr lang="en-IN" sz="1640" b="1" kern="1200" spc="-1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b="1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of</a:t>
            </a:r>
            <a:r>
              <a:rPr lang="en-IN" sz="1640" b="1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b="1" kern="1200" spc="-1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Integration</a:t>
            </a:r>
            <a:endParaRPr lang="en-IN" sz="1640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385318" defTabSz="749808">
              <a:spcBef>
                <a:spcPts val="984"/>
              </a:spcBef>
            </a:pPr>
            <a:r>
              <a:rPr lang="en-IN" sz="164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Number</a:t>
            </a:r>
            <a:r>
              <a:rPr lang="en-IN" sz="1640" kern="1200" spc="-16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of</a:t>
            </a:r>
            <a:r>
              <a:rPr lang="en-IN" sz="1640" kern="1200" spc="-16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differencing </a:t>
            </a:r>
            <a:r>
              <a:rPr lang="en-IN" sz="1640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needed</a:t>
            </a:r>
            <a:endParaRPr lang="en-IN" sz="1640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385318" indent="-374904" defTabSz="749808">
              <a:spcBef>
                <a:spcPts val="984"/>
              </a:spcBef>
              <a:buAutoNum type="arabicPeriod" startAt="3"/>
              <a:tabLst>
                <a:tab pos="384797" algn="l"/>
                <a:tab pos="385318" algn="l"/>
              </a:tabLst>
            </a:pPr>
            <a:r>
              <a:rPr lang="en-IN" sz="1640" b="1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Q</a:t>
            </a:r>
            <a:r>
              <a:rPr lang="en-IN" sz="1640" b="1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b="1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–</a:t>
            </a:r>
            <a:r>
              <a:rPr lang="en-IN" sz="1640" b="1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b="1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Order</a:t>
            </a:r>
            <a:r>
              <a:rPr lang="en-IN" sz="1640" b="1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b="1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of</a:t>
            </a:r>
            <a:r>
              <a:rPr lang="en-IN" sz="1640" b="1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b="1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Moving</a:t>
            </a:r>
            <a:r>
              <a:rPr lang="en-IN" sz="1640" b="1" kern="1200" spc="-2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Average</a:t>
            </a:r>
            <a:endParaRPr lang="en-IN" sz="1640" kern="1200">
              <a:solidFill>
                <a:schemeClr val="tx1"/>
              </a:solidFill>
              <a:latin typeface="Calibri"/>
              <a:ea typeface="+mn-ea"/>
              <a:cs typeface="Calibri"/>
            </a:endParaRPr>
          </a:p>
          <a:p>
            <a:pPr marL="385318" defTabSz="749808">
              <a:spcBef>
                <a:spcPts val="988"/>
              </a:spcBef>
            </a:pPr>
            <a:r>
              <a:rPr lang="en-IN" sz="1640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What </a:t>
            </a:r>
            <a:r>
              <a:rPr lang="en-IN" sz="164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is</a:t>
            </a:r>
            <a:r>
              <a:rPr lang="en-IN" sz="1640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kern="1200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the </a:t>
            </a:r>
            <a:r>
              <a:rPr lang="en-IN" sz="1640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window</a:t>
            </a:r>
            <a:r>
              <a:rPr lang="en-IN" sz="1640" kern="1200" spc="-21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kern="1200" spc="-1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size</a:t>
            </a:r>
            <a:r>
              <a:rPr lang="en-IN" sz="1640" kern="1200" spc="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kern="1200" spc="-12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for </a:t>
            </a:r>
            <a:r>
              <a:rPr lang="en-IN" sz="1640" kern="1200" spc="-4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Moving</a:t>
            </a:r>
            <a:r>
              <a:rPr lang="en-IN" sz="1640" kern="1200" spc="-8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640" kern="1200" spc="-16">
                <a:solidFill>
                  <a:schemeClr val="tx1"/>
                </a:solidFill>
                <a:latin typeface="Calibri"/>
                <a:ea typeface="+mn-ea"/>
                <a:cs typeface="Calibri"/>
              </a:rPr>
              <a:t>Average</a:t>
            </a:r>
            <a:endParaRPr lang="en-IN"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5217023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38200" y="673770"/>
            <a:ext cx="3220329" cy="2027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 spc="-2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Forecasting</a:t>
            </a:r>
            <a:r>
              <a:rPr lang="en-US" sz="5000" kern="1200" spc="-4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000" kern="1200" spc="-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Application</a:t>
            </a:r>
            <a:endParaRPr lang="en-US" sz="5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057720" y="2305214"/>
            <a:ext cx="0" cy="1730969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42672" y="3018588"/>
            <a:ext cx="1145743" cy="2738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731" defTabSz="484632">
              <a:spcBef>
                <a:spcPts val="56"/>
              </a:spcBef>
            </a:pPr>
            <a:r>
              <a:rPr lang="en-IN" sz="1696" b="1" kern="1200" spc="-3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Go</a:t>
            </a:r>
            <a:r>
              <a:rPr lang="en-IN" sz="1696" b="1" kern="1200" spc="-21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v</a:t>
            </a:r>
            <a:r>
              <a:rPr lang="en-IN" sz="1696" b="1" kern="1200" spc="-3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ernme</a:t>
            </a:r>
            <a:r>
              <a:rPr lang="en-IN" sz="1696" b="1" kern="1200" spc="-21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n</a:t>
            </a:r>
            <a:r>
              <a:rPr lang="en-IN" sz="1696" b="1" kern="1200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t</a:t>
            </a:r>
            <a:endParaRPr lang="en-IN"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04915" y="1989196"/>
            <a:ext cx="3848885" cy="2429330"/>
          </a:xfrm>
          <a:prstGeom prst="rect">
            <a:avLst/>
          </a:prstGeom>
        </p:spPr>
      </p:pic>
      <p:sp>
        <p:nvSpPr>
          <p:cNvPr id="6" name="object 6"/>
          <p:cNvSpPr txBox="1">
            <a:spLocks/>
          </p:cNvSpPr>
          <p:nvPr/>
        </p:nvSpPr>
        <p:spPr>
          <a:xfrm>
            <a:off x="7396874" y="4577611"/>
            <a:ext cx="2193328" cy="1946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731" defTabSz="484632">
              <a:lnSpc>
                <a:spcPts val="761"/>
              </a:lnSpc>
              <a:spcAft>
                <a:spcPts val="600"/>
              </a:spcAft>
            </a:pPr>
            <a:r>
              <a:rPr lang="en-IN" sz="954" kern="1200" spc="-8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Stamatics</a:t>
            </a:r>
            <a:endParaRPr spc="-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416EBC-B41E-4F8A-BE9F-07301B682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F79527-C7F1-4E06-8126-A8E8C5FE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868680" y="1719072"/>
            <a:ext cx="3103427" cy="35204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</a:t>
            </a:r>
            <a:r>
              <a:rPr lang="en-US" sz="36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986208-8A53-4E92-9197-6B57BCCB2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430310" y="2138952"/>
            <a:ext cx="0" cy="1945133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7448" y="2793085"/>
            <a:ext cx="1305757" cy="5998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493" marR="2997" indent="193319" defTabSz="539496">
              <a:spcBef>
                <a:spcPts val="62"/>
              </a:spcBef>
            </a:pPr>
            <a:r>
              <a:rPr lang="en-IN" sz="1888" b="1" kern="1200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Financial </a:t>
            </a:r>
            <a:r>
              <a:rPr lang="en-IN" sz="1888" b="1" kern="1200" spc="3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IN" sz="1888" b="1" kern="1200" spc="-3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O</a:t>
            </a:r>
            <a:r>
              <a:rPr lang="en-IN" sz="1888" b="1" kern="1200" spc="-18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r</a:t>
            </a:r>
            <a:r>
              <a:rPr lang="en-IN" sz="1888" b="1" kern="1200" spc="-32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g</a:t>
            </a:r>
            <a:r>
              <a:rPr lang="en-IN" sz="1888" b="1" kern="1200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ani</a:t>
            </a:r>
            <a:r>
              <a:rPr lang="en-IN" sz="1888" b="1" kern="1200" spc="-21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za</a:t>
            </a:r>
            <a:r>
              <a:rPr lang="en-IN" sz="1888" b="1" kern="1200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tion</a:t>
            </a:r>
            <a:endParaRPr lang="en-IN"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0366" y="1946796"/>
            <a:ext cx="5114810" cy="2240135"/>
          </a:xfrm>
          <a:prstGeom prst="rect">
            <a:avLst/>
          </a:prstGeom>
        </p:spPr>
      </p:pic>
      <p:sp>
        <p:nvSpPr>
          <p:cNvPr id="6" name="object 6"/>
          <p:cNvSpPr txBox="1">
            <a:spLocks/>
          </p:cNvSpPr>
          <p:nvPr/>
        </p:nvSpPr>
        <p:spPr>
          <a:xfrm>
            <a:off x="6811426" y="4692499"/>
            <a:ext cx="2464697" cy="218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" defTabSz="539496">
              <a:lnSpc>
                <a:spcPts val="847"/>
              </a:lnSpc>
              <a:spcAft>
                <a:spcPts val="600"/>
              </a:spcAft>
            </a:pPr>
            <a:r>
              <a:rPr lang="en-IN" sz="1062" kern="1200" spc="-9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Stamatics</a:t>
            </a:r>
            <a:endParaRPr spc="-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</a:t>
            </a:r>
            <a:r>
              <a:rPr lang="en-US" sz="4400" kern="1200" spc="-4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spc="-15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28592" y="2565923"/>
            <a:ext cx="0" cy="2608618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6662" y="3640996"/>
            <a:ext cx="1529769" cy="4126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160" defTabSz="731520">
              <a:spcBef>
                <a:spcPts val="84"/>
              </a:spcBef>
            </a:pPr>
            <a:r>
              <a:rPr lang="en-IN" sz="2560" b="1" kern="1200" spc="-4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Agriculture</a:t>
            </a:r>
            <a:endParaRPr lang="en-IN"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384" y="1926266"/>
            <a:ext cx="5950954" cy="3961589"/>
          </a:xfrm>
          <a:prstGeom prst="rect">
            <a:avLst/>
          </a:prstGeom>
        </p:spPr>
      </p:pic>
      <p:sp>
        <p:nvSpPr>
          <p:cNvPr id="6" name="object 6"/>
          <p:cNvSpPr txBox="1">
            <a:spLocks/>
          </p:cNvSpPr>
          <p:nvPr/>
        </p:nvSpPr>
        <p:spPr>
          <a:xfrm>
            <a:off x="4439707" y="5990486"/>
            <a:ext cx="3305405" cy="293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" defTabSz="731520">
              <a:lnSpc>
                <a:spcPts val="1148"/>
              </a:lnSpc>
              <a:spcAft>
                <a:spcPts val="600"/>
              </a:spcAft>
            </a:pPr>
            <a:r>
              <a:rPr lang="en-IN" sz="1440" kern="1200" spc="-12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Stamatics</a:t>
            </a:r>
            <a:endParaRPr spc="-1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841248" y="256032"/>
            <a:ext cx="10506456" cy="10149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kern="1200" spc="-2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Forecasting</a:t>
            </a:r>
            <a:r>
              <a:rPr lang="en-US" sz="4400" kern="1200" spc="-7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spc="-25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05079" y="2648646"/>
            <a:ext cx="0" cy="2550575"/>
          </a:xfrm>
          <a:custGeom>
            <a:avLst/>
            <a:gdLst/>
            <a:ahLst/>
            <a:cxnLst/>
            <a:rect l="l" t="t" r="r" b="b"/>
            <a:pathLst>
              <a:path h="3247390">
                <a:moveTo>
                  <a:pt x="0" y="0"/>
                </a:moveTo>
                <a:lnTo>
                  <a:pt x="0" y="3247136"/>
                </a:lnTo>
              </a:path>
            </a:pathLst>
          </a:custGeom>
          <a:ln w="38100">
            <a:solidFill>
              <a:srgbClr val="006FC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31586" y="3699799"/>
            <a:ext cx="736644" cy="4034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" defTabSz="713232">
              <a:spcBef>
                <a:spcPts val="82"/>
              </a:spcBef>
            </a:pPr>
            <a:r>
              <a:rPr lang="en-IN" sz="2496" b="1" kern="1200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S</a:t>
            </a:r>
            <a:r>
              <a:rPr lang="en-IN" sz="2496" b="1" kern="1200" spc="-27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t</a:t>
            </a:r>
            <a:r>
              <a:rPr lang="en-IN" sz="2496" b="1" kern="1200" spc="-4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e</a:t>
            </a:r>
            <a:r>
              <a:rPr lang="en-IN" sz="2496" b="1" kern="1200" spc="-20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p</a:t>
            </a:r>
            <a:r>
              <a:rPr lang="en-IN" sz="2496" b="1" kern="1200">
                <a:solidFill>
                  <a:srgbClr val="0056AA"/>
                </a:solidFill>
                <a:latin typeface="Calibri"/>
                <a:ea typeface="+mn-ea"/>
                <a:cs typeface="Calibri"/>
              </a:rPr>
              <a:t>s</a:t>
            </a:r>
            <a:endParaRPr lang="en-IN"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9789" y="1926266"/>
            <a:ext cx="2610624" cy="3993142"/>
          </a:xfrm>
          <a:prstGeom prst="rect">
            <a:avLst/>
          </a:prstGeom>
        </p:spPr>
      </p:pic>
      <p:sp>
        <p:nvSpPr>
          <p:cNvPr id="6" name="object 6"/>
          <p:cNvSpPr txBox="1">
            <a:spLocks/>
          </p:cNvSpPr>
          <p:nvPr/>
        </p:nvSpPr>
        <p:spPr>
          <a:xfrm>
            <a:off x="5404821" y="5997012"/>
            <a:ext cx="3231860" cy="286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906" defTabSz="713232">
              <a:lnSpc>
                <a:spcPts val="1119"/>
              </a:lnSpc>
              <a:spcAft>
                <a:spcPts val="600"/>
              </a:spcAft>
            </a:pPr>
            <a:r>
              <a:rPr lang="en-IN" sz="1404" kern="1200" spc="-12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Stamatics</a:t>
            </a:r>
            <a:endParaRPr spc="-1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{06BED3C0-2788-D246-B134-D24DE5EDEFF7}tf10001070</Template>
  <TotalTime>356</TotalTime>
  <Words>2395</Words>
  <Application>Microsoft Macintosh PowerPoint</Application>
  <PresentationFormat>Widescreen</PresentationFormat>
  <Paragraphs>617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Arial MT</vt:lpstr>
      <vt:lpstr>Calibri</vt:lpstr>
      <vt:lpstr>Calibri Light</vt:lpstr>
      <vt:lpstr>Cambria Math</vt:lpstr>
      <vt:lpstr>Helvetica Neue Medium</vt:lpstr>
      <vt:lpstr>Office Theme</vt:lpstr>
      <vt:lpstr>Forecasting Using Time Series</vt:lpstr>
      <vt:lpstr>Time Series and Forecasting</vt:lpstr>
      <vt:lpstr>Time Series and Forecasting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Forecasting Process</vt:lpstr>
      <vt:lpstr>PowerPoint Presentation</vt:lpstr>
      <vt:lpstr>Forecasting Process</vt:lpstr>
      <vt:lpstr>Forecasting Process</vt:lpstr>
      <vt:lpstr>PowerPoint Presentation</vt:lpstr>
      <vt:lpstr>Forecasting Horizon</vt:lpstr>
      <vt:lpstr>Forecasting</vt:lpstr>
      <vt:lpstr>Visualizing Time Series</vt:lpstr>
      <vt:lpstr>Visualizing Time Series</vt:lpstr>
      <vt:lpstr>Visualizing Time Series</vt:lpstr>
      <vt:lpstr>Visualizing Time Series</vt:lpstr>
      <vt:lpstr>Visualizing Time Series</vt:lpstr>
      <vt:lpstr>Time Series – Feature Engineering</vt:lpstr>
      <vt:lpstr>Time Series – Feature Engineering</vt:lpstr>
      <vt:lpstr>Time Series – Feature Engineering</vt:lpstr>
      <vt:lpstr>Time Series – Feature Engineering</vt:lpstr>
      <vt:lpstr>Time Series – Resampling</vt:lpstr>
      <vt:lpstr>Resampling</vt:lpstr>
      <vt:lpstr>Resampling</vt:lpstr>
      <vt:lpstr>Power Transformation</vt:lpstr>
      <vt:lpstr>Power Transformation</vt:lpstr>
      <vt:lpstr>Time Series – Moving Average</vt:lpstr>
      <vt:lpstr>Time Series – Moving Average</vt:lpstr>
      <vt:lpstr>PowerPoint Presentation</vt:lpstr>
      <vt:lpstr>Time Series – Moving Average</vt:lpstr>
      <vt:lpstr>Time Series – Moving Average</vt:lpstr>
      <vt:lpstr>Time Series – White Noise</vt:lpstr>
      <vt:lpstr>Time Series – White Noise</vt:lpstr>
      <vt:lpstr>Time Series – Random Walk</vt:lpstr>
      <vt:lpstr>Time Series – Random Walk</vt:lpstr>
      <vt:lpstr>Time Series – Smoothing</vt:lpstr>
      <vt:lpstr>Time Series – Differencing</vt:lpstr>
      <vt:lpstr>Time Series – Differencing</vt:lpstr>
      <vt:lpstr>Time Series – Auto regression model</vt:lpstr>
      <vt:lpstr>Time Series – Auto regression model</vt:lpstr>
      <vt:lpstr>PowerPoint Presentation</vt:lpstr>
      <vt:lpstr>Time Series – Moving Average model</vt:lpstr>
      <vt:lpstr>Time Series – ACF and PACF</vt:lpstr>
      <vt:lpstr>Time Series – ACF and PACF</vt:lpstr>
      <vt:lpstr>Time Series – ACF and PACF</vt:lpstr>
      <vt:lpstr>Time Series – ACF and PACF</vt:lpstr>
      <vt:lpstr>Time Series – ACF and PACF</vt:lpstr>
      <vt:lpstr>Time Series – ARIMA</vt:lpstr>
      <vt:lpstr>Time Series – ARIMA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Start-tech academy(Pukhraj Parikh, Abhishek Bansal)</dc:creator>
  <cp:lastModifiedBy>Abhinav Singh</cp:lastModifiedBy>
  <cp:revision>2</cp:revision>
  <dcterms:created xsi:type="dcterms:W3CDTF">2024-06-11T21:41:09Z</dcterms:created>
  <dcterms:modified xsi:type="dcterms:W3CDTF">2024-06-12T07:38:32Z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2024-06-11T00:00:00Z</vt:filetime>
  </property>
</Properties>
</file>