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74" r:id="rId3"/>
    <p:sldId id="277" r:id="rId4"/>
    <p:sldId id="258" r:id="rId5"/>
    <p:sldId id="261" r:id="rId6"/>
    <p:sldId id="262" r:id="rId7"/>
    <p:sldId id="275" r:id="rId8"/>
    <p:sldId id="263" r:id="rId9"/>
    <p:sldId id="278" r:id="rId10"/>
    <p:sldId id="276" r:id="rId11"/>
    <p:sldId id="265" r:id="rId12"/>
    <p:sldId id="279" r:id="rId13"/>
    <p:sldId id="280" r:id="rId14"/>
    <p:sldId id="281" r:id="rId15"/>
    <p:sldId id="282" r:id="rId16"/>
    <p:sldId id="266" r:id="rId17"/>
    <p:sldId id="28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4590B8"/>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2" d="100"/>
          <a:sy n="72" d="100"/>
        </p:scale>
        <p:origin x="-476" y="-8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341405"/>
            <a:ext cx="11262866" cy="304915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pic>
        <p:nvPicPr>
          <p:cNvPr id="8" name="Picture 7">
            <a:extLst>
              <a:ext uri="{FF2B5EF4-FFF2-40B4-BE49-F238E27FC236}">
                <a16:creationId xmlns:a16="http://schemas.microsoft.com/office/drawing/2014/main" id="{C5AB7E62-18C3-4B85-B3FA-132F4BD691ED}"/>
              </a:ext>
            </a:extLst>
          </p:cNvPr>
          <p:cNvPicPr>
            <a:picLocks noChangeAspect="1"/>
          </p:cNvPicPr>
          <p:nvPr userDrawn="1"/>
        </p:nvPicPr>
        <p:blipFill>
          <a:blip r:embed="rId2"/>
          <a:stretch>
            <a:fillRect/>
          </a:stretch>
        </p:blipFill>
        <p:spPr>
          <a:xfrm>
            <a:off x="459140" y="562022"/>
            <a:ext cx="706575" cy="624578"/>
          </a:xfrm>
          <a:prstGeom prst="rect">
            <a:avLst/>
          </a:prstGeom>
        </p:spPr>
      </p:pic>
      <p:pic>
        <p:nvPicPr>
          <p:cNvPr id="9" name="Picture 8">
            <a:extLst>
              <a:ext uri="{FF2B5EF4-FFF2-40B4-BE49-F238E27FC236}">
                <a16:creationId xmlns:a16="http://schemas.microsoft.com/office/drawing/2014/main" id="{97FE8081-E3F7-79FB-9062-067C66A4B16C}"/>
              </a:ext>
            </a:extLst>
          </p:cNvPr>
          <p:cNvPicPr>
            <a:picLocks noChangeAspect="1"/>
          </p:cNvPicPr>
          <p:nvPr userDrawn="1"/>
        </p:nvPicPr>
        <p:blipFill>
          <a:blip r:embed="rId3"/>
          <a:srcRect/>
          <a:stretch/>
        </p:blipFill>
        <p:spPr>
          <a:xfrm>
            <a:off x="11026286" y="604041"/>
            <a:ext cx="706573" cy="50063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pic>
        <p:nvPicPr>
          <p:cNvPr id="9" name="Picture 8">
            <a:extLst>
              <a:ext uri="{FF2B5EF4-FFF2-40B4-BE49-F238E27FC236}">
                <a16:creationId xmlns:a16="http://schemas.microsoft.com/office/drawing/2014/main" id="{A2059CAE-E786-7201-F161-9634791697E4}"/>
              </a:ext>
            </a:extLst>
          </p:cNvPr>
          <p:cNvPicPr>
            <a:picLocks noChangeAspect="1"/>
          </p:cNvPicPr>
          <p:nvPr userDrawn="1"/>
        </p:nvPicPr>
        <p:blipFill>
          <a:blip r:embed="rId2"/>
          <a:stretch>
            <a:fillRect/>
          </a:stretch>
        </p:blipFill>
        <p:spPr>
          <a:xfrm>
            <a:off x="10495041" y="668276"/>
            <a:ext cx="481460" cy="425587"/>
          </a:xfrm>
          <a:prstGeom prst="rect">
            <a:avLst/>
          </a:prstGeom>
        </p:spPr>
      </p:pic>
      <p:pic>
        <p:nvPicPr>
          <p:cNvPr id="13" name="Picture 12">
            <a:extLst>
              <a:ext uri="{FF2B5EF4-FFF2-40B4-BE49-F238E27FC236}">
                <a16:creationId xmlns:a16="http://schemas.microsoft.com/office/drawing/2014/main" id="{FFA5F668-D3B0-00A0-6782-759DDB88A27D}"/>
              </a:ext>
            </a:extLst>
          </p:cNvPr>
          <p:cNvPicPr>
            <a:picLocks noChangeAspect="1"/>
          </p:cNvPicPr>
          <p:nvPr userDrawn="1"/>
        </p:nvPicPr>
        <p:blipFill>
          <a:blip r:embed="rId3"/>
          <a:stretch>
            <a:fillRect/>
          </a:stretch>
        </p:blipFill>
        <p:spPr>
          <a:xfrm>
            <a:off x="11074168" y="694916"/>
            <a:ext cx="562278" cy="3989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pic>
        <p:nvPicPr>
          <p:cNvPr id="5" name="Picture 4">
            <a:extLst>
              <a:ext uri="{FF2B5EF4-FFF2-40B4-BE49-F238E27FC236}">
                <a16:creationId xmlns:a16="http://schemas.microsoft.com/office/drawing/2014/main" id="{D04D2602-6AB1-3F6A-B779-ABAD1A8590C3}"/>
              </a:ext>
            </a:extLst>
          </p:cNvPr>
          <p:cNvPicPr>
            <a:picLocks noChangeAspect="1"/>
          </p:cNvPicPr>
          <p:nvPr userDrawn="1"/>
        </p:nvPicPr>
        <p:blipFill>
          <a:blip r:embed="rId2"/>
          <a:stretch>
            <a:fillRect/>
          </a:stretch>
        </p:blipFill>
        <p:spPr>
          <a:xfrm>
            <a:off x="10495041" y="668276"/>
            <a:ext cx="481460" cy="425587"/>
          </a:xfrm>
          <a:prstGeom prst="rect">
            <a:avLst/>
          </a:prstGeom>
        </p:spPr>
      </p:pic>
      <p:pic>
        <p:nvPicPr>
          <p:cNvPr id="6" name="Picture 5">
            <a:extLst>
              <a:ext uri="{FF2B5EF4-FFF2-40B4-BE49-F238E27FC236}">
                <a16:creationId xmlns:a16="http://schemas.microsoft.com/office/drawing/2014/main" id="{CE60844A-5806-54FC-FAAF-F7D2354DFAF4}"/>
              </a:ext>
            </a:extLst>
          </p:cNvPr>
          <p:cNvPicPr>
            <a:picLocks noChangeAspect="1"/>
          </p:cNvPicPr>
          <p:nvPr userDrawn="1"/>
        </p:nvPicPr>
        <p:blipFill>
          <a:blip r:embed="rId3"/>
          <a:srcRect/>
          <a:stretch/>
        </p:blipFill>
        <p:spPr>
          <a:xfrm>
            <a:off x="11074168" y="695192"/>
            <a:ext cx="562278" cy="39839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711F-9EB2-78A4-CDA3-8ECDF1CAE9D8}"/>
              </a:ext>
            </a:extLst>
          </p:cNvPr>
          <p:cNvSpPr>
            <a:spLocks noGrp="1"/>
          </p:cNvSpPr>
          <p:nvPr>
            <p:ph type="ctrTitle"/>
          </p:nvPr>
        </p:nvSpPr>
        <p:spPr>
          <a:xfrm>
            <a:off x="581191" y="1655065"/>
            <a:ext cx="10993549" cy="1194907"/>
          </a:xfrm>
        </p:spPr>
        <p:txBody>
          <a:bodyPr>
            <a:normAutofit/>
          </a:bodyPr>
          <a:lstStyle/>
          <a:p>
            <a:pPr algn="ctr"/>
            <a:r>
              <a:rPr lang="en-US" sz="2800" dirty="0"/>
              <a:t>Suicides in India: Based Upon gender &amp; Ages</a:t>
            </a:r>
            <a:endParaRPr lang="en-IN" sz="2800" dirty="0"/>
          </a:p>
        </p:txBody>
      </p:sp>
      <p:sp>
        <p:nvSpPr>
          <p:cNvPr id="3" name="Subtitle 2">
            <a:extLst>
              <a:ext uri="{FF2B5EF4-FFF2-40B4-BE49-F238E27FC236}">
                <a16:creationId xmlns:a16="http://schemas.microsoft.com/office/drawing/2014/main" id="{C1CA181F-DBC5-CE58-86CD-48A8F5AAD997}"/>
              </a:ext>
            </a:extLst>
          </p:cNvPr>
          <p:cNvSpPr>
            <a:spLocks noGrp="1"/>
          </p:cNvSpPr>
          <p:nvPr>
            <p:ph type="subTitle" idx="1"/>
          </p:nvPr>
        </p:nvSpPr>
        <p:spPr>
          <a:xfrm>
            <a:off x="508042" y="1322252"/>
            <a:ext cx="10993546" cy="590321"/>
          </a:xfrm>
        </p:spPr>
        <p:txBody>
          <a:bodyPr>
            <a:normAutofit/>
          </a:bodyPr>
          <a:lstStyle/>
          <a:p>
            <a:pPr algn="ctr"/>
            <a:r>
              <a:rPr lang="en-US" sz="2400" cap="none" dirty="0">
                <a:solidFill>
                  <a:srgbClr val="1A3260"/>
                </a:solidFill>
              </a:rPr>
              <a:t>Project Presentation</a:t>
            </a:r>
            <a:endParaRPr lang="en-IN" sz="2400" dirty="0">
              <a:solidFill>
                <a:srgbClr val="1A3260"/>
              </a:solidFill>
            </a:endParaRPr>
          </a:p>
        </p:txBody>
      </p:sp>
      <p:sp>
        <p:nvSpPr>
          <p:cNvPr id="6" name="Subtitle 2">
            <a:extLst>
              <a:ext uri="{FF2B5EF4-FFF2-40B4-BE49-F238E27FC236}">
                <a16:creationId xmlns:a16="http://schemas.microsoft.com/office/drawing/2014/main" id="{8EEEAF16-BD17-B4DB-18F6-F5C48B3F6FFD}"/>
              </a:ext>
            </a:extLst>
          </p:cNvPr>
          <p:cNvSpPr txBox="1">
            <a:spLocks/>
          </p:cNvSpPr>
          <p:nvPr/>
        </p:nvSpPr>
        <p:spPr>
          <a:xfrm>
            <a:off x="784142" y="3769281"/>
            <a:ext cx="3722607"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cap="none" dirty="0"/>
              <a:t>Presented by: Aayush Rehal &amp; Suraj </a:t>
            </a:r>
            <a:r>
              <a:rPr lang="en-US" cap="none" dirty="0" err="1"/>
              <a:t>Mathas</a:t>
            </a:r>
            <a:endParaRPr lang="en-US" cap="none" dirty="0"/>
          </a:p>
          <a:p>
            <a:endParaRPr lang="en-IN" dirty="0"/>
          </a:p>
        </p:txBody>
      </p:sp>
      <p:sp>
        <p:nvSpPr>
          <p:cNvPr id="7" name="Subtitle 2">
            <a:extLst>
              <a:ext uri="{FF2B5EF4-FFF2-40B4-BE49-F238E27FC236}">
                <a16:creationId xmlns:a16="http://schemas.microsoft.com/office/drawing/2014/main" id="{B4F61C5B-9815-DAC3-4B2C-BD609608F8AD}"/>
              </a:ext>
            </a:extLst>
          </p:cNvPr>
          <p:cNvSpPr txBox="1">
            <a:spLocks/>
          </p:cNvSpPr>
          <p:nvPr/>
        </p:nvSpPr>
        <p:spPr>
          <a:xfrm>
            <a:off x="7613437" y="3844044"/>
            <a:ext cx="3722607"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cap="none" dirty="0"/>
              <a:t>Project Mentor: </a:t>
            </a:r>
            <a:r>
              <a:rPr lang="en-US" cap="none" dirty="0" err="1"/>
              <a:t>Mrs.Himani</a:t>
            </a:r>
            <a:endParaRPr lang="en-IN" dirty="0"/>
          </a:p>
        </p:txBody>
      </p:sp>
      <p:sp>
        <p:nvSpPr>
          <p:cNvPr id="8" name="Subtitle 2">
            <a:extLst>
              <a:ext uri="{FF2B5EF4-FFF2-40B4-BE49-F238E27FC236}">
                <a16:creationId xmlns:a16="http://schemas.microsoft.com/office/drawing/2014/main" id="{9A1A78D1-2E13-7CFF-D6D8-CBD8B5E9281F}"/>
              </a:ext>
            </a:extLst>
          </p:cNvPr>
          <p:cNvSpPr txBox="1">
            <a:spLocks/>
          </p:cNvSpPr>
          <p:nvPr/>
        </p:nvSpPr>
        <p:spPr>
          <a:xfrm>
            <a:off x="1598762" y="5353674"/>
            <a:ext cx="8994476" cy="107869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tab pos="6411913" algn="l"/>
              </a:tabLst>
            </a:pPr>
            <a:r>
              <a:rPr kumimoji="0" lang="en-US" sz="1600" i="0" u="none" strike="noStrike" cap="none" normalizeH="0" baseline="0" dirty="0">
                <a:ln>
                  <a:noFill/>
                </a:ln>
                <a:solidFill>
                  <a:srgbClr val="4590B8"/>
                </a:solidFill>
                <a:effectLst/>
                <a:latin typeface="+mj-lt"/>
                <a:ea typeface="Times New Roman" pitchFamily="18" charset="0"/>
                <a:cs typeface="Arial" pitchFamily="34" charset="0"/>
              </a:rPr>
              <a:t>Education &amp; Training Division (ETD)</a:t>
            </a:r>
            <a:br>
              <a:rPr kumimoji="0" lang="en-US" sz="1600" i="0" u="none" strike="noStrike" cap="none" normalizeH="0" baseline="0" dirty="0">
                <a:ln>
                  <a:noFill/>
                </a:ln>
                <a:solidFill>
                  <a:srgbClr val="4590B8"/>
                </a:solidFill>
                <a:effectLst/>
                <a:latin typeface="+mj-lt"/>
                <a:ea typeface="Calibri" pitchFamily="34" charset="0"/>
                <a:cs typeface="Arial" pitchFamily="34" charset="0"/>
              </a:rPr>
            </a:br>
            <a:r>
              <a:rPr kumimoji="0" lang="en-US" sz="1600" i="0" u="none" strike="noStrike" cap="none" normalizeH="0" baseline="0" dirty="0">
                <a:ln>
                  <a:noFill/>
                </a:ln>
                <a:solidFill>
                  <a:srgbClr val="4590B8"/>
                </a:solidFill>
                <a:effectLst/>
                <a:latin typeface="+mj-lt"/>
                <a:ea typeface="Calibri" pitchFamily="34" charset="0"/>
                <a:cs typeface="Arial" pitchFamily="34" charset="0"/>
              </a:rPr>
              <a:t>Centre for Development of Advanced Computing (C-DAC)</a:t>
            </a:r>
            <a:br>
              <a:rPr kumimoji="0" lang="en-US" sz="1600" i="0" u="none" strike="noStrike" cap="none" normalizeH="0" baseline="0" dirty="0">
                <a:ln>
                  <a:noFill/>
                </a:ln>
                <a:solidFill>
                  <a:srgbClr val="4590B8"/>
                </a:solidFill>
                <a:effectLst/>
                <a:latin typeface="+mj-lt"/>
                <a:ea typeface="Calibri" pitchFamily="34" charset="0"/>
                <a:cs typeface="Arial" pitchFamily="34" charset="0"/>
              </a:rPr>
            </a:br>
            <a:r>
              <a:rPr kumimoji="0" lang="en-US" sz="1200" i="0" u="none" strike="noStrike" cap="none" normalizeH="0" baseline="0" dirty="0">
                <a:ln>
                  <a:noFill/>
                </a:ln>
                <a:solidFill>
                  <a:srgbClr val="4590B8"/>
                </a:solidFill>
                <a:effectLst/>
                <a:latin typeface="+mj-lt"/>
                <a:ea typeface="Times New Roman" pitchFamily="18" charset="0"/>
                <a:cs typeface="Arial" pitchFamily="34" charset="0"/>
              </a:rPr>
              <a:t>(Ministry of Electronics &amp; Information Technology, Govt. of India)</a:t>
            </a:r>
            <a:br>
              <a:rPr kumimoji="0" lang="en-US" sz="1200" i="0" u="none" strike="noStrike" cap="none" normalizeH="0" baseline="0" dirty="0">
                <a:ln>
                  <a:noFill/>
                </a:ln>
                <a:solidFill>
                  <a:srgbClr val="4590B8"/>
                </a:solidFill>
                <a:effectLst/>
                <a:latin typeface="+mj-lt"/>
                <a:ea typeface="Times New Roman" pitchFamily="18" charset="0"/>
                <a:cs typeface="Arial" pitchFamily="34" charset="0"/>
              </a:rPr>
            </a:br>
            <a:r>
              <a:rPr kumimoji="0" lang="en-US" sz="1400" i="0" u="none" strike="noStrike" cap="none" normalizeH="0" baseline="0" dirty="0">
                <a:ln>
                  <a:noFill/>
                </a:ln>
                <a:solidFill>
                  <a:srgbClr val="4590B8"/>
                </a:solidFill>
                <a:effectLst/>
                <a:latin typeface="+mj-lt"/>
                <a:ea typeface="Times New Roman" pitchFamily="18" charset="0"/>
                <a:cs typeface="Arial" pitchFamily="34" charset="0"/>
              </a:rPr>
              <a:t>A-34, Phase-VIII, Industrial Area, Mohali (160071)</a:t>
            </a:r>
            <a:endParaRPr kumimoji="0" lang="en-US" sz="1400" i="0" u="none" strike="noStrike" cap="none" normalizeH="0" baseline="0" dirty="0">
              <a:ln>
                <a:noFill/>
              </a:ln>
              <a:solidFill>
                <a:srgbClr val="4590B8"/>
              </a:solidFill>
              <a:effectLst/>
              <a:latin typeface="+mj-lt"/>
              <a:cs typeface="Arial" pitchFamily="34" charset="0"/>
            </a:endParaRPr>
          </a:p>
        </p:txBody>
      </p:sp>
      <p:sp>
        <p:nvSpPr>
          <p:cNvPr id="9" name="Subtitle 2">
            <a:extLst>
              <a:ext uri="{FF2B5EF4-FFF2-40B4-BE49-F238E27FC236}">
                <a16:creationId xmlns:a16="http://schemas.microsoft.com/office/drawing/2014/main" id="{F3344D62-7DAA-BD14-2498-803D7994836B}"/>
              </a:ext>
            </a:extLst>
          </p:cNvPr>
          <p:cNvSpPr txBox="1">
            <a:spLocks/>
          </p:cNvSpPr>
          <p:nvPr/>
        </p:nvSpPr>
        <p:spPr>
          <a:xfrm>
            <a:off x="599227" y="3337963"/>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1800" cap="none">
                <a:solidFill>
                  <a:schemeClr val="bg1"/>
                </a:solidFill>
              </a:rPr>
              <a:t>Date: 21/08/2023</a:t>
            </a:r>
            <a:endParaRPr lang="en-IN" sz="1800" dirty="0">
              <a:solidFill>
                <a:schemeClr val="bg1"/>
              </a:solidFill>
            </a:endParaRPr>
          </a:p>
        </p:txBody>
      </p:sp>
    </p:spTree>
    <p:extLst>
      <p:ext uri="{BB962C8B-B14F-4D97-AF65-F5344CB8AC3E}">
        <p14:creationId xmlns:p14="http://schemas.microsoft.com/office/powerpoint/2010/main" val="280230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DataSet</a:t>
            </a:r>
            <a:r>
              <a:rPr lang="en-US" dirty="0"/>
              <a:t> Explanation</a:t>
            </a:r>
          </a:p>
        </p:txBody>
      </p:sp>
      <p:sp>
        <p:nvSpPr>
          <p:cNvPr id="3" name="Content Placeholder 2"/>
          <p:cNvSpPr>
            <a:spLocks noGrp="1"/>
          </p:cNvSpPr>
          <p:nvPr>
            <p:ph idx="1"/>
          </p:nvPr>
        </p:nvSpPr>
        <p:spPr>
          <a:xfrm>
            <a:off x="356616" y="1371600"/>
            <a:ext cx="11704320" cy="5394960"/>
          </a:xfrm>
        </p:spPr>
        <p:txBody>
          <a:bodyPr>
            <a:normAutofit/>
          </a:bodyPr>
          <a:lstStyle/>
          <a:p>
            <a:r>
              <a:rPr lang="en-US" sz="2800" dirty="0"/>
              <a:t>The 2021 suicide dataset reveals gender-based disparities and underlying causes. It indicates varying rates between genders, with males experiencing higher rates. Factors like Family Issues, Love Affairs, and Other challenges contribute. This dataset emphasizes the importance of targeted interventions and support systems for both genders, focusing on mental health awareness, economic stability, and relationship well-being to address the multifaceted reasons behind suicides in 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24EE7B72-BACA-45C1-5ADE-42D139B39E3C}"/>
              </a:ext>
            </a:extLst>
          </p:cNvPr>
          <p:cNvPicPr>
            <a:picLocks noGrp="1" noChangeAspect="1"/>
          </p:cNvPicPr>
          <p:nvPr>
            <p:ph idx="1"/>
          </p:nvPr>
        </p:nvPicPr>
        <p:blipFill>
          <a:blip r:embed="rId2"/>
          <a:stretch>
            <a:fillRect/>
          </a:stretch>
        </p:blipFill>
        <p:spPr>
          <a:xfrm>
            <a:off x="1618487" y="1892808"/>
            <a:ext cx="8853731" cy="4617719"/>
          </a:xfrm>
        </p:spPr>
      </p:pic>
    </p:spTree>
    <p:extLst>
      <p:ext uri="{BB962C8B-B14F-4D97-AF65-F5344CB8AC3E}">
        <p14:creationId xmlns:p14="http://schemas.microsoft.com/office/powerpoint/2010/main" val="355929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Results</a:t>
            </a:r>
            <a:endParaRPr lang="en-IN" dirty="0"/>
          </a:p>
        </p:txBody>
      </p:sp>
      <p:pic>
        <p:nvPicPr>
          <p:cNvPr id="7" name="Content Placeholder 6">
            <a:extLst>
              <a:ext uri="{FF2B5EF4-FFF2-40B4-BE49-F238E27FC236}">
                <a16:creationId xmlns:a16="http://schemas.microsoft.com/office/drawing/2014/main" id="{1CAE6A00-3F8E-3D50-7BC2-0E9D325B2CF4}"/>
              </a:ext>
            </a:extLst>
          </p:cNvPr>
          <p:cNvPicPr>
            <a:picLocks noGrp="1" noChangeAspect="1"/>
          </p:cNvPicPr>
          <p:nvPr>
            <p:ph idx="1"/>
          </p:nvPr>
        </p:nvPicPr>
        <p:blipFill>
          <a:blip r:embed="rId2"/>
          <a:stretch>
            <a:fillRect/>
          </a:stretch>
        </p:blipFill>
        <p:spPr>
          <a:xfrm>
            <a:off x="1992294" y="1961768"/>
            <a:ext cx="8207412" cy="4896232"/>
          </a:xfrm>
        </p:spPr>
      </p:pic>
    </p:spTree>
    <p:extLst>
      <p:ext uri="{BB962C8B-B14F-4D97-AF65-F5344CB8AC3E}">
        <p14:creationId xmlns:p14="http://schemas.microsoft.com/office/powerpoint/2010/main" val="29927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DEB32D6B-626C-E902-D510-F5329FDD2482}"/>
              </a:ext>
            </a:extLst>
          </p:cNvPr>
          <p:cNvPicPr>
            <a:picLocks noGrp="1" noChangeAspect="1"/>
          </p:cNvPicPr>
          <p:nvPr>
            <p:ph idx="1"/>
          </p:nvPr>
        </p:nvPicPr>
        <p:blipFill>
          <a:blip r:embed="rId2"/>
          <a:stretch>
            <a:fillRect/>
          </a:stretch>
        </p:blipFill>
        <p:spPr>
          <a:xfrm>
            <a:off x="1857756" y="1904183"/>
            <a:ext cx="8476488" cy="4787527"/>
          </a:xfrm>
        </p:spPr>
      </p:pic>
    </p:spTree>
    <p:extLst>
      <p:ext uri="{BB962C8B-B14F-4D97-AF65-F5344CB8AC3E}">
        <p14:creationId xmlns:p14="http://schemas.microsoft.com/office/powerpoint/2010/main" val="348366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FF020FDD-916C-354E-E70C-A0D1C78F7E6A}"/>
              </a:ext>
            </a:extLst>
          </p:cNvPr>
          <p:cNvPicPr>
            <a:picLocks noGrp="1" noChangeAspect="1"/>
          </p:cNvPicPr>
          <p:nvPr>
            <p:ph idx="1"/>
          </p:nvPr>
        </p:nvPicPr>
        <p:blipFill>
          <a:blip r:embed="rId2"/>
          <a:stretch>
            <a:fillRect/>
          </a:stretch>
        </p:blipFill>
        <p:spPr>
          <a:xfrm>
            <a:off x="2007622" y="1861184"/>
            <a:ext cx="8176756" cy="4877944"/>
          </a:xfrm>
        </p:spPr>
      </p:pic>
    </p:spTree>
    <p:extLst>
      <p:ext uri="{BB962C8B-B14F-4D97-AF65-F5344CB8AC3E}">
        <p14:creationId xmlns:p14="http://schemas.microsoft.com/office/powerpoint/2010/main" val="319537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2941EE7C-C2D8-03A6-791A-6660CCD91560}"/>
              </a:ext>
            </a:extLst>
          </p:cNvPr>
          <p:cNvPicPr>
            <a:picLocks noGrp="1" noChangeAspect="1"/>
          </p:cNvPicPr>
          <p:nvPr>
            <p:ph idx="1"/>
          </p:nvPr>
        </p:nvPicPr>
        <p:blipFill>
          <a:blip r:embed="rId2"/>
          <a:stretch>
            <a:fillRect/>
          </a:stretch>
        </p:blipFill>
        <p:spPr>
          <a:xfrm>
            <a:off x="2179605" y="1874358"/>
            <a:ext cx="7832789" cy="4672746"/>
          </a:xfrm>
        </p:spPr>
      </p:pic>
    </p:spTree>
    <p:extLst>
      <p:ext uri="{BB962C8B-B14F-4D97-AF65-F5344CB8AC3E}">
        <p14:creationId xmlns:p14="http://schemas.microsoft.com/office/powerpoint/2010/main" val="183314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Conclusion</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a:xfrm>
            <a:off x="581192" y="2249424"/>
            <a:ext cx="11029615" cy="3609375"/>
          </a:xfrm>
        </p:spPr>
        <p:txBody>
          <a:bodyPr/>
          <a:lstStyle/>
          <a:p>
            <a:r>
              <a:rPr lang="en-US" sz="2400" dirty="0"/>
              <a:t>In The Above </a:t>
            </a:r>
            <a:r>
              <a:rPr lang="en-US" sz="2400" dirty="0" err="1"/>
              <a:t>Visulaization</a:t>
            </a:r>
            <a:r>
              <a:rPr lang="en-US" sz="2400" dirty="0"/>
              <a:t> It Is Studied That Males Are Suiciding More Due To Family Problems Whereas Females Are Suiciding More Than Transgender </a:t>
            </a:r>
          </a:p>
          <a:p>
            <a:r>
              <a:rPr lang="en-US" sz="2400" dirty="0"/>
              <a:t>As We All Know Suicide Is  A Biggest Cause Of Negativity In The Society It Spreads Very Fastly Among Childrens To Old Ones</a:t>
            </a:r>
          </a:p>
          <a:p>
            <a:r>
              <a:rPr lang="en-US" sz="2400" dirty="0"/>
              <a:t>According To My Research &amp; Study It Is Recommended That </a:t>
            </a:r>
            <a:r>
              <a:rPr lang="en-US" sz="2400" dirty="0" err="1"/>
              <a:t>Quaterly</a:t>
            </a:r>
            <a:r>
              <a:rPr lang="en-US" sz="2400" dirty="0"/>
              <a:t> Basis Meetings Or Motivation Lecture Conducted On Village Level To Avoid Suicides </a:t>
            </a:r>
          </a:p>
          <a:p>
            <a:r>
              <a:rPr lang="en-US" sz="2400" dirty="0"/>
              <a:t>Youth Should Be Connected With Personal Mental Health Consultants Within Single Call</a:t>
            </a:r>
          </a:p>
          <a:p>
            <a:pPr marL="0" indent="0">
              <a:buNone/>
            </a:pPr>
            <a:endParaRPr lang="en-IN" dirty="0"/>
          </a:p>
        </p:txBody>
      </p:sp>
    </p:spTree>
    <p:extLst>
      <p:ext uri="{BB962C8B-B14F-4D97-AF65-F5344CB8AC3E}">
        <p14:creationId xmlns:p14="http://schemas.microsoft.com/office/powerpoint/2010/main" val="390646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Conclusion</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a:xfrm>
            <a:off x="581192" y="2180496"/>
            <a:ext cx="11324296" cy="4165440"/>
          </a:xfrm>
        </p:spPr>
        <p:txBody>
          <a:bodyPr>
            <a:normAutofit fontScale="92500" lnSpcReduction="10000"/>
          </a:bodyPr>
          <a:lstStyle/>
          <a:p>
            <a:pPr marL="0" indent="0">
              <a:buNone/>
            </a:pPr>
            <a:r>
              <a:rPr lang="en-US" dirty="0"/>
              <a:t>To prevent suicides, a comprehensive approach encompassing awareness, support, and intervention is crucial. First, promoting mental health awareness is essential, reducing stigma around seeking help. Communities should foster a supportive environment, encouraging open conversations about mental well-being. Accessible mental health services should be available, providing counseling and therapy.</a:t>
            </a:r>
          </a:p>
          <a:p>
            <a:pPr marL="0" indent="0">
              <a:buNone/>
            </a:pPr>
            <a:endParaRPr lang="en-US" dirty="0"/>
          </a:p>
          <a:p>
            <a:pPr marL="0" indent="0">
              <a:buNone/>
            </a:pPr>
            <a:r>
              <a:rPr lang="en-US" dirty="0"/>
              <a:t>Recognizing risk factors like isolation, substance abuse, and previous attempts is vital. Friends, family, and colleagues should be educated to identify signs and offer assistance. Crisis hotlines should be easily accessible and well-publicized. Schools and workplaces can implement mental health programs and stress management strategies.</a:t>
            </a:r>
          </a:p>
          <a:p>
            <a:pPr marL="0" indent="0">
              <a:buNone/>
            </a:pPr>
            <a:endParaRPr lang="en-US" dirty="0"/>
          </a:p>
          <a:p>
            <a:pPr marL="0" indent="0">
              <a:buNone/>
            </a:pPr>
            <a:r>
              <a:rPr lang="en-US" dirty="0"/>
              <a:t>Addressing socioeconomic issues through job stability, financial support, and reducing inequality can alleviate stressors. Additionally, media reporting guidelines on suicides should be followed to avoid triggering copycat incidents.</a:t>
            </a:r>
          </a:p>
          <a:p>
            <a:pPr marL="0" indent="0">
              <a:buNone/>
            </a:pPr>
            <a:endParaRPr lang="en-US" dirty="0"/>
          </a:p>
          <a:p>
            <a:pPr marL="0" indent="0">
              <a:buNone/>
            </a:pPr>
            <a:r>
              <a:rPr lang="en-US" dirty="0"/>
              <a:t>Ultimately, a compassionate society that prioritizes mental health, provides resources, and fosters human connections can significantly reduce the incidence of suicides.</a:t>
            </a:r>
          </a:p>
        </p:txBody>
      </p:sp>
    </p:spTree>
    <p:extLst>
      <p:ext uri="{BB962C8B-B14F-4D97-AF65-F5344CB8AC3E}">
        <p14:creationId xmlns:p14="http://schemas.microsoft.com/office/powerpoint/2010/main" val="234660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References</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p:txBody>
          <a:bodyPr>
            <a:normAutofit fontScale="77500" lnSpcReduction="20000"/>
          </a:bodyPr>
          <a:lstStyle/>
          <a:p>
            <a:r>
              <a:rPr lang="en-US" dirty="0"/>
              <a:t>As of my last knowledge update in September 2021, there are several reputable sources for collecting suicide dataset information in India. However, please note that these sources might have been updated or changed since then. Here are some reliable references you can consider:</a:t>
            </a:r>
          </a:p>
          <a:p>
            <a:endParaRPr lang="en-US" dirty="0"/>
          </a:p>
          <a:p>
            <a:r>
              <a:rPr lang="en-US" dirty="0"/>
              <a:t>1. National Crime Records Bureau (NCRB): The NCRB annually publishes "Accidental Deaths &amp; Suicides in India" reports that provide detailed statistics on suicides in India, including demographic information and causes.</a:t>
            </a:r>
          </a:p>
          <a:p>
            <a:pPr marL="0" indent="0">
              <a:buNone/>
            </a:pPr>
            <a:endParaRPr lang="en-US" dirty="0"/>
          </a:p>
          <a:p>
            <a:r>
              <a:rPr lang="en-US" dirty="0"/>
              <a:t>2. Research Journals and Publications: Peer-reviewed research journals in fields like psychiatry, psychology, and public health often publish studies on suicide rates and contributing factors in India.</a:t>
            </a:r>
          </a:p>
          <a:p>
            <a:endParaRPr lang="en-US" dirty="0"/>
          </a:p>
          <a:p>
            <a:r>
              <a:rPr lang="en-US" dirty="0"/>
              <a:t>3. Academic Institutions: Institutes conducting social science and mental health research might have datasets available for academic purposes.</a:t>
            </a:r>
          </a:p>
          <a:p>
            <a:endParaRPr lang="en-US" dirty="0"/>
          </a:p>
          <a:p>
            <a:r>
              <a:rPr lang="en-US" dirty="0"/>
              <a:t>4. Non-Governmental Organizations (NGOs):Some NGOs working in mental health might have compiled datasets or reports on suicide cases and prevention efforts.</a:t>
            </a:r>
          </a:p>
          <a:p>
            <a:endParaRPr lang="en-US" dirty="0"/>
          </a:p>
        </p:txBody>
      </p:sp>
    </p:spTree>
    <p:extLst>
      <p:ext uri="{BB962C8B-B14F-4D97-AF65-F5344CB8AC3E}">
        <p14:creationId xmlns:p14="http://schemas.microsoft.com/office/powerpoint/2010/main" val="124215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21C4-8F38-76FB-59DB-85A7584EFB73}"/>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5EB7DCEA-E98A-5FCE-774D-AB25FA8A4ED5}"/>
              </a:ext>
            </a:extLst>
          </p:cNvPr>
          <p:cNvSpPr>
            <a:spLocks noGrp="1"/>
          </p:cNvSpPr>
          <p:nvPr>
            <p:ph idx="1"/>
          </p:nvPr>
        </p:nvSpPr>
        <p:spPr/>
        <p:txBody>
          <a:bodyPr/>
          <a:lstStyle/>
          <a:p>
            <a:r>
              <a:rPr lang="en-US" dirty="0"/>
              <a:t>Introduction  </a:t>
            </a:r>
          </a:p>
          <a:p>
            <a:pPr lvl="0"/>
            <a:r>
              <a:rPr lang="en-IN" sz="1800" dirty="0"/>
              <a:t>Problem statement </a:t>
            </a:r>
            <a:endParaRPr lang="en-US" sz="1800" dirty="0"/>
          </a:p>
          <a:p>
            <a:pPr lvl="0"/>
            <a:r>
              <a:rPr lang="en-IN" sz="1800" dirty="0"/>
              <a:t>Objective or Problem formulation  </a:t>
            </a:r>
          </a:p>
          <a:p>
            <a:pPr lvl="0"/>
            <a:r>
              <a:rPr lang="en-IN" dirty="0"/>
              <a:t>Libraries Used</a:t>
            </a:r>
            <a:endParaRPr lang="en-US" sz="1800" dirty="0"/>
          </a:p>
          <a:p>
            <a:pPr lvl="0"/>
            <a:r>
              <a:rPr lang="en-IN" sz="1800" dirty="0"/>
              <a:t>Design Methodology (Block Diagram or Work flow) </a:t>
            </a:r>
          </a:p>
          <a:p>
            <a:pPr lvl="0"/>
            <a:r>
              <a:rPr lang="en-IN" sz="1800" dirty="0"/>
              <a:t>Dataset Explanation </a:t>
            </a:r>
            <a:endParaRPr lang="en-US" sz="1800" dirty="0"/>
          </a:p>
          <a:p>
            <a:r>
              <a:rPr lang="en-IN" sz="1800" dirty="0"/>
              <a:t>Results – Front end clips, back end design clips, data base etc</a:t>
            </a:r>
            <a:endParaRPr lang="en-US" sz="1800" dirty="0"/>
          </a:p>
          <a:p>
            <a:r>
              <a:rPr lang="en-IN" sz="1800" dirty="0"/>
              <a:t>Conclusion </a:t>
            </a:r>
          </a:p>
          <a:p>
            <a:r>
              <a:rPr lang="en-IN" sz="1800" dirty="0"/>
              <a:t>References</a:t>
            </a:r>
            <a:endParaRPr lang="en-US" sz="1800" dirty="0"/>
          </a:p>
        </p:txBody>
      </p:sp>
    </p:spTree>
    <p:extLst>
      <p:ext uri="{BB962C8B-B14F-4D97-AF65-F5344CB8AC3E}">
        <p14:creationId xmlns:p14="http://schemas.microsoft.com/office/powerpoint/2010/main" val="343610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Introduction</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a:xfrm>
            <a:off x="581192" y="1298448"/>
            <a:ext cx="11260288" cy="5559552"/>
          </a:xfrm>
        </p:spPr>
        <p:txBody>
          <a:bodyPr>
            <a:normAutofit/>
          </a:bodyPr>
          <a:lstStyle/>
          <a:p>
            <a:r>
              <a:rPr lang="en-US" sz="3200" dirty="0"/>
              <a:t>Examining the Alarming Suicides in India: Understanding the Causes, Impacts, and Potential Solutions </a:t>
            </a:r>
            <a:endParaRPr lang="en-IN" sz="3200" dirty="0"/>
          </a:p>
        </p:txBody>
      </p:sp>
    </p:spTree>
    <p:extLst>
      <p:ext uri="{BB962C8B-B14F-4D97-AF65-F5344CB8AC3E}">
        <p14:creationId xmlns:p14="http://schemas.microsoft.com/office/powerpoint/2010/main" val="70865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Introduction</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a:xfrm>
            <a:off x="438912" y="1234440"/>
            <a:ext cx="11402568" cy="5870448"/>
          </a:xfrm>
        </p:spPr>
        <p:txBody>
          <a:bodyPr>
            <a:normAutofit/>
          </a:bodyPr>
          <a:lstStyle/>
          <a:p>
            <a:r>
              <a:rPr lang="en-US" sz="2400" dirty="0"/>
              <a:t>Suicide rates in India have been on the rise, with Lakhs number of suicides reported in the year 2021 alone. This presentation aims to delve into the causes behind this alarming trend, explore its impacts on society, and propose potential solutions to address this critical issue.</a:t>
            </a:r>
            <a:endParaRPr lang="en-IN" sz="2400" dirty="0"/>
          </a:p>
        </p:txBody>
      </p:sp>
    </p:spTree>
    <p:extLst>
      <p:ext uri="{BB962C8B-B14F-4D97-AF65-F5344CB8AC3E}">
        <p14:creationId xmlns:p14="http://schemas.microsoft.com/office/powerpoint/2010/main" val="147281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Problem Statement</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a:xfrm>
            <a:off x="429768" y="1124712"/>
            <a:ext cx="11181039" cy="5989320"/>
          </a:xfrm>
        </p:spPr>
        <p:txBody>
          <a:bodyPr>
            <a:normAutofit/>
          </a:bodyPr>
          <a:lstStyle/>
          <a:p>
            <a:r>
              <a:rPr lang="en-US" sz="2400" dirty="0"/>
              <a:t>Multiple factors contribute to the high suicide rates in India, including socioeconomic pressures, mental health issues, lack of support systems, and cultural stigmas. Examining these causes is crucial to developing effective strategies for prevention and intervention</a:t>
            </a:r>
            <a:endParaRPr lang="en-IN" sz="2400" dirty="0"/>
          </a:p>
        </p:txBody>
      </p:sp>
    </p:spTree>
    <p:extLst>
      <p:ext uri="{BB962C8B-B14F-4D97-AF65-F5344CB8AC3E}">
        <p14:creationId xmlns:p14="http://schemas.microsoft.com/office/powerpoint/2010/main" val="245735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Objective or Problem Formulation</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p:txBody>
          <a:bodyPr>
            <a:normAutofit/>
          </a:bodyPr>
          <a:lstStyle/>
          <a:p>
            <a:r>
              <a:rPr lang="en-US" sz="2800" dirty="0"/>
              <a:t>Examining the alarming suicides in India has highlighted the urgent need for action. By understanding the causes, impacts, and potential solutions, we can work towards creating a society that prioritizes mental health, provides support to those in need, and reduces the incidence of suicides. Together, we can make a difference.</a:t>
            </a:r>
            <a:endParaRPr lang="en-IN" sz="2800" dirty="0"/>
          </a:p>
        </p:txBody>
      </p:sp>
    </p:spTree>
    <p:extLst>
      <p:ext uri="{BB962C8B-B14F-4D97-AF65-F5344CB8AC3E}">
        <p14:creationId xmlns:p14="http://schemas.microsoft.com/office/powerpoint/2010/main" val="190810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Libraries Used</a:t>
            </a:r>
            <a:endParaRPr lang="en-US" dirty="0"/>
          </a:p>
        </p:txBody>
      </p:sp>
      <p:sp>
        <p:nvSpPr>
          <p:cNvPr id="3" name="Content Placeholder 2"/>
          <p:cNvSpPr>
            <a:spLocks noGrp="1"/>
          </p:cNvSpPr>
          <p:nvPr>
            <p:ph idx="1"/>
          </p:nvPr>
        </p:nvSpPr>
        <p:spPr>
          <a:xfrm>
            <a:off x="581192" y="2180496"/>
            <a:ext cx="11214568" cy="4128864"/>
          </a:xfrm>
        </p:spPr>
        <p:txBody>
          <a:bodyPr>
            <a:normAutofit/>
          </a:bodyPr>
          <a:lstStyle/>
          <a:p>
            <a:pPr marL="0" indent="0">
              <a:buNone/>
            </a:pPr>
            <a:r>
              <a:rPr lang="en-US" sz="2400" dirty="0"/>
              <a:t>1.NumPy </a:t>
            </a:r>
          </a:p>
          <a:p>
            <a:pPr marL="0" indent="0">
              <a:buNone/>
            </a:pPr>
            <a:endParaRPr lang="en-US" sz="2400" dirty="0"/>
          </a:p>
          <a:p>
            <a:pPr marL="0" indent="0">
              <a:buNone/>
            </a:pPr>
            <a:r>
              <a:rPr lang="en-US" sz="2400" dirty="0"/>
              <a:t>2.Pandas </a:t>
            </a:r>
          </a:p>
          <a:p>
            <a:pPr marL="0" indent="0">
              <a:buNone/>
            </a:pPr>
            <a:endParaRPr lang="en-US" sz="2400" dirty="0"/>
          </a:p>
          <a:p>
            <a:pPr marL="0" indent="0">
              <a:buNone/>
            </a:pPr>
            <a:r>
              <a:rPr lang="en-US" sz="2400" dirty="0"/>
              <a:t>3.Matplotlib </a:t>
            </a:r>
          </a:p>
          <a:p>
            <a:pPr marL="0" indent="0">
              <a:buNone/>
            </a:pPr>
            <a:endParaRPr lang="en-US" sz="2400" dirty="0"/>
          </a:p>
          <a:p>
            <a:pPr marL="0" indent="0">
              <a:buNone/>
            </a:pPr>
            <a:r>
              <a:rPr lang="en-US" sz="2400" dirty="0"/>
              <a:t>4.Seaborn </a:t>
            </a:r>
          </a:p>
        </p:txBody>
      </p:sp>
      <p:pic>
        <p:nvPicPr>
          <p:cNvPr id="13" name="Picture 12">
            <a:extLst>
              <a:ext uri="{FF2B5EF4-FFF2-40B4-BE49-F238E27FC236}">
                <a16:creationId xmlns:a16="http://schemas.microsoft.com/office/drawing/2014/main" id="{CE438E05-8D42-46BF-BC71-07DBB919933E}"/>
              </a:ext>
            </a:extLst>
          </p:cNvPr>
          <p:cNvPicPr>
            <a:picLocks noChangeAspect="1"/>
          </p:cNvPicPr>
          <p:nvPr/>
        </p:nvPicPr>
        <p:blipFill>
          <a:blip r:embed="rId2"/>
          <a:stretch>
            <a:fillRect/>
          </a:stretch>
        </p:blipFill>
        <p:spPr>
          <a:xfrm>
            <a:off x="5847497" y="2367511"/>
            <a:ext cx="3037916" cy="1512473"/>
          </a:xfrm>
          <a:prstGeom prst="rect">
            <a:avLst/>
          </a:prstGeom>
          <a:ln>
            <a:noFill/>
          </a:ln>
          <a:effectLst>
            <a:innerShdw blurRad="63500" dist="50800" dir="16200000">
              <a:prstClr val="black">
                <a:alpha val="50000"/>
              </a:prstClr>
            </a:innerShdw>
          </a:effectLst>
        </p:spPr>
      </p:pic>
      <p:pic>
        <p:nvPicPr>
          <p:cNvPr id="15" name="Picture 14">
            <a:extLst>
              <a:ext uri="{FF2B5EF4-FFF2-40B4-BE49-F238E27FC236}">
                <a16:creationId xmlns:a16="http://schemas.microsoft.com/office/drawing/2014/main" id="{15C9B86F-1BC6-06D0-A234-6A4C4702F14F}"/>
              </a:ext>
            </a:extLst>
          </p:cNvPr>
          <p:cNvPicPr>
            <a:picLocks noChangeAspect="1"/>
          </p:cNvPicPr>
          <p:nvPr/>
        </p:nvPicPr>
        <p:blipFill>
          <a:blip r:embed="rId3"/>
          <a:stretch>
            <a:fillRect/>
          </a:stretch>
        </p:blipFill>
        <p:spPr>
          <a:xfrm>
            <a:off x="8885413" y="2708961"/>
            <a:ext cx="3020080" cy="1221009"/>
          </a:xfrm>
          <a:prstGeom prst="rect">
            <a:avLst/>
          </a:prstGeom>
          <a:ln>
            <a:solidFill>
              <a:schemeClr val="accent1"/>
            </a:solidFill>
          </a:ln>
          <a:effectLst>
            <a:outerShdw blurRad="50800" dist="38100" dir="18900000" algn="bl" rotWithShape="0">
              <a:prstClr val="black">
                <a:alpha val="40000"/>
              </a:prstClr>
            </a:outerShdw>
          </a:effectLst>
        </p:spPr>
      </p:pic>
      <p:pic>
        <p:nvPicPr>
          <p:cNvPr id="17" name="Picture 16">
            <a:extLst>
              <a:ext uri="{FF2B5EF4-FFF2-40B4-BE49-F238E27FC236}">
                <a16:creationId xmlns:a16="http://schemas.microsoft.com/office/drawing/2014/main" id="{C90AC053-5CA6-D7F4-978B-EC8722AEAE3E}"/>
              </a:ext>
            </a:extLst>
          </p:cNvPr>
          <p:cNvPicPr>
            <a:picLocks noChangeAspect="1"/>
          </p:cNvPicPr>
          <p:nvPr/>
        </p:nvPicPr>
        <p:blipFill>
          <a:blip r:embed="rId4"/>
          <a:stretch>
            <a:fillRect/>
          </a:stretch>
        </p:blipFill>
        <p:spPr>
          <a:xfrm>
            <a:off x="4270725" y="3757983"/>
            <a:ext cx="4763548" cy="1587849"/>
          </a:xfrm>
          <a:prstGeom prst="rect">
            <a:avLst/>
          </a:prstGeom>
          <a:ln>
            <a:solidFill>
              <a:schemeClr val="tx1">
                <a:lumMod val="85000"/>
                <a:lumOff val="15000"/>
              </a:schemeClr>
            </a:solidFill>
          </a:ln>
          <a:effectLst>
            <a:innerShdw blurRad="63500" dist="50800" dir="10800000">
              <a:prstClr val="black">
                <a:alpha val="50000"/>
              </a:prstClr>
            </a:innerShdw>
          </a:effectLst>
        </p:spPr>
      </p:pic>
      <p:pic>
        <p:nvPicPr>
          <p:cNvPr id="19" name="Picture 18">
            <a:extLst>
              <a:ext uri="{FF2B5EF4-FFF2-40B4-BE49-F238E27FC236}">
                <a16:creationId xmlns:a16="http://schemas.microsoft.com/office/drawing/2014/main" id="{3549F55C-54C3-9780-662D-FD961C3858A0}"/>
              </a:ext>
            </a:extLst>
          </p:cNvPr>
          <p:cNvPicPr>
            <a:picLocks noChangeAspect="1"/>
          </p:cNvPicPr>
          <p:nvPr/>
        </p:nvPicPr>
        <p:blipFill>
          <a:blip r:embed="rId5"/>
          <a:stretch>
            <a:fillRect/>
          </a:stretch>
        </p:blipFill>
        <p:spPr>
          <a:xfrm>
            <a:off x="8592317" y="3538534"/>
            <a:ext cx="3036326" cy="3036326"/>
          </a:xfrm>
          <a:prstGeom prst="rect">
            <a:avLst/>
          </a:prstGeom>
          <a:effectLst>
            <a:innerShdw blurRad="114300">
              <a:prstClr val="black"/>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546-5312-BEAB-A404-2772F133771E}"/>
              </a:ext>
            </a:extLst>
          </p:cNvPr>
          <p:cNvSpPr>
            <a:spLocks noGrp="1"/>
          </p:cNvSpPr>
          <p:nvPr>
            <p:ph type="title"/>
          </p:nvPr>
        </p:nvSpPr>
        <p:spPr/>
        <p:txBody>
          <a:bodyPr/>
          <a:lstStyle/>
          <a:p>
            <a:r>
              <a:rPr lang="en-US" dirty="0"/>
              <a:t>Design Methodology</a:t>
            </a:r>
            <a:endParaRPr lang="en-IN" dirty="0"/>
          </a:p>
        </p:txBody>
      </p:sp>
      <p:sp>
        <p:nvSpPr>
          <p:cNvPr id="7" name="Content Placeholder 6">
            <a:extLst>
              <a:ext uri="{FF2B5EF4-FFF2-40B4-BE49-F238E27FC236}">
                <a16:creationId xmlns:a16="http://schemas.microsoft.com/office/drawing/2014/main" id="{77A5C04B-3F63-01D0-B252-78FDB5E756B5}"/>
              </a:ext>
            </a:extLst>
          </p:cNvPr>
          <p:cNvSpPr>
            <a:spLocks noGrp="1"/>
          </p:cNvSpPr>
          <p:nvPr>
            <p:ph idx="1"/>
          </p:nvPr>
        </p:nvSpPr>
        <p:spPr>
          <a:xfrm>
            <a:off x="438912" y="1188720"/>
            <a:ext cx="11171895" cy="5989320"/>
          </a:xfrm>
        </p:spPr>
        <p:txBody>
          <a:bodyPr>
            <a:normAutofit/>
          </a:bodyPr>
          <a:lstStyle/>
          <a:p>
            <a:pPr marL="457200" indent="-457200" algn="just">
              <a:buAutoNum type="arabicPeriod"/>
            </a:pPr>
            <a:r>
              <a:rPr lang="en-US" sz="2000" dirty="0"/>
              <a:t>Problem Definition and Scope</a:t>
            </a:r>
          </a:p>
          <a:p>
            <a:pPr marL="457200" indent="-457200" algn="just">
              <a:buAutoNum type="arabicPeriod"/>
            </a:pPr>
            <a:r>
              <a:rPr lang="en-IN" sz="2000" dirty="0"/>
              <a:t>Data Collection</a:t>
            </a:r>
          </a:p>
          <a:p>
            <a:pPr marL="457200" indent="-457200" algn="just">
              <a:buAutoNum type="arabicPeriod"/>
            </a:pPr>
            <a:r>
              <a:rPr lang="en-IN" sz="2000" dirty="0"/>
              <a:t>Data Cleaning and Preprocessing</a:t>
            </a:r>
          </a:p>
          <a:p>
            <a:pPr marL="457200" indent="-457200" algn="just">
              <a:buAutoNum type="arabicPeriod"/>
            </a:pPr>
            <a:r>
              <a:rPr lang="en-IN" sz="2000" dirty="0"/>
              <a:t>Exploratory Data Analysis (EDA)</a:t>
            </a:r>
          </a:p>
          <a:p>
            <a:pPr marL="457200" indent="-457200" algn="just">
              <a:buAutoNum type="arabicPeriod"/>
            </a:pPr>
            <a:r>
              <a:rPr lang="en-IN" sz="2000" dirty="0"/>
              <a:t> Interpretation and Insights</a:t>
            </a:r>
          </a:p>
          <a:p>
            <a:pPr marL="457200" indent="-457200" algn="just">
              <a:buAutoNum type="arabicPeriod"/>
            </a:pPr>
            <a:r>
              <a:rPr lang="en-IN" sz="2000" dirty="0"/>
              <a:t>Visualization and Reporting</a:t>
            </a:r>
          </a:p>
          <a:p>
            <a:pPr marL="457200" indent="-457200" algn="just">
              <a:buAutoNum type="arabicPeriod"/>
            </a:pPr>
            <a:r>
              <a:rPr lang="en-IN" sz="2000" dirty="0"/>
              <a:t>Ethical Considerations</a:t>
            </a:r>
          </a:p>
          <a:p>
            <a:pPr marL="457200" indent="-457200" algn="just">
              <a:buAutoNum type="arabicPeriod"/>
            </a:pPr>
            <a:r>
              <a:rPr lang="en-IN" sz="2000" dirty="0"/>
              <a:t>Feedback and Iteration</a:t>
            </a:r>
          </a:p>
        </p:txBody>
      </p:sp>
    </p:spTree>
    <p:extLst>
      <p:ext uri="{BB962C8B-B14F-4D97-AF65-F5344CB8AC3E}">
        <p14:creationId xmlns:p14="http://schemas.microsoft.com/office/powerpoint/2010/main" val="404418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C5F2-E66D-2734-AEB9-C8853C499C64}"/>
              </a:ext>
            </a:extLst>
          </p:cNvPr>
          <p:cNvSpPr>
            <a:spLocks noGrp="1"/>
          </p:cNvSpPr>
          <p:nvPr>
            <p:ph type="title"/>
          </p:nvPr>
        </p:nvSpPr>
        <p:spPr/>
        <p:txBody>
          <a:bodyPr/>
          <a:lstStyle/>
          <a:p>
            <a:r>
              <a:rPr lang="en-US" dirty="0"/>
              <a:t>Design Flow Chart</a:t>
            </a:r>
            <a:endParaRPr lang="en-IN" dirty="0"/>
          </a:p>
        </p:txBody>
      </p:sp>
      <p:pic>
        <p:nvPicPr>
          <p:cNvPr id="13" name="Content Placeholder 12">
            <a:extLst>
              <a:ext uri="{FF2B5EF4-FFF2-40B4-BE49-F238E27FC236}">
                <a16:creationId xmlns:a16="http://schemas.microsoft.com/office/drawing/2014/main" id="{9A7F29B7-A049-6C29-4A24-4C0E8B1A6C13}"/>
              </a:ext>
            </a:extLst>
          </p:cNvPr>
          <p:cNvPicPr>
            <a:picLocks noGrp="1" noChangeAspect="1"/>
          </p:cNvPicPr>
          <p:nvPr>
            <p:ph idx="1"/>
          </p:nvPr>
        </p:nvPicPr>
        <p:blipFill>
          <a:blip r:embed="rId2"/>
          <a:stretch>
            <a:fillRect/>
          </a:stretch>
        </p:blipFill>
        <p:spPr>
          <a:xfrm>
            <a:off x="0" y="1911096"/>
            <a:ext cx="12192000" cy="4983480"/>
          </a:xfrm>
        </p:spPr>
      </p:pic>
    </p:spTree>
    <p:extLst>
      <p:ext uri="{BB962C8B-B14F-4D97-AF65-F5344CB8AC3E}">
        <p14:creationId xmlns:p14="http://schemas.microsoft.com/office/powerpoint/2010/main" val="10349737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603</TotalTime>
  <Words>831</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Gill Sans MT</vt:lpstr>
      <vt:lpstr>Wingdings 2</vt:lpstr>
      <vt:lpstr>Dividend</vt:lpstr>
      <vt:lpstr>Suicides in India: Based Upon gender &amp; Ages</vt:lpstr>
      <vt:lpstr>Table of Contents</vt:lpstr>
      <vt:lpstr>Introduction</vt:lpstr>
      <vt:lpstr>Introduction</vt:lpstr>
      <vt:lpstr>Problem Statement</vt:lpstr>
      <vt:lpstr>Objective or Problem Formulation</vt:lpstr>
      <vt:lpstr>Libraries Used</vt:lpstr>
      <vt:lpstr>Design Methodology</vt:lpstr>
      <vt:lpstr>Design Flow Chart</vt:lpstr>
      <vt:lpstr>DataSet Explanation</vt:lpstr>
      <vt:lpstr>Results</vt:lpstr>
      <vt:lpstr>Results</vt:lpstr>
      <vt:lpstr>Results</vt:lpstr>
      <vt:lpstr>Results</vt:lpstr>
      <vt:lpstr>Results</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with Python</dc:title>
  <dc:creator>hp</dc:creator>
  <cp:lastModifiedBy>Aayush Rehal</cp:lastModifiedBy>
  <cp:revision>22</cp:revision>
  <dcterms:created xsi:type="dcterms:W3CDTF">2022-12-06T04:55:50Z</dcterms:created>
  <dcterms:modified xsi:type="dcterms:W3CDTF">2023-08-18T06:48:50Z</dcterms:modified>
</cp:coreProperties>
</file>