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BFB"/>
    <a:srgbClr val="FCFEFE"/>
    <a:srgbClr val="3399FF"/>
    <a:srgbClr val="5B62F3"/>
    <a:srgbClr val="F9FCFD"/>
    <a:srgbClr val="3CA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2" y="-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43"/>
          <c:y val="0.20079160104986876"/>
          <c:w val="0.35226437604390365"/>
          <c:h val="0.697483464566929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C397-4458-808C-D0C64F24AAE7}"/>
              </c:ext>
            </c:extLst>
          </c:dPt>
          <c:dLbls>
            <c:dLbl>
              <c:idx val="0"/>
              <c:layout>
                <c:manualLayout>
                  <c:x val="-5.4447228187385684E-2"/>
                  <c:y val="-0.22516666666666668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397-4458-808C-D0C64F24AAE7}"/>
                </c:ext>
              </c:extLst>
            </c:dLbl>
            <c:dLbl>
              <c:idx val="1"/>
              <c:layout>
                <c:manualLayout>
                  <c:x val="0.10535191601049866"/>
                  <c:y val="-1.66666666666666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97-4458-808C-D0C64F24AAE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397-4458-808C-D0C64F24AAE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49"/>
          <c:y val="0.20079160104986876"/>
          <c:w val="0.35226437604390376"/>
          <c:h val="0.697483464566928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ADC1-4D4A-891B-4A0F673C254E}"/>
              </c:ext>
            </c:extLst>
          </c:dPt>
          <c:dLbls>
            <c:dLbl>
              <c:idx val="0"/>
              <c:layout>
                <c:manualLayout>
                  <c:x val="-5.4447228187385698E-2"/>
                  <c:y val="-0.2251666666666666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DC1-4D4A-891B-4A0F673C254E}"/>
                </c:ext>
              </c:extLst>
            </c:dLbl>
            <c:dLbl>
              <c:idx val="1"/>
              <c:layout>
                <c:manualLayout>
                  <c:x val="0.10535191601049861"/>
                  <c:y val="-1.666666666666667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DC1-4D4A-891B-4A0F673C25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C1-4D4A-891B-4A0F673C254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54"/>
          <c:y val="0.20079160104986876"/>
          <c:w val="0.35226437604390382"/>
          <c:h val="0.697483464566928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28E9-4331-8EE8-C4E41E75D4E9}"/>
              </c:ext>
            </c:extLst>
          </c:dPt>
          <c:dLbls>
            <c:dLbl>
              <c:idx val="0"/>
              <c:layout>
                <c:manualLayout>
                  <c:x val="-5.4447228187385704E-2"/>
                  <c:y val="-0.2251666666666666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8E9-4331-8EE8-C4E41E75D4E9}"/>
                </c:ext>
              </c:extLst>
            </c:dLbl>
            <c:dLbl>
              <c:idx val="1"/>
              <c:layout>
                <c:manualLayout>
                  <c:x val="0.10535191601049856"/>
                  <c:y val="-1.666666666666668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8E9-4331-8EE8-C4E41E75D4E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8E9-4331-8EE8-C4E41E75D4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1749-0019-4438-91D5-CB144260451F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B6F3-74CA-4F8F-B501-9A0E22FFA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overall data, casuals tend to ride longer than the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Casuals</a:t>
            </a:r>
            <a:r>
              <a:rPr lang="en-US" baseline="0" dirty="0"/>
              <a:t> travel more than members on </a:t>
            </a:r>
            <a:r>
              <a:rPr lang="en-US" baseline="0" dirty="0" err="1"/>
              <a:t>saturdays</a:t>
            </a:r>
            <a:r>
              <a:rPr lang="en-US" baseline="0" dirty="0"/>
              <a:t> and </a:t>
            </a:r>
            <a:r>
              <a:rPr lang="en-US" baseline="0" dirty="0" err="1"/>
              <a:t>sundays</a:t>
            </a:r>
            <a:endParaRPr lang="en-US" baseline="0" dirty="0"/>
          </a:p>
          <a:p>
            <a:r>
              <a:rPr lang="en-US" dirty="0"/>
              <a:t>3.</a:t>
            </a:r>
            <a:r>
              <a:rPr lang="en-US" baseline="0" dirty="0"/>
              <a:t> Members use the rides almost at the steady level throughout the week</a:t>
            </a:r>
          </a:p>
          <a:p>
            <a:r>
              <a:rPr lang="en-US" baseline="0" dirty="0"/>
              <a:t>4. Members tend to use the most rides on 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 Saturday and </a:t>
            </a:r>
            <a:r>
              <a:rPr lang="en-US" dirty="0" err="1"/>
              <a:t>sundays</a:t>
            </a:r>
            <a:r>
              <a:rPr lang="en-US" dirty="0"/>
              <a:t>, instead of having the highest demand at 4pm</a:t>
            </a:r>
            <a:r>
              <a:rPr lang="en-US" baseline="0" dirty="0"/>
              <a:t> and 5pm we have the highest demand at 2pm. Starting from 11am to 4pm. </a:t>
            </a:r>
          </a:p>
          <a:p>
            <a:pPr marL="228600" indent="-228600">
              <a:buAutoNum type="arabicPeriod"/>
            </a:pPr>
            <a:r>
              <a:rPr lang="en-US" baseline="0" dirty="0"/>
              <a:t>When I looked closer in the data, I found the rides on sat-sun between 11 to 4 are travelled “less distance” than the rest on sat-sun</a:t>
            </a:r>
          </a:p>
          <a:p>
            <a:pPr marL="228600" indent="-228600">
              <a:buAutoNum type="arabicPeriod"/>
            </a:pPr>
            <a:r>
              <a:rPr lang="en-US" baseline="0" dirty="0"/>
              <a:t>But surprisingly, on sat-sun the rides between 11 to 4 are “long travelled</a:t>
            </a:r>
            <a:r>
              <a:rPr lang="en-US" baseline="0"/>
              <a:t>” than the rest days’ 11 to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In the morning 6 to 8 the demand increases for the ride, maybe because they go for gym</a:t>
            </a:r>
            <a:r>
              <a:rPr lang="en-US" baseline="0" dirty="0"/>
              <a:t> or exercise</a:t>
            </a:r>
          </a:p>
          <a:p>
            <a:r>
              <a:rPr lang="en-US" baseline="0" dirty="0"/>
              <a:t>4. At 8 am the demand is highest in the morning phase</a:t>
            </a:r>
          </a:p>
          <a:p>
            <a:r>
              <a:rPr lang="en-US" baseline="0" dirty="0"/>
              <a:t>5. After 11 am the demand gradually increases and peaks at  4 PM</a:t>
            </a:r>
          </a:p>
          <a:p>
            <a:r>
              <a:rPr lang="en-US" baseline="0" dirty="0"/>
              <a:t>6. The lowest demand is at 3 am</a:t>
            </a:r>
          </a:p>
          <a:p>
            <a:r>
              <a:rPr lang="en-US" baseline="0" dirty="0"/>
              <a:t>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For</a:t>
            </a:r>
            <a:r>
              <a:rPr lang="en-US" baseline="0" dirty="0"/>
              <a:t> both of them, the duration declines in the starting of January 2021 and peak in duration can be seen in between Feb and March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5">
                <a:lumMod val="20000"/>
                <a:lumOff val="80000"/>
                <a:alpha val="44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ayush.shah6777/viz/Hourly_traffic/Sheet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2190750"/>
            <a:ext cx="5334000" cy="28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16831"/>
            <a:ext cx="8229600" cy="1102519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Neuville" pitchFamily="34" charset="0"/>
              </a:rPr>
              <a:t>Riding Pattern </a:t>
            </a:r>
            <a:br>
              <a:rPr lang="en-US" sz="4000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between</a:t>
            </a:r>
            <a:r>
              <a:rPr lang="en-US" sz="4000" dirty="0">
                <a:latin typeface="Neuville" pitchFamily="34" charset="0"/>
              </a:rPr>
              <a:t/>
            </a:r>
            <a:br>
              <a:rPr lang="en-US" sz="4000" dirty="0">
                <a:latin typeface="Neuville" pitchFamily="34" charset="0"/>
              </a:rPr>
            </a:br>
            <a:r>
              <a:rPr lang="en-US" sz="4000" dirty="0">
                <a:latin typeface="Neuville" pitchFamily="34" charset="0"/>
              </a:rPr>
              <a:t>“</a:t>
            </a:r>
            <a:r>
              <a:rPr lang="en-US" sz="4000" b="1" dirty="0">
                <a:latin typeface="Neuville" pitchFamily="34" charset="0"/>
              </a:rPr>
              <a:t>Casual</a:t>
            </a:r>
            <a:r>
              <a:rPr lang="en-US" sz="4000" dirty="0">
                <a:latin typeface="Neuville" pitchFamily="34" charset="0"/>
              </a:rPr>
              <a:t>” &amp; “</a:t>
            </a:r>
            <a:r>
              <a:rPr lang="en-US" sz="4000" b="1" dirty="0">
                <a:latin typeface="Neuville" pitchFamily="34" charset="0"/>
              </a:rPr>
              <a:t>Member</a:t>
            </a:r>
            <a:r>
              <a:rPr lang="en-US" sz="4000" dirty="0">
                <a:latin typeface="Neuville" pitchFamily="34" charset="0"/>
              </a:rPr>
              <a:t>” </a:t>
            </a:r>
            <a:br>
              <a:rPr lang="en-US" sz="4000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customers</a:t>
            </a:r>
            <a:r>
              <a:rPr lang="en-US" sz="2400" dirty="0">
                <a:solidFill>
                  <a:schemeClr val="accent5"/>
                </a:solidFill>
                <a:latin typeface="Neuville" pitchFamily="34" charset="0"/>
              </a:rPr>
              <a:t>.</a:t>
            </a:r>
            <a:endParaRPr lang="en-US" sz="4000" dirty="0">
              <a:solidFill>
                <a:schemeClr val="accent5"/>
              </a:solidFill>
              <a:latin typeface="Neuvill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4330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Neuville" pitchFamily="34" charset="0"/>
              </a:rPr>
              <a:t>Presented </a:t>
            </a:r>
            <a:r>
              <a:rPr lang="en-US" sz="2000" i="1" dirty="0" smtClean="0">
                <a:latin typeface="Neuville" pitchFamily="34" charset="0"/>
              </a:rPr>
              <a:t>By </a:t>
            </a:r>
            <a:r>
              <a:rPr lang="en-US" sz="2000" dirty="0" smtClean="0">
                <a:latin typeface="Neuville" pitchFamily="34" charset="0"/>
              </a:rPr>
              <a:t>:  </a:t>
            </a:r>
            <a:r>
              <a:rPr lang="en-US" sz="2000" dirty="0">
                <a:latin typeface="Neuville" pitchFamily="34" charset="0"/>
              </a:rPr>
              <a:t>Aayush Shah</a:t>
            </a:r>
          </a:p>
          <a:p>
            <a:pPr algn="l"/>
            <a:r>
              <a:rPr lang="en-US" sz="2000" i="1" dirty="0" smtClean="0">
                <a:latin typeface="Neuville" pitchFamily="34" charset="0"/>
              </a:rPr>
              <a:t>Date </a:t>
            </a:r>
            <a:r>
              <a:rPr lang="en-US" sz="2000" dirty="0" smtClean="0">
                <a:latin typeface="Neuville" pitchFamily="34" charset="0"/>
              </a:rPr>
              <a:t>:  26 </a:t>
            </a:r>
            <a:r>
              <a:rPr lang="en-US" sz="2000" dirty="0">
                <a:latin typeface="Neuville" pitchFamily="34" charset="0"/>
              </a:rPr>
              <a:t>— July,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17" y="25094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25094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3256359"/>
            <a:ext cx="685800" cy="119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 this ↓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04950"/>
            <a:ext cx="6248400" cy="38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Charts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That form insights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666750"/>
            <a:ext cx="25146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euville" pitchFamily="34" charset="0"/>
              </a:rPr>
              <a:t>Most Common Trip Duration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53728"/>
            <a:ext cx="4040188" cy="47982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Casuals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7535"/>
            <a:ext cx="4041775" cy="47982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47602"/>
            <a:ext cx="3360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Rides more often for</a:t>
            </a:r>
          </a:p>
          <a:p>
            <a:r>
              <a:rPr lang="en-US" sz="3200" b="1" u="sng" dirty="0">
                <a:latin typeface="Neuville" pitchFamily="34" charset="0"/>
              </a:rPr>
              <a:t>9 to 10 minutes</a:t>
            </a:r>
          </a:p>
          <a:p>
            <a:endParaRPr lang="en-US" sz="2000" dirty="0">
              <a:latin typeface="Neuville" pitchFamily="34" charset="0"/>
            </a:endParaRPr>
          </a:p>
          <a:p>
            <a:r>
              <a:rPr lang="en-US" b="1" dirty="0">
                <a:latin typeface="Neuville" pitchFamily="34" charset="0"/>
              </a:rPr>
              <a:t>76K</a:t>
            </a:r>
            <a:r>
              <a:rPr lang="en-US" dirty="0">
                <a:latin typeface="Neuville" pitchFamily="34" charset="0"/>
              </a:rPr>
              <a:t> and </a:t>
            </a:r>
            <a:r>
              <a:rPr lang="en-US" b="1" dirty="0">
                <a:latin typeface="Neuville" pitchFamily="34" charset="0"/>
              </a:rPr>
              <a:t>75K</a:t>
            </a:r>
            <a:r>
              <a:rPr lang="en-US" dirty="0">
                <a:latin typeface="Neuville" pitchFamily="34" charset="0"/>
              </a:rPr>
              <a:t> times respectively</a:t>
            </a:r>
          </a:p>
          <a:p>
            <a:r>
              <a:rPr lang="en-US" dirty="0">
                <a:latin typeface="Neuville" pitchFamily="34" charset="0"/>
              </a:rPr>
              <a:t>Last year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2247602"/>
            <a:ext cx="355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Rides more often for</a:t>
            </a:r>
          </a:p>
          <a:p>
            <a:r>
              <a:rPr lang="en-US" sz="3200" b="1" u="sng" dirty="0">
                <a:latin typeface="Neuville" pitchFamily="34" charset="0"/>
              </a:rPr>
              <a:t>5 to 6 minutes</a:t>
            </a:r>
          </a:p>
          <a:p>
            <a:endParaRPr lang="en-US" sz="2000" dirty="0">
              <a:latin typeface="Neuville" pitchFamily="34" charset="0"/>
            </a:endParaRPr>
          </a:p>
          <a:p>
            <a:r>
              <a:rPr lang="en-US" b="1" dirty="0">
                <a:latin typeface="Neuville" pitchFamily="34" charset="0"/>
              </a:rPr>
              <a:t>207K</a:t>
            </a:r>
            <a:r>
              <a:rPr lang="en-US" dirty="0">
                <a:latin typeface="Neuville" pitchFamily="34" charset="0"/>
              </a:rPr>
              <a:t> and </a:t>
            </a:r>
            <a:r>
              <a:rPr lang="en-US" b="1" dirty="0">
                <a:latin typeface="Neuville" pitchFamily="34" charset="0"/>
              </a:rPr>
              <a:t>204K</a:t>
            </a:r>
            <a:r>
              <a:rPr lang="en-US" dirty="0">
                <a:latin typeface="Neuville" pitchFamily="34" charset="0"/>
              </a:rPr>
              <a:t> times respectively</a:t>
            </a:r>
          </a:p>
          <a:p>
            <a:r>
              <a:rPr lang="en-US" dirty="0">
                <a:latin typeface="Neuville" pitchFamily="34" charset="0"/>
              </a:rPr>
              <a:t>Last year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400" y="1733550"/>
            <a:ext cx="1371600" cy="0"/>
          </a:xfrm>
          <a:prstGeom prst="line">
            <a:avLst/>
          </a:prstGeom>
          <a:ln w="31750" cap="rnd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24400" y="1733550"/>
            <a:ext cx="1752600" cy="0"/>
          </a:xfrm>
          <a:prstGeom prst="line">
            <a:avLst/>
          </a:prstGeom>
          <a:ln w="31750" cap="rnd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rot="20797560">
            <a:off x="373947" y="2822828"/>
            <a:ext cx="268134" cy="629318"/>
          </a:xfrm>
          <a:custGeom>
            <a:avLst/>
            <a:gdLst>
              <a:gd name="connsiteX0" fmla="*/ 239408 w 268134"/>
              <a:gd name="connsiteY0" fmla="*/ 629318 h 629318"/>
              <a:gd name="connsiteX1" fmla="*/ 247028 w 268134"/>
              <a:gd name="connsiteY1" fmla="*/ 354998 h 629318"/>
              <a:gd name="connsiteX2" fmla="*/ 3188 w 268134"/>
              <a:gd name="connsiteY2" fmla="*/ 248318 h 629318"/>
              <a:gd name="connsiteX3" fmla="*/ 102248 w 268134"/>
              <a:gd name="connsiteY3" fmla="*/ 19718 h 629318"/>
              <a:gd name="connsiteX4" fmla="*/ 18428 w 268134"/>
              <a:gd name="connsiteY4" fmla="*/ 12098 h 629318"/>
              <a:gd name="connsiteX5" fmla="*/ 117488 w 268134"/>
              <a:gd name="connsiteY5" fmla="*/ 19718 h 629318"/>
              <a:gd name="connsiteX6" fmla="*/ 125108 w 268134"/>
              <a:gd name="connsiteY6" fmla="*/ 103538 h 629318"/>
              <a:gd name="connsiteX7" fmla="*/ 125108 w 268134"/>
              <a:gd name="connsiteY7" fmla="*/ 103538 h 629318"/>
              <a:gd name="connsiteX8" fmla="*/ 125108 w 268134"/>
              <a:gd name="connsiteY8" fmla="*/ 103538 h 62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134" h="629318">
                <a:moveTo>
                  <a:pt x="239408" y="629318"/>
                </a:moveTo>
                <a:cubicBezTo>
                  <a:pt x="262903" y="523908"/>
                  <a:pt x="286398" y="418498"/>
                  <a:pt x="247028" y="354998"/>
                </a:cubicBezTo>
                <a:cubicBezTo>
                  <a:pt x="207658" y="291498"/>
                  <a:pt x="27318" y="304198"/>
                  <a:pt x="3188" y="248318"/>
                </a:cubicBezTo>
                <a:cubicBezTo>
                  <a:pt x="-20942" y="192438"/>
                  <a:pt x="99708" y="59088"/>
                  <a:pt x="102248" y="19718"/>
                </a:cubicBezTo>
                <a:cubicBezTo>
                  <a:pt x="104788" y="-19652"/>
                  <a:pt x="15888" y="12098"/>
                  <a:pt x="18428" y="12098"/>
                </a:cubicBezTo>
                <a:cubicBezTo>
                  <a:pt x="20968" y="12098"/>
                  <a:pt x="99708" y="4478"/>
                  <a:pt x="117488" y="19718"/>
                </a:cubicBezTo>
                <a:cubicBezTo>
                  <a:pt x="135268" y="34958"/>
                  <a:pt x="125108" y="103538"/>
                  <a:pt x="125108" y="103538"/>
                </a:cubicBezTo>
                <a:lnTo>
                  <a:pt x="125108" y="103538"/>
                </a:lnTo>
                <a:lnTo>
                  <a:pt x="125108" y="103538"/>
                </a:ln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126794">
            <a:off x="1570326" y="3038954"/>
            <a:ext cx="208207" cy="346710"/>
          </a:xfrm>
          <a:custGeom>
            <a:avLst/>
            <a:gdLst>
              <a:gd name="connsiteX0" fmla="*/ 208207 w 208207"/>
              <a:gd name="connsiteY0" fmla="*/ 493054 h 493054"/>
              <a:gd name="connsiteX1" fmla="*/ 32947 w 208207"/>
              <a:gd name="connsiteY1" fmla="*/ 317794 h 493054"/>
              <a:gd name="connsiteX2" fmla="*/ 116767 w 208207"/>
              <a:gd name="connsiteY2" fmla="*/ 134914 h 493054"/>
              <a:gd name="connsiteX3" fmla="*/ 25327 w 208207"/>
              <a:gd name="connsiteY3" fmla="*/ 12994 h 493054"/>
              <a:gd name="connsiteX4" fmla="*/ 63427 w 208207"/>
              <a:gd name="connsiteY4" fmla="*/ 5374 h 493054"/>
              <a:gd name="connsiteX5" fmla="*/ 2467 w 208207"/>
              <a:gd name="connsiteY5" fmla="*/ 5374 h 493054"/>
              <a:gd name="connsiteX6" fmla="*/ 17707 w 208207"/>
              <a:gd name="connsiteY6" fmla="*/ 73954 h 4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207" h="493054">
                <a:moveTo>
                  <a:pt x="208207" y="493054"/>
                </a:moveTo>
                <a:cubicBezTo>
                  <a:pt x="128197" y="435269"/>
                  <a:pt x="48187" y="377484"/>
                  <a:pt x="32947" y="317794"/>
                </a:cubicBezTo>
                <a:cubicBezTo>
                  <a:pt x="17707" y="258104"/>
                  <a:pt x="118037" y="185714"/>
                  <a:pt x="116767" y="134914"/>
                </a:cubicBezTo>
                <a:cubicBezTo>
                  <a:pt x="115497" y="84114"/>
                  <a:pt x="34217" y="34584"/>
                  <a:pt x="25327" y="12994"/>
                </a:cubicBezTo>
                <a:cubicBezTo>
                  <a:pt x="16437" y="-8596"/>
                  <a:pt x="67237" y="6644"/>
                  <a:pt x="63427" y="5374"/>
                </a:cubicBezTo>
                <a:cubicBezTo>
                  <a:pt x="59617" y="4104"/>
                  <a:pt x="10087" y="-6056"/>
                  <a:pt x="2467" y="5374"/>
                </a:cubicBezTo>
                <a:cubicBezTo>
                  <a:pt x="-5153" y="16804"/>
                  <a:pt x="6277" y="45379"/>
                  <a:pt x="17707" y="73954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548396" y="2779826"/>
            <a:ext cx="404604" cy="595834"/>
          </a:xfrm>
          <a:custGeom>
            <a:avLst/>
            <a:gdLst>
              <a:gd name="connsiteX0" fmla="*/ 404604 w 404604"/>
              <a:gd name="connsiteY0" fmla="*/ 595834 h 595834"/>
              <a:gd name="connsiteX1" fmla="*/ 214104 w 404604"/>
              <a:gd name="connsiteY1" fmla="*/ 451054 h 595834"/>
              <a:gd name="connsiteX2" fmla="*/ 236964 w 404604"/>
              <a:gd name="connsiteY2" fmla="*/ 336754 h 595834"/>
              <a:gd name="connsiteX3" fmla="*/ 744 w 404604"/>
              <a:gd name="connsiteY3" fmla="*/ 199594 h 595834"/>
              <a:gd name="connsiteX4" fmla="*/ 160764 w 404604"/>
              <a:gd name="connsiteY4" fmla="*/ 24334 h 595834"/>
              <a:gd name="connsiteX5" fmla="*/ 115044 w 404604"/>
              <a:gd name="connsiteY5" fmla="*/ 1474 h 595834"/>
              <a:gd name="connsiteX6" fmla="*/ 168384 w 404604"/>
              <a:gd name="connsiteY6" fmla="*/ 24334 h 595834"/>
              <a:gd name="connsiteX7" fmla="*/ 153144 w 404604"/>
              <a:gd name="connsiteY7" fmla="*/ 92914 h 59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604" h="595834">
                <a:moveTo>
                  <a:pt x="404604" y="595834"/>
                </a:moveTo>
                <a:cubicBezTo>
                  <a:pt x="323324" y="545034"/>
                  <a:pt x="242044" y="494234"/>
                  <a:pt x="214104" y="451054"/>
                </a:cubicBezTo>
                <a:cubicBezTo>
                  <a:pt x="186164" y="407874"/>
                  <a:pt x="272524" y="378664"/>
                  <a:pt x="236964" y="336754"/>
                </a:cubicBezTo>
                <a:cubicBezTo>
                  <a:pt x="201404" y="294844"/>
                  <a:pt x="13444" y="251664"/>
                  <a:pt x="744" y="199594"/>
                </a:cubicBezTo>
                <a:cubicBezTo>
                  <a:pt x="-11956" y="147524"/>
                  <a:pt x="141714" y="57354"/>
                  <a:pt x="160764" y="24334"/>
                </a:cubicBezTo>
                <a:cubicBezTo>
                  <a:pt x="179814" y="-8686"/>
                  <a:pt x="113774" y="1474"/>
                  <a:pt x="115044" y="1474"/>
                </a:cubicBezTo>
                <a:cubicBezTo>
                  <a:pt x="116314" y="1474"/>
                  <a:pt x="162034" y="9094"/>
                  <a:pt x="168384" y="24334"/>
                </a:cubicBezTo>
                <a:cubicBezTo>
                  <a:pt x="174734" y="39574"/>
                  <a:pt x="163939" y="66244"/>
                  <a:pt x="153144" y="92914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804414" y="2903059"/>
            <a:ext cx="261616" cy="426881"/>
          </a:xfrm>
          <a:custGeom>
            <a:avLst/>
            <a:gdLst>
              <a:gd name="connsiteX0" fmla="*/ 192526 w 261616"/>
              <a:gd name="connsiteY0" fmla="*/ 426881 h 426881"/>
              <a:gd name="connsiteX1" fmla="*/ 253486 w 261616"/>
              <a:gd name="connsiteY1" fmla="*/ 122081 h 426881"/>
              <a:gd name="connsiteX2" fmla="*/ 32506 w 261616"/>
              <a:gd name="connsiteY2" fmla="*/ 23021 h 426881"/>
              <a:gd name="connsiteX3" fmla="*/ 70606 w 261616"/>
              <a:gd name="connsiteY3" fmla="*/ 161 h 426881"/>
              <a:gd name="connsiteX4" fmla="*/ 2026 w 261616"/>
              <a:gd name="connsiteY4" fmla="*/ 15401 h 426881"/>
              <a:gd name="connsiteX5" fmla="*/ 24886 w 261616"/>
              <a:gd name="connsiteY5" fmla="*/ 61121 h 4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16" h="426881">
                <a:moveTo>
                  <a:pt x="192526" y="426881"/>
                </a:moveTo>
                <a:cubicBezTo>
                  <a:pt x="236341" y="308136"/>
                  <a:pt x="280156" y="189391"/>
                  <a:pt x="253486" y="122081"/>
                </a:cubicBezTo>
                <a:cubicBezTo>
                  <a:pt x="226816" y="54771"/>
                  <a:pt x="62986" y="43341"/>
                  <a:pt x="32506" y="23021"/>
                </a:cubicBezTo>
                <a:cubicBezTo>
                  <a:pt x="2026" y="2701"/>
                  <a:pt x="75686" y="1431"/>
                  <a:pt x="70606" y="161"/>
                </a:cubicBezTo>
                <a:cubicBezTo>
                  <a:pt x="65526" y="-1109"/>
                  <a:pt x="9646" y="5241"/>
                  <a:pt x="2026" y="15401"/>
                </a:cubicBezTo>
                <a:cubicBezTo>
                  <a:pt x="-5594" y="25561"/>
                  <a:pt x="9646" y="43341"/>
                  <a:pt x="24886" y="61121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534400" y="44767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09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EDA\PLOTS\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550"/>
            <a:ext cx="7848600" cy="48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19200" y="2343150"/>
            <a:ext cx="2286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1276350"/>
            <a:ext cx="2286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6900" y="590550"/>
            <a:ext cx="228600" cy="405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09800" y="438150"/>
            <a:ext cx="2286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4600" y="438150"/>
            <a:ext cx="2286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9400" y="742950"/>
            <a:ext cx="304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971550"/>
            <a:ext cx="228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1276350"/>
            <a:ext cx="2286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8580" y="1569720"/>
            <a:ext cx="228600" cy="30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1000" y="1809750"/>
            <a:ext cx="228600" cy="2796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2114550"/>
            <a:ext cx="304800" cy="2491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2343150"/>
            <a:ext cx="228600" cy="226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2533650"/>
            <a:ext cx="228600" cy="207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7360" y="2686050"/>
            <a:ext cx="228600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67400" y="2876550"/>
            <a:ext cx="274320" cy="1718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141720" y="3028950"/>
            <a:ext cx="3200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7000" y="3042285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5610" y="30289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51370" y="30289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91400" y="2952750"/>
            <a:ext cx="358140" cy="165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34300" y="299466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92440" y="29908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352550"/>
            <a:ext cx="10668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60720" y="1123950"/>
            <a:ext cx="2743200" cy="857250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  <a:t>Top 20 Common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  <a:t>Ride Time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52400" y="45910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"/>
                            </p:stCondLst>
                            <p:childTnLst>
                              <p:par>
                                <p:cTn id="6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1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"/>
                            </p:stCondLst>
                            <p:childTnLst>
                              <p:par>
                                <p:cTn id="8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400"/>
                            </p:stCondLst>
                            <p:childTnLst>
                              <p:par>
                                <p:cTn id="9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00"/>
                            </p:stCondLst>
                            <p:childTnLst>
                              <p:par>
                                <p:cTn id="10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1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0"/>
            <a:ext cx="7467600" cy="4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3257550"/>
            <a:ext cx="609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4580" y="2419350"/>
            <a:ext cx="609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87800" y="150495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49800" y="285750"/>
            <a:ext cx="762000" cy="397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105150"/>
            <a:ext cx="76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2800350"/>
            <a:ext cx="76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0"/>
            <a:ext cx="609600" cy="432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4118659" y="518211"/>
            <a:ext cx="990602" cy="768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Neuville" pitchFamily="34" charset="0"/>
              </a:rPr>
              <a:t>If we look at the bike types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0"/>
            <a:ext cx="7467600" cy="4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4843E-6 L 0.06233 0.03948 C 0.07552 0.04843 0.09497 0.05367 0.11545 0.05367 C 0.13872 0.05367 0.15747 0.04843 0.17066 0.03948 L 0.23334 -1.54843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26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88" y="1657350"/>
            <a:ext cx="41302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57200" y="1261229"/>
            <a:ext cx="3397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Neuville" pitchFamily="34" charset="0"/>
              </a:rPr>
              <a:t>Insights:</a:t>
            </a:r>
          </a:p>
          <a:p>
            <a:r>
              <a:rPr lang="en-US" i="1" dirty="0">
                <a:latin typeface="Neuville" pitchFamily="34" charset="0"/>
              </a:rPr>
              <a:t>——</a:t>
            </a:r>
          </a:p>
          <a:p>
            <a:endParaRPr lang="en-US" i="1" dirty="0">
              <a:latin typeface="Neuville" pitchFamily="34" charset="0"/>
            </a:endParaRPr>
          </a:p>
          <a:p>
            <a:r>
              <a:rPr lang="en-US" dirty="0">
                <a:latin typeface="Neuville" pitchFamily="34" charset="0"/>
              </a:rPr>
              <a:t>•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euville" pitchFamily="34" charset="0"/>
              </a:rPr>
              <a:t>Docked Bike </a:t>
            </a:r>
            <a:r>
              <a:rPr lang="en-US" dirty="0">
                <a:latin typeface="Neuville" pitchFamily="34" charset="0"/>
              </a:rPr>
              <a:t>is used</a:t>
            </a:r>
          </a:p>
          <a:p>
            <a:r>
              <a:rPr lang="en-US" dirty="0">
                <a:latin typeface="Neuville" pitchFamily="34" charset="0"/>
              </a:rPr>
              <a:t>By both type of users.</a:t>
            </a:r>
          </a:p>
          <a:p>
            <a:endParaRPr lang="en-US" dirty="0">
              <a:latin typeface="Neuville" pitchFamily="34" charset="0"/>
            </a:endParaRPr>
          </a:p>
          <a:p>
            <a:r>
              <a:rPr lang="en-US" dirty="0">
                <a:latin typeface="Neuville" pitchFamily="34" charset="0"/>
              </a:rPr>
              <a:t>• The </a:t>
            </a:r>
            <a:r>
              <a:rPr lang="en-US" dirty="0">
                <a:solidFill>
                  <a:srgbClr val="3399FF"/>
                </a:solidFill>
                <a:latin typeface="Neuville" pitchFamily="34" charset="0"/>
              </a:rPr>
              <a:t>Electric Bikes </a:t>
            </a:r>
            <a:r>
              <a:rPr lang="en-US" dirty="0">
                <a:latin typeface="Neuville" pitchFamily="34" charset="0"/>
              </a:rPr>
              <a:t>are the </a:t>
            </a:r>
          </a:p>
          <a:p>
            <a:r>
              <a:rPr lang="en-US" dirty="0">
                <a:latin typeface="Neuville" pitchFamily="34" charset="0"/>
              </a:rPr>
              <a:t>Least used but looking at the</a:t>
            </a:r>
          </a:p>
          <a:p>
            <a:r>
              <a:rPr lang="en-US" dirty="0">
                <a:latin typeface="Neuville" pitchFamily="34" charset="0"/>
              </a:rPr>
              <a:t>Proportion of total casual </a:t>
            </a:r>
          </a:p>
          <a:p>
            <a:r>
              <a:rPr lang="en-US" dirty="0">
                <a:latin typeface="Neuville" pitchFamily="34" charset="0"/>
              </a:rPr>
              <a:t>Users, they tend to use more</a:t>
            </a:r>
          </a:p>
          <a:p>
            <a:r>
              <a:rPr lang="en-US" dirty="0">
                <a:latin typeface="Neuville" pitchFamily="34" charset="0"/>
              </a:rPr>
              <a:t>Electric Bikes.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33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euville" pitchFamily="34" charset="0"/>
              </a:rPr>
              <a:t>What can we say from the bike and riders?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EDA\PLOT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"/>
            <a:ext cx="6442321" cy="47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2904" y="666750"/>
            <a:ext cx="2561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Neuville" pitchFamily="34" charset="0"/>
              </a:rPr>
              <a:t>Weekly Traffic</a:t>
            </a:r>
          </a:p>
          <a:p>
            <a:pPr algn="r"/>
            <a:r>
              <a:rPr lang="en-US" sz="2400" b="1" dirty="0">
                <a:latin typeface="Neuville" pitchFamily="34" charset="0"/>
              </a:rPr>
              <a:t>Distribution</a:t>
            </a:r>
          </a:p>
          <a:p>
            <a:pPr algn="r"/>
            <a:r>
              <a:rPr lang="en-US" b="1" dirty="0">
                <a:latin typeface="Neuville" pitchFamily="34" charset="0"/>
              </a:rPr>
              <a:t>—</a:t>
            </a:r>
          </a:p>
          <a:p>
            <a:pPr algn="r"/>
            <a:endParaRPr lang="en-US" dirty="0">
              <a:latin typeface="Neuville" pitchFamily="34" charset="0"/>
            </a:endParaRPr>
          </a:p>
          <a:p>
            <a:pPr algn="r"/>
            <a:r>
              <a:rPr lang="en-US" dirty="0">
                <a:latin typeface="Neuville" pitchFamily="34" charset="0"/>
              </a:rPr>
              <a:t>1.</a:t>
            </a:r>
            <a:endParaRPr lang="en-US" b="1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Casuals tend to ride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The </a:t>
            </a:r>
            <a:r>
              <a:rPr lang="en-US" sz="1600" dirty="0">
                <a:solidFill>
                  <a:srgbClr val="3399FF"/>
                </a:solidFill>
                <a:latin typeface="Neuville" pitchFamily="34" charset="0"/>
              </a:rPr>
              <a:t>most on Saturdays </a:t>
            </a:r>
            <a:r>
              <a:rPr lang="en-US" sz="1600" dirty="0">
                <a:latin typeface="Neuville" pitchFamily="34" charset="0"/>
              </a:rPr>
              <a:t>(59%)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2.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Weekdays (Mon-Fri) has shown </a:t>
            </a:r>
            <a:r>
              <a:rPr lang="en-US" sz="1600" u="sng" dirty="0">
                <a:latin typeface="Neuville" pitchFamily="34" charset="0"/>
              </a:rPr>
              <a:t>almost 50% less </a:t>
            </a:r>
            <a:r>
              <a:rPr lang="en-US" sz="1600" dirty="0">
                <a:latin typeface="Neuville" pitchFamily="34" charset="0"/>
              </a:rPr>
              <a:t>traffic of casuals than members.</a:t>
            </a:r>
          </a:p>
          <a:p>
            <a:pPr algn="r"/>
            <a:endParaRPr lang="en-US" dirty="0">
              <a:latin typeface="Neuville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29323 -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EDA\PLOTS\fig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10433624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:\EDA\PLOTS\fig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5" r="-3699"/>
          <a:stretch/>
        </p:blipFill>
        <p:spPr bwMode="auto">
          <a:xfrm rot="5400000">
            <a:off x="1022357" y="2532373"/>
            <a:ext cx="205484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1674" y="438150"/>
            <a:ext cx="421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Hourly traffic by Week</a:t>
            </a:r>
          </a:p>
          <a:p>
            <a:pPr algn="r"/>
            <a:r>
              <a:rPr lang="en-US" sz="1100" dirty="0">
                <a:latin typeface="Neuville" pitchFamily="34" charset="0"/>
              </a:rPr>
              <a:t>(both users)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1301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EDA\PLOTS\fi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78" y="1123950"/>
            <a:ext cx="591272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2615" y="228600"/>
            <a:ext cx="3669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Hourly Traffic </a:t>
            </a:r>
          </a:p>
          <a:p>
            <a:r>
              <a:rPr lang="en-US" sz="1400" dirty="0">
                <a:latin typeface="Neuville" pitchFamily="34" charset="0"/>
              </a:rPr>
              <a:t>Shows the distribution of traffic per hour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144" y="2233940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Neuville" pitchFamily="34" charset="0"/>
              </a:rPr>
              <a:t>8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9037" y="161075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Neuville" pitchFamily="34" charset="0"/>
              </a:rPr>
              <a:t>5 PM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4324349"/>
            <a:ext cx="190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4476749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455294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4667249"/>
            <a:ext cx="2286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629150"/>
            <a:ext cx="228600" cy="15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2144" y="4438649"/>
            <a:ext cx="18845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50" y="3790949"/>
            <a:ext cx="2222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3143249"/>
            <a:ext cx="252750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1950" y="2933699"/>
            <a:ext cx="2286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3333749"/>
            <a:ext cx="228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3333749"/>
            <a:ext cx="228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3067049"/>
            <a:ext cx="3048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8400" y="2724149"/>
            <a:ext cx="228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2800349"/>
            <a:ext cx="228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05600" y="2781299"/>
            <a:ext cx="228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200" y="2530473"/>
            <a:ext cx="228600" cy="223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62800" y="1885950"/>
            <a:ext cx="228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91400" y="1321290"/>
            <a:ext cx="228600" cy="346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0" y="1885950"/>
            <a:ext cx="228600" cy="289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2724149"/>
            <a:ext cx="228600" cy="205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3486150"/>
            <a:ext cx="228600" cy="1276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05800" y="3800475"/>
            <a:ext cx="228600" cy="96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34400" y="3952876"/>
            <a:ext cx="228600" cy="828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35197" y="4124325"/>
            <a:ext cx="228600" cy="638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042590">
            <a:off x="7080979" y="1632832"/>
            <a:ext cx="353090" cy="45719"/>
          </a:xfrm>
          <a:custGeom>
            <a:avLst/>
            <a:gdLst>
              <a:gd name="connsiteX0" fmla="*/ 0 w 513877"/>
              <a:gd name="connsiteY0" fmla="*/ 129571 h 129571"/>
              <a:gd name="connsiteX1" fmla="*/ 152400 w 513877"/>
              <a:gd name="connsiteY1" fmla="*/ 7651 h 129571"/>
              <a:gd name="connsiteX2" fmla="*/ 495300 w 513877"/>
              <a:gd name="connsiteY2" fmla="*/ 38131 h 129571"/>
              <a:gd name="connsiteX3" fmla="*/ 472440 w 513877"/>
              <a:gd name="connsiteY3" fmla="*/ 31 h 129571"/>
              <a:gd name="connsiteX4" fmla="*/ 510540 w 513877"/>
              <a:gd name="connsiteY4" fmla="*/ 45751 h 129571"/>
              <a:gd name="connsiteX5" fmla="*/ 464820 w 513877"/>
              <a:gd name="connsiteY5" fmla="*/ 60991 h 12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877" h="129571">
                <a:moveTo>
                  <a:pt x="0" y="129571"/>
                </a:moveTo>
                <a:cubicBezTo>
                  <a:pt x="34925" y="76231"/>
                  <a:pt x="69850" y="22891"/>
                  <a:pt x="152400" y="7651"/>
                </a:cubicBezTo>
                <a:cubicBezTo>
                  <a:pt x="234950" y="-7589"/>
                  <a:pt x="441960" y="39401"/>
                  <a:pt x="495300" y="38131"/>
                </a:cubicBezTo>
                <a:cubicBezTo>
                  <a:pt x="548640" y="36861"/>
                  <a:pt x="469900" y="-1239"/>
                  <a:pt x="472440" y="31"/>
                </a:cubicBezTo>
                <a:cubicBezTo>
                  <a:pt x="474980" y="1301"/>
                  <a:pt x="511810" y="35591"/>
                  <a:pt x="510540" y="45751"/>
                </a:cubicBezTo>
                <a:cubicBezTo>
                  <a:pt x="509270" y="55911"/>
                  <a:pt x="487045" y="58451"/>
                  <a:pt x="464820" y="609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95350"/>
            <a:ext cx="251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euville" pitchFamily="34" charset="0"/>
              </a:rPr>
              <a:t>Insights:</a:t>
            </a:r>
          </a:p>
          <a:p>
            <a:r>
              <a:rPr lang="en-US" i="1" dirty="0">
                <a:latin typeface="Neuville" pitchFamily="34" charset="0"/>
              </a:rPr>
              <a:t>——</a:t>
            </a:r>
          </a:p>
          <a:p>
            <a:endParaRPr lang="en-US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Members pick rides actively from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6 AM</a:t>
            </a:r>
            <a:r>
              <a:rPr lang="en-US" sz="1400" b="1" dirty="0">
                <a:latin typeface="Neuville" pitchFamily="34" charset="0"/>
              </a:rPr>
              <a:t> </a:t>
            </a:r>
            <a:r>
              <a:rPr lang="en-US" sz="1400" dirty="0">
                <a:latin typeface="Neuville" pitchFamily="34" charset="0"/>
              </a:rPr>
              <a:t>to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12 AM</a:t>
            </a:r>
          </a:p>
          <a:p>
            <a:endParaRPr lang="en-US" sz="1400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Members need the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ride more than the casuals </a:t>
            </a:r>
            <a:r>
              <a:rPr lang="en-US" sz="1400" dirty="0">
                <a:latin typeface="Neuville" pitchFamily="34" charset="0"/>
              </a:rPr>
              <a:t>throughout the day</a:t>
            </a:r>
          </a:p>
          <a:p>
            <a:endParaRPr lang="en-US" sz="1400" b="1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During Night time </a:t>
            </a:r>
            <a:r>
              <a:rPr lang="en-US" sz="1400" dirty="0">
                <a:latin typeface="Neuville" pitchFamily="34" charset="0"/>
              </a:rPr>
              <a:t>(from 9PM to 3 AM) casuals tend to be more active than the members</a:t>
            </a:r>
          </a:p>
          <a:p>
            <a:endParaRPr lang="en-US" dirty="0">
              <a:latin typeface="Neuville" pitchFamily="34" charset="0"/>
            </a:endParaRPr>
          </a:p>
          <a:p>
            <a:endParaRPr lang="en-US" dirty="0">
              <a:latin typeface="Neuville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4876800" y="2457450"/>
            <a:ext cx="441984" cy="495300"/>
          </a:xfrm>
          <a:custGeom>
            <a:avLst/>
            <a:gdLst>
              <a:gd name="connsiteX0" fmla="*/ 0 w 647724"/>
              <a:gd name="connsiteY0" fmla="*/ 0 h 990600"/>
              <a:gd name="connsiteX1" fmla="*/ 53340 w 647724"/>
              <a:gd name="connsiteY1" fmla="*/ 449580 h 990600"/>
              <a:gd name="connsiteX2" fmla="*/ 228600 w 647724"/>
              <a:gd name="connsiteY2" fmla="*/ 792480 h 990600"/>
              <a:gd name="connsiteX3" fmla="*/ 609600 w 647724"/>
              <a:gd name="connsiteY3" fmla="*/ 960120 h 990600"/>
              <a:gd name="connsiteX4" fmla="*/ 594360 w 647724"/>
              <a:gd name="connsiteY4" fmla="*/ 906780 h 990600"/>
              <a:gd name="connsiteX5" fmla="*/ 647700 w 647724"/>
              <a:gd name="connsiteY5" fmla="*/ 975360 h 990600"/>
              <a:gd name="connsiteX6" fmla="*/ 586740 w 647724"/>
              <a:gd name="connsiteY6" fmla="*/ 990600 h 990600"/>
              <a:gd name="connsiteX7" fmla="*/ 586740 w 647724"/>
              <a:gd name="connsiteY7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24" h="990600">
                <a:moveTo>
                  <a:pt x="0" y="0"/>
                </a:moveTo>
                <a:cubicBezTo>
                  <a:pt x="7620" y="158750"/>
                  <a:pt x="15240" y="317500"/>
                  <a:pt x="53340" y="449580"/>
                </a:cubicBezTo>
                <a:cubicBezTo>
                  <a:pt x="91440" y="581660"/>
                  <a:pt x="135890" y="707390"/>
                  <a:pt x="228600" y="792480"/>
                </a:cubicBezTo>
                <a:cubicBezTo>
                  <a:pt x="321310" y="877570"/>
                  <a:pt x="548640" y="941070"/>
                  <a:pt x="609600" y="960120"/>
                </a:cubicBezTo>
                <a:cubicBezTo>
                  <a:pt x="670560" y="979170"/>
                  <a:pt x="588010" y="904240"/>
                  <a:pt x="594360" y="906780"/>
                </a:cubicBezTo>
                <a:cubicBezTo>
                  <a:pt x="600710" y="909320"/>
                  <a:pt x="648970" y="961390"/>
                  <a:pt x="647700" y="975360"/>
                </a:cubicBezTo>
                <a:cubicBezTo>
                  <a:pt x="646430" y="989330"/>
                  <a:pt x="586740" y="990600"/>
                  <a:pt x="586740" y="990600"/>
                </a:cubicBezTo>
                <a:lnTo>
                  <a:pt x="586740" y="990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62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8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What is the 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Problem?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8800" y="543352"/>
            <a:ext cx="8680318" cy="39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EDA\PLOTS\fig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3" y="549702"/>
            <a:ext cx="896121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8094E-6 L 1.05868 0.015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34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4807E-6 L -1.04149 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EDA\PLOTS\fig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" y="2724150"/>
            <a:ext cx="457594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EDA\PLOTS\fig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4648200" cy="20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2969" y="60942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Neuville" pitchFamily="34" charset="0"/>
              </a:rPr>
              <a:t>Ride activity per month by days</a:t>
            </a:r>
          </a:p>
          <a:p>
            <a:pPr algn="r"/>
            <a:r>
              <a:rPr lang="en-US" sz="2400" dirty="0">
                <a:latin typeface="Neuville" pitchFamily="34" charset="0"/>
              </a:rPr>
              <a:t>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1885950"/>
            <a:ext cx="350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Neuville" pitchFamily="34" charset="0"/>
              </a:rPr>
              <a:t>It is noticeable that 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people tend to use more 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rides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in May and June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Jan-Feb</a:t>
            </a:r>
            <a:r>
              <a:rPr lang="en-US" sz="1600" dirty="0">
                <a:latin typeface="Neuville" pitchFamily="34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Nov-Dec</a:t>
            </a:r>
            <a:r>
              <a:rPr lang="en-US" sz="1600" dirty="0">
                <a:latin typeface="Neuville" pitchFamily="34" charset="0"/>
              </a:rPr>
              <a:t> have shown the least interest in compare to other months.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There is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not much drop </a:t>
            </a:r>
            <a:r>
              <a:rPr lang="en-US" sz="1600" dirty="0">
                <a:latin typeface="Neuville" pitchFamily="34" charset="0"/>
              </a:rPr>
              <a:t>in usage of rides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by Members </a:t>
            </a:r>
            <a:r>
              <a:rPr lang="en-US" sz="1600" dirty="0">
                <a:latin typeface="Neuville" pitchFamily="34" charset="0"/>
              </a:rPr>
              <a:t>in Jan-Feb and Nov-Dec like Casuals have.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EDA\PLOTS\fi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8" y="85724"/>
            <a:ext cx="8467750" cy="85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76200" y="1822918"/>
            <a:ext cx="615553" cy="14404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Casuals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5663" y="46291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571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:\EDA\PLOTS\fig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"/>
            <a:ext cx="8458200" cy="84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5953" y="1787608"/>
            <a:ext cx="615553" cy="16985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Members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5663" y="46291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303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EDA\PLOTS\fig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31" y="971550"/>
            <a:ext cx="585113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280541"/>
            <a:ext cx="30812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Monthly Average Duration</a:t>
            </a:r>
          </a:p>
          <a:p>
            <a:r>
              <a:rPr lang="en-US" sz="1100" dirty="0">
                <a:latin typeface="Neuville" pitchFamily="34" charset="0"/>
              </a:rPr>
              <a:t>(minutes)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605144" y="1714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1" y="971550"/>
            <a:ext cx="2438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Neuville" pitchFamily="34" charset="0"/>
              </a:rPr>
              <a:t>Insights:</a:t>
            </a:r>
          </a:p>
          <a:p>
            <a:r>
              <a:rPr lang="en-US" sz="1600" i="1" dirty="0">
                <a:latin typeface="Neuville" pitchFamily="34" charset="0"/>
              </a:rPr>
              <a:t>——</a:t>
            </a:r>
          </a:p>
          <a:p>
            <a:endParaRPr lang="en-US" sz="1600" dirty="0">
              <a:latin typeface="Neuville" pitchFamily="34" charset="0"/>
            </a:endParaRPr>
          </a:p>
          <a:p>
            <a:r>
              <a:rPr lang="en-US" sz="1600" dirty="0">
                <a:latin typeface="Neuville" pitchFamily="34" charset="0"/>
              </a:rPr>
              <a:t>The duration is </a:t>
            </a:r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always higher for the casuals </a:t>
            </a:r>
            <a:r>
              <a:rPr lang="en-US" sz="1600" dirty="0">
                <a:latin typeface="Neuville" pitchFamily="34" charset="0"/>
              </a:rPr>
              <a:t>than the members.</a:t>
            </a:r>
          </a:p>
          <a:p>
            <a:endParaRPr lang="en-US" sz="1600" dirty="0">
              <a:latin typeface="Neuville" pitchFamily="34" charset="0"/>
            </a:endParaRPr>
          </a:p>
          <a:p>
            <a:r>
              <a:rPr lang="en-US" sz="1600" dirty="0">
                <a:latin typeface="Neuville" pitchFamily="34" charset="0"/>
              </a:rPr>
              <a:t>From this we can say that, casuals have</a:t>
            </a:r>
          </a:p>
          <a:p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Shorter</a:t>
            </a:r>
            <a:r>
              <a:rPr lang="en-US" sz="1600" dirty="0">
                <a:latin typeface="Neuville" pitchFamily="34" charset="0"/>
              </a:rPr>
              <a:t> but more regular rides while casuals ride </a:t>
            </a:r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longer</a:t>
            </a:r>
            <a:r>
              <a:rPr lang="en-US" sz="1600" dirty="0">
                <a:latin typeface="Neuville" pitchFamily="34" charset="0"/>
              </a:rPr>
              <a:t> but they are irregular.</a:t>
            </a:r>
          </a:p>
        </p:txBody>
      </p:sp>
      <p:sp>
        <p:nvSpPr>
          <p:cNvPr id="6" name="Freeform 5"/>
          <p:cNvSpPr/>
          <p:nvPr/>
        </p:nvSpPr>
        <p:spPr>
          <a:xfrm>
            <a:off x="3332649" y="4080656"/>
            <a:ext cx="5430352" cy="243694"/>
          </a:xfrm>
          <a:custGeom>
            <a:avLst/>
            <a:gdLst>
              <a:gd name="connsiteX0" fmla="*/ 0 w 5463729"/>
              <a:gd name="connsiteY0" fmla="*/ 226849 h 229030"/>
              <a:gd name="connsiteX1" fmla="*/ 105798 w 5463729"/>
              <a:gd name="connsiteY1" fmla="*/ 226849 h 229030"/>
              <a:gd name="connsiteX2" fmla="*/ 438307 w 5463729"/>
              <a:gd name="connsiteY2" fmla="*/ 204178 h 229030"/>
              <a:gd name="connsiteX3" fmla="*/ 589448 w 5463729"/>
              <a:gd name="connsiteY3" fmla="*/ 189064 h 229030"/>
              <a:gd name="connsiteX4" fmla="*/ 680132 w 5463729"/>
              <a:gd name="connsiteY4" fmla="*/ 151279 h 229030"/>
              <a:gd name="connsiteX5" fmla="*/ 823716 w 5463729"/>
              <a:gd name="connsiteY5" fmla="*/ 98380 h 229030"/>
              <a:gd name="connsiteX6" fmla="*/ 929514 w 5463729"/>
              <a:gd name="connsiteY6" fmla="*/ 45481 h 229030"/>
              <a:gd name="connsiteX7" fmla="*/ 1020198 w 5463729"/>
              <a:gd name="connsiteY7" fmla="*/ 138 h 229030"/>
              <a:gd name="connsiteX8" fmla="*/ 1148668 w 5463729"/>
              <a:gd name="connsiteY8" fmla="*/ 30366 h 229030"/>
              <a:gd name="connsiteX9" fmla="*/ 1420721 w 5463729"/>
              <a:gd name="connsiteY9" fmla="*/ 90823 h 229030"/>
              <a:gd name="connsiteX10" fmla="*/ 1874142 w 5463729"/>
              <a:gd name="connsiteY10" fmla="*/ 105937 h 229030"/>
              <a:gd name="connsiteX11" fmla="*/ 2108410 w 5463729"/>
              <a:gd name="connsiteY11" fmla="*/ 121051 h 229030"/>
              <a:gd name="connsiteX12" fmla="*/ 2267107 w 5463729"/>
              <a:gd name="connsiteY12" fmla="*/ 121051 h 229030"/>
              <a:gd name="connsiteX13" fmla="*/ 2493818 w 5463729"/>
              <a:gd name="connsiteY13" fmla="*/ 166393 h 229030"/>
              <a:gd name="connsiteX14" fmla="*/ 2917012 w 5463729"/>
              <a:gd name="connsiteY14" fmla="*/ 189064 h 229030"/>
              <a:gd name="connsiteX15" fmla="*/ 3105937 w 5463729"/>
              <a:gd name="connsiteY15" fmla="*/ 196621 h 229030"/>
              <a:gd name="connsiteX16" fmla="*/ 3423332 w 5463729"/>
              <a:gd name="connsiteY16" fmla="*/ 219292 h 229030"/>
              <a:gd name="connsiteX17" fmla="*/ 3627372 w 5463729"/>
              <a:gd name="connsiteY17" fmla="*/ 219292 h 229030"/>
              <a:gd name="connsiteX18" fmla="*/ 3816297 w 5463729"/>
              <a:gd name="connsiteY18" fmla="*/ 219292 h 229030"/>
              <a:gd name="connsiteX19" fmla="*/ 3922096 w 5463729"/>
              <a:gd name="connsiteY19" fmla="*/ 173950 h 229030"/>
              <a:gd name="connsiteX20" fmla="*/ 4141250 w 5463729"/>
              <a:gd name="connsiteY20" fmla="*/ 98380 h 229030"/>
              <a:gd name="connsiteX21" fmla="*/ 4262162 w 5463729"/>
              <a:gd name="connsiteY21" fmla="*/ 105937 h 229030"/>
              <a:gd name="connsiteX22" fmla="*/ 4360403 w 5463729"/>
              <a:gd name="connsiteY22" fmla="*/ 143722 h 229030"/>
              <a:gd name="connsiteX23" fmla="*/ 4503987 w 5463729"/>
              <a:gd name="connsiteY23" fmla="*/ 173950 h 229030"/>
              <a:gd name="connsiteX24" fmla="*/ 4806268 w 5463729"/>
              <a:gd name="connsiteY24" fmla="*/ 166393 h 229030"/>
              <a:gd name="connsiteX25" fmla="*/ 5100992 w 5463729"/>
              <a:gd name="connsiteY25" fmla="*/ 158836 h 229030"/>
              <a:gd name="connsiteX26" fmla="*/ 5463729 w 5463729"/>
              <a:gd name="connsiteY26" fmla="*/ 158836 h 2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63729" h="229030">
                <a:moveTo>
                  <a:pt x="0" y="226849"/>
                </a:moveTo>
                <a:cubicBezTo>
                  <a:pt x="16373" y="228738"/>
                  <a:pt x="32747" y="230627"/>
                  <a:pt x="105798" y="226849"/>
                </a:cubicBezTo>
                <a:cubicBezTo>
                  <a:pt x="178849" y="223071"/>
                  <a:pt x="357699" y="210475"/>
                  <a:pt x="438307" y="204178"/>
                </a:cubicBezTo>
                <a:cubicBezTo>
                  <a:pt x="518915" y="197881"/>
                  <a:pt x="549144" y="197880"/>
                  <a:pt x="589448" y="189064"/>
                </a:cubicBezTo>
                <a:cubicBezTo>
                  <a:pt x="629752" y="180248"/>
                  <a:pt x="641087" y="166393"/>
                  <a:pt x="680132" y="151279"/>
                </a:cubicBezTo>
                <a:cubicBezTo>
                  <a:pt x="719177" y="136165"/>
                  <a:pt x="782152" y="116013"/>
                  <a:pt x="823716" y="98380"/>
                </a:cubicBezTo>
                <a:cubicBezTo>
                  <a:pt x="865280" y="80747"/>
                  <a:pt x="929514" y="45481"/>
                  <a:pt x="929514" y="45481"/>
                </a:cubicBezTo>
                <a:cubicBezTo>
                  <a:pt x="962261" y="29107"/>
                  <a:pt x="983672" y="2657"/>
                  <a:pt x="1020198" y="138"/>
                </a:cubicBezTo>
                <a:cubicBezTo>
                  <a:pt x="1056724" y="-2381"/>
                  <a:pt x="1148668" y="30366"/>
                  <a:pt x="1148668" y="30366"/>
                </a:cubicBezTo>
                <a:cubicBezTo>
                  <a:pt x="1215422" y="45480"/>
                  <a:pt x="1299809" y="78228"/>
                  <a:pt x="1420721" y="90823"/>
                </a:cubicBezTo>
                <a:cubicBezTo>
                  <a:pt x="1541633" y="103418"/>
                  <a:pt x="1759527" y="100899"/>
                  <a:pt x="1874142" y="105937"/>
                </a:cubicBezTo>
                <a:cubicBezTo>
                  <a:pt x="1988757" y="110975"/>
                  <a:pt x="2042916" y="118532"/>
                  <a:pt x="2108410" y="121051"/>
                </a:cubicBezTo>
                <a:cubicBezTo>
                  <a:pt x="2173904" y="123570"/>
                  <a:pt x="2202872" y="113494"/>
                  <a:pt x="2267107" y="121051"/>
                </a:cubicBezTo>
                <a:cubicBezTo>
                  <a:pt x="2331342" y="128608"/>
                  <a:pt x="2385501" y="155058"/>
                  <a:pt x="2493818" y="166393"/>
                </a:cubicBezTo>
                <a:cubicBezTo>
                  <a:pt x="2602135" y="177728"/>
                  <a:pt x="2917012" y="189064"/>
                  <a:pt x="2917012" y="189064"/>
                </a:cubicBezTo>
                <a:cubicBezTo>
                  <a:pt x="3019032" y="194102"/>
                  <a:pt x="3021550" y="191583"/>
                  <a:pt x="3105937" y="196621"/>
                </a:cubicBezTo>
                <a:cubicBezTo>
                  <a:pt x="3190324" y="201659"/>
                  <a:pt x="3336426" y="215514"/>
                  <a:pt x="3423332" y="219292"/>
                </a:cubicBezTo>
                <a:cubicBezTo>
                  <a:pt x="3510238" y="223070"/>
                  <a:pt x="3627372" y="219292"/>
                  <a:pt x="3627372" y="219292"/>
                </a:cubicBezTo>
                <a:cubicBezTo>
                  <a:pt x="3692866" y="219292"/>
                  <a:pt x="3767176" y="226849"/>
                  <a:pt x="3816297" y="219292"/>
                </a:cubicBezTo>
                <a:cubicBezTo>
                  <a:pt x="3865418" y="211735"/>
                  <a:pt x="3867937" y="194102"/>
                  <a:pt x="3922096" y="173950"/>
                </a:cubicBezTo>
                <a:cubicBezTo>
                  <a:pt x="3976255" y="153798"/>
                  <a:pt x="4084572" y="109715"/>
                  <a:pt x="4141250" y="98380"/>
                </a:cubicBezTo>
                <a:cubicBezTo>
                  <a:pt x="4197928" y="87045"/>
                  <a:pt x="4225637" y="98380"/>
                  <a:pt x="4262162" y="105937"/>
                </a:cubicBezTo>
                <a:cubicBezTo>
                  <a:pt x="4298688" y="113494"/>
                  <a:pt x="4320099" y="132387"/>
                  <a:pt x="4360403" y="143722"/>
                </a:cubicBezTo>
                <a:cubicBezTo>
                  <a:pt x="4400707" y="155057"/>
                  <a:pt x="4429676" y="170172"/>
                  <a:pt x="4503987" y="173950"/>
                </a:cubicBezTo>
                <a:cubicBezTo>
                  <a:pt x="4578298" y="177728"/>
                  <a:pt x="4806268" y="166393"/>
                  <a:pt x="4806268" y="166393"/>
                </a:cubicBezTo>
                <a:lnTo>
                  <a:pt x="5100992" y="158836"/>
                </a:lnTo>
                <a:cubicBezTo>
                  <a:pt x="5210569" y="157577"/>
                  <a:pt x="5337149" y="158206"/>
                  <a:pt x="5463729" y="158836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340205" y="1186453"/>
            <a:ext cx="90684" cy="166254"/>
          </a:xfrm>
          <a:custGeom>
            <a:avLst/>
            <a:gdLst>
              <a:gd name="connsiteX0" fmla="*/ 0 w 90684"/>
              <a:gd name="connsiteY0" fmla="*/ 0 h 166254"/>
              <a:gd name="connsiteX1" fmla="*/ 90684 w 90684"/>
              <a:gd name="connsiteY1" fmla="*/ 166254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84" h="166254">
                <a:moveTo>
                  <a:pt x="0" y="0"/>
                </a:moveTo>
                <a:cubicBezTo>
                  <a:pt x="32747" y="60456"/>
                  <a:pt x="65494" y="120912"/>
                  <a:pt x="90684" y="1662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343275" y="1166813"/>
            <a:ext cx="5486400" cy="2834877"/>
          </a:xfrm>
          <a:custGeom>
            <a:avLst/>
            <a:gdLst>
              <a:gd name="connsiteX0" fmla="*/ 0 w 5486400"/>
              <a:gd name="connsiteY0" fmla="*/ 0 h 2834877"/>
              <a:gd name="connsiteX1" fmla="*/ 47625 w 5486400"/>
              <a:gd name="connsiteY1" fmla="*/ 123825 h 2834877"/>
              <a:gd name="connsiteX2" fmla="*/ 114300 w 5486400"/>
              <a:gd name="connsiteY2" fmla="*/ 247650 h 2834877"/>
              <a:gd name="connsiteX3" fmla="*/ 171450 w 5486400"/>
              <a:gd name="connsiteY3" fmla="*/ 371475 h 2834877"/>
              <a:gd name="connsiteX4" fmla="*/ 223838 w 5486400"/>
              <a:gd name="connsiteY4" fmla="*/ 490537 h 2834877"/>
              <a:gd name="connsiteX5" fmla="*/ 271463 w 5486400"/>
              <a:gd name="connsiteY5" fmla="*/ 614362 h 2834877"/>
              <a:gd name="connsiteX6" fmla="*/ 314325 w 5486400"/>
              <a:gd name="connsiteY6" fmla="*/ 738187 h 2834877"/>
              <a:gd name="connsiteX7" fmla="*/ 381000 w 5486400"/>
              <a:gd name="connsiteY7" fmla="*/ 981075 h 2834877"/>
              <a:gd name="connsiteX8" fmla="*/ 428625 w 5486400"/>
              <a:gd name="connsiteY8" fmla="*/ 1171575 h 2834877"/>
              <a:gd name="connsiteX9" fmla="*/ 509588 w 5486400"/>
              <a:gd name="connsiteY9" fmla="*/ 1519237 h 2834877"/>
              <a:gd name="connsiteX10" fmla="*/ 561975 w 5486400"/>
              <a:gd name="connsiteY10" fmla="*/ 1771650 h 2834877"/>
              <a:gd name="connsiteX11" fmla="*/ 628650 w 5486400"/>
              <a:gd name="connsiteY11" fmla="*/ 2081212 h 2834877"/>
              <a:gd name="connsiteX12" fmla="*/ 671513 w 5486400"/>
              <a:gd name="connsiteY12" fmla="*/ 2071687 h 2834877"/>
              <a:gd name="connsiteX13" fmla="*/ 728663 w 5486400"/>
              <a:gd name="connsiteY13" fmla="*/ 1995487 h 2834877"/>
              <a:gd name="connsiteX14" fmla="*/ 800100 w 5486400"/>
              <a:gd name="connsiteY14" fmla="*/ 1943100 h 2834877"/>
              <a:gd name="connsiteX15" fmla="*/ 909638 w 5486400"/>
              <a:gd name="connsiteY15" fmla="*/ 1895475 h 2834877"/>
              <a:gd name="connsiteX16" fmla="*/ 966788 w 5486400"/>
              <a:gd name="connsiteY16" fmla="*/ 1852612 h 2834877"/>
              <a:gd name="connsiteX17" fmla="*/ 1000125 w 5486400"/>
              <a:gd name="connsiteY17" fmla="*/ 1895475 h 2834877"/>
              <a:gd name="connsiteX18" fmla="*/ 1028700 w 5486400"/>
              <a:gd name="connsiteY18" fmla="*/ 1943100 h 2834877"/>
              <a:gd name="connsiteX19" fmla="*/ 1071563 w 5486400"/>
              <a:gd name="connsiteY19" fmla="*/ 2014537 h 2834877"/>
              <a:gd name="connsiteX20" fmla="*/ 1133475 w 5486400"/>
              <a:gd name="connsiteY20" fmla="*/ 2095500 h 2834877"/>
              <a:gd name="connsiteX21" fmla="*/ 1171575 w 5486400"/>
              <a:gd name="connsiteY21" fmla="*/ 2152650 h 2834877"/>
              <a:gd name="connsiteX22" fmla="*/ 1214438 w 5486400"/>
              <a:gd name="connsiteY22" fmla="*/ 2238375 h 2834877"/>
              <a:gd name="connsiteX23" fmla="*/ 1266825 w 5486400"/>
              <a:gd name="connsiteY23" fmla="*/ 2300287 h 2834877"/>
              <a:gd name="connsiteX24" fmla="*/ 1390650 w 5486400"/>
              <a:gd name="connsiteY24" fmla="*/ 2376487 h 2834877"/>
              <a:gd name="connsiteX25" fmla="*/ 1304925 w 5486400"/>
              <a:gd name="connsiteY25" fmla="*/ 2309812 h 2834877"/>
              <a:gd name="connsiteX26" fmla="*/ 1333500 w 5486400"/>
              <a:gd name="connsiteY26" fmla="*/ 2309812 h 2834877"/>
              <a:gd name="connsiteX27" fmla="*/ 1414463 w 5486400"/>
              <a:gd name="connsiteY27" fmla="*/ 2309812 h 2834877"/>
              <a:gd name="connsiteX28" fmla="*/ 1462088 w 5486400"/>
              <a:gd name="connsiteY28" fmla="*/ 2314575 h 2834877"/>
              <a:gd name="connsiteX29" fmla="*/ 1609725 w 5486400"/>
              <a:gd name="connsiteY29" fmla="*/ 2309812 h 2834877"/>
              <a:gd name="connsiteX30" fmla="*/ 1647825 w 5486400"/>
              <a:gd name="connsiteY30" fmla="*/ 2281237 h 2834877"/>
              <a:gd name="connsiteX31" fmla="*/ 1733550 w 5486400"/>
              <a:gd name="connsiteY31" fmla="*/ 2219325 h 2834877"/>
              <a:gd name="connsiteX32" fmla="*/ 1876425 w 5486400"/>
              <a:gd name="connsiteY32" fmla="*/ 2152650 h 2834877"/>
              <a:gd name="connsiteX33" fmla="*/ 1947863 w 5486400"/>
              <a:gd name="connsiteY33" fmla="*/ 2109787 h 2834877"/>
              <a:gd name="connsiteX34" fmla="*/ 2038350 w 5486400"/>
              <a:gd name="connsiteY34" fmla="*/ 2238375 h 2834877"/>
              <a:gd name="connsiteX35" fmla="*/ 2090738 w 5486400"/>
              <a:gd name="connsiteY35" fmla="*/ 2309812 h 2834877"/>
              <a:gd name="connsiteX36" fmla="*/ 2128838 w 5486400"/>
              <a:gd name="connsiteY36" fmla="*/ 2347912 h 2834877"/>
              <a:gd name="connsiteX37" fmla="*/ 2247900 w 5486400"/>
              <a:gd name="connsiteY37" fmla="*/ 2447925 h 2834877"/>
              <a:gd name="connsiteX38" fmla="*/ 2324100 w 5486400"/>
              <a:gd name="connsiteY38" fmla="*/ 2466975 h 2834877"/>
              <a:gd name="connsiteX39" fmla="*/ 2409825 w 5486400"/>
              <a:gd name="connsiteY39" fmla="*/ 2514600 h 2834877"/>
              <a:gd name="connsiteX40" fmla="*/ 2528888 w 5486400"/>
              <a:gd name="connsiteY40" fmla="*/ 2581275 h 2834877"/>
              <a:gd name="connsiteX41" fmla="*/ 2652713 w 5486400"/>
              <a:gd name="connsiteY41" fmla="*/ 2633662 h 2834877"/>
              <a:gd name="connsiteX42" fmla="*/ 2738438 w 5486400"/>
              <a:gd name="connsiteY42" fmla="*/ 2676525 h 2834877"/>
              <a:gd name="connsiteX43" fmla="*/ 2790825 w 5486400"/>
              <a:gd name="connsiteY43" fmla="*/ 2709862 h 2834877"/>
              <a:gd name="connsiteX44" fmla="*/ 2886075 w 5486400"/>
              <a:gd name="connsiteY44" fmla="*/ 2762250 h 2834877"/>
              <a:gd name="connsiteX45" fmla="*/ 2995613 w 5486400"/>
              <a:gd name="connsiteY45" fmla="*/ 2747962 h 2834877"/>
              <a:gd name="connsiteX46" fmla="*/ 3105150 w 5486400"/>
              <a:gd name="connsiteY46" fmla="*/ 2762250 h 2834877"/>
              <a:gd name="connsiteX47" fmla="*/ 3181350 w 5486400"/>
              <a:gd name="connsiteY47" fmla="*/ 2724150 h 2834877"/>
              <a:gd name="connsiteX48" fmla="*/ 3300413 w 5486400"/>
              <a:gd name="connsiteY48" fmla="*/ 2743200 h 2834877"/>
              <a:gd name="connsiteX49" fmla="*/ 3429000 w 5486400"/>
              <a:gd name="connsiteY49" fmla="*/ 2800350 h 2834877"/>
              <a:gd name="connsiteX50" fmla="*/ 3524250 w 5486400"/>
              <a:gd name="connsiteY50" fmla="*/ 2819400 h 2834877"/>
              <a:gd name="connsiteX51" fmla="*/ 3633788 w 5486400"/>
              <a:gd name="connsiteY51" fmla="*/ 2824162 h 2834877"/>
              <a:gd name="connsiteX52" fmla="*/ 3729038 w 5486400"/>
              <a:gd name="connsiteY52" fmla="*/ 2833687 h 2834877"/>
              <a:gd name="connsiteX53" fmla="*/ 3795713 w 5486400"/>
              <a:gd name="connsiteY53" fmla="*/ 2833687 h 2834877"/>
              <a:gd name="connsiteX54" fmla="*/ 3848100 w 5486400"/>
              <a:gd name="connsiteY54" fmla="*/ 2824162 h 2834877"/>
              <a:gd name="connsiteX55" fmla="*/ 3900488 w 5486400"/>
              <a:gd name="connsiteY55" fmla="*/ 2738437 h 2834877"/>
              <a:gd name="connsiteX56" fmla="*/ 3929063 w 5486400"/>
              <a:gd name="connsiteY56" fmla="*/ 2647950 h 2834877"/>
              <a:gd name="connsiteX57" fmla="*/ 4019550 w 5486400"/>
              <a:gd name="connsiteY57" fmla="*/ 2557462 h 2834877"/>
              <a:gd name="connsiteX58" fmla="*/ 4086225 w 5486400"/>
              <a:gd name="connsiteY58" fmla="*/ 2438400 h 2834877"/>
              <a:gd name="connsiteX59" fmla="*/ 4138613 w 5486400"/>
              <a:gd name="connsiteY59" fmla="*/ 2366962 h 2834877"/>
              <a:gd name="connsiteX60" fmla="*/ 4200525 w 5486400"/>
              <a:gd name="connsiteY60" fmla="*/ 2376487 h 2834877"/>
              <a:gd name="connsiteX61" fmla="*/ 4267200 w 5486400"/>
              <a:gd name="connsiteY61" fmla="*/ 2443162 h 2834877"/>
              <a:gd name="connsiteX62" fmla="*/ 4433888 w 5486400"/>
              <a:gd name="connsiteY62" fmla="*/ 2547937 h 2834877"/>
              <a:gd name="connsiteX63" fmla="*/ 4481513 w 5486400"/>
              <a:gd name="connsiteY63" fmla="*/ 2576512 h 2834877"/>
              <a:gd name="connsiteX64" fmla="*/ 4595813 w 5486400"/>
              <a:gd name="connsiteY64" fmla="*/ 2605087 h 2834877"/>
              <a:gd name="connsiteX65" fmla="*/ 4748213 w 5486400"/>
              <a:gd name="connsiteY65" fmla="*/ 2581275 h 2834877"/>
              <a:gd name="connsiteX66" fmla="*/ 5024438 w 5486400"/>
              <a:gd name="connsiteY66" fmla="*/ 2595562 h 2834877"/>
              <a:gd name="connsiteX67" fmla="*/ 5210175 w 5486400"/>
              <a:gd name="connsiteY67" fmla="*/ 2595562 h 2834877"/>
              <a:gd name="connsiteX68" fmla="*/ 5486400 w 5486400"/>
              <a:gd name="connsiteY68" fmla="*/ 2609850 h 28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486400" h="2834877">
                <a:moveTo>
                  <a:pt x="0" y="0"/>
                </a:moveTo>
                <a:cubicBezTo>
                  <a:pt x="14287" y="41275"/>
                  <a:pt x="28575" y="82550"/>
                  <a:pt x="47625" y="123825"/>
                </a:cubicBezTo>
                <a:cubicBezTo>
                  <a:pt x="66675" y="165100"/>
                  <a:pt x="93663" y="206375"/>
                  <a:pt x="114300" y="247650"/>
                </a:cubicBezTo>
                <a:cubicBezTo>
                  <a:pt x="134938" y="288925"/>
                  <a:pt x="153194" y="330994"/>
                  <a:pt x="171450" y="371475"/>
                </a:cubicBezTo>
                <a:cubicBezTo>
                  <a:pt x="189706" y="411956"/>
                  <a:pt x="207169" y="450056"/>
                  <a:pt x="223838" y="490537"/>
                </a:cubicBezTo>
                <a:cubicBezTo>
                  <a:pt x="240507" y="531018"/>
                  <a:pt x="256382" y="573087"/>
                  <a:pt x="271463" y="614362"/>
                </a:cubicBezTo>
                <a:cubicBezTo>
                  <a:pt x="286544" y="655637"/>
                  <a:pt x="296069" y="677068"/>
                  <a:pt x="314325" y="738187"/>
                </a:cubicBezTo>
                <a:cubicBezTo>
                  <a:pt x="332581" y="799306"/>
                  <a:pt x="361950" y="908844"/>
                  <a:pt x="381000" y="981075"/>
                </a:cubicBezTo>
                <a:cubicBezTo>
                  <a:pt x="400050" y="1053306"/>
                  <a:pt x="407194" y="1081881"/>
                  <a:pt x="428625" y="1171575"/>
                </a:cubicBezTo>
                <a:cubicBezTo>
                  <a:pt x="450056" y="1261269"/>
                  <a:pt x="487363" y="1419225"/>
                  <a:pt x="509588" y="1519237"/>
                </a:cubicBezTo>
                <a:cubicBezTo>
                  <a:pt x="531813" y="1619249"/>
                  <a:pt x="542131" y="1677988"/>
                  <a:pt x="561975" y="1771650"/>
                </a:cubicBezTo>
                <a:cubicBezTo>
                  <a:pt x="581819" y="1865312"/>
                  <a:pt x="610394" y="2031206"/>
                  <a:pt x="628650" y="2081212"/>
                </a:cubicBezTo>
                <a:cubicBezTo>
                  <a:pt x="646906" y="2131218"/>
                  <a:pt x="654844" y="2085974"/>
                  <a:pt x="671513" y="2071687"/>
                </a:cubicBezTo>
                <a:cubicBezTo>
                  <a:pt x="688182" y="2057400"/>
                  <a:pt x="707232" y="2016918"/>
                  <a:pt x="728663" y="1995487"/>
                </a:cubicBezTo>
                <a:cubicBezTo>
                  <a:pt x="750094" y="1974056"/>
                  <a:pt x="769938" y="1959769"/>
                  <a:pt x="800100" y="1943100"/>
                </a:cubicBezTo>
                <a:cubicBezTo>
                  <a:pt x="830263" y="1926431"/>
                  <a:pt x="881857" y="1910556"/>
                  <a:pt x="909638" y="1895475"/>
                </a:cubicBezTo>
                <a:cubicBezTo>
                  <a:pt x="937419" y="1880394"/>
                  <a:pt x="951707" y="1852612"/>
                  <a:pt x="966788" y="1852612"/>
                </a:cubicBezTo>
                <a:cubicBezTo>
                  <a:pt x="981869" y="1852612"/>
                  <a:pt x="989806" y="1880394"/>
                  <a:pt x="1000125" y="1895475"/>
                </a:cubicBezTo>
                <a:cubicBezTo>
                  <a:pt x="1010444" y="1910556"/>
                  <a:pt x="1028700" y="1943100"/>
                  <a:pt x="1028700" y="1943100"/>
                </a:cubicBezTo>
                <a:cubicBezTo>
                  <a:pt x="1040606" y="1962944"/>
                  <a:pt x="1054100" y="1989137"/>
                  <a:pt x="1071563" y="2014537"/>
                </a:cubicBezTo>
                <a:cubicBezTo>
                  <a:pt x="1089026" y="2039937"/>
                  <a:pt x="1116806" y="2072481"/>
                  <a:pt x="1133475" y="2095500"/>
                </a:cubicBezTo>
                <a:cubicBezTo>
                  <a:pt x="1150144" y="2118519"/>
                  <a:pt x="1158081" y="2128838"/>
                  <a:pt x="1171575" y="2152650"/>
                </a:cubicBezTo>
                <a:cubicBezTo>
                  <a:pt x="1185069" y="2176462"/>
                  <a:pt x="1198563" y="2213769"/>
                  <a:pt x="1214438" y="2238375"/>
                </a:cubicBezTo>
                <a:cubicBezTo>
                  <a:pt x="1230313" y="2262981"/>
                  <a:pt x="1237457" y="2277268"/>
                  <a:pt x="1266825" y="2300287"/>
                </a:cubicBezTo>
                <a:cubicBezTo>
                  <a:pt x="1296193" y="2323306"/>
                  <a:pt x="1384300" y="2374900"/>
                  <a:pt x="1390650" y="2376487"/>
                </a:cubicBezTo>
                <a:cubicBezTo>
                  <a:pt x="1397000" y="2378075"/>
                  <a:pt x="1314450" y="2320925"/>
                  <a:pt x="1304925" y="2309812"/>
                </a:cubicBezTo>
                <a:cubicBezTo>
                  <a:pt x="1295400" y="2298700"/>
                  <a:pt x="1333500" y="2309812"/>
                  <a:pt x="1333500" y="2309812"/>
                </a:cubicBezTo>
                <a:cubicBezTo>
                  <a:pt x="1351756" y="2309812"/>
                  <a:pt x="1393032" y="2309018"/>
                  <a:pt x="1414463" y="2309812"/>
                </a:cubicBezTo>
                <a:cubicBezTo>
                  <a:pt x="1435894" y="2310606"/>
                  <a:pt x="1429544" y="2314575"/>
                  <a:pt x="1462088" y="2314575"/>
                </a:cubicBezTo>
                <a:cubicBezTo>
                  <a:pt x="1494632" y="2314575"/>
                  <a:pt x="1578769" y="2315368"/>
                  <a:pt x="1609725" y="2309812"/>
                </a:cubicBezTo>
                <a:cubicBezTo>
                  <a:pt x="1640681" y="2304256"/>
                  <a:pt x="1647825" y="2281237"/>
                  <a:pt x="1647825" y="2281237"/>
                </a:cubicBezTo>
                <a:cubicBezTo>
                  <a:pt x="1668463" y="2266156"/>
                  <a:pt x="1695450" y="2240756"/>
                  <a:pt x="1733550" y="2219325"/>
                </a:cubicBezTo>
                <a:cubicBezTo>
                  <a:pt x="1771650" y="2197894"/>
                  <a:pt x="1840706" y="2170906"/>
                  <a:pt x="1876425" y="2152650"/>
                </a:cubicBezTo>
                <a:cubicBezTo>
                  <a:pt x="1912144" y="2134394"/>
                  <a:pt x="1920876" y="2095500"/>
                  <a:pt x="1947863" y="2109787"/>
                </a:cubicBezTo>
                <a:cubicBezTo>
                  <a:pt x="1974851" y="2124075"/>
                  <a:pt x="2014538" y="2205038"/>
                  <a:pt x="2038350" y="2238375"/>
                </a:cubicBezTo>
                <a:cubicBezTo>
                  <a:pt x="2062162" y="2271712"/>
                  <a:pt x="2075657" y="2291556"/>
                  <a:pt x="2090738" y="2309812"/>
                </a:cubicBezTo>
                <a:cubicBezTo>
                  <a:pt x="2105819" y="2328068"/>
                  <a:pt x="2102644" y="2324893"/>
                  <a:pt x="2128838" y="2347912"/>
                </a:cubicBezTo>
                <a:cubicBezTo>
                  <a:pt x="2155032" y="2370931"/>
                  <a:pt x="2215356" y="2428081"/>
                  <a:pt x="2247900" y="2447925"/>
                </a:cubicBezTo>
                <a:cubicBezTo>
                  <a:pt x="2280444" y="2467769"/>
                  <a:pt x="2297113" y="2455863"/>
                  <a:pt x="2324100" y="2466975"/>
                </a:cubicBezTo>
                <a:cubicBezTo>
                  <a:pt x="2351087" y="2478087"/>
                  <a:pt x="2409825" y="2514600"/>
                  <a:pt x="2409825" y="2514600"/>
                </a:cubicBezTo>
                <a:cubicBezTo>
                  <a:pt x="2443956" y="2533650"/>
                  <a:pt x="2488407" y="2561431"/>
                  <a:pt x="2528888" y="2581275"/>
                </a:cubicBezTo>
                <a:cubicBezTo>
                  <a:pt x="2569369" y="2601119"/>
                  <a:pt x="2617788" y="2617787"/>
                  <a:pt x="2652713" y="2633662"/>
                </a:cubicBezTo>
                <a:cubicBezTo>
                  <a:pt x="2687638" y="2649537"/>
                  <a:pt x="2715419" y="2663825"/>
                  <a:pt x="2738438" y="2676525"/>
                </a:cubicBezTo>
                <a:cubicBezTo>
                  <a:pt x="2761457" y="2689225"/>
                  <a:pt x="2766219" y="2695574"/>
                  <a:pt x="2790825" y="2709862"/>
                </a:cubicBezTo>
                <a:cubicBezTo>
                  <a:pt x="2815431" y="2724150"/>
                  <a:pt x="2851944" y="2755900"/>
                  <a:pt x="2886075" y="2762250"/>
                </a:cubicBezTo>
                <a:cubicBezTo>
                  <a:pt x="2920206" y="2768600"/>
                  <a:pt x="2959101" y="2747962"/>
                  <a:pt x="2995613" y="2747962"/>
                </a:cubicBezTo>
                <a:cubicBezTo>
                  <a:pt x="3032125" y="2747962"/>
                  <a:pt x="3074194" y="2766219"/>
                  <a:pt x="3105150" y="2762250"/>
                </a:cubicBezTo>
                <a:cubicBezTo>
                  <a:pt x="3136106" y="2758281"/>
                  <a:pt x="3148806" y="2727325"/>
                  <a:pt x="3181350" y="2724150"/>
                </a:cubicBezTo>
                <a:cubicBezTo>
                  <a:pt x="3213894" y="2720975"/>
                  <a:pt x="3259138" y="2730500"/>
                  <a:pt x="3300413" y="2743200"/>
                </a:cubicBezTo>
                <a:cubicBezTo>
                  <a:pt x="3341688" y="2755900"/>
                  <a:pt x="3391694" y="2787650"/>
                  <a:pt x="3429000" y="2800350"/>
                </a:cubicBezTo>
                <a:cubicBezTo>
                  <a:pt x="3466306" y="2813050"/>
                  <a:pt x="3490119" y="2815431"/>
                  <a:pt x="3524250" y="2819400"/>
                </a:cubicBezTo>
                <a:cubicBezTo>
                  <a:pt x="3558381" y="2823369"/>
                  <a:pt x="3599657" y="2821781"/>
                  <a:pt x="3633788" y="2824162"/>
                </a:cubicBezTo>
                <a:cubicBezTo>
                  <a:pt x="3667919" y="2826543"/>
                  <a:pt x="3702051" y="2832100"/>
                  <a:pt x="3729038" y="2833687"/>
                </a:cubicBezTo>
                <a:cubicBezTo>
                  <a:pt x="3756025" y="2835274"/>
                  <a:pt x="3775869" y="2835275"/>
                  <a:pt x="3795713" y="2833687"/>
                </a:cubicBezTo>
                <a:cubicBezTo>
                  <a:pt x="3815557" y="2832100"/>
                  <a:pt x="3830638" y="2840037"/>
                  <a:pt x="3848100" y="2824162"/>
                </a:cubicBezTo>
                <a:cubicBezTo>
                  <a:pt x="3865562" y="2808287"/>
                  <a:pt x="3886994" y="2767806"/>
                  <a:pt x="3900488" y="2738437"/>
                </a:cubicBezTo>
                <a:cubicBezTo>
                  <a:pt x="3913982" y="2709068"/>
                  <a:pt x="3909219" y="2678112"/>
                  <a:pt x="3929063" y="2647950"/>
                </a:cubicBezTo>
                <a:cubicBezTo>
                  <a:pt x="3948907" y="2617788"/>
                  <a:pt x="3993356" y="2592387"/>
                  <a:pt x="4019550" y="2557462"/>
                </a:cubicBezTo>
                <a:cubicBezTo>
                  <a:pt x="4045744" y="2522537"/>
                  <a:pt x="4066381" y="2470150"/>
                  <a:pt x="4086225" y="2438400"/>
                </a:cubicBezTo>
                <a:cubicBezTo>
                  <a:pt x="4106069" y="2406650"/>
                  <a:pt x="4119563" y="2377281"/>
                  <a:pt x="4138613" y="2366962"/>
                </a:cubicBezTo>
                <a:cubicBezTo>
                  <a:pt x="4157663" y="2356643"/>
                  <a:pt x="4179094" y="2363787"/>
                  <a:pt x="4200525" y="2376487"/>
                </a:cubicBezTo>
                <a:cubicBezTo>
                  <a:pt x="4221956" y="2389187"/>
                  <a:pt x="4228306" y="2414587"/>
                  <a:pt x="4267200" y="2443162"/>
                </a:cubicBezTo>
                <a:cubicBezTo>
                  <a:pt x="4306094" y="2471737"/>
                  <a:pt x="4398169" y="2525712"/>
                  <a:pt x="4433888" y="2547937"/>
                </a:cubicBezTo>
                <a:cubicBezTo>
                  <a:pt x="4469607" y="2570162"/>
                  <a:pt x="4454526" y="2566987"/>
                  <a:pt x="4481513" y="2576512"/>
                </a:cubicBezTo>
                <a:cubicBezTo>
                  <a:pt x="4508500" y="2586037"/>
                  <a:pt x="4551363" y="2604293"/>
                  <a:pt x="4595813" y="2605087"/>
                </a:cubicBezTo>
                <a:cubicBezTo>
                  <a:pt x="4640263" y="2605881"/>
                  <a:pt x="4676776" y="2582863"/>
                  <a:pt x="4748213" y="2581275"/>
                </a:cubicBezTo>
                <a:cubicBezTo>
                  <a:pt x="4819651" y="2579688"/>
                  <a:pt x="4947444" y="2593181"/>
                  <a:pt x="5024438" y="2595562"/>
                </a:cubicBezTo>
                <a:cubicBezTo>
                  <a:pt x="5101432" y="2597943"/>
                  <a:pt x="5133181" y="2593181"/>
                  <a:pt x="5210175" y="2595562"/>
                </a:cubicBezTo>
                <a:cubicBezTo>
                  <a:pt x="5287169" y="2597943"/>
                  <a:pt x="5386784" y="2603896"/>
                  <a:pt x="5486400" y="2609850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DD5A62-2FF4-44FA-A9AC-E27B00D4AF1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A15EC6-3DCD-45C5-8DE4-A4F822426B55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343150"/>
            <a:ext cx="12192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03E2F9-5806-49C4-A4B1-AC3DD9B3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3" t="17488" r="5834" b="2664"/>
          <a:stretch/>
        </p:blipFill>
        <p:spPr>
          <a:xfrm>
            <a:off x="3917439" y="15586"/>
            <a:ext cx="6902961" cy="5127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D61045-C062-430E-AF25-0922FB322139}"/>
              </a:ext>
            </a:extLst>
          </p:cNvPr>
          <p:cNvSpPr/>
          <p:nvPr/>
        </p:nvSpPr>
        <p:spPr>
          <a:xfrm>
            <a:off x="3886200" y="-18704"/>
            <a:ext cx="7010400" cy="5486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3FBF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5B9BA8B-5CAA-459E-B6BA-80A8700ECB0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2C008A3-3F9F-4A47-90A4-D3ABEC6D356C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9EE65E7-5812-4B2E-835B-86099675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28600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0946E4-6A17-49DD-B6CA-500A4624B2E2}"/>
              </a:ext>
            </a:extLst>
          </p:cNvPr>
          <p:cNvSpPr txBox="1"/>
          <p:nvPr/>
        </p:nvSpPr>
        <p:spPr>
          <a:xfrm>
            <a:off x="381000" y="211455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uville" panose="020B0500000000000000" pitchFamily="34" charset="0"/>
              </a:rPr>
              <a:t>Casuals usually start their</a:t>
            </a:r>
          </a:p>
          <a:p>
            <a:r>
              <a:rPr lang="en-US" sz="2400" dirty="0">
                <a:latin typeface="Neuville" panose="020B0500000000000000" pitchFamily="34" charset="0"/>
              </a:rPr>
              <a:t>ride from:</a:t>
            </a:r>
            <a:r>
              <a:rPr lang="en-US" sz="4000" dirty="0"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Streeter Dr and Grand Eve</a:t>
            </a:r>
            <a:endParaRPr lang="en-IN" sz="4800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343150"/>
            <a:ext cx="15240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F23E4D-36CF-4C7F-B5BB-44C745D98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0692" r="15000" b="1727"/>
          <a:stretch/>
        </p:blipFill>
        <p:spPr>
          <a:xfrm>
            <a:off x="4114800" y="-10625"/>
            <a:ext cx="6628704" cy="5401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6D61045-C062-430E-AF25-0922FB322139}"/>
              </a:ext>
            </a:extLst>
          </p:cNvPr>
          <p:cNvSpPr/>
          <p:nvPr/>
        </p:nvSpPr>
        <p:spPr>
          <a:xfrm>
            <a:off x="4114800" y="-18704"/>
            <a:ext cx="7010400" cy="5486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3FBF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0946E4-6A17-49DD-B6CA-500A4624B2E2}"/>
              </a:ext>
            </a:extLst>
          </p:cNvPr>
          <p:cNvSpPr txBox="1"/>
          <p:nvPr/>
        </p:nvSpPr>
        <p:spPr>
          <a:xfrm>
            <a:off x="381000" y="211455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uville" panose="020B0500000000000000" pitchFamily="34" charset="0"/>
              </a:rPr>
              <a:t>Members usually start their</a:t>
            </a:r>
          </a:p>
          <a:p>
            <a:r>
              <a:rPr lang="en-US" sz="2400" dirty="0">
                <a:latin typeface="Neuville" panose="020B0500000000000000" pitchFamily="34" charset="0"/>
              </a:rPr>
              <a:t>ride from:</a:t>
            </a:r>
            <a:r>
              <a:rPr lang="en-US" sz="4000" dirty="0"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Clerk </a:t>
            </a:r>
            <a:r>
              <a:rPr lang="en-US" sz="4800" b="1" dirty="0" err="1">
                <a:solidFill>
                  <a:schemeClr val="accent5"/>
                </a:solidFill>
                <a:latin typeface="Neuville" panose="020B0500000000000000" pitchFamily="34" charset="0"/>
              </a:rPr>
              <a:t>st</a:t>
            </a:r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&amp; Elm </a:t>
            </a:r>
            <a:r>
              <a:rPr lang="en-US" sz="4800" b="1" dirty="0" err="1">
                <a:solidFill>
                  <a:schemeClr val="accent5"/>
                </a:solidFill>
                <a:latin typeface="Neuville" panose="020B0500000000000000" pitchFamily="34" charset="0"/>
              </a:rPr>
              <a:t>st</a:t>
            </a:r>
            <a:endParaRPr lang="en-IN" sz="4800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5B9BA8B-5CAA-459E-B6BA-80A8700ECB0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2C008A3-3F9F-4A47-90A4-D3ABEC6D356C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360EDB8-43C1-4BFF-910B-EB37ED1F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28600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326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" y="526762"/>
            <a:ext cx="1295400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="" xmlns:a16="http://schemas.microsoft.com/office/drawing/2014/main" id="{92D25539-B15B-4FCE-9A56-C4153D84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860" y="169571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276854-6AB2-41A5-992B-222C36581624}"/>
              </a:ext>
            </a:extLst>
          </p:cNvPr>
          <p:cNvSpPr txBox="1"/>
          <p:nvPr/>
        </p:nvSpPr>
        <p:spPr>
          <a:xfrm flipH="1">
            <a:off x="114300" y="23437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euville" panose="020B0500000000000000" pitchFamily="34" charset="0"/>
              </a:rPr>
              <a:t> Some behaviors that differentiate them</a:t>
            </a:r>
            <a:endParaRPr lang="en-IN" sz="3200" b="1" dirty="0">
              <a:latin typeface="Neuville" panose="020B050000000000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547D8D-9B39-43E5-A812-949359DBAAA6}"/>
              </a:ext>
            </a:extLst>
          </p:cNvPr>
          <p:cNvSpPr txBox="1"/>
          <p:nvPr/>
        </p:nvSpPr>
        <p:spPr>
          <a:xfrm>
            <a:off x="-2895600" y="1660743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Members</a:t>
            </a:r>
            <a:r>
              <a:rPr lang="en-US" dirty="0">
                <a:latin typeface="Neuville" panose="020B0500000000000000" pitchFamily="34" charset="0"/>
              </a:rPr>
              <a:t> usually are “Travelers” who start and end at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different stations</a:t>
            </a:r>
            <a:endParaRPr lang="en-IN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A65518-F3ED-4FF5-8DD6-11E3CE3C01D2}"/>
              </a:ext>
            </a:extLst>
          </p:cNvPr>
          <p:cNvSpPr txBox="1"/>
          <p:nvPr/>
        </p:nvSpPr>
        <p:spPr>
          <a:xfrm>
            <a:off x="9906000" y="158389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euville" panose="020B0500000000000000" pitchFamily="34" charset="0"/>
              </a:rPr>
              <a:t>Most of the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Casuals</a:t>
            </a:r>
            <a:r>
              <a:rPr lang="en-US" dirty="0">
                <a:latin typeface="Neuville" panose="020B0500000000000000" pitchFamily="34" charset="0"/>
              </a:rPr>
              <a:t> start and end their ride at the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same station. </a:t>
            </a:r>
            <a:endParaRPr lang="en-IN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5AF235-C4A1-41A0-8C23-676FB5D29718}"/>
              </a:ext>
            </a:extLst>
          </p:cNvPr>
          <p:cNvSpPr txBox="1"/>
          <p:nvPr/>
        </p:nvSpPr>
        <p:spPr>
          <a:xfrm flipH="1">
            <a:off x="990600" y="3629620"/>
            <a:ext cx="687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Most commonly</a:t>
            </a:r>
            <a:r>
              <a:rPr lang="en-US" dirty="0">
                <a:latin typeface="Neuville" panose="020B0500000000000000" pitchFamily="34" charset="0"/>
              </a:rPr>
              <a:t> in both types of customers, if they are riding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more than 1 Day</a:t>
            </a:r>
            <a:r>
              <a:rPr lang="en-US" dirty="0">
                <a:latin typeface="Neuville" panose="020B0500000000000000" pitchFamily="34" charset="0"/>
              </a:rPr>
              <a:t> — their common destination is: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Neuville" panose="020B0500000000000000" pitchFamily="34" charset="0"/>
              </a:rPr>
              <a:t>HUBBARD STATION BIKE CHECKING</a:t>
            </a:r>
            <a:endParaRPr lang="en-IN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="" xmlns:a16="http://schemas.microsoft.com/office/drawing/2014/main" id="{DA154F81-9109-4EC3-A7C6-1F0A17FF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6607" y="184811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the source image">
            <a:extLst>
              <a:ext uri="{FF2B5EF4-FFF2-40B4-BE49-F238E27FC236}">
                <a16:creationId xmlns="" xmlns:a16="http://schemas.microsoft.com/office/drawing/2014/main" id="{B99D838E-A927-4857-A47C-91BA4729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93" y="164122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="" xmlns:a16="http://schemas.microsoft.com/office/drawing/2014/main" id="{87ED3CFC-7F03-403A-BB98-EE8CAC92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13" y="1884216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3EC0A49-C75A-4354-AD8E-CA5CC15E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2596" y="45529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51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3.82716E-6 L 0.40417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-1.35802E-6 L 0.42222 -0.003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284E-6 L 0.41216 -0.003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5802E-6 L -0.43334 0.001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-0.44392 0.0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5" y="2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43472 0.007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D7B8BD-BCFA-4BCA-B59C-CFFC456DF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25432" r="12500" b="3935"/>
          <a:stretch/>
        </p:blipFill>
        <p:spPr>
          <a:xfrm>
            <a:off x="0" y="-95250"/>
            <a:ext cx="11042374" cy="546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BF5765-1325-4259-9886-441CBF5EED71}"/>
              </a:ext>
            </a:extLst>
          </p:cNvPr>
          <p:cNvSpPr txBox="1"/>
          <p:nvPr/>
        </p:nvSpPr>
        <p:spPr>
          <a:xfrm>
            <a:off x="152400" y="2266950"/>
            <a:ext cx="510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Neuville" panose="020B0500000000000000" pitchFamily="34" charset="0"/>
              </a:rPr>
              <a:t>Please Visit </a:t>
            </a:r>
          </a:p>
          <a:p>
            <a:r>
              <a:rPr lang="en-US" sz="6000" b="1" dirty="0">
                <a:latin typeface="Neuville" panose="020B0500000000000000" pitchFamily="34" charset="0"/>
              </a:rPr>
              <a:t>This → </a:t>
            </a:r>
            <a:r>
              <a:rPr lang="en-US" sz="6000" b="1" dirty="0">
                <a:latin typeface="Neuville" panose="020B0500000000000000" pitchFamily="34" charset="0"/>
                <a:hlinkClick r:id="rId3"/>
              </a:rPr>
              <a:t>Link</a:t>
            </a:r>
            <a:endParaRPr lang="en-US" sz="6000" b="1" dirty="0">
              <a:latin typeface="Neuville" panose="020B0500000000000000" pitchFamily="34" charset="0"/>
            </a:endParaRPr>
          </a:p>
          <a:p>
            <a:endParaRPr lang="en-US" sz="2000" dirty="0">
              <a:latin typeface="Neuville" panose="020B0500000000000000" pitchFamily="34" charset="0"/>
            </a:endParaRPr>
          </a:p>
          <a:p>
            <a:r>
              <a:rPr lang="en-US" sz="2000" dirty="0">
                <a:latin typeface="Neuville" panose="020B0500000000000000" pitchFamily="34" charset="0"/>
              </a:rPr>
              <a:t>For an interactive dashboard</a:t>
            </a:r>
            <a:endParaRPr lang="en-IN" sz="2000" dirty="0">
              <a:latin typeface="Neuville" panose="020B0500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34400" y="4438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756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Conclusion &amp;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0587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58115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Neuville" pitchFamily="34" charset="0"/>
              </a:rPr>
              <a:t>Majority of our </a:t>
            </a:r>
            <a:r>
              <a:rPr lang="en-US" sz="3600" dirty="0">
                <a:solidFill>
                  <a:schemeClr val="accent5"/>
                </a:solidFill>
                <a:latin typeface="Neuville" pitchFamily="34" charset="0"/>
              </a:rPr>
              <a:t>revenue</a:t>
            </a:r>
            <a:r>
              <a:rPr lang="en-US" sz="3600" dirty="0">
                <a:latin typeface="Neuville" pitchFamily="34" charset="0"/>
              </a:rPr>
              <a:t> </a:t>
            </a:r>
          </a:p>
          <a:p>
            <a:pPr algn="r"/>
            <a:r>
              <a:rPr lang="en-US" sz="3600" dirty="0">
                <a:latin typeface="Neuville" pitchFamily="34" charset="0"/>
              </a:rPr>
              <a:t>Comes from </a:t>
            </a:r>
          </a:p>
          <a:p>
            <a:pPr algn="r"/>
            <a:r>
              <a:rPr lang="en-US" sz="3600" b="1" dirty="0">
                <a:solidFill>
                  <a:schemeClr val="accent5"/>
                </a:solidFill>
                <a:latin typeface="Neuville" pitchFamily="34" charset="0"/>
              </a:rPr>
              <a:t>Member</a:t>
            </a:r>
            <a:r>
              <a:rPr lang="en-US" sz="3600" dirty="0">
                <a:latin typeface="Neuville" pitchFamily="34" charset="0"/>
              </a:rPr>
              <a:t> customers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742950"/>
            <a:ext cx="19050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02FA4-5DBD-47B8-A996-FBC3E73E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Neuville" pitchFamily="34" charset="0"/>
              </a:rPr>
              <a:t>Things to consider</a:t>
            </a:r>
            <a:endParaRPr lang="en-IN" dirty="0">
              <a:latin typeface="Neuvill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914400" y="969155"/>
            <a:ext cx="1066800" cy="609926"/>
            <a:chOff x="1028700" y="1047750"/>
            <a:chExt cx="1066800" cy="609926"/>
          </a:xfrm>
        </p:grpSpPr>
        <p:pic>
          <p:nvPicPr>
            <p:cNvPr id="5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47750"/>
              <a:ext cx="1066800" cy="60992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333500" y="1124113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242" y="1121881"/>
              <a:ext cx="317716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2400" y="-704850"/>
            <a:ext cx="1066800" cy="609926"/>
            <a:chOff x="3962400" y="971550"/>
            <a:chExt cx="1066800" cy="609926"/>
          </a:xfrm>
        </p:grpSpPr>
        <p:pic>
          <p:nvPicPr>
            <p:cNvPr id="8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971550"/>
              <a:ext cx="1066800" cy="609926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4267200" y="1047913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6905" y="1045681"/>
              <a:ext cx="357790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96400" y="1197755"/>
            <a:ext cx="1066800" cy="609926"/>
            <a:chOff x="6858000" y="1047424"/>
            <a:chExt cx="1066800" cy="609926"/>
          </a:xfrm>
        </p:grpSpPr>
        <p:pic>
          <p:nvPicPr>
            <p:cNvPr id="11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047424"/>
              <a:ext cx="1066800" cy="609926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7162800" y="1123787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1703" y="1121555"/>
              <a:ext cx="359394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2419350"/>
            <a:ext cx="223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Casuals</a:t>
            </a:r>
            <a:r>
              <a:rPr lang="en-US" sz="1600" dirty="0" smtClean="0">
                <a:latin typeface="Neuville" pitchFamily="34" charset="0"/>
              </a:rPr>
              <a:t> are riding for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longer duration </a:t>
            </a:r>
            <a:r>
              <a:rPr lang="en-US" sz="1600" dirty="0" smtClean="0">
                <a:latin typeface="Neuville" pitchFamily="34" charset="0"/>
              </a:rPr>
              <a:t>(and also distance) than Members.</a:t>
            </a:r>
            <a:endParaRPr lang="en-US" sz="1600" dirty="0">
              <a:latin typeface="Neuville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3492" y="2419350"/>
            <a:ext cx="2235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Members</a:t>
            </a:r>
            <a:r>
              <a:rPr lang="en-US" sz="1600" dirty="0" smtClean="0">
                <a:latin typeface="Neuville" pitchFamily="34" charset="0"/>
              </a:rPr>
              <a:t> are those who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need rides daily </a:t>
            </a:r>
            <a:r>
              <a:rPr lang="en-US" sz="1600" dirty="0" smtClean="0">
                <a:latin typeface="Neuville" pitchFamily="34" charset="0"/>
              </a:rPr>
              <a:t>so they can be going for work or some kind of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daily job.</a:t>
            </a:r>
          </a:p>
          <a:p>
            <a:pPr algn="ctr"/>
            <a:endParaRPr lang="en-US" sz="1600" dirty="0">
              <a:latin typeface="Neuville" pitchFamily="34" charset="0"/>
            </a:endParaRPr>
          </a:p>
          <a:p>
            <a:pPr algn="ctr"/>
            <a:r>
              <a:rPr lang="en-US" sz="1600" dirty="0" smtClean="0">
                <a:latin typeface="Neuville" pitchFamily="34" charset="0"/>
              </a:rPr>
              <a:t>Because also their numbers are less in weekends.</a:t>
            </a:r>
            <a:endParaRPr lang="en-US" sz="1600" dirty="0">
              <a:latin typeface="Neuvill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1492" y="2419350"/>
            <a:ext cx="22353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Electric bikes </a:t>
            </a:r>
            <a:r>
              <a:rPr lang="en-US" sz="1600" dirty="0" smtClean="0">
                <a:latin typeface="Neuville" pitchFamily="34" charset="0"/>
              </a:rPr>
              <a:t>have shown a positive demand in casuals.</a:t>
            </a:r>
          </a:p>
          <a:p>
            <a:pPr algn="ctr"/>
            <a:endParaRPr lang="en-US" sz="1600" dirty="0">
              <a:latin typeface="Neuville" pitchFamily="34" charset="0"/>
            </a:endParaRPr>
          </a:p>
          <a:p>
            <a:pPr algn="ctr"/>
            <a:r>
              <a:rPr lang="en-US" sz="1600" dirty="0" smtClean="0">
                <a:latin typeface="Neuville" pitchFamily="34" charset="0"/>
              </a:rPr>
              <a:t>There can be potential of them. </a:t>
            </a:r>
          </a:p>
          <a:p>
            <a:pPr algn="ctr"/>
            <a:endParaRPr lang="en-US" sz="1050" dirty="0" smtClean="0">
              <a:latin typeface="Neuville" pitchFamily="34" charset="0"/>
            </a:endParaRPr>
          </a:p>
          <a:p>
            <a:pPr algn="ctr"/>
            <a:r>
              <a:rPr lang="en-US" sz="1050" dirty="0" smtClean="0">
                <a:latin typeface="Neuville" pitchFamily="34" charset="0"/>
              </a:rPr>
              <a:t>Further analysis needed.</a:t>
            </a:r>
            <a:endParaRPr lang="en-US" sz="1050" dirty="0">
              <a:latin typeface="Neuville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43925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271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12315 L 0.04618 -0.01944 C 0.05365 0.0034 0.06823 0.02901 0.0849 0.05185 C 0.10452 0.07716 0.1217 0.09352 0.13577 0.10062 L 0.20243 0.13457 " pathEditMode="relative" rAng="2212194" ptsTypes="FffFF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1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4444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-0.23426 L -0.06389 -0.07593 C -0.06806 -0.04136 -0.08108 -0.00649 -0.09896 0.02098 C -0.12014 0.05123 -0.14115 0.06697 -0.16094 0.0679 L -0.25191 0.07438 " pathEditMode="relative" rAng="-2379175" ptsTypes="FffFF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2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666750"/>
            <a:ext cx="1981200" cy="20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euville" pitchFamily="34" charset="0"/>
              </a:rPr>
              <a:t>What </a:t>
            </a:r>
            <a:r>
              <a:rPr lang="en-US" b="1" dirty="0" smtClean="0">
                <a:latin typeface="Neuville" pitchFamily="34" charset="0"/>
              </a:rPr>
              <a:t>can we</a:t>
            </a:r>
            <a:r>
              <a:rPr lang="en-US" dirty="0" smtClean="0">
                <a:latin typeface="Neuville" pitchFamily="34" charset="0"/>
              </a:rPr>
              <a:t> do?</a:t>
            </a:r>
            <a:endParaRPr lang="en-US" dirty="0">
              <a:latin typeface="Neuvill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1700" y="1162943"/>
            <a:ext cx="55245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Because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casuals show an irregular ride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demand</a:t>
            </a:r>
          </a:p>
          <a:p>
            <a:pPr algn="ctr"/>
            <a:r>
              <a:rPr lang="en-US" sz="3600" dirty="0" smtClean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400" dirty="0" smtClean="0">
                <a:latin typeface="Neuville" pitchFamily="34" charset="0"/>
              </a:rPr>
              <a:t>We </a:t>
            </a:r>
            <a:r>
              <a:rPr lang="en-US" sz="2400" dirty="0">
                <a:latin typeface="Neuville" pitchFamily="34" charset="0"/>
              </a:rPr>
              <a:t>may try to focus on those casuals who are regular but have not joined the membership plan. (Need a marketing strategy to attract them)</a:t>
            </a:r>
          </a:p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792700" y="948988"/>
            <a:ext cx="419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Because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many customers go for a longer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distance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400" dirty="0">
                <a:latin typeface="Neuville" pitchFamily="34" charset="0"/>
              </a:rPr>
              <a:t>We can focus in those distant areas and spread the </a:t>
            </a:r>
            <a:r>
              <a:rPr lang="en-US" sz="2400" dirty="0" err="1">
                <a:latin typeface="Neuville" pitchFamily="34" charset="0"/>
              </a:rPr>
              <a:t>pearks</a:t>
            </a:r>
            <a:r>
              <a:rPr lang="en-US" sz="2400" dirty="0">
                <a:latin typeface="Neuville" pitchFamily="34" charset="0"/>
              </a:rPr>
              <a:t> of membership programs there.</a:t>
            </a:r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888700" y="819150"/>
            <a:ext cx="6553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There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are many limited amount of stations in the Clerk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Theater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which is distant from the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center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000" dirty="0" smtClean="0">
                <a:latin typeface="Neuville" pitchFamily="34" charset="0"/>
              </a:rPr>
              <a:t>There is rush. An increase in the station amount in those areas might result in high traffic of customers there.</a:t>
            </a:r>
            <a:endParaRPr lang="en-US" sz="2000" dirty="0">
              <a:latin typeface="Neuville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543925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07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89792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625 0.00185 L -2.16459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3.7037E-6 L -1.7 0.04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0" y="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834 0.04537 L -2.975 0.04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0.00185 L -2.50417 0.044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583 0.04444 L -3.77083 0.06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75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  <a:t>Feel Free</a:t>
            </a:r>
            <a:b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  <a:t>to Ask</a:t>
            </a:r>
            <a:endParaRPr lang="en-US" sz="6600" b="1" dirty="0">
              <a:solidFill>
                <a:schemeClr val="bg1"/>
              </a:solidFill>
              <a:latin typeface="Neu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Sources Used: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err="1" smtClean="0"/>
              <a:t>Powerpoint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95250"/>
            <a:ext cx="9982200" cy="5334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Neuville" pitchFamily="34" charset="0"/>
              </a:rPr>
              <a:t>Thank You!</a:t>
            </a:r>
            <a:endParaRPr lang="en-US" sz="11500" b="1" dirty="0">
              <a:solidFill>
                <a:schemeClr val="bg1"/>
              </a:solidFill>
              <a:latin typeface="Neu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1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733800" y="1885950"/>
            <a:ext cx="140869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634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8115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Neuville" pitchFamily="34" charset="0"/>
              </a:rPr>
              <a:t>So</a:t>
            </a:r>
            <a:r>
              <a:rPr lang="en-US" sz="3600" dirty="0">
                <a:latin typeface="Neuville" pitchFamily="34" charset="0"/>
              </a:rPr>
              <a:t>,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8115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Neuville" pitchFamily="34" charset="0"/>
              </a:rPr>
              <a:t>So</a:t>
            </a:r>
            <a:r>
              <a:rPr lang="en-US" sz="3600" dirty="0">
                <a:latin typeface="Neuville" pitchFamily="34" charset="0"/>
              </a:rPr>
              <a:t>,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09800" y="2266950"/>
            <a:ext cx="66479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Neuville" pitchFamily="34" charset="0"/>
              </a:rPr>
              <a:t>We need to </a:t>
            </a:r>
            <a:r>
              <a:rPr lang="en-US" sz="2800" dirty="0">
                <a:solidFill>
                  <a:schemeClr val="accent5"/>
                </a:solidFill>
                <a:latin typeface="Neuville" pitchFamily="34" charset="0"/>
              </a:rPr>
              <a:t>attract</a:t>
            </a:r>
          </a:p>
          <a:p>
            <a:pPr algn="r"/>
            <a:r>
              <a:rPr lang="en-US" sz="2800" dirty="0">
                <a:latin typeface="Neuville" pitchFamily="34" charset="0"/>
              </a:rPr>
              <a:t>Casuals</a:t>
            </a:r>
            <a:r>
              <a:rPr lang="en-US" sz="2400" dirty="0">
                <a:latin typeface="Neuville" pitchFamily="34" charset="0"/>
              </a:rPr>
              <a:t> </a:t>
            </a:r>
            <a:r>
              <a:rPr lang="en-US" sz="2800" dirty="0">
                <a:latin typeface="Neuville" pitchFamily="34" charset="0"/>
              </a:rPr>
              <a:t>to purchase</a:t>
            </a:r>
          </a:p>
          <a:p>
            <a:pPr algn="r"/>
            <a:r>
              <a:rPr lang="en-US" sz="2800" dirty="0">
                <a:latin typeface="Neuville" pitchFamily="34" charset="0"/>
              </a:rPr>
              <a:t>Our membership program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hidden="1"/>
          <p:cNvSpPr/>
          <p:nvPr/>
        </p:nvSpPr>
        <p:spPr>
          <a:xfrm>
            <a:off x="228600" y="361950"/>
            <a:ext cx="30480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660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7220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195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952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Neuville" pitchFamily="34" charset="0"/>
              </a:rPr>
              <a:t>Plan to discuss</a:t>
            </a:r>
          </a:p>
        </p:txBody>
      </p:sp>
      <p:pic>
        <p:nvPicPr>
          <p:cNvPr id="7" name="Content Placeholder 6" descr="bike-tire-silhouette-4045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8700" y="1047750"/>
            <a:ext cx="1066800" cy="609926"/>
          </a:xfrm>
        </p:spPr>
      </p:pic>
      <p:sp>
        <p:nvSpPr>
          <p:cNvPr id="12" name="Oval 11"/>
          <p:cNvSpPr/>
          <p:nvPr/>
        </p:nvSpPr>
        <p:spPr>
          <a:xfrm>
            <a:off x="1333500" y="1124113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242" y="1121881"/>
            <a:ext cx="317716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1</a:t>
            </a:r>
          </a:p>
        </p:txBody>
      </p:sp>
      <p:pic>
        <p:nvPicPr>
          <p:cNvPr id="21" name="Content Placeholder 6" descr="bike-tire-silhouette-4045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971550"/>
            <a:ext cx="1066800" cy="609926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267200" y="1047913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16905" y="1045681"/>
            <a:ext cx="357790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2</a:t>
            </a:r>
          </a:p>
        </p:txBody>
      </p:sp>
      <p:pic>
        <p:nvPicPr>
          <p:cNvPr id="24" name="Content Placeholder 6" descr="bike-tire-silhouette-4045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1047424"/>
            <a:ext cx="1066800" cy="609926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162800" y="112378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1703" y="1121555"/>
            <a:ext cx="35939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6250" y="188595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Share an overview and the background of analysis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314450" y="3465993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250" y="3724186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Here will talk about the data, source and motivation about the analysis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0900" y="188595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Look at the example and patterns in their riding style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229100" y="3465993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0900" y="3724186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Here I will present the visualizations and other data tools to guide my insights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10300" y="203835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Interpret insights and share recommendations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162800" y="3421687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3790950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We will end our presentation by having discussions and recommendations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2600" y="1975549"/>
            <a:ext cx="26901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Time span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1</a:t>
            </a:r>
            <a:r>
              <a:rPr lang="en-US" sz="1400" baseline="30000" dirty="0">
                <a:latin typeface="Neuville" pitchFamily="34" charset="0"/>
              </a:rPr>
              <a:t>st</a:t>
            </a:r>
            <a:r>
              <a:rPr lang="en-US" sz="1400" dirty="0">
                <a:latin typeface="Neuville" pitchFamily="34" charset="0"/>
              </a:rPr>
              <a:t> Jan 2020 — 30</a:t>
            </a:r>
            <a:r>
              <a:rPr lang="en-US" sz="1400" baseline="30000" dirty="0">
                <a:latin typeface="Neuville" pitchFamily="34" charset="0"/>
              </a:rPr>
              <a:t>th</a:t>
            </a:r>
            <a:r>
              <a:rPr lang="en-US" sz="1400" dirty="0">
                <a:latin typeface="Neuville" pitchFamily="34" charset="0"/>
              </a:rPr>
              <a:t> June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0" y="1867827"/>
            <a:ext cx="24128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Data Size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~ 5.5 Million Records </a:t>
            </a:r>
          </a:p>
          <a:p>
            <a:pPr algn="ctr"/>
            <a:r>
              <a:rPr lang="en-US" sz="1400" dirty="0">
                <a:latin typeface="Neuville" pitchFamily="34" charset="0"/>
              </a:rPr>
              <a:t>&amp; with 12 Attributes (4GB)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5467350"/>
            <a:ext cx="380584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Data Origin 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  <a:p>
            <a:pPr algn="ctr"/>
            <a:r>
              <a:rPr lang="en-US" sz="1400" dirty="0">
                <a:latin typeface="Neuville" pitchFamily="34" charset="0"/>
              </a:rPr>
              <a:t>Recorded live by our systems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Neuville" pitchFamily="34" charset="0"/>
              </a:rPr>
              <a:t>At stations and stored in </a:t>
            </a:r>
            <a:r>
              <a:rPr lang="en-US" sz="1400" dirty="0" err="1">
                <a:latin typeface="Neuville" pitchFamily="34" charset="0"/>
              </a:rPr>
              <a:t>Cyclistic’s</a:t>
            </a:r>
            <a:r>
              <a:rPr lang="en-US" sz="1400" dirty="0">
                <a:latin typeface="Neuville" pitchFamily="34" charset="0"/>
              </a:rPr>
              <a:t> server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44000" y="5238750"/>
            <a:ext cx="350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Cleaning?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Data used as cleaned and transformed</a:t>
            </a:r>
          </a:p>
          <a:p>
            <a:pPr algn="ctr"/>
            <a:r>
              <a:rPr lang="en-US" sz="1400" dirty="0">
                <a:latin typeface="Neuville" pitchFamily="34" charset="0"/>
              </a:rPr>
              <a:t>Ready-to-use format.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5083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33 9.87654E-7 L -0.57205 -0.2817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1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031 L -0.80156 -0.000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156 -0.00031 L -0.59861 -0.1339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031 L -0.03593 -0.725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-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3 -0.72531 L -0.15798 -0.6811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679E-6 L -0.40851 -0.344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4" y="-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</a:t>
            </a:r>
          </a:p>
        </p:txBody>
      </p:sp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 this ↓</a:t>
            </a:r>
          </a:p>
        </p:txBody>
      </p:sp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1061</Words>
  <Application>Microsoft Office PowerPoint</Application>
  <PresentationFormat>On-screen Show (16:9)</PresentationFormat>
  <Paragraphs>204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Riding Pattern  between “Casual” &amp; “Member”  customers.</vt:lpstr>
      <vt:lpstr>What is the  Problem?</vt:lpstr>
      <vt:lpstr>PowerPoint Presentation</vt:lpstr>
      <vt:lpstr>PowerPoint Presentation</vt:lpstr>
      <vt:lpstr>PowerPoint Presentation</vt:lpstr>
      <vt:lpstr>Plan to discuss</vt:lpstr>
      <vt:lpstr>DATA Used is  →</vt:lpstr>
      <vt:lpstr>DATA Used is  →</vt:lpstr>
      <vt:lpstr>DATA Used is  →</vt:lpstr>
      <vt:lpstr>DATA Used is  →</vt:lpstr>
      <vt:lpstr>Charts That form insights</vt:lpstr>
      <vt:lpstr>Most Common Trip Duration</vt:lpstr>
      <vt:lpstr>Top 20 Common  Ride Time</vt:lpstr>
      <vt:lpstr>If we look at the bike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Recommendations</vt:lpstr>
      <vt:lpstr>Things to consider</vt:lpstr>
      <vt:lpstr>What can we do?</vt:lpstr>
      <vt:lpstr>Feel Free to Ask</vt:lpstr>
      <vt:lpstr>Appendix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GIGABYTE</dc:creator>
  <cp:lastModifiedBy>GIGABYTE</cp:lastModifiedBy>
  <cp:revision>75</cp:revision>
  <dcterms:created xsi:type="dcterms:W3CDTF">2021-07-26T17:56:11Z</dcterms:created>
  <dcterms:modified xsi:type="dcterms:W3CDTF">2021-07-27T14:10:42Z</dcterms:modified>
</cp:coreProperties>
</file>