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0"/>
  </p:notesMasterIdLst>
  <p:sldIdLst>
    <p:sldId id="278" r:id="rId2"/>
    <p:sldId id="279" r:id="rId3"/>
    <p:sldId id="280" r:id="rId4"/>
    <p:sldId id="281" r:id="rId5"/>
    <p:sldId id="283" r:id="rId6"/>
    <p:sldId id="284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92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quality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Aayush Shah</a:t>
            </a:r>
          </a:p>
          <a:p>
            <a:r>
              <a:rPr lang="en-US" dirty="0"/>
              <a:t>Harsh Mistry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311707"/>
            <a:ext cx="9975028" cy="379907"/>
          </a:xfrm>
        </p:spPr>
        <p:txBody>
          <a:bodyPr/>
          <a:lstStyle/>
          <a:p>
            <a:r>
              <a:rPr lang="en-US" sz="1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Histograms depicting the range of distribution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of factors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286" y="65274"/>
            <a:ext cx="3200400" cy="274320"/>
          </a:xfrm>
        </p:spPr>
        <p:txBody>
          <a:bodyPr/>
          <a:lstStyle/>
          <a:p>
            <a:r>
              <a:rPr lang="en-US" dirty="0"/>
              <a:t>Water Quality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1155-E3E8-3E52-E707-1997DE05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22" y="1017269"/>
            <a:ext cx="8548555" cy="511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4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311707"/>
            <a:ext cx="9975028" cy="379907"/>
          </a:xfrm>
        </p:spPr>
        <p:txBody>
          <a:bodyPr/>
          <a:lstStyle/>
          <a:p>
            <a:r>
              <a:rPr lang="en-US" sz="1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Histograms depicting the range of distribution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of factors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286" y="65274"/>
            <a:ext cx="3200400" cy="274320"/>
          </a:xfrm>
        </p:spPr>
        <p:txBody>
          <a:bodyPr/>
          <a:lstStyle/>
          <a:p>
            <a:r>
              <a:rPr lang="en-US" dirty="0"/>
              <a:t>Water Quality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3C6BE-5FD8-0E83-5E77-5BB435F8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30" y="1134259"/>
            <a:ext cx="8130540" cy="2491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2958C-49C9-49FA-B2AB-F962CF84D88C}"/>
              </a:ext>
            </a:extLst>
          </p:cNvPr>
          <p:cNvSpPr txBox="1"/>
          <p:nvPr/>
        </p:nvSpPr>
        <p:spPr>
          <a:xfrm>
            <a:off x="1855694" y="4294094"/>
            <a:ext cx="1002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1F2C8F"/>
                </a:solidFill>
              </a:rPr>
              <a:t>These histograms for all the factors that affect the portability determines the range of distribution of </a:t>
            </a:r>
          </a:p>
          <a:p>
            <a:r>
              <a:rPr lang="en-IN" dirty="0">
                <a:solidFill>
                  <a:srgbClr val="1F2C8F"/>
                </a:solidFill>
              </a:rPr>
              <a:t>each one that is given in dataset. For example we can see that for pH there are maximum values in the </a:t>
            </a:r>
          </a:p>
          <a:p>
            <a:r>
              <a:rPr lang="en-IN" dirty="0">
                <a:solidFill>
                  <a:srgbClr val="1F2C8F"/>
                </a:solidFill>
              </a:rPr>
              <a:t>Range  5.5-8 . We can understand the distribution here but cannot determine their relation to the </a:t>
            </a:r>
          </a:p>
          <a:p>
            <a:r>
              <a:rPr lang="en-IN" dirty="0">
                <a:solidFill>
                  <a:srgbClr val="1F2C8F"/>
                </a:solidFill>
              </a:rPr>
              <a:t>portability.  (These are plotted by Matplotlib library)</a:t>
            </a:r>
          </a:p>
        </p:txBody>
      </p:sp>
    </p:spTree>
    <p:extLst>
      <p:ext uri="{BB962C8B-B14F-4D97-AF65-F5344CB8AC3E}">
        <p14:creationId xmlns:p14="http://schemas.microsoft.com/office/powerpoint/2010/main" val="367277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373395"/>
            <a:ext cx="9975028" cy="379907"/>
          </a:xfrm>
        </p:spPr>
        <p:txBody>
          <a:bodyPr/>
          <a:lstStyle/>
          <a:p>
            <a:r>
              <a:rPr lang="en-US" sz="1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Result cannot be obtained by observing only one factor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286" y="65274"/>
            <a:ext cx="3200400" cy="274320"/>
          </a:xfrm>
        </p:spPr>
        <p:txBody>
          <a:bodyPr/>
          <a:lstStyle/>
          <a:p>
            <a:r>
              <a:rPr lang="en-US" dirty="0"/>
              <a:t>Water Quality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2958C-49C9-49FA-B2AB-F962CF84D88C}"/>
              </a:ext>
            </a:extLst>
          </p:cNvPr>
          <p:cNvSpPr txBox="1"/>
          <p:nvPr/>
        </p:nvSpPr>
        <p:spPr>
          <a:xfrm>
            <a:off x="919931" y="4803471"/>
            <a:ext cx="10729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1F2C8F"/>
                </a:solidFill>
              </a:rPr>
              <a:t>The graph on left side is the line chart of portability v/s </a:t>
            </a:r>
            <a:r>
              <a:rPr lang="en-IN" dirty="0" err="1">
                <a:solidFill>
                  <a:srgbClr val="1F2C8F"/>
                </a:solidFill>
              </a:rPr>
              <a:t>pH.</a:t>
            </a:r>
            <a:r>
              <a:rPr lang="en-IN" dirty="0">
                <a:solidFill>
                  <a:srgbClr val="1F2C8F"/>
                </a:solidFill>
              </a:rPr>
              <a:t> We can observer a weird and uneven line pattern.</a:t>
            </a:r>
          </a:p>
          <a:p>
            <a:r>
              <a:rPr lang="en-IN" dirty="0">
                <a:solidFill>
                  <a:srgbClr val="1F2C8F"/>
                </a:solidFill>
              </a:rPr>
              <a:t>Similarly the </a:t>
            </a:r>
            <a:r>
              <a:rPr lang="en-IN" dirty="0" err="1">
                <a:solidFill>
                  <a:srgbClr val="1F2C8F"/>
                </a:solidFill>
              </a:rPr>
              <a:t>stackplot</a:t>
            </a:r>
            <a:r>
              <a:rPr lang="en-IN" dirty="0">
                <a:solidFill>
                  <a:srgbClr val="1F2C8F"/>
                </a:solidFill>
              </a:rPr>
              <a:t> of portability v/s pH also gives uneven plot. Thus, we can determine that we cannot</a:t>
            </a:r>
          </a:p>
          <a:p>
            <a:r>
              <a:rPr lang="en-IN" dirty="0">
                <a:solidFill>
                  <a:srgbClr val="1F2C8F"/>
                </a:solidFill>
              </a:rPr>
              <a:t>derive the result by observing only one factor. </a:t>
            </a:r>
          </a:p>
          <a:p>
            <a:endParaRPr lang="en-IN" dirty="0">
              <a:solidFill>
                <a:srgbClr val="1F2C8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72A06-ABEC-0D42-D51B-36A85B54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13" y="1297865"/>
            <a:ext cx="3807068" cy="2530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B94ED9-C8A3-651C-5C84-E10E637A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97865"/>
            <a:ext cx="3857721" cy="25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0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373395"/>
            <a:ext cx="9975028" cy="379907"/>
          </a:xfrm>
        </p:spPr>
        <p:txBody>
          <a:bodyPr/>
          <a:lstStyle/>
          <a:p>
            <a:r>
              <a:rPr lang="en-US" sz="1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Plotling</a:t>
            </a:r>
            <a:r>
              <a:rPr lang="en-US" sz="1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histograms for different values of Portability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286" y="65274"/>
            <a:ext cx="3200400" cy="274320"/>
          </a:xfrm>
        </p:spPr>
        <p:txBody>
          <a:bodyPr/>
          <a:lstStyle/>
          <a:p>
            <a:r>
              <a:rPr lang="en-US" dirty="0"/>
              <a:t>Water Quality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E9A7F-E3C5-8E90-F705-3C0175DD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403"/>
            <a:ext cx="6280236" cy="3306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97CA38-5B30-83ED-57DB-72089572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36" y="2915097"/>
            <a:ext cx="5892053" cy="330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7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286" y="65274"/>
            <a:ext cx="3200400" cy="274320"/>
          </a:xfrm>
        </p:spPr>
        <p:txBody>
          <a:bodyPr/>
          <a:lstStyle/>
          <a:p>
            <a:r>
              <a:rPr lang="en-US" dirty="0"/>
              <a:t>Water Quality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FB61BF-91C2-D187-7008-692BCB3F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403" y="3505201"/>
            <a:ext cx="6604149" cy="31197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0B0BB2-5F39-B64D-487B-9BE2A5FE8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48" y="544419"/>
            <a:ext cx="5814264" cy="28083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80CDBF-60D2-6E81-FC80-5F64058ED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34" y="574291"/>
            <a:ext cx="5561680" cy="27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286" y="65274"/>
            <a:ext cx="3200400" cy="274320"/>
          </a:xfrm>
        </p:spPr>
        <p:txBody>
          <a:bodyPr/>
          <a:lstStyle/>
          <a:p>
            <a:r>
              <a:rPr lang="en-US" dirty="0"/>
              <a:t>Water Quality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9B5AA4-D9CA-3F2C-9327-4F5979C5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" y="742278"/>
            <a:ext cx="5512412" cy="26867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CBF811-E187-4D06-76E3-31DD16030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32" y="731520"/>
            <a:ext cx="5512412" cy="26965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85E7FC-887F-6133-C56A-61C1F2990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576" y="3571194"/>
            <a:ext cx="6708312" cy="32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36449"/>
            <a:ext cx="10671048" cy="46921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result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166113"/>
            <a:ext cx="3200400" cy="274320"/>
          </a:xfrm>
        </p:spPr>
        <p:txBody>
          <a:bodyPr/>
          <a:lstStyle/>
          <a:p>
            <a:r>
              <a:rPr lang="en-US" dirty="0"/>
              <a:t>Water Quality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9E689-D381-09F1-50DB-4CDE0563262D}"/>
              </a:ext>
            </a:extLst>
          </p:cNvPr>
          <p:cNvSpPr txBox="1"/>
          <p:nvPr/>
        </p:nvSpPr>
        <p:spPr>
          <a:xfrm>
            <a:off x="923081" y="1052271"/>
            <a:ext cx="1092158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observing the plots and comparing the values with portability values(just by visualization) we can derive: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pH value of drinking water should be between 6.5 and 7.9 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ardness of 160-200 milligrams is drinkable.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Chloramine quantity between 6 - 8 is portable.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Turbidity should be between 3.5 - 4.3 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Solids quantity between 15k – 23k is portable.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Sulfate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quantity 300-355 is portable.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Water with an electrical conductivity of less than 500 is drinkable.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Water containing less than 25 milligrams of organic carbon is considered safe to drink.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Water containing less than 80 milligrams of THMs is considered safe to drink.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09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365683"/>
            <a:ext cx="6766560" cy="76809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Water Quality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389453"/>
            <a:ext cx="5879592" cy="2700528"/>
          </a:xfrm>
        </p:spPr>
        <p:txBody>
          <a:bodyPr/>
          <a:lstStyle/>
          <a:p>
            <a:r>
              <a:rPr lang="en-US" sz="1800" dirty="0"/>
              <a:t>Thus, by collecting dataset and refining it , then using various visualization libraries for generating graphs and charts we can compare and derive the values or range of values of the factors affecting the water quality.</a:t>
            </a:r>
          </a:p>
          <a:p>
            <a:endParaRPr lang="en-US" sz="1800" dirty="0"/>
          </a:p>
          <a:p>
            <a:r>
              <a:rPr lang="en-US" sz="1800" dirty="0"/>
              <a:t>Libraries use for manipulating data: </a:t>
            </a:r>
            <a:r>
              <a:rPr lang="en-US" sz="1800" dirty="0" err="1"/>
              <a:t>Numpy,Pandas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Libraries used for visualization: Matplotlib, Seaborn, </a:t>
            </a:r>
            <a:r>
              <a:rPr lang="en-US" sz="1800" dirty="0" err="1"/>
              <a:t>Plotly.express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846832"/>
            <a:ext cx="6101559" cy="2176272"/>
          </a:xfrm>
        </p:spPr>
        <p:txBody>
          <a:bodyPr/>
          <a:lstStyle/>
          <a:p>
            <a:r>
              <a:rPr lang="en-US" sz="2000" dirty="0" err="1"/>
              <a:t>Github</a:t>
            </a:r>
            <a:r>
              <a:rPr lang="en-US" sz="2000" dirty="0"/>
              <a:t> repository link: https://github.com/AayushShah18/Water-Quality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522592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​Result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978408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986" y="1993391"/>
            <a:ext cx="6837381" cy="2892373"/>
          </a:xfrm>
        </p:spPr>
        <p:txBody>
          <a:bodyPr/>
          <a:lstStyle/>
          <a:p>
            <a:r>
              <a:rPr lang="en-US" sz="2000" b="0" i="0" dirty="0">
                <a:solidFill>
                  <a:srgbClr val="1F2C8F"/>
                </a:solidFill>
                <a:effectLst/>
              </a:rPr>
              <a:t>Access to drinking water is one of the fundamental human rights. Many factors affect water quality, it is also one of the major research areas in data </a:t>
            </a:r>
            <a:r>
              <a:rPr lang="en-US" sz="2000" b="0" i="0" dirty="0" err="1">
                <a:solidFill>
                  <a:srgbClr val="1F2C8F"/>
                </a:solidFill>
                <a:effectLst/>
              </a:rPr>
              <a:t>science.The</a:t>
            </a:r>
            <a:r>
              <a:rPr lang="en-US" sz="2000" b="0" i="0" dirty="0">
                <a:solidFill>
                  <a:srgbClr val="1F2C8F"/>
                </a:solidFill>
                <a:effectLst/>
              </a:rPr>
              <a:t> quality of water cannot be </a:t>
            </a:r>
            <a:r>
              <a:rPr lang="en-US" sz="2000" b="0" i="0" dirty="0" err="1">
                <a:solidFill>
                  <a:srgbClr val="1F2C8F"/>
                </a:solidFill>
                <a:effectLst/>
              </a:rPr>
              <a:t>analysed</a:t>
            </a:r>
            <a:r>
              <a:rPr lang="en-US" sz="2000" b="0" i="0" dirty="0">
                <a:solidFill>
                  <a:srgbClr val="1F2C8F"/>
                </a:solidFill>
                <a:effectLst/>
              </a:rPr>
              <a:t> on basis of a single factor. It includes many factors like </a:t>
            </a:r>
            <a:r>
              <a:rPr lang="en-US" sz="2000" b="0" i="0" dirty="0" err="1">
                <a:solidFill>
                  <a:srgbClr val="1F2C8F"/>
                </a:solidFill>
                <a:effectLst/>
              </a:rPr>
              <a:t>pH,Hardness,Turbidity,etc</a:t>
            </a:r>
            <a:r>
              <a:rPr lang="en-US" sz="2000" b="0" i="0" dirty="0">
                <a:solidFill>
                  <a:srgbClr val="1F2C8F"/>
                </a:solidFill>
                <a:effectLst/>
              </a:rPr>
              <a:t>.</a:t>
            </a:r>
          </a:p>
          <a:p>
            <a:endParaRPr lang="en-US" sz="2000" dirty="0">
              <a:solidFill>
                <a:srgbClr val="1F2C8F"/>
              </a:solidFill>
            </a:endParaRPr>
          </a:p>
          <a:p>
            <a:r>
              <a:rPr lang="en-US" sz="2000" dirty="0">
                <a:solidFill>
                  <a:srgbClr val="1F2C8F"/>
                </a:solidFill>
              </a:rPr>
              <a:t>The goal here is to determine the range of values of the factors such that the water is drinkable/portable.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Water Quality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Understanding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764331"/>
            <a:ext cx="10671048" cy="544516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Glance of dataset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Water Quality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843495-F231-E326-497B-5C5B15D454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5991" y="1635451"/>
            <a:ext cx="9018992" cy="23538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D24C7D-902B-3FF5-9B3B-71BA5C585B25}"/>
              </a:ext>
            </a:extLst>
          </p:cNvPr>
          <p:cNvSpPr txBox="1"/>
          <p:nvPr/>
        </p:nvSpPr>
        <p:spPr>
          <a:xfrm>
            <a:off x="1040990" y="4392706"/>
            <a:ext cx="107594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1F2C8F"/>
                </a:solidFill>
              </a:rPr>
              <a:t>The dataset consists of 3277 rows of data which is the data from random water bodies around India.</a:t>
            </a:r>
          </a:p>
          <a:p>
            <a:r>
              <a:rPr lang="en-IN" dirty="0">
                <a:solidFill>
                  <a:srgbClr val="1F2C8F"/>
                </a:solidFill>
              </a:rPr>
              <a:t>The dataset consists of data of various factors that affects the portability of water such as </a:t>
            </a:r>
            <a:r>
              <a:rPr lang="en-IN" dirty="0" err="1">
                <a:solidFill>
                  <a:srgbClr val="1F2C8F"/>
                </a:solidFill>
              </a:rPr>
              <a:t>pH,Hardness,Solids</a:t>
            </a:r>
            <a:r>
              <a:rPr lang="en-IN" dirty="0">
                <a:solidFill>
                  <a:srgbClr val="1F2C8F"/>
                </a:solidFill>
              </a:rPr>
              <a:t>,</a:t>
            </a:r>
          </a:p>
          <a:p>
            <a:r>
              <a:rPr lang="en-IN" dirty="0" err="1">
                <a:solidFill>
                  <a:srgbClr val="1F2C8F"/>
                </a:solidFill>
              </a:rPr>
              <a:t>Chloramines,etc</a:t>
            </a:r>
            <a:r>
              <a:rPr lang="en-IN" dirty="0">
                <a:solidFill>
                  <a:srgbClr val="1F2C8F"/>
                </a:solidFill>
              </a:rPr>
              <a:t>.</a:t>
            </a:r>
          </a:p>
          <a:p>
            <a:endParaRPr lang="en-IN" dirty="0">
              <a:solidFill>
                <a:srgbClr val="1F2C8F"/>
              </a:solidFill>
            </a:endParaRPr>
          </a:p>
          <a:p>
            <a:r>
              <a:rPr lang="en-IN" dirty="0">
                <a:solidFill>
                  <a:srgbClr val="1F2C8F"/>
                </a:solidFill>
              </a:rPr>
              <a:t>The last column consists of the Portability </a:t>
            </a:r>
            <a:r>
              <a:rPr lang="en-IN" dirty="0" err="1">
                <a:solidFill>
                  <a:srgbClr val="1F2C8F"/>
                </a:solidFill>
              </a:rPr>
              <a:t>data.If</a:t>
            </a:r>
            <a:r>
              <a:rPr lang="en-IN" dirty="0">
                <a:solidFill>
                  <a:srgbClr val="1F2C8F"/>
                </a:solidFill>
              </a:rPr>
              <a:t> the value is 0 then it means that the water is not portable or</a:t>
            </a:r>
          </a:p>
          <a:p>
            <a:r>
              <a:rPr lang="en-IN" dirty="0">
                <a:solidFill>
                  <a:srgbClr val="1F2C8F"/>
                </a:solidFill>
              </a:rPr>
              <a:t>drinkable and conversely if the value is 1 then it is drinkable. 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25424"/>
            <a:ext cx="10671048" cy="469213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Working with null values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Water Quality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BF4F27-05A7-E2C1-172D-C9665346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44" y="1462860"/>
            <a:ext cx="3520635" cy="25533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99E689-D381-09F1-50DB-4CDE0563262D}"/>
              </a:ext>
            </a:extLst>
          </p:cNvPr>
          <p:cNvSpPr txBox="1"/>
          <p:nvPr/>
        </p:nvSpPr>
        <p:spPr>
          <a:xfrm>
            <a:off x="1192307" y="4748809"/>
            <a:ext cx="10185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1F2C8F"/>
                </a:solidFill>
              </a:rPr>
              <a:t>While working with raw data we may often encounter null values which can be a major obstacle in the</a:t>
            </a:r>
          </a:p>
          <a:p>
            <a:r>
              <a:rPr lang="en-IN" dirty="0">
                <a:solidFill>
                  <a:srgbClr val="1F2C8F"/>
                </a:solidFill>
              </a:rPr>
              <a:t>analysis. Here by using df.info() we get all the info of the non-null values that are in the dataset. Here we</a:t>
            </a:r>
          </a:p>
          <a:p>
            <a:r>
              <a:rPr lang="en-IN" dirty="0">
                <a:solidFill>
                  <a:srgbClr val="1F2C8F"/>
                </a:solidFill>
              </a:rPr>
              <a:t>can see that out of 3277 values of pH, only 2785 are non-null. These non-null values must be dealt with </a:t>
            </a:r>
          </a:p>
          <a:p>
            <a:r>
              <a:rPr lang="en-IN" dirty="0">
                <a:solidFill>
                  <a:srgbClr val="1F2C8F"/>
                </a:solidFill>
              </a:rPr>
              <a:t>before moving 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25424"/>
            <a:ext cx="10671048" cy="469213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Dealing with null values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Water Quality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9E689-D381-09F1-50DB-4CDE0563262D}"/>
              </a:ext>
            </a:extLst>
          </p:cNvPr>
          <p:cNvSpPr txBox="1"/>
          <p:nvPr/>
        </p:nvSpPr>
        <p:spPr>
          <a:xfrm>
            <a:off x="749300" y="4766324"/>
            <a:ext cx="11096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1F2C8F"/>
                </a:solidFill>
              </a:rPr>
              <a:t>All the row that contains NULL values are deleted using the </a:t>
            </a:r>
            <a:r>
              <a:rPr lang="en-IN" dirty="0" err="1">
                <a:solidFill>
                  <a:srgbClr val="1F2C8F"/>
                </a:solidFill>
              </a:rPr>
              <a:t>dropna</a:t>
            </a:r>
            <a:r>
              <a:rPr lang="en-IN" dirty="0">
                <a:solidFill>
                  <a:srgbClr val="1F2C8F"/>
                </a:solidFill>
              </a:rPr>
              <a:t>() function of Pandas. This way we can get</a:t>
            </a:r>
          </a:p>
          <a:p>
            <a:r>
              <a:rPr lang="en-IN" dirty="0">
                <a:solidFill>
                  <a:srgbClr val="1F2C8F"/>
                </a:solidFill>
              </a:rPr>
              <a:t>a dataset that we can work on </a:t>
            </a:r>
            <a:r>
              <a:rPr lang="en-IN" dirty="0" err="1">
                <a:solidFill>
                  <a:srgbClr val="1F2C8F"/>
                </a:solidFill>
              </a:rPr>
              <a:t>effectively.Now</a:t>
            </a:r>
            <a:r>
              <a:rPr lang="en-IN" dirty="0">
                <a:solidFill>
                  <a:srgbClr val="1F2C8F"/>
                </a:solidFill>
              </a:rPr>
              <a:t> just to make sure there are no null values left we use </a:t>
            </a:r>
            <a:r>
              <a:rPr lang="en-IN" dirty="0" err="1">
                <a:solidFill>
                  <a:srgbClr val="1F2C8F"/>
                </a:solidFill>
              </a:rPr>
              <a:t>isnull</a:t>
            </a:r>
            <a:r>
              <a:rPr lang="en-IN" dirty="0">
                <a:solidFill>
                  <a:srgbClr val="1F2C8F"/>
                </a:solidFill>
              </a:rPr>
              <a:t>().sum()</a:t>
            </a:r>
          </a:p>
          <a:p>
            <a:r>
              <a:rPr lang="en-IN" dirty="0">
                <a:solidFill>
                  <a:srgbClr val="1F2C8F"/>
                </a:solidFill>
              </a:rPr>
              <a:t>function and we get the output as above figure.  As all the sum results are 0 we can say that there are no NULL </a:t>
            </a:r>
          </a:p>
          <a:p>
            <a:r>
              <a:rPr lang="en-IN" dirty="0">
                <a:solidFill>
                  <a:srgbClr val="1F2C8F"/>
                </a:solidFill>
              </a:rPr>
              <a:t>values  left in the dataset.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63FE8-E081-634B-0F65-49DE2C39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57" y="1353012"/>
            <a:ext cx="2340685" cy="31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6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Using the </a:t>
            </a:r>
            <a:r>
              <a:rPr lang="en-US" sz="2400" dirty="0" err="1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ploting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libraries for visualizing data</a:t>
            </a:r>
          </a:p>
        </p:txBody>
      </p:sp>
    </p:spTree>
    <p:extLst>
      <p:ext uri="{BB962C8B-B14F-4D97-AF65-F5344CB8AC3E}">
        <p14:creationId xmlns:p14="http://schemas.microsoft.com/office/powerpoint/2010/main" val="297491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496913"/>
            <a:ext cx="10671048" cy="469213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Distribution of the portability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166113"/>
            <a:ext cx="3200400" cy="274320"/>
          </a:xfrm>
        </p:spPr>
        <p:txBody>
          <a:bodyPr/>
          <a:lstStyle/>
          <a:p>
            <a:r>
              <a:rPr lang="en-US" dirty="0"/>
              <a:t>Water Quality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9E689-D381-09F1-50DB-4CDE0563262D}"/>
              </a:ext>
            </a:extLst>
          </p:cNvPr>
          <p:cNvSpPr txBox="1"/>
          <p:nvPr/>
        </p:nvSpPr>
        <p:spPr>
          <a:xfrm>
            <a:off x="836356" y="5214559"/>
            <a:ext cx="11268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1F2C8F"/>
                </a:solidFill>
              </a:rPr>
              <a:t>Portability is the factor that determines if the water is drinkable or not. The figure shows the distribution of the</a:t>
            </a:r>
          </a:p>
          <a:p>
            <a:r>
              <a:rPr lang="en-IN" dirty="0">
                <a:solidFill>
                  <a:srgbClr val="1F2C8F"/>
                </a:solidFill>
              </a:rPr>
              <a:t>Portability where 0 means not drinkable and 1 means drinkable. For this distribution plot seaborn library is used </a:t>
            </a:r>
          </a:p>
          <a:p>
            <a:r>
              <a:rPr lang="en-IN" dirty="0">
                <a:solidFill>
                  <a:srgbClr val="1F2C8F"/>
                </a:solidFill>
              </a:rPr>
              <a:t>which is built upon matplotlib and is mainly used for distribution plots. We can see that portable water is less than</a:t>
            </a:r>
          </a:p>
          <a:p>
            <a:r>
              <a:rPr lang="en-IN" dirty="0">
                <a:solidFill>
                  <a:srgbClr val="1F2C8F"/>
                </a:solidFill>
              </a:rPr>
              <a:t>unfit water in the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664B3-B596-786E-CBC1-BB8ABFC37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87" y="1128192"/>
            <a:ext cx="607314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9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{D816CEA0-D9D0-4DBC-A492-D79926B36055}tf78438558_win32</Template>
  <TotalTime>129</TotalTime>
  <Words>817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Helvetica Neue</vt:lpstr>
      <vt:lpstr>Sabon Next LT</vt:lpstr>
      <vt:lpstr>Wingdings</vt:lpstr>
      <vt:lpstr>Office Theme</vt:lpstr>
      <vt:lpstr>Water quality analysis </vt:lpstr>
      <vt:lpstr>Contents</vt:lpstr>
      <vt:lpstr>Introduction</vt:lpstr>
      <vt:lpstr>Dataset</vt:lpstr>
      <vt:lpstr>Glance of dataset</vt:lpstr>
      <vt:lpstr>Working with null values</vt:lpstr>
      <vt:lpstr>Dealing with null values</vt:lpstr>
      <vt:lpstr>visualization</vt:lpstr>
      <vt:lpstr>Distribution of the portability</vt:lpstr>
      <vt:lpstr>Histograms depicting the range of distribution of factors</vt:lpstr>
      <vt:lpstr>Histograms depicting the range of distribution of factors</vt:lpstr>
      <vt:lpstr>Result cannot be obtained by observing only one factor</vt:lpstr>
      <vt:lpstr>Plotling histograms for different values of Portability</vt:lpstr>
      <vt:lpstr>PowerPoint Presentation</vt:lpstr>
      <vt:lpstr>PowerPoint Presentation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analysis </dc:title>
  <dc:subject/>
  <dc:creator>Aayush Shah</dc:creator>
  <cp:lastModifiedBy>Aayush Shah</cp:lastModifiedBy>
  <cp:revision>2</cp:revision>
  <dcterms:created xsi:type="dcterms:W3CDTF">2022-11-27T06:56:34Z</dcterms:created>
  <dcterms:modified xsi:type="dcterms:W3CDTF">2022-11-27T09:06:13Z</dcterms:modified>
</cp:coreProperties>
</file>