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CC"/>
    <a:srgbClr val="FF5050"/>
    <a:srgbClr val="00CCFF"/>
    <a:srgbClr val="FFCC00"/>
    <a:srgbClr val="66FFFF"/>
    <a:srgbClr val="66FF99"/>
    <a:srgbClr val="66FFCC"/>
    <a:srgbClr val="FF66FF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B44D1-07B6-4839-B46D-C6574D0A3325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268E9-50E2-4823-9241-459836C41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836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268E9-50E2-4823-9241-459836C4179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418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8906-B54D-44C4-8807-7A5CF54DB834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ctorstock.com/" TargetMode="External"/><Relationship Id="rId2" Type="http://schemas.openxmlformats.org/officeDocument/2006/relationships/hyperlink" Target="http://www.shutterstoc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ckoverflow.com/" TargetMode="External"/><Relationship Id="rId4" Type="http://schemas.openxmlformats.org/officeDocument/2006/relationships/hyperlink" Target="https://github.com/satinder147/Attendance-using-Fac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microsoft.com/office/2007/relationships/hdphoto" Target="../media/hdphoto1.wdp"/><Relationship Id="rId7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11958320" cy="578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077200" cy="1470025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latin typeface="Product Sans" pitchFamily="34" charset="0"/>
              </a:rPr>
              <a:t>Automated Attendance System – By </a:t>
            </a:r>
            <a:r>
              <a:rPr lang="en-US" sz="6600" dirty="0" err="1" smtClean="0">
                <a:solidFill>
                  <a:srgbClr val="00B0F0"/>
                </a:solidFill>
                <a:latin typeface="Product Sans" pitchFamily="34" charset="0"/>
              </a:rPr>
              <a:t>A</a:t>
            </a:r>
            <a:r>
              <a:rPr lang="en-US" sz="6000" dirty="0" err="1" smtClean="0">
                <a:solidFill>
                  <a:srgbClr val="00B0F0"/>
                </a:solidFill>
                <a:latin typeface="Product Sans" pitchFamily="34" charset="0"/>
              </a:rPr>
              <a:t>.</a:t>
            </a:r>
            <a:r>
              <a:rPr lang="en-US" sz="6600" dirty="0" err="1" smtClean="0">
                <a:solidFill>
                  <a:srgbClr val="00B0F0"/>
                </a:solidFill>
                <a:latin typeface="Product Sans" pitchFamily="34" charset="0"/>
              </a:rPr>
              <a:t>i</a:t>
            </a:r>
            <a:r>
              <a:rPr lang="en-US" sz="6000" dirty="0" smtClean="0">
                <a:solidFill>
                  <a:srgbClr val="00B0F0"/>
                </a:solidFill>
                <a:latin typeface="Product Sans" pitchFamily="34" charset="0"/>
              </a:rPr>
              <a:t>.</a:t>
            </a:r>
            <a:endParaRPr lang="en-US" sz="6000" dirty="0">
              <a:solidFill>
                <a:srgbClr val="00B0F0"/>
              </a:solidFill>
              <a:latin typeface="Product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14800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In a Contribution with – 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Product Sans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latin typeface="Product Sans" pitchFamily="34" charset="0"/>
              </a:rPr>
              <a:t>A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ayush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 Shah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latin typeface="Product Sans" pitchFamily="34" charset="0"/>
              </a:rPr>
              <a:t>D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akshesh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 Shah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Product Sans" pitchFamily="34" charset="0"/>
              </a:rPr>
              <a:t>J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ay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Thakkar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Product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rt.jp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1667" t="37125" r="29167" b="46781"/>
          <a:stretch>
            <a:fillRect/>
          </a:stretch>
        </p:blipFill>
        <p:spPr>
          <a:xfrm flipH="1">
            <a:off x="6553200" y="1066799"/>
            <a:ext cx="2209800" cy="1699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Features ( It </a:t>
            </a:r>
            <a:r>
              <a:rPr lang="en-US" dirty="0" smtClean="0">
                <a:solidFill>
                  <a:srgbClr val="FFC000"/>
                </a:solidFill>
                <a:latin typeface="Product Sans" panose="020B0403030502040203" pitchFamily="34" charset="0"/>
              </a:rPr>
              <a:t>SHOULD</a:t>
            </a:r>
            <a:r>
              <a:rPr lang="en-US" dirty="0" smtClean="0">
                <a:latin typeface="Product Sans" panose="020B0403030502040203" pitchFamily="34" charset="0"/>
              </a:rPr>
              <a:t> </a:t>
            </a:r>
            <a:r>
              <a:rPr lang="en-US" dirty="0">
                <a:latin typeface="Product Sans" panose="020B0403030502040203" pitchFamily="34" charset="0"/>
              </a:rPr>
              <a:t>do ) : </a:t>
            </a:r>
            <a:endParaRPr lang="en-US" dirty="0" smtClean="0">
              <a:latin typeface="Product Sans" panose="020B0403030502040203" pitchFamily="34" charset="0"/>
            </a:endParaRPr>
          </a:p>
          <a:p>
            <a:pPr lvl="1"/>
            <a:r>
              <a:rPr lang="en-US" dirty="0" smtClean="0">
                <a:latin typeface="Product Sans" panose="020B0403030502040203" pitchFamily="34" charset="0"/>
              </a:rPr>
              <a:t>  Manage Overtime </a:t>
            </a:r>
            <a:endParaRPr lang="en-US" dirty="0">
              <a:latin typeface="Product Sans" panose="020B0403030502040203" pitchFamily="34" charset="0"/>
            </a:endParaRPr>
          </a:p>
          <a:p>
            <a:pPr lvl="1"/>
            <a:r>
              <a:rPr lang="en-US" dirty="0" smtClean="0">
                <a:latin typeface="Product Sans" panose="020B0403030502040203" pitchFamily="34" charset="0"/>
              </a:rPr>
              <a:t>  Export data </a:t>
            </a:r>
            <a:r>
              <a:rPr lang="en-US" dirty="0">
                <a:latin typeface="Product Sans" panose="020B0403030502040203" pitchFamily="34" charset="0"/>
              </a:rPr>
              <a:t>to Payroll </a:t>
            </a:r>
            <a:r>
              <a:rPr lang="en-US" dirty="0" smtClean="0">
                <a:latin typeface="Product Sans" panose="020B0403030502040203" pitchFamily="34" charset="0"/>
              </a:rPr>
              <a:t>System</a:t>
            </a:r>
          </a:p>
          <a:p>
            <a:pPr lvl="1"/>
            <a:endParaRPr lang="en-US" dirty="0" smtClean="0">
              <a:latin typeface="Product Sans" panose="020B0403030502040203" pitchFamily="34" charset="0"/>
            </a:endParaRPr>
          </a:p>
          <a:p>
            <a:r>
              <a:rPr lang="en-US" dirty="0">
                <a:latin typeface="Product Sans" panose="020B0403030502040203" pitchFamily="34" charset="0"/>
              </a:rPr>
              <a:t>Features ( It </a:t>
            </a:r>
            <a:r>
              <a:rPr lang="en-US" dirty="0">
                <a:solidFill>
                  <a:srgbClr val="00CCFF"/>
                </a:solidFill>
                <a:latin typeface="Product Sans" panose="020B0403030502040203" pitchFamily="34" charset="0"/>
              </a:rPr>
              <a:t>C</a:t>
            </a:r>
            <a:r>
              <a:rPr lang="en-US" dirty="0" smtClean="0">
                <a:solidFill>
                  <a:srgbClr val="00CCFF"/>
                </a:solidFill>
                <a:latin typeface="Product Sans" panose="020B0403030502040203" pitchFamily="34" charset="0"/>
              </a:rPr>
              <a:t>OULD</a:t>
            </a:r>
            <a:r>
              <a:rPr lang="en-US" dirty="0" smtClean="0">
                <a:latin typeface="Product Sans" panose="020B0403030502040203" pitchFamily="34" charset="0"/>
              </a:rPr>
              <a:t> </a:t>
            </a:r>
            <a:r>
              <a:rPr lang="en-US" dirty="0">
                <a:latin typeface="Product Sans" panose="020B0403030502040203" pitchFamily="34" charset="0"/>
              </a:rPr>
              <a:t>do ) : </a:t>
            </a:r>
            <a:endParaRPr lang="en-US" dirty="0" smtClean="0">
              <a:latin typeface="Product Sans" panose="020B0403030502040203" pitchFamily="34" charset="0"/>
            </a:endParaRPr>
          </a:p>
          <a:p>
            <a:pPr lvl="1"/>
            <a:r>
              <a:rPr lang="en-US" dirty="0" smtClean="0">
                <a:latin typeface="Product Sans" panose="020B0403030502040203" pitchFamily="34" charset="0"/>
              </a:rPr>
              <a:t> Edit The Employee Data</a:t>
            </a:r>
          </a:p>
          <a:p>
            <a:pPr lvl="1"/>
            <a:r>
              <a:rPr lang="en-US" dirty="0" smtClean="0">
                <a:latin typeface="Product Sans" panose="020B0403030502040203" pitchFamily="34" charset="0"/>
              </a:rPr>
              <a:t> Login of an </a:t>
            </a:r>
            <a:r>
              <a:rPr lang="en-US" dirty="0" err="1" smtClean="0">
                <a:latin typeface="Product Sans" panose="020B0403030502040203" pitchFamily="34" charset="0"/>
              </a:rPr>
              <a:t>Adminstrator</a:t>
            </a:r>
            <a:endParaRPr lang="en-US" dirty="0">
              <a:latin typeface="Product Sans" panose="020B0403030502040203" pitchFamily="34" charset="0"/>
            </a:endParaRPr>
          </a:p>
          <a:p>
            <a:endParaRPr lang="en-US" dirty="0" smtClean="0">
              <a:latin typeface="Product Sans" panose="020B0403030502040203" pitchFamily="34" charset="0"/>
            </a:endParaRPr>
          </a:p>
          <a:p>
            <a:pPr marL="457200" lvl="1" indent="0">
              <a:buNone/>
            </a:pPr>
            <a:endParaRPr lang="en-US" dirty="0">
              <a:latin typeface="Product Sans" panose="020B0403030502040203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Product Sans" panose="020B0403030502040203" pitchFamily="34" charset="0"/>
              </a:rPr>
              <a:t>Project’s </a:t>
            </a:r>
            <a:r>
              <a:rPr lang="en-US" sz="3200" dirty="0" smtClean="0">
                <a:solidFill>
                  <a:srgbClr val="00B050"/>
                </a:solidFill>
                <a:latin typeface="Product Sans" panose="020B0403030502040203" pitchFamily="34" charset="0"/>
              </a:rPr>
              <a:t>Abilities</a:t>
            </a:r>
            <a:r>
              <a:rPr lang="en-US" sz="3200" dirty="0" smtClean="0">
                <a:latin typeface="Product Sans" panose="020B0403030502040203" pitchFamily="34" charset="0"/>
              </a:rPr>
              <a:t> and </a:t>
            </a:r>
            <a:r>
              <a:rPr lang="en-US" sz="3200" dirty="0" smtClean="0">
                <a:solidFill>
                  <a:srgbClr val="9900CC"/>
                </a:solidFill>
                <a:latin typeface="Product Sans" panose="020B0403030502040203" pitchFamily="34" charset="0"/>
              </a:rPr>
              <a:t>In-Abilities </a:t>
            </a:r>
            <a:endParaRPr lang="en-US" sz="3200" dirty="0">
              <a:solidFill>
                <a:srgbClr val="9900CC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10022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" panose="020B0403030502040203" pitchFamily="34" charset="0"/>
              </a:rPr>
              <a:t>( Scope )</a:t>
            </a:r>
            <a:endParaRPr lang="en-US" dirty="0">
              <a:latin typeface="Product Sans" panose="020B0403030502040203" pitchFamily="34" charset="0"/>
            </a:endParaRPr>
          </a:p>
        </p:txBody>
      </p:sp>
      <p:pic>
        <p:nvPicPr>
          <p:cNvPr id="5122" name="Picture 2" descr="https://cdn4.iconfinder.com/data/icons/emojis-flat-pixel-perfect/64/emoji-33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447800"/>
            <a:ext cx="838200" cy="838200"/>
          </a:xfrm>
          <a:prstGeom prst="rect">
            <a:avLst/>
          </a:prstGeom>
          <a:noFill/>
        </p:spPr>
      </p:pic>
      <p:pic>
        <p:nvPicPr>
          <p:cNvPr id="5128" name="Picture 8" descr="https://cdn4.vectorstock.com/i/1000x1000/15/43/overtime-solid-icon-business-and-clock-vector-16051543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b="7407"/>
          <a:stretch>
            <a:fillRect/>
          </a:stretch>
        </p:blipFill>
        <p:spPr bwMode="auto">
          <a:xfrm>
            <a:off x="914400" y="2286000"/>
            <a:ext cx="381000" cy="381000"/>
          </a:xfrm>
          <a:prstGeom prst="rect">
            <a:avLst/>
          </a:prstGeom>
          <a:noFill/>
        </p:spPr>
      </p:pic>
      <p:pic>
        <p:nvPicPr>
          <p:cNvPr id="9" name="Picture 8" descr="PayrollIcon.jpg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b="8889"/>
          <a:stretch>
            <a:fillRect/>
          </a:stretch>
        </p:blipFill>
        <p:spPr>
          <a:xfrm>
            <a:off x="914400" y="2743200"/>
            <a:ext cx="387195" cy="381000"/>
          </a:xfrm>
          <a:prstGeom prst="rect">
            <a:avLst/>
          </a:prstGeom>
        </p:spPr>
      </p:pic>
      <p:pic>
        <p:nvPicPr>
          <p:cNvPr id="5130" name="Picture 10" descr="https://www.clipartwiki.com/clipimg/detail/55-556030_emoji-face-clipart-confident-calm-emoji.png"/>
          <p:cNvPicPr>
            <a:picLocks noChangeAspect="1" noChangeArrowheads="1"/>
          </p:cNvPicPr>
          <p:nvPr/>
        </p:nvPicPr>
        <p:blipFill>
          <a:blip r:embed="rId6" cstate="print">
            <a:lum contrast="10000"/>
          </a:blip>
          <a:srcRect/>
          <a:stretch>
            <a:fillRect/>
          </a:stretch>
        </p:blipFill>
        <p:spPr bwMode="auto">
          <a:xfrm>
            <a:off x="5562600" y="3657600"/>
            <a:ext cx="838200" cy="87464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92244" y="2973050"/>
            <a:ext cx="4459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00CCFF"/>
                </a:solidFill>
                <a:latin typeface="Product Sans" pitchFamily="34" charset="0"/>
              </a:rPr>
              <a:t>.</a:t>
            </a:r>
            <a:endParaRPr lang="en-US" sz="8800" dirty="0">
              <a:solidFill>
                <a:srgbClr val="00CCFF"/>
              </a:solidFill>
              <a:latin typeface="Product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244" y="839450"/>
            <a:ext cx="4459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FFC000"/>
                </a:solidFill>
                <a:latin typeface="Product Sans" pitchFamily="34" charset="0"/>
              </a:rPr>
              <a:t>.</a:t>
            </a:r>
            <a:endParaRPr lang="en-US" sz="8800" dirty="0">
              <a:solidFill>
                <a:srgbClr val="FFC000"/>
              </a:solidFill>
              <a:latin typeface="Product Sans" pitchFamily="34" charset="0"/>
            </a:endParaRPr>
          </a:p>
        </p:txBody>
      </p:sp>
      <p:pic>
        <p:nvPicPr>
          <p:cNvPr id="5132" name="Picture 12" descr="https://cdn5.vectorstock.com/i/1000x1000/21/89/pencil-sign-icon-edit-content-button-vector-13662189.jpg"/>
          <p:cNvPicPr>
            <a:picLocks noChangeAspect="1" noChangeArrowheads="1"/>
          </p:cNvPicPr>
          <p:nvPr/>
        </p:nvPicPr>
        <p:blipFill>
          <a:blip r:embed="rId7" cstate="print"/>
          <a:srcRect b="33333"/>
          <a:stretch>
            <a:fillRect/>
          </a:stretch>
        </p:blipFill>
        <p:spPr bwMode="auto">
          <a:xfrm>
            <a:off x="838200" y="4343400"/>
            <a:ext cx="533400" cy="384048"/>
          </a:xfrm>
          <a:prstGeom prst="rect">
            <a:avLst/>
          </a:prstGeom>
          <a:noFill/>
        </p:spPr>
      </p:pic>
      <p:pic>
        <p:nvPicPr>
          <p:cNvPr id="15" name="Picture 14" descr="adminico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8200" y="4800600"/>
            <a:ext cx="457200" cy="493776"/>
          </a:xfrm>
          <a:prstGeom prst="rect">
            <a:avLst/>
          </a:prstGeom>
        </p:spPr>
      </p:pic>
      <p:pic>
        <p:nvPicPr>
          <p:cNvPr id="16" name="Picture 15" descr="art.jpg"/>
          <p:cNvPicPr>
            <a:picLocks noChangeAspect="1"/>
          </p:cNvPicPr>
          <p:nvPr/>
        </p:nvPicPr>
        <p:blipFill>
          <a:blip r:embed="rId2"/>
          <a:srcRect l="31667" t="37125" r="29167" b="46781"/>
          <a:stretch>
            <a:fillRect/>
          </a:stretch>
        </p:blipFill>
        <p:spPr>
          <a:xfrm>
            <a:off x="4191000" y="1066800"/>
            <a:ext cx="1981200" cy="15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76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rt.jpg"/>
          <p:cNvPicPr>
            <a:picLocks noChangeAspect="1"/>
          </p:cNvPicPr>
          <p:nvPr/>
        </p:nvPicPr>
        <p:blipFill>
          <a:blip r:embed="rId2"/>
          <a:srcRect l="31667" t="37125" r="29167" b="46781"/>
          <a:stretch>
            <a:fillRect/>
          </a:stretch>
        </p:blipFill>
        <p:spPr>
          <a:xfrm>
            <a:off x="4191000" y="1066800"/>
            <a:ext cx="1981200" cy="152400"/>
          </a:xfrm>
          <a:prstGeom prst="rect">
            <a:avLst/>
          </a:prstGeom>
        </p:spPr>
      </p:pic>
      <p:pic>
        <p:nvPicPr>
          <p:cNvPr id="7" name="Picture 6" descr="art.jp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1667" t="37125" r="29167" b="46781"/>
          <a:stretch>
            <a:fillRect/>
          </a:stretch>
        </p:blipFill>
        <p:spPr>
          <a:xfrm flipH="1">
            <a:off x="6553200" y="1066799"/>
            <a:ext cx="2209800" cy="1699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Features ( It </a:t>
            </a:r>
            <a:r>
              <a:rPr lang="en-US" dirty="0" smtClean="0">
                <a:solidFill>
                  <a:srgbClr val="FF5050"/>
                </a:solidFill>
                <a:latin typeface="Product Sans" panose="020B0403030502040203" pitchFamily="34" charset="0"/>
              </a:rPr>
              <a:t>CAN’T</a:t>
            </a:r>
            <a:r>
              <a:rPr lang="en-US" dirty="0" smtClean="0">
                <a:latin typeface="Product Sans" panose="020B0403030502040203" pitchFamily="34" charset="0"/>
              </a:rPr>
              <a:t> do </a:t>
            </a:r>
            <a:r>
              <a:rPr lang="en-US" dirty="0">
                <a:latin typeface="Product Sans" panose="020B0403030502040203" pitchFamily="34" charset="0"/>
              </a:rPr>
              <a:t>) : </a:t>
            </a:r>
            <a:endParaRPr lang="en-US" dirty="0" smtClean="0">
              <a:latin typeface="Product Sans" panose="020B0403030502040203" pitchFamily="34" charset="0"/>
            </a:endParaRPr>
          </a:p>
          <a:p>
            <a:pPr lvl="1">
              <a:buNone/>
            </a:pPr>
            <a:r>
              <a:rPr lang="en-US" dirty="0" smtClean="0">
                <a:latin typeface="Product Sans" panose="020B0403030502040203" pitchFamily="34" charset="0"/>
              </a:rPr>
              <a:t>    Manage In &amp; Out of every person</a:t>
            </a:r>
          </a:p>
          <a:p>
            <a:pPr lvl="1">
              <a:buNone/>
            </a:pPr>
            <a:r>
              <a:rPr lang="en-US" dirty="0" smtClean="0">
                <a:latin typeface="Product Sans" panose="020B0403030502040203" pitchFamily="34" charset="0"/>
              </a:rPr>
              <a:t>    Mobile SMS based on clock-in/out on leave request</a:t>
            </a:r>
          </a:p>
          <a:p>
            <a:pPr lvl="1">
              <a:buNone/>
            </a:pPr>
            <a:r>
              <a:rPr lang="en-US" dirty="0" smtClean="0">
                <a:latin typeface="Product Sans" panose="020B0403030502040203" pitchFamily="34" charset="0"/>
              </a:rPr>
              <a:t>    Employee profile, shift management </a:t>
            </a:r>
          </a:p>
          <a:p>
            <a:pPr marL="457200" lvl="1" indent="0">
              <a:buNone/>
            </a:pPr>
            <a:endParaRPr lang="en-US" dirty="0">
              <a:latin typeface="Product Sans" panose="020B0403030502040203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Product Sans" panose="020B0403030502040203" pitchFamily="34" charset="0"/>
              </a:rPr>
              <a:t>Project’s </a:t>
            </a:r>
            <a:r>
              <a:rPr lang="en-US" sz="3200" dirty="0" smtClean="0">
                <a:solidFill>
                  <a:srgbClr val="00B050"/>
                </a:solidFill>
                <a:latin typeface="Product Sans" panose="020B0403030502040203" pitchFamily="34" charset="0"/>
              </a:rPr>
              <a:t>Abilities</a:t>
            </a:r>
            <a:r>
              <a:rPr lang="en-US" sz="3200" dirty="0" smtClean="0">
                <a:latin typeface="Product Sans" panose="020B0403030502040203" pitchFamily="34" charset="0"/>
              </a:rPr>
              <a:t> and </a:t>
            </a:r>
            <a:r>
              <a:rPr lang="en-US" sz="3200" dirty="0" smtClean="0">
                <a:solidFill>
                  <a:srgbClr val="9900CC"/>
                </a:solidFill>
                <a:latin typeface="Product Sans" panose="020B0403030502040203" pitchFamily="34" charset="0"/>
              </a:rPr>
              <a:t>In-Abilities </a:t>
            </a:r>
            <a:endParaRPr lang="en-US" sz="3200" dirty="0">
              <a:solidFill>
                <a:srgbClr val="9900CC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10022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" panose="020B0403030502040203" pitchFamily="34" charset="0"/>
              </a:rPr>
              <a:t>( Scope )</a:t>
            </a:r>
            <a:endParaRPr lang="en-US" dirty="0">
              <a:latin typeface="Product Sans" panose="020B0403030502040203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34000" y="1447800"/>
            <a:ext cx="75078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 descr="https://upload.wikimedia.org/wikipedia/commons/thumb/5/5f/Red_X.svg/1024px-Red_X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86000"/>
            <a:ext cx="228600" cy="228600"/>
          </a:xfrm>
          <a:prstGeom prst="rect">
            <a:avLst/>
          </a:prstGeom>
          <a:noFill/>
        </p:spPr>
      </p:pic>
      <p:pic>
        <p:nvPicPr>
          <p:cNvPr id="9" name="Picture 2" descr="https://upload.wikimedia.org/wikipedia/commons/thumb/5/5f/Red_X.svg/1024px-Red_X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819400"/>
            <a:ext cx="228600" cy="228600"/>
          </a:xfrm>
          <a:prstGeom prst="rect">
            <a:avLst/>
          </a:prstGeom>
          <a:noFill/>
        </p:spPr>
      </p:pic>
      <p:pic>
        <p:nvPicPr>
          <p:cNvPr id="10" name="Picture 2" descr="https://upload.wikimedia.org/wikipedia/commons/thumb/5/5f/Red_X.svg/1024px-Red_X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810000"/>
            <a:ext cx="228600" cy="22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84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s://www.onlygfx.com/wp-content/uploads/2018/07/17-red-lipstick-brush-stroke-11.png"/>
          <p:cNvPicPr>
            <a:picLocks noChangeAspect="1" noChangeArrowheads="1"/>
          </p:cNvPicPr>
          <p:nvPr/>
        </p:nvPicPr>
        <p:blipFill>
          <a:blip r:embed="rId2">
            <a:lum bright="40000" contrast="-30000"/>
          </a:blip>
          <a:srcRect/>
          <a:stretch>
            <a:fillRect/>
          </a:stretch>
        </p:blipFill>
        <p:spPr bwMode="auto">
          <a:xfrm>
            <a:off x="4963886" y="152400"/>
            <a:ext cx="4408714" cy="1371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Product Sans" panose="020B040303050204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Some - </a:t>
            </a:r>
            <a:r>
              <a:rPr lang="en-US" dirty="0" smtClean="0">
                <a:solidFill>
                  <a:schemeClr val="bg1"/>
                </a:solidFill>
                <a:latin typeface="Product Sans" panose="020B040303050204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Limitations</a:t>
            </a:r>
            <a:endParaRPr lang="en-US" dirty="0">
              <a:solidFill>
                <a:schemeClr val="bg1"/>
              </a:solidFill>
              <a:latin typeface="Product Sans" panose="020B040303050204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roduct Sans" panose="020B0403030502040203" pitchFamily="34" charset="0"/>
              </a:rPr>
              <a:t>    False Attendance </a:t>
            </a:r>
          </a:p>
          <a:p>
            <a:r>
              <a:rPr lang="en-US" dirty="0" smtClean="0">
                <a:latin typeface="Product Sans" panose="020B0403030502040203" pitchFamily="34" charset="0"/>
              </a:rPr>
              <a:t>    Lack </a:t>
            </a:r>
            <a:r>
              <a:rPr lang="en-US" dirty="0">
                <a:latin typeface="Product Sans" panose="020B0403030502040203" pitchFamily="34" charset="0"/>
              </a:rPr>
              <a:t>of Accuracy</a:t>
            </a:r>
          </a:p>
          <a:p>
            <a:pPr lvl="1"/>
            <a:r>
              <a:rPr lang="en-US" dirty="0" smtClean="0">
                <a:latin typeface="Product Sans" panose="020B0403030502040203" pitchFamily="34" charset="0"/>
              </a:rPr>
              <a:t>    As </a:t>
            </a:r>
            <a:r>
              <a:rPr lang="en-US" dirty="0">
                <a:latin typeface="Product Sans" panose="020B0403030502040203" pitchFamily="34" charset="0"/>
              </a:rPr>
              <a:t>being a computerized system, our system can recognize persons’ faces with 92% </a:t>
            </a:r>
            <a:r>
              <a:rPr lang="en-US" dirty="0" smtClean="0">
                <a:latin typeface="Product Sans" panose="020B0403030502040203" pitchFamily="34" charset="0"/>
              </a:rPr>
              <a:t>accuracy</a:t>
            </a:r>
          </a:p>
          <a:p>
            <a:r>
              <a:rPr lang="en-US" dirty="0" smtClean="0">
                <a:latin typeface="Product Sans" panose="020B0403030502040203" pitchFamily="34" charset="0"/>
              </a:rPr>
              <a:t>    The </a:t>
            </a:r>
            <a:r>
              <a:rPr lang="en-US" dirty="0">
                <a:latin typeface="Product Sans" panose="020B0403030502040203" pitchFamily="34" charset="0"/>
              </a:rPr>
              <a:t>person has to keep his face all time for attendance !</a:t>
            </a:r>
          </a:p>
          <a:p>
            <a:endParaRPr lang="en-US" dirty="0" smtClean="0">
              <a:latin typeface="Product Sans" panose="020B0403030502040203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Product Sans" panose="020B0403030502040203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Product Sans" panose="020B040303050204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https://media.istockphoto.com/vectors/check-mark-icon-signs-vector-illustration-yes-or-no-right-and-wrong-vector-id944974906?k=6&amp;m=944974906&amp;s=170667a&amp;w=0&amp;h=UnuA-p9xlK8ZPmLOmMyCi-yKRTx7k29fQTvkGJS3WBU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838200" cy="838200"/>
          </a:xfrm>
          <a:prstGeom prst="rect">
            <a:avLst/>
          </a:prstGeom>
          <a:noFill/>
        </p:spPr>
      </p:pic>
      <p:pic>
        <p:nvPicPr>
          <p:cNvPr id="3076" name="Picture 4" descr="https://image.shutterstock.com/image-vector/focus-icon-target-accuracy-260nw-1422011753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b="22727"/>
          <a:stretch>
            <a:fillRect/>
          </a:stretch>
        </p:blipFill>
        <p:spPr bwMode="auto">
          <a:xfrm>
            <a:off x="228600" y="2057400"/>
            <a:ext cx="824112" cy="685800"/>
          </a:xfrm>
          <a:prstGeom prst="rect">
            <a:avLst/>
          </a:prstGeom>
          <a:noFill/>
        </p:spPr>
      </p:pic>
      <p:pic>
        <p:nvPicPr>
          <p:cNvPr id="3078" name="Picture 6" descr="https://4.bp.blogspot.com/-jqkn00I9Zko/WLso4bB3I8I/AAAAAAAAVAQ/x4fZho9-ZvEvbuGLWR2CJDTfPH1uwuSrwCLcB/s1600/smiley-laughing-to-tear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152400" y="3962400"/>
            <a:ext cx="7620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273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7.uihere.com/files/32/104/1018/green-wave-brush-brush-stroke.jpg"/>
          <p:cNvPicPr>
            <a:picLocks noChangeAspect="1" noChangeArrowheads="1"/>
          </p:cNvPicPr>
          <p:nvPr/>
        </p:nvPicPr>
        <p:blipFill>
          <a:blip r:embed="rId2">
            <a:lum contrast="40000"/>
          </a:blip>
          <a:srcRect r="8791"/>
          <a:stretch>
            <a:fillRect/>
          </a:stretch>
        </p:blipFill>
        <p:spPr bwMode="auto">
          <a:xfrm>
            <a:off x="1600200" y="-409576"/>
            <a:ext cx="6324600" cy="21621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duct Sans" pitchFamily="34" charset="0"/>
              </a:rPr>
              <a:t>Good</a:t>
            </a:r>
            <a:r>
              <a:rPr lang="en-US" dirty="0" smtClean="0">
                <a:latin typeface="Product Sans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Product Sans" pitchFamily="34" charset="0"/>
              </a:rPr>
              <a:t>Things</a:t>
            </a:r>
            <a:r>
              <a:rPr lang="en-US" sz="5400" dirty="0" smtClean="0">
                <a:solidFill>
                  <a:schemeClr val="bg1">
                    <a:lumMod val="95000"/>
                  </a:schemeClr>
                </a:solidFill>
                <a:latin typeface="Product Sans" pitchFamily="34" charset="0"/>
              </a:rPr>
              <a:t>!</a:t>
            </a:r>
            <a:endParaRPr lang="en-US" dirty="0">
              <a:solidFill>
                <a:schemeClr val="bg1">
                  <a:lumMod val="95000"/>
                </a:schemeClr>
              </a:solidFill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Product Sans" pitchFamily="34" charset="0"/>
              </a:rPr>
              <a:t>Cheap ( </a:t>
            </a:r>
            <a:r>
              <a:rPr lang="en-US" dirty="0" smtClean="0">
                <a:solidFill>
                  <a:srgbClr val="92D050"/>
                </a:solidFill>
                <a:latin typeface="Product Sans" pitchFamily="34" charset="0"/>
              </a:rPr>
              <a:t>Affordable</a:t>
            </a:r>
            <a:r>
              <a:rPr lang="en-US" dirty="0" smtClean="0">
                <a:latin typeface="Product Sans" pitchFamily="34" charset="0"/>
              </a:rPr>
              <a:t> under </a:t>
            </a:r>
            <a:r>
              <a:rPr lang="en-US" dirty="0" err="1" smtClean="0">
                <a:solidFill>
                  <a:srgbClr val="92D050"/>
                </a:solidFill>
                <a:latin typeface="Product Sans" pitchFamily="34" charset="0"/>
              </a:rPr>
              <a:t>Rs</a:t>
            </a:r>
            <a:r>
              <a:rPr lang="en-US" dirty="0" smtClean="0">
                <a:solidFill>
                  <a:srgbClr val="92D050"/>
                </a:solidFill>
                <a:latin typeface="Product Sans" pitchFamily="34" charset="0"/>
              </a:rPr>
              <a:t>.</a:t>
            </a:r>
            <a:r>
              <a:rPr lang="en-US" dirty="0" smtClean="0">
                <a:latin typeface="Product Sans" pitchFamily="34" charset="0"/>
              </a:rPr>
              <a:t> 1000 )</a:t>
            </a:r>
          </a:p>
          <a:p>
            <a:endParaRPr lang="en-US" dirty="0" smtClean="0">
              <a:latin typeface="Product Sans" pitchFamily="34" charset="0"/>
            </a:endParaRPr>
          </a:p>
          <a:p>
            <a:r>
              <a:rPr lang="en-US" dirty="0" smtClean="0">
                <a:latin typeface="Product Sans" pitchFamily="34" charset="0"/>
              </a:rPr>
              <a:t>For </a:t>
            </a:r>
            <a:r>
              <a:rPr lang="en-US" dirty="0" smtClean="0">
                <a:solidFill>
                  <a:srgbClr val="92D050"/>
                </a:solidFill>
                <a:latin typeface="Product Sans" pitchFamily="34" charset="0"/>
              </a:rPr>
              <a:t>Good</a:t>
            </a:r>
            <a:r>
              <a:rPr lang="en-US" dirty="0" smtClean="0">
                <a:latin typeface="Product Sans" pitchFamily="34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Product Sans" pitchFamily="34" charset="0"/>
              </a:rPr>
              <a:t>results</a:t>
            </a:r>
            <a:r>
              <a:rPr lang="en-US" dirty="0" smtClean="0">
                <a:latin typeface="Product Sans" pitchFamily="34" charset="0"/>
              </a:rPr>
              <a:t> the party can buy costly camera for better accuracy and better results</a:t>
            </a:r>
          </a:p>
          <a:p>
            <a:r>
              <a:rPr lang="en-US" dirty="0" smtClean="0">
                <a:latin typeface="Product Sans" pitchFamily="34" charset="0"/>
              </a:rPr>
              <a:t>Only a </a:t>
            </a:r>
            <a:r>
              <a:rPr lang="en-US" dirty="0" smtClean="0">
                <a:solidFill>
                  <a:srgbClr val="92D050"/>
                </a:solidFill>
                <a:latin typeface="Product Sans" pitchFamily="34" charset="0"/>
              </a:rPr>
              <a:t>simple </a:t>
            </a:r>
            <a:r>
              <a:rPr lang="en-US" dirty="0" smtClean="0">
                <a:latin typeface="Product Sans" pitchFamily="34" charset="0"/>
              </a:rPr>
              <a:t>working Computer !</a:t>
            </a:r>
          </a:p>
          <a:p>
            <a:endParaRPr lang="en-US" dirty="0" smtClean="0">
              <a:latin typeface="Product Sans" pitchFamily="34" charset="0"/>
            </a:endParaRPr>
          </a:p>
          <a:p>
            <a:r>
              <a:rPr lang="en-US" dirty="0" smtClean="0">
                <a:latin typeface="Product Sans" pitchFamily="34" charset="0"/>
              </a:rPr>
              <a:t>      The party can enjoy the perks of having such an automated system !</a:t>
            </a:r>
            <a:endParaRPr lang="en-US" dirty="0">
              <a:latin typeface="Product Sans" pitchFamily="34" charset="0"/>
            </a:endParaRPr>
          </a:p>
        </p:txBody>
      </p:sp>
      <p:pic>
        <p:nvPicPr>
          <p:cNvPr id="7" name="Picture 6" descr="art.jpg"/>
          <p:cNvPicPr>
            <a:picLocks noChangeAspect="1"/>
          </p:cNvPicPr>
          <p:nvPr/>
        </p:nvPicPr>
        <p:blipFill>
          <a:blip r:embed="rId3" cstate="print"/>
          <a:srcRect r="19231"/>
          <a:stretch>
            <a:fillRect/>
          </a:stretch>
        </p:blipFill>
        <p:spPr>
          <a:xfrm>
            <a:off x="304800" y="1524000"/>
            <a:ext cx="533400" cy="660400"/>
          </a:xfrm>
          <a:prstGeom prst="rect">
            <a:avLst/>
          </a:prstGeom>
        </p:spPr>
      </p:pic>
      <p:pic>
        <p:nvPicPr>
          <p:cNvPr id="8" name="Picture 7" descr="ar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2590800"/>
            <a:ext cx="685800" cy="685800"/>
          </a:xfrm>
          <a:prstGeom prst="rect">
            <a:avLst/>
          </a:prstGeom>
        </p:spPr>
      </p:pic>
      <p:pic>
        <p:nvPicPr>
          <p:cNvPr id="9" name="Picture 8" descr="ar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" y="3657600"/>
            <a:ext cx="685800" cy="685800"/>
          </a:xfrm>
          <a:prstGeom prst="rect">
            <a:avLst/>
          </a:prstGeom>
        </p:spPr>
      </p:pic>
      <p:pic>
        <p:nvPicPr>
          <p:cNvPr id="2054" name="Picture 6" descr="https://www.rcboe.org/cms/lib/GA01903614/Centricity/Domain/8081/Perk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1314" y="4648200"/>
            <a:ext cx="1220286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807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roduct Sans" pitchFamily="34" charset="0"/>
              </a:rPr>
              <a:t>Stack Holder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Product Sans" pitchFamily="34" charset="0"/>
              </a:rPr>
              <a:t>(s)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roduct Sans" pitchFamily="34" charset="0"/>
              </a:rPr>
              <a:t>Companies</a:t>
            </a:r>
          </a:p>
          <a:p>
            <a:pPr marL="571500" indent="-57150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roduct Sans" pitchFamily="34" charset="0"/>
              </a:rPr>
              <a:t>Offices</a:t>
            </a:r>
          </a:p>
          <a:p>
            <a:pPr marL="571500" indent="-57150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Product Sans" pitchFamily="34" charset="0"/>
              </a:rPr>
              <a:t>Schools &amp; Colleges ( For Staff 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Product San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89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duct Sans" pitchFamily="34" charset="0"/>
              </a:rPr>
              <a:t>References</a:t>
            </a:r>
            <a:endParaRPr lang="en-US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Product Sans" pitchFamily="34" charset="0"/>
                <a:hlinkClick r:id="rId2"/>
              </a:rPr>
              <a:t>www.shutterstock.com</a:t>
            </a:r>
            <a:r>
              <a:rPr lang="en-US" dirty="0" smtClean="0">
                <a:latin typeface="Product Sans" pitchFamily="34" charset="0"/>
              </a:rPr>
              <a:t> -- </a:t>
            </a:r>
            <a:r>
              <a:rPr lang="en-US" sz="2800" dirty="0" smtClean="0">
                <a:latin typeface="Product Sans" pitchFamily="34" charset="0"/>
              </a:rPr>
              <a:t>Images</a:t>
            </a:r>
            <a:endParaRPr lang="en-US" dirty="0" smtClean="0">
              <a:latin typeface="Product Sans" pitchFamily="34" charset="0"/>
            </a:endParaRPr>
          </a:p>
          <a:p>
            <a:r>
              <a:rPr lang="en-US" sz="2400" dirty="0" smtClean="0">
                <a:latin typeface="Product Sans" pitchFamily="34" charset="0"/>
                <a:hlinkClick r:id="rId3"/>
              </a:rPr>
              <a:t>www.vectorstock.com</a:t>
            </a:r>
            <a:r>
              <a:rPr lang="en-US" dirty="0" smtClean="0">
                <a:latin typeface="Product Sans" pitchFamily="34" charset="0"/>
              </a:rPr>
              <a:t>  -- </a:t>
            </a:r>
            <a:r>
              <a:rPr lang="en-US" sz="2800" dirty="0" smtClean="0">
                <a:latin typeface="Product Sans" pitchFamily="34" charset="0"/>
              </a:rPr>
              <a:t>Symbols</a:t>
            </a:r>
            <a:endParaRPr lang="en-US" dirty="0" smtClean="0">
              <a:latin typeface="Product Sans" pitchFamily="34" charset="0"/>
            </a:endParaRPr>
          </a:p>
          <a:p>
            <a:r>
              <a:rPr lang="en-US" sz="2400" dirty="0" smtClean="0">
                <a:latin typeface="Product Sans" pitchFamily="34" charset="0"/>
                <a:hlinkClick r:id="rId4"/>
              </a:rPr>
              <a:t>https://github.com/satinder147/Attendance-using-Face</a:t>
            </a:r>
            <a:r>
              <a:rPr lang="en-US" sz="2800" dirty="0" smtClean="0">
                <a:latin typeface="Product Sans" pitchFamily="34" charset="0"/>
              </a:rPr>
              <a:t> </a:t>
            </a:r>
            <a:r>
              <a:rPr lang="en-US" dirty="0" smtClean="0">
                <a:latin typeface="Product Sans" pitchFamily="34" charset="0"/>
              </a:rPr>
              <a:t>-- </a:t>
            </a:r>
            <a:r>
              <a:rPr lang="en-US" sz="2800" dirty="0" smtClean="0">
                <a:latin typeface="Product Sans" pitchFamily="34" charset="0"/>
              </a:rPr>
              <a:t>Implementation Ideas</a:t>
            </a:r>
            <a:endParaRPr lang="en-US" dirty="0" smtClean="0">
              <a:latin typeface="Product Sans" pitchFamily="34" charset="0"/>
            </a:endParaRPr>
          </a:p>
          <a:p>
            <a:r>
              <a:rPr lang="en-US" sz="2400" dirty="0" smtClean="0">
                <a:latin typeface="Product Sans" pitchFamily="34" charset="0"/>
                <a:hlinkClick r:id="rId5"/>
              </a:rPr>
              <a:t>www.stackoverflow.com</a:t>
            </a:r>
            <a:r>
              <a:rPr lang="en-US" dirty="0" smtClean="0">
                <a:latin typeface="Product Sans" pitchFamily="34" charset="0"/>
              </a:rPr>
              <a:t> -- </a:t>
            </a:r>
            <a:r>
              <a:rPr lang="en-US" sz="2800" dirty="0" smtClean="0">
                <a:latin typeface="Product Sans" pitchFamily="34" charset="0"/>
              </a:rPr>
              <a:t>Confusion Solution</a:t>
            </a:r>
            <a:endParaRPr lang="en-US" dirty="0" smtClean="0">
              <a:latin typeface="Product Sans" pitchFamily="34" charset="0"/>
            </a:endParaRPr>
          </a:p>
          <a:p>
            <a:endParaRPr lang="en-US" dirty="0" smtClean="0">
              <a:latin typeface="Product Sans" pitchFamily="34" charset="0"/>
            </a:endParaRPr>
          </a:p>
          <a:p>
            <a:endParaRPr lang="en-US" dirty="0" smtClean="0">
              <a:latin typeface="Product Sans" pitchFamily="34" charset="0"/>
            </a:endParaRPr>
          </a:p>
          <a:p>
            <a:endParaRPr lang="en-US" dirty="0" smtClean="0">
              <a:latin typeface="Product Sans" pitchFamily="34" charset="0"/>
            </a:endParaRPr>
          </a:p>
          <a:p>
            <a:endParaRPr lang="en-US" dirty="0" smtClean="0">
              <a:latin typeface="Product Sans" pitchFamily="34" charset="0"/>
            </a:endParaRPr>
          </a:p>
          <a:p>
            <a:endParaRPr lang="en-US" dirty="0" smtClean="0">
              <a:latin typeface="Product Sans" pitchFamily="34" charset="0"/>
            </a:endParaRPr>
          </a:p>
          <a:p>
            <a:endParaRPr lang="en-US" dirty="0">
              <a:latin typeface="Product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76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Product Sans" pitchFamily="34" charset="0"/>
              </a:rPr>
              <a:t>THANKS !</a:t>
            </a:r>
            <a:endParaRPr lang="en-US" sz="7200" dirty="0">
              <a:latin typeface="Product Sans" pitchFamily="34" charset="0"/>
            </a:endParaRPr>
          </a:p>
        </p:txBody>
      </p:sp>
      <p:pic>
        <p:nvPicPr>
          <p:cNvPr id="5" name="Picture 4" descr="teno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971800"/>
            <a:ext cx="3307695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1.jpg"/>
          <p:cNvPicPr>
            <a:picLocks noChangeAspect="1"/>
          </p:cNvPicPr>
          <p:nvPr/>
        </p:nvPicPr>
        <p:blipFill>
          <a:blip r:embed="rId2">
            <a:lum bright="10000" contrast="20000"/>
          </a:blip>
          <a:stretch>
            <a:fillRect/>
          </a:stretch>
        </p:blipFill>
        <p:spPr>
          <a:xfrm>
            <a:off x="1371600" y="-685800"/>
            <a:ext cx="5867400" cy="293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Product Sans" pitchFamily="34" charset="0"/>
              </a:rPr>
              <a:t>Why to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Product Sans" pitchFamily="34" charset="0"/>
              </a:rPr>
              <a:t>Automate</a:t>
            </a:r>
            <a:r>
              <a:rPr lang="en-US" dirty="0" smtClean="0">
                <a:latin typeface="Product Sans" pitchFamily="34" charset="0"/>
              </a:rPr>
              <a:t> ?</a:t>
            </a:r>
            <a:endParaRPr lang="en-US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Product Sans" pitchFamily="34" charset="0"/>
              </a:rPr>
              <a:t>To make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roduct Sans" pitchFamily="34" charset="0"/>
              </a:rPr>
              <a:t>attendance</a:t>
            </a:r>
            <a:r>
              <a:rPr lang="en-US" dirty="0" smtClean="0">
                <a:latin typeface="Product Sans" pitchFamily="34" charset="0"/>
              </a:rPr>
              <a:t> faster without</a:t>
            </a:r>
          </a:p>
          <a:p>
            <a:pPr>
              <a:buNone/>
            </a:pPr>
            <a:r>
              <a:rPr lang="en-US" dirty="0" smtClean="0">
                <a:latin typeface="Product Sans" pitchFamily="34" charset="0"/>
              </a:rPr>
              <a:t>human intervention.</a:t>
            </a:r>
          </a:p>
          <a:p>
            <a:pPr>
              <a:buNone/>
            </a:pPr>
            <a:endParaRPr lang="en-US" dirty="0" smtClean="0">
              <a:latin typeface="Product Sans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roduct Sans" pitchFamily="34" charset="0"/>
              </a:rPr>
              <a:t>No</a:t>
            </a:r>
            <a:r>
              <a:rPr lang="en-US" dirty="0" smtClean="0">
                <a:latin typeface="Product Sans" pitchFamily="34" charset="0"/>
              </a:rPr>
              <a:t> need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roduct Sans" pitchFamily="34" charset="0"/>
              </a:rPr>
              <a:t>mark</a:t>
            </a:r>
            <a:r>
              <a:rPr lang="en-US" dirty="0" smtClean="0">
                <a:latin typeface="Product Sans" pitchFamily="34" charset="0"/>
              </a:rPr>
              <a:t> a presence of an employee</a:t>
            </a:r>
          </a:p>
          <a:p>
            <a:pPr>
              <a:buNone/>
            </a:pPr>
            <a:r>
              <a:rPr lang="en-US" dirty="0" smtClean="0">
                <a:latin typeface="Product Sans" pitchFamily="34" charset="0"/>
              </a:rPr>
              <a:t>by himself and there is no need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roduct Sans" pitchFamily="34" charset="0"/>
              </a:rPr>
              <a:t>to dedicate </a:t>
            </a:r>
            <a:r>
              <a:rPr lang="en-US" dirty="0" smtClean="0">
                <a:latin typeface="Product Sans" pitchFamily="34" charset="0"/>
              </a:rPr>
              <a:t>a</a:t>
            </a:r>
          </a:p>
          <a:p>
            <a:pPr>
              <a:buNone/>
            </a:pPr>
            <a:r>
              <a:rPr lang="en-US" dirty="0" smtClean="0">
                <a:latin typeface="Product Sans" pitchFamily="34" charset="0"/>
              </a:rPr>
              <a:t>person to take attendance.</a:t>
            </a:r>
          </a:p>
          <a:p>
            <a:endParaRPr lang="en-US" dirty="0">
              <a:latin typeface="Product Sans" pitchFamily="34" charset="0"/>
            </a:endParaRPr>
          </a:p>
        </p:txBody>
      </p:sp>
      <p:pic>
        <p:nvPicPr>
          <p:cNvPr id="14338" name="Picture 2" descr="https://image.shutterstock.com/image-vector/check-mark-icon-vector-illustration-260nw-1046516605.jpg"/>
          <p:cNvPicPr>
            <a:picLocks noChangeAspect="1" noChangeArrowheads="1"/>
          </p:cNvPicPr>
          <p:nvPr/>
        </p:nvPicPr>
        <p:blipFill>
          <a:blip r:embed="rId3"/>
          <a:srcRect l="24615" t="22857" r="20000" b="28572"/>
          <a:stretch>
            <a:fillRect/>
          </a:stretch>
        </p:blipFill>
        <p:spPr bwMode="auto">
          <a:xfrm>
            <a:off x="152400" y="4648200"/>
            <a:ext cx="484094" cy="457200"/>
          </a:xfrm>
          <a:prstGeom prst="rect">
            <a:avLst/>
          </a:prstGeom>
          <a:noFill/>
        </p:spPr>
      </p:pic>
      <p:pic>
        <p:nvPicPr>
          <p:cNvPr id="5" name="Picture 2" descr="https://image.shutterstock.com/image-vector/check-mark-icon-vector-illustration-260nw-1046516605.jpg"/>
          <p:cNvPicPr>
            <a:picLocks noChangeAspect="1" noChangeArrowheads="1"/>
          </p:cNvPicPr>
          <p:nvPr/>
        </p:nvPicPr>
        <p:blipFill>
          <a:blip r:embed="rId3"/>
          <a:srcRect l="24615" t="22857" r="20000" b="28572"/>
          <a:stretch>
            <a:fillRect/>
          </a:stretch>
        </p:blipFill>
        <p:spPr bwMode="auto">
          <a:xfrm>
            <a:off x="152400" y="2971800"/>
            <a:ext cx="484094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6080"/>
            <a:ext cx="9144000" cy="2367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Oswald Light" pitchFamily="2" charset="0"/>
              </a:rPr>
              <a:t>Some</a:t>
            </a:r>
            <a:r>
              <a:rPr lang="en-US" dirty="0" smtClean="0">
                <a:latin typeface="Oswald Light" pitchFamily="2" charset="0"/>
              </a:rPr>
              <a:t> </a:t>
            </a:r>
            <a:r>
              <a:rPr lang="en-US" sz="5400" dirty="0" smtClean="0">
                <a:solidFill>
                  <a:srgbClr val="00B050"/>
                </a:solidFill>
                <a:latin typeface="Oswald Light" pitchFamily="2" charset="0"/>
              </a:rPr>
              <a:t>Good</a:t>
            </a:r>
            <a:r>
              <a:rPr lang="en-US" dirty="0" smtClean="0">
                <a:latin typeface="Oswald Light" pitchFamily="2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Oswald Light" pitchFamily="2" charset="0"/>
              </a:rPr>
              <a:t>Solutions</a:t>
            </a:r>
            <a:endParaRPr lang="en-US" dirty="0">
              <a:solidFill>
                <a:schemeClr val="bg1"/>
              </a:solidFill>
              <a:latin typeface="Oswald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27237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  <a:latin typeface="Oswald Light" pitchFamily="2" charset="0"/>
              </a:rPr>
              <a:t>1.  </a:t>
            </a:r>
            <a:r>
              <a:rPr lang="en-US" dirty="0" smtClean="0">
                <a:latin typeface="Oswald Light" pitchFamily="2" charset="0"/>
              </a:rPr>
              <a:t>Scanning </a:t>
            </a:r>
            <a:r>
              <a:rPr lang="en-US" dirty="0" smtClean="0">
                <a:solidFill>
                  <a:srgbClr val="FF0000"/>
                </a:solidFill>
                <a:latin typeface="Oswald Light" pitchFamily="2" charset="0"/>
              </a:rPr>
              <a:t>ID</a:t>
            </a:r>
            <a:r>
              <a:rPr lang="en-US" dirty="0" smtClean="0">
                <a:latin typeface="Oswald Light" pitchFamily="2" charset="0"/>
              </a:rPr>
              <a:t> cards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Oswald Light" pitchFamily="2" charset="0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0070C0"/>
                </a:solidFill>
                <a:latin typeface="Oswald Light" pitchFamily="2" charset="0"/>
              </a:rPr>
              <a:t>2.  </a:t>
            </a:r>
            <a:r>
              <a:rPr lang="en-US" dirty="0" smtClean="0">
                <a:latin typeface="Oswald Light" pitchFamily="2" charset="0"/>
              </a:rPr>
              <a:t>Using                         Scanners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Oswald Light" pitchFamily="2" charset="0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00B0F0"/>
                </a:solidFill>
                <a:latin typeface="Oswald Light" pitchFamily="2" charset="0"/>
              </a:rPr>
              <a:t>3.  </a:t>
            </a:r>
            <a:r>
              <a:rPr lang="en-US" dirty="0" smtClean="0">
                <a:latin typeface="Oswald Light" pitchFamily="2" charset="0"/>
              </a:rPr>
              <a:t>Using </a:t>
            </a:r>
            <a:r>
              <a:rPr lang="en-US" dirty="0" smtClean="0">
                <a:solidFill>
                  <a:srgbClr val="00B0F0"/>
                </a:solidFill>
                <a:latin typeface="Oswald Light" pitchFamily="2" charset="0"/>
              </a:rPr>
              <a:t>Face Recognition</a:t>
            </a:r>
            <a:endParaRPr lang="en-US" dirty="0">
              <a:solidFill>
                <a:srgbClr val="00B0F0"/>
              </a:solidFill>
              <a:latin typeface="Oswald Light" pitchFamily="2" charset="0"/>
            </a:endParaRPr>
          </a:p>
        </p:txBody>
      </p:sp>
      <p:pic>
        <p:nvPicPr>
          <p:cNvPr id="4" name="Picture 3" descr="Untitled-11.jpg"/>
          <p:cNvPicPr>
            <a:picLocks noChangeAspect="1"/>
          </p:cNvPicPr>
          <p:nvPr/>
        </p:nvPicPr>
        <p:blipFill>
          <a:blip r:embed="rId3" cstate="print"/>
          <a:srcRect l="17647" t="29412" r="20588" b="29412"/>
          <a:stretch>
            <a:fillRect/>
          </a:stretch>
        </p:blipFill>
        <p:spPr>
          <a:xfrm>
            <a:off x="1981200" y="3200400"/>
            <a:ext cx="1828800" cy="609600"/>
          </a:xfrm>
          <a:prstGeom prst="rect">
            <a:avLst/>
          </a:prstGeom>
        </p:spPr>
      </p:pic>
      <p:pic>
        <p:nvPicPr>
          <p:cNvPr id="15362" name="Picture 2" descr="https://5.imimg.com/data5/VD/RH/MY-25646864/employee-id-card-500x500.jpg"/>
          <p:cNvPicPr>
            <a:picLocks noChangeAspect="1" noChangeArrowheads="1"/>
          </p:cNvPicPr>
          <p:nvPr/>
        </p:nvPicPr>
        <p:blipFill>
          <a:blip r:embed="rId4" cstate="print"/>
          <a:srcRect l="17600" r="16800" b="800"/>
          <a:stretch>
            <a:fillRect/>
          </a:stretch>
        </p:blipFill>
        <p:spPr bwMode="auto">
          <a:xfrm>
            <a:off x="3886200" y="1905000"/>
            <a:ext cx="604684" cy="914400"/>
          </a:xfrm>
          <a:prstGeom prst="rect">
            <a:avLst/>
          </a:prstGeom>
          <a:noFill/>
        </p:spPr>
      </p:pic>
      <p:pic>
        <p:nvPicPr>
          <p:cNvPr id="15364" name="Picture 4" descr="https://media.istockphoto.com/vectors/fingerprint-authentication-vector-id1020431180?k=6&amp;m=1020431180&amp;s=612x612&amp;w=0&amp;h=XvPaR1gLtDmVM-8KYSRMSgd1-l0NMfu6FrhfrNCuIZI=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81600" y="3124200"/>
            <a:ext cx="1117600" cy="838200"/>
          </a:xfrm>
          <a:prstGeom prst="rect">
            <a:avLst/>
          </a:prstGeom>
          <a:noFill/>
        </p:spPr>
      </p:pic>
      <p:pic>
        <p:nvPicPr>
          <p:cNvPr id="15366" name="Picture 6" descr="https://www.pinclipart.com/picdir/middle/53-533401_applause-clipart-team-recognition-face-detection-icon-png.png"/>
          <p:cNvPicPr>
            <a:picLocks noChangeAspect="1" noChangeArrowheads="1"/>
          </p:cNvPicPr>
          <p:nvPr/>
        </p:nvPicPr>
        <p:blipFill>
          <a:blip r:embed="rId6" cstate="print">
            <a:lum bright="10000"/>
          </a:blip>
          <a:srcRect/>
          <a:stretch>
            <a:fillRect/>
          </a:stretch>
        </p:blipFill>
        <p:spPr bwMode="auto">
          <a:xfrm>
            <a:off x="4419600" y="4343400"/>
            <a:ext cx="615193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200" y="-304800"/>
            <a:ext cx="13702978" cy="2291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Product Sans" pitchFamily="34" charset="0"/>
              </a:rPr>
              <a:t>Where…</a:t>
            </a:r>
            <a:endParaRPr lang="en-US" dirty="0">
              <a:solidFill>
                <a:schemeClr val="tx2">
                  <a:lumMod val="75000"/>
                </a:schemeClr>
              </a:solidFill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Product Sans" pitchFamily="34" charset="0"/>
              </a:rPr>
              <a:t>Scanning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ID</a:t>
            </a:r>
            <a:r>
              <a:rPr lang="en-US" dirty="0" smtClean="0">
                <a:latin typeface="Product Sans" pitchFamily="34" charset="0"/>
              </a:rPr>
              <a:t> Card with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RFID</a:t>
            </a:r>
            <a:r>
              <a:rPr lang="en-US" dirty="0" smtClean="0">
                <a:latin typeface="Product Sans" pitchFamily="34" charset="0"/>
              </a:rPr>
              <a:t> Scanner becomes :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Costly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Maintenance </a:t>
            </a:r>
            <a:r>
              <a:rPr lang="en-US" sz="1200" dirty="0" smtClean="0">
                <a:latin typeface="Product Sans" pitchFamily="34" charset="0"/>
              </a:rPr>
              <a:t>(Need to provide individual cards with built in chip )</a:t>
            </a:r>
            <a:endParaRPr lang="en-US" dirty="0" smtClean="0">
              <a:latin typeface="Product Sans" pitchFamily="34" charset="0"/>
            </a:endParaRPr>
          </a:p>
          <a:p>
            <a:pPr lvl="1"/>
            <a:endParaRPr lang="en-US" dirty="0" smtClean="0">
              <a:solidFill>
                <a:schemeClr val="accent2">
                  <a:lumMod val="75000"/>
                </a:schemeClr>
              </a:solidFill>
              <a:latin typeface="Product Sans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Fingerprint</a:t>
            </a:r>
            <a:r>
              <a:rPr lang="en-US" dirty="0" smtClean="0">
                <a:latin typeface="Product Sans" pitchFamily="34" charset="0"/>
              </a:rPr>
              <a:t> Scanner is :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Costlier</a:t>
            </a:r>
            <a:r>
              <a:rPr lang="en-US" dirty="0" smtClean="0">
                <a:latin typeface="Product Sans" pitchFamily="34" charset="0"/>
              </a:rPr>
              <a:t> Than anything </a:t>
            </a:r>
            <a:r>
              <a:rPr lang="en-US" sz="1200" dirty="0" smtClean="0">
                <a:latin typeface="Product Sans" pitchFamily="34" charset="0"/>
              </a:rPr>
              <a:t>( With the System Installed )</a:t>
            </a:r>
            <a:endParaRPr lang="en-US" dirty="0" smtClean="0">
              <a:latin typeface="Product Sans" pitchFamily="34" charset="0"/>
            </a:endParaRPr>
          </a:p>
          <a:p>
            <a:pPr lvl="1"/>
            <a:endParaRPr lang="en-US" dirty="0" smtClean="0">
              <a:latin typeface="Product Sans" pitchFamily="34" charset="0"/>
            </a:endParaRPr>
          </a:p>
          <a:p>
            <a:pPr lvl="1">
              <a:buNone/>
            </a:pPr>
            <a:endParaRPr lang="en-US" dirty="0" smtClean="0">
              <a:latin typeface="Product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4" name="Picture 10" descr="https://www.jing.fm/clipimg/full/64-640266_face-scan-vector-face-recognition-png-log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019800" y="3689523"/>
            <a:ext cx="3200400" cy="3930477"/>
          </a:xfrm>
          <a:prstGeom prst="rect">
            <a:avLst/>
          </a:prstGeom>
          <a:noFill/>
        </p:spPr>
      </p:pic>
      <p:pic>
        <p:nvPicPr>
          <p:cNvPr id="12" name="Picture 11" descr="art.jpg"/>
          <p:cNvPicPr>
            <a:picLocks noChangeAspect="1"/>
          </p:cNvPicPr>
          <p:nvPr/>
        </p:nvPicPr>
        <p:blipFill>
          <a:blip r:embed="rId4" cstate="print"/>
          <a:srcRect l="5974" t="7692" r="6402"/>
          <a:stretch>
            <a:fillRect/>
          </a:stretch>
        </p:blipFill>
        <p:spPr>
          <a:xfrm>
            <a:off x="1676400" y="4925291"/>
            <a:ext cx="2667000" cy="484909"/>
          </a:xfrm>
          <a:prstGeom prst="rect">
            <a:avLst/>
          </a:prstGeom>
        </p:spPr>
      </p:pic>
      <p:pic>
        <p:nvPicPr>
          <p:cNvPr id="11" name="Picture 10" descr="art.jpg"/>
          <p:cNvPicPr>
            <a:picLocks noChangeAspect="1"/>
          </p:cNvPicPr>
          <p:nvPr/>
        </p:nvPicPr>
        <p:blipFill>
          <a:blip r:embed="rId5" cstate="print"/>
          <a:srcRect l="5974" t="7692" r="6402"/>
          <a:stretch>
            <a:fillRect/>
          </a:stretch>
        </p:blipFill>
        <p:spPr>
          <a:xfrm>
            <a:off x="1981200" y="3505200"/>
            <a:ext cx="1676400" cy="609600"/>
          </a:xfrm>
          <a:prstGeom prst="rect">
            <a:avLst/>
          </a:prstGeom>
        </p:spPr>
      </p:pic>
      <p:pic>
        <p:nvPicPr>
          <p:cNvPr id="10" name="Picture 9" descr="art.jpg"/>
          <p:cNvPicPr>
            <a:picLocks noChangeAspect="1"/>
          </p:cNvPicPr>
          <p:nvPr/>
        </p:nvPicPr>
        <p:blipFill>
          <a:blip r:embed="rId6" cstate="print"/>
          <a:srcRect l="5974" t="7692" r="6402"/>
          <a:stretch>
            <a:fillRect/>
          </a:stretch>
        </p:blipFill>
        <p:spPr>
          <a:xfrm>
            <a:off x="2438400" y="1676400"/>
            <a:ext cx="27432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latin typeface="Product Sans" pitchFamily="34" charset="0"/>
              </a:rPr>
              <a:t>But With </a:t>
            </a:r>
            <a:r>
              <a:rPr lang="en-US" sz="3600" dirty="0" smtClean="0">
                <a:solidFill>
                  <a:srgbClr val="00B0F0"/>
                </a:solidFill>
                <a:latin typeface="Product Sans" pitchFamily="34" charset="0"/>
              </a:rPr>
              <a:t>Face Recognition</a:t>
            </a:r>
            <a:r>
              <a:rPr lang="en-US" sz="3600" dirty="0" smtClean="0">
                <a:latin typeface="Product Sans" pitchFamily="34" charset="0"/>
              </a:rPr>
              <a:t>...</a:t>
            </a:r>
            <a:endParaRPr lang="en-US" sz="3600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46237"/>
            <a:ext cx="7467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dirty="0" smtClean="0">
                <a:latin typeface="Product Sans" pitchFamily="34" charset="0"/>
              </a:rPr>
              <a:t>It is </a:t>
            </a:r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Product Sans" pitchFamily="34" charset="0"/>
              </a:rPr>
              <a:t>Affordable</a:t>
            </a:r>
          </a:p>
          <a:p>
            <a:pPr>
              <a:buNone/>
            </a:pPr>
            <a:endParaRPr lang="en-US" sz="4000" dirty="0" smtClean="0">
              <a:latin typeface="Product Sans" pitchFamily="34" charset="0"/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0070C0"/>
                </a:solidFill>
                <a:latin typeface="Product Sans" pitchFamily="34" charset="0"/>
              </a:rPr>
              <a:t>One-Time</a:t>
            </a:r>
            <a:r>
              <a:rPr lang="en-US" sz="4000" dirty="0" smtClean="0">
                <a:latin typeface="Product Sans" pitchFamily="34" charset="0"/>
              </a:rPr>
              <a:t> Small Investment (</a:t>
            </a:r>
            <a:r>
              <a:rPr lang="en-US" sz="4000" dirty="0" smtClean="0">
                <a:solidFill>
                  <a:srgbClr val="0070C0"/>
                </a:solidFill>
                <a:latin typeface="Product Sans" pitchFamily="34" charset="0"/>
              </a:rPr>
              <a:t>OTSI </a:t>
            </a:r>
            <a:r>
              <a:rPr lang="en-US" sz="4000" dirty="0" smtClean="0">
                <a:latin typeface="Product Sans" pitchFamily="34" charset="0"/>
              </a:rPr>
              <a:t>)</a:t>
            </a:r>
          </a:p>
          <a:p>
            <a:pPr>
              <a:buNone/>
            </a:pPr>
            <a:endParaRPr lang="en-US" sz="4000" dirty="0" smtClean="0">
              <a:latin typeface="Product Sans" pitchFamily="34" charset="0"/>
            </a:endParaRPr>
          </a:p>
          <a:p>
            <a:pPr>
              <a:buNone/>
            </a:pP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Product Sans" pitchFamily="34" charset="0"/>
              </a:rPr>
              <a:t>Easy to use </a:t>
            </a:r>
            <a:r>
              <a:rPr lang="en-US" sz="4000" dirty="0" smtClean="0">
                <a:latin typeface="Product Sans" pitchFamily="34" charset="0"/>
              </a:rPr>
              <a:t>( Just Show your face 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Product Sans" pitchFamily="34" charset="0"/>
              </a:rPr>
              <a:t>!</a:t>
            </a:r>
            <a:r>
              <a:rPr lang="en-US" sz="4000" dirty="0" smtClean="0">
                <a:latin typeface="Product Sans" pitchFamily="34" charset="0"/>
              </a:rPr>
              <a:t> )</a:t>
            </a:r>
            <a:endParaRPr lang="en-US" sz="4000" dirty="0">
              <a:latin typeface="Product Sans" pitchFamily="34" charset="0"/>
            </a:endParaRPr>
          </a:p>
        </p:txBody>
      </p:sp>
      <p:pic>
        <p:nvPicPr>
          <p:cNvPr id="4" name="Picture 3" descr="symbol.jpg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22727" b="990"/>
          <a:stretch>
            <a:fillRect/>
          </a:stretch>
        </p:blipFill>
        <p:spPr>
          <a:xfrm>
            <a:off x="152400" y="1295400"/>
            <a:ext cx="1295400" cy="1447800"/>
          </a:xfrm>
          <a:prstGeom prst="rect">
            <a:avLst/>
          </a:prstGeom>
        </p:spPr>
      </p:pic>
      <p:pic>
        <p:nvPicPr>
          <p:cNvPr id="5" name="Picture 4" descr="symbol.jpg"/>
          <p:cNvPicPr>
            <a:picLocks noChangeAspect="1"/>
          </p:cNvPicPr>
          <p:nvPr/>
        </p:nvPicPr>
        <p:blipFill>
          <a:blip r:embed="rId8"/>
          <a:srcRect r="19116"/>
          <a:stretch>
            <a:fillRect/>
          </a:stretch>
        </p:blipFill>
        <p:spPr>
          <a:xfrm>
            <a:off x="228600" y="3022600"/>
            <a:ext cx="1295400" cy="1397000"/>
          </a:xfrm>
          <a:prstGeom prst="rect">
            <a:avLst/>
          </a:prstGeom>
        </p:spPr>
      </p:pic>
      <p:pic>
        <p:nvPicPr>
          <p:cNvPr id="16388" name="Picture 4" descr="https://cdn4.vectorstock.com/i/thumb-large/55/38/easy-to-use-rubber-stamp-vector-16575538.jpg"/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7200" y="4724400"/>
            <a:ext cx="1088136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133600" y="5257800"/>
            <a:ext cx="6858000" cy="9906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133600" y="3581400"/>
            <a:ext cx="6858000" cy="9906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133600" y="2133600"/>
            <a:ext cx="6858000" cy="6096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t.jp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10000"/>
          </a:blip>
          <a:srcRect l="3241" r="45599"/>
          <a:stretch>
            <a:fillRect/>
          </a:stretch>
        </p:blipFill>
        <p:spPr>
          <a:xfrm flipH="1">
            <a:off x="1143000" y="95250"/>
            <a:ext cx="6324600" cy="1581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Product Sans" pitchFamily="34" charset="0"/>
              </a:rPr>
              <a:t>How it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Product Sans" pitchFamily="34" charset="0"/>
              </a:rPr>
              <a:t>generally</a:t>
            </a:r>
            <a:r>
              <a:rPr lang="en-US" dirty="0" smtClean="0">
                <a:latin typeface="Product Sans" pitchFamily="34" charset="0"/>
              </a:rPr>
              <a:t> works ?</a:t>
            </a:r>
            <a:endParaRPr lang="en-US" dirty="0">
              <a:latin typeface="Product San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2133600"/>
            <a:ext cx="6769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Oswald Light" pitchFamily="2" charset="0"/>
              </a:rPr>
              <a:t>Create</a:t>
            </a:r>
            <a:r>
              <a:rPr lang="en-US" sz="2800" dirty="0" smtClean="0">
                <a:latin typeface="Oswald Light" pitchFamily="2" charset="0"/>
              </a:rPr>
              <a:t> faces’ dataset and train ( One time train only )</a:t>
            </a:r>
            <a:endParaRPr lang="en-US" sz="2800" dirty="0">
              <a:latin typeface="Oswald Ligh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3581400"/>
            <a:ext cx="6038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Oswald Light" pitchFamily="2" charset="0"/>
              </a:rPr>
              <a:t>Detect</a:t>
            </a:r>
            <a:r>
              <a:rPr lang="en-US" sz="2800" dirty="0" smtClean="0">
                <a:latin typeface="Oswald Light" pitchFamily="2" charset="0"/>
              </a:rPr>
              <a:t> the face and pass in the Neural Network</a:t>
            </a:r>
          </a:p>
          <a:p>
            <a:pPr algn="ctr"/>
            <a:r>
              <a:rPr lang="en-US" sz="2800" dirty="0" smtClean="0">
                <a:latin typeface="Oswald Light" pitchFamily="2" charset="0"/>
              </a:rPr>
              <a:t>To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Oswald Light" pitchFamily="2" charset="0"/>
              </a:rPr>
              <a:t>recognize</a:t>
            </a:r>
            <a:r>
              <a:rPr lang="en-US" sz="2800" dirty="0" smtClean="0">
                <a:latin typeface="Oswald Light" pitchFamily="2" charset="0"/>
              </a:rPr>
              <a:t> the person</a:t>
            </a:r>
            <a:endParaRPr lang="en-US" sz="2800" dirty="0">
              <a:latin typeface="Oswald Ligh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5257800"/>
            <a:ext cx="68739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Oswald Light" pitchFamily="2" charset="0"/>
              </a:rPr>
              <a:t>If the person is recognized, then mark his/her presence</a:t>
            </a:r>
          </a:p>
          <a:p>
            <a:pPr algn="ctr"/>
            <a:r>
              <a:rPr lang="en-US" sz="2800" dirty="0" smtClean="0">
                <a:latin typeface="Oswald Light" pitchFamily="2" charset="0"/>
              </a:rPr>
              <a:t>In the database ( Attendance )</a:t>
            </a:r>
            <a:endParaRPr lang="en-US" sz="2800" dirty="0">
              <a:latin typeface="Oswald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21877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900CC"/>
                </a:solidFill>
                <a:latin typeface="Rollete Qaku" pitchFamily="2" charset="0"/>
              </a:rPr>
              <a:t>Step 1    </a:t>
            </a:r>
            <a:endParaRPr lang="en-US" sz="4000" dirty="0">
              <a:solidFill>
                <a:srgbClr val="9900CC"/>
              </a:solidFill>
              <a:latin typeface="Rollete Qaku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36355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900CC"/>
                </a:solidFill>
                <a:latin typeface="Rollete Qaku" pitchFamily="2" charset="0"/>
              </a:rPr>
              <a:t>Step 2</a:t>
            </a:r>
            <a:endParaRPr lang="en-US" sz="4000" dirty="0">
              <a:solidFill>
                <a:srgbClr val="9900CC"/>
              </a:solidFill>
              <a:latin typeface="Rollete Qaku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51054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900CC"/>
                </a:solidFill>
                <a:latin typeface="Rollete Qaku" pitchFamily="2" charset="0"/>
              </a:rPr>
              <a:t>Step   3</a:t>
            </a:r>
            <a:endParaRPr lang="en-US" sz="4000" dirty="0">
              <a:solidFill>
                <a:srgbClr val="9900CC"/>
              </a:solidFill>
              <a:latin typeface="Rollete Qaku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47" y="-228600"/>
            <a:ext cx="8229600" cy="1143000"/>
          </a:xfrm>
        </p:spPr>
        <p:txBody>
          <a:bodyPr/>
          <a:lstStyle/>
          <a:p>
            <a:pPr algn="r"/>
            <a:r>
              <a:rPr lang="en-US" dirty="0" smtClean="0">
                <a:latin typeface="Product Sans" panose="020B0403030502040203" pitchFamily="34" charset="0"/>
              </a:rPr>
              <a:t>In Our System…</a:t>
            </a:r>
            <a:endParaRPr lang="en-US" dirty="0">
              <a:latin typeface="Product Sans" panose="020B0403030502040203" pitchFamily="34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4114800" y="5182312"/>
            <a:ext cx="1143000" cy="1371600"/>
          </a:xfrm>
          <a:prstGeom prst="can">
            <a:avLst>
              <a:gd name="adj" fmla="val 25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roduct Sans" pitchFamily="34" charset="0"/>
              </a:rPr>
              <a:t>Database</a:t>
            </a:r>
            <a:endParaRPr lang="en-US" dirty="0">
              <a:latin typeface="Product Sans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3810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roduct Sans" panose="020B0403030502040203" pitchFamily="34" charset="0"/>
              </a:rPr>
              <a:t>Images</a:t>
            </a:r>
            <a:endParaRPr lang="en-US" dirty="0">
              <a:latin typeface="Product Sans" panose="020B0403030502040203" pitchFamily="34" charset="0"/>
            </a:endParaRPr>
          </a:p>
        </p:txBody>
      </p:sp>
      <p:pic>
        <p:nvPicPr>
          <p:cNvPr id="6" name="Picture 5" descr="9215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5181600"/>
            <a:ext cx="1600225" cy="160022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2"/>
          </p:cNvCxnSpPr>
          <p:nvPr/>
        </p:nvCxnSpPr>
        <p:spPr>
          <a:xfrm rot="5400000" flipH="1" flipV="1">
            <a:off x="1295400" y="4724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72654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47017"/>
            <a:ext cx="1219200" cy="1219200"/>
          </a:xfrm>
          <a:prstGeom prst="rect">
            <a:avLst/>
          </a:prstGeom>
        </p:spPr>
      </p:pic>
      <p:cxnSp>
        <p:nvCxnSpPr>
          <p:cNvPr id="11" name="Elbow Connector 10"/>
          <p:cNvCxnSpPr>
            <a:stCxn id="5" idx="0"/>
            <a:endCxn id="8" idx="1"/>
          </p:cNvCxnSpPr>
          <p:nvPr/>
        </p:nvCxnSpPr>
        <p:spPr>
          <a:xfrm rot="5400000" flipH="1" flipV="1">
            <a:off x="1557827" y="2700827"/>
            <a:ext cx="1227746" cy="990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038600" y="2556617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71700" y="5981712"/>
            <a:ext cx="186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03455" y="6057119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Product Sans" panose="020B0403030502040203" pitchFamily="34" charset="0"/>
              </a:rPr>
              <a:t>ID, Name and Details…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26361" y="141553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Oswald Light" pitchFamily="2" charset="0"/>
              </a:rPr>
              <a:t>CNN ( </a:t>
            </a:r>
            <a:r>
              <a:rPr lang="en-US" dirty="0" err="1" smtClean="0">
                <a:solidFill>
                  <a:srgbClr val="00B0F0"/>
                </a:solidFill>
                <a:latin typeface="Oswald Light" pitchFamily="2" charset="0"/>
              </a:rPr>
              <a:t>FaceNet</a:t>
            </a:r>
            <a:r>
              <a:rPr lang="en-US" dirty="0" smtClean="0">
                <a:solidFill>
                  <a:srgbClr val="00B0F0"/>
                </a:solidFill>
                <a:latin typeface="Oswald Light" pitchFamily="2" charset="0"/>
              </a:rPr>
              <a:t> )</a:t>
            </a:r>
            <a:endParaRPr lang="en-US" dirty="0">
              <a:solidFill>
                <a:srgbClr val="00B0F0"/>
              </a:solidFill>
              <a:latin typeface="Oswald Light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2437" y="1371600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Oswald Light" pitchFamily="2" charset="0"/>
              </a:rPr>
              <a:t>DNN ( For Classification 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Oswald Light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912087" y="2847396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Product Sans" panose="020B0403030502040203" pitchFamily="34" charset="0"/>
              </a:rPr>
              <a:t>Training Phase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/>
          <a:srcRect l="2038" t="648" r="-120" b="650"/>
          <a:stretch/>
        </p:blipFill>
        <p:spPr>
          <a:xfrm>
            <a:off x="2759591" y="3703889"/>
            <a:ext cx="860394" cy="127902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3314712" y="3048000"/>
            <a:ext cx="0" cy="7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3206849" y="348247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Product Sans" panose="020B0403030502040203" pitchFamily="34" charset="0"/>
              </a:rPr>
              <a:t>Testing Phase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Product Sans" panose="020B0403030502040203" pitchFamily="34" charset="0"/>
            </a:endParaRPr>
          </a:p>
        </p:txBody>
      </p:sp>
      <p:cxnSp>
        <p:nvCxnSpPr>
          <p:cNvPr id="33" name="Elbow Connector 32"/>
          <p:cNvCxnSpPr>
            <a:stCxn id="9" idx="2"/>
            <a:endCxn id="4" idx="4"/>
          </p:cNvCxnSpPr>
          <p:nvPr/>
        </p:nvCxnSpPr>
        <p:spPr>
          <a:xfrm rot="5400000">
            <a:off x="4173553" y="4250464"/>
            <a:ext cx="2701895" cy="533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95945" y="3348833"/>
            <a:ext cx="400110" cy="251927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Product Sans" panose="020B0403030502040203" pitchFamily="34" charset="0"/>
              </a:rPr>
              <a:t>Get Details &amp; Mark Attendance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990600"/>
            <a:ext cx="1292662" cy="576536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457200" indent="-457200"/>
            <a:r>
              <a:rPr lang="en-US" sz="7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Product Sans" pitchFamily="34" charset="0"/>
              </a:rPr>
              <a:t>Simple Right ?</a:t>
            </a:r>
            <a:endParaRPr lang="en-US" sz="7200" dirty="0">
              <a:solidFill>
                <a:schemeClr val="tx2">
                  <a:lumMod val="40000"/>
                  <a:lumOff val="60000"/>
                </a:schemeClr>
              </a:solidFill>
              <a:latin typeface="Product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1447800"/>
            <a:ext cx="5486400" cy="3962400"/>
          </a:xfrm>
          <a:prstGeom prst="rect">
            <a:avLst/>
          </a:prstGeom>
          <a:solidFill>
            <a:schemeClr val="tx2">
              <a:lumMod val="75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Product Sans" panose="020B0403030502040203" pitchFamily="34" charset="0"/>
              </a:rPr>
              <a:t>Python, ML Libraries i.e. Keras, MySQL</a:t>
            </a:r>
            <a:endParaRPr lang="en-US" sz="3200" dirty="0">
              <a:latin typeface="Product Sans" panose="020B040303050204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Product Sans" panose="020B0403030502040203" pitchFamily="34" charset="0"/>
              </a:rPr>
              <a:t>Technologies</a:t>
            </a:r>
            <a:r>
              <a:rPr lang="en-US" dirty="0" smtClean="0">
                <a:latin typeface="Product Sans" panose="020B0403030502040203" pitchFamily="34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roduct Sans" panose="020B0403030502040203" pitchFamily="34" charset="0"/>
              </a:rPr>
              <a:t>Used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24000"/>
            <a:ext cx="5791200" cy="4460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Product Sans" panose="020B0403030502040203" pitchFamily="34" charset="0"/>
              </a:rPr>
              <a:t>Python ( Tkinter library for GUI ) </a:t>
            </a:r>
            <a:endParaRPr lang="en-US" sz="3600" dirty="0">
              <a:latin typeface="Product Sans" panose="020B040303050204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24200"/>
            <a:ext cx="1828800" cy="1715466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23" y="4478122"/>
            <a:ext cx="1219200" cy="1219200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0" b="100000" l="9574" r="89362">
                        <a14:foregroundMark x1="73050" y1="48507" x2="73050" y2="48507"/>
                        <a14:foregroundMark x1="61348" y1="71269" x2="61348" y2="71269"/>
                        <a14:foregroundMark x1="57801" y1="95149" x2="57801" y2="951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7200" y="1295400"/>
            <a:ext cx="783204" cy="744322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</p:spTree>
    <p:extLst>
      <p:ext uri="{BB962C8B-B14F-4D97-AF65-F5344CB8AC3E}">
        <p14:creationId xmlns="" xmlns:p14="http://schemas.microsoft.com/office/powerpoint/2010/main" val="37250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79-794261_clipart-ok-thumbsup-good-yellow-fine-emojisticker-yes.png"/>
          <p:cNvPicPr>
            <a:picLocks noChangeAspect="1"/>
          </p:cNvPicPr>
          <p:nvPr/>
        </p:nvPicPr>
        <p:blipFill>
          <a:blip r:embed="rId2" cstate="print">
            <a:lum bright="40000" contrast="-40000"/>
          </a:blip>
          <a:stretch>
            <a:fillRect/>
          </a:stretch>
        </p:blipFill>
        <p:spPr>
          <a:xfrm>
            <a:off x="4648200" y="3352800"/>
            <a:ext cx="5943600" cy="418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Product Sans" panose="020B0403030502040203" pitchFamily="34" charset="0"/>
              </a:rPr>
              <a:t>Project’s </a:t>
            </a:r>
            <a:r>
              <a:rPr lang="en-US" sz="3200" dirty="0" smtClean="0">
                <a:solidFill>
                  <a:srgbClr val="00B050"/>
                </a:solidFill>
                <a:latin typeface="Product Sans" panose="020B0403030502040203" pitchFamily="34" charset="0"/>
              </a:rPr>
              <a:t>Abilities</a:t>
            </a:r>
            <a:r>
              <a:rPr lang="en-US" sz="3200" dirty="0" smtClean="0">
                <a:latin typeface="Product Sans" panose="020B0403030502040203" pitchFamily="34" charset="0"/>
              </a:rPr>
              <a:t> and </a:t>
            </a:r>
            <a:r>
              <a:rPr lang="en-US" sz="3200" dirty="0" smtClean="0">
                <a:solidFill>
                  <a:srgbClr val="9900CC"/>
                </a:solidFill>
                <a:latin typeface="Product Sans" panose="020B0403030502040203" pitchFamily="34" charset="0"/>
              </a:rPr>
              <a:t>In-Abilities </a:t>
            </a:r>
            <a:endParaRPr lang="en-US" sz="3200" dirty="0">
              <a:solidFill>
                <a:srgbClr val="9900CC"/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Product Sans" panose="020B0403030502040203" pitchFamily="34" charset="0"/>
              </a:rPr>
              <a:t>Features ( It </a:t>
            </a:r>
            <a:r>
              <a:rPr lang="en-US" dirty="0" smtClean="0">
                <a:solidFill>
                  <a:srgbClr val="00B050"/>
                </a:solidFill>
                <a:latin typeface="Product Sans" panose="020B0403030502040203" pitchFamily="34" charset="0"/>
              </a:rPr>
              <a:t>CAN</a:t>
            </a:r>
            <a:r>
              <a:rPr lang="en-US" dirty="0" smtClean="0">
                <a:latin typeface="Product Sans" panose="020B0403030502040203" pitchFamily="34" charset="0"/>
              </a:rPr>
              <a:t> do ) : </a:t>
            </a:r>
          </a:p>
          <a:p>
            <a:pPr>
              <a:buFontTx/>
              <a:buChar char="-"/>
            </a:pPr>
            <a:endParaRPr lang="en-US" dirty="0" smtClean="0">
              <a:latin typeface="Product Sans" panose="020B0403030502040203" pitchFamily="34" charset="0"/>
            </a:endParaRP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92D050"/>
                </a:solidFill>
                <a:latin typeface="Product Sans" panose="020B0403030502040203" pitchFamily="34" charset="0"/>
              </a:rPr>
              <a:t>Add</a:t>
            </a:r>
            <a:r>
              <a:rPr lang="en-US" dirty="0" smtClean="0">
                <a:latin typeface="Product Sans" panose="020B0403030502040203" pitchFamily="34" charset="0"/>
              </a:rPr>
              <a:t> A new Employee [ With Details ]</a:t>
            </a:r>
          </a:p>
          <a:p>
            <a:pPr lvl="1">
              <a:buFontTx/>
              <a:buChar char="-"/>
            </a:pPr>
            <a:r>
              <a:rPr lang="en-US" b="1" dirty="0">
                <a:solidFill>
                  <a:srgbClr val="FF0000"/>
                </a:solidFill>
                <a:latin typeface="Product Sans" panose="020B0403030502040203" pitchFamily="34" charset="0"/>
              </a:rPr>
              <a:t>R</a:t>
            </a:r>
            <a:r>
              <a:rPr lang="en-US" b="1" dirty="0" smtClean="0">
                <a:solidFill>
                  <a:srgbClr val="FF0000"/>
                </a:solidFill>
                <a:latin typeface="Product Sans" panose="020B0403030502040203" pitchFamily="34" charset="0"/>
              </a:rPr>
              <a:t>estrict</a:t>
            </a:r>
            <a:r>
              <a:rPr lang="en-US" dirty="0" smtClean="0">
                <a:latin typeface="Product Sans" panose="020B0403030502040203" pitchFamily="34" charset="0"/>
              </a:rPr>
              <a:t> A Employee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B0F0"/>
                </a:solidFill>
                <a:latin typeface="Product Sans" panose="020B0403030502040203" pitchFamily="34" charset="0"/>
              </a:rPr>
              <a:t>Recognize</a:t>
            </a:r>
            <a:r>
              <a:rPr lang="en-US" dirty="0" smtClean="0">
                <a:latin typeface="Product Sans" panose="020B0403030502040203" pitchFamily="34" charset="0"/>
              </a:rPr>
              <a:t> the Face and mark an attendance</a:t>
            </a:r>
          </a:p>
          <a:p>
            <a:pPr lvl="1">
              <a:buNone/>
            </a:pPr>
            <a:r>
              <a:rPr lang="en-US" dirty="0" smtClean="0">
                <a:latin typeface="Product Sans" panose="020B0403030502040203" pitchFamily="34" charset="0"/>
              </a:rPr>
              <a:t>    Store the Unknown faces </a:t>
            </a:r>
          </a:p>
          <a:p>
            <a:pPr lvl="1">
              <a:buNone/>
            </a:pPr>
            <a:r>
              <a:rPr lang="en-US" dirty="0" smtClean="0">
                <a:latin typeface="Product Sans" panose="020B0403030502040203" pitchFamily="34" charset="0"/>
              </a:rPr>
              <a:t>    </a:t>
            </a:r>
            <a:r>
              <a:rPr lang="en-US" b="1" dirty="0" smtClean="0">
                <a:solidFill>
                  <a:srgbClr val="66FFFF"/>
                </a:solidFill>
                <a:latin typeface="Product Sans" panose="020B0403030502040203" pitchFamily="34" charset="0"/>
              </a:rPr>
              <a:t>Hold</a:t>
            </a:r>
            <a:r>
              <a:rPr lang="en-US" dirty="0" smtClean="0">
                <a:latin typeface="Product Sans" panose="020B0403030502040203" pitchFamily="34" charset="0"/>
              </a:rPr>
              <a:t> the entry on person’s leave [ For given time ]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Product Sans" panose="020B0403030502040203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Product Sans" panose="020B0403030502040203" pitchFamily="34" charset="0"/>
              </a:rPr>
              <a:t>Generates</a:t>
            </a:r>
            <a:r>
              <a:rPr lang="en-US" dirty="0" smtClean="0">
                <a:latin typeface="Product Sans" panose="020B0403030502040203" pitchFamily="34" charset="0"/>
              </a:rPr>
              <a:t> the monthly report</a:t>
            </a:r>
          </a:p>
          <a:p>
            <a:pPr lvl="1">
              <a:buFontTx/>
              <a:buChar char="-"/>
            </a:pPr>
            <a:endParaRPr lang="en-US" dirty="0">
              <a:latin typeface="Product Sans" panose="020B0403030502040203" pitchFamily="34" charset="0"/>
            </a:endParaRPr>
          </a:p>
        </p:txBody>
      </p:sp>
      <p:pic>
        <p:nvPicPr>
          <p:cNvPr id="5" name="Picture 4" descr="art.jpg"/>
          <p:cNvPicPr>
            <a:picLocks noChangeAspect="1"/>
          </p:cNvPicPr>
          <p:nvPr/>
        </p:nvPicPr>
        <p:blipFill>
          <a:blip r:embed="rId3"/>
          <a:srcRect l="31667" t="37125" r="29167" b="46781"/>
          <a:stretch>
            <a:fillRect/>
          </a:stretch>
        </p:blipFill>
        <p:spPr>
          <a:xfrm>
            <a:off x="4191000" y="1066800"/>
            <a:ext cx="1981200" cy="152400"/>
          </a:xfrm>
          <a:prstGeom prst="rect">
            <a:avLst/>
          </a:prstGeom>
        </p:spPr>
      </p:pic>
      <p:pic>
        <p:nvPicPr>
          <p:cNvPr id="8" name="Picture 7" descr="art.jp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1667" t="37125" r="29167" b="46781"/>
          <a:stretch>
            <a:fillRect/>
          </a:stretch>
        </p:blipFill>
        <p:spPr>
          <a:xfrm flipH="1">
            <a:off x="6553200" y="1066799"/>
            <a:ext cx="2209800" cy="1699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0" y="10022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" panose="020B0403030502040203" pitchFamily="34" charset="0"/>
              </a:rPr>
              <a:t>( Scope )</a:t>
            </a:r>
            <a:endParaRPr lang="en-US" dirty="0">
              <a:latin typeface="Product Sans" panose="020B0403030502040203" pitchFamily="34" charset="0"/>
            </a:endParaRPr>
          </a:p>
        </p:txBody>
      </p:sp>
      <p:pic>
        <p:nvPicPr>
          <p:cNvPr id="9" name="Picture 8" descr="79-794261_clipart-ok-thumbsup-good-yellow-fine-emojisticker-y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1828800"/>
            <a:ext cx="865482" cy="609600"/>
          </a:xfrm>
          <a:prstGeom prst="rect">
            <a:avLst/>
          </a:prstGeom>
        </p:spPr>
      </p:pic>
      <p:pic>
        <p:nvPicPr>
          <p:cNvPr id="6146" name="Picture 2" descr="https://render.fineartamerica.com/images/rendered/default/print/8.000/8.000/break/images-medium-5/flat-round-sticker-plus-sign-icon-button-positive-symbol-isolated-on-white-background-vanreee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971800"/>
            <a:ext cx="457200" cy="457200"/>
          </a:xfrm>
          <a:prstGeom prst="rect">
            <a:avLst/>
          </a:prstGeom>
          <a:noFill/>
        </p:spPr>
      </p:pic>
      <p:pic>
        <p:nvPicPr>
          <p:cNvPr id="6150" name="Picture 6" descr="https://www.pinclipart.com/picdir/middle/43-433525_plus-and-minus-icons-red-minus-sign-png.png"/>
          <p:cNvPicPr>
            <a:picLocks noChangeAspect="1" noChangeArrowheads="1"/>
          </p:cNvPicPr>
          <p:nvPr/>
        </p:nvPicPr>
        <p:blipFill>
          <a:blip r:embed="rId5" cstate="print">
            <a:lum bright="20000" contrast="20000"/>
          </a:blip>
          <a:srcRect/>
          <a:stretch>
            <a:fillRect/>
          </a:stretch>
        </p:blipFill>
        <p:spPr bwMode="auto">
          <a:xfrm>
            <a:off x="685800" y="3505200"/>
            <a:ext cx="609600" cy="471055"/>
          </a:xfrm>
          <a:prstGeom prst="rect">
            <a:avLst/>
          </a:prstGeom>
          <a:noFill/>
        </p:spPr>
      </p:pic>
      <p:pic>
        <p:nvPicPr>
          <p:cNvPr id="13" name="Picture 6" descr="https://www.pinclipart.com/picdir/middle/53-533401_applause-clipart-team-recognition-face-detection-icon-png.png"/>
          <p:cNvPicPr>
            <a:picLocks noChangeAspect="1" noChangeArrowheads="1"/>
          </p:cNvPicPr>
          <p:nvPr/>
        </p:nvPicPr>
        <p:blipFill>
          <a:blip r:embed="rId6" cstate="print">
            <a:lum bright="10000"/>
          </a:blip>
          <a:srcRect/>
          <a:stretch>
            <a:fillRect/>
          </a:stretch>
        </p:blipFill>
        <p:spPr bwMode="auto">
          <a:xfrm>
            <a:off x="762000" y="4042064"/>
            <a:ext cx="381000" cy="3775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33400" y="449580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Oswald SemiBold" pitchFamily="2" charset="0"/>
              </a:rPr>
              <a:t>Unknown</a:t>
            </a:r>
            <a:endParaRPr lang="en-US" sz="1200" i="1" dirty="0">
              <a:latin typeface="Oswald SemiBold" pitchFamily="2" charset="0"/>
            </a:endParaRPr>
          </a:p>
        </p:txBody>
      </p:sp>
      <p:pic>
        <p:nvPicPr>
          <p:cNvPr id="6152" name="Picture 8" descr="https://www.jing.fm/clipimg/detail/221-2218831_clip-art-stock-vector-trading-chart-stock-marke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1422" y="5715000"/>
            <a:ext cx="481578" cy="457200"/>
          </a:xfrm>
          <a:prstGeom prst="rect">
            <a:avLst/>
          </a:prstGeom>
          <a:noFill/>
        </p:spPr>
      </p:pic>
      <p:pic>
        <p:nvPicPr>
          <p:cNvPr id="16" name="Picture 15" descr="n1655679 (1).png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3400" y="5029200"/>
            <a:ext cx="689055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67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491</Words>
  <Application>Microsoft Office PowerPoint</Application>
  <PresentationFormat>On-screen Show (4:3)</PresentationFormat>
  <Paragraphs>111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Automated Attendance System – By A.i.</vt:lpstr>
      <vt:lpstr>Why to Automate ?</vt:lpstr>
      <vt:lpstr>Some Good Solutions</vt:lpstr>
      <vt:lpstr>Where…</vt:lpstr>
      <vt:lpstr>But With Face Recognition...</vt:lpstr>
      <vt:lpstr>How it generally works ?</vt:lpstr>
      <vt:lpstr>In Our System…</vt:lpstr>
      <vt:lpstr>Technologies Used</vt:lpstr>
      <vt:lpstr>Project’s Abilities and In-Abilities </vt:lpstr>
      <vt:lpstr>Project’s Abilities and In-Abilities </vt:lpstr>
      <vt:lpstr>Project’s Abilities and In-Abilities </vt:lpstr>
      <vt:lpstr>Some - Limitations</vt:lpstr>
      <vt:lpstr>Good Things!</vt:lpstr>
      <vt:lpstr>Stack Holder(s)</vt:lpstr>
      <vt:lpstr>References</vt:lpstr>
      <vt:lpstr>THANKS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Attendance System – By AI</dc:title>
  <dc:creator>GIGABYTE</dc:creator>
  <cp:lastModifiedBy>GIGABYTE</cp:lastModifiedBy>
  <cp:revision>79</cp:revision>
  <dcterms:created xsi:type="dcterms:W3CDTF">2019-12-18T16:09:06Z</dcterms:created>
  <dcterms:modified xsi:type="dcterms:W3CDTF">2019-12-23T05:41:45Z</dcterms:modified>
</cp:coreProperties>
</file>