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2" r:id="rId1"/>
    <p:sldMasterId id="2147484988" r:id="rId2"/>
  </p:sldMasterIdLst>
  <p:notesMasterIdLst>
    <p:notesMasterId r:id="rId27"/>
  </p:notesMasterIdLst>
  <p:handoutMasterIdLst>
    <p:handoutMasterId r:id="rId28"/>
  </p:handoutMasterIdLst>
  <p:sldIdLst>
    <p:sldId id="325" r:id="rId3"/>
    <p:sldId id="839" r:id="rId4"/>
    <p:sldId id="884" r:id="rId5"/>
    <p:sldId id="841" r:id="rId6"/>
    <p:sldId id="885" r:id="rId7"/>
    <p:sldId id="842" r:id="rId8"/>
    <p:sldId id="843" r:id="rId9"/>
    <p:sldId id="845" r:id="rId10"/>
    <p:sldId id="886" r:id="rId11"/>
    <p:sldId id="844" r:id="rId12"/>
    <p:sldId id="846" r:id="rId13"/>
    <p:sldId id="847" r:id="rId14"/>
    <p:sldId id="849" r:id="rId15"/>
    <p:sldId id="851" r:id="rId16"/>
    <p:sldId id="852" r:id="rId17"/>
    <p:sldId id="876" r:id="rId18"/>
    <p:sldId id="877" r:id="rId19"/>
    <p:sldId id="878" r:id="rId20"/>
    <p:sldId id="880" r:id="rId21"/>
    <p:sldId id="879" r:id="rId22"/>
    <p:sldId id="860" r:id="rId23"/>
    <p:sldId id="882" r:id="rId24"/>
    <p:sldId id="857" r:id="rId25"/>
    <p:sldId id="858" r:id="rId26"/>
  </p:sldIdLst>
  <p:sldSz cx="9144000" cy="6858000" type="screen4x3"/>
  <p:notesSz cx="9942513" cy="6761163"/>
  <p:custDataLst>
    <p:tags r:id="rId29"/>
  </p:custData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689EA8C8-584C-4C01-89E3-CC153F351FCF}">
          <p14:sldIdLst>
            <p14:sldId id="325"/>
            <p14:sldId id="839"/>
            <p14:sldId id="884"/>
            <p14:sldId id="841"/>
            <p14:sldId id="885"/>
            <p14:sldId id="842"/>
            <p14:sldId id="843"/>
            <p14:sldId id="845"/>
            <p14:sldId id="886"/>
            <p14:sldId id="844"/>
            <p14:sldId id="846"/>
            <p14:sldId id="847"/>
            <p14:sldId id="849"/>
            <p14:sldId id="851"/>
            <p14:sldId id="852"/>
            <p14:sldId id="876"/>
            <p14:sldId id="877"/>
            <p14:sldId id="878"/>
            <p14:sldId id="880"/>
            <p14:sldId id="879"/>
            <p14:sldId id="860"/>
            <p14:sldId id="882"/>
            <p14:sldId id="857"/>
            <p14:sldId id="858"/>
          </p14:sldIdLst>
        </p14:section>
      </p14:sectionLst>
    </p:ex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213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D6C6"/>
    <a:srgbClr val="008AD5"/>
    <a:srgbClr val="FFFFFF"/>
    <a:srgbClr val="00B5FF"/>
    <a:srgbClr val="009CF3"/>
    <a:srgbClr val="005493"/>
    <a:srgbClr val="0096FF"/>
    <a:srgbClr val="FF2F92"/>
    <a:srgbClr val="7A81FF"/>
    <a:srgbClr val="BB5C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94082" autoAdjust="0"/>
  </p:normalViewPr>
  <p:slideViewPr>
    <p:cSldViewPr snapToGrid="0">
      <p:cViewPr varScale="1">
        <p:scale>
          <a:sx n="77" d="100"/>
          <a:sy n="77" d="100"/>
        </p:scale>
        <p:origin x="1464" y="125"/>
      </p:cViewPr>
      <p:guideLst>
        <p:guide orient="horz" pos="816"/>
        <p:guide pos="521"/>
      </p:guideLst>
    </p:cSldViewPr>
  </p:slideViewPr>
  <p:outlineViewPr>
    <p:cViewPr>
      <p:scale>
        <a:sx n="33" d="100"/>
        <a:sy n="33" d="100"/>
      </p:scale>
      <p:origin x="0" y="-49901"/>
    </p:cViewPr>
  </p:outlineViewPr>
  <p:notesTextViewPr>
    <p:cViewPr>
      <p:scale>
        <a:sx n="100" d="100"/>
        <a:sy n="100" d="100"/>
      </p:scale>
      <p:origin x="0" y="0"/>
    </p:cViewPr>
  </p:notesTextViewPr>
  <p:sorterViewPr>
    <p:cViewPr>
      <p:scale>
        <a:sx n="66" d="100"/>
        <a:sy n="66" d="100"/>
      </p:scale>
      <p:origin x="0" y="-1315"/>
    </p:cViewPr>
  </p:sorterViewPr>
  <p:notesViewPr>
    <p:cSldViewPr snapToGrid="0">
      <p:cViewPr varScale="1">
        <p:scale>
          <a:sx n="77" d="100"/>
          <a:sy n="77" d="100"/>
        </p:scale>
        <p:origin x="1599" y="43"/>
      </p:cViewPr>
      <p:guideLst>
        <p:guide orient="horz" pos="2130"/>
        <p:guide pos="313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dirty="0">
                <a:latin typeface="Helvetica" charset="0"/>
                <a:ea typeface="ＭＳ Ｐゴシック" charset="-128"/>
              </a:defRPr>
            </a:lvl1pPr>
          </a:lstStyle>
          <a:p>
            <a:pPr>
              <a:defRPr/>
            </a:pPr>
            <a:endParaRPr lang="en-US"/>
          </a:p>
        </p:txBody>
      </p:sp>
      <p:sp>
        <p:nvSpPr>
          <p:cNvPr id="62467" name="Rectangle 3"/>
          <p:cNvSpPr>
            <a:spLocks noGrp="1" noChangeArrowheads="1"/>
          </p:cNvSpPr>
          <p:nvPr>
            <p:ph type="dt" sz="quarter"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62468" name="Rectangle 4"/>
          <p:cNvSpPr>
            <a:spLocks noGrp="1" noChangeArrowheads="1"/>
          </p:cNvSpPr>
          <p:nvPr>
            <p:ph type="ftr" sz="quarter" idx="2"/>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62469" name="Rectangle 5"/>
          <p:cNvSpPr>
            <a:spLocks noGrp="1" noChangeArrowheads="1"/>
          </p:cNvSpPr>
          <p:nvPr>
            <p:ph type="sldNum" sz="quarter" idx="3"/>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5FAB118C-9CC5-46C6-A261-8E8616325EE7}" type="slidenum">
              <a:rPr lang="en-US" altLang="en-US"/>
              <a:pPr>
                <a:defRPr/>
              </a:pPr>
              <a:t>‹#›</a:t>
            </a:fld>
            <a:endParaRPr lang="en-US" altLang="en-US"/>
          </a:p>
        </p:txBody>
      </p:sp>
    </p:spTree>
    <p:extLst>
      <p:ext uri="{BB962C8B-B14F-4D97-AF65-F5344CB8AC3E}">
        <p14:creationId xmlns:p14="http://schemas.microsoft.com/office/powerpoint/2010/main" val="1629937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5" name="Rectangle 3"/>
          <p:cNvSpPr>
            <a:spLocks noGrp="1" noChangeArrowheads="1"/>
          </p:cNvSpPr>
          <p:nvPr>
            <p:ph type="dt"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230563" y="500063"/>
            <a:ext cx="3400425" cy="255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1300163" y="3221038"/>
            <a:ext cx="7369175" cy="30511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4758" name="Rectangle 6"/>
          <p:cNvSpPr>
            <a:spLocks noGrp="1" noChangeArrowheads="1"/>
          </p:cNvSpPr>
          <p:nvPr>
            <p:ph type="ftr" sz="quarter" idx="4"/>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9" name="Rectangle 7"/>
          <p:cNvSpPr>
            <a:spLocks noGrp="1" noChangeArrowheads="1"/>
          </p:cNvSpPr>
          <p:nvPr>
            <p:ph type="sldNum" sz="quarter" idx="5"/>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CA46AE8F-55D5-467D-8760-46AABFD6E887}" type="slidenum">
              <a:rPr lang="en-US" altLang="en-US"/>
              <a:pPr>
                <a:defRPr/>
              </a:pPr>
              <a:t>‹#›</a:t>
            </a:fld>
            <a:endParaRPr lang="en-US" altLang="en-US"/>
          </a:p>
        </p:txBody>
      </p:sp>
    </p:spTree>
    <p:extLst>
      <p:ext uri="{BB962C8B-B14F-4D97-AF65-F5344CB8AC3E}">
        <p14:creationId xmlns:p14="http://schemas.microsoft.com/office/powerpoint/2010/main" val="1089720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rgbClr val="E36C0A"/>
        </a:solidFill>
        <a:latin typeface="Times New Roman"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9325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46AE8F-55D5-467D-8760-46AABFD6E887}" type="slidenum">
              <a:rPr lang="en-US" altLang="en-US" smtClean="0"/>
              <a:pPr>
                <a:defRPr/>
              </a:pPr>
              <a:t>1</a:t>
            </a:fld>
            <a:endParaRPr lang="en-US" altLang="en-US"/>
          </a:p>
        </p:txBody>
      </p:sp>
    </p:spTree>
    <p:extLst>
      <p:ext uri="{BB962C8B-B14F-4D97-AF65-F5344CB8AC3E}">
        <p14:creationId xmlns:p14="http://schemas.microsoft.com/office/powerpoint/2010/main" val="187042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CA46AE8F-55D5-467D-8760-46AABFD6E887}" type="slidenum">
              <a:rPr lang="en-US" altLang="en-US" smtClean="0"/>
              <a:pPr>
                <a:defRPr/>
              </a:pPr>
              <a:t>4</a:t>
            </a:fld>
            <a:endParaRPr lang="en-US" altLang="en-US"/>
          </a:p>
        </p:txBody>
      </p:sp>
    </p:spTree>
    <p:extLst>
      <p:ext uri="{BB962C8B-B14F-4D97-AF65-F5344CB8AC3E}">
        <p14:creationId xmlns:p14="http://schemas.microsoft.com/office/powerpoint/2010/main" val="3914071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755373" y="685800"/>
            <a:ext cx="7901609" cy="1615966"/>
          </a:xfrm>
          <a:solidFill>
            <a:srgbClr val="D2691E"/>
          </a:solidFill>
          <a:ln>
            <a:solidFill>
              <a:srgbClr val="D2691E"/>
            </a:solidFill>
          </a:ln>
        </p:spPr>
        <p:txBody>
          <a:bodyPr/>
          <a:lstStyle>
            <a:lvl1pPr algn="ctr">
              <a:defRPr sz="3200"/>
            </a:lvl1pPr>
          </a:lstStyle>
          <a:p>
            <a:r>
              <a:rPr lang="en-US" dirty="0"/>
              <a:t>Click to edit Master title style</a:t>
            </a:r>
          </a:p>
        </p:txBody>
      </p:sp>
    </p:spTree>
    <p:extLst>
      <p:ext uri="{BB962C8B-B14F-4D97-AF65-F5344CB8AC3E}">
        <p14:creationId xmlns:p14="http://schemas.microsoft.com/office/powerpoint/2010/main" val="398819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372F-13DF-2C8B-A02E-7FA8660C1A30}"/>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C1FA82C-ED11-0064-5D40-A0969ACEB32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B86AD5D-C77F-2DEB-F932-42D23B4591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924465-317D-30C8-E120-77B800504FCE}"/>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6" name="Footer Placeholder 5">
            <a:extLst>
              <a:ext uri="{FF2B5EF4-FFF2-40B4-BE49-F238E27FC236}">
                <a16:creationId xmlns:a16="http://schemas.microsoft.com/office/drawing/2014/main" id="{B6CA9908-C7A3-84A0-B790-860F5DA77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D6993-9C35-41D2-39DB-C35CAC96EB49}"/>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14082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5142-42C2-98C6-191B-7D76312C8DDF}"/>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3B79E1E-F134-700D-EE57-D753560BAA2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13C7F-9F56-6EE4-7729-50E8E87ABD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5A8426-D088-EB2C-AA97-0F35A0F9350E}"/>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6" name="Footer Placeholder 5">
            <a:extLst>
              <a:ext uri="{FF2B5EF4-FFF2-40B4-BE49-F238E27FC236}">
                <a16:creationId xmlns:a16="http://schemas.microsoft.com/office/drawing/2014/main" id="{E3B94F67-DE2A-27E0-A332-10FED3DE1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3980A-1732-61A9-1869-56D8BB428C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3613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0EA8-09A8-DB4C-245F-2B2ACFAFDA2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BB735B-DE2A-097B-BF58-29178F6E8D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4DBF62-F6A7-8AA2-F96A-D569858AFC61}"/>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a:extLst>
              <a:ext uri="{FF2B5EF4-FFF2-40B4-BE49-F238E27FC236}">
                <a16:creationId xmlns:a16="http://schemas.microsoft.com/office/drawing/2014/main" id="{00562532-AE81-CABD-BF79-AE45984E0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80679-0A10-B48C-45F5-CD24BEF1920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79454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BEC8-8876-DCEC-4C31-E710E5C6668C}"/>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927F8C-50FA-23DD-E83D-04B4768148E6}"/>
              </a:ext>
            </a:extLst>
          </p:cNvPr>
          <p:cNvSpPr>
            <a:spLocks noGrp="1"/>
          </p:cNvSpPr>
          <p:nvPr>
            <p:ph type="body" orient="vert" idx="1"/>
          </p:nvPr>
        </p:nvSpPr>
        <p:spPr>
          <a:xfrm>
            <a:off x="628650" y="365125"/>
            <a:ext cx="57626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BBE797-D19F-0A9F-0C01-A618122567E9}"/>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a:extLst>
              <a:ext uri="{FF2B5EF4-FFF2-40B4-BE49-F238E27FC236}">
                <a16:creationId xmlns:a16="http://schemas.microsoft.com/office/drawing/2014/main" id="{5F2A5B23-40E1-9EB6-E8AB-800821F5B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CA9C8-FF39-4ACB-2644-7DBFF351F56F}"/>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43590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0007-9E92-488F-FBC3-8F416B5487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95664E-E30C-F040-0357-44B0CD989C0E}"/>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4" name="Footer Placeholder 3">
            <a:extLst>
              <a:ext uri="{FF2B5EF4-FFF2-40B4-BE49-F238E27FC236}">
                <a16:creationId xmlns:a16="http://schemas.microsoft.com/office/drawing/2014/main" id="{FF909917-0B98-9D01-2161-181852C1E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F9CBC5-B5C7-CB3D-CD6C-C05C764C1828}"/>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55405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60772DA-5EEF-F2DB-EA3A-53ED2791DE5A}"/>
              </a:ext>
            </a:extLst>
          </p:cNvPr>
          <p:cNvSpPr>
            <a:spLocks noGrp="1" noChangeArrowheads="1"/>
          </p:cNvSpPr>
          <p:nvPr>
            <p:ph type="title"/>
          </p:nvPr>
        </p:nvSpPr>
        <p:spPr bwMode="auto">
          <a:xfrm>
            <a:off x="40640" y="30480"/>
            <a:ext cx="8328752"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lvl1pPr marL="90488" indent="0">
              <a:tabLst/>
              <a:defRPr/>
            </a:lvl1pPr>
          </a:lstStyle>
          <a:p>
            <a:pPr lvl="0"/>
            <a:r>
              <a:rPr lang="en-US" altLang="en-US" dirty="0"/>
              <a:t>Click to edit Master title style</a:t>
            </a:r>
          </a:p>
        </p:txBody>
      </p:sp>
      <p:sp>
        <p:nvSpPr>
          <p:cNvPr id="7" name="Rectangle 4">
            <a:extLst>
              <a:ext uri="{FF2B5EF4-FFF2-40B4-BE49-F238E27FC236}">
                <a16:creationId xmlns:a16="http://schemas.microsoft.com/office/drawing/2014/main" id="{83A4BD7D-405F-9CB0-AA2C-010D5B4F7D04}"/>
              </a:ext>
            </a:extLst>
          </p:cNvPr>
          <p:cNvSpPr>
            <a:spLocks noGrp="1" noChangeArrowheads="1"/>
          </p:cNvSpPr>
          <p:nvPr>
            <p:ph idx="1" hasCustomPrompt="1"/>
          </p:nvPr>
        </p:nvSpPr>
        <p:spPr bwMode="auto">
          <a:xfrm>
            <a:off x="86197" y="782321"/>
            <a:ext cx="8953500" cy="59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800">
                <a:latin typeface="Helvetica" pitchFamily="2" charset="0"/>
              </a:defRPr>
            </a:lvl1pPr>
            <a:lvl2pPr>
              <a:defRPr sz="1600">
                <a:latin typeface="Helvetica" pitchFamily="2" charset="0"/>
              </a:defRPr>
            </a:lvl2pPr>
            <a:lvl3pPr>
              <a:defRPr sz="16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cxnSp>
        <p:nvCxnSpPr>
          <p:cNvPr id="3" name="Straight Connector 2">
            <a:extLst>
              <a:ext uri="{FF2B5EF4-FFF2-40B4-BE49-F238E27FC236}">
                <a16:creationId xmlns:a16="http://schemas.microsoft.com/office/drawing/2014/main" id="{3B490A3F-A374-7A6E-AF01-14E3ADC8E0A4}"/>
              </a:ext>
            </a:extLst>
          </p:cNvPr>
          <p:cNvCxnSpPr/>
          <p:nvPr userDrawn="1"/>
        </p:nvCxnSpPr>
        <p:spPr bwMode="auto">
          <a:xfrm>
            <a:off x="579120" y="6658235"/>
            <a:ext cx="7934960" cy="0"/>
          </a:xfrm>
          <a:prstGeom prst="line">
            <a:avLst/>
          </a:prstGeom>
          <a:solidFill>
            <a:schemeClr val="accent1"/>
          </a:solidFill>
          <a:ln w="9525" cap="flat" cmpd="sng" algn="ctr">
            <a:solidFill>
              <a:srgbClr val="005493"/>
            </a:solidFill>
            <a:prstDash val="solid"/>
            <a:round/>
            <a:headEnd type="none" w="med" len="med"/>
            <a:tailEnd type="none" w="med" len="med"/>
          </a:ln>
          <a:effectLst/>
        </p:spPr>
      </p:cxnSp>
    </p:spTree>
    <p:extLst>
      <p:ext uri="{BB962C8B-B14F-4D97-AF65-F5344CB8AC3E}">
        <p14:creationId xmlns:p14="http://schemas.microsoft.com/office/powerpoint/2010/main" val="31374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F549-2A59-0EBE-B20C-FDD132AA057F}"/>
              </a:ext>
            </a:extLst>
          </p:cNvPr>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5CF5E6B-4232-7F47-6572-C584B6248A3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4AA181-A82F-DFFF-0C75-00D161BB85DB}"/>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a:extLst>
              <a:ext uri="{FF2B5EF4-FFF2-40B4-BE49-F238E27FC236}">
                <a16:creationId xmlns:a16="http://schemas.microsoft.com/office/drawing/2014/main" id="{A78AAFD2-15E4-94FD-6B2F-AED1EAD5A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A8875-6B38-F6E0-7F20-3D45C9D45C63}"/>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7217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0DF3-5750-400D-C0A3-FD269105FD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39BC4B-D896-69F5-E7C3-62A4AB7A32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607398-FDC7-1A26-6F22-383DEF795CD9}"/>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a:extLst>
              <a:ext uri="{FF2B5EF4-FFF2-40B4-BE49-F238E27FC236}">
                <a16:creationId xmlns:a16="http://schemas.microsoft.com/office/drawing/2014/main" id="{38FFA35C-7866-57F6-19ED-0D2C92949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3EC1F-A855-3058-4205-BD67617BF5F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83470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3BD2-D04D-C43F-C5DB-F859BE6BDC28}"/>
              </a:ext>
            </a:extLst>
          </p:cNvPr>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5B6478-CD27-AAB2-D9C3-903711F7DC3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0C36A2-37B4-E9CC-9FE7-FA068FC45CED}"/>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a:extLst>
              <a:ext uri="{FF2B5EF4-FFF2-40B4-BE49-F238E27FC236}">
                <a16:creationId xmlns:a16="http://schemas.microsoft.com/office/drawing/2014/main" id="{43DF65CB-C85A-1BEC-7089-2FDF5A62D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4C664-95ED-AD50-E01A-84573DB4423E}"/>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94316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BCED-5EB5-47E1-0BF0-783FDEFE60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5DFF23-8CDF-00B4-69A6-7A113B7A156E}"/>
              </a:ext>
            </a:extLst>
          </p:cNvPr>
          <p:cNvSpPr>
            <a:spLocks noGrp="1"/>
          </p:cNvSpPr>
          <p:nvPr>
            <p:ph sz="half" idx="1"/>
          </p:nvPr>
        </p:nvSpPr>
        <p:spPr>
          <a:xfrm>
            <a:off x="62865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491131A-DEEA-72E3-2147-21823668A37F}"/>
              </a:ext>
            </a:extLst>
          </p:cNvPr>
          <p:cNvSpPr>
            <a:spLocks noGrp="1"/>
          </p:cNvSpPr>
          <p:nvPr>
            <p:ph sz="half" idx="2"/>
          </p:nvPr>
        </p:nvSpPr>
        <p:spPr>
          <a:xfrm>
            <a:off x="464820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15BF4E-F3EE-751A-3277-A34B448B89E3}"/>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6" name="Footer Placeholder 5">
            <a:extLst>
              <a:ext uri="{FF2B5EF4-FFF2-40B4-BE49-F238E27FC236}">
                <a16:creationId xmlns:a16="http://schemas.microsoft.com/office/drawing/2014/main" id="{666E018C-DE01-DD2D-91A4-8E4F4C4E0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027FA-4DB8-8064-7F50-FC33CF298986}"/>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8197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C92F-1A51-C9CF-592B-B791F2B1B5F2}"/>
              </a:ext>
            </a:extLst>
          </p:cNvPr>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C3D5B5-0196-29B0-0C59-AFC50C28658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0ECBA-F070-B624-1183-A804AB30FBAF}"/>
              </a:ext>
            </a:extLst>
          </p:cNvPr>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2231DF-2850-ABEF-478F-712432FBF20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44D5C47-74CF-B0D8-AF5E-B61C5DF65AF9}"/>
              </a:ext>
            </a:extLst>
          </p:cNvPr>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BBD41A-DE03-A4C3-D852-986217220238}"/>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8" name="Footer Placeholder 7">
            <a:extLst>
              <a:ext uri="{FF2B5EF4-FFF2-40B4-BE49-F238E27FC236}">
                <a16:creationId xmlns:a16="http://schemas.microsoft.com/office/drawing/2014/main" id="{CFAD5BAC-5376-F14B-A7C2-6448B9DA1F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D2040C-B4AA-29B9-072C-53D2377076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61020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5863-EB41-7519-D5D8-504BBCE0E13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75EA473-481E-7A4E-0D15-CA8C91261FAC}"/>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4" name="Footer Placeholder 3">
            <a:extLst>
              <a:ext uri="{FF2B5EF4-FFF2-40B4-BE49-F238E27FC236}">
                <a16:creationId xmlns:a16="http://schemas.microsoft.com/office/drawing/2014/main" id="{2D5B42F5-5CDF-FCB6-3FFD-50104AC03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D58FF-0702-F585-C5E9-AF667AD1D451}"/>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1317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166C8-F956-7DF6-EF97-BF79F049F572}"/>
              </a:ext>
            </a:extLst>
          </p:cNvPr>
          <p:cNvSpPr>
            <a:spLocks noGrp="1"/>
          </p:cNvSpPr>
          <p:nvPr>
            <p:ph type="dt" sz="half" idx="10"/>
          </p:nvPr>
        </p:nvSpPr>
        <p:spPr/>
        <p:txBody>
          <a:bodyPr/>
          <a:lstStyle/>
          <a:p>
            <a:fld id="{93A0509C-50A6-7446-A231-A4C5FA90B28F}" type="datetimeFigureOut">
              <a:rPr lang="en-US" smtClean="0"/>
              <a:t>3/15/2025</a:t>
            </a:fld>
            <a:endParaRPr lang="en-US"/>
          </a:p>
        </p:txBody>
      </p:sp>
      <p:sp>
        <p:nvSpPr>
          <p:cNvPr id="3" name="Footer Placeholder 2">
            <a:extLst>
              <a:ext uri="{FF2B5EF4-FFF2-40B4-BE49-F238E27FC236}">
                <a16:creationId xmlns:a16="http://schemas.microsoft.com/office/drawing/2014/main" id="{6ADDFCA2-8259-1499-BB18-43AF6234E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E0F6BB-25BE-AE16-B87C-55A7EA6EEDE4}"/>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360355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0480" y="27846"/>
            <a:ext cx="8328751"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 Click to edit Master title style</a:t>
            </a:r>
          </a:p>
        </p:txBody>
      </p:sp>
      <p:sp>
        <p:nvSpPr>
          <p:cNvPr id="1027" name="Rectangle 4"/>
          <p:cNvSpPr>
            <a:spLocks noGrp="1" noChangeArrowheads="1"/>
          </p:cNvSpPr>
          <p:nvPr>
            <p:ph type="body" idx="1"/>
          </p:nvPr>
        </p:nvSpPr>
        <p:spPr bwMode="auto">
          <a:xfrm>
            <a:off x="86197" y="782321"/>
            <a:ext cx="8953500" cy="583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sp>
        <p:nvSpPr>
          <p:cNvPr id="1028" name="Text Box 11"/>
          <p:cNvSpPr txBox="1">
            <a:spLocks noChangeArrowheads="1"/>
          </p:cNvSpPr>
          <p:nvPr userDrawn="1"/>
        </p:nvSpPr>
        <p:spPr bwMode="auto">
          <a:xfrm>
            <a:off x="4259263" y="6126163"/>
            <a:ext cx="192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defRPr/>
            </a:pPr>
            <a:fld id="{FEE6AF91-C5F0-494A-81BE-8C742BFB874C}" type="datetime2">
              <a:rPr lang="en-US" altLang="en-US" sz="1000" b="1" smtClean="0">
                <a:solidFill>
                  <a:schemeClr val="bg1"/>
                </a:solidFill>
                <a:latin typeface="Helvetica" panose="020B0604020202020204" pitchFamily="34" charset="0"/>
              </a:rPr>
              <a:pPr algn="ctr">
                <a:spcBef>
                  <a:spcPct val="50000"/>
                </a:spcBef>
                <a:defRPr/>
              </a:pPr>
              <a:t>Saturday, March 15, 2025</a:t>
            </a:fld>
            <a:endParaRPr lang="en-US" altLang="en-US" sz="1000" b="1">
              <a:solidFill>
                <a:schemeClr val="bg1"/>
              </a:solidFill>
              <a:latin typeface="Helvetica" panose="020B0604020202020204" pitchFamily="34" charset="0"/>
            </a:endParaRPr>
          </a:p>
        </p:txBody>
      </p:sp>
      <p:pic>
        <p:nvPicPr>
          <p:cNvPr id="3" name="Picture 2" descr="JUIT Office Photos | Glassdoor">
            <a:extLst>
              <a:ext uri="{FF2B5EF4-FFF2-40B4-BE49-F238E27FC236}">
                <a16:creationId xmlns:a16="http://schemas.microsoft.com/office/drawing/2014/main" id="{9C49182E-65AF-DD89-1EC9-BD22AFA98742}"/>
              </a:ext>
            </a:extLst>
          </p:cNvPr>
          <p:cNvPicPr>
            <a:picLocks noChangeAspect="1" noChangeArrowheads="1"/>
          </p:cNvPicPr>
          <p:nvPr userDrawn="1"/>
        </p:nvPicPr>
        <p:blipFill>
          <a:blip r:embed="rId4" cstate="print"/>
          <a:srcRect/>
          <a:stretch>
            <a:fillRect/>
          </a:stretch>
        </p:blipFill>
        <p:spPr bwMode="auto">
          <a:xfrm>
            <a:off x="8349072" y="42901"/>
            <a:ext cx="815248" cy="679009"/>
          </a:xfrm>
          <a:prstGeom prst="rect">
            <a:avLst/>
          </a:prstGeom>
          <a:noFill/>
        </p:spPr>
      </p:pic>
      <p:sp>
        <p:nvSpPr>
          <p:cNvPr id="2" name="Footer Placeholder 11">
            <a:extLst>
              <a:ext uri="{FF2B5EF4-FFF2-40B4-BE49-F238E27FC236}">
                <a16:creationId xmlns:a16="http://schemas.microsoft.com/office/drawing/2014/main" id="{1EF5F1E6-CB5A-2AA7-E80E-C34A90324CDF}"/>
              </a:ext>
            </a:extLst>
          </p:cNvPr>
          <p:cNvSpPr txBox="1">
            <a:spLocks/>
          </p:cNvSpPr>
          <p:nvPr userDrawn="1"/>
        </p:nvSpPr>
        <p:spPr>
          <a:xfrm>
            <a:off x="123673" y="6687228"/>
            <a:ext cx="8694256" cy="195391"/>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50" dirty="0">
                <a:solidFill>
                  <a:srgbClr val="002060"/>
                </a:solidFill>
                <a:latin typeface="Palatino" pitchFamily="2" charset="77"/>
                <a:ea typeface="Palatino" pitchFamily="2" charset="77"/>
              </a:rPr>
              <a:t>       </a:t>
            </a:r>
            <a:r>
              <a:rPr lang="en-US" sz="900" dirty="0">
                <a:solidFill>
                  <a:srgbClr val="002060"/>
                </a:solidFill>
                <a:latin typeface="Palatino" pitchFamily="2" charset="77"/>
                <a:ea typeface="Palatino" pitchFamily="2" charset="77"/>
              </a:rPr>
              <a:t>Major Project – II (18B19CI891) Mid-Term Evaluation | Department of CSE &amp; IT | AY 2024-25. </a:t>
            </a:r>
          </a:p>
        </p:txBody>
      </p:sp>
      <p:sp>
        <p:nvSpPr>
          <p:cNvPr id="4" name="Footer Placeholder 11">
            <a:extLst>
              <a:ext uri="{FF2B5EF4-FFF2-40B4-BE49-F238E27FC236}">
                <a16:creationId xmlns:a16="http://schemas.microsoft.com/office/drawing/2014/main" id="{8C0F4A93-94A3-EEA3-40A0-2AA166503844}"/>
              </a:ext>
            </a:extLst>
          </p:cNvPr>
          <p:cNvSpPr txBox="1">
            <a:spLocks/>
          </p:cNvSpPr>
          <p:nvPr userDrawn="1"/>
        </p:nvSpPr>
        <p:spPr>
          <a:xfrm>
            <a:off x="8798560" y="6613912"/>
            <a:ext cx="259243"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50" dirty="0">
              <a:solidFill>
                <a:srgbClr val="002060"/>
              </a:solidFill>
              <a:latin typeface="Palatino" pitchFamily="2" charset="77"/>
              <a:ea typeface="Palatino" pitchFamily="2" charset="77"/>
            </a:endParaRPr>
          </a:p>
        </p:txBody>
      </p:sp>
      <p:sp>
        <p:nvSpPr>
          <p:cNvPr id="5" name="TextBox 4">
            <a:extLst>
              <a:ext uri="{FF2B5EF4-FFF2-40B4-BE49-F238E27FC236}">
                <a16:creationId xmlns:a16="http://schemas.microsoft.com/office/drawing/2014/main" id="{11C1E367-86B8-5C9F-E2DA-EA8B374AA0AD}"/>
              </a:ext>
            </a:extLst>
          </p:cNvPr>
          <p:cNvSpPr txBox="1"/>
          <p:nvPr userDrawn="1"/>
        </p:nvSpPr>
        <p:spPr>
          <a:xfrm>
            <a:off x="8798560" y="6644391"/>
            <a:ext cx="365760" cy="230832"/>
          </a:xfrm>
          <a:prstGeom prst="rect">
            <a:avLst/>
          </a:prstGeom>
          <a:noFill/>
        </p:spPr>
        <p:txBody>
          <a:bodyPr wrap="square" rtlCol="0">
            <a:spAutoFit/>
          </a:bodyPr>
          <a:lstStyle/>
          <a:p>
            <a:pPr algn="ctr"/>
            <a:fld id="{EF37DA46-7849-8B45-8870-09779661198C}" type="slidenum">
              <a:rPr lang="en-US" sz="900" smtClean="0">
                <a:solidFill>
                  <a:srgbClr val="005493"/>
                </a:solidFill>
                <a:latin typeface="Palatino" pitchFamily="2" charset="77"/>
                <a:ea typeface="Palatino" pitchFamily="2" charset="77"/>
              </a:rPr>
              <a:pPr algn="ctr"/>
              <a:t>‹#›</a:t>
            </a:fld>
            <a:r>
              <a:rPr lang="en-US" sz="900" dirty="0">
                <a:solidFill>
                  <a:srgbClr val="005493"/>
                </a:solidFill>
                <a:latin typeface="Palatino" pitchFamily="2" charset="77"/>
                <a:ea typeface="Palatino" pitchFamily="2" charset="77"/>
              </a:rPr>
              <a:t>.</a:t>
            </a:r>
          </a:p>
        </p:txBody>
      </p:sp>
    </p:spTree>
  </p:cSld>
  <p:clrMap bg1="lt1" tx1="dk1" bg2="lt2" tx2="dk2" accent1="accent1" accent2="accent2" accent3="accent3" accent4="accent4" accent5="accent5" accent6="accent6" hlink="hlink" folHlink="folHlink"/>
  <p:sldLayoutIdLst>
    <p:sldLayoutId id="2147484987" r:id="rId1"/>
    <p:sldLayoutId id="2147484985" r:id="rId2"/>
  </p:sldLayoutIdLst>
  <p:hf hdr="0" ftr="0" dt="0"/>
  <p:txStyles>
    <p:titleStyle>
      <a:lvl1pPr algn="l" rtl="0" eaLnBrk="0" fontAlgn="base" hangingPunct="0">
        <a:spcBef>
          <a:spcPct val="0"/>
        </a:spcBef>
        <a:spcAft>
          <a:spcPct val="0"/>
        </a:spcAft>
        <a:defRPr sz="2400" b="1">
          <a:solidFill>
            <a:schemeClr val="bg1"/>
          </a:solidFill>
          <a:latin typeface="+mn-lt"/>
          <a:ea typeface="MS PGothic" panose="020B0600070205080204" pitchFamily="34" charset="-128"/>
          <a:cs typeface="ＭＳ Ｐゴシック" charset="-128"/>
        </a:defRPr>
      </a:lvl1pPr>
      <a:lvl2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31EF06-99F3-7E6C-9BF2-BD4BE618539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0F1F65-9F9F-07B2-D418-72BC478BF5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F58697-C660-8953-14A2-614079BBDE6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509C-50A6-7446-A231-A4C5FA90B28F}" type="datetimeFigureOut">
              <a:rPr lang="en-US" smtClean="0"/>
              <a:t>3/15/2025</a:t>
            </a:fld>
            <a:endParaRPr lang="en-US"/>
          </a:p>
        </p:txBody>
      </p:sp>
      <p:sp>
        <p:nvSpPr>
          <p:cNvPr id="5" name="Footer Placeholder 4">
            <a:extLst>
              <a:ext uri="{FF2B5EF4-FFF2-40B4-BE49-F238E27FC236}">
                <a16:creationId xmlns:a16="http://schemas.microsoft.com/office/drawing/2014/main" id="{4E11EF59-EF14-9B74-67DE-1763E5B7A25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78D9C0-D19B-AF9A-1547-969981E038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D7B32-6FB4-9B4F-9C66-D4AD63211B8B}" type="slidenum">
              <a:rPr lang="en-US" smtClean="0"/>
              <a:t>‹#›</a:t>
            </a:fld>
            <a:endParaRPr lang="en-US"/>
          </a:p>
        </p:txBody>
      </p:sp>
    </p:spTree>
    <p:extLst>
      <p:ext uri="{BB962C8B-B14F-4D97-AF65-F5344CB8AC3E}">
        <p14:creationId xmlns:p14="http://schemas.microsoft.com/office/powerpoint/2010/main" val="4234593331"/>
      </p:ext>
    </p:extLst>
  </p:cSld>
  <p:clrMap bg1="lt1" tx1="dk1" bg2="lt2" tx2="dk2" accent1="accent1" accent2="accent2" accent3="accent3" accent4="accent4" accent5="accent5" accent6="accent6" hlink="hlink" folHlink="folHlink"/>
  <p:sldLayoutIdLst>
    <p:sldLayoutId id="2147484989" r:id="rId1"/>
    <p:sldLayoutId id="2147484990" r:id="rId2"/>
    <p:sldLayoutId id="2147484991" r:id="rId3"/>
    <p:sldLayoutId id="2147484992" r:id="rId4"/>
    <p:sldLayoutId id="2147484993" r:id="rId5"/>
    <p:sldLayoutId id="2147484994" r:id="rId6"/>
    <p:sldLayoutId id="2147484995" r:id="rId7"/>
    <p:sldLayoutId id="2147484996" r:id="rId8"/>
    <p:sldLayoutId id="2147484997" r:id="rId9"/>
    <p:sldLayoutId id="2147484998" r:id="rId10"/>
    <p:sldLayoutId id="2147484999" r:id="rId11"/>
    <p:sldLayoutId id="21474850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3401210"/>
            <a:ext cx="9144000" cy="759871"/>
          </a:xfrm>
          <a:solidFill>
            <a:srgbClr val="0037A4"/>
          </a:solidFill>
          <a:ln w="19050">
            <a:solidFill>
              <a:schemeClr val="bg1"/>
            </a:solidFill>
          </a:ln>
        </p:spPr>
        <p:txBody>
          <a:bodyPr anchor="t"/>
          <a:lstStyle/>
          <a:p>
            <a:pPr eaLnBrk="1" hangingPunct="1">
              <a:lnSpc>
                <a:spcPct val="150000"/>
              </a:lnSpc>
            </a:pPr>
            <a:r>
              <a:rPr lang="en-US" altLang="en-US" sz="2800" b="1" dirty="0">
                <a:cs typeface="Tahoma" panose="020B0604030504040204" pitchFamily="34" charset="0"/>
              </a:rPr>
              <a:t>Project Title</a:t>
            </a:r>
            <a:endParaRPr lang="en-US" altLang="en-US" sz="1400" b="1" dirty="0">
              <a:cs typeface="Tahoma" panose="020B0604030504040204" pitchFamily="34" charset="0"/>
            </a:endParaRPr>
          </a:p>
        </p:txBody>
      </p:sp>
      <p:sp>
        <p:nvSpPr>
          <p:cNvPr id="4" name="Footer Placeholder 15">
            <a:extLst>
              <a:ext uri="{FF2B5EF4-FFF2-40B4-BE49-F238E27FC236}">
                <a16:creationId xmlns:a16="http://schemas.microsoft.com/office/drawing/2014/main" id="{BC39589F-F9D0-BEF2-B165-A422ADA5610C}"/>
              </a:ext>
            </a:extLst>
          </p:cNvPr>
          <p:cNvSpPr txBox="1">
            <a:spLocks/>
          </p:cNvSpPr>
          <p:nvPr/>
        </p:nvSpPr>
        <p:spPr>
          <a:xfrm>
            <a:off x="959983" y="635844"/>
            <a:ext cx="7429520" cy="980728"/>
          </a:xfrm>
          <a:prstGeom prst="rect">
            <a:avLst/>
          </a:prstGeom>
        </p:spPr>
        <p:txBody>
          <a:bodyPr anchor="b"/>
          <a:lstStyle/>
          <a:p>
            <a:pPr marL="0" marR="0" lvl="0" indent="0" algn="ctr" defTabSz="914400" rtl="0" eaLnBrk="1" fontAlgn="auto" latinLnBrk="0" hangingPunct="1">
              <a:lnSpc>
                <a:spcPts val="3600"/>
              </a:lnSpc>
              <a:spcBef>
                <a:spcPts val="0"/>
              </a:spcBef>
              <a:spcAft>
                <a:spcPts val="0"/>
              </a:spcAft>
              <a:buClrTx/>
              <a:buSzTx/>
              <a:buFontTx/>
              <a:buNone/>
              <a:tabLst/>
              <a:defRPr/>
            </a:pP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itchFamily="18" charset="0"/>
              </a:rPr>
              <a:t>Jaypee University of Information Technology, </a:t>
            </a:r>
            <a:r>
              <a:rPr kumimoji="0" lang="en-IN" sz="2800" b="1" i="0" u="none" strike="noStrike" kern="1200" spc="0" normalizeH="0" baseline="0" noProof="0" dirty="0" err="1">
                <a:ln>
                  <a:noFill/>
                </a:ln>
                <a:solidFill>
                  <a:srgbClr val="000099"/>
                </a:solidFill>
                <a:effectLst/>
                <a:uLnTx/>
                <a:uFillTx/>
                <a:latin typeface="Palatino" pitchFamily="2" charset="77"/>
                <a:ea typeface="Palatino" pitchFamily="2" charset="77"/>
                <a:cs typeface="Times New Roman" pitchFamily="18" charset="0"/>
              </a:rPr>
              <a:t>Waknaghat</a:t>
            </a: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itchFamily="18" charset="0"/>
              </a:rPr>
              <a:t> - 173234 (India)</a:t>
            </a:r>
          </a:p>
        </p:txBody>
      </p:sp>
      <p:sp>
        <p:nvSpPr>
          <p:cNvPr id="5" name="Rectangle 4">
            <a:extLst>
              <a:ext uri="{FF2B5EF4-FFF2-40B4-BE49-F238E27FC236}">
                <a16:creationId xmlns:a16="http://schemas.microsoft.com/office/drawing/2014/main" id="{DC1FB7B0-90E1-217E-359E-488BB2E7656E}"/>
              </a:ext>
            </a:extLst>
          </p:cNvPr>
          <p:cNvSpPr/>
          <p:nvPr/>
        </p:nvSpPr>
        <p:spPr>
          <a:xfrm>
            <a:off x="1500060" y="1841236"/>
            <a:ext cx="6349367" cy="1184940"/>
          </a:xfrm>
          <a:prstGeom prst="rect">
            <a:avLst/>
          </a:prstGeom>
        </p:spPr>
        <p:txBody>
          <a:bodyPr wrap="none">
            <a:spAutoFit/>
          </a:bodyPr>
          <a:lstStyle/>
          <a:p>
            <a:pPr algn="ctr">
              <a:lnSpc>
                <a:spcPct val="150000"/>
              </a:lnSpc>
            </a:pPr>
            <a:r>
              <a:rPr lang="en-IN" sz="2400" b="1" dirty="0">
                <a:latin typeface="Palatino" pitchFamily="2" charset="77"/>
                <a:ea typeface="Palatino" pitchFamily="2" charset="77"/>
                <a:cs typeface="Times New Roman" pitchFamily="18" charset="0"/>
              </a:rPr>
              <a:t>Major Project - II (18B19CI891) | AY 2024-25</a:t>
            </a:r>
          </a:p>
          <a:p>
            <a:pPr algn="ctr">
              <a:lnSpc>
                <a:spcPct val="200000"/>
              </a:lnSpc>
            </a:pPr>
            <a:r>
              <a:rPr lang="en-IN" sz="2000" b="1" dirty="0">
                <a:latin typeface="Palatino" pitchFamily="2" charset="77"/>
                <a:ea typeface="Palatino" pitchFamily="2" charset="77"/>
                <a:cs typeface="Times New Roman" pitchFamily="18" charset="0"/>
              </a:rPr>
              <a:t>Mid-Term Evaluation | March 17-22, 2025.</a:t>
            </a:r>
          </a:p>
        </p:txBody>
      </p:sp>
      <p:pic>
        <p:nvPicPr>
          <p:cNvPr id="9" name="Picture 8">
            <a:extLst>
              <a:ext uri="{FF2B5EF4-FFF2-40B4-BE49-F238E27FC236}">
                <a16:creationId xmlns:a16="http://schemas.microsoft.com/office/drawing/2014/main" id="{6B314CA5-1CBF-7BB0-83BB-4FDA4318A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92" y="-165253"/>
            <a:ext cx="1178805" cy="895833"/>
          </a:xfrm>
          <a:prstGeom prst="rect">
            <a:avLst/>
          </a:prstGeom>
        </p:spPr>
      </p:pic>
      <p:pic>
        <p:nvPicPr>
          <p:cNvPr id="11" name="Picture 10">
            <a:extLst>
              <a:ext uri="{FF2B5EF4-FFF2-40B4-BE49-F238E27FC236}">
                <a16:creationId xmlns:a16="http://schemas.microsoft.com/office/drawing/2014/main" id="{9DD618C9-A35C-A359-4E30-21B6471F5DC4}"/>
              </a:ext>
            </a:extLst>
          </p:cNvPr>
          <p:cNvPicPr>
            <a:picLocks noChangeAspect="1"/>
          </p:cNvPicPr>
          <p:nvPr/>
        </p:nvPicPr>
        <p:blipFill>
          <a:blip r:embed="rId4"/>
          <a:stretch>
            <a:fillRect/>
          </a:stretch>
        </p:blipFill>
        <p:spPr>
          <a:xfrm>
            <a:off x="8054901" y="160424"/>
            <a:ext cx="1015707" cy="345492"/>
          </a:xfrm>
          <a:prstGeom prst="rect">
            <a:avLst/>
          </a:prstGeom>
        </p:spPr>
      </p:pic>
      <p:pic>
        <p:nvPicPr>
          <p:cNvPr id="12" name="Picture 11" descr="JUIT Office Photos | Glassdoor">
            <a:extLst>
              <a:ext uri="{FF2B5EF4-FFF2-40B4-BE49-F238E27FC236}">
                <a16:creationId xmlns:a16="http://schemas.microsoft.com/office/drawing/2014/main" id="{7647374D-C05A-F866-81A8-19ED5262B840}"/>
              </a:ext>
            </a:extLst>
          </p:cNvPr>
          <p:cNvPicPr>
            <a:picLocks noChangeAspect="1" noChangeArrowheads="1"/>
          </p:cNvPicPr>
          <p:nvPr/>
        </p:nvPicPr>
        <p:blipFill>
          <a:blip r:embed="rId5" cstate="print"/>
          <a:srcRect/>
          <a:stretch>
            <a:fillRect/>
          </a:stretch>
        </p:blipFill>
        <p:spPr bwMode="auto">
          <a:xfrm>
            <a:off x="11017" y="93342"/>
            <a:ext cx="815248" cy="679009"/>
          </a:xfrm>
          <a:prstGeom prst="rect">
            <a:avLst/>
          </a:prstGeom>
          <a:noFill/>
        </p:spPr>
      </p:pic>
      <p:sp>
        <p:nvSpPr>
          <p:cNvPr id="16" name="Rectangle 2">
            <a:extLst>
              <a:ext uri="{FF2B5EF4-FFF2-40B4-BE49-F238E27FC236}">
                <a16:creationId xmlns:a16="http://schemas.microsoft.com/office/drawing/2014/main" id="{D3183502-6B06-F74B-C6CC-B991D025BCB0}"/>
              </a:ext>
            </a:extLst>
          </p:cNvPr>
          <p:cNvSpPr txBox="1">
            <a:spLocks noChangeArrowheads="1"/>
          </p:cNvSpPr>
          <p:nvPr/>
        </p:nvSpPr>
        <p:spPr bwMode="auto">
          <a:xfrm>
            <a:off x="0" y="3401210"/>
            <a:ext cx="9144000" cy="759871"/>
          </a:xfrm>
          <a:prstGeom prst="rect">
            <a:avLst/>
          </a:prstGeom>
          <a:solidFill>
            <a:srgbClr val="0037A4"/>
          </a:solidFill>
          <a:ln w="19050">
            <a:solidFill>
              <a:schemeClr val="bg1"/>
            </a:solidFill>
            <a:miter lim="800000"/>
            <a:headEnd/>
            <a:tailEnd/>
          </a:ln>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3200" b="1">
                <a:solidFill>
                  <a:schemeClr val="bg1"/>
                </a:solidFill>
                <a:latin typeface="+mn-lt"/>
                <a:ea typeface="MS PGothic" panose="020B0600070205080204" pitchFamily="34" charset="-128"/>
                <a:cs typeface="ＭＳ Ｐゴシック" charset="-128"/>
              </a:defRPr>
            </a:lvl1pPr>
            <a:lvl2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lnSpc>
                <a:spcPct val="150000"/>
              </a:lnSpc>
            </a:pPr>
            <a:r>
              <a:rPr lang="en-US" altLang="en-US" sz="1700" kern="0">
                <a:cs typeface="Tahoma" panose="020B0604030504040204" pitchFamily="34" charset="0"/>
              </a:rPr>
              <a:t>VigilEyeX : An AI-powered system for real-time monitoring and ensuring public safety</a:t>
            </a:r>
            <a:endParaRPr lang="en-US" altLang="en-US" sz="1700" kern="0" dirty="0">
              <a:cs typeface="Tahoma" panose="020B0604030504040204" pitchFamily="34" charset="0"/>
            </a:endParaRPr>
          </a:p>
        </p:txBody>
      </p:sp>
      <p:sp>
        <p:nvSpPr>
          <p:cNvPr id="17" name="TextBox 16">
            <a:extLst>
              <a:ext uri="{FF2B5EF4-FFF2-40B4-BE49-F238E27FC236}">
                <a16:creationId xmlns:a16="http://schemas.microsoft.com/office/drawing/2014/main" id="{DF1487B3-335E-5518-86DE-775FDE16AED7}"/>
              </a:ext>
            </a:extLst>
          </p:cNvPr>
          <p:cNvSpPr txBox="1"/>
          <p:nvPr/>
        </p:nvSpPr>
        <p:spPr>
          <a:xfrm>
            <a:off x="517798" y="4465555"/>
            <a:ext cx="3620582" cy="2188933"/>
          </a:xfrm>
          <a:prstGeom prst="rect">
            <a:avLst/>
          </a:prstGeom>
          <a:noFill/>
        </p:spPr>
        <p:txBody>
          <a:bodyPr wrap="square" rtlCol="0">
            <a:spAutoFit/>
          </a:bodyPr>
          <a:lstStyle/>
          <a:p>
            <a:r>
              <a:rPr lang="en-US" sz="1600" b="1" dirty="0">
                <a:latin typeface="Helvetica" pitchFamily="2" charset="0"/>
                <a:ea typeface="Palatino" pitchFamily="2" charset="77"/>
                <a:cs typeface="Times New Roman" panose="02020603050405020304" pitchFamily="18" charset="0"/>
              </a:rPr>
              <a:t>Group No.: 57</a:t>
            </a:r>
          </a:p>
          <a:p>
            <a:endParaRPr lang="en-IN" sz="1600" dirty="0">
              <a:latin typeface="Helvetica" pitchFamily="2" charset="0"/>
              <a:ea typeface="Palatino" pitchFamily="2" charset="77"/>
              <a:cs typeface="Times New Roman" panose="02020603050405020304" pitchFamily="18" charset="0"/>
            </a:endParaRPr>
          </a:p>
          <a:p>
            <a:pPr>
              <a:lnSpc>
                <a:spcPct val="114000"/>
              </a:lnSpc>
            </a:pPr>
            <a:r>
              <a:rPr lang="en-IN" sz="1600" b="1" dirty="0">
                <a:latin typeface="Helvetica" pitchFamily="2" charset="0"/>
                <a:ea typeface="Palatino" pitchFamily="2" charset="77"/>
                <a:cs typeface="Times New Roman" panose="02020603050405020304" pitchFamily="18" charset="0"/>
              </a:rPr>
              <a:t>Team Member (s)</a:t>
            </a:r>
            <a:endParaRPr lang="en-US" sz="1600" b="1" dirty="0">
              <a:latin typeface="Helvetica" pitchFamily="2" charset="0"/>
              <a:ea typeface="Palatino" pitchFamily="2" charset="77"/>
              <a:cs typeface="Times New Roman" pitchFamily="18" charset="0"/>
            </a:endParaRPr>
          </a:p>
          <a:p>
            <a:pPr marL="285750" indent="-285750">
              <a:lnSpc>
                <a:spcPct val="125000"/>
              </a:lnSpc>
              <a:spcBef>
                <a:spcPts val="1200"/>
              </a:spcBef>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Aayush Sharma (211193)</a:t>
            </a:r>
          </a:p>
          <a:p>
            <a:pPr marL="285750" indent="-285750">
              <a:lnSpc>
                <a:spcPct val="125000"/>
              </a:lnSpc>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Parth Sharma (211106)</a:t>
            </a:r>
          </a:p>
          <a:p>
            <a:pPr marL="285750" indent="-285750">
              <a:lnSpc>
                <a:spcPct val="125000"/>
              </a:lnSpc>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Aditya Singh (211194)</a:t>
            </a:r>
          </a:p>
          <a:p>
            <a:pPr algn="ctr"/>
            <a:endParaRPr lang="en-US" sz="1600" dirty="0">
              <a:latin typeface="Helvetica" pitchFamily="2" charset="0"/>
              <a:ea typeface="Palatino" pitchFamily="2" charset="77"/>
              <a:cs typeface="Times New Roman" pitchFamily="18" charset="0"/>
            </a:endParaRPr>
          </a:p>
        </p:txBody>
      </p:sp>
      <p:sp>
        <p:nvSpPr>
          <p:cNvPr id="18" name="TextBox 17">
            <a:extLst>
              <a:ext uri="{FF2B5EF4-FFF2-40B4-BE49-F238E27FC236}">
                <a16:creationId xmlns:a16="http://schemas.microsoft.com/office/drawing/2014/main" id="{75795C84-EDF8-69C3-3E7A-1952F87EC904}"/>
              </a:ext>
            </a:extLst>
          </p:cNvPr>
          <p:cNvSpPr txBox="1"/>
          <p:nvPr/>
        </p:nvSpPr>
        <p:spPr>
          <a:xfrm>
            <a:off x="4674743" y="4369495"/>
            <a:ext cx="4332400" cy="1610762"/>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Supervisor (s)</a:t>
            </a:r>
          </a:p>
          <a:p>
            <a:pPr marL="342900" indent="-342900">
              <a:lnSpc>
                <a:spcPct val="125000"/>
              </a:lnSpc>
              <a:spcBef>
                <a:spcPts val="1200"/>
              </a:spcBef>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Name: Dr. Rakesh Kanji</a:t>
            </a:r>
          </a:p>
          <a:p>
            <a:pPr marL="357188">
              <a:lnSpc>
                <a:spcPct val="125000"/>
              </a:lnSpc>
            </a:pPr>
            <a:r>
              <a:rPr lang="en-US" sz="1500" dirty="0">
                <a:latin typeface="Tahoma" panose="020B0604030504040204" pitchFamily="34" charset="0"/>
                <a:ea typeface="Tahoma" panose="020B0604030504040204" pitchFamily="34" charset="0"/>
                <a:cs typeface="Tahoma" panose="020B0604030504040204" pitchFamily="34" charset="0"/>
              </a:rPr>
              <a:t>Designation: Assistant Professor(SG)</a:t>
            </a:r>
          </a:p>
          <a:p>
            <a:pPr marL="357188">
              <a:lnSpc>
                <a:spcPct val="125000"/>
              </a:lnSpc>
            </a:pPr>
            <a:r>
              <a:rPr lang="en-US" sz="1500" dirty="0">
                <a:latin typeface="Tahoma" panose="020B0604030504040204" pitchFamily="34" charset="0"/>
                <a:ea typeface="Tahoma" panose="020B0604030504040204" pitchFamily="34" charset="0"/>
                <a:cs typeface="Tahoma" panose="020B0604030504040204" pitchFamily="34" charset="0"/>
              </a:rPr>
              <a:t>Department: Computer Science</a:t>
            </a:r>
          </a:p>
          <a:p>
            <a:pPr marL="357188">
              <a:lnSpc>
                <a:spcPct val="114000"/>
              </a:lnSpc>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a:t>
            </a:r>
            <a:endParaRPr lang="en-US" dirty="0"/>
          </a:p>
        </p:txBody>
      </p:sp>
      <p:sp>
        <p:nvSpPr>
          <p:cNvPr id="3" name="Content Placeholder 2">
            <a:extLst>
              <a:ext uri="{FF2B5EF4-FFF2-40B4-BE49-F238E27FC236}">
                <a16:creationId xmlns:a16="http://schemas.microsoft.com/office/drawing/2014/main" id="{05CB4684-E2AC-847D-A485-4883AA201791}"/>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lvl="0" indent="0">
              <a:buClr>
                <a:srgbClr val="000000"/>
              </a:buClr>
              <a:buNone/>
            </a:pPr>
            <a:r>
              <a:rPr lang="en-IN" b="1" dirty="0">
                <a:solidFill>
                  <a:srgbClr val="000000"/>
                </a:solidFill>
                <a:ea typeface="Palatino" pitchFamily="2" charset="77"/>
              </a:rPr>
              <a:t>1) Phase 1: </a:t>
            </a:r>
            <a:r>
              <a:rPr lang="en-IN" dirty="0">
                <a:solidFill>
                  <a:srgbClr val="000000"/>
                </a:solidFill>
                <a:ea typeface="Palatino" pitchFamily="2" charset="77"/>
              </a:rPr>
              <a:t>Model Training</a:t>
            </a:r>
            <a:endParaRPr kumimoji="1" lang="en-IN" sz="1800" b="0" i="0" u="none" strike="noStrike" kern="1200" cap="none" spc="0" normalizeH="0" baseline="0" noProof="0" dirty="0">
              <a:ln>
                <a:noFill/>
              </a:ln>
              <a:solidFill>
                <a:srgbClr val="000000"/>
              </a:solidFill>
              <a:effectLst/>
              <a:uLnTx/>
              <a:uFillTx/>
              <a:latin typeface="Helvetica" pitchFamily="2" charset="0"/>
              <a:ea typeface="Palatino" pitchFamily="2" charset="77"/>
              <a:cs typeface="Tahoma" panose="020B0604030504040204" pitchFamily="34" charset="0"/>
            </a:endParaRPr>
          </a:p>
        </p:txBody>
      </p:sp>
      <p:pic>
        <p:nvPicPr>
          <p:cNvPr id="5" name="Picture 4">
            <a:extLst>
              <a:ext uri="{FF2B5EF4-FFF2-40B4-BE49-F238E27FC236}">
                <a16:creationId xmlns:a16="http://schemas.microsoft.com/office/drawing/2014/main" id="{E596389D-5E51-72A7-9B6C-5BACA68C0AD9}"/>
              </a:ext>
            </a:extLst>
          </p:cNvPr>
          <p:cNvPicPr>
            <a:picLocks noChangeAspect="1"/>
          </p:cNvPicPr>
          <p:nvPr/>
        </p:nvPicPr>
        <p:blipFill>
          <a:blip r:embed="rId2"/>
          <a:srcRect r="6748"/>
          <a:stretch/>
        </p:blipFill>
        <p:spPr>
          <a:xfrm>
            <a:off x="242836" y="1409699"/>
            <a:ext cx="4474637" cy="4038601"/>
          </a:xfrm>
          <a:prstGeom prst="rect">
            <a:avLst/>
          </a:prstGeom>
        </p:spPr>
      </p:pic>
      <p:pic>
        <p:nvPicPr>
          <p:cNvPr id="6" name="Picture 6">
            <a:extLst>
              <a:ext uri="{FF2B5EF4-FFF2-40B4-BE49-F238E27FC236}">
                <a16:creationId xmlns:a16="http://schemas.microsoft.com/office/drawing/2014/main" id="{D4577819-27A5-EBD1-BB82-611B17AB4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192" y="1409699"/>
            <a:ext cx="4109262" cy="40386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6B0CA3-A0E4-DC28-4639-804D5FEC396B}"/>
              </a:ext>
            </a:extLst>
          </p:cNvPr>
          <p:cNvSpPr txBox="1"/>
          <p:nvPr/>
        </p:nvSpPr>
        <p:spPr>
          <a:xfrm>
            <a:off x="4883192" y="5674346"/>
            <a:ext cx="4572000" cy="338554"/>
          </a:xfrm>
          <a:prstGeom prst="rect">
            <a:avLst/>
          </a:prstGeom>
          <a:noFill/>
        </p:spPr>
        <p:txBody>
          <a:bodyPr wrap="square">
            <a:spAutoFit/>
          </a:bodyPr>
          <a:lstStyle/>
          <a:p>
            <a:r>
              <a:rPr lang="en-US" sz="1600" dirty="0">
                <a:latin typeface="Palatino Linotype" panose="02040502050505030304" pitchFamily="18" charset="0"/>
              </a:rPr>
              <a:t>Figure. 5 : Violence Detection System Output</a:t>
            </a:r>
          </a:p>
        </p:txBody>
      </p:sp>
      <p:sp>
        <p:nvSpPr>
          <p:cNvPr id="8" name="TextBox 7">
            <a:extLst>
              <a:ext uri="{FF2B5EF4-FFF2-40B4-BE49-F238E27FC236}">
                <a16:creationId xmlns:a16="http://schemas.microsoft.com/office/drawing/2014/main" id="{D6079F7B-F920-790F-5BD3-ACEA64266582}"/>
              </a:ext>
            </a:extLst>
          </p:cNvPr>
          <p:cNvSpPr txBox="1"/>
          <p:nvPr/>
        </p:nvSpPr>
        <p:spPr>
          <a:xfrm>
            <a:off x="366686" y="5674346"/>
            <a:ext cx="4572000" cy="338554"/>
          </a:xfrm>
          <a:prstGeom prst="rect">
            <a:avLst/>
          </a:prstGeom>
          <a:noFill/>
        </p:spPr>
        <p:txBody>
          <a:bodyPr wrap="square">
            <a:spAutoFit/>
          </a:bodyPr>
          <a:lstStyle/>
          <a:p>
            <a:r>
              <a:rPr lang="en-US" sz="1600" dirty="0">
                <a:latin typeface="Palatino Linotype" panose="02040502050505030304" pitchFamily="18" charset="0"/>
              </a:rPr>
              <a:t>Figure. 4 : Violence Detection System Code</a:t>
            </a:r>
          </a:p>
        </p:txBody>
      </p:sp>
    </p:spTree>
    <p:extLst>
      <p:ext uri="{BB962C8B-B14F-4D97-AF65-F5344CB8AC3E}">
        <p14:creationId xmlns:p14="http://schemas.microsoft.com/office/powerpoint/2010/main" val="3486653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pic>
        <p:nvPicPr>
          <p:cNvPr id="3" name="Picture 2">
            <a:extLst>
              <a:ext uri="{FF2B5EF4-FFF2-40B4-BE49-F238E27FC236}">
                <a16:creationId xmlns:a16="http://schemas.microsoft.com/office/drawing/2014/main" id="{67B079E2-3143-4F6D-1A02-E1DBB15E1FA4}"/>
              </a:ext>
            </a:extLst>
          </p:cNvPr>
          <p:cNvPicPr>
            <a:picLocks noChangeAspect="1"/>
          </p:cNvPicPr>
          <p:nvPr/>
        </p:nvPicPr>
        <p:blipFill>
          <a:blip r:embed="rId2"/>
          <a:stretch>
            <a:fillRect/>
          </a:stretch>
        </p:blipFill>
        <p:spPr>
          <a:xfrm>
            <a:off x="189496" y="1101085"/>
            <a:ext cx="4673905" cy="1593510"/>
          </a:xfrm>
          <a:prstGeom prst="rect">
            <a:avLst/>
          </a:prstGeom>
        </p:spPr>
      </p:pic>
      <p:pic>
        <p:nvPicPr>
          <p:cNvPr id="5" name="Picture 4">
            <a:extLst>
              <a:ext uri="{FF2B5EF4-FFF2-40B4-BE49-F238E27FC236}">
                <a16:creationId xmlns:a16="http://schemas.microsoft.com/office/drawing/2014/main" id="{C62875A1-E87E-CAC0-5E7D-BBD930CCA91D}"/>
              </a:ext>
            </a:extLst>
          </p:cNvPr>
          <p:cNvPicPr>
            <a:picLocks noChangeAspect="1"/>
          </p:cNvPicPr>
          <p:nvPr/>
        </p:nvPicPr>
        <p:blipFill>
          <a:blip r:embed="rId3"/>
          <a:srcRect t="2088" r="26425"/>
          <a:stretch/>
        </p:blipFill>
        <p:spPr>
          <a:xfrm>
            <a:off x="189496" y="2694595"/>
            <a:ext cx="4673906" cy="3565955"/>
          </a:xfrm>
          <a:prstGeom prst="rect">
            <a:avLst/>
          </a:prstGeom>
        </p:spPr>
      </p:pic>
      <p:pic>
        <p:nvPicPr>
          <p:cNvPr id="6" name="Picture 5">
            <a:extLst>
              <a:ext uri="{FF2B5EF4-FFF2-40B4-BE49-F238E27FC236}">
                <a16:creationId xmlns:a16="http://schemas.microsoft.com/office/drawing/2014/main" id="{C80C418B-E171-72F5-45DC-F4EA14D27830}"/>
              </a:ext>
            </a:extLst>
          </p:cNvPr>
          <p:cNvPicPr>
            <a:picLocks noChangeAspect="1"/>
          </p:cNvPicPr>
          <p:nvPr/>
        </p:nvPicPr>
        <p:blipFill>
          <a:blip r:embed="rId4"/>
          <a:srcRect l="2587" r="3991"/>
          <a:stretch/>
        </p:blipFill>
        <p:spPr>
          <a:xfrm>
            <a:off x="4975779" y="1101085"/>
            <a:ext cx="4058053" cy="5159465"/>
          </a:xfrm>
          <a:prstGeom prst="rect">
            <a:avLst/>
          </a:prstGeom>
        </p:spPr>
      </p:pic>
      <p:sp>
        <p:nvSpPr>
          <p:cNvPr id="7" name="TextBox 6">
            <a:extLst>
              <a:ext uri="{FF2B5EF4-FFF2-40B4-BE49-F238E27FC236}">
                <a16:creationId xmlns:a16="http://schemas.microsoft.com/office/drawing/2014/main" id="{CF0E8B34-CC3A-D263-503E-3979D811B033}"/>
              </a:ext>
            </a:extLst>
          </p:cNvPr>
          <p:cNvSpPr txBox="1"/>
          <p:nvPr/>
        </p:nvSpPr>
        <p:spPr>
          <a:xfrm>
            <a:off x="77118" y="691910"/>
            <a:ext cx="4813160" cy="369332"/>
          </a:xfrm>
          <a:prstGeom prst="rect">
            <a:avLst/>
          </a:prstGeom>
          <a:noFill/>
        </p:spPr>
        <p:txBody>
          <a:bodyPr wrap="square">
            <a:spAutoFit/>
          </a:bodyPr>
          <a:lstStyle/>
          <a:p>
            <a:pPr marL="95250" lvl="0" indent="0">
              <a:buClr>
                <a:srgbClr val="000000"/>
              </a:buClr>
              <a:buNone/>
            </a:pPr>
            <a:r>
              <a:rPr lang="en-IN" b="1" dirty="0">
                <a:solidFill>
                  <a:srgbClr val="000000"/>
                </a:solidFill>
                <a:latin typeface="+mn-lt"/>
                <a:ea typeface="Palatino" pitchFamily="2" charset="77"/>
              </a:rPr>
              <a:t>2) Phase 2: </a:t>
            </a:r>
            <a:r>
              <a:rPr lang="en-IN" dirty="0">
                <a:solidFill>
                  <a:srgbClr val="000000"/>
                </a:solidFill>
                <a:latin typeface="+mn-lt"/>
                <a:ea typeface="Palatino" pitchFamily="2" charset="77"/>
              </a:rPr>
              <a:t>Model Training</a:t>
            </a:r>
            <a:endParaRPr kumimoji="1" lang="en-IN" sz="1800" b="0" i="0" u="none" strike="noStrike" kern="1200" cap="none" spc="0" normalizeH="0" baseline="0" noProof="0" dirty="0">
              <a:ln>
                <a:noFill/>
              </a:ln>
              <a:solidFill>
                <a:srgbClr val="000000"/>
              </a:solidFill>
              <a:effectLst/>
              <a:uLnTx/>
              <a:uFillTx/>
              <a:latin typeface="+mn-lt"/>
              <a:ea typeface="Palatino" pitchFamily="2" charset="77"/>
              <a:cs typeface="Tahoma" panose="020B0604030504040204" pitchFamily="34" charset="0"/>
            </a:endParaRPr>
          </a:p>
        </p:txBody>
      </p:sp>
      <p:sp>
        <p:nvSpPr>
          <p:cNvPr id="8" name="TextBox 7">
            <a:extLst>
              <a:ext uri="{FF2B5EF4-FFF2-40B4-BE49-F238E27FC236}">
                <a16:creationId xmlns:a16="http://schemas.microsoft.com/office/drawing/2014/main" id="{B2AECC5F-7966-BC1E-1FDA-7FE28F660564}"/>
              </a:ext>
            </a:extLst>
          </p:cNvPr>
          <p:cNvSpPr txBox="1"/>
          <p:nvPr/>
        </p:nvSpPr>
        <p:spPr>
          <a:xfrm>
            <a:off x="5051100" y="6260550"/>
            <a:ext cx="4572000" cy="338554"/>
          </a:xfrm>
          <a:prstGeom prst="rect">
            <a:avLst/>
          </a:prstGeom>
          <a:noFill/>
        </p:spPr>
        <p:txBody>
          <a:bodyPr wrap="square">
            <a:spAutoFit/>
          </a:bodyPr>
          <a:lstStyle/>
          <a:p>
            <a:r>
              <a:rPr lang="en-US" sz="1600" dirty="0">
                <a:latin typeface="Palatino Linotype" panose="02040502050505030304" pitchFamily="18" charset="0"/>
              </a:rPr>
              <a:t>Figure. 7 : Violence Alert System Output</a:t>
            </a:r>
          </a:p>
        </p:txBody>
      </p:sp>
      <p:sp>
        <p:nvSpPr>
          <p:cNvPr id="9" name="TextBox 8">
            <a:extLst>
              <a:ext uri="{FF2B5EF4-FFF2-40B4-BE49-F238E27FC236}">
                <a16:creationId xmlns:a16="http://schemas.microsoft.com/office/drawing/2014/main" id="{53A1229A-ED5F-CA59-EC2B-57158E66E9F3}"/>
              </a:ext>
            </a:extLst>
          </p:cNvPr>
          <p:cNvSpPr txBox="1"/>
          <p:nvPr/>
        </p:nvSpPr>
        <p:spPr>
          <a:xfrm>
            <a:off x="666386" y="6260550"/>
            <a:ext cx="4572000" cy="338554"/>
          </a:xfrm>
          <a:prstGeom prst="rect">
            <a:avLst/>
          </a:prstGeom>
          <a:noFill/>
        </p:spPr>
        <p:txBody>
          <a:bodyPr wrap="square">
            <a:spAutoFit/>
          </a:bodyPr>
          <a:lstStyle/>
          <a:p>
            <a:r>
              <a:rPr lang="en-US" sz="1600" dirty="0">
                <a:latin typeface="Palatino Linotype" panose="02040502050505030304" pitchFamily="18" charset="0"/>
              </a:rPr>
              <a:t>Figure. 6 : Violence Alert System Code</a:t>
            </a:r>
          </a:p>
        </p:txBody>
      </p:sp>
    </p:spTree>
    <p:extLst>
      <p:ext uri="{BB962C8B-B14F-4D97-AF65-F5344CB8AC3E}">
        <p14:creationId xmlns:p14="http://schemas.microsoft.com/office/powerpoint/2010/main" val="15880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3" name="Content Placeholder 2">
            <a:extLst>
              <a:ext uri="{FF2B5EF4-FFF2-40B4-BE49-F238E27FC236}">
                <a16:creationId xmlns:a16="http://schemas.microsoft.com/office/drawing/2014/main" id="{1E795CE0-F74C-C2E9-836F-E36D8A975D2A}"/>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lvl="0" indent="0">
              <a:buClr>
                <a:srgbClr val="000000"/>
              </a:buClr>
              <a:buNone/>
            </a:pPr>
            <a:r>
              <a:rPr lang="en-IN" b="1" dirty="0">
                <a:solidFill>
                  <a:srgbClr val="000000"/>
                </a:solidFill>
                <a:ea typeface="Palatino" pitchFamily="2" charset="77"/>
              </a:rPr>
              <a:t>3) Phase 3: </a:t>
            </a:r>
            <a:r>
              <a:rPr lang="en-IN" spc="-10" dirty="0"/>
              <a:t>Image Enhancement and Face Detection</a:t>
            </a:r>
            <a:endParaRPr lang="en-IN" dirty="0">
              <a:solidFill>
                <a:srgbClr val="000000"/>
              </a:solidFill>
              <a:ea typeface="Palatino" pitchFamily="2" charset="77"/>
            </a:endParaRPr>
          </a:p>
        </p:txBody>
      </p:sp>
      <p:pic>
        <p:nvPicPr>
          <p:cNvPr id="5" name="Picture 4">
            <a:extLst>
              <a:ext uri="{FF2B5EF4-FFF2-40B4-BE49-F238E27FC236}">
                <a16:creationId xmlns:a16="http://schemas.microsoft.com/office/drawing/2014/main" id="{F1DA8B19-270B-B783-6577-60A9051372DA}"/>
              </a:ext>
            </a:extLst>
          </p:cNvPr>
          <p:cNvPicPr>
            <a:picLocks noChangeAspect="1"/>
          </p:cNvPicPr>
          <p:nvPr/>
        </p:nvPicPr>
        <p:blipFill rotWithShape="1">
          <a:blip r:embed="rId2"/>
          <a:srcRect r="1666"/>
          <a:stretch/>
        </p:blipFill>
        <p:spPr>
          <a:xfrm>
            <a:off x="278354" y="3245617"/>
            <a:ext cx="4496190" cy="2761701"/>
          </a:xfrm>
          <a:prstGeom prst="rect">
            <a:avLst/>
          </a:prstGeom>
        </p:spPr>
      </p:pic>
      <p:pic>
        <p:nvPicPr>
          <p:cNvPr id="6" name="Picture 5">
            <a:extLst>
              <a:ext uri="{FF2B5EF4-FFF2-40B4-BE49-F238E27FC236}">
                <a16:creationId xmlns:a16="http://schemas.microsoft.com/office/drawing/2014/main" id="{300F188B-B3ED-E37B-3E59-2DF8BFEE2D7D}"/>
              </a:ext>
            </a:extLst>
          </p:cNvPr>
          <p:cNvPicPr>
            <a:picLocks noChangeAspect="1"/>
          </p:cNvPicPr>
          <p:nvPr/>
        </p:nvPicPr>
        <p:blipFill>
          <a:blip r:embed="rId3"/>
          <a:stretch>
            <a:fillRect/>
          </a:stretch>
        </p:blipFill>
        <p:spPr>
          <a:xfrm>
            <a:off x="278354" y="1262385"/>
            <a:ext cx="4496190" cy="1984702"/>
          </a:xfrm>
          <a:prstGeom prst="rect">
            <a:avLst/>
          </a:prstGeom>
        </p:spPr>
      </p:pic>
      <p:pic>
        <p:nvPicPr>
          <p:cNvPr id="7" name="Picture 6">
            <a:extLst>
              <a:ext uri="{FF2B5EF4-FFF2-40B4-BE49-F238E27FC236}">
                <a16:creationId xmlns:a16="http://schemas.microsoft.com/office/drawing/2014/main" id="{CD76ACC7-19B1-54B8-D370-A9CAAE473A1D}"/>
              </a:ext>
            </a:extLst>
          </p:cNvPr>
          <p:cNvPicPr>
            <a:picLocks noChangeAspect="1"/>
          </p:cNvPicPr>
          <p:nvPr/>
        </p:nvPicPr>
        <p:blipFill rotWithShape="1">
          <a:blip r:embed="rId4"/>
          <a:srcRect r="6020"/>
          <a:stretch/>
        </p:blipFill>
        <p:spPr>
          <a:xfrm>
            <a:off x="5097709" y="3511901"/>
            <a:ext cx="3815129" cy="2510526"/>
          </a:xfrm>
          <a:prstGeom prst="rect">
            <a:avLst/>
          </a:prstGeom>
        </p:spPr>
      </p:pic>
      <p:pic>
        <p:nvPicPr>
          <p:cNvPr id="8" name="Picture 7">
            <a:extLst>
              <a:ext uri="{FF2B5EF4-FFF2-40B4-BE49-F238E27FC236}">
                <a16:creationId xmlns:a16="http://schemas.microsoft.com/office/drawing/2014/main" id="{E61C1778-0D13-477B-0F3A-37E5DFFD009A}"/>
              </a:ext>
            </a:extLst>
          </p:cNvPr>
          <p:cNvPicPr>
            <a:picLocks noChangeAspect="1"/>
          </p:cNvPicPr>
          <p:nvPr/>
        </p:nvPicPr>
        <p:blipFill rotWithShape="1">
          <a:blip r:embed="rId5"/>
          <a:srcRect r="3981"/>
          <a:stretch/>
        </p:blipFill>
        <p:spPr>
          <a:xfrm>
            <a:off x="5097240" y="1341703"/>
            <a:ext cx="3815129" cy="2170198"/>
          </a:xfrm>
          <a:prstGeom prst="rect">
            <a:avLst/>
          </a:prstGeom>
        </p:spPr>
      </p:pic>
      <p:sp>
        <p:nvSpPr>
          <p:cNvPr id="9" name="TextBox 8">
            <a:extLst>
              <a:ext uri="{FF2B5EF4-FFF2-40B4-BE49-F238E27FC236}">
                <a16:creationId xmlns:a16="http://schemas.microsoft.com/office/drawing/2014/main" id="{B8E0D131-125E-9D3C-6892-09AEE9843A3E}"/>
              </a:ext>
            </a:extLst>
          </p:cNvPr>
          <p:cNvSpPr txBox="1"/>
          <p:nvPr/>
        </p:nvSpPr>
        <p:spPr>
          <a:xfrm>
            <a:off x="5097241" y="6068479"/>
            <a:ext cx="3815129" cy="584775"/>
          </a:xfrm>
          <a:prstGeom prst="rect">
            <a:avLst/>
          </a:prstGeom>
          <a:noFill/>
        </p:spPr>
        <p:txBody>
          <a:bodyPr wrap="square">
            <a:spAutoFit/>
          </a:bodyPr>
          <a:lstStyle/>
          <a:p>
            <a:r>
              <a:rPr lang="en-US" sz="1600" dirty="0">
                <a:latin typeface="Palatino Linotype" panose="02040502050505030304" pitchFamily="18" charset="0"/>
              </a:rPr>
              <a:t>Figure. 9 : Image Enhancement and Face Detection Output</a:t>
            </a:r>
            <a:endParaRPr lang="en-IN" sz="1600" dirty="0">
              <a:latin typeface="Palatino Linotype" panose="02040502050505030304" pitchFamily="18" charset="0"/>
            </a:endParaRPr>
          </a:p>
        </p:txBody>
      </p:sp>
      <p:sp>
        <p:nvSpPr>
          <p:cNvPr id="4" name="TextBox 3">
            <a:extLst>
              <a:ext uri="{FF2B5EF4-FFF2-40B4-BE49-F238E27FC236}">
                <a16:creationId xmlns:a16="http://schemas.microsoft.com/office/drawing/2014/main" id="{EB5ED657-246A-B714-055F-25D59D67500A}"/>
              </a:ext>
            </a:extLst>
          </p:cNvPr>
          <p:cNvSpPr txBox="1"/>
          <p:nvPr/>
        </p:nvSpPr>
        <p:spPr>
          <a:xfrm>
            <a:off x="110168" y="6087006"/>
            <a:ext cx="4865611" cy="584775"/>
          </a:xfrm>
          <a:prstGeom prst="rect">
            <a:avLst/>
          </a:prstGeom>
          <a:noFill/>
        </p:spPr>
        <p:txBody>
          <a:bodyPr wrap="square">
            <a:spAutoFit/>
          </a:bodyPr>
          <a:lstStyle/>
          <a:p>
            <a:r>
              <a:rPr lang="en-US" sz="1600" dirty="0">
                <a:latin typeface="Palatino Linotype" panose="02040502050505030304" pitchFamily="18" charset="0"/>
              </a:rPr>
              <a:t>Figure. 8 : Image Enhancement and Face Detection Code</a:t>
            </a:r>
          </a:p>
        </p:txBody>
      </p:sp>
    </p:spTree>
    <p:extLst>
      <p:ext uri="{BB962C8B-B14F-4D97-AF65-F5344CB8AC3E}">
        <p14:creationId xmlns:p14="http://schemas.microsoft.com/office/powerpoint/2010/main" val="24140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a:t>
            </a:r>
            <a:endParaRPr lang="en-US" dirty="0"/>
          </a:p>
        </p:txBody>
      </p:sp>
      <p:pic>
        <p:nvPicPr>
          <p:cNvPr id="3" name="Picture 2">
            <a:extLst>
              <a:ext uri="{FF2B5EF4-FFF2-40B4-BE49-F238E27FC236}">
                <a16:creationId xmlns:a16="http://schemas.microsoft.com/office/drawing/2014/main" id="{1810DB3D-43FE-89E3-40EA-807BF95CC1D8}"/>
              </a:ext>
            </a:extLst>
          </p:cNvPr>
          <p:cNvPicPr>
            <a:picLocks noChangeAspect="1"/>
          </p:cNvPicPr>
          <p:nvPr/>
        </p:nvPicPr>
        <p:blipFill rotWithShape="1">
          <a:blip r:embed="rId2"/>
          <a:srcRect r="17888"/>
          <a:stretch/>
        </p:blipFill>
        <p:spPr>
          <a:xfrm>
            <a:off x="2667000" y="990932"/>
            <a:ext cx="4495800" cy="5185908"/>
          </a:xfrm>
          <a:prstGeom prst="rect">
            <a:avLst/>
          </a:prstGeom>
        </p:spPr>
      </p:pic>
      <p:sp>
        <p:nvSpPr>
          <p:cNvPr id="5" name="TextBox 4">
            <a:extLst>
              <a:ext uri="{FF2B5EF4-FFF2-40B4-BE49-F238E27FC236}">
                <a16:creationId xmlns:a16="http://schemas.microsoft.com/office/drawing/2014/main" id="{8A1B8504-2B48-9508-9913-D0CD3F11D81E}"/>
              </a:ext>
            </a:extLst>
          </p:cNvPr>
          <p:cNvSpPr txBox="1"/>
          <p:nvPr/>
        </p:nvSpPr>
        <p:spPr>
          <a:xfrm>
            <a:off x="2421173" y="6163895"/>
            <a:ext cx="5186265" cy="338554"/>
          </a:xfrm>
          <a:prstGeom prst="rect">
            <a:avLst/>
          </a:prstGeom>
          <a:noFill/>
        </p:spPr>
        <p:txBody>
          <a:bodyPr wrap="square">
            <a:spAutoFit/>
          </a:bodyPr>
          <a:lstStyle/>
          <a:p>
            <a:r>
              <a:rPr lang="en-US" sz="1600" dirty="0">
                <a:latin typeface="Palatino Linotype" panose="02040502050505030304" pitchFamily="18" charset="0"/>
              </a:rPr>
              <a:t>Figure. 10 : Accuracy and Error of the training set</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34529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pic>
        <p:nvPicPr>
          <p:cNvPr id="3" name="Picture 2">
            <a:extLst>
              <a:ext uri="{FF2B5EF4-FFF2-40B4-BE49-F238E27FC236}">
                <a16:creationId xmlns:a16="http://schemas.microsoft.com/office/drawing/2014/main" id="{8376DA1E-7032-8AEA-97F7-3BAC310238FC}"/>
              </a:ext>
            </a:extLst>
          </p:cNvPr>
          <p:cNvPicPr>
            <a:picLocks noChangeAspect="1"/>
          </p:cNvPicPr>
          <p:nvPr/>
        </p:nvPicPr>
        <p:blipFill>
          <a:blip r:embed="rId2"/>
          <a:stretch>
            <a:fillRect/>
          </a:stretch>
        </p:blipFill>
        <p:spPr>
          <a:xfrm>
            <a:off x="2471057" y="1161853"/>
            <a:ext cx="4724809" cy="4534293"/>
          </a:xfrm>
          <a:prstGeom prst="rect">
            <a:avLst/>
          </a:prstGeom>
        </p:spPr>
      </p:pic>
      <p:sp>
        <p:nvSpPr>
          <p:cNvPr id="5" name="TextBox 4">
            <a:extLst>
              <a:ext uri="{FF2B5EF4-FFF2-40B4-BE49-F238E27FC236}">
                <a16:creationId xmlns:a16="http://schemas.microsoft.com/office/drawing/2014/main" id="{F19F0AC3-8B50-D4F0-48E7-E698903751F6}"/>
              </a:ext>
            </a:extLst>
          </p:cNvPr>
          <p:cNvSpPr txBox="1"/>
          <p:nvPr/>
        </p:nvSpPr>
        <p:spPr>
          <a:xfrm>
            <a:off x="2547460" y="5929059"/>
            <a:ext cx="4996339" cy="338554"/>
          </a:xfrm>
          <a:prstGeom prst="rect">
            <a:avLst/>
          </a:prstGeom>
          <a:noFill/>
        </p:spPr>
        <p:txBody>
          <a:bodyPr wrap="square">
            <a:spAutoFit/>
          </a:bodyPr>
          <a:lstStyle/>
          <a:p>
            <a:r>
              <a:rPr lang="en-US" sz="1600" dirty="0">
                <a:latin typeface="Palatino Linotype" panose="02040502050505030304" pitchFamily="18" charset="0"/>
              </a:rPr>
              <a:t>Figure. 11 : Confusion matrix of the trained model</a:t>
            </a:r>
            <a:endParaRPr lang="en-IN" sz="1600" dirty="0">
              <a:latin typeface="Palatino Linotype" panose="02040502050505030304" pitchFamily="18" charset="0"/>
            </a:endParaRPr>
          </a:p>
        </p:txBody>
      </p:sp>
    </p:spTree>
    <p:extLst>
      <p:ext uri="{BB962C8B-B14F-4D97-AF65-F5344CB8AC3E}">
        <p14:creationId xmlns:p14="http://schemas.microsoft.com/office/powerpoint/2010/main" val="371334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3" name="Content Placeholder 2">
            <a:extLst>
              <a:ext uri="{FF2B5EF4-FFF2-40B4-BE49-F238E27FC236}">
                <a16:creationId xmlns:a16="http://schemas.microsoft.com/office/drawing/2014/main" id="{12860366-1864-B179-B422-02AC097D7820}"/>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marR="0" lvl="0" indent="0" algn="just" defTabSz="914400" rtl="0" eaLnBrk="0" fontAlgn="base" latinLnBrk="0" hangingPunct="0">
              <a:lnSpc>
                <a:spcPct val="150000"/>
              </a:lnSpc>
              <a:spcBef>
                <a:spcPct val="35000"/>
              </a:spcBef>
              <a:spcAft>
                <a:spcPct val="0"/>
              </a:spcAft>
              <a:buClr>
                <a:srgbClr val="000000"/>
              </a:buClr>
              <a:buSzPct val="125000"/>
              <a:buNone/>
              <a:tabLst/>
              <a:defRPr/>
            </a:pPr>
            <a:endParaRPr kumimoji="1" lang="en-IN" sz="1800" b="0" i="0" u="none" strike="noStrike" kern="1200" cap="none" spc="0" normalizeH="0" baseline="0" noProof="0" dirty="0">
              <a:ln>
                <a:noFill/>
              </a:ln>
              <a:solidFill>
                <a:srgbClr val="000000"/>
              </a:solidFill>
              <a:effectLst/>
              <a:uLnTx/>
              <a:uFillTx/>
              <a:latin typeface="Helvetica" pitchFamily="2" charset="0"/>
              <a:ea typeface="Palatino" pitchFamily="2" charset="77"/>
              <a:cs typeface="Tahoma" panose="020B0604030504040204" pitchFamily="34" charset="0"/>
            </a:endParaRPr>
          </a:p>
        </p:txBody>
      </p:sp>
      <p:sp>
        <p:nvSpPr>
          <p:cNvPr id="5" name="TextBox 4">
            <a:extLst>
              <a:ext uri="{FF2B5EF4-FFF2-40B4-BE49-F238E27FC236}">
                <a16:creationId xmlns:a16="http://schemas.microsoft.com/office/drawing/2014/main" id="{4781D97F-F26A-233E-A5A6-E79004FBC901}"/>
              </a:ext>
            </a:extLst>
          </p:cNvPr>
          <p:cNvSpPr txBox="1"/>
          <p:nvPr/>
        </p:nvSpPr>
        <p:spPr>
          <a:xfrm>
            <a:off x="1533233" y="6014329"/>
            <a:ext cx="6019799" cy="584775"/>
          </a:xfrm>
          <a:prstGeom prst="rect">
            <a:avLst/>
          </a:prstGeom>
          <a:noFill/>
        </p:spPr>
        <p:txBody>
          <a:bodyPr wrap="square">
            <a:spAutoFit/>
          </a:bodyPr>
          <a:lstStyle/>
          <a:p>
            <a:r>
              <a:rPr lang="en-US" sz="1600" dirty="0">
                <a:latin typeface="Palatino Linotype" panose="02040502050505030304" pitchFamily="18" charset="0"/>
              </a:rPr>
              <a:t>Figure. 12 : Comparison of Training and Testing accuracy of 		   </a:t>
            </a:r>
            <a:r>
              <a:rPr lang="en-US" sz="1600" dirty="0" err="1">
                <a:latin typeface="Palatino Linotype" panose="02040502050505030304" pitchFamily="18" charset="0"/>
              </a:rPr>
              <a:t>MobileNet</a:t>
            </a:r>
            <a:r>
              <a:rPr lang="en-US" sz="1600" dirty="0">
                <a:latin typeface="Palatino Linotype" panose="02040502050505030304" pitchFamily="18" charset="0"/>
              </a:rPr>
              <a:t> v2 and CNN- LSTM Models</a:t>
            </a:r>
            <a:endParaRPr lang="en-IN" sz="1600" dirty="0">
              <a:latin typeface="Palatino Linotype" panose="02040502050505030304" pitchFamily="18" charset="0"/>
            </a:endParaRPr>
          </a:p>
        </p:txBody>
      </p:sp>
      <p:pic>
        <p:nvPicPr>
          <p:cNvPr id="6" name="Picture 5">
            <a:extLst>
              <a:ext uri="{FF2B5EF4-FFF2-40B4-BE49-F238E27FC236}">
                <a16:creationId xmlns:a16="http://schemas.microsoft.com/office/drawing/2014/main" id="{A13746CB-76BA-EECC-41E7-5E2628FB8951}"/>
              </a:ext>
            </a:extLst>
          </p:cNvPr>
          <p:cNvPicPr>
            <a:picLocks noChangeAspect="1"/>
          </p:cNvPicPr>
          <p:nvPr/>
        </p:nvPicPr>
        <p:blipFill>
          <a:blip r:embed="rId2"/>
          <a:stretch>
            <a:fillRect/>
          </a:stretch>
        </p:blipFill>
        <p:spPr>
          <a:xfrm>
            <a:off x="764270" y="1252682"/>
            <a:ext cx="2956816" cy="2827265"/>
          </a:xfrm>
          <a:prstGeom prst="rect">
            <a:avLst/>
          </a:prstGeom>
        </p:spPr>
      </p:pic>
      <p:pic>
        <p:nvPicPr>
          <p:cNvPr id="7" name="Picture 6">
            <a:extLst>
              <a:ext uri="{FF2B5EF4-FFF2-40B4-BE49-F238E27FC236}">
                <a16:creationId xmlns:a16="http://schemas.microsoft.com/office/drawing/2014/main" id="{8B05C179-7B98-C324-C9B0-FB3CCAE81CA4}"/>
              </a:ext>
            </a:extLst>
          </p:cNvPr>
          <p:cNvPicPr>
            <a:picLocks noChangeAspect="1"/>
          </p:cNvPicPr>
          <p:nvPr/>
        </p:nvPicPr>
        <p:blipFill>
          <a:blip r:embed="rId3"/>
          <a:stretch>
            <a:fillRect/>
          </a:stretch>
        </p:blipFill>
        <p:spPr>
          <a:xfrm>
            <a:off x="4205016" y="717970"/>
            <a:ext cx="4176122" cy="5296359"/>
          </a:xfrm>
          <a:prstGeom prst="rect">
            <a:avLst/>
          </a:prstGeom>
        </p:spPr>
      </p:pic>
    </p:spTree>
    <p:extLst>
      <p:ext uri="{BB962C8B-B14F-4D97-AF65-F5344CB8AC3E}">
        <p14:creationId xmlns:p14="http://schemas.microsoft.com/office/powerpoint/2010/main" val="289406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1423B-3B76-BB2D-540F-6407DD5FA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46FD5-56CD-F03C-31B2-413906154068}"/>
              </a:ext>
            </a:extLst>
          </p:cNvPr>
          <p:cNvSpPr>
            <a:spLocks noGrp="1"/>
          </p:cNvSpPr>
          <p:nvPr>
            <p:ph type="title"/>
          </p:nvPr>
        </p:nvSpPr>
        <p:spPr/>
        <p:txBody>
          <a:bodyPr/>
          <a:lstStyle/>
          <a:p>
            <a:r>
              <a:rPr lang="en-IN" sz="2400" dirty="0">
                <a:ea typeface="Palatino" pitchFamily="2" charset="77"/>
              </a:rPr>
              <a:t>Key Learnings</a:t>
            </a:r>
            <a:endParaRPr lang="en-US" dirty="0"/>
          </a:p>
        </p:txBody>
      </p:sp>
      <p:sp>
        <p:nvSpPr>
          <p:cNvPr id="3" name="Content Placeholder 2">
            <a:extLst>
              <a:ext uri="{FF2B5EF4-FFF2-40B4-BE49-F238E27FC236}">
                <a16:creationId xmlns:a16="http://schemas.microsoft.com/office/drawing/2014/main" id="{7F987C6A-170C-127D-070C-BE6C60EDD1E6}"/>
              </a:ext>
            </a:extLst>
          </p:cNvPr>
          <p:cNvSpPr txBox="1">
            <a:spLocks/>
          </p:cNvSpPr>
          <p:nvPr/>
        </p:nvSpPr>
        <p:spPr bwMode="auto">
          <a:xfrm>
            <a:off x="77118" y="804231"/>
            <a:ext cx="8956714" cy="570589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81000" indent="-285750"/>
            <a:r>
              <a:rPr lang="en-US" sz="1800" b="1" dirty="0">
                <a:ea typeface="Palatino" pitchFamily="2" charset="77"/>
              </a:rPr>
              <a:t>Advanced Deep Learning Techniques:</a:t>
            </a:r>
          </a:p>
          <a:p>
            <a:pPr marL="781050" lvl="1"/>
            <a:r>
              <a:rPr lang="en-US" dirty="0"/>
              <a:t>Mastered ensemble modeling with CNN-LSTM architectures.</a:t>
            </a:r>
          </a:p>
          <a:p>
            <a:pPr marL="781050" lvl="1"/>
            <a:r>
              <a:rPr lang="en-US" dirty="0"/>
              <a:t>Applied transfer learning for specialized violence detection.</a:t>
            </a:r>
          </a:p>
          <a:p>
            <a:pPr marL="781050" lvl="1"/>
            <a:r>
              <a:rPr lang="en-US" dirty="0"/>
              <a:t>Optimized model hyperparameters for real-world performance.</a:t>
            </a:r>
          </a:p>
          <a:p>
            <a:pPr marL="381000"/>
            <a:r>
              <a:rPr lang="en-US" b="1" dirty="0">
                <a:ea typeface="Palatino" pitchFamily="2" charset="77"/>
              </a:rPr>
              <a:t>Real-Time System Development:</a:t>
            </a:r>
          </a:p>
          <a:p>
            <a:pPr marL="781050" lvl="1"/>
            <a:r>
              <a:rPr lang="en-US" dirty="0">
                <a:ea typeface="Palatino" pitchFamily="2" charset="77"/>
              </a:rPr>
              <a:t>Implemented efficient video processing for edge devices.</a:t>
            </a:r>
          </a:p>
          <a:p>
            <a:pPr marL="781050" lvl="1"/>
            <a:r>
              <a:rPr lang="en-US" dirty="0">
                <a:ea typeface="Palatino" pitchFamily="2" charset="77"/>
              </a:rPr>
              <a:t>Designed low-latency alert systems with geolocation features.</a:t>
            </a:r>
          </a:p>
          <a:p>
            <a:pPr marL="781050" lvl="1"/>
            <a:r>
              <a:rPr lang="en-US" dirty="0"/>
              <a:t>Utilized parallel processing for improved throughput.</a:t>
            </a:r>
            <a:endParaRPr lang="en-US" dirty="0">
              <a:ea typeface="Palatino" pitchFamily="2" charset="77"/>
            </a:endParaRPr>
          </a:p>
          <a:p>
            <a:pPr marL="381000"/>
            <a:r>
              <a:rPr lang="en-IN" b="1" dirty="0"/>
              <a:t>Performance &amp; Deployment</a:t>
            </a:r>
            <a:r>
              <a:rPr lang="en-US" b="1" dirty="0">
                <a:ea typeface="Palatino" pitchFamily="2" charset="77"/>
              </a:rPr>
              <a:t>:</a:t>
            </a:r>
          </a:p>
          <a:p>
            <a:pPr marL="781050" lvl="1"/>
            <a:r>
              <a:rPr lang="en-US" dirty="0"/>
              <a:t>Applied model quantization to reduce inference time.</a:t>
            </a:r>
            <a:endParaRPr lang="en-US" b="1" dirty="0"/>
          </a:p>
          <a:p>
            <a:pPr marL="781050" lvl="1"/>
            <a:r>
              <a:rPr lang="en-US" dirty="0"/>
              <a:t>Developed solutions for variable environmental conditions</a:t>
            </a:r>
            <a:r>
              <a:rPr lang="en-US" b="1" dirty="0"/>
              <a:t>.</a:t>
            </a:r>
          </a:p>
          <a:p>
            <a:pPr marL="781050" lvl="1"/>
            <a:r>
              <a:rPr lang="en-US" dirty="0"/>
              <a:t>Implemented security protocols for sensitive alert data</a:t>
            </a:r>
            <a:endParaRPr lang="en-US" b="1" dirty="0">
              <a:ea typeface="Palatino" pitchFamily="2" charset="77"/>
            </a:endParaRPr>
          </a:p>
        </p:txBody>
      </p:sp>
    </p:spTree>
    <p:extLst>
      <p:ext uri="{BB962C8B-B14F-4D97-AF65-F5344CB8AC3E}">
        <p14:creationId xmlns:p14="http://schemas.microsoft.com/office/powerpoint/2010/main" val="170135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F3876-A327-89E8-5925-E417551A9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6DCD2-A236-23D9-E151-3D3D3A17C615}"/>
              </a:ext>
            </a:extLst>
          </p:cNvPr>
          <p:cNvSpPr>
            <a:spLocks noGrp="1"/>
          </p:cNvSpPr>
          <p:nvPr>
            <p:ph type="title"/>
          </p:nvPr>
        </p:nvSpPr>
        <p:spPr/>
        <p:txBody>
          <a:bodyPr/>
          <a:lstStyle/>
          <a:p>
            <a:r>
              <a:rPr lang="en-IN" sz="2400" dirty="0">
                <a:ea typeface="Palatino" pitchFamily="2" charset="77"/>
              </a:rPr>
              <a:t>Work Plan </a:t>
            </a:r>
            <a:r>
              <a:rPr lang="en-IN" sz="2400" b="0" dirty="0">
                <a:ea typeface="Palatino" pitchFamily="2" charset="77"/>
              </a:rPr>
              <a:t>(till End-Term Evaluation)</a:t>
            </a:r>
            <a:endParaRPr lang="en-US" b="0" dirty="0"/>
          </a:p>
        </p:txBody>
      </p:sp>
      <p:sp>
        <p:nvSpPr>
          <p:cNvPr id="3" name="Content Placeholder 2">
            <a:extLst>
              <a:ext uri="{FF2B5EF4-FFF2-40B4-BE49-F238E27FC236}">
                <a16:creationId xmlns:a16="http://schemas.microsoft.com/office/drawing/2014/main" id="{7FE0F964-9CBD-86B8-3B90-9192EED1E28A}"/>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IN" b="1" dirty="0"/>
              <a:t>System Enhancement:</a:t>
            </a:r>
          </a:p>
          <a:p>
            <a:pPr marL="757238" lvl="1" indent="-261938"/>
            <a:r>
              <a:rPr lang="en-US" dirty="0"/>
              <a:t>Implement multi-camera support with synchronized processing.</a:t>
            </a:r>
          </a:p>
          <a:p>
            <a:pPr marL="757238" lvl="1" indent="-261938"/>
            <a:r>
              <a:rPr lang="en-US" dirty="0"/>
              <a:t>Develop severity classification (low, medium, high) for prioritized alerts.</a:t>
            </a:r>
          </a:p>
          <a:p>
            <a:pPr marL="757238" lvl="1" indent="-261938"/>
            <a:r>
              <a:rPr lang="en-US" dirty="0"/>
              <a:t>Integrate audio analysis for enhanced detection accuracy.</a:t>
            </a:r>
          </a:p>
          <a:p>
            <a:pPr marL="357188" indent="-261938"/>
            <a:r>
              <a:rPr lang="en-IN" b="1" dirty="0"/>
              <a:t>Web Interface Development: </a:t>
            </a:r>
          </a:p>
          <a:p>
            <a:pPr marL="757238" lvl="1" indent="-261938"/>
            <a:r>
              <a:rPr lang="en-US" dirty="0"/>
              <a:t>Create responsive dashboard for real-time monitoring.</a:t>
            </a:r>
          </a:p>
          <a:p>
            <a:pPr marL="757238" lvl="1" indent="-261938"/>
            <a:r>
              <a:rPr lang="en-US" dirty="0"/>
              <a:t>Build incident management system with event logging.</a:t>
            </a:r>
          </a:p>
          <a:p>
            <a:pPr marL="757238" lvl="1" indent="-261938"/>
            <a:r>
              <a:rPr lang="en-US" dirty="0"/>
              <a:t>Implement user authentication and role-based access.</a:t>
            </a:r>
          </a:p>
          <a:p>
            <a:pPr marL="357188" indent="-261938"/>
            <a:r>
              <a:rPr lang="en-IN" b="1" dirty="0"/>
              <a:t>Edge Deployment:</a:t>
            </a:r>
          </a:p>
          <a:p>
            <a:pPr marL="757238" lvl="1" indent="-261938"/>
            <a:r>
              <a:rPr lang="en-US" dirty="0"/>
              <a:t>Optimize model for Raspberry Pi with TensorFlow Lite.</a:t>
            </a:r>
          </a:p>
          <a:p>
            <a:pPr marL="757238" lvl="1" indent="-261938"/>
            <a:r>
              <a:rPr lang="en-US" dirty="0"/>
              <a:t>Set up distributed processing for multiple surveillance points.</a:t>
            </a:r>
          </a:p>
          <a:p>
            <a:pPr marL="757238" lvl="1" indent="-261938"/>
            <a:r>
              <a:rPr lang="en-US" dirty="0"/>
              <a:t>Implement power management for extended operation.</a:t>
            </a:r>
            <a:endParaRPr lang="en-IN" dirty="0"/>
          </a:p>
          <a:p>
            <a:pPr marL="357188" indent="-261938"/>
            <a:endParaRPr lang="en-IN" dirty="0">
              <a:ea typeface="Palatino" pitchFamily="2" charset="77"/>
            </a:endParaRPr>
          </a:p>
        </p:txBody>
      </p:sp>
    </p:spTree>
    <p:extLst>
      <p:ext uri="{BB962C8B-B14F-4D97-AF65-F5344CB8AC3E}">
        <p14:creationId xmlns:p14="http://schemas.microsoft.com/office/powerpoint/2010/main" val="75205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40878-8FE6-6431-E84F-16336E6DE5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3143DA-2CB4-07C6-001C-3A639B4BCADB}"/>
              </a:ext>
            </a:extLst>
          </p:cNvPr>
          <p:cNvSpPr>
            <a:spLocks noGrp="1"/>
          </p:cNvSpPr>
          <p:nvPr>
            <p:ph type="title"/>
          </p:nvPr>
        </p:nvSpPr>
        <p:spPr/>
        <p:txBody>
          <a:bodyPr/>
          <a:lstStyle/>
          <a:p>
            <a:r>
              <a:rPr lang="en-IN" dirty="0">
                <a:ea typeface="Palatino" pitchFamily="2" charset="77"/>
              </a:rPr>
              <a:t>Work Contribution and Attendance</a:t>
            </a:r>
            <a:endParaRPr lang="en-US" b="0" dirty="0"/>
          </a:p>
        </p:txBody>
      </p:sp>
      <p:sp>
        <p:nvSpPr>
          <p:cNvPr id="4" name="Content Placeholder 2">
            <a:extLst>
              <a:ext uri="{FF2B5EF4-FFF2-40B4-BE49-F238E27FC236}">
                <a16:creationId xmlns:a16="http://schemas.microsoft.com/office/drawing/2014/main" id="{33864F80-A98D-C3A6-300F-743060AF58A2}"/>
              </a:ext>
            </a:extLst>
          </p:cNvPr>
          <p:cNvSpPr txBox="1">
            <a:spLocks/>
          </p:cNvSpPr>
          <p:nvPr/>
        </p:nvSpPr>
        <p:spPr bwMode="auto">
          <a:xfrm>
            <a:off x="77118" y="804231"/>
            <a:ext cx="8956714" cy="517241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7F6ED005-6EC0-5EE2-8CB4-7008F054C64D}"/>
              </a:ext>
            </a:extLst>
          </p:cNvPr>
          <p:cNvGraphicFramePr>
            <a:graphicFrameLocks noGrp="1"/>
          </p:cNvGraphicFramePr>
          <p:nvPr>
            <p:extLst>
              <p:ext uri="{D42A27DB-BD31-4B8C-83A1-F6EECF244321}">
                <p14:modId xmlns:p14="http://schemas.microsoft.com/office/powerpoint/2010/main" val="1031643203"/>
              </p:ext>
            </p:extLst>
          </p:nvPr>
        </p:nvGraphicFramePr>
        <p:xfrm>
          <a:off x="110168" y="881350"/>
          <a:ext cx="8915266" cy="4926988"/>
        </p:xfrm>
        <a:graphic>
          <a:graphicData uri="http://schemas.openxmlformats.org/drawingml/2006/table">
            <a:tbl>
              <a:tblPr firstRow="1" bandRow="1">
                <a:tableStyleId>{00A15C55-8517-42AA-B614-E9B94910E393}</a:tableStyleId>
              </a:tblPr>
              <a:tblGrid>
                <a:gridCol w="801264">
                  <a:extLst>
                    <a:ext uri="{9D8B030D-6E8A-4147-A177-3AD203B41FA5}">
                      <a16:colId xmlns:a16="http://schemas.microsoft.com/office/drawing/2014/main" val="1580173846"/>
                    </a:ext>
                  </a:extLst>
                </a:gridCol>
                <a:gridCol w="879060">
                  <a:extLst>
                    <a:ext uri="{9D8B030D-6E8A-4147-A177-3AD203B41FA5}">
                      <a16:colId xmlns:a16="http://schemas.microsoft.com/office/drawing/2014/main" val="1787721097"/>
                    </a:ext>
                  </a:extLst>
                </a:gridCol>
                <a:gridCol w="4265403">
                  <a:extLst>
                    <a:ext uri="{9D8B030D-6E8A-4147-A177-3AD203B41FA5}">
                      <a16:colId xmlns:a16="http://schemas.microsoft.com/office/drawing/2014/main" val="1940941142"/>
                    </a:ext>
                  </a:extLst>
                </a:gridCol>
                <a:gridCol w="1138989">
                  <a:extLst>
                    <a:ext uri="{9D8B030D-6E8A-4147-A177-3AD203B41FA5}">
                      <a16:colId xmlns:a16="http://schemas.microsoft.com/office/drawing/2014/main" val="1693280867"/>
                    </a:ext>
                  </a:extLst>
                </a:gridCol>
                <a:gridCol w="786550">
                  <a:extLst>
                    <a:ext uri="{9D8B030D-6E8A-4147-A177-3AD203B41FA5}">
                      <a16:colId xmlns:a16="http://schemas.microsoft.com/office/drawing/2014/main" val="3130860608"/>
                    </a:ext>
                  </a:extLst>
                </a:gridCol>
                <a:gridCol w="1044000">
                  <a:extLst>
                    <a:ext uri="{9D8B030D-6E8A-4147-A177-3AD203B41FA5}">
                      <a16:colId xmlns:a16="http://schemas.microsoft.com/office/drawing/2014/main" val="2032934039"/>
                    </a:ext>
                  </a:extLst>
                </a:gridCol>
              </a:tblGrid>
              <a:tr h="507388">
                <a:tc gridSpan="6">
                  <a:txBody>
                    <a:bodyPr/>
                    <a:lstStyle/>
                    <a:p>
                      <a:pPr algn="l"/>
                      <a:r>
                        <a:rPr lang="en-US" sz="1400" b="1" i="0" dirty="0">
                          <a:solidFill>
                            <a:schemeClr val="tx1"/>
                          </a:solidFill>
                          <a:latin typeface="Helvetica" pitchFamily="2" charset="0"/>
                        </a:rPr>
                        <a:t>GitHub Repository URL: </a:t>
                      </a:r>
                    </a:p>
                  </a:txBody>
                  <a:tcPr anchor="ct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extLst>
                  <a:ext uri="{0D108BD9-81ED-4DB2-BD59-A6C34878D82A}">
                    <a16:rowId xmlns:a16="http://schemas.microsoft.com/office/drawing/2014/main" val="1846737965"/>
                  </a:ext>
                </a:extLst>
              </a:tr>
              <a:tr h="507388">
                <a:tc>
                  <a:txBody>
                    <a:bodyPr/>
                    <a:lstStyle/>
                    <a:p>
                      <a:pPr algn="ctr"/>
                      <a:r>
                        <a:rPr lang="en-US" sz="1400" b="0" i="0" dirty="0">
                          <a:solidFill>
                            <a:schemeClr val="tx1"/>
                          </a:solidFill>
                          <a:latin typeface="Helvetica" pitchFamily="2" charset="0"/>
                        </a:rPr>
                        <a:t>Team Member</a:t>
                      </a:r>
                    </a:p>
                  </a:txBody>
                  <a:tcPr>
                    <a:solidFill>
                      <a:schemeClr val="accent6">
                        <a:lumMod val="60000"/>
                        <a:lumOff val="40000"/>
                      </a:schemeClr>
                    </a:solidFill>
                  </a:tcPr>
                </a:tc>
                <a:tc>
                  <a:txBody>
                    <a:bodyPr/>
                    <a:lstStyle/>
                    <a:p>
                      <a:pPr algn="ctr"/>
                      <a:r>
                        <a:rPr lang="en-US" sz="1400" b="0" i="0" dirty="0">
                          <a:solidFill>
                            <a:schemeClr val="tx1"/>
                          </a:solidFill>
                          <a:latin typeface="Helvetica" pitchFamily="2" charset="0"/>
                        </a:rPr>
                        <a:t>Roll No.</a:t>
                      </a:r>
                    </a:p>
                  </a:txBody>
                  <a:tcPr>
                    <a:solidFill>
                      <a:schemeClr val="accent6">
                        <a:lumMod val="60000"/>
                        <a:lumOff val="40000"/>
                      </a:schemeClr>
                    </a:solidFill>
                  </a:tcPr>
                </a:tc>
                <a:tc>
                  <a:txBody>
                    <a:bodyPr/>
                    <a:lstStyle/>
                    <a:p>
                      <a:pPr algn="ctr"/>
                      <a:r>
                        <a:rPr lang="en-US" sz="1400" b="0" i="0" dirty="0">
                          <a:solidFill>
                            <a:schemeClr val="tx1"/>
                          </a:solidFill>
                          <a:latin typeface="Helvetica" pitchFamily="2" charset="0"/>
                        </a:rPr>
                        <a:t>Work Done</a:t>
                      </a:r>
                    </a:p>
                    <a:p>
                      <a:pPr algn="ctr"/>
                      <a:r>
                        <a:rPr lang="en-US" sz="1400" b="0" i="0" dirty="0">
                          <a:solidFill>
                            <a:schemeClr val="tx1"/>
                          </a:solidFill>
                          <a:latin typeface="Helvetica" pitchFamily="2" charset="0"/>
                        </a:rPr>
                        <a:t>(provide complete details)</a:t>
                      </a:r>
                    </a:p>
                  </a:txBody>
                  <a:tcPr>
                    <a:solidFill>
                      <a:schemeClr val="accent6">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solidFill>
                            <a:schemeClr val="tx1"/>
                          </a:solidFill>
                          <a:latin typeface="Helvetica" pitchFamily="2" charset="0"/>
                        </a:rPr>
                        <a:t>Work Contribution (%)</a:t>
                      </a:r>
                    </a:p>
                  </a:txBody>
                  <a:tcPr>
                    <a:solidFill>
                      <a:schemeClr val="accent6">
                        <a:lumMod val="60000"/>
                        <a:lumOff val="40000"/>
                      </a:schemeClr>
                    </a:solidFill>
                  </a:tcPr>
                </a:tc>
                <a:tc>
                  <a:txBody>
                    <a:bodyPr/>
                    <a:lstStyle/>
                    <a:p>
                      <a:pPr algn="ctr"/>
                      <a:r>
                        <a:rPr lang="en-US" sz="1400" b="0" i="0" dirty="0">
                          <a:solidFill>
                            <a:schemeClr val="tx1"/>
                          </a:solidFill>
                          <a:latin typeface="Helvetica" pitchFamily="2" charset="0"/>
                        </a:rPr>
                        <a:t>Lines of Code</a:t>
                      </a:r>
                    </a:p>
                    <a:p>
                      <a:pPr algn="ctr"/>
                      <a:r>
                        <a:rPr lang="en-US" sz="1400" b="0" i="0" dirty="0">
                          <a:solidFill>
                            <a:schemeClr val="tx1"/>
                          </a:solidFill>
                          <a:latin typeface="Helvetica" pitchFamily="2" charset="0"/>
                        </a:rPr>
                        <a:t>(LoC)</a:t>
                      </a:r>
                    </a:p>
                  </a:txBody>
                  <a:tcPr>
                    <a:solidFill>
                      <a:schemeClr val="accent6">
                        <a:lumMod val="60000"/>
                        <a:lumOff val="40000"/>
                      </a:schemeClr>
                    </a:solidFill>
                  </a:tcPr>
                </a:tc>
                <a:tc>
                  <a:txBody>
                    <a:bodyPr/>
                    <a:lstStyle/>
                    <a:p>
                      <a:pPr algn="ctr"/>
                      <a:r>
                        <a:rPr lang="en-US" sz="1400" b="0" i="0" dirty="0">
                          <a:solidFill>
                            <a:schemeClr val="tx1"/>
                          </a:solidFill>
                          <a:latin typeface="Helvetica" pitchFamily="2" charset="0"/>
                        </a:rPr>
                        <a:t>Lab Attendance (%)</a:t>
                      </a:r>
                    </a:p>
                  </a:txBody>
                  <a:tcPr>
                    <a:solidFill>
                      <a:schemeClr val="accent6">
                        <a:lumMod val="60000"/>
                        <a:lumOff val="40000"/>
                      </a:schemeClr>
                    </a:solidFill>
                  </a:tcPr>
                </a:tc>
                <a:extLst>
                  <a:ext uri="{0D108BD9-81ED-4DB2-BD59-A6C34878D82A}">
                    <a16:rowId xmlns:a16="http://schemas.microsoft.com/office/drawing/2014/main" val="2495431070"/>
                  </a:ext>
                </a:extLst>
              </a:tr>
              <a:tr h="828000">
                <a:tc>
                  <a:txBody>
                    <a:bodyPr/>
                    <a:lstStyle/>
                    <a:p>
                      <a:pPr algn="ctr"/>
                      <a:r>
                        <a:rPr lang="en-US" sz="1400" b="0" i="0" dirty="0">
                          <a:latin typeface="Helvetica" pitchFamily="2" charset="0"/>
                        </a:rPr>
                        <a:t>1.</a:t>
                      </a:r>
                    </a:p>
                  </a:txBody>
                  <a:tcPr>
                    <a:solidFill>
                      <a:schemeClr val="accent5">
                        <a:lumMod val="20000"/>
                        <a:lumOff val="80000"/>
                      </a:schemeClr>
                    </a:solidFill>
                  </a:tcPr>
                </a:tc>
                <a:tc>
                  <a:txBody>
                    <a:bodyPr/>
                    <a:lstStyle/>
                    <a:p>
                      <a:pPr algn="ctr"/>
                      <a:r>
                        <a:rPr lang="en-US" sz="1400" b="0" i="0" dirty="0">
                          <a:latin typeface="Helvetica" pitchFamily="2" charset="0"/>
                        </a:rPr>
                        <a:t>211193</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400" b="0" i="0" dirty="0">
                          <a:latin typeface="Helvetica" pitchFamily="2" charset="0"/>
                        </a:rPr>
                        <a:t>Deep learning model architecture design.</a:t>
                      </a:r>
                    </a:p>
                    <a:p>
                      <a:pPr marL="171450" indent="-171450">
                        <a:buFont typeface="Arial" panose="020B0604020202020204" pitchFamily="34" charset="0"/>
                        <a:buChar char="•"/>
                      </a:pPr>
                      <a:r>
                        <a:rPr lang="en-US" sz="1400" b="0" i="0" dirty="0" err="1">
                          <a:latin typeface="Helvetica" pitchFamily="2" charset="0"/>
                        </a:rPr>
                        <a:t>MobileNet</a:t>
                      </a:r>
                      <a:r>
                        <a:rPr lang="en-US" sz="1400" b="0" i="0" dirty="0">
                          <a:latin typeface="Helvetica" pitchFamily="2" charset="0"/>
                        </a:rPr>
                        <a:t> v2 training and optimization</a:t>
                      </a:r>
                      <a:r>
                        <a:rPr lang="en-US" sz="1400" b="1" i="0" dirty="0">
                          <a:latin typeface="Helvetica" pitchFamily="2" charset="0"/>
                        </a:rPr>
                        <a:t>.</a:t>
                      </a:r>
                    </a:p>
                    <a:p>
                      <a:pPr marL="171450" indent="-171450">
                        <a:buFont typeface="Arial" panose="020B0604020202020204" pitchFamily="34" charset="0"/>
                        <a:buChar char="•"/>
                      </a:pPr>
                      <a:r>
                        <a:rPr lang="en-US" sz="1400" dirty="0"/>
                        <a:t>Alert system integration with Telegram.</a:t>
                      </a:r>
                    </a:p>
                    <a:p>
                      <a:pPr marL="171450" indent="-171450">
                        <a:buFont typeface="Arial" panose="020B0604020202020204" pitchFamily="34" charset="0"/>
                        <a:buChar char="•"/>
                      </a:pPr>
                      <a:r>
                        <a:rPr lang="en-US" sz="1400" b="0" i="0" dirty="0">
                          <a:latin typeface="Helvetica" pitchFamily="2" charset="0"/>
                        </a:rPr>
                        <a:t>Project coordination and documentation.</a:t>
                      </a:r>
                    </a:p>
                    <a:p>
                      <a:pPr marL="0" indent="0">
                        <a:buFont typeface="Arial" panose="020B0604020202020204" pitchFamily="34" charset="0"/>
                        <a:buNone/>
                      </a:pPr>
                      <a:endParaRPr lang="en-US" sz="14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35%</a:t>
                      </a: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r>
                        <a:rPr lang="en-US" sz="1400" b="0" i="0" dirty="0">
                          <a:latin typeface="Helvetica" pitchFamily="2" charset="0"/>
                        </a:rPr>
                        <a:t>-</a:t>
                      </a:r>
                    </a:p>
                  </a:txBody>
                  <a:tcPr>
                    <a:solidFill>
                      <a:schemeClr val="accent5">
                        <a:lumMod val="20000"/>
                        <a:lumOff val="80000"/>
                      </a:schemeClr>
                    </a:solidFill>
                  </a:tcPr>
                </a:tc>
                <a:extLst>
                  <a:ext uri="{0D108BD9-81ED-4DB2-BD59-A6C34878D82A}">
                    <a16:rowId xmlns:a16="http://schemas.microsoft.com/office/drawing/2014/main" val="3440570599"/>
                  </a:ext>
                </a:extLst>
              </a:tr>
              <a:tr h="828000">
                <a:tc>
                  <a:txBody>
                    <a:bodyPr/>
                    <a:lstStyle/>
                    <a:p>
                      <a:pPr algn="ctr"/>
                      <a:r>
                        <a:rPr lang="en-US" sz="1400" b="0" i="0" dirty="0">
                          <a:latin typeface="Helvetica" pitchFamily="2" charset="0"/>
                        </a:rPr>
                        <a:t>2.</a:t>
                      </a:r>
                    </a:p>
                  </a:txBody>
                  <a:tcPr>
                    <a:solidFill>
                      <a:schemeClr val="accent6">
                        <a:lumMod val="20000"/>
                        <a:lumOff val="80000"/>
                      </a:schemeClr>
                    </a:solidFill>
                  </a:tcPr>
                </a:tc>
                <a:tc>
                  <a:txBody>
                    <a:bodyPr/>
                    <a:lstStyle/>
                    <a:p>
                      <a:pPr algn="ctr"/>
                      <a:r>
                        <a:rPr lang="en-US" sz="1400" b="0" i="0" dirty="0">
                          <a:latin typeface="Helvetica" pitchFamily="2" charset="0"/>
                        </a:rPr>
                        <a:t>211106</a:t>
                      </a: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IN" sz="1400" dirty="0">
                          <a:latin typeface="+mn-lt"/>
                        </a:rPr>
                        <a:t>Face detection pipeline implementation</a:t>
                      </a:r>
                    </a:p>
                    <a:p>
                      <a:pPr marL="171450" indent="-171450">
                        <a:buFont typeface="Arial" panose="020B0604020202020204" pitchFamily="34" charset="0"/>
                        <a:buChar char="•"/>
                      </a:pPr>
                      <a:r>
                        <a:rPr lang="en-US" sz="1400" b="0" i="0" dirty="0">
                          <a:latin typeface="+mn-lt"/>
                        </a:rPr>
                        <a:t>Image enhancement algorithms.</a:t>
                      </a:r>
                    </a:p>
                    <a:p>
                      <a:pPr marL="171450" indent="-171450">
                        <a:buFont typeface="Arial" panose="020B0604020202020204" pitchFamily="34" charset="0"/>
                        <a:buChar char="•"/>
                      </a:pPr>
                      <a:r>
                        <a:rPr lang="en-US" sz="1400" b="0" i="0" dirty="0">
                          <a:latin typeface="Helvetica" pitchFamily="2" charset="0"/>
                        </a:rPr>
                        <a:t>Database integration for incident storage.</a:t>
                      </a:r>
                    </a:p>
                    <a:p>
                      <a:pPr marL="171450" indent="-171450">
                        <a:buFont typeface="Arial" panose="020B0604020202020204" pitchFamily="34" charset="0"/>
                        <a:buChar char="•"/>
                      </a:pPr>
                      <a:r>
                        <a:rPr lang="en-IN" sz="1400" dirty="0"/>
                        <a:t>Performance optimization and testing</a:t>
                      </a:r>
                    </a:p>
                    <a:p>
                      <a:pPr marL="0" indent="0">
                        <a:buFont typeface="Arial" panose="020B0604020202020204" pitchFamily="34" charset="0"/>
                        <a:buNone/>
                      </a:pPr>
                      <a:endParaRPr lang="en-US" sz="14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35%</a:t>
                      </a: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r>
                        <a:rPr lang="en-US" sz="1400" b="0" i="0" dirty="0">
                          <a:latin typeface="Helvetica" pitchFamily="2" charset="0"/>
                        </a:rPr>
                        <a:t>-</a:t>
                      </a:r>
                    </a:p>
                  </a:txBody>
                  <a:tcPr>
                    <a:solidFill>
                      <a:schemeClr val="accent6">
                        <a:lumMod val="20000"/>
                        <a:lumOff val="80000"/>
                      </a:schemeClr>
                    </a:solidFill>
                  </a:tcPr>
                </a:tc>
                <a:extLst>
                  <a:ext uri="{0D108BD9-81ED-4DB2-BD59-A6C34878D82A}">
                    <a16:rowId xmlns:a16="http://schemas.microsoft.com/office/drawing/2014/main" val="2590066489"/>
                  </a:ext>
                </a:extLst>
              </a:tr>
              <a:tr h="828000">
                <a:tc>
                  <a:txBody>
                    <a:bodyPr/>
                    <a:lstStyle/>
                    <a:p>
                      <a:pPr algn="ctr"/>
                      <a:r>
                        <a:rPr lang="en-US" sz="1400" b="0" i="0" dirty="0">
                          <a:latin typeface="Helvetica" pitchFamily="2" charset="0"/>
                        </a:rPr>
                        <a:t>3.</a:t>
                      </a:r>
                    </a:p>
                  </a:txBody>
                  <a:tcPr>
                    <a:solidFill>
                      <a:schemeClr val="accent5">
                        <a:lumMod val="20000"/>
                        <a:lumOff val="80000"/>
                      </a:schemeClr>
                    </a:solidFill>
                  </a:tcPr>
                </a:tc>
                <a:tc>
                  <a:txBody>
                    <a:bodyPr/>
                    <a:lstStyle/>
                    <a:p>
                      <a:pPr algn="ctr"/>
                      <a:r>
                        <a:rPr lang="en-US" sz="1400" b="0" i="0" dirty="0">
                          <a:latin typeface="Helvetica" pitchFamily="2" charset="0"/>
                        </a:rPr>
                        <a:t>211194</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400" b="0" i="0" dirty="0">
                          <a:latin typeface="Helvetica" pitchFamily="2" charset="0"/>
                        </a:rPr>
                        <a:t>Dataset preparation and preprocessing.</a:t>
                      </a:r>
                    </a:p>
                    <a:p>
                      <a:pPr marL="171450" indent="-171450">
                        <a:buFont typeface="Arial" panose="020B0604020202020204" pitchFamily="34" charset="0"/>
                        <a:buChar char="•"/>
                      </a:pPr>
                      <a:r>
                        <a:rPr lang="en-US" sz="1400" b="0" i="0" dirty="0">
                          <a:latin typeface="Helvetica" pitchFamily="2" charset="0"/>
                        </a:rPr>
                        <a:t>Video frame extraction algorithms.</a:t>
                      </a:r>
                    </a:p>
                    <a:p>
                      <a:pPr marL="171450" indent="-171450">
                        <a:buFont typeface="Arial" panose="020B0604020202020204" pitchFamily="34" charset="0"/>
                        <a:buChar char="•"/>
                      </a:pPr>
                      <a:r>
                        <a:rPr lang="en-US" sz="1400" b="0" i="0" dirty="0">
                          <a:latin typeface="Helvetica" pitchFamily="2" charset="0"/>
                        </a:rPr>
                        <a:t>User interface design for monitoring.</a:t>
                      </a:r>
                    </a:p>
                    <a:p>
                      <a:pPr marL="171450" indent="-171450">
                        <a:buFont typeface="Arial" panose="020B0604020202020204" pitchFamily="34" charset="0"/>
                        <a:buChar char="•"/>
                      </a:pPr>
                      <a:r>
                        <a:rPr lang="en-US" sz="1400" b="0" i="0" dirty="0">
                          <a:latin typeface="Helvetica" pitchFamily="2" charset="0"/>
                        </a:rPr>
                        <a:t>System integration and testing</a:t>
                      </a:r>
                    </a:p>
                    <a:p>
                      <a:pPr marL="0" indent="0">
                        <a:buFont typeface="Arial" panose="020B0604020202020204" pitchFamily="34" charset="0"/>
                        <a:buNone/>
                      </a:pPr>
                      <a:endParaRPr lang="en-US" sz="14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30%</a:t>
                      </a: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80%</a:t>
                      </a:r>
                    </a:p>
                  </a:txBody>
                  <a:tcPr>
                    <a:solidFill>
                      <a:schemeClr val="accent5">
                        <a:lumMod val="20000"/>
                        <a:lumOff val="80000"/>
                      </a:schemeClr>
                    </a:solidFill>
                  </a:tcPr>
                </a:tc>
                <a:extLst>
                  <a:ext uri="{0D108BD9-81ED-4DB2-BD59-A6C34878D82A}">
                    <a16:rowId xmlns:a16="http://schemas.microsoft.com/office/drawing/2014/main" val="3646395450"/>
                  </a:ext>
                </a:extLst>
              </a:tr>
            </a:tbl>
          </a:graphicData>
        </a:graphic>
      </p:graphicFrame>
    </p:spTree>
    <p:extLst>
      <p:ext uri="{BB962C8B-B14F-4D97-AF65-F5344CB8AC3E}">
        <p14:creationId xmlns:p14="http://schemas.microsoft.com/office/powerpoint/2010/main" val="191928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93194-9C46-7B10-5D70-B9C3D9876E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3875B-8D9F-C28E-9A27-52775848F5B9}"/>
              </a:ext>
            </a:extLst>
          </p:cNvPr>
          <p:cNvSpPr>
            <a:spLocks noGrp="1"/>
          </p:cNvSpPr>
          <p:nvPr>
            <p:ph type="title"/>
          </p:nvPr>
        </p:nvSpPr>
        <p:spPr/>
        <p:txBody>
          <a:bodyPr/>
          <a:lstStyle/>
          <a:p>
            <a:r>
              <a:rPr lang="en-IN" sz="2400" dirty="0">
                <a:ea typeface="Palatino" pitchFamily="2" charset="77"/>
              </a:rPr>
              <a:t>Supervisor </a:t>
            </a:r>
            <a:r>
              <a:rPr lang="en-IN" dirty="0">
                <a:ea typeface="Palatino" pitchFamily="2" charset="77"/>
              </a:rPr>
              <a:t>Interactions </a:t>
            </a:r>
            <a:r>
              <a:rPr lang="en-IN" b="0" dirty="0">
                <a:ea typeface="Palatino" pitchFamily="2" charset="77"/>
              </a:rPr>
              <a:t>(as mentioned in weekly log)</a:t>
            </a:r>
            <a:endParaRPr lang="en-US" b="0" dirty="0"/>
          </a:p>
        </p:txBody>
      </p:sp>
      <p:sp>
        <p:nvSpPr>
          <p:cNvPr id="4" name="Content Placeholder 2">
            <a:extLst>
              <a:ext uri="{FF2B5EF4-FFF2-40B4-BE49-F238E27FC236}">
                <a16:creationId xmlns:a16="http://schemas.microsoft.com/office/drawing/2014/main" id="{5BA942A6-C262-448C-36C3-8A22D5548AEC}"/>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898BA634-6669-9F87-EF31-1C45794045B7}"/>
              </a:ext>
            </a:extLst>
          </p:cNvPr>
          <p:cNvGraphicFramePr>
            <a:graphicFrameLocks noGrp="1"/>
          </p:cNvGraphicFramePr>
          <p:nvPr>
            <p:extLst>
              <p:ext uri="{D42A27DB-BD31-4B8C-83A1-F6EECF244321}">
                <p14:modId xmlns:p14="http://schemas.microsoft.com/office/powerpoint/2010/main" val="1819536412"/>
              </p:ext>
            </p:extLst>
          </p:nvPr>
        </p:nvGraphicFramePr>
        <p:xfrm>
          <a:off x="110168" y="881350"/>
          <a:ext cx="8835528" cy="5190350"/>
        </p:xfrm>
        <a:graphic>
          <a:graphicData uri="http://schemas.openxmlformats.org/drawingml/2006/table">
            <a:tbl>
              <a:tblPr firstRow="1" bandRow="1">
                <a:tableStyleId>{00A15C55-8517-42AA-B614-E9B94910E393}</a:tableStyleId>
              </a:tblPr>
              <a:tblGrid>
                <a:gridCol w="651832">
                  <a:extLst>
                    <a:ext uri="{9D8B030D-6E8A-4147-A177-3AD203B41FA5}">
                      <a16:colId xmlns:a16="http://schemas.microsoft.com/office/drawing/2014/main" val="1580173846"/>
                    </a:ext>
                  </a:extLst>
                </a:gridCol>
                <a:gridCol w="1364255">
                  <a:extLst>
                    <a:ext uri="{9D8B030D-6E8A-4147-A177-3AD203B41FA5}">
                      <a16:colId xmlns:a16="http://schemas.microsoft.com/office/drawing/2014/main" val="1787721097"/>
                    </a:ext>
                  </a:extLst>
                </a:gridCol>
                <a:gridCol w="5596569">
                  <a:extLst>
                    <a:ext uri="{9D8B030D-6E8A-4147-A177-3AD203B41FA5}">
                      <a16:colId xmlns:a16="http://schemas.microsoft.com/office/drawing/2014/main" val="1940941142"/>
                    </a:ext>
                  </a:extLst>
                </a:gridCol>
                <a:gridCol w="1222872">
                  <a:extLst>
                    <a:ext uri="{9D8B030D-6E8A-4147-A177-3AD203B41FA5}">
                      <a16:colId xmlns:a16="http://schemas.microsoft.com/office/drawing/2014/main" val="3130860608"/>
                    </a:ext>
                  </a:extLst>
                </a:gridCol>
              </a:tblGrid>
              <a:tr h="426082">
                <a:tc gridSpan="4">
                  <a:txBody>
                    <a:bodyPr/>
                    <a:lstStyle/>
                    <a:p>
                      <a:pPr algn="ctr"/>
                      <a:r>
                        <a:rPr lang="en-US" sz="1300" b="1" i="0" dirty="0">
                          <a:solidFill>
                            <a:schemeClr val="tx1"/>
                          </a:solidFill>
                          <a:latin typeface="Helvetica" pitchFamily="2" charset="0"/>
                        </a:rPr>
                        <a:t>No. of Meetings with Supervisor: 7</a:t>
                      </a:r>
                    </a:p>
                  </a:txBody>
                  <a:tcPr anchor="ct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extLst>
                  <a:ext uri="{0D108BD9-81ED-4DB2-BD59-A6C34878D82A}">
                    <a16:rowId xmlns:a16="http://schemas.microsoft.com/office/drawing/2014/main" val="2275471582"/>
                  </a:ext>
                </a:extLst>
              </a:tr>
              <a:tr h="507388">
                <a:tc>
                  <a:txBody>
                    <a:bodyPr/>
                    <a:lstStyle/>
                    <a:p>
                      <a:pPr algn="ctr"/>
                      <a:r>
                        <a:rPr lang="en-US" sz="1300" b="0" i="0" dirty="0">
                          <a:solidFill>
                            <a:schemeClr val="tx1"/>
                          </a:solidFill>
                          <a:latin typeface="Helvetica" pitchFamily="2" charset="0"/>
                        </a:rPr>
                        <a:t>Week No.</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Duration</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Remarks (</a:t>
                      </a:r>
                      <a:r>
                        <a:rPr lang="en-US" sz="1300" b="1" i="0" dirty="0">
                          <a:solidFill>
                            <a:schemeClr val="tx1"/>
                          </a:solidFill>
                          <a:latin typeface="Helvetica" pitchFamily="2" charset="0"/>
                        </a:rPr>
                        <a:t>as mentioned in the weekly log</a:t>
                      </a:r>
                      <a:r>
                        <a:rPr lang="en-US" sz="1300" b="0" i="0" dirty="0">
                          <a:solidFill>
                            <a:schemeClr val="tx1"/>
                          </a:solidFill>
                          <a:latin typeface="Helvetica" pitchFamily="2" charset="0"/>
                        </a:rPr>
                        <a:t>)</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Incorporated</a:t>
                      </a:r>
                    </a:p>
                    <a:p>
                      <a:pPr algn="ctr"/>
                      <a:r>
                        <a:rPr lang="en-US" sz="1300" b="0" i="0" dirty="0">
                          <a:solidFill>
                            <a:schemeClr val="tx1"/>
                          </a:solidFill>
                          <a:latin typeface="Helvetica" pitchFamily="2" charset="0"/>
                        </a:rPr>
                        <a:t>(Yes/No)</a:t>
                      </a:r>
                    </a:p>
                  </a:txBody>
                  <a:tcPr>
                    <a:solidFill>
                      <a:schemeClr val="accent6">
                        <a:lumMod val="60000"/>
                        <a:lumOff val="40000"/>
                      </a:schemeClr>
                    </a:solidFill>
                  </a:tcPr>
                </a:tc>
                <a:extLst>
                  <a:ext uri="{0D108BD9-81ED-4DB2-BD59-A6C34878D82A}">
                    <a16:rowId xmlns:a16="http://schemas.microsoft.com/office/drawing/2014/main" val="2495431070"/>
                  </a:ext>
                </a:extLst>
              </a:tr>
              <a:tr h="828000">
                <a:tc>
                  <a:txBody>
                    <a:bodyPr/>
                    <a:lstStyle/>
                    <a:p>
                      <a:pPr algn="ctr"/>
                      <a:r>
                        <a:rPr lang="en-US" sz="1300" b="0" i="0" dirty="0">
                          <a:latin typeface="Helvetica" pitchFamily="2" charset="0"/>
                        </a:rPr>
                        <a:t>1.</a:t>
                      </a:r>
                    </a:p>
                  </a:txBody>
                  <a:tcPr>
                    <a:solidFill>
                      <a:schemeClr val="accent5">
                        <a:lumMod val="20000"/>
                        <a:lumOff val="80000"/>
                      </a:schemeClr>
                    </a:solidFill>
                  </a:tcPr>
                </a:tc>
                <a:tc>
                  <a:txBody>
                    <a:bodyPr/>
                    <a:lstStyle/>
                    <a:p>
                      <a:pPr algn="ctr"/>
                      <a:r>
                        <a:rPr lang="en-US" sz="1400" b="0" i="0" dirty="0">
                          <a:latin typeface="Helvetica" pitchFamily="2" charset="0"/>
                        </a:rPr>
                        <a:t>13/01/2025</a:t>
                      </a:r>
                    </a:p>
                    <a:p>
                      <a:pPr algn="ctr"/>
                      <a:r>
                        <a:rPr lang="en-US" sz="1400" b="0" i="0" dirty="0">
                          <a:latin typeface="Helvetica"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Helvetica" pitchFamily="2" charset="0"/>
                        </a:rPr>
                        <a:t>18/01/2025</a:t>
                      </a:r>
                    </a:p>
                  </a:txBody>
                  <a:tcPr>
                    <a:solidFill>
                      <a:schemeClr val="accent5">
                        <a:lumMod val="20000"/>
                        <a:lumOff val="80000"/>
                      </a:schemeClr>
                    </a:solid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Discussed violence detection algorithms and MobileNetv2 implementation. The supervisor suggested exploring additional datasets for improved model robustness.</a:t>
                      </a:r>
                      <a:endParaRPr lang="en-US" sz="14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r>
                        <a:rPr lang="en-US" sz="1400" b="0" i="0" dirty="0">
                          <a:latin typeface="Helvetica" pitchFamily="2" charset="0"/>
                        </a:rPr>
                        <a:t>Yes</a:t>
                      </a:r>
                    </a:p>
                    <a:p>
                      <a:pPr marL="0" indent="0" algn="ctr">
                        <a:buFont typeface="Arial" panose="020B0604020202020204" pitchFamily="34" charset="0"/>
                        <a:buNone/>
                      </a:pPr>
                      <a:endParaRPr lang="en-US" sz="14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val="3440570599"/>
                  </a:ext>
                </a:extLst>
              </a:tr>
              <a:tr h="828000">
                <a:tc>
                  <a:txBody>
                    <a:bodyPr/>
                    <a:lstStyle/>
                    <a:p>
                      <a:pPr algn="ctr"/>
                      <a:r>
                        <a:rPr lang="en-US" sz="1300" b="0" i="0" dirty="0">
                          <a:latin typeface="Helvetica" pitchFamily="2" charset="0"/>
                        </a:rPr>
                        <a:t>2.</a:t>
                      </a:r>
                    </a:p>
                  </a:txBody>
                  <a:tcPr>
                    <a:solidFill>
                      <a:schemeClr val="accent6">
                        <a:lumMod val="20000"/>
                        <a:lumOff val="80000"/>
                      </a:schemeClr>
                    </a:solidFill>
                  </a:tcPr>
                </a:tc>
                <a:tc>
                  <a:txBody>
                    <a:bodyPr/>
                    <a:lstStyle/>
                    <a:p>
                      <a:pPr algn="ctr"/>
                      <a:r>
                        <a:rPr lang="en-US" sz="1400" b="0" i="0" dirty="0">
                          <a:latin typeface="Helvetica" pitchFamily="2" charset="0"/>
                        </a:rPr>
                        <a:t>20/01/2025</a:t>
                      </a:r>
                    </a:p>
                    <a:p>
                      <a:pPr algn="ctr"/>
                      <a:r>
                        <a:rPr lang="en-US" sz="1400" b="0" i="0" dirty="0">
                          <a:latin typeface="Helvetica"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Helvetica" pitchFamily="2" charset="0"/>
                        </a:rPr>
                        <a:t>25/01/2025</a:t>
                      </a: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400" dirty="0"/>
                        <a:t>Reviewed initial model training results. Supervisor recommended implementing data augmentation techniques to improve model generalization across different lighting conditions.</a:t>
                      </a:r>
                      <a:endParaRPr lang="en-US" sz="14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r>
                        <a:rPr lang="en-US" sz="1400" b="0" i="0" dirty="0">
                          <a:latin typeface="Helvetica" pitchFamily="2" charset="0"/>
                        </a:rPr>
                        <a:t>Yes</a:t>
                      </a:r>
                    </a:p>
                  </a:txBody>
                  <a:tcPr>
                    <a:solidFill>
                      <a:schemeClr val="accent6">
                        <a:lumMod val="20000"/>
                        <a:lumOff val="80000"/>
                      </a:schemeClr>
                    </a:solidFill>
                  </a:tcPr>
                </a:tc>
                <a:extLst>
                  <a:ext uri="{0D108BD9-81ED-4DB2-BD59-A6C34878D82A}">
                    <a16:rowId xmlns:a16="http://schemas.microsoft.com/office/drawing/2014/main" val="2590066489"/>
                  </a:ext>
                </a:extLst>
              </a:tr>
              <a:tr h="828000">
                <a:tc>
                  <a:txBody>
                    <a:bodyPr/>
                    <a:lstStyle/>
                    <a:p>
                      <a:pPr algn="ctr"/>
                      <a:r>
                        <a:rPr lang="en-US" sz="1300" b="0" i="0" dirty="0">
                          <a:latin typeface="Helvetica" pitchFamily="2" charset="0"/>
                        </a:rPr>
                        <a:t>3.</a:t>
                      </a:r>
                    </a:p>
                  </a:txBody>
                  <a:tcPr>
                    <a:solidFill>
                      <a:schemeClr val="accent5">
                        <a:lumMod val="20000"/>
                        <a:lumOff val="80000"/>
                      </a:schemeClr>
                    </a:solidFill>
                  </a:tcPr>
                </a:tc>
                <a:tc>
                  <a:txBody>
                    <a:bodyPr/>
                    <a:lstStyle/>
                    <a:p>
                      <a:pPr algn="ctr"/>
                      <a:r>
                        <a:rPr lang="en-US" sz="1400" b="0" i="0" dirty="0">
                          <a:latin typeface="Helvetica" pitchFamily="2" charset="0"/>
                        </a:rPr>
                        <a:t>27/01/2025</a:t>
                      </a:r>
                    </a:p>
                    <a:p>
                      <a:pPr algn="ctr"/>
                      <a:r>
                        <a:rPr lang="en-US" sz="1400" b="0" i="0" dirty="0">
                          <a:latin typeface="Helvetica"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Helvetica" pitchFamily="2" charset="0"/>
                        </a:rPr>
                        <a:t>01/02/2025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400" dirty="0"/>
                        <a:t>Analyzed early results from violence detection module. Supervisor advised optimizing threshold parameters to reduce false positives in crowded environments.</a:t>
                      </a:r>
                      <a:endParaRPr lang="en-US" sz="14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r>
                        <a:rPr lang="en-US" sz="1400" b="0" i="0" dirty="0">
                          <a:latin typeface="Helvetica" pitchFamily="2" charset="0"/>
                        </a:rPr>
                        <a:t>Yes</a:t>
                      </a:r>
                    </a:p>
                  </a:txBody>
                  <a:tcPr>
                    <a:solidFill>
                      <a:schemeClr val="accent5">
                        <a:lumMod val="20000"/>
                        <a:lumOff val="80000"/>
                      </a:schemeClr>
                    </a:solidFill>
                  </a:tcPr>
                </a:tc>
                <a:extLst>
                  <a:ext uri="{0D108BD9-81ED-4DB2-BD59-A6C34878D82A}">
                    <a16:rowId xmlns:a16="http://schemas.microsoft.com/office/drawing/2014/main" val="3646395450"/>
                  </a:ext>
                </a:extLst>
              </a:tr>
              <a:tr h="828000">
                <a:tc>
                  <a:txBody>
                    <a:bodyPr/>
                    <a:lstStyle/>
                    <a:p>
                      <a:pPr algn="ctr"/>
                      <a:r>
                        <a:rPr lang="en-US" sz="1300" b="0" i="0" dirty="0">
                          <a:latin typeface="Helvetica" pitchFamily="2" charset="0"/>
                        </a:rPr>
                        <a:t>4.</a:t>
                      </a:r>
                    </a:p>
                  </a:txBody>
                  <a:tcPr>
                    <a:solidFill>
                      <a:schemeClr val="accent6">
                        <a:lumMod val="20000"/>
                        <a:lumOff val="80000"/>
                      </a:schemeClr>
                    </a:solidFill>
                  </a:tcPr>
                </a:tc>
                <a:tc>
                  <a:txBody>
                    <a:bodyPr/>
                    <a:lstStyle/>
                    <a:p>
                      <a:pPr algn="ctr"/>
                      <a:r>
                        <a:rPr lang="en-US" sz="1400" b="0" i="0" dirty="0">
                          <a:latin typeface="Helvetica" pitchFamily="2" charset="0"/>
                        </a:rPr>
                        <a:t>03/02/2025</a:t>
                      </a:r>
                    </a:p>
                    <a:p>
                      <a:pPr algn="ctr"/>
                      <a:r>
                        <a:rPr lang="en-US" sz="1400" b="0" i="0" dirty="0">
                          <a:latin typeface="Helvetica"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Helvetica" pitchFamily="2" charset="0"/>
                        </a:rPr>
                        <a:t>08/02/2025</a:t>
                      </a:r>
                    </a:p>
                    <a:p>
                      <a:pPr marL="0" indent="0" algn="ctr">
                        <a:buFont typeface="Arial" panose="020B0604020202020204" pitchFamily="34" charset="0"/>
                        <a:buNone/>
                      </a:pPr>
                      <a:endParaRPr lang="en-US" sz="1400" b="0" i="0" dirty="0">
                        <a:latin typeface="Helvetica" pitchFamily="2" charset="0"/>
                      </a:endParaRP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400" dirty="0"/>
                        <a:t>Evaluated Telegram alert system implementation. Supervisor proposed adding location mapping and timestamping for better incident documentation.</a:t>
                      </a:r>
                      <a:endParaRPr lang="en-US" sz="14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r>
                        <a:rPr lang="en-US" sz="1400" b="0" i="0" dirty="0">
                          <a:latin typeface="Helvetica" pitchFamily="2" charset="0"/>
                        </a:rPr>
                        <a:t>Yes</a:t>
                      </a:r>
                    </a:p>
                  </a:txBody>
                  <a:tcPr>
                    <a:solidFill>
                      <a:schemeClr val="accent6">
                        <a:lumMod val="20000"/>
                        <a:lumOff val="80000"/>
                      </a:schemeClr>
                    </a:solidFill>
                  </a:tcPr>
                </a:tc>
                <a:extLst>
                  <a:ext uri="{0D108BD9-81ED-4DB2-BD59-A6C34878D82A}">
                    <a16:rowId xmlns:a16="http://schemas.microsoft.com/office/drawing/2014/main" val="3451082333"/>
                  </a:ext>
                </a:extLst>
              </a:tr>
              <a:tr h="828000">
                <a:tc>
                  <a:txBody>
                    <a:bodyPr/>
                    <a:lstStyle/>
                    <a:p>
                      <a:pPr algn="ctr"/>
                      <a:r>
                        <a:rPr lang="en-US" sz="1300" b="0" i="0" dirty="0">
                          <a:latin typeface="Helvetica" pitchFamily="2" charset="0"/>
                        </a:rPr>
                        <a:t>5.</a:t>
                      </a:r>
                    </a:p>
                  </a:txBody>
                  <a:tcPr>
                    <a:solidFill>
                      <a:schemeClr val="accent5">
                        <a:lumMod val="20000"/>
                        <a:lumOff val="80000"/>
                      </a:schemeClr>
                    </a:solidFill>
                  </a:tcPr>
                </a:tc>
                <a:tc>
                  <a:txBody>
                    <a:bodyPr/>
                    <a:lstStyle/>
                    <a:p>
                      <a:pPr algn="ctr"/>
                      <a:r>
                        <a:rPr lang="en-US" sz="1400" b="0" i="0" dirty="0">
                          <a:latin typeface="Helvetica" pitchFamily="2" charset="0"/>
                        </a:rPr>
                        <a:t>10/02/2025</a:t>
                      </a:r>
                    </a:p>
                    <a:p>
                      <a:pPr algn="ctr"/>
                      <a:r>
                        <a:rPr lang="en-US" sz="1400" b="0" i="0" dirty="0">
                          <a:latin typeface="Helvetica"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Helvetica" pitchFamily="2" charset="0"/>
                        </a:rPr>
                        <a:t>15/02/2025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400" dirty="0"/>
                        <a:t>Demonstrated face detection and enhancement pipeline. Supervisor recommended addressing privacy concerns through selective face blurring for non-involved parties.</a:t>
                      </a:r>
                      <a:endParaRPr lang="en-US" sz="14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r>
                        <a:rPr lang="en-US" sz="1400" b="0" i="0" dirty="0">
                          <a:latin typeface="Helvetica" pitchFamily="2" charset="0"/>
                        </a:rPr>
                        <a:t>Yes</a:t>
                      </a:r>
                    </a:p>
                  </a:txBody>
                  <a:tcPr>
                    <a:solidFill>
                      <a:schemeClr val="accent5">
                        <a:lumMod val="20000"/>
                        <a:lumOff val="80000"/>
                      </a:schemeClr>
                    </a:solidFill>
                  </a:tcPr>
                </a:tc>
                <a:extLst>
                  <a:ext uri="{0D108BD9-81ED-4DB2-BD59-A6C34878D82A}">
                    <a16:rowId xmlns:a16="http://schemas.microsoft.com/office/drawing/2014/main" val="1072130321"/>
                  </a:ext>
                </a:extLst>
              </a:tr>
            </a:tbl>
          </a:graphicData>
        </a:graphic>
      </p:graphicFrame>
    </p:spTree>
    <p:extLst>
      <p:ext uri="{BB962C8B-B14F-4D97-AF65-F5344CB8AC3E}">
        <p14:creationId xmlns:p14="http://schemas.microsoft.com/office/powerpoint/2010/main" val="1173912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Outline</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40000"/>
              </a:lnSpc>
              <a:buFont typeface="Arial" pitchFamily="34" charset="0"/>
              <a:buChar char="•"/>
            </a:pPr>
            <a:r>
              <a:rPr lang="en-IN" dirty="0">
                <a:ea typeface="Palatino" pitchFamily="2" charset="77"/>
              </a:rPr>
              <a:t>Introduction</a:t>
            </a:r>
          </a:p>
          <a:p>
            <a:pPr marL="357188" indent="-261938" algn="just">
              <a:lnSpc>
                <a:spcPct val="140000"/>
              </a:lnSpc>
              <a:buFont typeface="Arial" pitchFamily="34" charset="0"/>
              <a:buChar char="•"/>
            </a:pPr>
            <a:r>
              <a:rPr lang="en-IN" dirty="0">
                <a:ea typeface="Palatino" pitchFamily="2" charset="77"/>
              </a:rPr>
              <a:t>Problem Statement</a:t>
            </a:r>
          </a:p>
          <a:p>
            <a:pPr marL="357188" indent="-261938" algn="just">
              <a:lnSpc>
                <a:spcPct val="140000"/>
              </a:lnSpc>
              <a:buFont typeface="Arial" pitchFamily="34" charset="0"/>
              <a:buChar char="•"/>
            </a:pPr>
            <a:r>
              <a:rPr lang="en-IN" dirty="0">
                <a:ea typeface="Palatino" pitchFamily="2" charset="77"/>
              </a:rPr>
              <a:t>Objectives</a:t>
            </a:r>
          </a:p>
          <a:p>
            <a:pPr marL="357188" indent="-261938">
              <a:lnSpc>
                <a:spcPct val="140000"/>
              </a:lnSpc>
            </a:pPr>
            <a:r>
              <a:rPr lang="en-IN" dirty="0">
                <a:ea typeface="Palatino" pitchFamily="2" charset="77"/>
              </a:rPr>
              <a:t>Work Done (after Major Project - I)</a:t>
            </a:r>
          </a:p>
          <a:p>
            <a:pPr marL="357188" indent="-261938" algn="just">
              <a:lnSpc>
                <a:spcPct val="140000"/>
              </a:lnSpc>
              <a:buFont typeface="Arial" pitchFamily="34" charset="0"/>
              <a:buChar char="•"/>
            </a:pPr>
            <a:r>
              <a:rPr lang="en-IN" dirty="0">
                <a:ea typeface="Palatino" pitchFamily="2" charset="77"/>
              </a:rPr>
              <a:t>Project Design</a:t>
            </a:r>
          </a:p>
          <a:p>
            <a:pPr marL="357188" indent="-261938" algn="just">
              <a:lnSpc>
                <a:spcPct val="140000"/>
              </a:lnSpc>
              <a:buFont typeface="Arial" pitchFamily="34" charset="0"/>
              <a:buChar char="•"/>
            </a:pPr>
            <a:r>
              <a:rPr lang="en-IN" dirty="0">
                <a:ea typeface="Palatino" pitchFamily="2" charset="77"/>
              </a:rPr>
              <a:t>Implementation</a:t>
            </a:r>
          </a:p>
          <a:p>
            <a:pPr marL="357188" indent="-261938" algn="just">
              <a:lnSpc>
                <a:spcPct val="140000"/>
              </a:lnSpc>
              <a:buFont typeface="Arial" pitchFamily="34" charset="0"/>
              <a:buChar char="•"/>
            </a:pPr>
            <a:r>
              <a:rPr lang="en-IN" dirty="0">
                <a:ea typeface="Palatino" pitchFamily="2" charset="77"/>
              </a:rPr>
              <a:t>Experimental Results and Evaluation</a:t>
            </a:r>
          </a:p>
          <a:p>
            <a:pPr marL="357188" indent="-261938" algn="just">
              <a:lnSpc>
                <a:spcPct val="140000"/>
              </a:lnSpc>
              <a:buFont typeface="Arial" pitchFamily="34" charset="0"/>
              <a:buChar char="•"/>
            </a:pPr>
            <a:r>
              <a:rPr lang="en-IN" dirty="0">
                <a:ea typeface="Palatino" pitchFamily="2" charset="77"/>
              </a:rPr>
              <a:t>Key Learnings</a:t>
            </a:r>
          </a:p>
          <a:p>
            <a:pPr marL="357188" indent="-261938" algn="just">
              <a:lnSpc>
                <a:spcPct val="140000"/>
              </a:lnSpc>
              <a:buFont typeface="Arial" pitchFamily="34" charset="0"/>
              <a:buChar char="•"/>
            </a:pPr>
            <a:r>
              <a:rPr lang="en-IN" dirty="0">
                <a:ea typeface="Palatino" pitchFamily="2" charset="77"/>
              </a:rPr>
              <a:t>Work Plan (till End-Term Evaluation)</a:t>
            </a:r>
          </a:p>
          <a:p>
            <a:pPr marL="357188" indent="-261938" algn="just">
              <a:lnSpc>
                <a:spcPct val="140000"/>
              </a:lnSpc>
              <a:buFont typeface="Arial" pitchFamily="34" charset="0"/>
              <a:buChar char="•"/>
            </a:pPr>
            <a:r>
              <a:rPr lang="en-IN" dirty="0">
                <a:ea typeface="Palatino" pitchFamily="2" charset="77"/>
              </a:rPr>
              <a:t>Work Contribution and Attendance</a:t>
            </a:r>
          </a:p>
          <a:p>
            <a:pPr marL="357188" indent="-261938" algn="just">
              <a:lnSpc>
                <a:spcPct val="140000"/>
              </a:lnSpc>
              <a:buFont typeface="Arial" pitchFamily="34" charset="0"/>
              <a:buChar char="•"/>
            </a:pPr>
            <a:r>
              <a:rPr lang="en-IN" dirty="0">
                <a:ea typeface="Palatino" pitchFamily="2" charset="77"/>
              </a:rPr>
              <a:t>Supervisor Interactions</a:t>
            </a:r>
          </a:p>
          <a:p>
            <a:pPr marL="357188" indent="-261938" algn="just">
              <a:lnSpc>
                <a:spcPct val="140000"/>
              </a:lnSpc>
              <a:buFont typeface="Arial" pitchFamily="34" charset="0"/>
              <a:buChar char="•"/>
            </a:pPr>
            <a:r>
              <a:rPr lang="en-IN" dirty="0">
                <a:ea typeface="Palatino" pitchFamily="2" charset="77"/>
              </a:rPr>
              <a:t>References</a:t>
            </a:r>
          </a:p>
          <a:p>
            <a:pPr marL="0" indent="0">
              <a:buFont typeface="Arial" panose="020B0604020202020204" pitchFamily="34" charset="0"/>
              <a:buNone/>
            </a:pPr>
            <a:endParaRPr lang="en-IN" altLang="en-US" sz="1700" kern="0" dirty="0">
              <a:ea typeface="MS PGothic" panose="020B0600070205080204" pitchFamily="34" charset="-128"/>
            </a:endParaRPr>
          </a:p>
        </p:txBody>
      </p:sp>
    </p:spTree>
    <p:extLst>
      <p:ext uri="{BB962C8B-B14F-4D97-AF65-F5344CB8AC3E}">
        <p14:creationId xmlns:p14="http://schemas.microsoft.com/office/powerpoint/2010/main" val="389550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E5E7F-6D85-EBF6-EAD4-18BE8EC57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3EF7BF-D279-302B-94BF-3DB4010A5811}"/>
              </a:ext>
            </a:extLst>
          </p:cNvPr>
          <p:cNvSpPr>
            <a:spLocks noGrp="1"/>
          </p:cNvSpPr>
          <p:nvPr>
            <p:ph type="title"/>
          </p:nvPr>
        </p:nvSpPr>
        <p:spPr/>
        <p:txBody>
          <a:bodyPr/>
          <a:lstStyle/>
          <a:p>
            <a:r>
              <a:rPr lang="en-IN" sz="2400" dirty="0">
                <a:ea typeface="Palatino" pitchFamily="2" charset="77"/>
              </a:rPr>
              <a:t>Supervisor </a:t>
            </a:r>
            <a:r>
              <a:rPr lang="en-IN" dirty="0">
                <a:ea typeface="Palatino" pitchFamily="2" charset="77"/>
              </a:rPr>
              <a:t>Interactions</a:t>
            </a:r>
            <a:r>
              <a:rPr lang="en-IN" sz="2400" dirty="0">
                <a:ea typeface="Palatino" pitchFamily="2" charset="77"/>
              </a:rPr>
              <a:t>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id="{67675676-26F3-304D-6B9E-B3644390EFBF}"/>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367900DB-DF9E-B5EC-0B92-06A7F2390E13}"/>
              </a:ext>
            </a:extLst>
          </p:cNvPr>
          <p:cNvGraphicFramePr>
            <a:graphicFrameLocks noGrp="1"/>
          </p:cNvGraphicFramePr>
          <p:nvPr>
            <p:extLst>
              <p:ext uri="{D42A27DB-BD31-4B8C-83A1-F6EECF244321}">
                <p14:modId xmlns:p14="http://schemas.microsoft.com/office/powerpoint/2010/main" val="2141116523"/>
              </p:ext>
            </p:extLst>
          </p:nvPr>
        </p:nvGraphicFramePr>
        <p:xfrm>
          <a:off x="110168" y="881350"/>
          <a:ext cx="8835528" cy="4764268"/>
        </p:xfrm>
        <a:graphic>
          <a:graphicData uri="http://schemas.openxmlformats.org/drawingml/2006/table">
            <a:tbl>
              <a:tblPr firstRow="1" bandRow="1">
                <a:tableStyleId>{00A15C55-8517-42AA-B614-E9B94910E393}</a:tableStyleId>
              </a:tblPr>
              <a:tblGrid>
                <a:gridCol w="651832">
                  <a:extLst>
                    <a:ext uri="{9D8B030D-6E8A-4147-A177-3AD203B41FA5}">
                      <a16:colId xmlns:a16="http://schemas.microsoft.com/office/drawing/2014/main" val="1580173846"/>
                    </a:ext>
                  </a:extLst>
                </a:gridCol>
                <a:gridCol w="1364255">
                  <a:extLst>
                    <a:ext uri="{9D8B030D-6E8A-4147-A177-3AD203B41FA5}">
                      <a16:colId xmlns:a16="http://schemas.microsoft.com/office/drawing/2014/main" val="1787721097"/>
                    </a:ext>
                  </a:extLst>
                </a:gridCol>
                <a:gridCol w="5596569">
                  <a:extLst>
                    <a:ext uri="{9D8B030D-6E8A-4147-A177-3AD203B41FA5}">
                      <a16:colId xmlns:a16="http://schemas.microsoft.com/office/drawing/2014/main" val="1940941142"/>
                    </a:ext>
                  </a:extLst>
                </a:gridCol>
                <a:gridCol w="1222872">
                  <a:extLst>
                    <a:ext uri="{9D8B030D-6E8A-4147-A177-3AD203B41FA5}">
                      <a16:colId xmlns:a16="http://schemas.microsoft.com/office/drawing/2014/main" val="3130860608"/>
                    </a:ext>
                  </a:extLst>
                </a:gridCol>
              </a:tblGrid>
              <a:tr h="507388">
                <a:tc>
                  <a:txBody>
                    <a:bodyPr/>
                    <a:lstStyle/>
                    <a:p>
                      <a:pPr algn="ctr"/>
                      <a:r>
                        <a:rPr lang="en-US" sz="1300" b="0" i="0" dirty="0">
                          <a:solidFill>
                            <a:schemeClr val="tx1"/>
                          </a:solidFill>
                          <a:latin typeface="Helvetica" pitchFamily="2" charset="0"/>
                        </a:rPr>
                        <a:t>Week No.</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Duration</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Remarks (</a:t>
                      </a:r>
                      <a:r>
                        <a:rPr lang="en-US" sz="1300" b="1" i="0" dirty="0">
                          <a:solidFill>
                            <a:schemeClr val="tx1"/>
                          </a:solidFill>
                          <a:latin typeface="Helvetica" pitchFamily="2" charset="0"/>
                        </a:rPr>
                        <a:t>as mentioned in the weekly log</a:t>
                      </a:r>
                      <a:r>
                        <a:rPr lang="en-US" sz="1300" b="0" i="0" dirty="0">
                          <a:solidFill>
                            <a:schemeClr val="tx1"/>
                          </a:solidFill>
                          <a:latin typeface="Helvetica" pitchFamily="2" charset="0"/>
                        </a:rPr>
                        <a:t>)</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Incorporated</a:t>
                      </a:r>
                    </a:p>
                    <a:p>
                      <a:pPr algn="ctr"/>
                      <a:r>
                        <a:rPr lang="en-US" sz="1300" b="0" i="0" dirty="0">
                          <a:solidFill>
                            <a:schemeClr val="tx1"/>
                          </a:solidFill>
                          <a:latin typeface="Helvetica" pitchFamily="2" charset="0"/>
                        </a:rPr>
                        <a:t>(Yes/No)</a:t>
                      </a:r>
                    </a:p>
                  </a:txBody>
                  <a:tcPr>
                    <a:solidFill>
                      <a:schemeClr val="accent6">
                        <a:lumMod val="60000"/>
                        <a:lumOff val="40000"/>
                      </a:schemeClr>
                    </a:solidFill>
                  </a:tcPr>
                </a:tc>
                <a:extLst>
                  <a:ext uri="{0D108BD9-81ED-4DB2-BD59-A6C34878D82A}">
                    <a16:rowId xmlns:a16="http://schemas.microsoft.com/office/drawing/2014/main" val="2495431070"/>
                  </a:ext>
                </a:extLst>
              </a:tr>
              <a:tr h="828000">
                <a:tc>
                  <a:txBody>
                    <a:bodyPr/>
                    <a:lstStyle/>
                    <a:p>
                      <a:pPr algn="ctr"/>
                      <a:r>
                        <a:rPr lang="en-US" sz="1300" b="0" i="0" dirty="0">
                          <a:latin typeface="Helvetica" pitchFamily="2" charset="0"/>
                        </a:rPr>
                        <a:t>6.</a:t>
                      </a:r>
                    </a:p>
                  </a:txBody>
                  <a:tcPr>
                    <a:solidFill>
                      <a:schemeClr val="accent5">
                        <a:lumMod val="20000"/>
                        <a:lumOff val="80000"/>
                      </a:schemeClr>
                    </a:solidFill>
                  </a:tcPr>
                </a:tc>
                <a:tc>
                  <a:txBody>
                    <a:bodyPr/>
                    <a:lstStyle/>
                    <a:p>
                      <a:pPr algn="ctr"/>
                      <a:r>
                        <a:rPr lang="en-US" sz="1400" b="0" i="0" dirty="0">
                          <a:latin typeface="Helvetica" pitchFamily="2" charset="0"/>
                        </a:rPr>
                        <a:t>24/02/2025</a:t>
                      </a:r>
                    </a:p>
                    <a:p>
                      <a:pPr algn="ctr"/>
                      <a:r>
                        <a:rPr lang="en-US" sz="1400" b="0" i="0" dirty="0">
                          <a:latin typeface="Helvetica"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Helvetica" pitchFamily="2" charset="0"/>
                        </a:rPr>
                        <a:t>01/03/2025</a:t>
                      </a:r>
                    </a:p>
                    <a:p>
                      <a:pPr marL="0" indent="0" algn="ctr">
                        <a:buFont typeface="Arial" panose="020B0604020202020204" pitchFamily="34" charset="0"/>
                        <a:buNone/>
                      </a:pPr>
                      <a:endParaRPr lang="en-US" sz="1400" b="0" i="0" dirty="0">
                        <a:latin typeface="Helvetica" pitchFamily="2" charset="0"/>
                      </a:endParaRP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400" dirty="0"/>
                        <a:t>Presented system integration progress. Supervisor suggested implementing multithreading for improved processing efficiency on the Raspberry Pi.</a:t>
                      </a:r>
                      <a:endParaRPr lang="en-US" sz="14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r>
                        <a:rPr lang="en-US" sz="1400" b="0" i="0" dirty="0">
                          <a:latin typeface="Helvetica" pitchFamily="2" charset="0"/>
                        </a:rPr>
                        <a:t>Yes</a:t>
                      </a:r>
                    </a:p>
                  </a:txBody>
                  <a:tcPr>
                    <a:solidFill>
                      <a:schemeClr val="accent5">
                        <a:lumMod val="20000"/>
                        <a:lumOff val="80000"/>
                      </a:schemeClr>
                    </a:solidFill>
                  </a:tcPr>
                </a:tc>
                <a:extLst>
                  <a:ext uri="{0D108BD9-81ED-4DB2-BD59-A6C34878D82A}">
                    <a16:rowId xmlns:a16="http://schemas.microsoft.com/office/drawing/2014/main" val="3440570599"/>
                  </a:ext>
                </a:extLst>
              </a:tr>
              <a:tr h="828000">
                <a:tc>
                  <a:txBody>
                    <a:bodyPr/>
                    <a:lstStyle/>
                    <a:p>
                      <a:pPr algn="ctr"/>
                      <a:r>
                        <a:rPr lang="en-US" sz="1300" b="0" i="0" dirty="0">
                          <a:latin typeface="Helvetica" pitchFamily="2" charset="0"/>
                        </a:rPr>
                        <a:t>7.</a:t>
                      </a:r>
                    </a:p>
                  </a:txBody>
                  <a:tcPr>
                    <a:solidFill>
                      <a:schemeClr val="accent6">
                        <a:lumMod val="20000"/>
                        <a:lumOff val="80000"/>
                      </a:schemeClr>
                    </a:solidFill>
                  </a:tcPr>
                </a:tc>
                <a:tc>
                  <a:txBody>
                    <a:bodyPr/>
                    <a:lstStyle/>
                    <a:p>
                      <a:pPr algn="ctr"/>
                      <a:r>
                        <a:rPr lang="en-US" sz="1400" b="0" i="0" dirty="0">
                          <a:latin typeface="Helvetica" pitchFamily="2" charset="0"/>
                        </a:rPr>
                        <a:t>03/03/2025</a:t>
                      </a:r>
                    </a:p>
                    <a:p>
                      <a:pPr algn="ctr"/>
                      <a:r>
                        <a:rPr lang="en-US" sz="1400" b="0" i="0" dirty="0">
                          <a:latin typeface="Helvetica" pitchFamily="2" charset="0"/>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Helvetica" pitchFamily="2" charset="0"/>
                        </a:rPr>
                        <a:t>08/03/2025</a:t>
                      </a: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400" dirty="0"/>
                        <a:t>Discussed final implementation strategy and deployment considerations. Supervisor advised on creating comprehensive testing scenarios for system validation.</a:t>
                      </a:r>
                      <a:endParaRPr lang="en-US" sz="14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p>
                      <a:pPr marL="0" indent="0" algn="ctr">
                        <a:buFont typeface="Arial" panose="020B0604020202020204" pitchFamily="34" charset="0"/>
                        <a:buNone/>
                      </a:pPr>
                      <a:r>
                        <a:rPr lang="en-US" sz="1400" b="0" i="0" dirty="0">
                          <a:latin typeface="Helvetica" pitchFamily="2" charset="0"/>
                        </a:rPr>
                        <a:t>Yes</a:t>
                      </a:r>
                    </a:p>
                  </a:txBody>
                  <a:tcPr>
                    <a:solidFill>
                      <a:schemeClr val="accent6">
                        <a:lumMod val="20000"/>
                        <a:lumOff val="80000"/>
                      </a:schemeClr>
                    </a:solidFill>
                  </a:tcPr>
                </a:tc>
                <a:extLst>
                  <a:ext uri="{0D108BD9-81ED-4DB2-BD59-A6C34878D82A}">
                    <a16:rowId xmlns:a16="http://schemas.microsoft.com/office/drawing/2014/main" val="2590066489"/>
                  </a:ext>
                </a:extLst>
              </a:tr>
              <a:tr h="828000">
                <a:tc>
                  <a:txBody>
                    <a:bodyPr/>
                    <a:lstStyle/>
                    <a:p>
                      <a:pPr algn="ctr"/>
                      <a:r>
                        <a:rPr lang="en-US" sz="1300" b="0" i="0" dirty="0">
                          <a:latin typeface="Helvetica" pitchFamily="2" charset="0"/>
                        </a:rPr>
                        <a:t>8.</a:t>
                      </a:r>
                    </a:p>
                  </a:txBody>
                  <a:tcPr>
                    <a:solidFill>
                      <a:schemeClr val="accent5">
                        <a:lumMod val="20000"/>
                        <a:lumOff val="80000"/>
                      </a:schemeClr>
                    </a:solidFill>
                  </a:tcPr>
                </a:tc>
                <a:tc>
                  <a:txBody>
                    <a:bodyPr/>
                    <a:lstStyle/>
                    <a:p>
                      <a:pPr algn="ctr"/>
                      <a:endParaRPr lang="en-US" sz="1300" b="0" i="0" dirty="0">
                        <a:latin typeface="Helvetica" pitchFamily="2" charset="0"/>
                      </a:endParaRPr>
                    </a:p>
                  </a:txBody>
                  <a:tcPr>
                    <a:solidFill>
                      <a:schemeClr val="accent5">
                        <a:lumMod val="20000"/>
                        <a:lumOff val="80000"/>
                      </a:schemeClr>
                    </a:solidFill>
                  </a:tcPr>
                </a:tc>
                <a:tc>
                  <a:txBody>
                    <a:bodyPr/>
                    <a:lstStyle/>
                    <a:p>
                      <a:pPr marL="171450" indent="-171450">
                        <a:buFont typeface="Arial" panose="020B0604020202020204" pitchFamily="34" charset="0"/>
                        <a:buChar char="•"/>
                      </a:pP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val="3646395450"/>
                  </a:ext>
                </a:extLst>
              </a:tr>
              <a:tr h="828000">
                <a:tc>
                  <a:txBody>
                    <a:bodyPr/>
                    <a:lstStyle/>
                    <a:p>
                      <a:pPr algn="ctr"/>
                      <a:r>
                        <a:rPr lang="en-US" sz="1300" b="0" i="0" dirty="0">
                          <a:latin typeface="Helvetica" pitchFamily="2" charset="0"/>
                        </a:rPr>
                        <a:t>9.</a:t>
                      </a:r>
                    </a:p>
                  </a:txBody>
                  <a:tcPr>
                    <a:solidFill>
                      <a:schemeClr val="accent6">
                        <a:lumMod val="20000"/>
                        <a:lumOff val="80000"/>
                      </a:schemeClr>
                    </a:solidFill>
                  </a:tcPr>
                </a:tc>
                <a:tc>
                  <a:txBody>
                    <a:bodyPr/>
                    <a:lstStyle/>
                    <a:p>
                      <a:pPr algn="ctr"/>
                      <a:endParaRPr lang="en-US" sz="1300" b="0" i="0" dirty="0">
                        <a:latin typeface="Helvetica" pitchFamily="2" charset="0"/>
                      </a:endParaRPr>
                    </a:p>
                  </a:txBody>
                  <a:tcPr>
                    <a:solidFill>
                      <a:schemeClr val="accent6">
                        <a:lumMod val="20000"/>
                        <a:lumOff val="80000"/>
                      </a:schemeClr>
                    </a:solidFill>
                  </a:tcPr>
                </a:tc>
                <a:tc>
                  <a:txBody>
                    <a:bodyPr/>
                    <a:lstStyle/>
                    <a:p>
                      <a:pPr marL="171450" indent="-171450">
                        <a:buFont typeface="Arial" panose="020B0604020202020204" pitchFamily="34" charset="0"/>
                        <a:buChar char="•"/>
                      </a:pPr>
                      <a:endParaRPr lang="en-US" sz="13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6">
                        <a:lumMod val="20000"/>
                        <a:lumOff val="80000"/>
                      </a:schemeClr>
                    </a:solidFill>
                  </a:tcPr>
                </a:tc>
                <a:extLst>
                  <a:ext uri="{0D108BD9-81ED-4DB2-BD59-A6C34878D82A}">
                    <a16:rowId xmlns:a16="http://schemas.microsoft.com/office/drawing/2014/main" val="3451082333"/>
                  </a:ext>
                </a:extLst>
              </a:tr>
              <a:tr h="828000">
                <a:tc>
                  <a:txBody>
                    <a:bodyPr/>
                    <a:lstStyle/>
                    <a:p>
                      <a:pPr algn="ctr"/>
                      <a:r>
                        <a:rPr lang="en-US" sz="1300" b="0" i="0" dirty="0">
                          <a:latin typeface="Helvetica" pitchFamily="2" charset="0"/>
                        </a:rPr>
                        <a:t>10.</a:t>
                      </a:r>
                    </a:p>
                  </a:txBody>
                  <a:tcPr>
                    <a:solidFill>
                      <a:schemeClr val="accent5">
                        <a:lumMod val="20000"/>
                        <a:lumOff val="80000"/>
                      </a:schemeClr>
                    </a:solidFill>
                  </a:tcPr>
                </a:tc>
                <a:tc>
                  <a:txBody>
                    <a:bodyPr/>
                    <a:lstStyle/>
                    <a:p>
                      <a:pPr algn="ctr"/>
                      <a:endParaRPr lang="en-US" sz="1300" b="0" i="0" dirty="0">
                        <a:latin typeface="Helvetica" pitchFamily="2" charset="0"/>
                      </a:endParaRPr>
                    </a:p>
                  </a:txBody>
                  <a:tcPr>
                    <a:solidFill>
                      <a:schemeClr val="accent5">
                        <a:lumMod val="20000"/>
                        <a:lumOff val="80000"/>
                      </a:schemeClr>
                    </a:solidFill>
                  </a:tcPr>
                </a:tc>
                <a:tc>
                  <a:txBody>
                    <a:bodyPr/>
                    <a:lstStyle/>
                    <a:p>
                      <a:pPr marL="171450" indent="-171450">
                        <a:buFont typeface="Arial" panose="020B0604020202020204" pitchFamily="34" charset="0"/>
                        <a:buChar char="•"/>
                      </a:pP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val="1072130321"/>
                  </a:ext>
                </a:extLst>
              </a:tr>
            </a:tbl>
          </a:graphicData>
        </a:graphic>
      </p:graphicFrame>
    </p:spTree>
    <p:extLst>
      <p:ext uri="{BB962C8B-B14F-4D97-AF65-F5344CB8AC3E}">
        <p14:creationId xmlns:p14="http://schemas.microsoft.com/office/powerpoint/2010/main" val="188404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References</a:t>
            </a:r>
            <a:endParaRPr lang="en-US" dirty="0"/>
          </a:p>
        </p:txBody>
      </p:sp>
      <p:sp>
        <p:nvSpPr>
          <p:cNvPr id="3" name="Content Placeholder 2">
            <a:extLst>
              <a:ext uri="{FF2B5EF4-FFF2-40B4-BE49-F238E27FC236}">
                <a16:creationId xmlns:a16="http://schemas.microsoft.com/office/drawing/2014/main" id="{0654FB2E-A0FA-8195-0500-F7F95A986799}"/>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228600" indent="-228600" algn="just" rtl="0" fontAlgn="base">
              <a:buFont typeface="+mj-lt"/>
              <a:buAutoNum type="arabicPeriod"/>
            </a:pPr>
            <a:r>
              <a:rPr lang="en-US" sz="1200" b="0" i="0" u="none" strike="noStrike" dirty="0" err="1">
                <a:solidFill>
                  <a:srgbClr val="222222"/>
                </a:solidFill>
                <a:effectLst/>
                <a:highlight>
                  <a:srgbClr val="FFFFFF"/>
                </a:highlight>
                <a:latin typeface="+mn-lt"/>
              </a:rPr>
              <a:t>Traoré</a:t>
            </a:r>
            <a:r>
              <a:rPr lang="en-US" sz="1200" b="0" i="0" u="none" strike="noStrike" dirty="0">
                <a:solidFill>
                  <a:srgbClr val="222222"/>
                </a:solidFill>
                <a:effectLst/>
                <a:highlight>
                  <a:srgbClr val="FFFFFF"/>
                </a:highlight>
                <a:latin typeface="+mn-lt"/>
              </a:rPr>
              <a:t>, </a:t>
            </a:r>
            <a:r>
              <a:rPr lang="en-US" sz="1200" b="0" i="0" u="none" strike="noStrike" dirty="0" err="1">
                <a:solidFill>
                  <a:srgbClr val="222222"/>
                </a:solidFill>
                <a:effectLst/>
                <a:highlight>
                  <a:srgbClr val="FFFFFF"/>
                </a:highlight>
                <a:latin typeface="+mn-lt"/>
              </a:rPr>
              <a:t>Abdarahmane</a:t>
            </a:r>
            <a:r>
              <a:rPr lang="en-US" sz="1200" b="0" i="0" u="none" strike="noStrike" dirty="0">
                <a:solidFill>
                  <a:srgbClr val="222222"/>
                </a:solidFill>
                <a:effectLst/>
                <a:highlight>
                  <a:srgbClr val="FFFFFF"/>
                </a:highlight>
                <a:latin typeface="+mn-lt"/>
              </a:rPr>
              <a:t>, and Moulay A. </a:t>
            </a:r>
            <a:r>
              <a:rPr lang="en-US" sz="1200" b="0" i="0" u="none" strike="noStrike" dirty="0" err="1">
                <a:solidFill>
                  <a:srgbClr val="222222"/>
                </a:solidFill>
                <a:effectLst/>
                <a:highlight>
                  <a:srgbClr val="FFFFFF"/>
                </a:highlight>
                <a:latin typeface="+mn-lt"/>
              </a:rPr>
              <a:t>Akhloufi</a:t>
            </a:r>
            <a:r>
              <a:rPr lang="en-US" sz="1200" b="0" i="0" u="none" strike="noStrike" dirty="0">
                <a:solidFill>
                  <a:srgbClr val="222222"/>
                </a:solidFill>
                <a:effectLst/>
                <a:highlight>
                  <a:srgbClr val="FFFFFF"/>
                </a:highlight>
                <a:latin typeface="+mn-lt"/>
              </a:rPr>
              <a:t>. "Violence detection in videos using deep recurrent and convolutional neural networks." In </a:t>
            </a:r>
            <a:r>
              <a:rPr lang="en-US" sz="1200" b="0" i="1" u="none" strike="noStrike" dirty="0">
                <a:solidFill>
                  <a:srgbClr val="222222"/>
                </a:solidFill>
                <a:effectLst/>
                <a:highlight>
                  <a:srgbClr val="FFFFFF"/>
                </a:highlight>
                <a:latin typeface="+mn-lt"/>
              </a:rPr>
              <a:t>2020 IEEE international conference on systems, man, and cybernetics (SMC)</a:t>
            </a:r>
            <a:r>
              <a:rPr lang="en-US" sz="1200" b="0" i="0" u="none" strike="noStrike" dirty="0">
                <a:solidFill>
                  <a:srgbClr val="222222"/>
                </a:solidFill>
                <a:effectLst/>
                <a:highlight>
                  <a:srgbClr val="FFFFFF"/>
                </a:highlight>
                <a:latin typeface="+mn-lt"/>
              </a:rPr>
              <a:t>, pp. 154-159. IEEE, 2020.</a:t>
            </a:r>
            <a:r>
              <a:rPr lang="en-US" sz="1200" b="0" i="0" dirty="0">
                <a:solidFill>
                  <a:srgbClr val="000000"/>
                </a:solidFill>
                <a:effectLst/>
                <a:highlight>
                  <a:srgbClr val="F5F5F5"/>
                </a:highlight>
                <a:latin typeface="+mn-lt"/>
              </a:rPr>
              <a:t>​</a:t>
            </a:r>
          </a:p>
          <a:p>
            <a:pPr marL="228600" indent="-228600" algn="just" rtl="0" fontAlgn="base">
              <a:buFont typeface="+mj-lt"/>
              <a:buAutoNum type="arabicPeriod"/>
            </a:pPr>
            <a:r>
              <a:rPr lang="en-US" sz="1200" b="0" i="0" u="none" strike="noStrike" dirty="0">
                <a:solidFill>
                  <a:srgbClr val="222222"/>
                </a:solidFill>
                <a:effectLst/>
                <a:highlight>
                  <a:srgbClr val="FFFFFF"/>
                </a:highlight>
                <a:latin typeface="+mn-lt"/>
              </a:rPr>
              <a:t>Kang, Min-Seok, Rae-Hong Park, and Hyung-Min Park. "Efficient </a:t>
            </a:r>
            <a:r>
              <a:rPr lang="en-US" sz="1200" b="0" i="0" u="none" strike="noStrike" dirty="0" err="1">
                <a:solidFill>
                  <a:srgbClr val="222222"/>
                </a:solidFill>
                <a:effectLst/>
                <a:highlight>
                  <a:srgbClr val="FFFFFF"/>
                </a:highlight>
                <a:latin typeface="+mn-lt"/>
              </a:rPr>
              <a:t>spatio</a:t>
            </a:r>
            <a:r>
              <a:rPr lang="en-US" sz="1200" b="0" i="0" u="none" strike="noStrike" dirty="0">
                <a:solidFill>
                  <a:srgbClr val="222222"/>
                </a:solidFill>
                <a:effectLst/>
                <a:highlight>
                  <a:srgbClr val="FFFFFF"/>
                </a:highlight>
                <a:latin typeface="+mn-lt"/>
              </a:rPr>
              <a:t>-temporal modeling methods for real-time violence recognition." </a:t>
            </a:r>
            <a:r>
              <a:rPr lang="en-US" sz="1200" b="0" i="1" u="none" strike="noStrike" dirty="0">
                <a:solidFill>
                  <a:srgbClr val="222222"/>
                </a:solidFill>
                <a:effectLst/>
                <a:highlight>
                  <a:srgbClr val="FFFFFF"/>
                </a:highlight>
                <a:latin typeface="+mn-lt"/>
              </a:rPr>
              <a:t>IEEE Access</a:t>
            </a:r>
            <a:r>
              <a:rPr lang="en-US" sz="1200" b="0" i="0" u="none" strike="noStrike" dirty="0">
                <a:solidFill>
                  <a:srgbClr val="222222"/>
                </a:solidFill>
                <a:effectLst/>
                <a:highlight>
                  <a:srgbClr val="FFFFFF"/>
                </a:highlight>
                <a:latin typeface="+mn-lt"/>
              </a:rPr>
              <a:t> 9 (2021): 76270-76285.</a:t>
            </a:r>
            <a:r>
              <a:rPr lang="en-US" sz="1200" b="0" i="0" dirty="0">
                <a:solidFill>
                  <a:srgbClr val="000000"/>
                </a:solidFill>
                <a:effectLst/>
                <a:highlight>
                  <a:srgbClr val="F5F5F5"/>
                </a:highlight>
                <a:latin typeface="+mn-lt"/>
              </a:rPr>
              <a:t>​</a:t>
            </a:r>
          </a:p>
          <a:p>
            <a:pPr marL="228600" indent="-228600" algn="just" rtl="0" fontAlgn="base">
              <a:buFont typeface="+mj-lt"/>
              <a:buAutoNum type="arabicPeriod"/>
            </a:pPr>
            <a:r>
              <a:rPr lang="en-US" sz="1200" b="0" i="0" u="none" strike="noStrike" dirty="0" err="1">
                <a:solidFill>
                  <a:srgbClr val="222222"/>
                </a:solidFill>
                <a:effectLst/>
                <a:highlight>
                  <a:srgbClr val="FFFFFF"/>
                </a:highlight>
                <a:latin typeface="+mn-lt"/>
              </a:rPr>
              <a:t>Jebur</a:t>
            </a:r>
            <a:r>
              <a:rPr lang="en-US" sz="1200" b="0" i="0" u="none" strike="noStrike" dirty="0">
                <a:solidFill>
                  <a:srgbClr val="222222"/>
                </a:solidFill>
                <a:effectLst/>
                <a:highlight>
                  <a:srgbClr val="FFFFFF"/>
                </a:highlight>
                <a:latin typeface="+mn-lt"/>
              </a:rPr>
              <a:t>, Sabah Abdulazeez, Khalid A. Hussein, Haider </a:t>
            </a:r>
            <a:r>
              <a:rPr lang="en-US" sz="1200" b="0" i="0" u="none" strike="noStrike" dirty="0" err="1">
                <a:solidFill>
                  <a:srgbClr val="222222"/>
                </a:solidFill>
                <a:effectLst/>
                <a:highlight>
                  <a:srgbClr val="FFFFFF"/>
                </a:highlight>
                <a:latin typeface="+mn-lt"/>
              </a:rPr>
              <a:t>Kadhim</a:t>
            </a:r>
            <a:r>
              <a:rPr lang="en-US" sz="1200" b="0" i="0" u="none" strike="noStrike" dirty="0">
                <a:solidFill>
                  <a:srgbClr val="222222"/>
                </a:solidFill>
                <a:effectLst/>
                <a:highlight>
                  <a:srgbClr val="FFFFFF"/>
                </a:highlight>
                <a:latin typeface="+mn-lt"/>
              </a:rPr>
              <a:t> </a:t>
            </a:r>
            <a:r>
              <a:rPr lang="en-US" sz="1200" b="0" i="0" u="none" strike="noStrike" dirty="0" err="1">
                <a:solidFill>
                  <a:srgbClr val="222222"/>
                </a:solidFill>
                <a:effectLst/>
                <a:highlight>
                  <a:srgbClr val="FFFFFF"/>
                </a:highlight>
                <a:latin typeface="+mn-lt"/>
              </a:rPr>
              <a:t>Hoomod</a:t>
            </a:r>
            <a:r>
              <a:rPr lang="en-US" sz="1200" b="0" i="0" u="none" strike="noStrike" dirty="0">
                <a:solidFill>
                  <a:srgbClr val="222222"/>
                </a:solidFill>
                <a:effectLst/>
                <a:highlight>
                  <a:srgbClr val="FFFFFF"/>
                </a:highlight>
                <a:latin typeface="+mn-lt"/>
              </a:rPr>
              <a:t>, and Laith </a:t>
            </a:r>
            <a:r>
              <a:rPr lang="en-US" sz="1200" b="0" i="0" u="none" strike="noStrike" dirty="0" err="1">
                <a:solidFill>
                  <a:srgbClr val="222222"/>
                </a:solidFill>
                <a:effectLst/>
                <a:highlight>
                  <a:srgbClr val="FFFFFF"/>
                </a:highlight>
                <a:latin typeface="+mn-lt"/>
              </a:rPr>
              <a:t>Alzubaidi</a:t>
            </a:r>
            <a:r>
              <a:rPr lang="en-US" sz="1200" b="0" i="0" u="none" strike="noStrike" dirty="0">
                <a:solidFill>
                  <a:srgbClr val="222222"/>
                </a:solidFill>
                <a:effectLst/>
                <a:highlight>
                  <a:srgbClr val="FFFFFF"/>
                </a:highlight>
                <a:latin typeface="+mn-lt"/>
              </a:rPr>
              <a:t>. "Novel deep feature fusion framework for multi-scenario violence detection." </a:t>
            </a:r>
            <a:r>
              <a:rPr lang="en-US" sz="1200" b="0" i="1" u="none" strike="noStrike" dirty="0">
                <a:solidFill>
                  <a:srgbClr val="222222"/>
                </a:solidFill>
                <a:effectLst/>
                <a:highlight>
                  <a:srgbClr val="FFFFFF"/>
                </a:highlight>
                <a:latin typeface="+mn-lt"/>
              </a:rPr>
              <a:t>Computers</a:t>
            </a:r>
            <a:r>
              <a:rPr lang="en-US" sz="1200" b="0" i="0" u="none" strike="noStrike" dirty="0">
                <a:solidFill>
                  <a:srgbClr val="222222"/>
                </a:solidFill>
                <a:effectLst/>
                <a:highlight>
                  <a:srgbClr val="FFFFFF"/>
                </a:highlight>
                <a:latin typeface="+mn-lt"/>
              </a:rPr>
              <a:t> 12, no. 9 (2023): 175.</a:t>
            </a:r>
            <a:r>
              <a:rPr lang="en-US" sz="1200" b="0" i="0" dirty="0">
                <a:solidFill>
                  <a:srgbClr val="000000"/>
                </a:solidFill>
                <a:effectLst/>
                <a:highlight>
                  <a:srgbClr val="F5F5F5"/>
                </a:highlight>
                <a:latin typeface="+mn-lt"/>
              </a:rPr>
              <a:t>​</a:t>
            </a:r>
          </a:p>
          <a:p>
            <a:pPr marL="228600" indent="-228600" algn="just" rtl="0" fontAlgn="base">
              <a:buFont typeface="+mj-lt"/>
              <a:buAutoNum type="arabicPeriod"/>
            </a:pPr>
            <a:r>
              <a:rPr lang="en-US" sz="1200" b="0" i="0" u="none" strike="noStrike" dirty="0">
                <a:solidFill>
                  <a:srgbClr val="222222"/>
                </a:solidFill>
                <a:effectLst/>
                <a:highlight>
                  <a:srgbClr val="FFFFFF"/>
                </a:highlight>
                <a:latin typeface="+mn-lt"/>
              </a:rPr>
              <a:t>Mumtaz, Nadia, Naveed Ejaz, Shabana Habib, Syed Muhammad Mohsin, Prayag Tiwari, Shahab S. Band, and Neeraj Kumar. "An overview of violence detection techniques: current challenges and future directions." </a:t>
            </a:r>
            <a:r>
              <a:rPr lang="en-US" sz="1200" b="0" i="1" u="none" strike="noStrike" dirty="0">
                <a:solidFill>
                  <a:srgbClr val="222222"/>
                </a:solidFill>
                <a:effectLst/>
                <a:highlight>
                  <a:srgbClr val="FFFFFF"/>
                </a:highlight>
                <a:latin typeface="+mn-lt"/>
              </a:rPr>
              <a:t>Artificial intelligence review</a:t>
            </a:r>
            <a:r>
              <a:rPr lang="en-US" sz="1200" b="0" i="0" u="none" strike="noStrike" dirty="0">
                <a:solidFill>
                  <a:srgbClr val="222222"/>
                </a:solidFill>
                <a:effectLst/>
                <a:highlight>
                  <a:srgbClr val="FFFFFF"/>
                </a:highlight>
                <a:latin typeface="+mn-lt"/>
              </a:rPr>
              <a:t> 56, no. 5 (2023): 4641-4666.</a:t>
            </a:r>
            <a:r>
              <a:rPr lang="en-US" sz="1200" b="0" i="0" dirty="0">
                <a:solidFill>
                  <a:srgbClr val="000000"/>
                </a:solidFill>
                <a:effectLst/>
                <a:highlight>
                  <a:srgbClr val="F5F5F5"/>
                </a:highlight>
                <a:latin typeface="+mn-lt"/>
              </a:rPr>
              <a:t>​</a:t>
            </a:r>
          </a:p>
          <a:p>
            <a:pPr marL="228600" indent="-228600" algn="just" rtl="0" fontAlgn="base">
              <a:buFont typeface="+mj-lt"/>
              <a:buAutoNum type="arabicPeriod"/>
            </a:pPr>
            <a:r>
              <a:rPr lang="en-US" sz="1200" b="0" i="0" u="none" strike="noStrike" dirty="0">
                <a:solidFill>
                  <a:srgbClr val="222222"/>
                </a:solidFill>
                <a:effectLst/>
                <a:highlight>
                  <a:srgbClr val="FFFFFF"/>
                </a:highlight>
                <a:latin typeface="+mn-lt"/>
              </a:rPr>
              <a:t>Peixoto, Bruno, Bahram Lavi, Paolo </a:t>
            </a:r>
            <a:r>
              <a:rPr lang="en-US" sz="1200" b="0" i="0" u="none" strike="noStrike" dirty="0" err="1">
                <a:solidFill>
                  <a:srgbClr val="222222"/>
                </a:solidFill>
                <a:effectLst/>
                <a:highlight>
                  <a:srgbClr val="FFFFFF"/>
                </a:highlight>
                <a:latin typeface="+mn-lt"/>
              </a:rPr>
              <a:t>Bestagini</a:t>
            </a:r>
            <a:r>
              <a:rPr lang="en-US" sz="1200" b="0" i="0" u="none" strike="noStrike" dirty="0">
                <a:solidFill>
                  <a:srgbClr val="222222"/>
                </a:solidFill>
                <a:effectLst/>
                <a:highlight>
                  <a:srgbClr val="FFFFFF"/>
                </a:highlight>
                <a:latin typeface="+mn-lt"/>
              </a:rPr>
              <a:t>, </a:t>
            </a:r>
            <a:r>
              <a:rPr lang="en-US" sz="1200" b="0" i="0" u="none" strike="noStrike" dirty="0" err="1">
                <a:solidFill>
                  <a:srgbClr val="222222"/>
                </a:solidFill>
                <a:effectLst/>
                <a:highlight>
                  <a:srgbClr val="FFFFFF"/>
                </a:highlight>
                <a:latin typeface="+mn-lt"/>
              </a:rPr>
              <a:t>Zanoni</a:t>
            </a:r>
            <a:r>
              <a:rPr lang="en-US" sz="1200" b="0" i="0" u="none" strike="noStrike" dirty="0">
                <a:solidFill>
                  <a:srgbClr val="222222"/>
                </a:solidFill>
                <a:effectLst/>
                <a:highlight>
                  <a:srgbClr val="FFFFFF"/>
                </a:highlight>
                <a:latin typeface="+mn-lt"/>
              </a:rPr>
              <a:t> Dias, and Anderson Rocha. "Multimodal violence detection in videos." In </a:t>
            </a:r>
            <a:r>
              <a:rPr lang="en-US" sz="1200" b="0" i="1" u="none" strike="noStrike" dirty="0">
                <a:solidFill>
                  <a:srgbClr val="222222"/>
                </a:solidFill>
                <a:effectLst/>
                <a:highlight>
                  <a:srgbClr val="FFFFFF"/>
                </a:highlight>
                <a:latin typeface="+mn-lt"/>
              </a:rPr>
              <a:t>ICASSP 2020-2020 IEEE International Conference on Acoustics, Speech and Signal Processing (ICASSP)</a:t>
            </a:r>
            <a:r>
              <a:rPr lang="en-US" sz="1200" b="0" i="0" u="none" strike="noStrike" dirty="0">
                <a:solidFill>
                  <a:srgbClr val="222222"/>
                </a:solidFill>
                <a:effectLst/>
                <a:highlight>
                  <a:srgbClr val="FFFFFF"/>
                </a:highlight>
                <a:latin typeface="+mn-lt"/>
              </a:rPr>
              <a:t>, pp. 2957-2961. IEEE, 2020.</a:t>
            </a:r>
            <a:r>
              <a:rPr lang="en-US" sz="1200" b="0" i="0" dirty="0">
                <a:solidFill>
                  <a:srgbClr val="000000"/>
                </a:solidFill>
                <a:effectLst/>
                <a:highlight>
                  <a:srgbClr val="F5F5F5"/>
                </a:highlight>
                <a:latin typeface="+mn-lt"/>
              </a:rPr>
              <a:t>​</a:t>
            </a:r>
          </a:p>
          <a:p>
            <a:pPr marL="228600" indent="-228600" algn="just" rtl="0" fontAlgn="base">
              <a:buFont typeface="+mj-lt"/>
              <a:buAutoNum type="arabicPeriod"/>
            </a:pPr>
            <a:r>
              <a:rPr lang="en-US" sz="1200" b="0" i="0" dirty="0">
                <a:solidFill>
                  <a:srgbClr val="222222"/>
                </a:solidFill>
                <a:effectLst/>
                <a:highlight>
                  <a:srgbClr val="FFFFFF"/>
                </a:highlight>
                <a:latin typeface="Arial" panose="020B0604020202020204" pitchFamily="34" charset="0"/>
              </a:rPr>
              <a:t>Ye, Liang, Susu Yan, Jialing Zhen, Tian Han, Hany Ferdinando, </a:t>
            </a:r>
            <a:r>
              <a:rPr lang="en-US" sz="1200" b="0" i="0" dirty="0" err="1">
                <a:solidFill>
                  <a:srgbClr val="222222"/>
                </a:solidFill>
                <a:effectLst/>
                <a:highlight>
                  <a:srgbClr val="FFFFFF"/>
                </a:highlight>
                <a:latin typeface="Arial" panose="020B0604020202020204" pitchFamily="34" charset="0"/>
              </a:rPr>
              <a:t>Tapio</a:t>
            </a:r>
            <a:r>
              <a:rPr lang="en-US" sz="1200" b="0" i="0" dirty="0">
                <a:solidFill>
                  <a:srgbClr val="222222"/>
                </a:solidFill>
                <a:effectLst/>
                <a:highlight>
                  <a:srgbClr val="FFFFFF"/>
                </a:highlight>
                <a:latin typeface="Arial" panose="020B0604020202020204" pitchFamily="34" charset="0"/>
              </a:rPr>
              <a:t> </a:t>
            </a:r>
            <a:r>
              <a:rPr lang="en-US" sz="1200" b="0" i="0" dirty="0" err="1">
                <a:solidFill>
                  <a:srgbClr val="222222"/>
                </a:solidFill>
                <a:effectLst/>
                <a:highlight>
                  <a:srgbClr val="FFFFFF"/>
                </a:highlight>
                <a:latin typeface="Arial" panose="020B0604020202020204" pitchFamily="34" charset="0"/>
              </a:rPr>
              <a:t>Seppänen</a:t>
            </a:r>
            <a:r>
              <a:rPr lang="en-US" sz="1200" b="0" i="0" dirty="0">
                <a:solidFill>
                  <a:srgbClr val="222222"/>
                </a:solidFill>
                <a:effectLst/>
                <a:highlight>
                  <a:srgbClr val="FFFFFF"/>
                </a:highlight>
                <a:latin typeface="Arial" panose="020B0604020202020204" pitchFamily="34" charset="0"/>
              </a:rPr>
              <a:t>, and Esko </a:t>
            </a:r>
            <a:r>
              <a:rPr lang="en-US" sz="1200" b="0" i="0" dirty="0" err="1">
                <a:solidFill>
                  <a:srgbClr val="222222"/>
                </a:solidFill>
                <a:effectLst/>
                <a:highlight>
                  <a:srgbClr val="FFFFFF"/>
                </a:highlight>
                <a:latin typeface="Arial" panose="020B0604020202020204" pitchFamily="34" charset="0"/>
              </a:rPr>
              <a:t>Alasaarela</a:t>
            </a:r>
            <a:r>
              <a:rPr lang="en-US" sz="1200" b="0" i="0" dirty="0">
                <a:solidFill>
                  <a:srgbClr val="222222"/>
                </a:solidFill>
                <a:effectLst/>
                <a:highlight>
                  <a:srgbClr val="FFFFFF"/>
                </a:highlight>
                <a:latin typeface="Arial" panose="020B0604020202020204" pitchFamily="34" charset="0"/>
              </a:rPr>
              <a:t>. "Physical violence detection based on distributed surveillance cameras." </a:t>
            </a:r>
            <a:r>
              <a:rPr lang="en-US" sz="1200" b="0" i="1" dirty="0">
                <a:solidFill>
                  <a:srgbClr val="222222"/>
                </a:solidFill>
                <a:effectLst/>
                <a:highlight>
                  <a:srgbClr val="FFFFFF"/>
                </a:highlight>
                <a:latin typeface="Arial" panose="020B0604020202020204" pitchFamily="34" charset="0"/>
              </a:rPr>
              <a:t>Mobile Networks and Applications</a:t>
            </a:r>
            <a:r>
              <a:rPr lang="en-US" sz="1200" b="0" i="0" dirty="0">
                <a:solidFill>
                  <a:srgbClr val="222222"/>
                </a:solidFill>
                <a:effectLst/>
                <a:highlight>
                  <a:srgbClr val="FFFFFF"/>
                </a:highlight>
                <a:latin typeface="Arial" panose="020B0604020202020204" pitchFamily="34" charset="0"/>
              </a:rPr>
              <a:t> 27, no. 4 (2022): 1688-1699.</a:t>
            </a:r>
            <a:r>
              <a:rPr lang="en-US" sz="1200" b="0" i="0" u="none" strike="noStrike" dirty="0">
                <a:solidFill>
                  <a:srgbClr val="222222"/>
                </a:solidFill>
                <a:effectLst/>
                <a:highlight>
                  <a:srgbClr val="FFFFFF"/>
                </a:highlight>
                <a:latin typeface="+mn-lt"/>
              </a:rPr>
              <a:t>.</a:t>
            </a:r>
            <a:r>
              <a:rPr lang="en-US" sz="1200" b="0" i="0" dirty="0">
                <a:solidFill>
                  <a:srgbClr val="000000"/>
                </a:solidFill>
                <a:effectLst/>
                <a:highlight>
                  <a:srgbClr val="F5F5F5"/>
                </a:highlight>
                <a:latin typeface="+mn-lt"/>
              </a:rPr>
              <a:t>​</a:t>
            </a:r>
          </a:p>
          <a:p>
            <a:pPr marL="228600" indent="-228600" algn="just" rtl="0" fontAlgn="base">
              <a:buFont typeface="+mj-lt"/>
              <a:buAutoNum type="arabicPeriod"/>
            </a:pPr>
            <a:r>
              <a:rPr lang="en-US" sz="1200" b="0" i="0" u="none" strike="noStrike" dirty="0">
                <a:solidFill>
                  <a:srgbClr val="222222"/>
                </a:solidFill>
                <a:effectLst/>
                <a:highlight>
                  <a:srgbClr val="FFFFFF"/>
                </a:highlight>
                <a:latin typeface="+mn-lt"/>
              </a:rPr>
              <a:t>Hussain, Tariq, Arshad Iqbal, </a:t>
            </a:r>
            <a:r>
              <a:rPr lang="en-US" sz="1200" b="0" i="0" u="none" strike="noStrike" dirty="0" err="1">
                <a:solidFill>
                  <a:srgbClr val="222222"/>
                </a:solidFill>
                <a:effectLst/>
                <a:highlight>
                  <a:srgbClr val="FFFFFF"/>
                </a:highlight>
                <a:latin typeface="+mn-lt"/>
              </a:rPr>
              <a:t>Bailin</a:t>
            </a:r>
            <a:r>
              <a:rPr lang="en-US" sz="1200" b="0" i="0" u="none" strike="noStrike" dirty="0">
                <a:solidFill>
                  <a:srgbClr val="222222"/>
                </a:solidFill>
                <a:effectLst/>
                <a:highlight>
                  <a:srgbClr val="FFFFFF"/>
                </a:highlight>
                <a:latin typeface="+mn-lt"/>
              </a:rPr>
              <a:t> Yang, and Altaf Hussain. "Real time violence detection in surveillance videos using Convolutional Neural Networks." </a:t>
            </a:r>
            <a:r>
              <a:rPr lang="en-US" sz="1200" b="0" i="1" u="none" strike="noStrike" dirty="0">
                <a:solidFill>
                  <a:srgbClr val="222222"/>
                </a:solidFill>
                <a:effectLst/>
                <a:highlight>
                  <a:srgbClr val="FFFFFF"/>
                </a:highlight>
                <a:latin typeface="+mn-lt"/>
              </a:rPr>
              <a:t>Multimedia Tools and Applications</a:t>
            </a:r>
            <a:r>
              <a:rPr lang="en-US" sz="1200" b="0" i="0" u="none" strike="noStrike" dirty="0">
                <a:solidFill>
                  <a:srgbClr val="222222"/>
                </a:solidFill>
                <a:effectLst/>
                <a:highlight>
                  <a:srgbClr val="FFFFFF"/>
                </a:highlight>
                <a:latin typeface="+mn-lt"/>
              </a:rPr>
              <a:t> 81, no. 26 (2022): 38151-38173.</a:t>
            </a:r>
            <a:r>
              <a:rPr lang="en-US" sz="1200" b="0" i="0" dirty="0">
                <a:solidFill>
                  <a:srgbClr val="000000"/>
                </a:solidFill>
                <a:effectLst/>
                <a:highlight>
                  <a:srgbClr val="F5F5F5"/>
                </a:highlight>
                <a:latin typeface="+mn-lt"/>
              </a:rPr>
              <a:t>​</a:t>
            </a:r>
          </a:p>
          <a:p>
            <a:pPr marL="228600" indent="-228600" algn="just" rtl="0" fontAlgn="base">
              <a:buFont typeface="+mj-lt"/>
              <a:buAutoNum type="arabicPeriod"/>
            </a:pPr>
            <a:r>
              <a:rPr lang="en-US" sz="1200" b="0" i="0" u="none" strike="noStrike" dirty="0">
                <a:solidFill>
                  <a:srgbClr val="222222"/>
                </a:solidFill>
                <a:effectLst/>
                <a:highlight>
                  <a:srgbClr val="FFFFFF"/>
                </a:highlight>
                <a:latin typeface="+mn-lt"/>
              </a:rPr>
              <a:t>Patel, Mann. "Real-time violence detection using CNN-LSTM." </a:t>
            </a:r>
            <a:r>
              <a:rPr lang="en-US" sz="1200" b="0" i="1" u="none" strike="noStrike" dirty="0" err="1">
                <a:solidFill>
                  <a:srgbClr val="222222"/>
                </a:solidFill>
                <a:effectLst/>
                <a:highlight>
                  <a:srgbClr val="FFFFFF"/>
                </a:highlight>
                <a:latin typeface="+mn-lt"/>
              </a:rPr>
              <a:t>arXiv</a:t>
            </a:r>
            <a:r>
              <a:rPr lang="en-US" sz="1200" b="0" i="1" u="none" strike="noStrike" dirty="0">
                <a:solidFill>
                  <a:srgbClr val="222222"/>
                </a:solidFill>
                <a:effectLst/>
                <a:highlight>
                  <a:srgbClr val="FFFFFF"/>
                </a:highlight>
                <a:latin typeface="+mn-lt"/>
              </a:rPr>
              <a:t> preprint arXiv:2107.07578</a:t>
            </a:r>
            <a:r>
              <a:rPr lang="en-US" sz="1200" b="0" i="0" u="none" strike="noStrike" dirty="0">
                <a:solidFill>
                  <a:srgbClr val="222222"/>
                </a:solidFill>
                <a:effectLst/>
                <a:highlight>
                  <a:srgbClr val="FFFFFF"/>
                </a:highlight>
                <a:latin typeface="+mn-lt"/>
              </a:rPr>
              <a:t> (2021).</a:t>
            </a:r>
            <a:r>
              <a:rPr lang="en-US" sz="1200" b="0" i="0" u="none" strike="noStrike" dirty="0">
                <a:solidFill>
                  <a:srgbClr val="000000"/>
                </a:solidFill>
                <a:effectLst/>
                <a:highlight>
                  <a:srgbClr val="FFFFFF"/>
                </a:highlight>
                <a:latin typeface="+mn-lt"/>
              </a:rPr>
              <a:t>.</a:t>
            </a:r>
            <a:r>
              <a:rPr lang="en-US" sz="1200" b="0" i="0" dirty="0">
                <a:solidFill>
                  <a:srgbClr val="000000"/>
                </a:solidFill>
                <a:effectLst/>
                <a:highlight>
                  <a:srgbClr val="F5F5F5"/>
                </a:highlight>
                <a:latin typeface="+mn-lt"/>
              </a:rPr>
              <a:t>​</a:t>
            </a:r>
          </a:p>
          <a:p>
            <a:pPr marL="228600" indent="-228600">
              <a:buFont typeface="+mj-lt"/>
              <a:buAutoNum type="arabicPeriod"/>
            </a:pPr>
            <a:endParaRPr lang="en-US" sz="1200" b="0" i="0" dirty="0">
              <a:solidFill>
                <a:srgbClr val="000000"/>
              </a:solidFill>
              <a:effectLst/>
              <a:highlight>
                <a:srgbClr val="F5F5F5"/>
              </a:highlight>
              <a:latin typeface="+mn-lt"/>
            </a:endParaRPr>
          </a:p>
        </p:txBody>
      </p:sp>
    </p:spTree>
    <p:extLst>
      <p:ext uri="{BB962C8B-B14F-4D97-AF65-F5344CB8AC3E}">
        <p14:creationId xmlns:p14="http://schemas.microsoft.com/office/powerpoint/2010/main" val="1082175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B0791-3F4D-C8EA-6632-B1C3EC8E3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57DADB-37A7-3298-E4FE-623C45115032}"/>
              </a:ext>
            </a:extLst>
          </p:cNvPr>
          <p:cNvSpPr>
            <a:spLocks noGrp="1"/>
          </p:cNvSpPr>
          <p:nvPr>
            <p:ph type="title"/>
          </p:nvPr>
        </p:nvSpPr>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dirty="0"/>
          </a:p>
        </p:txBody>
      </p:sp>
      <p:sp>
        <p:nvSpPr>
          <p:cNvPr id="3" name="Content Placeholder 2">
            <a:extLst>
              <a:ext uri="{FF2B5EF4-FFF2-40B4-BE49-F238E27FC236}">
                <a16:creationId xmlns:a16="http://schemas.microsoft.com/office/drawing/2014/main" id="{2E743ED0-6A2E-82E0-E26B-AB1510AB1923}"/>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just" rtl="0" fontAlgn="base">
              <a:buFont typeface="+mj-lt"/>
              <a:buAutoNum type="arabicPeriod" startAt="9"/>
            </a:pPr>
            <a:r>
              <a:rPr lang="en-US" sz="1200" b="0" i="0" u="none" strike="noStrike" dirty="0" err="1">
                <a:solidFill>
                  <a:srgbClr val="222222"/>
                </a:solidFill>
                <a:effectLst/>
                <a:highlight>
                  <a:srgbClr val="FFFFFF"/>
                </a:highlight>
                <a:latin typeface="+mn-lt"/>
              </a:rPr>
              <a:t>Sernani</a:t>
            </a:r>
            <a:r>
              <a:rPr lang="en-US" sz="1200" b="0" i="0" u="none" strike="noStrike" dirty="0">
                <a:solidFill>
                  <a:srgbClr val="222222"/>
                </a:solidFill>
                <a:effectLst/>
                <a:highlight>
                  <a:srgbClr val="FFFFFF"/>
                </a:highlight>
                <a:latin typeface="+mn-lt"/>
              </a:rPr>
              <a:t>, Paolo, Nicola </a:t>
            </a:r>
            <a:r>
              <a:rPr lang="en-US" sz="1200" b="0" i="0" u="none" strike="noStrike" dirty="0" err="1">
                <a:solidFill>
                  <a:srgbClr val="222222"/>
                </a:solidFill>
                <a:effectLst/>
                <a:highlight>
                  <a:srgbClr val="FFFFFF"/>
                </a:highlight>
                <a:latin typeface="+mn-lt"/>
              </a:rPr>
              <a:t>Falcionelli</a:t>
            </a:r>
            <a:r>
              <a:rPr lang="en-US" sz="1200" b="0" i="0" u="none" strike="noStrike" dirty="0">
                <a:solidFill>
                  <a:srgbClr val="222222"/>
                </a:solidFill>
                <a:effectLst/>
                <a:highlight>
                  <a:srgbClr val="FFFFFF"/>
                </a:highlight>
                <a:latin typeface="+mn-lt"/>
              </a:rPr>
              <a:t>, Selene Tomassini, Paolo </a:t>
            </a:r>
            <a:r>
              <a:rPr lang="en-US" sz="1200" b="0" i="0" u="none" strike="noStrike" dirty="0" err="1">
                <a:solidFill>
                  <a:srgbClr val="222222"/>
                </a:solidFill>
                <a:effectLst/>
                <a:highlight>
                  <a:srgbClr val="FFFFFF"/>
                </a:highlight>
                <a:latin typeface="+mn-lt"/>
              </a:rPr>
              <a:t>Contardo</a:t>
            </a:r>
            <a:r>
              <a:rPr lang="en-US" sz="1200" b="0" i="0" u="none" strike="noStrike" dirty="0">
                <a:solidFill>
                  <a:srgbClr val="222222"/>
                </a:solidFill>
                <a:effectLst/>
                <a:highlight>
                  <a:srgbClr val="FFFFFF"/>
                </a:highlight>
                <a:latin typeface="+mn-lt"/>
              </a:rPr>
              <a:t>, and Aldo Franco </a:t>
            </a:r>
            <a:r>
              <a:rPr lang="en-US" sz="1200" b="0" i="0" u="none" strike="noStrike" dirty="0" err="1">
                <a:solidFill>
                  <a:srgbClr val="222222"/>
                </a:solidFill>
                <a:effectLst/>
                <a:highlight>
                  <a:srgbClr val="FFFFFF"/>
                </a:highlight>
                <a:latin typeface="+mn-lt"/>
              </a:rPr>
              <a:t>Dragoni</a:t>
            </a:r>
            <a:r>
              <a:rPr lang="en-US" sz="1200" b="0" i="0" u="none" strike="noStrike" dirty="0">
                <a:solidFill>
                  <a:srgbClr val="222222"/>
                </a:solidFill>
                <a:effectLst/>
                <a:highlight>
                  <a:srgbClr val="FFFFFF"/>
                </a:highlight>
                <a:latin typeface="+mn-lt"/>
              </a:rPr>
              <a:t>. "Deep learning for automatic violence detection: Tests on the </a:t>
            </a:r>
            <a:r>
              <a:rPr lang="en-US" sz="1200" b="0" i="0" u="none" strike="noStrike" dirty="0" err="1">
                <a:solidFill>
                  <a:srgbClr val="222222"/>
                </a:solidFill>
                <a:effectLst/>
                <a:highlight>
                  <a:srgbClr val="FFFFFF"/>
                </a:highlight>
                <a:latin typeface="+mn-lt"/>
              </a:rPr>
              <a:t>AIRTLab</a:t>
            </a:r>
            <a:r>
              <a:rPr lang="en-US" sz="1200" b="0" i="0" u="none" strike="noStrike" dirty="0">
                <a:solidFill>
                  <a:srgbClr val="222222"/>
                </a:solidFill>
                <a:effectLst/>
                <a:highlight>
                  <a:srgbClr val="FFFFFF"/>
                </a:highlight>
                <a:latin typeface="+mn-lt"/>
              </a:rPr>
              <a:t> dataset." </a:t>
            </a:r>
            <a:r>
              <a:rPr lang="en-US" sz="1200" b="0" i="1" u="none" strike="noStrike" dirty="0">
                <a:solidFill>
                  <a:srgbClr val="222222"/>
                </a:solidFill>
                <a:effectLst/>
                <a:highlight>
                  <a:srgbClr val="FFFFFF"/>
                </a:highlight>
                <a:latin typeface="+mn-lt"/>
              </a:rPr>
              <a:t>IEEE Access</a:t>
            </a:r>
            <a:r>
              <a:rPr lang="en-US" sz="1200" b="0" i="0" u="none" strike="noStrike" dirty="0">
                <a:solidFill>
                  <a:srgbClr val="222222"/>
                </a:solidFill>
                <a:effectLst/>
                <a:highlight>
                  <a:srgbClr val="FFFFFF"/>
                </a:highlight>
                <a:latin typeface="+mn-lt"/>
              </a:rPr>
              <a:t> 9 (2021): 160580-160595.16. </a:t>
            </a:r>
            <a:r>
              <a:rPr lang="en-US" sz="1200" b="0" i="0" dirty="0">
                <a:solidFill>
                  <a:srgbClr val="000000"/>
                </a:solidFill>
                <a:effectLst/>
                <a:highlight>
                  <a:srgbClr val="F5F5F5"/>
                </a:highlight>
                <a:latin typeface="+mn-lt"/>
              </a:rPr>
              <a:t>​</a:t>
            </a:r>
          </a:p>
          <a:p>
            <a:pPr algn="just" rtl="0" fontAlgn="base">
              <a:buFont typeface="+mj-lt"/>
              <a:buAutoNum type="arabicPeriod" startAt="9"/>
            </a:pPr>
            <a:r>
              <a:rPr lang="en-US" sz="1200" b="0" i="0" u="none" strike="noStrike" dirty="0" err="1">
                <a:solidFill>
                  <a:srgbClr val="222222"/>
                </a:solidFill>
                <a:effectLst/>
                <a:highlight>
                  <a:srgbClr val="FFFFFF"/>
                </a:highlight>
                <a:latin typeface="+mn-lt"/>
              </a:rPr>
              <a:t>Mohtavipour</a:t>
            </a:r>
            <a:r>
              <a:rPr lang="en-US" sz="1200" b="0" i="0" u="none" strike="noStrike" dirty="0">
                <a:solidFill>
                  <a:srgbClr val="222222"/>
                </a:solidFill>
                <a:effectLst/>
                <a:highlight>
                  <a:srgbClr val="FFFFFF"/>
                </a:highlight>
                <a:latin typeface="+mn-lt"/>
              </a:rPr>
              <a:t>, </a:t>
            </a:r>
            <a:r>
              <a:rPr lang="en-US" sz="1200" b="0" i="0" u="none" strike="noStrike" dirty="0" err="1">
                <a:solidFill>
                  <a:srgbClr val="222222"/>
                </a:solidFill>
                <a:effectLst/>
                <a:highlight>
                  <a:srgbClr val="FFFFFF"/>
                </a:highlight>
                <a:latin typeface="+mn-lt"/>
              </a:rPr>
              <a:t>Seyed</a:t>
            </a:r>
            <a:r>
              <a:rPr lang="en-US" sz="1200" b="0" i="0" u="none" strike="noStrike" dirty="0">
                <a:solidFill>
                  <a:srgbClr val="222222"/>
                </a:solidFill>
                <a:effectLst/>
                <a:highlight>
                  <a:srgbClr val="FFFFFF"/>
                </a:highlight>
                <a:latin typeface="+mn-lt"/>
              </a:rPr>
              <a:t> Mehdi, Mahmoud </a:t>
            </a:r>
            <a:r>
              <a:rPr lang="en-US" sz="1200" b="0" i="0" u="none" strike="noStrike" dirty="0" err="1">
                <a:solidFill>
                  <a:srgbClr val="222222"/>
                </a:solidFill>
                <a:effectLst/>
                <a:highlight>
                  <a:srgbClr val="FFFFFF"/>
                </a:highlight>
                <a:latin typeface="+mn-lt"/>
              </a:rPr>
              <a:t>Saeidi</a:t>
            </a:r>
            <a:r>
              <a:rPr lang="en-US" sz="1200" b="0" i="0" u="none" strike="noStrike" dirty="0">
                <a:solidFill>
                  <a:srgbClr val="222222"/>
                </a:solidFill>
                <a:effectLst/>
                <a:highlight>
                  <a:srgbClr val="FFFFFF"/>
                </a:highlight>
                <a:latin typeface="+mn-lt"/>
              </a:rPr>
              <a:t>, and </a:t>
            </a:r>
            <a:r>
              <a:rPr lang="en-US" sz="1200" b="0" i="0" u="none" strike="noStrike" dirty="0" err="1">
                <a:solidFill>
                  <a:srgbClr val="222222"/>
                </a:solidFill>
                <a:effectLst/>
                <a:highlight>
                  <a:srgbClr val="FFFFFF"/>
                </a:highlight>
                <a:latin typeface="+mn-lt"/>
              </a:rPr>
              <a:t>Abouzar</a:t>
            </a:r>
            <a:r>
              <a:rPr lang="en-US" sz="1200" b="0" i="0" u="none" strike="noStrike" dirty="0">
                <a:solidFill>
                  <a:srgbClr val="222222"/>
                </a:solidFill>
                <a:effectLst/>
                <a:highlight>
                  <a:srgbClr val="FFFFFF"/>
                </a:highlight>
                <a:latin typeface="+mn-lt"/>
              </a:rPr>
              <a:t> </a:t>
            </a:r>
            <a:r>
              <a:rPr lang="en-US" sz="1200" b="0" i="0" u="none" strike="noStrike" dirty="0" err="1">
                <a:solidFill>
                  <a:srgbClr val="222222"/>
                </a:solidFill>
                <a:effectLst/>
                <a:highlight>
                  <a:srgbClr val="FFFFFF"/>
                </a:highlight>
                <a:latin typeface="+mn-lt"/>
              </a:rPr>
              <a:t>Arabsorkhi</a:t>
            </a:r>
            <a:r>
              <a:rPr lang="en-US" sz="1200" b="0" i="0" u="none" strike="noStrike" dirty="0">
                <a:solidFill>
                  <a:srgbClr val="222222"/>
                </a:solidFill>
                <a:effectLst/>
                <a:highlight>
                  <a:srgbClr val="FFFFFF"/>
                </a:highlight>
                <a:latin typeface="+mn-lt"/>
              </a:rPr>
              <a:t>. "A multi-stream CNN for deep violence detection in video sequences using handcrafted features." </a:t>
            </a:r>
            <a:r>
              <a:rPr lang="en-US" sz="1200" b="0" i="1" u="none" strike="noStrike" dirty="0">
                <a:solidFill>
                  <a:srgbClr val="222222"/>
                </a:solidFill>
                <a:effectLst/>
                <a:highlight>
                  <a:srgbClr val="FFFFFF"/>
                </a:highlight>
                <a:latin typeface="+mn-lt"/>
              </a:rPr>
              <a:t>The Visual Computer</a:t>
            </a:r>
            <a:r>
              <a:rPr lang="en-US" sz="1200" b="0" i="0" u="none" strike="noStrike" dirty="0">
                <a:solidFill>
                  <a:srgbClr val="222222"/>
                </a:solidFill>
                <a:effectLst/>
                <a:highlight>
                  <a:srgbClr val="FFFFFF"/>
                </a:highlight>
                <a:latin typeface="+mn-lt"/>
              </a:rPr>
              <a:t> 38, no. 6 (2022): 2057-2072.</a:t>
            </a:r>
            <a:r>
              <a:rPr lang="en-US" sz="1200" b="0" i="0" dirty="0">
                <a:solidFill>
                  <a:srgbClr val="000000"/>
                </a:solidFill>
                <a:effectLst/>
                <a:highlight>
                  <a:srgbClr val="F5F5F5"/>
                </a:highlight>
                <a:latin typeface="+mn-lt"/>
              </a:rPr>
              <a:t>​</a:t>
            </a:r>
          </a:p>
          <a:p>
            <a:pPr algn="just" rtl="0" fontAlgn="base">
              <a:buFont typeface="+mj-lt"/>
              <a:buAutoNum type="arabicPeriod" startAt="9"/>
            </a:pPr>
            <a:r>
              <a:rPr lang="en-US" sz="1200" b="0" i="0" u="none" strike="noStrike" dirty="0" err="1">
                <a:solidFill>
                  <a:srgbClr val="222222"/>
                </a:solidFill>
                <a:effectLst/>
                <a:highlight>
                  <a:srgbClr val="FFFFFF"/>
                </a:highlight>
                <a:latin typeface="+mn-lt"/>
              </a:rPr>
              <a:t>Moaaz</a:t>
            </a:r>
            <a:r>
              <a:rPr lang="en-US" sz="1200" b="0" i="0" u="none" strike="noStrike" dirty="0">
                <a:solidFill>
                  <a:srgbClr val="222222"/>
                </a:solidFill>
                <a:effectLst/>
                <a:highlight>
                  <a:srgbClr val="FFFFFF"/>
                </a:highlight>
                <a:latin typeface="+mn-lt"/>
              </a:rPr>
              <a:t>, Mostafa Mohamed, and </a:t>
            </a:r>
            <a:r>
              <a:rPr lang="en-US" sz="1200" b="0" i="0" u="none" strike="noStrike" dirty="0" err="1">
                <a:solidFill>
                  <a:srgbClr val="222222"/>
                </a:solidFill>
                <a:effectLst/>
                <a:highlight>
                  <a:srgbClr val="FFFFFF"/>
                </a:highlight>
                <a:latin typeface="+mn-lt"/>
              </a:rPr>
              <a:t>Ensaf</a:t>
            </a:r>
            <a:r>
              <a:rPr lang="en-US" sz="1200" b="0" i="0" u="none" strike="noStrike" dirty="0">
                <a:solidFill>
                  <a:srgbClr val="222222"/>
                </a:solidFill>
                <a:effectLst/>
                <a:highlight>
                  <a:srgbClr val="FFFFFF"/>
                </a:highlight>
                <a:latin typeface="+mn-lt"/>
              </a:rPr>
              <a:t> Hussein Mohamed. "Violence detection in surveillance videos using deep learning." </a:t>
            </a:r>
            <a:r>
              <a:rPr lang="ar-AE" sz="1200" b="0" i="1" u="none" strike="noStrike" dirty="0">
                <a:solidFill>
                  <a:srgbClr val="222222"/>
                </a:solidFill>
                <a:effectLst/>
                <a:highlight>
                  <a:srgbClr val="FFFFFF"/>
                </a:highlight>
                <a:latin typeface="+mn-lt"/>
                <a:cs typeface="Arial" panose="020B0604020202020204" pitchFamily="34" charset="0"/>
              </a:rPr>
              <a:t>النشرة المعلوماتية في الحاسبات والمعلومات</a:t>
            </a:r>
            <a:r>
              <a:rPr lang="ar-AE" sz="1200" b="0" i="0" u="none" strike="noStrike" dirty="0">
                <a:solidFill>
                  <a:srgbClr val="222222"/>
                </a:solidFill>
                <a:effectLst/>
                <a:highlight>
                  <a:srgbClr val="FFFFFF"/>
                </a:highlight>
                <a:latin typeface="+mn-lt"/>
                <a:cs typeface="Arial" panose="020B0604020202020204" pitchFamily="34" charset="0"/>
              </a:rPr>
              <a:t> 2, </a:t>
            </a:r>
            <a:r>
              <a:rPr lang="en-US" sz="1200" b="0" i="0" u="none" strike="noStrike" dirty="0">
                <a:solidFill>
                  <a:srgbClr val="222222"/>
                </a:solidFill>
                <a:effectLst/>
                <a:highlight>
                  <a:srgbClr val="FFFFFF"/>
                </a:highlight>
                <a:latin typeface="+mn-lt"/>
              </a:rPr>
              <a:t>no. 2 (2020): 1-6.</a:t>
            </a:r>
            <a:r>
              <a:rPr lang="en-US" sz="1200" b="0" i="0" dirty="0">
                <a:solidFill>
                  <a:srgbClr val="000000"/>
                </a:solidFill>
                <a:effectLst/>
                <a:highlight>
                  <a:srgbClr val="F5F5F5"/>
                </a:highlight>
                <a:latin typeface="+mn-lt"/>
              </a:rPr>
              <a:t>​</a:t>
            </a:r>
          </a:p>
          <a:p>
            <a:pPr algn="just" rtl="0" fontAlgn="base">
              <a:buFont typeface="+mj-lt"/>
              <a:buAutoNum type="arabicPeriod" startAt="9"/>
            </a:pPr>
            <a:r>
              <a:rPr lang="en-US" sz="1200" b="0" i="0" u="none" strike="noStrike" dirty="0" err="1">
                <a:solidFill>
                  <a:srgbClr val="222222"/>
                </a:solidFill>
                <a:effectLst/>
                <a:highlight>
                  <a:srgbClr val="FFFFFF"/>
                </a:highlight>
                <a:latin typeface="+mn-lt"/>
              </a:rPr>
              <a:t>Sumon</a:t>
            </a:r>
            <a:r>
              <a:rPr lang="en-US" sz="1200" b="0" i="0" u="none" strike="noStrike" dirty="0">
                <a:solidFill>
                  <a:srgbClr val="222222"/>
                </a:solidFill>
                <a:effectLst/>
                <a:highlight>
                  <a:srgbClr val="FFFFFF"/>
                </a:highlight>
                <a:latin typeface="+mn-lt"/>
              </a:rPr>
              <a:t>, Shakil Ahmed, Raihan </a:t>
            </a:r>
            <a:r>
              <a:rPr lang="en-US" sz="1200" b="0" i="0" u="none" strike="noStrike" dirty="0" err="1">
                <a:solidFill>
                  <a:srgbClr val="222222"/>
                </a:solidFill>
                <a:effectLst/>
                <a:highlight>
                  <a:srgbClr val="FFFFFF"/>
                </a:highlight>
                <a:latin typeface="+mn-lt"/>
              </a:rPr>
              <a:t>Goni</a:t>
            </a:r>
            <a:r>
              <a:rPr lang="en-US" sz="1200" b="0" i="0" u="none" strike="noStrike" dirty="0">
                <a:solidFill>
                  <a:srgbClr val="222222"/>
                </a:solidFill>
                <a:effectLst/>
                <a:highlight>
                  <a:srgbClr val="FFFFFF"/>
                </a:highlight>
                <a:latin typeface="+mn-lt"/>
              </a:rPr>
              <a:t>, Niyaz Bin Hashem, </a:t>
            </a:r>
            <a:r>
              <a:rPr lang="en-US" sz="1200" b="0" i="0" u="none" strike="noStrike" dirty="0" err="1">
                <a:solidFill>
                  <a:srgbClr val="222222"/>
                </a:solidFill>
                <a:effectLst/>
                <a:highlight>
                  <a:srgbClr val="FFFFFF"/>
                </a:highlight>
                <a:latin typeface="+mn-lt"/>
              </a:rPr>
              <a:t>Tanzil</a:t>
            </a:r>
            <a:r>
              <a:rPr lang="en-US" sz="1200" b="0" i="0" u="none" strike="noStrike" dirty="0">
                <a:solidFill>
                  <a:srgbClr val="222222"/>
                </a:solidFill>
                <a:effectLst/>
                <a:highlight>
                  <a:srgbClr val="FFFFFF"/>
                </a:highlight>
                <a:latin typeface="+mn-lt"/>
              </a:rPr>
              <a:t> </a:t>
            </a:r>
            <a:r>
              <a:rPr lang="en-US" sz="1200" b="0" i="0" u="none" strike="noStrike" dirty="0" err="1">
                <a:solidFill>
                  <a:srgbClr val="222222"/>
                </a:solidFill>
                <a:effectLst/>
                <a:highlight>
                  <a:srgbClr val="FFFFFF"/>
                </a:highlight>
                <a:latin typeface="+mn-lt"/>
              </a:rPr>
              <a:t>Shahria</a:t>
            </a:r>
            <a:r>
              <a:rPr lang="en-US" sz="1200" b="0" i="0" u="none" strike="noStrike" dirty="0">
                <a:solidFill>
                  <a:srgbClr val="222222"/>
                </a:solidFill>
                <a:effectLst/>
                <a:highlight>
                  <a:srgbClr val="FFFFFF"/>
                </a:highlight>
                <a:latin typeface="+mn-lt"/>
              </a:rPr>
              <a:t>, and </a:t>
            </a:r>
            <a:r>
              <a:rPr lang="en-US" sz="1200" b="0" i="0" u="none" strike="noStrike" dirty="0" err="1">
                <a:solidFill>
                  <a:srgbClr val="222222"/>
                </a:solidFill>
                <a:effectLst/>
                <a:highlight>
                  <a:srgbClr val="FFFFFF"/>
                </a:highlight>
                <a:latin typeface="+mn-lt"/>
              </a:rPr>
              <a:t>Rashedur</a:t>
            </a:r>
            <a:r>
              <a:rPr lang="en-US" sz="1200" b="0" i="0" u="none" strike="noStrike" dirty="0">
                <a:solidFill>
                  <a:srgbClr val="222222"/>
                </a:solidFill>
                <a:effectLst/>
                <a:highlight>
                  <a:srgbClr val="FFFFFF"/>
                </a:highlight>
                <a:latin typeface="+mn-lt"/>
              </a:rPr>
              <a:t> M. Rahman. "Violence detection by pretrained modules with different deep learning approaches." </a:t>
            </a:r>
            <a:r>
              <a:rPr lang="en-US" sz="1200" b="0" i="1" u="none" strike="noStrike" dirty="0">
                <a:solidFill>
                  <a:srgbClr val="222222"/>
                </a:solidFill>
                <a:effectLst/>
                <a:highlight>
                  <a:srgbClr val="FFFFFF"/>
                </a:highlight>
                <a:latin typeface="+mn-lt"/>
              </a:rPr>
              <a:t>Vietnam Journal of Computer Science</a:t>
            </a:r>
            <a:r>
              <a:rPr lang="en-US" sz="1200" b="0" i="0" u="none" strike="noStrike" dirty="0">
                <a:solidFill>
                  <a:srgbClr val="222222"/>
                </a:solidFill>
                <a:effectLst/>
                <a:highlight>
                  <a:srgbClr val="FFFFFF"/>
                </a:highlight>
                <a:latin typeface="+mn-lt"/>
              </a:rPr>
              <a:t> 7, no. 01 (2020): 19-40.</a:t>
            </a:r>
            <a:r>
              <a:rPr lang="en-US" sz="1200" b="0" i="0" dirty="0">
                <a:solidFill>
                  <a:srgbClr val="000000"/>
                </a:solidFill>
                <a:effectLst/>
                <a:highlight>
                  <a:srgbClr val="F5F5F5"/>
                </a:highlight>
                <a:latin typeface="+mn-lt"/>
              </a:rPr>
              <a:t>​</a:t>
            </a:r>
          </a:p>
          <a:p>
            <a:pPr algn="just" rtl="0" fontAlgn="base">
              <a:buFont typeface="+mj-lt"/>
              <a:buAutoNum type="arabicPeriod" startAt="9"/>
            </a:pPr>
            <a:r>
              <a:rPr lang="en-US" sz="1200" b="0" i="0" u="none" strike="noStrike" dirty="0">
                <a:solidFill>
                  <a:srgbClr val="222222"/>
                </a:solidFill>
                <a:effectLst/>
                <a:highlight>
                  <a:srgbClr val="FFFFFF"/>
                </a:highlight>
                <a:latin typeface="+mn-lt"/>
              </a:rPr>
              <a:t>Li, </a:t>
            </a:r>
            <a:r>
              <a:rPr lang="en-US" sz="1200" b="0" i="0" u="none" strike="noStrike" dirty="0" err="1">
                <a:solidFill>
                  <a:srgbClr val="222222"/>
                </a:solidFill>
                <a:effectLst/>
                <a:highlight>
                  <a:srgbClr val="FFFFFF"/>
                </a:highlight>
                <a:latin typeface="+mn-lt"/>
              </a:rPr>
              <a:t>Hongchang</a:t>
            </a:r>
            <a:r>
              <a:rPr lang="en-US" sz="1200" b="0" i="0" u="none" strike="noStrike" dirty="0">
                <a:solidFill>
                  <a:srgbClr val="222222"/>
                </a:solidFill>
                <a:effectLst/>
                <a:highlight>
                  <a:srgbClr val="FFFFFF"/>
                </a:highlight>
                <a:latin typeface="+mn-lt"/>
              </a:rPr>
              <a:t>, Jing Wang, Jianjun Han, </a:t>
            </a:r>
            <a:r>
              <a:rPr lang="en-US" sz="1200" b="0" i="0" u="none" strike="noStrike" dirty="0" err="1">
                <a:solidFill>
                  <a:srgbClr val="222222"/>
                </a:solidFill>
                <a:effectLst/>
                <a:highlight>
                  <a:srgbClr val="FFFFFF"/>
                </a:highlight>
                <a:latin typeface="+mn-lt"/>
              </a:rPr>
              <a:t>Jinmin</a:t>
            </a:r>
            <a:r>
              <a:rPr lang="en-US" sz="1200" b="0" i="0" u="none" strike="noStrike" dirty="0">
                <a:solidFill>
                  <a:srgbClr val="222222"/>
                </a:solidFill>
                <a:effectLst/>
                <a:highlight>
                  <a:srgbClr val="FFFFFF"/>
                </a:highlight>
                <a:latin typeface="+mn-lt"/>
              </a:rPr>
              <a:t> Zhang, Yushan Yang, and Yue Zhao. "A novel multi-stream method for violent interaction detection using deep learning." </a:t>
            </a:r>
            <a:r>
              <a:rPr lang="en-US" sz="1200" b="0" i="1" u="none" strike="noStrike" dirty="0">
                <a:solidFill>
                  <a:srgbClr val="222222"/>
                </a:solidFill>
                <a:effectLst/>
                <a:highlight>
                  <a:srgbClr val="FFFFFF"/>
                </a:highlight>
                <a:latin typeface="+mn-lt"/>
              </a:rPr>
              <a:t>Measurement and Control</a:t>
            </a:r>
            <a:r>
              <a:rPr lang="en-US" sz="1200" b="0" i="0" u="none" strike="noStrike" dirty="0">
                <a:solidFill>
                  <a:srgbClr val="222222"/>
                </a:solidFill>
                <a:effectLst/>
                <a:highlight>
                  <a:srgbClr val="FFFFFF"/>
                </a:highlight>
                <a:latin typeface="+mn-lt"/>
              </a:rPr>
              <a:t> 53, no. 5-6 (2020): 796-806.</a:t>
            </a:r>
            <a:r>
              <a:rPr lang="en-US" sz="1200" b="0" i="0" dirty="0">
                <a:solidFill>
                  <a:srgbClr val="000000"/>
                </a:solidFill>
                <a:effectLst/>
                <a:highlight>
                  <a:srgbClr val="F5F5F5"/>
                </a:highlight>
                <a:latin typeface="+mn-lt"/>
              </a:rPr>
              <a:t>​</a:t>
            </a:r>
          </a:p>
          <a:p>
            <a:pPr>
              <a:buFont typeface="+mj-lt"/>
              <a:buAutoNum type="arabicPeriod" startAt="9"/>
            </a:pPr>
            <a:r>
              <a:rPr lang="en-US" sz="1200" b="0" i="0" u="none" strike="noStrike" dirty="0">
                <a:solidFill>
                  <a:srgbClr val="222222"/>
                </a:solidFill>
                <a:effectLst/>
                <a:highlight>
                  <a:srgbClr val="FFFFFF"/>
                </a:highlight>
                <a:latin typeface="+mn-lt"/>
              </a:rPr>
              <a:t>Ullah, </a:t>
            </a:r>
            <a:r>
              <a:rPr lang="en-US" sz="1200" b="0" i="0" u="none" strike="noStrike" dirty="0" err="1">
                <a:solidFill>
                  <a:srgbClr val="222222"/>
                </a:solidFill>
                <a:effectLst/>
                <a:highlight>
                  <a:srgbClr val="FFFFFF"/>
                </a:highlight>
                <a:latin typeface="+mn-lt"/>
              </a:rPr>
              <a:t>Fath</a:t>
            </a:r>
            <a:r>
              <a:rPr lang="en-US" sz="1200" b="0" i="0" u="none" strike="noStrike" dirty="0">
                <a:solidFill>
                  <a:srgbClr val="222222"/>
                </a:solidFill>
                <a:effectLst/>
                <a:highlight>
                  <a:srgbClr val="FFFFFF"/>
                </a:highlight>
                <a:latin typeface="+mn-lt"/>
              </a:rPr>
              <a:t> U. Min, Amin Ullah, Khan Muhammad, Ijaz </a:t>
            </a:r>
            <a:r>
              <a:rPr lang="en-US" sz="1200" b="0" i="0" u="none" strike="noStrike" dirty="0" err="1">
                <a:solidFill>
                  <a:srgbClr val="222222"/>
                </a:solidFill>
                <a:effectLst/>
                <a:highlight>
                  <a:srgbClr val="FFFFFF"/>
                </a:highlight>
                <a:latin typeface="+mn-lt"/>
              </a:rPr>
              <a:t>Ul</a:t>
            </a:r>
            <a:r>
              <a:rPr lang="en-US" sz="1200" b="0" i="0" u="none" strike="noStrike" dirty="0">
                <a:solidFill>
                  <a:srgbClr val="222222"/>
                </a:solidFill>
                <a:effectLst/>
                <a:highlight>
                  <a:srgbClr val="FFFFFF"/>
                </a:highlight>
                <a:latin typeface="+mn-lt"/>
              </a:rPr>
              <a:t> Haq, and Sung Wook </a:t>
            </a:r>
            <a:r>
              <a:rPr lang="en-US" sz="1200" b="0" i="0" u="none" strike="noStrike" dirty="0" err="1">
                <a:solidFill>
                  <a:srgbClr val="222222"/>
                </a:solidFill>
                <a:effectLst/>
                <a:highlight>
                  <a:srgbClr val="FFFFFF"/>
                </a:highlight>
                <a:latin typeface="+mn-lt"/>
              </a:rPr>
              <a:t>Baik</a:t>
            </a:r>
            <a:r>
              <a:rPr lang="en-US" sz="1200" b="0" i="0" u="none" strike="noStrike" dirty="0">
                <a:solidFill>
                  <a:srgbClr val="222222"/>
                </a:solidFill>
                <a:effectLst/>
                <a:highlight>
                  <a:srgbClr val="FFFFFF"/>
                </a:highlight>
                <a:latin typeface="+mn-lt"/>
              </a:rPr>
              <a:t>. "Violence detection using spatiotemporal features with 3D convolutional neural network." </a:t>
            </a:r>
            <a:r>
              <a:rPr lang="en-US" sz="1200" b="0" i="1" u="none" strike="noStrike" dirty="0">
                <a:solidFill>
                  <a:srgbClr val="222222"/>
                </a:solidFill>
                <a:effectLst/>
                <a:highlight>
                  <a:srgbClr val="FFFFFF"/>
                </a:highlight>
                <a:latin typeface="+mn-lt"/>
              </a:rPr>
              <a:t>Sensors</a:t>
            </a:r>
            <a:r>
              <a:rPr lang="en-US" sz="1200" b="0" i="0" u="none" strike="noStrike" dirty="0">
                <a:solidFill>
                  <a:srgbClr val="222222"/>
                </a:solidFill>
                <a:effectLst/>
                <a:highlight>
                  <a:srgbClr val="FFFFFF"/>
                </a:highlight>
                <a:latin typeface="+mn-lt"/>
              </a:rPr>
              <a:t> 19, no. 11 (2019): 2472.</a:t>
            </a:r>
            <a:r>
              <a:rPr lang="en-US" sz="1200" b="0" i="0" dirty="0">
                <a:solidFill>
                  <a:srgbClr val="000000"/>
                </a:solidFill>
                <a:effectLst/>
                <a:highlight>
                  <a:srgbClr val="F5F5F5"/>
                </a:highlight>
                <a:latin typeface="+mn-lt"/>
              </a:rPr>
              <a:t>​</a:t>
            </a:r>
            <a:endParaRPr lang="en-US" sz="1200" b="0" i="0" u="none" strike="noStrike" dirty="0">
              <a:solidFill>
                <a:srgbClr val="222222"/>
              </a:solidFill>
              <a:effectLst/>
              <a:highlight>
                <a:srgbClr val="FFFFFF"/>
              </a:highlight>
              <a:latin typeface="+mn-lt"/>
            </a:endParaRPr>
          </a:p>
          <a:p>
            <a:pPr algn="just" rtl="0" fontAlgn="base">
              <a:buFont typeface="+mj-lt"/>
              <a:buAutoNum type="arabicPeriod" startAt="9"/>
            </a:pPr>
            <a:r>
              <a:rPr lang="en-US" sz="1200" b="0" i="0" u="none" strike="noStrike" dirty="0">
                <a:solidFill>
                  <a:srgbClr val="222222"/>
                </a:solidFill>
                <a:effectLst/>
                <a:highlight>
                  <a:srgbClr val="FFFFFF"/>
                </a:highlight>
                <a:latin typeface="+mn-lt"/>
              </a:rPr>
              <a:t>Li, Ji, </a:t>
            </a:r>
            <a:r>
              <a:rPr lang="en-US" sz="1200" b="0" i="0" u="none" strike="noStrike" dirty="0" err="1">
                <a:solidFill>
                  <a:srgbClr val="222222"/>
                </a:solidFill>
                <a:effectLst/>
                <a:highlight>
                  <a:srgbClr val="FFFFFF"/>
                </a:highlight>
                <a:latin typeface="+mn-lt"/>
              </a:rPr>
              <a:t>Xinghao</a:t>
            </a:r>
            <a:r>
              <a:rPr lang="en-US" sz="1200" b="0" i="0" u="none" strike="noStrike" dirty="0">
                <a:solidFill>
                  <a:srgbClr val="222222"/>
                </a:solidFill>
                <a:effectLst/>
                <a:highlight>
                  <a:srgbClr val="FFFFFF"/>
                </a:highlight>
                <a:latin typeface="+mn-lt"/>
              </a:rPr>
              <a:t> Jiang, </a:t>
            </a:r>
            <a:r>
              <a:rPr lang="en-US" sz="1200" b="0" i="0" u="none" strike="noStrike" dirty="0" err="1">
                <a:solidFill>
                  <a:srgbClr val="222222"/>
                </a:solidFill>
                <a:effectLst/>
                <a:highlight>
                  <a:srgbClr val="FFFFFF"/>
                </a:highlight>
                <a:latin typeface="+mn-lt"/>
              </a:rPr>
              <a:t>Tanfeng</a:t>
            </a:r>
            <a:r>
              <a:rPr lang="en-US" sz="1200" b="0" i="0" u="none" strike="noStrike" dirty="0">
                <a:solidFill>
                  <a:srgbClr val="222222"/>
                </a:solidFill>
                <a:effectLst/>
                <a:highlight>
                  <a:srgbClr val="FFFFFF"/>
                </a:highlight>
                <a:latin typeface="+mn-lt"/>
              </a:rPr>
              <a:t> Sun, and Ke Xu. "Efficient violence detection using 3d convolutional neural networks." In </a:t>
            </a:r>
            <a:r>
              <a:rPr lang="en-US" sz="1200" b="0" i="1" u="none" strike="noStrike" dirty="0">
                <a:solidFill>
                  <a:srgbClr val="222222"/>
                </a:solidFill>
                <a:effectLst/>
                <a:highlight>
                  <a:srgbClr val="FFFFFF"/>
                </a:highlight>
                <a:latin typeface="+mn-lt"/>
              </a:rPr>
              <a:t>2019 16th IEEE International Conference on Advanced Video and Signal Based Surveillance (AVSS)</a:t>
            </a:r>
            <a:r>
              <a:rPr lang="en-US" sz="1200" b="0" i="0" u="none" strike="noStrike" dirty="0">
                <a:solidFill>
                  <a:srgbClr val="222222"/>
                </a:solidFill>
                <a:effectLst/>
                <a:highlight>
                  <a:srgbClr val="FFFFFF"/>
                </a:highlight>
                <a:latin typeface="+mn-lt"/>
              </a:rPr>
              <a:t>, pp. 1-8. IEEE, 2019.</a:t>
            </a:r>
            <a:r>
              <a:rPr lang="en-US" sz="1200" b="0" i="0" dirty="0">
                <a:solidFill>
                  <a:srgbClr val="000000"/>
                </a:solidFill>
                <a:effectLst/>
                <a:highlight>
                  <a:srgbClr val="F5F5F5"/>
                </a:highlight>
                <a:latin typeface="+mn-lt"/>
              </a:rPr>
              <a:t>​</a:t>
            </a:r>
          </a:p>
          <a:p>
            <a:pPr>
              <a:buFont typeface="+mj-lt"/>
              <a:buAutoNum type="arabicPeriod" startAt="9"/>
            </a:pPr>
            <a:r>
              <a:rPr lang="en-US" sz="1200" b="0" i="0" dirty="0">
                <a:solidFill>
                  <a:srgbClr val="000000"/>
                </a:solidFill>
                <a:effectLst/>
                <a:highlight>
                  <a:srgbClr val="F5F5F5"/>
                </a:highlight>
                <a:latin typeface="+mn-lt"/>
              </a:rPr>
              <a:t>​</a:t>
            </a:r>
            <a:r>
              <a:rPr lang="en-US" sz="1200" b="0" i="0" u="none" strike="noStrike" dirty="0">
                <a:solidFill>
                  <a:srgbClr val="222222"/>
                </a:solidFill>
                <a:effectLst/>
                <a:highlight>
                  <a:srgbClr val="FFFFFF"/>
                </a:highlight>
                <a:latin typeface="+mn-lt"/>
              </a:rPr>
              <a:t>Khan, Samee Ullah, Ijaz </a:t>
            </a:r>
            <a:r>
              <a:rPr lang="en-US" sz="1200" b="0" i="0" u="none" strike="noStrike" dirty="0" err="1">
                <a:solidFill>
                  <a:srgbClr val="222222"/>
                </a:solidFill>
                <a:effectLst/>
                <a:highlight>
                  <a:srgbClr val="FFFFFF"/>
                </a:highlight>
                <a:latin typeface="+mn-lt"/>
              </a:rPr>
              <a:t>Ul</a:t>
            </a:r>
            <a:r>
              <a:rPr lang="en-US" sz="1200" b="0" i="0" u="none" strike="noStrike" dirty="0">
                <a:solidFill>
                  <a:srgbClr val="222222"/>
                </a:solidFill>
                <a:effectLst/>
                <a:highlight>
                  <a:srgbClr val="FFFFFF"/>
                </a:highlight>
                <a:latin typeface="+mn-lt"/>
              </a:rPr>
              <a:t> Haq, </a:t>
            </a:r>
            <a:r>
              <a:rPr lang="en-US" sz="1200" b="0" i="0" u="none" strike="noStrike" dirty="0" err="1">
                <a:solidFill>
                  <a:srgbClr val="222222"/>
                </a:solidFill>
                <a:effectLst/>
                <a:highlight>
                  <a:srgbClr val="FFFFFF"/>
                </a:highlight>
                <a:latin typeface="+mn-lt"/>
              </a:rPr>
              <a:t>Seungmin</a:t>
            </a:r>
            <a:r>
              <a:rPr lang="en-US" sz="1200" b="0" i="0" u="none" strike="noStrike" dirty="0">
                <a:solidFill>
                  <a:srgbClr val="222222"/>
                </a:solidFill>
                <a:effectLst/>
                <a:highlight>
                  <a:srgbClr val="FFFFFF"/>
                </a:highlight>
                <a:latin typeface="+mn-lt"/>
              </a:rPr>
              <a:t> Rho, Sung Wook </a:t>
            </a:r>
            <a:r>
              <a:rPr lang="en-US" sz="1200" b="0" i="0" u="none" strike="noStrike" dirty="0" err="1">
                <a:solidFill>
                  <a:srgbClr val="222222"/>
                </a:solidFill>
                <a:effectLst/>
                <a:highlight>
                  <a:srgbClr val="FFFFFF"/>
                </a:highlight>
                <a:latin typeface="+mn-lt"/>
              </a:rPr>
              <a:t>Baik</a:t>
            </a:r>
            <a:r>
              <a:rPr lang="en-US" sz="1200" b="0" i="0" u="none" strike="noStrike" dirty="0">
                <a:solidFill>
                  <a:srgbClr val="222222"/>
                </a:solidFill>
                <a:effectLst/>
                <a:highlight>
                  <a:srgbClr val="FFFFFF"/>
                </a:highlight>
                <a:latin typeface="+mn-lt"/>
              </a:rPr>
              <a:t>, and Mi Young Lee. "Cover the violence: A novel Deep-Learning-Based approach towards violence-detection in movies." </a:t>
            </a:r>
            <a:r>
              <a:rPr lang="en-US" sz="1200" b="0" i="1" u="none" strike="noStrike" dirty="0">
                <a:solidFill>
                  <a:srgbClr val="222222"/>
                </a:solidFill>
                <a:effectLst/>
                <a:highlight>
                  <a:srgbClr val="FFFFFF"/>
                </a:highlight>
                <a:latin typeface="+mn-lt"/>
              </a:rPr>
              <a:t>Applied Sciences</a:t>
            </a:r>
            <a:r>
              <a:rPr lang="en-US" sz="1200" b="0" i="0" u="none" strike="noStrike" dirty="0">
                <a:solidFill>
                  <a:srgbClr val="222222"/>
                </a:solidFill>
                <a:effectLst/>
                <a:highlight>
                  <a:srgbClr val="FFFFFF"/>
                </a:highlight>
                <a:latin typeface="+mn-lt"/>
              </a:rPr>
              <a:t> 9, no. 22 (2019): 4963.</a:t>
            </a:r>
            <a:r>
              <a:rPr lang="en-US" sz="1200" b="0" i="0" dirty="0">
                <a:solidFill>
                  <a:srgbClr val="000000"/>
                </a:solidFill>
                <a:effectLst/>
                <a:highlight>
                  <a:srgbClr val="F5F5F5"/>
                </a:highlight>
                <a:latin typeface="+mn-lt"/>
              </a:rPr>
              <a:t>​</a:t>
            </a:r>
          </a:p>
          <a:p>
            <a:pPr algn="just" rtl="0" fontAlgn="base">
              <a:buFont typeface="+mj-lt"/>
              <a:buAutoNum type="arabicPeriod" startAt="9"/>
            </a:pPr>
            <a:endParaRPr lang="en-US" sz="1200" b="0" i="0" dirty="0">
              <a:solidFill>
                <a:srgbClr val="000000"/>
              </a:solidFill>
              <a:effectLst/>
              <a:highlight>
                <a:srgbClr val="F5F5F5"/>
              </a:highlight>
              <a:latin typeface="+mn-lt"/>
            </a:endParaRPr>
          </a:p>
        </p:txBody>
      </p:sp>
    </p:spTree>
    <p:extLst>
      <p:ext uri="{BB962C8B-B14F-4D97-AF65-F5344CB8AC3E}">
        <p14:creationId xmlns:p14="http://schemas.microsoft.com/office/powerpoint/2010/main" val="2165737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sz="1800" dirty="0"/>
          </a:p>
        </p:txBody>
      </p:sp>
      <p:sp>
        <p:nvSpPr>
          <p:cNvPr id="3" name="Content Placeholder 2">
            <a:extLst>
              <a:ext uri="{FF2B5EF4-FFF2-40B4-BE49-F238E27FC236}">
                <a16:creationId xmlns:a16="http://schemas.microsoft.com/office/drawing/2014/main" id="{E2DCC2A9-6BE2-F81F-E210-21A1C502ED78}"/>
              </a:ext>
            </a:extLst>
          </p:cNvPr>
          <p:cNvSpPr txBox="1">
            <a:spLocks/>
          </p:cNvSpPr>
          <p:nvPr/>
        </p:nvSpPr>
        <p:spPr bwMode="auto">
          <a:xfrm>
            <a:off x="77118" y="533400"/>
            <a:ext cx="8956714" cy="6065704"/>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marR="0" lvl="0" indent="0" algn="just" defTabSz="914400" rtl="0" eaLnBrk="0" fontAlgn="base" latinLnBrk="0" hangingPunct="0">
              <a:lnSpc>
                <a:spcPct val="150000"/>
              </a:lnSpc>
              <a:spcBef>
                <a:spcPct val="35000"/>
              </a:spcBef>
              <a:spcAft>
                <a:spcPct val="0"/>
              </a:spcAft>
              <a:buClr>
                <a:srgbClr val="000000"/>
              </a:buClr>
              <a:buSzPct val="125000"/>
              <a:buNone/>
              <a:tabLst/>
              <a:defRPr/>
            </a:pPr>
            <a:endParaRPr kumimoji="1" lang="en-IN" sz="1200" b="0" i="0" u="none" strike="noStrike" kern="1200" cap="none" spc="0" normalizeH="0" baseline="0" noProof="0" dirty="0">
              <a:ln>
                <a:noFill/>
              </a:ln>
              <a:solidFill>
                <a:srgbClr val="000000"/>
              </a:solidFill>
              <a:effectLst/>
              <a:highlight>
                <a:srgbClr val="F5F5F5"/>
              </a:highlight>
              <a:uLnTx/>
              <a:uFillTx/>
              <a:latin typeface="Helvetica"/>
              <a:ea typeface="Tahoma" panose="020B0604030504040204" pitchFamily="34" charset="0"/>
              <a:cs typeface="Tahoma" panose="020B0604030504040204" pitchFamily="34" charset="0"/>
            </a:endParaRPr>
          </a:p>
          <a:p>
            <a:pPr marL="342900" marR="0" lvl="0" indent="-342900" algn="just" defTabSz="914400" rtl="0" eaLnBrk="0" fontAlgn="base" latinLnBrk="0" hangingPunct="0">
              <a:lnSpc>
                <a:spcPct val="150000"/>
              </a:lnSpc>
              <a:spcBef>
                <a:spcPct val="35000"/>
              </a:spcBef>
              <a:spcAft>
                <a:spcPct val="0"/>
              </a:spcAft>
              <a:buClr>
                <a:srgbClr val="000000"/>
              </a:buClr>
              <a:buSzPct val="125000"/>
              <a:buFont typeface="+mj-lt"/>
              <a:buAutoNum type="arabicPeriod" startAt="17"/>
              <a:tabLst/>
              <a:defRPr/>
            </a:pP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Baba, Marius, Vasile Gui, Cosmin </a:t>
            </a:r>
            <a:r>
              <a:rPr kumimoji="1" lang="en-US" sz="1200" b="0" i="0" u="none" strike="noStrike" kern="1200" cap="none" spc="0" normalizeH="0" baseline="0" noProof="0" dirty="0" err="1">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Cernazanu</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and Dan </a:t>
            </a:r>
            <a:r>
              <a:rPr kumimoji="1" lang="en-US" sz="1200" b="0" i="0" u="none" strike="noStrike" kern="1200" cap="none" spc="0" normalizeH="0" baseline="0" noProof="0" dirty="0" err="1">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Pescaru</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"A sensor network approach for violence detection in smart cities using deep learning." </a:t>
            </a:r>
            <a:r>
              <a:rPr kumimoji="1" lang="en-US" sz="1200" b="0" i="1"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Sensors</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19, no. 7 (2019): 1676.</a:t>
            </a:r>
            <a:r>
              <a:rPr kumimoji="1" lang="en-US" sz="1200" b="0" i="0" u="none" strike="noStrike" kern="1200" cap="none" spc="0" normalizeH="0" baseline="0" noProof="0" dirty="0">
                <a:ln>
                  <a:noFill/>
                </a:ln>
                <a:solidFill>
                  <a:srgbClr val="000000"/>
                </a:solidFill>
                <a:effectLst/>
                <a:highlight>
                  <a:srgbClr val="F5F5F5"/>
                </a:highlight>
                <a:uLnTx/>
                <a:uFillTx/>
                <a:latin typeface="Helvetica"/>
                <a:ea typeface="Tahoma" panose="020B0604030504040204" pitchFamily="34" charset="0"/>
                <a:cs typeface="Tahoma" panose="020B0604030504040204" pitchFamily="34" charset="0"/>
              </a:rPr>
              <a:t>.</a:t>
            </a:r>
            <a:r>
              <a:rPr kumimoji="1" lang="en-IN" sz="1200" b="0" i="0" u="none" strike="noStrike" kern="1200" cap="none" spc="0" normalizeH="0" baseline="0" noProof="0" dirty="0">
                <a:ln>
                  <a:noFill/>
                </a:ln>
                <a:solidFill>
                  <a:srgbClr val="000000"/>
                </a:solidFill>
                <a:effectLst/>
                <a:highlight>
                  <a:srgbClr val="F5F5F5"/>
                </a:highlight>
                <a:uLnTx/>
                <a:uFillTx/>
                <a:latin typeface="Helvetica"/>
                <a:ea typeface="Tahoma" panose="020B0604030504040204" pitchFamily="34" charset="0"/>
                <a:cs typeface="Tahoma" panose="020B0604030504040204" pitchFamily="34" charset="0"/>
              </a:rPr>
              <a:t>​</a:t>
            </a:r>
            <a:endParaRPr kumimoji="1" lang="en-US" sz="1200" b="0" i="0" u="none" strike="noStrike" kern="1200" cap="none" spc="0" normalizeH="0" baseline="0" noProof="0" dirty="0">
              <a:ln>
                <a:noFill/>
              </a:ln>
              <a:solidFill>
                <a:srgbClr val="000000"/>
              </a:solidFill>
              <a:effectLst/>
              <a:highlight>
                <a:srgbClr val="F5F5F5"/>
              </a:highlight>
              <a:uLnTx/>
              <a:uFillTx/>
              <a:latin typeface="Helvetica"/>
              <a:ea typeface="Tahoma" panose="020B0604030504040204" pitchFamily="34" charset="0"/>
              <a:cs typeface="Tahoma" panose="020B0604030504040204" pitchFamily="34" charset="0"/>
            </a:endParaRPr>
          </a:p>
          <a:p>
            <a:pPr marL="342900" marR="0" lvl="0" indent="-342900" algn="just" defTabSz="914400" rtl="0" eaLnBrk="0" fontAlgn="base" latinLnBrk="0" hangingPunct="0">
              <a:lnSpc>
                <a:spcPct val="150000"/>
              </a:lnSpc>
              <a:spcBef>
                <a:spcPct val="35000"/>
              </a:spcBef>
              <a:spcAft>
                <a:spcPct val="0"/>
              </a:spcAft>
              <a:buClr>
                <a:srgbClr val="000000"/>
              </a:buClr>
              <a:buSzPct val="125000"/>
              <a:buFont typeface="+mj-lt"/>
              <a:buAutoNum type="arabicPeriod" startAt="17"/>
              <a:tabLst/>
              <a:defRPr/>
            </a:pP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Zhou, </a:t>
            </a:r>
            <a:r>
              <a:rPr kumimoji="1" lang="en-US" sz="1200" b="0" i="0" u="none" strike="noStrike" kern="1200" cap="none" spc="0" normalizeH="0" baseline="0" noProof="0" dirty="0" err="1">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Peipei</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Qinghai Ding, </a:t>
            </a:r>
            <a:r>
              <a:rPr kumimoji="1" lang="en-US" sz="1200" b="0" i="0" u="none" strike="noStrike" kern="1200" cap="none" spc="0" normalizeH="0" baseline="0" noProof="0" dirty="0" err="1">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Haibo</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Luo, and </a:t>
            </a:r>
            <a:r>
              <a:rPr kumimoji="1" lang="en-US" sz="1200" b="0" i="0" u="none" strike="noStrike" kern="1200" cap="none" spc="0" normalizeH="0" baseline="0" noProof="0" dirty="0" err="1">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Xinglin</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Hou. "Violence detection in surveillance video using low-level features." </a:t>
            </a:r>
            <a:r>
              <a:rPr kumimoji="1" lang="en-US" sz="1200" b="0" i="1" u="none" strike="noStrike" kern="1200" cap="none" spc="0" normalizeH="0" baseline="0" noProof="0" dirty="0" err="1">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PLoS</a:t>
            </a:r>
            <a:r>
              <a:rPr kumimoji="1" lang="en-US" sz="1200" b="0" i="1"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one</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13, no. 10 (2018): e0203668.</a:t>
            </a:r>
            <a:r>
              <a:rPr kumimoji="1" lang="en-US" sz="1200" b="0" i="0" u="none" strike="noStrike" kern="1200" cap="none" spc="0" normalizeH="0" baseline="0" noProof="0" dirty="0">
                <a:ln>
                  <a:noFill/>
                </a:ln>
                <a:solidFill>
                  <a:srgbClr val="000000"/>
                </a:solidFill>
                <a:effectLst/>
                <a:highlight>
                  <a:srgbClr val="F5F5F5"/>
                </a:highlight>
                <a:uLnTx/>
                <a:uFillTx/>
                <a:latin typeface="Helvetica"/>
                <a:ea typeface="Tahoma" panose="020B0604030504040204" pitchFamily="34" charset="0"/>
                <a:cs typeface="Tahoma" panose="020B0604030504040204" pitchFamily="34" charset="0"/>
              </a:rPr>
              <a:t>​</a:t>
            </a:r>
          </a:p>
          <a:p>
            <a:pPr marL="342900" marR="0" lvl="0" indent="-342900" algn="just" defTabSz="914400" rtl="0" eaLnBrk="0" fontAlgn="base" latinLnBrk="0" hangingPunct="0">
              <a:lnSpc>
                <a:spcPct val="150000"/>
              </a:lnSpc>
              <a:spcBef>
                <a:spcPct val="35000"/>
              </a:spcBef>
              <a:spcAft>
                <a:spcPct val="0"/>
              </a:spcAft>
              <a:buClr>
                <a:srgbClr val="000000"/>
              </a:buClr>
              <a:buSzPct val="125000"/>
              <a:buFont typeface="+mj-lt"/>
              <a:buAutoNum type="arabicPeriod" startAt="17"/>
              <a:tabLst/>
              <a:defRPr/>
            </a:pP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Mumtaz, Aqib, Allah </a:t>
            </a:r>
            <a:r>
              <a:rPr kumimoji="1" lang="en-US" sz="1200" b="0" i="0" u="none" strike="noStrike" kern="1200" cap="none" spc="0" normalizeH="0" baseline="0" noProof="0" dirty="0" err="1">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Bux</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a:t>
            </a:r>
            <a:r>
              <a:rPr kumimoji="1" lang="en-US" sz="1200" b="0" i="0" u="none" strike="noStrike" kern="1200" cap="none" spc="0" normalizeH="0" baseline="0" noProof="0" dirty="0" err="1">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Sargano</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and Zulfiqar Habib. "Violence detection in surveillance videos with deep network using transfer learning." In </a:t>
            </a:r>
            <a:r>
              <a:rPr kumimoji="1" lang="en-US" sz="1200" b="0" i="1"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2018 2nd European conference on electrical engineering and computer science (EECS)</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pp. 558-563. IEEE, 2018.</a:t>
            </a:r>
            <a:r>
              <a:rPr kumimoji="1" lang="en-US" sz="1200" b="0" i="0" u="none" strike="noStrike" kern="1200" cap="none" spc="0" normalizeH="0" baseline="0" noProof="0" dirty="0">
                <a:ln>
                  <a:noFill/>
                </a:ln>
                <a:solidFill>
                  <a:srgbClr val="000000"/>
                </a:solidFill>
                <a:effectLst/>
                <a:highlight>
                  <a:srgbClr val="F5F5F5"/>
                </a:highlight>
                <a:uLnTx/>
                <a:uFillTx/>
                <a:latin typeface="Helvetica"/>
                <a:ea typeface="Tahoma" panose="020B0604030504040204" pitchFamily="34" charset="0"/>
                <a:cs typeface="Tahoma" panose="020B0604030504040204" pitchFamily="34" charset="0"/>
              </a:rPr>
              <a:t>​</a:t>
            </a:r>
          </a:p>
          <a:p>
            <a:pPr marL="342900" marR="0" lvl="0" indent="-342900" algn="just" defTabSz="914400" rtl="0" eaLnBrk="0" fontAlgn="base" latinLnBrk="0" hangingPunct="0">
              <a:lnSpc>
                <a:spcPct val="150000"/>
              </a:lnSpc>
              <a:spcBef>
                <a:spcPct val="35000"/>
              </a:spcBef>
              <a:spcAft>
                <a:spcPct val="0"/>
              </a:spcAft>
              <a:buClr>
                <a:srgbClr val="000000"/>
              </a:buClr>
              <a:buSzPct val="125000"/>
              <a:buFont typeface="+mj-lt"/>
              <a:buAutoNum type="arabicPeriod" startAt="17"/>
              <a:tabLst/>
              <a:defRPr/>
            </a:pP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Laptev, Ivan. "On space-time interest points." </a:t>
            </a:r>
            <a:r>
              <a:rPr kumimoji="1" lang="en-US" sz="1200" b="0" i="1"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International journal of computer vision</a:t>
            </a:r>
            <a:r>
              <a:rPr kumimoji="1" lang="en-US" sz="1200" b="0" i="0" u="none" strike="noStrike" kern="1200" cap="none" spc="0" normalizeH="0" baseline="0" noProof="0" dirty="0">
                <a:ln>
                  <a:noFill/>
                </a:ln>
                <a:solidFill>
                  <a:srgbClr val="222222"/>
                </a:solidFill>
                <a:effectLst/>
                <a:highlight>
                  <a:srgbClr val="FFFFFF"/>
                </a:highlight>
                <a:uLnTx/>
                <a:uFillTx/>
                <a:latin typeface="Helvetica"/>
                <a:ea typeface="Tahoma" panose="020B0604030504040204" pitchFamily="34" charset="0"/>
                <a:cs typeface="Tahoma" panose="020B0604030504040204" pitchFamily="34" charset="0"/>
              </a:rPr>
              <a:t> 64 (2005): 107-123.</a:t>
            </a:r>
            <a:r>
              <a:rPr kumimoji="1" lang="en-US" sz="1200" b="0" i="0" u="none" strike="noStrike" kern="1200" cap="none" spc="0" normalizeH="0" baseline="0" noProof="0" dirty="0">
                <a:ln>
                  <a:noFill/>
                </a:ln>
                <a:solidFill>
                  <a:srgbClr val="000000"/>
                </a:solidFill>
                <a:effectLst/>
                <a:highlight>
                  <a:srgbClr val="F5F5F5"/>
                </a:highlight>
                <a:uLnTx/>
                <a:uFillTx/>
                <a:latin typeface="Helvetica"/>
                <a:ea typeface="Tahoma" panose="020B0604030504040204" pitchFamily="34" charset="0"/>
                <a:cs typeface="Tahoma" panose="020B0604030504040204" pitchFamily="34" charset="0"/>
              </a:rPr>
              <a:t>​</a:t>
            </a:r>
          </a:p>
          <a:p>
            <a:pPr marL="0" marR="0" lvl="0" indent="0" algn="just" defTabSz="914400" rtl="0" eaLnBrk="0" fontAlgn="base" latinLnBrk="0" hangingPunct="0">
              <a:lnSpc>
                <a:spcPct val="150000"/>
              </a:lnSpc>
              <a:spcBef>
                <a:spcPct val="35000"/>
              </a:spcBef>
              <a:spcAft>
                <a:spcPct val="0"/>
              </a:spcAft>
              <a:buClr>
                <a:srgbClr val="000000"/>
              </a:buClr>
              <a:buSzPct val="125000"/>
              <a:buNone/>
              <a:tabLst/>
              <a:defRPr/>
            </a:pPr>
            <a:endParaRPr kumimoji="1" lang="en-US" sz="1200" b="0" i="0" u="none" strike="noStrike" kern="1200" cap="none" spc="0" normalizeH="0" baseline="0" noProof="0" dirty="0">
              <a:ln>
                <a:noFill/>
              </a:ln>
              <a:solidFill>
                <a:srgbClr val="000000"/>
              </a:solidFill>
              <a:effectLst/>
              <a:highlight>
                <a:srgbClr val="F5F5F5"/>
              </a:highlight>
              <a:uLnTx/>
              <a:uFillTx/>
              <a:latin typeface="Helvetica"/>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35227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9601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ctr">
              <a:lnSpc>
                <a:spcPct val="150000"/>
              </a:lnSpc>
              <a:buNone/>
            </a:pPr>
            <a:r>
              <a:rPr lang="en-IN" sz="2000" b="1" dirty="0">
                <a:ea typeface="Palatino" pitchFamily="2" charset="77"/>
              </a:rPr>
              <a:t>Thanks</a:t>
            </a:r>
            <a:r>
              <a:rPr lang="en-IN" sz="1400" dirty="0">
                <a:ea typeface="Palatino" pitchFamily="2" charset="77"/>
              </a:rPr>
              <a:t>.</a:t>
            </a:r>
          </a:p>
        </p:txBody>
      </p:sp>
    </p:spTree>
    <p:extLst>
      <p:ext uri="{BB962C8B-B14F-4D97-AF65-F5344CB8AC3E}">
        <p14:creationId xmlns:p14="http://schemas.microsoft.com/office/powerpoint/2010/main" val="334102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Introduction</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298450" marR="7620" indent="-285750" algn="just">
              <a:lnSpc>
                <a:spcPct val="150000"/>
              </a:lnSpc>
              <a:spcBef>
                <a:spcPts val="100"/>
              </a:spcBef>
              <a:buFont typeface="Arial" panose="020B0604020202020204" pitchFamily="34" charset="0"/>
              <a:buChar char="•"/>
              <a:tabLst>
                <a:tab pos="312420" algn="l"/>
              </a:tabLst>
            </a:pPr>
            <a:r>
              <a:rPr lang="en-US" sz="1500" dirty="0">
                <a:latin typeface="+mn-lt"/>
                <a:cs typeface="Times New Roman"/>
              </a:rPr>
              <a:t>Violent behavior in public places is an issue that has to be addressed. Communities are also eroded by violence, which reduces productivity, lowers property values, and disrupts social services. Across the world, violence is a severe public health issue. It affects people at various phases of life, from infants to the elderly.</a:t>
            </a:r>
          </a:p>
          <a:p>
            <a:pPr marL="298450" marR="7620" indent="-285750" algn="just">
              <a:lnSpc>
                <a:spcPct val="150000"/>
              </a:lnSpc>
              <a:spcBef>
                <a:spcPts val="100"/>
              </a:spcBef>
              <a:buFont typeface="Arial" panose="020B0604020202020204" pitchFamily="34" charset="0"/>
              <a:buChar char="•"/>
              <a:tabLst>
                <a:tab pos="312420" algn="l"/>
              </a:tabLst>
            </a:pPr>
            <a:endParaRPr lang="en-US" sz="1500" dirty="0">
              <a:latin typeface="+mn-lt"/>
              <a:cs typeface="Times New Roman"/>
            </a:endParaRPr>
          </a:p>
          <a:p>
            <a:pPr marL="298450" marR="8890" indent="-285750" algn="just">
              <a:lnSpc>
                <a:spcPct val="150000"/>
              </a:lnSpc>
              <a:buFont typeface="Arial" panose="020B0604020202020204" pitchFamily="34" charset="0"/>
              <a:buChar char="•"/>
              <a:tabLst>
                <a:tab pos="312420" algn="l"/>
              </a:tabLst>
            </a:pPr>
            <a:r>
              <a:rPr lang="en-US" sz="1500" dirty="0">
                <a:latin typeface="+mn-lt"/>
                <a:cs typeface="Times New Roman"/>
              </a:rPr>
              <a:t>Recognizing violence is challenging since it must be done on real-time videos captured by a large number of surveillance cameras at any time and in any location. It should be able to make reliable real-time detection and alert corresponding authorities as soon as violent activities occur.</a:t>
            </a:r>
          </a:p>
          <a:p>
            <a:pPr marL="298450" marR="8890" indent="-285750" algn="just">
              <a:lnSpc>
                <a:spcPct val="150000"/>
              </a:lnSpc>
              <a:buFont typeface="Arial" panose="020B0604020202020204" pitchFamily="34" charset="0"/>
              <a:buChar char="•"/>
              <a:tabLst>
                <a:tab pos="312420" algn="l"/>
              </a:tabLst>
            </a:pPr>
            <a:endParaRPr lang="en-US" sz="1500" dirty="0">
              <a:latin typeface="+mn-lt"/>
              <a:cs typeface="Times New Roman"/>
            </a:endParaRPr>
          </a:p>
          <a:p>
            <a:pPr marL="298450" marR="8890" indent="-285750" algn="just">
              <a:lnSpc>
                <a:spcPct val="150000"/>
              </a:lnSpc>
              <a:buFont typeface="Arial" panose="020B0604020202020204" pitchFamily="34" charset="0"/>
              <a:buChar char="•"/>
              <a:tabLst>
                <a:tab pos="312420" algn="l"/>
              </a:tabLst>
            </a:pPr>
            <a:r>
              <a:rPr lang="en-US" sz="1500" dirty="0">
                <a:latin typeface="+mn-lt"/>
                <a:cs typeface="Times New Roman"/>
              </a:rPr>
              <a:t>Public video surveillance generates vast security data, but manual review slows decision-making. Automatic violence detection using deep learning addresses this by leveraging MobileNetv2 and LSTM networks. MobileNetv2 excels in spatial feature extraction, while LSTM captures temporal sequences. Together, they enable real-time detection and prompt alerts of violent activities, enhancing the efficiency and accuracy of surveillance systems, ensuring quicker response times by authorities.</a:t>
            </a:r>
            <a:endParaRPr lang="en-IN" sz="1500" dirty="0">
              <a:latin typeface="+mn-lt"/>
              <a:ea typeface="Palatino" pitchFamily="2" charset="77"/>
              <a:cs typeface="Times New Roman" panose="02020603050405020304" pitchFamily="18" charset="0"/>
            </a:endParaRPr>
          </a:p>
        </p:txBody>
      </p:sp>
    </p:spTree>
    <p:extLst>
      <p:ext uri="{BB962C8B-B14F-4D97-AF65-F5344CB8AC3E}">
        <p14:creationId xmlns:p14="http://schemas.microsoft.com/office/powerpoint/2010/main" val="163064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Problem Statement</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34376"/>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r>
              <a:rPr lang="en-US" dirty="0">
                <a:ea typeface="Palatino" pitchFamily="2" charset="77"/>
              </a:rPr>
              <a:t>CCTV systems rely on manual monitoring, which is resource-intensive and prone to delays, especially in large environments where human error can result in missed incidents. We propose a cost-effective, real-time violence detection system using a Raspberry Pi to automatically identify violence and notify authorities. It integrates with existing surveillance setups, improving adaptability and response times.</a:t>
            </a:r>
            <a:endParaRPr lang="en-IN" dirty="0">
              <a:ea typeface="Palatino" pitchFamily="2" charset="77"/>
            </a:endParaRPr>
          </a:p>
        </p:txBody>
      </p:sp>
    </p:spTree>
    <p:extLst>
      <p:ext uri="{BB962C8B-B14F-4D97-AF65-F5344CB8AC3E}">
        <p14:creationId xmlns:p14="http://schemas.microsoft.com/office/powerpoint/2010/main" val="292789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Objectives</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2"/>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r>
              <a:rPr lang="en-US" sz="1800" dirty="0">
                <a:ea typeface="Palatino" pitchFamily="2" charset="77"/>
              </a:rPr>
              <a:t>The objective is to develop a real-time surveillance system for detecting violent activities in video footage using deep learning, specifically the </a:t>
            </a:r>
            <a:r>
              <a:rPr lang="en-US" sz="1800" dirty="0" err="1">
                <a:ea typeface="Palatino" pitchFamily="2" charset="77"/>
              </a:rPr>
              <a:t>MobileNet</a:t>
            </a:r>
            <a:r>
              <a:rPr lang="en-US" sz="1800" dirty="0">
                <a:ea typeface="Palatino" pitchFamily="2" charset="77"/>
              </a:rPr>
              <a:t> v2 model. To improve accuracy, Long Short-Term Memory (LSTM) networks will analyze temporal sequences of frames. When violence is detected, an integrated alert system will notify authorities with details such as the date, time, and location. Optionally, the system can enhance and include the faces of individuals involved in the alert. This solution will be deployed on a Raspberry Pi for cost-effective integration with existing surveillance setups.</a:t>
            </a:r>
            <a:endParaRPr lang="en-IN" sz="1800" dirty="0">
              <a:ea typeface="Palatino" pitchFamily="2" charset="77"/>
            </a:endParaRPr>
          </a:p>
        </p:txBody>
      </p:sp>
    </p:spTree>
    <p:extLst>
      <p:ext uri="{BB962C8B-B14F-4D97-AF65-F5344CB8AC3E}">
        <p14:creationId xmlns:p14="http://schemas.microsoft.com/office/powerpoint/2010/main" val="225093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Work Done </a:t>
            </a:r>
            <a:r>
              <a:rPr lang="en-IN" sz="2400" b="0" dirty="0">
                <a:ea typeface="Palatino" pitchFamily="2" charset="77"/>
              </a:rPr>
              <a:t>(after Major Project - I)</a:t>
            </a:r>
            <a:endParaRPr lang="en-US" b="0" dirty="0"/>
          </a:p>
        </p:txBody>
      </p:sp>
      <p:sp>
        <p:nvSpPr>
          <p:cNvPr id="3" name="Content Placeholder 2">
            <a:extLst>
              <a:ext uri="{FF2B5EF4-FFF2-40B4-BE49-F238E27FC236}">
                <a16:creationId xmlns:a16="http://schemas.microsoft.com/office/drawing/2014/main" id="{63BDA35B-14BB-A292-2805-B7C1F173FE14}"/>
              </a:ext>
            </a:extLst>
          </p:cNvPr>
          <p:cNvSpPr txBox="1">
            <a:spLocks/>
          </p:cNvSpPr>
          <p:nvPr/>
        </p:nvSpPr>
        <p:spPr bwMode="auto">
          <a:xfrm>
            <a:off x="77118" y="804231"/>
            <a:ext cx="9066882"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IN" b="1" dirty="0"/>
              <a:t>Deep Learning Model Enhancement::</a:t>
            </a:r>
          </a:p>
          <a:p>
            <a:pPr marL="757238" lvl="1" indent="-261938"/>
            <a:r>
              <a:rPr lang="en-US" dirty="0"/>
              <a:t>Fine-tuned </a:t>
            </a:r>
            <a:r>
              <a:rPr lang="en-US" dirty="0" err="1"/>
              <a:t>MobileNet</a:t>
            </a:r>
            <a:r>
              <a:rPr lang="en-US" dirty="0"/>
              <a:t> v2 for improved violence detection (96% accuracy).</a:t>
            </a:r>
          </a:p>
          <a:p>
            <a:pPr marL="757238" lvl="1" indent="-261938"/>
            <a:r>
              <a:rPr lang="en-US" dirty="0"/>
              <a:t>Implemented temporal analysis using LSTM network.</a:t>
            </a:r>
          </a:p>
          <a:p>
            <a:pPr marL="757238" lvl="1" indent="-261938"/>
            <a:r>
              <a:rPr lang="en-US" dirty="0"/>
              <a:t>Optimized model parameters for real-time processing.</a:t>
            </a:r>
          </a:p>
          <a:p>
            <a:pPr marL="357188" indent="-261938"/>
            <a:r>
              <a:rPr lang="en-US" b="1" dirty="0"/>
              <a:t>System Integration &amp; Deployment</a:t>
            </a:r>
            <a:r>
              <a:rPr lang="en-IN" b="1" dirty="0"/>
              <a:t>:</a:t>
            </a:r>
          </a:p>
          <a:p>
            <a:pPr marL="757238" lvl="1" indent="-261938"/>
            <a:r>
              <a:rPr lang="en-US" dirty="0"/>
              <a:t>Developed video processing pipeline with OpenCV.</a:t>
            </a:r>
          </a:p>
          <a:p>
            <a:pPr marL="757238" lvl="1" indent="-261938"/>
            <a:r>
              <a:rPr lang="en-US" dirty="0"/>
              <a:t>Created Telegram-based alert system with location and timestamp details.</a:t>
            </a:r>
          </a:p>
          <a:p>
            <a:pPr marL="757238" lvl="1" indent="-261938"/>
            <a:r>
              <a:rPr lang="en-US" dirty="0"/>
              <a:t>Integrated MTCNN for face detection and enhancement.</a:t>
            </a:r>
          </a:p>
          <a:p>
            <a:pPr marL="357188" indent="-261938"/>
            <a:r>
              <a:rPr lang="en-IN" b="1" dirty="0"/>
              <a:t>Testing &amp; Optimization:</a:t>
            </a:r>
          </a:p>
          <a:p>
            <a:pPr marL="757238" lvl="1" indent="-261938"/>
            <a:r>
              <a:rPr lang="en-US" dirty="0"/>
              <a:t>Evaluated performance across varied environmental conditions</a:t>
            </a:r>
            <a:r>
              <a:rPr lang="en-IN" dirty="0"/>
              <a:t>.</a:t>
            </a:r>
          </a:p>
          <a:p>
            <a:pPr marL="757238" lvl="1" indent="-261938"/>
            <a:r>
              <a:rPr lang="en-US" dirty="0"/>
              <a:t>Reduced false positive rate through threshold optimization.</a:t>
            </a:r>
            <a:endParaRPr lang="en-IN" dirty="0"/>
          </a:p>
          <a:p>
            <a:pPr marL="757238" lvl="1" indent="-261938"/>
            <a:r>
              <a:rPr lang="en-US" dirty="0"/>
              <a:t>Prepared model for Raspberry Pi deployment.</a:t>
            </a:r>
            <a:endParaRPr lang="en-IN" dirty="0"/>
          </a:p>
        </p:txBody>
      </p:sp>
    </p:spTree>
    <p:extLst>
      <p:ext uri="{BB962C8B-B14F-4D97-AF65-F5344CB8AC3E}">
        <p14:creationId xmlns:p14="http://schemas.microsoft.com/office/powerpoint/2010/main" val="48255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Project Design</a:t>
            </a:r>
            <a:endParaRPr lang="en-US" dirty="0"/>
          </a:p>
        </p:txBody>
      </p:sp>
      <p:pic>
        <p:nvPicPr>
          <p:cNvPr id="3" name="Picture 2" descr="A diagram of a computer&#10;&#10;Description automatically generated">
            <a:extLst>
              <a:ext uri="{FF2B5EF4-FFF2-40B4-BE49-F238E27FC236}">
                <a16:creationId xmlns:a16="http://schemas.microsoft.com/office/drawing/2014/main" id="{C20FEA6B-CE34-08C4-2145-F20BA345A117}"/>
              </a:ext>
            </a:extLst>
          </p:cNvPr>
          <p:cNvPicPr>
            <a:picLocks noChangeAspect="1"/>
          </p:cNvPicPr>
          <p:nvPr/>
        </p:nvPicPr>
        <p:blipFill>
          <a:blip r:embed="rId2"/>
          <a:stretch>
            <a:fillRect/>
          </a:stretch>
        </p:blipFill>
        <p:spPr>
          <a:xfrm>
            <a:off x="1" y="1182295"/>
            <a:ext cx="9144000" cy="4493409"/>
          </a:xfrm>
          <a:prstGeom prst="rect">
            <a:avLst/>
          </a:prstGeom>
        </p:spPr>
      </p:pic>
      <p:sp>
        <p:nvSpPr>
          <p:cNvPr id="5" name="Content Placeholder 2">
            <a:extLst>
              <a:ext uri="{FF2B5EF4-FFF2-40B4-BE49-F238E27FC236}">
                <a16:creationId xmlns:a16="http://schemas.microsoft.com/office/drawing/2014/main" id="{96F3BB00-232E-3598-F843-4E8EBC4ADE2D}"/>
              </a:ext>
            </a:extLst>
          </p:cNvPr>
          <p:cNvSpPr txBox="1">
            <a:spLocks/>
          </p:cNvSpPr>
          <p:nvPr/>
        </p:nvSpPr>
        <p:spPr bwMode="auto">
          <a:xfrm>
            <a:off x="2852902" y="6053768"/>
            <a:ext cx="3233265" cy="443796"/>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marL="95250" indent="0">
              <a:buNone/>
            </a:pPr>
            <a:r>
              <a:rPr lang="en-IN" sz="1600" dirty="0">
                <a:solidFill>
                  <a:srgbClr val="1F2328"/>
                </a:solidFill>
                <a:latin typeface="Palatino Linotype" panose="02040502050505030304" pitchFamily="18" charset="0"/>
              </a:rPr>
              <a:t>Fig. 1 : System Architecture</a:t>
            </a:r>
          </a:p>
          <a:p>
            <a:pPr marL="357188" indent="-261938"/>
            <a:endParaRPr lang="en-IN" sz="1600" dirty="0">
              <a:latin typeface="Palatino Linotype" panose="02040502050505030304" pitchFamily="18" charset="0"/>
              <a:ea typeface="Palatino" pitchFamily="2" charset="77"/>
            </a:endParaRPr>
          </a:p>
        </p:txBody>
      </p:sp>
    </p:spTree>
    <p:extLst>
      <p:ext uri="{BB962C8B-B14F-4D97-AF65-F5344CB8AC3E}">
        <p14:creationId xmlns:p14="http://schemas.microsoft.com/office/powerpoint/2010/main" val="9989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Project Design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pic>
        <p:nvPicPr>
          <p:cNvPr id="3" name="Picture 2" descr="A diagram of a security system">
            <a:extLst>
              <a:ext uri="{FF2B5EF4-FFF2-40B4-BE49-F238E27FC236}">
                <a16:creationId xmlns:a16="http://schemas.microsoft.com/office/drawing/2014/main" id="{9C05D2FC-5F2A-1F9B-E209-D935B2147C5D}"/>
              </a:ext>
            </a:extLst>
          </p:cNvPr>
          <p:cNvPicPr>
            <a:picLocks noChangeAspect="1"/>
          </p:cNvPicPr>
          <p:nvPr/>
        </p:nvPicPr>
        <p:blipFill>
          <a:blip r:embed="rId2"/>
          <a:stretch>
            <a:fillRect/>
          </a:stretch>
        </p:blipFill>
        <p:spPr>
          <a:xfrm>
            <a:off x="0" y="755779"/>
            <a:ext cx="9144000" cy="5346441"/>
          </a:xfrm>
          <a:prstGeom prst="rect">
            <a:avLst/>
          </a:prstGeom>
        </p:spPr>
      </p:pic>
      <p:sp>
        <p:nvSpPr>
          <p:cNvPr id="5" name="Content Placeholder 2">
            <a:extLst>
              <a:ext uri="{FF2B5EF4-FFF2-40B4-BE49-F238E27FC236}">
                <a16:creationId xmlns:a16="http://schemas.microsoft.com/office/drawing/2014/main" id="{521C73ED-922B-8C8A-C39C-35DDD1D25DDB}"/>
              </a:ext>
            </a:extLst>
          </p:cNvPr>
          <p:cNvSpPr txBox="1">
            <a:spLocks/>
          </p:cNvSpPr>
          <p:nvPr/>
        </p:nvSpPr>
        <p:spPr bwMode="auto">
          <a:xfrm>
            <a:off x="2806363" y="6053770"/>
            <a:ext cx="3061874" cy="266644"/>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marL="95250" indent="0">
              <a:buNone/>
            </a:pPr>
            <a:r>
              <a:rPr lang="en-IN" sz="1600" b="0" i="0" u="none" strike="noStrike" dirty="0">
                <a:solidFill>
                  <a:srgbClr val="000000"/>
                </a:solidFill>
                <a:effectLst/>
                <a:latin typeface="Palatino Linotype" panose="02040502050505030304" pitchFamily="18" charset="0"/>
              </a:rPr>
              <a:t>Fig. </a:t>
            </a:r>
            <a:r>
              <a:rPr lang="en-IN" sz="1600" dirty="0">
                <a:solidFill>
                  <a:srgbClr val="000000"/>
                </a:solidFill>
                <a:latin typeface="Palatino Linotype" panose="02040502050505030304" pitchFamily="18" charset="0"/>
              </a:rPr>
              <a:t>2</a:t>
            </a:r>
            <a:r>
              <a:rPr lang="en-IN" sz="1600" b="0" i="0" u="none" strike="noStrike" dirty="0">
                <a:solidFill>
                  <a:srgbClr val="000000"/>
                </a:solidFill>
                <a:effectLst/>
                <a:latin typeface="Palatino Linotype" panose="02040502050505030304" pitchFamily="18" charset="0"/>
              </a:rPr>
              <a:t> : High Level Design</a:t>
            </a:r>
            <a:endParaRPr lang="en-IN" sz="1600" dirty="0">
              <a:latin typeface="Palatino Linotype" panose="02040502050505030304" pitchFamily="18" charset="0"/>
              <a:ea typeface="Palatino" pitchFamily="2" charset="77"/>
            </a:endParaRPr>
          </a:p>
        </p:txBody>
      </p:sp>
    </p:spTree>
    <p:extLst>
      <p:ext uri="{BB962C8B-B14F-4D97-AF65-F5344CB8AC3E}">
        <p14:creationId xmlns:p14="http://schemas.microsoft.com/office/powerpoint/2010/main" val="81149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43803-C48E-6C02-E942-6817972542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4CF52-70FE-5602-65C9-491CA68D07FF}"/>
              </a:ext>
            </a:extLst>
          </p:cNvPr>
          <p:cNvSpPr>
            <a:spLocks noGrp="1"/>
          </p:cNvSpPr>
          <p:nvPr>
            <p:ph type="title"/>
          </p:nvPr>
        </p:nvSpPr>
        <p:spPr/>
        <p:txBody>
          <a:bodyPr/>
          <a:lstStyle/>
          <a:p>
            <a:r>
              <a:rPr lang="en-IN" sz="2400" dirty="0">
                <a:ea typeface="Palatino" pitchFamily="2" charset="77"/>
              </a:rPr>
              <a:t>Project Design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5" name="Content Placeholder 2">
            <a:extLst>
              <a:ext uri="{FF2B5EF4-FFF2-40B4-BE49-F238E27FC236}">
                <a16:creationId xmlns:a16="http://schemas.microsoft.com/office/drawing/2014/main" id="{DF92E99C-F5A0-67FA-211A-4FB61AD8ECF8}"/>
              </a:ext>
            </a:extLst>
          </p:cNvPr>
          <p:cNvSpPr txBox="1">
            <a:spLocks/>
          </p:cNvSpPr>
          <p:nvPr/>
        </p:nvSpPr>
        <p:spPr bwMode="auto">
          <a:xfrm>
            <a:off x="2806363" y="6053770"/>
            <a:ext cx="3061874" cy="266644"/>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pPr marL="95250" indent="0">
              <a:buNone/>
            </a:pPr>
            <a:r>
              <a:rPr lang="en-IN" sz="1600" b="0" i="0" u="none" strike="noStrike" dirty="0">
                <a:solidFill>
                  <a:srgbClr val="000000"/>
                </a:solidFill>
                <a:effectLst/>
                <a:latin typeface="Palatino Linotype" panose="02040502050505030304" pitchFamily="18" charset="0"/>
              </a:rPr>
              <a:t>Fig. 3 : </a:t>
            </a:r>
            <a:r>
              <a:rPr lang="en-IN" sz="1600" dirty="0">
                <a:solidFill>
                  <a:srgbClr val="000000"/>
                </a:solidFill>
                <a:latin typeface="Palatino Linotype" panose="02040502050505030304" pitchFamily="18" charset="0"/>
              </a:rPr>
              <a:t>Data Flow Diagram</a:t>
            </a:r>
          </a:p>
          <a:p>
            <a:pPr marL="95250" indent="0">
              <a:buNone/>
            </a:pPr>
            <a:endParaRPr lang="en-IN" sz="1600" dirty="0">
              <a:latin typeface="Palatino Linotype" panose="02040502050505030304" pitchFamily="18" charset="0"/>
              <a:ea typeface="Palatino" pitchFamily="2" charset="77"/>
            </a:endParaRPr>
          </a:p>
        </p:txBody>
      </p:sp>
      <p:pic>
        <p:nvPicPr>
          <p:cNvPr id="4" name="Picture 3">
            <a:extLst>
              <a:ext uri="{FF2B5EF4-FFF2-40B4-BE49-F238E27FC236}">
                <a16:creationId xmlns:a16="http://schemas.microsoft.com/office/drawing/2014/main" id="{5E306D40-0926-A5C8-F60E-C3FA8CCC6362}"/>
              </a:ext>
            </a:extLst>
          </p:cNvPr>
          <p:cNvPicPr>
            <a:picLocks noChangeAspect="1"/>
          </p:cNvPicPr>
          <p:nvPr/>
        </p:nvPicPr>
        <p:blipFill>
          <a:blip r:embed="rId2"/>
          <a:stretch>
            <a:fillRect/>
          </a:stretch>
        </p:blipFill>
        <p:spPr>
          <a:xfrm>
            <a:off x="364900" y="1593175"/>
            <a:ext cx="8414199" cy="3671650"/>
          </a:xfrm>
          <a:prstGeom prst="rect">
            <a:avLst/>
          </a:prstGeom>
        </p:spPr>
      </p:pic>
    </p:spTree>
    <p:extLst>
      <p:ext uri="{BB962C8B-B14F-4D97-AF65-F5344CB8AC3E}">
        <p14:creationId xmlns:p14="http://schemas.microsoft.com/office/powerpoint/2010/main" val="245318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316&quot;&gt;&lt;object type=&quot;3&quot; unique_id=&quot;10317&quot;&gt;&lt;property id=&quot;20148&quot; value=&quot;5&quot;/&gt;&lt;property id=&quot;20300&quot; value=&quot;Slide 1 - &amp;quot;A Novel Framework for Analysis of Big Data&amp;quot;&quot;/&gt;&lt;property id=&quot;20307&quot; value=&quot;325&quot;/&gt;&lt;/object&gt;&lt;object type=&quot;3&quot; unique_id=&quot;10325&quot;&gt;&lt;property id=&quot;20148&quot; value=&quot;5&quot;/&gt;&lt;property id=&quot;20300&quot; value=&quot;Slide 3 - &amp;quot;Introduction&amp;quot;&quot;/&gt;&lt;property id=&quot;20307&quot; value=&quot;392&quot;/&gt;&lt;/object&gt;&lt;object type=&quot;3&quot; unique_id=&quot;10327&quot;&gt;&lt;property id=&quot;20148&quot; value=&quot;5&quot;/&gt;&lt;property id=&quot;20300&quot; value=&quot;Slide 4 - &amp;quot;Introduction (cont…)&amp;quot;&quot;/&gt;&lt;property id=&quot;20307&quot; value=&quot;395&quot;/&gt;&lt;/object&gt;&lt;object type=&quot;3&quot; unique_id=&quot;10333&quot;&gt;&lt;property id=&quot;20148&quot; value=&quot;5&quot;/&gt;&lt;property id=&quot;20300&quot; value=&quot;Slide 5 - &amp;quot;Big Data – A Definition&amp;quot;&quot;/&gt;&lt;property id=&quot;20307&quot; value=&quot;386&quot;/&gt;&lt;/object&gt;&lt;object type=&quot;3&quot; unique_id=&quot;10334&quot;&gt;&lt;property id=&quot;20148&quot; value=&quot;5&quot;/&gt;&lt;property id=&quot;20300&quot; value=&quot;Slide 6 - &amp;quot;Characteristics of Big Data&amp;quot;&quot;/&gt;&lt;property id=&quot;20307&quot; value=&quot;355&quot;/&gt;&lt;/object&gt;&lt;object type=&quot;3&quot; unique_id=&quot;10339&quot;&gt;&lt;property id=&quot;20148&quot; value=&quot;5&quot;/&gt;&lt;property id=&quot;20300&quot; value=&quot;Slide 7 - &amp;quot;Big Data Analytics&amp;quot;&quot;/&gt;&lt;property id=&quot;20307&quot; value=&quot;387&quot;/&gt;&lt;/object&gt;&lt;object type=&quot;3&quot; unique_id=&quot;10369&quot;&gt;&lt;property id=&quot;20148&quot; value=&quot;5&quot;/&gt;&lt;property id=&quot;20300&quot; value=&quot;Slide 8 - &amp;quot;List of Development Tools&amp;quot;&quot;/&gt;&lt;property id=&quot;20307&quot; value=&quot;505&quot;/&gt;&lt;/object&gt;&lt;object type=&quot;3&quot; unique_id=&quot;10371&quot;&gt;&lt;property id=&quot;20148&quot; value=&quot;5&quot;/&gt;&lt;property id=&quot;20300&quot; value=&quot;Slide 11 - &amp;quot;Malware Classification: A Case Study&amp;quot;&quot;/&gt;&lt;property id=&quot;20307&quot; value=&quot;514&quot;/&gt;&lt;/object&gt;&lt;object type=&quot;3&quot; unique_id=&quot;10372&quot;&gt;&lt;property id=&quot;20148&quot; value=&quot;5&quot;/&gt;&lt;property id=&quot;20300&quot; value=&quot;Slide 55&quot;/&gt;&lt;property id=&quot;20307&quot; value=&quot;452&quot;/&gt;&lt;/object&gt;&lt;object type=&quot;3&quot; unique_id=&quot;11475&quot;&gt;&lt;property id=&quot;20148&quot; value=&quot;5&quot;/&gt;&lt;property id=&quot;20300&quot; value=&quot;Slide 2 - &amp;quot;Outline&amp;quot;&quot;/&gt;&lt;property id=&quot;20307&quot; value=&quot;516&quot;/&gt;&lt;/object&gt;&lt;object type=&quot;3&quot; unique_id=&quot;11477&quot;&gt;&lt;property id=&quot;20148&quot; value=&quot;5&quot;/&gt;&lt;property id=&quot;20300&quot; value=&quot;Slide 21 - &amp;quot;Research Gaps&amp;quot;&quot;/&gt;&lt;property id=&quot;20307&quot; value=&quot;517&quot;/&gt;&lt;/object&gt;&lt;object type=&quot;3&quot; unique_id=&quot;11478&quot;&gt;&lt;property id=&quot;20148&quot; value=&quot;5&quot;/&gt;&lt;property id=&quot;20300&quot; value=&quot;Slide 22 - &amp;quot;Research Gaps (Cont…)&amp;quot;&quot;/&gt;&lt;property id=&quot;20307&quot; value=&quot;528&quot;/&gt;&lt;/object&gt;&lt;object type=&quot;3&quot; unique_id=&quot;11479&quot;&gt;&lt;property id=&quot;20148&quot; value=&quot;5&quot;/&gt;&lt;property id=&quot;20300&quot; value=&quot;Slide 23 - &amp;quot;Problem Definition&amp;quot;&quot;/&gt;&lt;property id=&quot;20307&quot; value=&quot;519&quot;/&gt;&lt;/object&gt;&lt;object type=&quot;3&quot; unique_id=&quot;11480&quot;&gt;&lt;property id=&quot;20148&quot; value=&quot;5&quot;/&gt;&lt;property id=&quot;20300&quot; value=&quot;Slide 24 - &amp;quot;Research Objectives&amp;quot;&quot;/&gt;&lt;property id=&quot;20307&quot; value=&quot;518&quot;/&gt;&lt;/object&gt;&lt;object type=&quot;3&quot; unique_id=&quot;11481&quot;&gt;&lt;property id=&quot;20148&quot; value=&quot;5&quot;/&gt;&lt;property id=&quot;20300&quot; value=&quot;Slide 25 - &amp;quot;Research Objectives 1&amp;quot;&quot;/&gt;&lt;property id=&quot;20307&quot; value=&quot;520&quot;/&gt;&lt;/object&gt;&lt;object type=&quot;3&quot; unique_id=&quot;11482&quot;&gt;&lt;property id=&quot;20148&quot; value=&quot;5&quot;/&gt;&lt;property id=&quot;20300&quot; value=&quot;Slide 26 - &amp;quot;Research Objectives 2&amp;quot;&quot;/&gt;&lt;property id=&quot;20307&quot; value=&quot;530&quot;/&gt;&lt;/object&gt;&lt;object type=&quot;3&quot; unique_id=&quot;11483&quot;&gt;&lt;property id=&quot;20148&quot; value=&quot;5&quot;/&gt;&lt;property id=&quot;20300&quot; value=&quot;Slide 27 - &amp;quot;Research Objectives 3&amp;quot;&quot;/&gt;&lt;property id=&quot;20307&quot; value=&quot;531&quot;/&gt;&lt;/object&gt;&lt;object type=&quot;3&quot; unique_id=&quot;11484&quot;&gt;&lt;property id=&quot;20148&quot; value=&quot;5&quot;/&gt;&lt;property id=&quot;20300&quot; value=&quot;Slide 28 - &amp;quot;Architecture for Big Data Analytics&amp;quot;&quot;/&gt;&lt;property id=&quot;20307&quot; value=&quot;522&quot;/&gt;&lt;/object&gt;&lt;object type=&quot;3&quot; unique_id=&quot;11485&quot;&gt;&lt;property id=&quot;20148&quot; value=&quot;5&quot;/&gt;&lt;property id=&quot;20300&quot; value=&quot;Slide 50 - &amp;quot;Key Contributions&amp;quot;&quot;/&gt;&lt;property id=&quot;20307&quot; value=&quot;523&quot;/&gt;&lt;/object&gt;&lt;object type=&quot;3&quot; unique_id=&quot;11486&quot;&gt;&lt;property id=&quot;20148&quot; value=&quot;5&quot;/&gt;&lt;property id=&quot;20300&quot; value=&quot;Slide 51 - &amp;quot;Key Contributions&amp;quot;&quot;/&gt;&lt;property id=&quot;20307&quot; value=&quot;529&quot;/&gt;&lt;/object&gt;&lt;object type=&quot;3&quot; unique_id=&quot;11487&quot;&gt;&lt;property id=&quot;20148&quot; value=&quot;5&quot;/&gt;&lt;property id=&quot;20300&quot; value=&quot;Slide 52 - &amp;quot;Future Scope&amp;quot;&quot;/&gt;&lt;property id=&quot;20307&quot; value=&quot;524&quot;/&gt;&lt;/object&gt;&lt;object type=&quot;3&quot; unique_id=&quot;11488&quot;&gt;&lt;property id=&quot;20148&quot; value=&quot;5&quot;/&gt;&lt;property id=&quot;20300&quot; value=&quot;Slide 53 - &amp;quot;List of Publications&amp;quot;&quot;/&gt;&lt;property id=&quot;20307&quot; value=&quot;525&quot;/&gt;&lt;/object&gt;&lt;object type=&quot;3&quot; unique_id=&quot;11489&quot;&gt;&lt;property id=&quot;20148&quot; value=&quot;5&quot;/&gt;&lt;property id=&quot;20300&quot; value=&quot;Slide 54 - &amp;quot;References&amp;quot;&quot;/&gt;&lt;property id=&quot;20307&quot; value=&quot;526&quot;/&gt;&lt;/object&gt;&lt;object type=&quot;3&quot; unique_id=&quot;12645&quot;&gt;&lt;property id=&quot;20148&quot; value=&quot;5&quot;/&gt;&lt;property id=&quot;20300&quot; value=&quot;Slide 31&quot;/&gt;&lt;property id=&quot;20307&quot; value=&quot;533&quot;/&gt;&lt;/object&gt;&lt;object type=&quot;3&quot; unique_id=&quot;12646&quot;&gt;&lt;property id=&quot;20148&quot; value=&quot;5&quot;/&gt;&lt;property id=&quot;20300&quot; value=&quot;Slide 32&quot;/&gt;&lt;property id=&quot;20307&quot; value=&quot;534&quot;/&gt;&lt;/object&gt;&lt;object type=&quot;3&quot; unique_id=&quot;12647&quot;&gt;&lt;property id=&quot;20148&quot; value=&quot;5&quot;/&gt;&lt;property id=&quot;20300&quot; value=&quot;Slide 33&quot;/&gt;&lt;property id=&quot;20307&quot; value=&quot;535&quot;/&gt;&lt;/object&gt;&lt;object type=&quot;3&quot; unique_id=&quot;13251&quot;&gt;&lt;property id=&quot;20148&quot; value=&quot;5&quot;/&gt;&lt;property id=&quot;20300&quot; value=&quot;Slide 29 - &amp;quot;Data Preparation&amp;quot;&quot;/&gt;&lt;property id=&quot;20307&quot; value=&quot;537&quot;/&gt;&lt;/object&gt;&lt;object type=&quot;3&quot; unique_id=&quot;13252&quot;&gt;&lt;property id=&quot;20148&quot; value=&quot;5&quot;/&gt;&lt;property id=&quot;20300&quot; value=&quot;Slide 30 - &amp;quot;Functional Flow of Malware Trend Analysis&amp;quot;&quot;/&gt;&lt;property id=&quot;20307&quot; value=&quot;536&quot;/&gt;&lt;/object&gt;&lt;object type=&quot;3&quot; unique_id=&quot;13253&quot;&gt;&lt;property id=&quot;20148&quot; value=&quot;5&quot;/&gt;&lt;property id=&quot;20300&quot; value=&quot;Slide 34 - &amp;quot;Conclusion&amp;quot;&quot;/&gt;&lt;property id=&quot;20307&quot; value=&quot;538&quot;/&gt;&lt;/object&gt;&lt;object type=&quot;3&quot; unique_id=&quot;14250&quot;&gt;&lt;property id=&quot;20148&quot; value=&quot;5&quot;/&gt;&lt;property id=&quot;20300&quot; value=&quot;Slide 16 - &amp;quot;Comparison of open source big data stream processing frameworks&amp;quot;&quot;/&gt;&lt;property id=&quot;20307&quot; value=&quot;542&quot;/&gt;&lt;/object&gt;&lt;object type=&quot;3&quot; unique_id=&quot;14251&quot;&gt;&lt;property id=&quot;20148&quot; value=&quot;5&quot;/&gt;&lt;property id=&quot;20300&quot; value=&quot;Slide 17 - &amp;quot;Comparison of open source big data stream processing frameworks&amp;quot;&quot;/&gt;&lt;property id=&quot;20307&quot; value=&quot;545&quot;/&gt;&lt;/object&gt;&lt;object type=&quot;3&quot; unique_id=&quot;15004&quot;&gt;&lt;property id=&quot;20148&quot; value=&quot;5&quot;/&gt;&lt;property id=&quot;20300&quot; value=&quot;Slide 18 - &amp;quot;Malware Detection and Classification Techniques&amp;quot;&quot;/&gt;&lt;property id=&quot;20307&quot; value=&quot;548&quot;/&gt;&lt;/object&gt;&lt;object type=&quot;3&quot; unique_id=&quot;15005&quot;&gt;&lt;property id=&quot;20148&quot; value=&quot;5&quot;/&gt;&lt;property id=&quot;20300&quot; value=&quot;Slide 19 - &amp;quot;Malware Detection and Classification Techniques&amp;quot;&quot;/&gt;&lt;property id=&quot;20307&quot; value=&quot;549&quot;/&gt;&lt;/object&gt;&lt;object type=&quot;3&quot; unique_id=&quot;15006&quot;&gt;&lt;property id=&quot;20148&quot; value=&quot;5&quot;/&gt;&lt;property id=&quot;20300&quot; value=&quot;Slide 20 - &amp;quot;Malware Detection and Classification Techniques&amp;quot;&quot;/&gt;&lt;property id=&quot;20307&quot; value=&quot;550&quot;/&gt;&lt;/object&gt;&lt;object type=&quot;3&quot; unique_id=&quot;15624&quot;&gt;&lt;property id=&quot;20148&quot; value=&quot;5&quot;/&gt;&lt;property id=&quot;20300&quot; value=&quot;Slide 12 - &amp;quot;Literature Review&amp;quot;&quot;/&gt;&lt;property id=&quot;20307&quot; value=&quot;552&quot;/&gt;&lt;/object&gt;&lt;object type=&quot;3&quot; unique_id=&quot;15625&quot;&gt;&lt;property id=&quot;20148&quot; value=&quot;5&quot;/&gt;&lt;property id=&quot;20300&quot; value=&quot;Slide 13 - &amp;quot;A bibliometric study of relevant literature in academics/industry&amp;quot;&quot;/&gt;&lt;property id=&quot;20307&quot; value=&quot;553&quot;/&gt;&lt;/object&gt;&lt;object type=&quot;3&quot; unique_id=&quot;15626&quot;&gt;&lt;property id=&quot;20148&quot; value=&quot;5&quot;/&gt;&lt;property id=&quot;20300&quot; value=&quot;Slide 14 - &amp;quot;Literature Review&amp;quot;&quot;/&gt;&lt;property id=&quot;20307&quot; value=&quot;551&quot;/&gt;&lt;/object&gt;&lt;object type=&quot;3&quot; unique_id=&quot;15627&quot;&gt;&lt;property id=&quot;20148&quot; value=&quot;5&quot;/&gt;&lt;property id=&quot;20300&quot; value=&quot;Slide 15 - &amp;quot;Comparison of open source big data stream processing frameworks&amp;quot;&quot;/&gt;&lt;property id=&quot;20307&quot; value=&quot;556&quot;/&gt;&lt;/object&gt;&lt;object type=&quot;3&quot; unique_id=&quot;16029&quot;&gt;&lt;property id=&quot;20148&quot; value=&quot;5&quot;/&gt;&lt;property id=&quot;20300&quot; value=&quot;Slide 35 - &amp;quot;Big Data Framework for Zero-Day Malware Classification&amp;quot;&quot;/&gt;&lt;property id=&quot;20307&quot; value=&quot;557&quot;/&gt;&lt;/object&gt;&lt;object type=&quot;3&quot; unique_id=&quot;16030&quot;&gt;&lt;property id=&quot;20148&quot; value=&quot;5&quot;/&gt;&lt;property id=&quot;20300&quot; value=&quot;Slide 42 - &amp;quot;Improving Malware Detection using Big Data and EL&amp;quot;&quot;/&gt;&lt;property id=&quot;20307&quot; value=&quot;558&quot;/&gt;&lt;/object&gt;&lt;object type=&quot;3&quot; unique_id=&quot;16031&quot;&gt;&lt;property id=&quot;20148&quot; value=&quot;5&quot;/&gt;&lt;property id=&quot;20300&quot; value=&quot;Slide 49 - &amp;quot;Malware Classification using Big Data and Deep Neural Network&amp;quot;&quot;/&gt;&lt;property id=&quot;20307&quot; value=&quot;559&quot;/&gt;&lt;/object&gt;&lt;object type=&quot;3&quot; unique_id=&quot;16282&quot;&gt;&lt;property id=&quot;20148&quot; value=&quot;5&quot;/&gt;&lt;property id=&quot;20300&quot; value=&quot;Slide 44 - &amp;quot;Proposed Schemes&amp;quot;&quot;/&gt;&lt;property id=&quot;20307&quot; value=&quot;560&quot;/&gt;&lt;/object&gt;&lt;object type=&quot;3&quot; unique_id=&quot;16872&quot;&gt;&lt;property id=&quot;20148&quot; value=&quot;5&quot;/&gt;&lt;property id=&quot;20300&quot; value=&quot;Slide 43 - &amp;quot;Feature Vectorization&amp;quot;&quot;/&gt;&lt;property id=&quot;20307&quot; value=&quot;562&quot;/&gt;&lt;/object&gt;&lt;object type=&quot;3&quot; unique_id=&quot;16873&quot;&gt;&lt;property id=&quot;20148&quot; value=&quot;5&quot;/&gt;&lt;property id=&quot;20300&quot; value=&quot;Slide 45 - &amp;quot;Experimental Results and Evaluation&amp;quot;&quot;/&gt;&lt;property id=&quot;20307&quot; value=&quot;561&quot;/&gt;&lt;/object&gt;&lt;object type=&quot;3&quot; unique_id=&quot;16874&quot;&gt;&lt;property id=&quot;20148&quot; value=&quot;5&quot;/&gt;&lt;property id=&quot;20300&quot; value=&quot;Slide 46 - &amp;quot;Evaluation Results&amp;quot;&quot;/&gt;&lt;property id=&quot;20307&quot; value=&quot;563&quot;/&gt;&lt;/object&gt;&lt;object type=&quot;3&quot; unique_id=&quot;16875&quot;&gt;&lt;property id=&quot;20148&quot; value=&quot;5&quot;/&gt;&lt;property id=&quot;20300&quot; value=&quot;Slide 47 - &amp;quot;Evaluation Results&amp;quot;&quot;/&gt;&lt;property id=&quot;20307&quot; value=&quot;564&quot;/&gt;&lt;/object&gt;&lt;object type=&quot;3&quot; unique_id=&quot;16876&quot;&gt;&lt;property id=&quot;20148&quot; value=&quot;5&quot;/&gt;&lt;property id=&quot;20300&quot; value=&quot;Slide 48 - &amp;quot;Conclusion&amp;quot;&quot;/&gt;&lt;property id=&quot;20307&quot; value=&quot;565&quot;/&gt;&lt;/object&gt;&lt;object type=&quot;3&quot; unique_id=&quot;17661&quot;&gt;&lt;property id=&quot;20148&quot; value=&quot;5&quot;/&gt;&lt;property id=&quot;20300&quot; value=&quot;Slide 36 - &amp;quot;Data Preparation&amp;quot;&quot;/&gt;&lt;property id=&quot;20307&quot; value=&quot;566&quot;/&gt;&lt;/object&gt;&lt;object type=&quot;3&quot; unique_id=&quot;17662&quot;&gt;&lt;property id=&quot;20148&quot; value=&quot;5&quot;/&gt;&lt;property id=&quot;20300&quot; value=&quot;Slide 37 - &amp;quot;Big Data Framework for Malware Classification&amp;quot;&quot;/&gt;&lt;property id=&quot;20307&quot; value=&quot;568&quot;/&gt;&lt;/object&gt;&lt;object type=&quot;3&quot; unique_id=&quot;17663&quot;&gt;&lt;property id=&quot;20148&quot; value=&quot;5&quot;/&gt;&lt;property id=&quot;20300&quot; value=&quot;Slide 38 - &amp;quot;Feature Extraction&amp;quot;&quot;/&gt;&lt;property id=&quot;20307&quot; value=&quot;571&quot;/&gt;&lt;/object&gt;&lt;object type=&quot;3&quot; unique_id=&quot;17664&quot;&gt;&lt;property id=&quot;20148&quot; value=&quot;5&quot;/&gt;&lt;property id=&quot;20300&quot; value=&quot;Slide 39 - &amp;quot;Impact of Features on Malware Classification&amp;quot;&quot;/&gt;&lt;property id=&quot;20307&quot; value=&quot;569&quot;/&gt;&lt;/object&gt;&lt;object type=&quot;3&quot; unique_id=&quot;17665&quot;&gt;&lt;property id=&quot;20148&quot; value=&quot;5&quot;/&gt;&lt;property id=&quot;20300&quot; value=&quot;Slide 40 - &amp;quot;Experimental Results&amp;quot;&quot;/&gt;&lt;property id=&quot;20307&quot; value=&quot;570&quot;/&gt;&lt;/object&gt;&lt;object type=&quot;3&quot; unique_id=&quot;18034&quot;&gt;&lt;property id=&quot;20148&quot; value=&quot;5&quot;/&gt;&lt;property id=&quot;20300&quot; value=&quot;Slide 41 - &amp;quot;Conclusion&amp;quot;&quot;/&gt;&lt;property id=&quot;20307&quot; value=&quot;572&quot;/&gt;&lt;/object&gt;&lt;object type=&quot;3&quot; unique_id=&quot;20918&quot;&gt;&lt;property id=&quot;20148&quot; value=&quot;5&quot;/&gt;&lt;property id=&quot;20300&quot; value=&quot;Slide 9 - &amp;quot;Scalable Machine Learning Libraries&amp;quot;&quot;/&gt;&lt;property id=&quot;20307&quot; value=&quot;575&quot;/&gt;&lt;/object&gt;&lt;object type=&quot;3&quot; unique_id=&quot;20919&quot;&gt;&lt;property id=&quot;20148&quot; value=&quot;5&quot;/&gt;&lt;property id=&quot;20300&quot; value=&quot;Slide 10 - &amp;quot;High Level Conceptual Architecture of Big Data Security Analytics&amp;quot;&quot;/&gt;&lt;property id=&quot;20307&quot; value=&quot;576&quot;/&gt;&lt;/object&gt;&lt;/object&gt;&lt;object type=&quot;8&quot; unique_id=&quot;10430&quot;&gt;&lt;/object&gt;&lt;/object&gt;&lt;/database&gt;"/>
  <p:tag name="SECTOMILLISECCONVERTED" val="1"/>
</p:tagLst>
</file>

<file path=ppt/theme/theme1.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21347</TotalTime>
  <Words>2127</Words>
  <Application>Microsoft Office PowerPoint</Application>
  <PresentationFormat>On-screen Show (4:3)</PresentationFormat>
  <Paragraphs>237</Paragraphs>
  <Slides>24</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MS PGothic</vt:lpstr>
      <vt:lpstr>Arial</vt:lpstr>
      <vt:lpstr>Calibri</vt:lpstr>
      <vt:lpstr>Calibri Light</vt:lpstr>
      <vt:lpstr>Courier New</vt:lpstr>
      <vt:lpstr>Helvetica</vt:lpstr>
      <vt:lpstr>Palatino</vt:lpstr>
      <vt:lpstr>Palatino Linotype</vt:lpstr>
      <vt:lpstr>Tahoma</vt:lpstr>
      <vt:lpstr>Times New Roman</vt:lpstr>
      <vt:lpstr>Verdana</vt:lpstr>
      <vt:lpstr>Webdings</vt:lpstr>
      <vt:lpstr>1_os-8</vt:lpstr>
      <vt:lpstr>Custom Design</vt:lpstr>
      <vt:lpstr>Project Title</vt:lpstr>
      <vt:lpstr>Outline</vt:lpstr>
      <vt:lpstr>Introduction</vt:lpstr>
      <vt:lpstr>Problem Statement</vt:lpstr>
      <vt:lpstr>Objectives</vt:lpstr>
      <vt:lpstr>Work Done (after Major Project - I)</vt:lpstr>
      <vt:lpstr>Project Design</vt:lpstr>
      <vt:lpstr>Project Design (cont…)</vt:lpstr>
      <vt:lpstr>Project Design (cont…)</vt:lpstr>
      <vt:lpstr>Implementation</vt:lpstr>
      <vt:lpstr>Implementation (cont…)</vt:lpstr>
      <vt:lpstr>Implementation (cont…)</vt:lpstr>
      <vt:lpstr>Experimental Results and Evaluation</vt:lpstr>
      <vt:lpstr>Experimental Results and Evaluation (cont…)</vt:lpstr>
      <vt:lpstr>Experimental Results and Evaluation (cont…)</vt:lpstr>
      <vt:lpstr>Key Learnings</vt:lpstr>
      <vt:lpstr>Work Plan (till End-Term Evaluation)</vt:lpstr>
      <vt:lpstr>Work Contribution and Attendance</vt:lpstr>
      <vt:lpstr>Supervisor Interactions (as mentioned in weekly log)</vt:lpstr>
      <vt:lpstr>Supervisor Interactions (cont…)</vt:lpstr>
      <vt:lpstr>References</vt:lpstr>
      <vt:lpstr>References (cont…)</vt:lpstr>
      <vt:lpstr>References (cont…)</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Aayush Sharma</cp:lastModifiedBy>
  <cp:revision>1485</cp:revision>
  <cp:lastPrinted>2024-03-13T06:46:55Z</cp:lastPrinted>
  <dcterms:created xsi:type="dcterms:W3CDTF">2008-07-20T15:16:37Z</dcterms:created>
  <dcterms:modified xsi:type="dcterms:W3CDTF">2025-03-15T17:57:52Z</dcterms:modified>
</cp:coreProperties>
</file>